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29"/>
  </p:notesMasterIdLst>
  <p:handoutMasterIdLst>
    <p:handoutMasterId r:id="rId30"/>
  </p:handoutMasterIdLst>
  <p:sldIdLst>
    <p:sldId id="256" r:id="rId5"/>
    <p:sldId id="289" r:id="rId6"/>
    <p:sldId id="258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18" r:id="rId16"/>
    <p:sldId id="278" r:id="rId17"/>
    <p:sldId id="261" r:id="rId18"/>
    <p:sldId id="319" r:id="rId19"/>
    <p:sldId id="320" r:id="rId20"/>
    <p:sldId id="337" r:id="rId21"/>
    <p:sldId id="321" r:id="rId22"/>
    <p:sldId id="343" r:id="rId23"/>
    <p:sldId id="334" r:id="rId24"/>
    <p:sldId id="341" r:id="rId25"/>
    <p:sldId id="342" r:id="rId26"/>
    <p:sldId id="269" r:id="rId27"/>
    <p:sldId id="270" r:id="rId28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>
        <p:scale>
          <a:sx n="90" d="100"/>
          <a:sy n="90" d="100"/>
        </p:scale>
        <p:origin x="-209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895778652668418E-2"/>
          <c:y val="0.14768101748475471"/>
          <c:w val="0.51742650918635169"/>
          <c:h val="0.83407685979551061"/>
        </c:manualLayout>
      </c:layout>
      <c:barChart>
        <c:barDir val="bar"/>
        <c:grouping val="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8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1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2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3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15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6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17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18"/>
            <c:invertIfNegative val="0"/>
            <c:bubble3D val="0"/>
            <c:spPr>
              <a:solidFill>
                <a:srgbClr val="7030A0"/>
              </a:solidFill>
            </c:spPr>
          </c:dPt>
          <c:cat>
            <c:strRef>
              <c:f>List1!$B$2:$B$21</c:f>
              <c:strCache>
                <c:ptCount val="20"/>
                <c:pt idx="0">
                  <c:v>1. Budování a modernizace dopravní infrastruktury</c:v>
                </c:pt>
                <c:pt idx="1">
                  <c:v>2. Podpora udržitelných forem dopravy</c:v>
                </c:pt>
                <c:pt idx="2">
                  <c:v>3. Zvyšování kvality vzdělávání</c:v>
                </c:pt>
                <c:pt idx="3">
                  <c:v>4. Podpora výzkumu, vývoje a inovací</c:v>
                </c:pt>
                <c:pt idx="4">
                  <c:v>5. Zvyšování kvality a dostupnosti zdravotní péče</c:v>
                </c:pt>
                <c:pt idx="5">
                  <c:v>6. Dostupné a kvalitní sociální služby, podpora sociálních inovací</c:v>
                </c:pt>
                <c:pt idx="6">
                  <c:v>7. Podpora zaměstnanosti</c:v>
                </c:pt>
                <c:pt idx="7">
                  <c:v>8. Rozvoj sociálního podnikání a podpora aktivního začleňování</c:v>
                </c:pt>
                <c:pt idx="8">
                  <c:v>9. Rozvoj cestovního ruchu a lázeňství, kulturního a přírodního dědictví regionu</c:v>
                </c:pt>
                <c:pt idx="9">
                  <c:v>10. Podpora podnikání a zvyšováníé konkurenceschopnosti firem</c:v>
                </c:pt>
                <c:pt idx="10">
                  <c:v>11. Budování a modrnizace vodohospodářské infrastruktury</c:v>
                </c:pt>
                <c:pt idx="11">
                  <c:v>12. Posilování protipovodňové ochrany</c:v>
                </c:pt>
                <c:pt idx="12">
                  <c:v>13. Zlepšování stavu ovzduší</c:v>
                </c:pt>
                <c:pt idx="13">
                  <c:v>14. Efektivní odpadové hospodářství</c:v>
                </c:pt>
                <c:pt idx="14">
                  <c:v>15. Odstraňování ekologických zátěží  a snižování enviiromentálních rizik</c:v>
                </c:pt>
                <c:pt idx="15">
                  <c:v>16. Ochrana přírody a péče o krajinu a veřejná prostranství</c:v>
                </c:pt>
                <c:pt idx="16">
                  <c:v>17. Snižování energetické náročnosti</c:v>
                </c:pt>
                <c:pt idx="17">
                  <c:v>18. Podpora multufunkčního zemědělství a rozvoje venkova</c:v>
                </c:pt>
                <c:pt idx="18">
                  <c:v>19. Modernizace veřejné správy</c:v>
                </c:pt>
                <c:pt idx="19">
                  <c:v>Podpora přeshraniční, meziregionální a nadnárodní spolupráce</c:v>
                </c:pt>
              </c:strCache>
            </c:strRef>
          </c:cat>
          <c:val>
            <c:numRef>
              <c:f>List1!$C$2:$C$21</c:f>
              <c:numCache>
                <c:formatCode>General</c:formatCode>
                <c:ptCount val="20"/>
                <c:pt idx="0">
                  <c:v>666</c:v>
                </c:pt>
                <c:pt idx="1">
                  <c:v>720</c:v>
                </c:pt>
                <c:pt idx="2">
                  <c:v>630</c:v>
                </c:pt>
                <c:pt idx="3">
                  <c:v>28</c:v>
                </c:pt>
                <c:pt idx="4">
                  <c:v>0</c:v>
                </c:pt>
                <c:pt idx="5">
                  <c:v>568</c:v>
                </c:pt>
                <c:pt idx="6">
                  <c:v>284</c:v>
                </c:pt>
                <c:pt idx="7">
                  <c:v>31</c:v>
                </c:pt>
                <c:pt idx="8">
                  <c:v>437</c:v>
                </c:pt>
                <c:pt idx="9">
                  <c:v>84</c:v>
                </c:pt>
                <c:pt idx="10">
                  <c:v>63</c:v>
                </c:pt>
                <c:pt idx="11">
                  <c:v>32</c:v>
                </c:pt>
                <c:pt idx="12">
                  <c:v>6</c:v>
                </c:pt>
                <c:pt idx="13">
                  <c:v>15</c:v>
                </c:pt>
                <c:pt idx="14">
                  <c:v>21</c:v>
                </c:pt>
                <c:pt idx="15">
                  <c:v>120</c:v>
                </c:pt>
                <c:pt idx="16">
                  <c:v>204</c:v>
                </c:pt>
                <c:pt idx="17">
                  <c:v>163</c:v>
                </c:pt>
                <c:pt idx="18">
                  <c:v>30</c:v>
                </c:pt>
                <c:pt idx="19">
                  <c:v>63</c:v>
                </c:pt>
              </c:numCache>
            </c:numRef>
          </c:val>
        </c:ser>
        <c:ser>
          <c:idx val="1"/>
          <c:order val="1"/>
          <c:tx>
            <c:v>g</c:v>
          </c:tx>
          <c:invertIfNegative val="0"/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324288"/>
        <c:axId val="141325824"/>
      </c:barChart>
      <c:catAx>
        <c:axId val="141324288"/>
        <c:scaling>
          <c:orientation val="maxMin"/>
        </c:scaling>
        <c:delete val="0"/>
        <c:axPos val="r"/>
        <c:majorTickMark val="none"/>
        <c:minorTickMark val="none"/>
        <c:tickLblPos val="nextTo"/>
        <c:crossAx val="141325824"/>
        <c:crossesAt val="0"/>
        <c:auto val="1"/>
        <c:lblAlgn val="ctr"/>
        <c:lblOffset val="100"/>
        <c:noMultiLvlLbl val="0"/>
      </c:catAx>
      <c:valAx>
        <c:axId val="141325824"/>
        <c:scaling>
          <c:orientation val="maxMin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4132428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 sz="1800" b="1">
                <a:effectLst/>
              </a:rPr>
              <a:t>Financování RAP z ESIF dle operačních programů v mil. KČ</a:t>
            </a:r>
            <a:endParaRPr lang="cs-CZ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371048799894317"/>
          <c:y val="0.12980320898801678"/>
          <c:w val="0.82577677790276216"/>
          <c:h val="0.83628731706228099"/>
        </c:manualLayout>
      </c:layout>
      <c:barChart>
        <c:barDir val="bar"/>
        <c:grouping val="clustered"/>
        <c:varyColors val="0"/>
        <c:ser>
          <c:idx val="0"/>
          <c:order val="0"/>
          <c:tx>
            <c:v>text</c:v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6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7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Pt>
            <c:idx val="9"/>
            <c:invertIfNegative val="0"/>
            <c:bubble3D val="0"/>
            <c:spPr>
              <a:solidFill>
                <a:srgbClr val="FFC000"/>
              </a:solidFill>
            </c:spPr>
          </c:dPt>
          <c:cat>
            <c:strRef>
              <c:f>List4!$B$3:$B$12</c:f>
              <c:strCache>
                <c:ptCount val="10"/>
                <c:pt idx="0">
                  <c:v>IROP</c:v>
                </c:pt>
                <c:pt idx="1">
                  <c:v>OPD</c:v>
                </c:pt>
                <c:pt idx="2">
                  <c:v>OP VVV</c:v>
                </c:pt>
                <c:pt idx="3">
                  <c:v>OP PIK</c:v>
                </c:pt>
                <c:pt idx="4">
                  <c:v>OPZ</c:v>
                </c:pt>
                <c:pt idx="5">
                  <c:v>OP ŽP</c:v>
                </c:pt>
                <c:pt idx="6">
                  <c:v>PRV</c:v>
                </c:pt>
                <c:pt idx="7">
                  <c:v>ČR - BA</c:v>
                </c:pt>
                <c:pt idx="8">
                  <c:v>ČR - SA</c:v>
                </c:pt>
                <c:pt idx="9">
                  <c:v>C. Europe</c:v>
                </c:pt>
              </c:strCache>
            </c:strRef>
          </c:cat>
          <c:val>
            <c:numRef>
              <c:f>List4!$C$3:$C$12</c:f>
              <c:numCache>
                <c:formatCode>0</c:formatCode>
                <c:ptCount val="10"/>
                <c:pt idx="0">
                  <c:v>2853.3</c:v>
                </c:pt>
                <c:pt idx="1">
                  <c:v>120</c:v>
                </c:pt>
                <c:pt idx="2">
                  <c:v>167.3</c:v>
                </c:pt>
                <c:pt idx="3">
                  <c:v>89</c:v>
                </c:pt>
                <c:pt idx="4">
                  <c:v>390.6</c:v>
                </c:pt>
                <c:pt idx="5">
                  <c:v>450.4</c:v>
                </c:pt>
                <c:pt idx="6">
                  <c:v>163</c:v>
                </c:pt>
                <c:pt idx="7">
                  <c:v>10</c:v>
                </c:pt>
                <c:pt idx="8">
                  <c:v>50</c:v>
                </c:pt>
                <c:pt idx="9">
                  <c:v>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408128"/>
        <c:axId val="141409664"/>
      </c:barChart>
      <c:catAx>
        <c:axId val="141408128"/>
        <c:scaling>
          <c:orientation val="maxMin"/>
        </c:scaling>
        <c:delete val="0"/>
        <c:axPos val="l"/>
        <c:majorTickMark val="out"/>
        <c:minorTickMark val="none"/>
        <c:tickLblPos val="nextTo"/>
        <c:crossAx val="141409664"/>
        <c:crosses val="autoZero"/>
        <c:auto val="1"/>
        <c:lblAlgn val="ctr"/>
        <c:lblOffset val="100"/>
        <c:noMultiLvlLbl val="0"/>
      </c:catAx>
      <c:valAx>
        <c:axId val="141409664"/>
        <c:scaling>
          <c:orientation val="minMax"/>
        </c:scaling>
        <c:delete val="0"/>
        <c:axPos val="t"/>
        <c:majorGridlines/>
        <c:numFmt formatCode="0" sourceLinked="1"/>
        <c:majorTickMark val="out"/>
        <c:minorTickMark val="none"/>
        <c:tickLblPos val="nextTo"/>
        <c:crossAx val="14140812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0.30542</cdr:x>
      <cdr:y>0.04104</cdr:y>
    </cdr:from>
    <cdr:to>
      <cdr:x>0.75602</cdr:x>
      <cdr:y>0.12065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897506" y="314325"/>
          <a:ext cx="4274819" cy="609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  <cdr:relSizeAnchor xmlns:cdr="http://schemas.openxmlformats.org/drawingml/2006/chartDrawing">
    <cdr:from>
      <cdr:x>0.05622</cdr:x>
      <cdr:y>0.02612</cdr:y>
    </cdr:from>
    <cdr:to>
      <cdr:x>0.91895</cdr:x>
      <cdr:y>0.08582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449281" y="178882"/>
          <a:ext cx="6894494" cy="4088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2000" b="1"/>
            <a:t>Financování RAP z ESIF dle aktivit v mil. Kč pro rok 2018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7892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183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11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590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616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4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78924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871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26. 10. 2017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77120" y="1286135"/>
            <a:ext cx="7772400" cy="2986173"/>
          </a:xfrm>
        </p:spPr>
        <p:txBody>
          <a:bodyPr>
            <a:normAutofit fontScale="90000"/>
          </a:bodyPr>
          <a:lstStyle/>
          <a:p>
            <a:r>
              <a:rPr lang="cs-CZ" b="1" dirty="0">
                <a:latin typeface="+mn-lt"/>
              </a:rPr>
              <a:t>Regionální stálá konference Karlovarského kraje</a:t>
            </a:r>
            <a:br>
              <a:rPr lang="cs-CZ" b="1" dirty="0">
                <a:latin typeface="+mn-lt"/>
              </a:rPr>
            </a:br>
            <a:r>
              <a:rPr lang="cs-CZ" sz="3200" b="1" dirty="0">
                <a:latin typeface="+mn-lt"/>
              </a:rPr>
              <a:t>9</a:t>
            </a:r>
            <a:r>
              <a:rPr lang="cs-CZ" sz="3200" b="1" dirty="0" smtClean="0">
                <a:latin typeface="+mn-lt"/>
              </a:rPr>
              <a:t>. </a:t>
            </a:r>
            <a:r>
              <a:rPr lang="cs-CZ" sz="3200" b="1" dirty="0">
                <a:latin typeface="+mn-lt"/>
              </a:rPr>
              <a:t>jednání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002808" y="4217718"/>
            <a:ext cx="6858000" cy="1149263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</a:t>
            </a:r>
            <a:r>
              <a:rPr lang="cs-CZ" sz="2000" dirty="0" smtClean="0"/>
              <a:t>24. října 2017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4" y="457201"/>
            <a:ext cx="7561366" cy="1111955"/>
          </a:xfrm>
        </p:spPr>
        <p:txBody>
          <a:bodyPr>
            <a:noAutofit/>
          </a:bodyPr>
          <a:lstStyle/>
          <a:p>
            <a:r>
              <a:rPr lang="cs-CZ" sz="2500" b="1" dirty="0"/>
              <a:t>5.	Informace ze  7. zasedání  Národní stálé konference</a:t>
            </a: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778806"/>
            <a:ext cx="7496849" cy="435163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endParaRPr lang="cs-CZ" sz="2600" b="1" dirty="0" smtClean="0"/>
          </a:p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r>
              <a:rPr lang="cs-CZ" sz="2800" b="1" dirty="0" smtClean="0"/>
              <a:t>Ing. Josef Janů</a:t>
            </a:r>
          </a:p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r>
              <a:rPr lang="cs-CZ" dirty="0" smtClean="0"/>
              <a:t>Zástupce RSK v NSK</a:t>
            </a:r>
          </a:p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r>
              <a:rPr lang="cs-CZ" dirty="0"/>
              <a:t>člen Rady Karlovarského kraje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5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493127" cy="1236132"/>
          </a:xfrm>
        </p:spPr>
        <p:txBody>
          <a:bodyPr>
            <a:normAutofit/>
          </a:bodyPr>
          <a:lstStyle/>
          <a:p>
            <a:r>
              <a:rPr lang="cs-CZ" sz="2500" b="1" dirty="0" smtClean="0"/>
              <a:t>5.</a:t>
            </a:r>
            <a:r>
              <a:rPr lang="cs-CZ" sz="2500" b="1" dirty="0"/>
              <a:t>	Informace ze  7. zasedání  Národní stálé konference</a:t>
            </a: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93333"/>
            <a:ext cx="8161867" cy="47413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457200" lvl="1" indent="0">
              <a:buNone/>
            </a:pPr>
            <a:r>
              <a:rPr lang="cs-CZ" sz="2400" b="1" dirty="0"/>
              <a:t>•	bere na vědomí</a:t>
            </a:r>
          </a:p>
          <a:p>
            <a:pPr marL="0" indent="0">
              <a:buNone/>
            </a:pPr>
            <a:r>
              <a:rPr lang="cs-CZ" dirty="0" smtClean="0"/>
              <a:t>Informaci </a:t>
            </a:r>
            <a:r>
              <a:rPr lang="cs-CZ" dirty="0"/>
              <a:t>z jednání 7. Národní stálé konference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b="1" dirty="0" smtClean="0"/>
              <a:t>	• 	</a:t>
            </a:r>
            <a:r>
              <a:rPr lang="cs-CZ" b="1" dirty="0" smtClean="0"/>
              <a:t>konstatuje</a:t>
            </a:r>
            <a:endParaRPr lang="cs-CZ" b="1" dirty="0" smtClean="0"/>
          </a:p>
          <a:p>
            <a:pPr marL="0" indent="0">
              <a:buNone/>
            </a:pPr>
            <a:r>
              <a:rPr lang="cs-CZ" dirty="0" smtClean="0"/>
              <a:t>Přetrvávající </a:t>
            </a:r>
            <a:r>
              <a:rPr lang="cs-CZ" dirty="0" smtClean="0"/>
              <a:t>problémy v </a:t>
            </a:r>
            <a:r>
              <a:rPr lang="cs-CZ" dirty="0" smtClean="0"/>
              <a:t>implementaci </a:t>
            </a:r>
            <a:r>
              <a:rPr lang="cs-CZ" dirty="0" smtClean="0"/>
              <a:t>CLLD 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623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Autofit/>
          </a:bodyPr>
          <a:lstStyle/>
          <a:p>
            <a:r>
              <a:rPr lang="cs-CZ" sz="2500" b="1" dirty="0"/>
              <a:t>6.	Informace o IPRÚ Karlovy Vary</a:t>
            </a:r>
            <a:r>
              <a:rPr lang="cs-CZ" sz="2500" dirty="0"/>
              <a:t/>
            </a:r>
            <a:br>
              <a:rPr lang="cs-CZ" sz="2500" dirty="0"/>
            </a:br>
            <a:endParaRPr lang="cs-CZ" sz="25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80760"/>
          </a:xfrm>
        </p:spPr>
        <p:txBody>
          <a:bodyPr/>
          <a:lstStyle/>
          <a:p>
            <a:pPr marL="0" indent="0">
              <a:buNone/>
            </a:pPr>
            <a:endParaRPr lang="cs-CZ" b="1" u="sng" dirty="0"/>
          </a:p>
          <a:p>
            <a:pPr marL="0" indent="0" algn="ctr">
              <a:buNone/>
            </a:pPr>
            <a:endParaRPr lang="cs-CZ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3200" b="1" dirty="0"/>
              <a:t>Ing. </a:t>
            </a:r>
            <a:r>
              <a:rPr lang="cs-CZ" sz="3200" b="1" dirty="0" smtClean="0"/>
              <a:t>Petr Kulhánek</a:t>
            </a:r>
            <a:endParaRPr lang="cs-CZ" sz="3200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 smtClean="0"/>
              <a:t>primátor</a:t>
            </a:r>
            <a:endParaRPr lang="cs-CZ" sz="2600" dirty="0"/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 smtClean="0"/>
              <a:t>Statutární město </a:t>
            </a:r>
            <a:r>
              <a:rPr lang="cs-CZ" sz="2600" dirty="0"/>
              <a:t>Karlovy Vary</a:t>
            </a:r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274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/>
          </a:bodyPr>
          <a:lstStyle/>
          <a:p>
            <a:r>
              <a:rPr lang="cs-CZ" sz="2500" b="1" dirty="0"/>
              <a:t>6.	Informace o IPRÚ Karlovy Vary</a:t>
            </a:r>
            <a:br>
              <a:rPr lang="cs-CZ" sz="2500" b="1" dirty="0"/>
            </a:br>
            <a:endParaRPr lang="cs-CZ" sz="25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6677" y="1652763"/>
            <a:ext cx="7701232" cy="3880760"/>
          </a:xfrm>
        </p:spPr>
        <p:txBody>
          <a:bodyPr/>
          <a:lstStyle/>
          <a:p>
            <a:pPr marL="0" indent="0">
              <a:buNone/>
            </a:pPr>
            <a:r>
              <a:rPr lang="cs-CZ" sz="2400" b="1" u="sng" dirty="0"/>
              <a:t>Návrh na usnesení:</a:t>
            </a: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Regionální stálá konference Karlovarského kraje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/>
              <a:t>	•	bere na vědomí</a:t>
            </a:r>
            <a:endParaRPr lang="cs-CZ" sz="2400" dirty="0"/>
          </a:p>
          <a:p>
            <a:pPr marL="0" indent="0">
              <a:buNone/>
            </a:pPr>
            <a:r>
              <a:rPr lang="cs-CZ" dirty="0"/>
              <a:t>Informace o Integrovaném plánu rozvoje území (IPRÚ) Karlovy Vary</a:t>
            </a:r>
          </a:p>
        </p:txBody>
      </p:sp>
    </p:spTree>
    <p:extLst>
      <p:ext uri="{BB962C8B-B14F-4D97-AF65-F5344CB8AC3E}">
        <p14:creationId xmlns:p14="http://schemas.microsoft.com/office/powerpoint/2010/main" val="15121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556"/>
            <a:ext cx="8058150" cy="997526"/>
          </a:xfrm>
        </p:spPr>
        <p:txBody>
          <a:bodyPr>
            <a:normAutofit/>
          </a:bodyPr>
          <a:lstStyle/>
          <a:p>
            <a:r>
              <a:rPr lang="cs-CZ" sz="2500" b="1" dirty="0">
                <a:latin typeface="+mn-lt"/>
              </a:rPr>
              <a:t>7.	Informace o projektu Restart</a:t>
            </a:r>
            <a:r>
              <a:rPr lang="cs-CZ" sz="2500" b="1" dirty="0"/>
              <a:t/>
            </a:r>
            <a:br>
              <a:rPr lang="cs-CZ" sz="2500" b="1" dirty="0"/>
            </a:br>
            <a:r>
              <a:rPr lang="cs-CZ" sz="2500" b="1" dirty="0">
                <a:latin typeface="+mn-lt"/>
              </a:rPr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9935" y="1361208"/>
            <a:ext cx="8230243" cy="51331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endParaRPr lang="cs-CZ" b="1" dirty="0"/>
          </a:p>
          <a:p>
            <a:pPr marL="0" indent="0" algn="ctr">
              <a:buNone/>
            </a:pPr>
            <a:endParaRPr lang="cs-CZ" sz="2400" b="1" dirty="0"/>
          </a:p>
          <a:p>
            <a:endParaRPr lang="cs-CZ" b="1" dirty="0"/>
          </a:p>
          <a:p>
            <a:endParaRPr lang="cs-CZ" b="1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871268" y="2157731"/>
            <a:ext cx="7701232" cy="3880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cs-CZ" b="1" u="sng" dirty="0" smtClean="0"/>
          </a:p>
          <a:p>
            <a:pPr marL="0" indent="0" algn="ctr">
              <a:buFont typeface="Arial"/>
              <a:buNone/>
            </a:pPr>
            <a:endParaRPr lang="cs-CZ" b="1" dirty="0" smtClean="0"/>
          </a:p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cs-CZ" sz="3200" b="1" dirty="0" smtClean="0"/>
              <a:t>Mgr. Jelena Kriegelsteinová</a:t>
            </a:r>
          </a:p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cs-CZ" sz="2600" dirty="0" smtClean="0"/>
              <a:t>Projektová manažerka</a:t>
            </a:r>
          </a:p>
          <a:p>
            <a:pPr marL="0" indent="0" algn="ctr">
              <a:spcBef>
                <a:spcPts val="0"/>
              </a:spcBef>
              <a:buFont typeface="Arial"/>
              <a:buNone/>
            </a:pPr>
            <a:r>
              <a:rPr lang="cs-CZ" sz="2600" dirty="0" smtClean="0"/>
              <a:t>Karlovarská agentura rozvoje podnikání, p. o.</a:t>
            </a:r>
          </a:p>
          <a:p>
            <a:pPr marL="0" indent="0" algn="ctr">
              <a:buFont typeface="Arial"/>
              <a:buNone/>
            </a:pPr>
            <a:endParaRPr lang="cs-CZ" dirty="0" smtClean="0"/>
          </a:p>
          <a:p>
            <a:pPr marL="0" indent="0">
              <a:buFont typeface="Arial"/>
              <a:buNone/>
            </a:pPr>
            <a:endParaRPr lang="cs-CZ" dirty="0" smtClean="0"/>
          </a:p>
          <a:p>
            <a:pPr marL="0" indent="0">
              <a:buFont typeface="Arial"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89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Autofit/>
          </a:bodyPr>
          <a:lstStyle/>
          <a:p>
            <a:r>
              <a:rPr lang="cs-CZ" sz="2500" b="1" dirty="0"/>
              <a:t>     </a:t>
            </a:r>
            <a:br>
              <a:rPr lang="cs-CZ" sz="2500" b="1" dirty="0"/>
            </a:br>
            <a:r>
              <a:rPr lang="cs-CZ" sz="2500" b="1" dirty="0"/>
              <a:t>7.	Informace o projektu Restart</a:t>
            </a:r>
            <a:br>
              <a:rPr lang="cs-CZ" sz="2500" b="1" dirty="0"/>
            </a:br>
            <a:r>
              <a:rPr lang="cs-CZ" sz="2500" dirty="0"/>
              <a:t/>
            </a:r>
            <a:br>
              <a:rPr lang="cs-CZ" sz="2500" dirty="0"/>
            </a:br>
            <a:r>
              <a:rPr lang="cs-CZ" sz="2500" b="1" dirty="0"/>
              <a:t> </a:t>
            </a:r>
            <a:r>
              <a:rPr lang="cs-CZ" sz="2500" dirty="0"/>
              <a:t/>
            </a:r>
            <a:br>
              <a:rPr lang="cs-CZ" sz="2500" dirty="0"/>
            </a:br>
            <a:r>
              <a:rPr lang="cs-CZ" sz="2500" b="1" dirty="0"/>
              <a:t>    </a:t>
            </a:r>
            <a:endParaRPr lang="cs-CZ" sz="25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4098" y="1448047"/>
            <a:ext cx="7701232" cy="3880760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</a:t>
            </a:r>
            <a:r>
              <a:rPr lang="cs-CZ" b="1" dirty="0" smtClean="0"/>
              <a:t>vědomí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Informace o projektu Restart</a:t>
            </a:r>
          </a:p>
        </p:txBody>
      </p:sp>
    </p:spTree>
    <p:extLst>
      <p:ext uri="{BB962C8B-B14F-4D97-AF65-F5344CB8AC3E}">
        <p14:creationId xmlns:p14="http://schemas.microsoft.com/office/powerpoint/2010/main" val="391987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4419" y="0"/>
            <a:ext cx="8079581" cy="1182618"/>
          </a:xfrm>
        </p:spPr>
        <p:txBody>
          <a:bodyPr>
            <a:noAutofit/>
          </a:bodyPr>
          <a:lstStyle/>
          <a:p>
            <a:r>
              <a:rPr lang="cs-CZ" sz="2500" b="1" dirty="0"/>
              <a:t>     </a:t>
            </a:r>
            <a:br>
              <a:rPr lang="cs-CZ" sz="2500" b="1" dirty="0"/>
            </a:br>
            <a:r>
              <a:rPr lang="cs-CZ" sz="2500" b="1" dirty="0"/>
              <a:t>     </a:t>
            </a:r>
            <a:br>
              <a:rPr lang="cs-CZ" sz="2500" b="1" dirty="0"/>
            </a:br>
            <a:r>
              <a:rPr lang="cs-CZ" sz="2500" b="1" dirty="0" smtClean="0"/>
              <a:t>8</a:t>
            </a:r>
            <a:r>
              <a:rPr lang="cs-CZ" sz="2500" b="1" dirty="0"/>
              <a:t>.	Aktualizace Regionálního akčního plánu Karlovarského kraje</a:t>
            </a:r>
            <a:r>
              <a:rPr lang="cs-CZ" sz="2500" dirty="0"/>
              <a:t/>
            </a:r>
            <a:br>
              <a:rPr lang="cs-CZ" sz="2500" dirty="0"/>
            </a:br>
            <a:r>
              <a:rPr lang="cs-CZ" sz="2500" dirty="0"/>
              <a:t/>
            </a:r>
            <a:br>
              <a:rPr lang="cs-CZ" sz="2500" dirty="0"/>
            </a:br>
            <a:r>
              <a:rPr lang="cs-CZ" sz="2500" b="1" dirty="0"/>
              <a:t>    </a:t>
            </a:r>
            <a:endParaRPr lang="cs-CZ" sz="25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84916" y="1611821"/>
            <a:ext cx="7701232" cy="45160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RAP Karlovarského kraje – schválen RSK 29. 5. 2016</a:t>
            </a:r>
          </a:p>
          <a:p>
            <a:pPr marL="0" indent="0">
              <a:buNone/>
            </a:pPr>
            <a:r>
              <a:rPr lang="cs-CZ" dirty="0" smtClean="0"/>
              <a:t>Poslední aktualizace </a:t>
            </a:r>
            <a:r>
              <a:rPr lang="cs-CZ" dirty="0"/>
              <a:t>– </a:t>
            </a:r>
            <a:r>
              <a:rPr lang="cs-CZ" dirty="0" smtClean="0"/>
              <a:t>21. 9. 2016 (pro </a:t>
            </a:r>
            <a:r>
              <a:rPr lang="cs-CZ" dirty="0"/>
              <a:t>2017 – 2018)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Sběr projektových záměrů – celkem </a:t>
            </a:r>
            <a:r>
              <a:rPr lang="cs-CZ" dirty="0" smtClean="0"/>
              <a:t>1870 </a:t>
            </a:r>
            <a:r>
              <a:rPr lang="cs-CZ" dirty="0"/>
              <a:t>(k </a:t>
            </a:r>
            <a:r>
              <a:rPr lang="cs-CZ" dirty="0" smtClean="0"/>
              <a:t>31. 7. 2017)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Bylo zachováno členění dle </a:t>
            </a:r>
            <a:r>
              <a:rPr lang="cs-CZ" dirty="0"/>
              <a:t>20 </a:t>
            </a:r>
            <a:r>
              <a:rPr lang="cs-CZ" dirty="0" smtClean="0"/>
              <a:t>témat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Doplněny údaje za </a:t>
            </a:r>
            <a:r>
              <a:rPr lang="cs-CZ" dirty="0" smtClean="0"/>
              <a:t>IPRÚ KV</a:t>
            </a:r>
            <a:r>
              <a:rPr lang="cs-CZ" dirty="0"/>
              <a:t> a za Strategie CLLD (aktuální)</a:t>
            </a:r>
          </a:p>
          <a:p>
            <a:pPr marL="0" indent="0">
              <a:buNone/>
            </a:pPr>
            <a:r>
              <a:rPr lang="cs-CZ" dirty="0" smtClean="0"/>
              <a:t>Doplněny </a:t>
            </a:r>
            <a:r>
              <a:rPr lang="cs-CZ" dirty="0"/>
              <a:t>vazby na opatření Strategie regionálního rozvoje ČR a jejího Akčního plánu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122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 7" descr="Financování RAP z ESIF dle aktivit v mil. Kč pro rok 2018" title="Financování RAP z ESIF dle aktivit v mil. Kč pro rok 20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089304"/>
              </p:ext>
            </p:extLst>
          </p:nvPr>
        </p:nvGraphicFramePr>
        <p:xfrm>
          <a:off x="0" y="4762"/>
          <a:ext cx="9144000" cy="684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645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182618"/>
          </a:xfrm>
        </p:spPr>
        <p:txBody>
          <a:bodyPr>
            <a:normAutofit fontScale="90000"/>
          </a:bodyPr>
          <a:lstStyle/>
          <a:p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>     </a:t>
            </a:r>
            <a:br>
              <a:rPr lang="cs-CZ" sz="3000" b="1" dirty="0"/>
            </a:br>
            <a:r>
              <a:rPr lang="cs-CZ" sz="3000" b="1" dirty="0"/>
              <a:t/>
            </a:r>
            <a:br>
              <a:rPr lang="cs-CZ" sz="3000" b="1" dirty="0"/>
            </a:br>
            <a:endParaRPr lang="cs-CZ" sz="3100" dirty="0">
              <a:latin typeface="+mn-lt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476227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319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4419" y="0"/>
            <a:ext cx="8079581" cy="1182618"/>
          </a:xfrm>
        </p:spPr>
        <p:txBody>
          <a:bodyPr>
            <a:noAutofit/>
          </a:bodyPr>
          <a:lstStyle/>
          <a:p>
            <a:r>
              <a:rPr lang="cs-CZ" sz="2500" b="1" dirty="0"/>
              <a:t>     </a:t>
            </a:r>
            <a:br>
              <a:rPr lang="cs-CZ" sz="2500" b="1" dirty="0"/>
            </a:br>
            <a:r>
              <a:rPr lang="cs-CZ" sz="2500" b="1" dirty="0"/>
              <a:t>     </a:t>
            </a:r>
            <a:br>
              <a:rPr lang="cs-CZ" sz="2500" b="1" dirty="0"/>
            </a:br>
            <a:r>
              <a:rPr lang="cs-CZ" sz="2500" b="1" dirty="0" smtClean="0"/>
              <a:t>8</a:t>
            </a:r>
            <a:r>
              <a:rPr lang="cs-CZ" sz="2500" b="1" dirty="0"/>
              <a:t>.	Aktualizace Regionálního akčního plánu Karlovarského kraje</a:t>
            </a:r>
            <a:r>
              <a:rPr lang="cs-CZ" sz="2500" dirty="0"/>
              <a:t/>
            </a:r>
            <a:br>
              <a:rPr lang="cs-CZ" sz="2500" dirty="0"/>
            </a:br>
            <a:r>
              <a:rPr lang="cs-CZ" sz="2500" dirty="0"/>
              <a:t/>
            </a:r>
            <a:br>
              <a:rPr lang="cs-CZ" sz="2500" dirty="0"/>
            </a:br>
            <a:r>
              <a:rPr lang="cs-CZ" sz="2500" b="1" dirty="0"/>
              <a:t>    </a:t>
            </a:r>
            <a:endParaRPr lang="cs-CZ" sz="25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68" y="2157731"/>
            <a:ext cx="7701232" cy="380634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schvaluje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3. </a:t>
            </a:r>
            <a:r>
              <a:rPr lang="cs-CZ" dirty="0"/>
              <a:t>aktualizaci Regionálního akčního plánu Karlovarského kraje</a:t>
            </a:r>
          </a:p>
          <a:p>
            <a:pPr marL="0" indent="0">
              <a:buNone/>
            </a:pPr>
            <a:r>
              <a:rPr lang="cs-CZ" b="1" dirty="0" smtClean="0"/>
              <a:t>	•</a:t>
            </a:r>
            <a:r>
              <a:rPr lang="cs-CZ" b="1" dirty="0"/>
              <a:t>	</a:t>
            </a:r>
            <a:r>
              <a:rPr lang="cs-CZ" b="1" dirty="0" smtClean="0"/>
              <a:t>žádá</a:t>
            </a:r>
          </a:p>
          <a:p>
            <a:pPr marL="0" indent="0">
              <a:buNone/>
            </a:pPr>
            <a:r>
              <a:rPr lang="cs-CZ" dirty="0" smtClean="0"/>
              <a:t>NSK projednat možnost vytvoření jednotného místa pro zveřejňování informací o národních dotačních programech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754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36978" y="1414664"/>
            <a:ext cx="8207022" cy="544333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cs-CZ" b="1" dirty="0"/>
              <a:t>1.	Zahájení</a:t>
            </a:r>
          </a:p>
          <a:p>
            <a:pPr marL="0" lvl="0" indent="0">
              <a:buNone/>
            </a:pPr>
            <a:r>
              <a:rPr lang="cs-CZ" b="1" dirty="0"/>
              <a:t>2.	Informace o jmenování nového člena Regionální stálé </a:t>
            </a:r>
            <a:r>
              <a:rPr lang="cs-CZ" b="1" dirty="0" smtClean="0"/>
              <a:t>	konference </a:t>
            </a:r>
            <a:r>
              <a:rPr lang="cs-CZ" b="1" dirty="0"/>
              <a:t>za SMO ČR</a:t>
            </a:r>
          </a:p>
          <a:p>
            <a:pPr marL="0" lvl="0" indent="0">
              <a:buNone/>
            </a:pPr>
            <a:r>
              <a:rPr lang="cs-CZ" b="1" dirty="0"/>
              <a:t>3.	Jmenování náhradníka zástupce Regionální stálé konference v </a:t>
            </a:r>
            <a:r>
              <a:rPr lang="cs-CZ" b="1" dirty="0" smtClean="0"/>
              <a:t>	Národní </a:t>
            </a:r>
            <a:r>
              <a:rPr lang="cs-CZ" b="1" dirty="0"/>
              <a:t>stálé konferenci</a:t>
            </a:r>
          </a:p>
          <a:p>
            <a:pPr marL="0" lvl="0" indent="0">
              <a:buNone/>
            </a:pPr>
            <a:r>
              <a:rPr lang="cs-CZ" b="1" dirty="0"/>
              <a:t>4.	Informace Agentury pro sociální začleňování</a:t>
            </a:r>
          </a:p>
          <a:p>
            <a:pPr marL="0" lvl="0" indent="0">
              <a:buNone/>
            </a:pPr>
            <a:r>
              <a:rPr lang="cs-CZ" b="1" dirty="0"/>
              <a:t>5.	Informace ze  7. zasedání  Národní stálé konference</a:t>
            </a:r>
          </a:p>
          <a:p>
            <a:pPr marL="0" lvl="0" indent="0">
              <a:buNone/>
            </a:pPr>
            <a:r>
              <a:rPr lang="cs-CZ" b="1" dirty="0"/>
              <a:t>6.	Informace o IPRÚ Karlovy Vary</a:t>
            </a:r>
          </a:p>
          <a:p>
            <a:pPr marL="0" lvl="0" indent="0">
              <a:buNone/>
            </a:pPr>
            <a:r>
              <a:rPr lang="cs-CZ" b="1" dirty="0"/>
              <a:t>7.	Informace o projektu Restart</a:t>
            </a:r>
          </a:p>
          <a:p>
            <a:pPr marL="0" lvl="0" indent="0">
              <a:buNone/>
            </a:pPr>
            <a:r>
              <a:rPr lang="cs-CZ" b="1" dirty="0"/>
              <a:t>8.	Aktualizace Regionálního akčního plánu Karlovarského kraje</a:t>
            </a:r>
          </a:p>
          <a:p>
            <a:pPr marL="0" lvl="0" indent="0">
              <a:buNone/>
            </a:pPr>
            <a:r>
              <a:rPr lang="cs-CZ" b="1" dirty="0" smtClean="0"/>
              <a:t>9.	Předložení </a:t>
            </a:r>
            <a:r>
              <a:rPr lang="cs-CZ" b="1" dirty="0"/>
              <a:t>změnového listu členů PS </a:t>
            </a:r>
            <a:r>
              <a:rPr lang="cs-CZ" b="1" dirty="0" smtClean="0"/>
              <a:t>Vzdělávání</a:t>
            </a:r>
          </a:p>
          <a:p>
            <a:pPr marL="0" lvl="0" indent="0">
              <a:buNone/>
            </a:pPr>
            <a:r>
              <a:rPr lang="pl-PL" b="1" dirty="0"/>
              <a:t>10.	Aktuální informace z MMR ČR</a:t>
            </a:r>
            <a:endParaRPr lang="cs-CZ" b="1" dirty="0"/>
          </a:p>
          <a:p>
            <a:pPr marL="0" lvl="0" indent="0">
              <a:buNone/>
            </a:pPr>
            <a:r>
              <a:rPr lang="cs-CZ" b="1" dirty="0" smtClean="0"/>
              <a:t>11.</a:t>
            </a:r>
            <a:r>
              <a:rPr lang="cs-CZ" b="1" dirty="0"/>
              <a:t>	Různé</a:t>
            </a:r>
          </a:p>
          <a:p>
            <a:pPr marL="0" lvl="0" indent="0">
              <a:buNone/>
            </a:pPr>
            <a:endParaRPr lang="cs-CZ" b="1" dirty="0" smtClean="0"/>
          </a:p>
          <a:p>
            <a:pPr marL="0" lvl="0" indent="0">
              <a:buNone/>
            </a:pP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36725" y="156949"/>
            <a:ext cx="7704667" cy="886177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9. Předložení </a:t>
            </a:r>
            <a:r>
              <a:rPr lang="cs-CZ" sz="2800" b="1" dirty="0"/>
              <a:t>změnového listu členů PS </a:t>
            </a:r>
            <a:r>
              <a:rPr lang="cs-CZ" sz="2800" b="1" dirty="0" smtClean="0"/>
              <a:t>Vzdělávání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22399"/>
            <a:ext cx="7704667" cy="48655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•	bere na vědomí</a:t>
            </a:r>
          </a:p>
          <a:p>
            <a:pPr marL="0" indent="0">
              <a:buNone/>
            </a:pPr>
            <a:r>
              <a:rPr lang="cs-CZ" dirty="0" smtClean="0"/>
              <a:t>Návrh </a:t>
            </a:r>
            <a:r>
              <a:rPr lang="cs-CZ" dirty="0"/>
              <a:t>na změnu personálního obsazení členů Pracovní skupiny Vzdělávání KK</a:t>
            </a:r>
          </a:p>
          <a:p>
            <a:pPr marL="0" indent="0">
              <a:buNone/>
            </a:pPr>
            <a:r>
              <a:rPr lang="cs-CZ" b="1" dirty="0" smtClean="0"/>
              <a:t>•</a:t>
            </a:r>
            <a:r>
              <a:rPr lang="cs-CZ" b="1" dirty="0"/>
              <a:t>	schvaluje </a:t>
            </a:r>
          </a:p>
          <a:p>
            <a:pPr marL="0" indent="0">
              <a:buNone/>
            </a:pPr>
            <a:r>
              <a:rPr lang="cs-CZ" dirty="0" smtClean="0"/>
              <a:t>Nové </a:t>
            </a:r>
            <a:r>
              <a:rPr lang="cs-CZ" dirty="0"/>
              <a:t>členy Pracovní skupiny Vzdělávání KK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658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9841" y="282271"/>
            <a:ext cx="7704667" cy="870667"/>
          </a:xfrm>
        </p:spPr>
        <p:txBody>
          <a:bodyPr>
            <a:normAutofit/>
          </a:bodyPr>
          <a:lstStyle/>
          <a:p>
            <a:pPr lvl="0"/>
            <a:r>
              <a:rPr lang="cs-CZ" sz="2500" b="1" dirty="0" smtClean="0"/>
              <a:t>10. </a:t>
            </a:r>
            <a:r>
              <a:rPr lang="cs-CZ" sz="2500" b="1" dirty="0"/>
              <a:t>Aktuální informace z MMR ČR</a:t>
            </a:r>
            <a:r>
              <a:rPr lang="cs-CZ" sz="2500" dirty="0"/>
              <a:t/>
            </a:r>
            <a:br>
              <a:rPr lang="cs-CZ" sz="2500" dirty="0"/>
            </a:b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cs-CZ" sz="3200" b="1" dirty="0" smtClean="0"/>
              <a:t>Ing. Radana </a:t>
            </a:r>
            <a:r>
              <a:rPr lang="cs-CZ" sz="3200" b="1" dirty="0" err="1"/>
              <a:t>Leistner</a:t>
            </a:r>
            <a:r>
              <a:rPr lang="cs-CZ" sz="3200" b="1" dirty="0"/>
              <a:t> Kratochvílová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/>
              <a:t>Vedoucí odd. řízení strategie regionálního rozvoje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/>
              <a:t>Odbor regionální politiky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600" dirty="0"/>
              <a:t>Ministerstvo pro místní rozvoj ČR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24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3107" y="115295"/>
            <a:ext cx="7704667" cy="1101255"/>
          </a:xfrm>
        </p:spPr>
        <p:txBody>
          <a:bodyPr>
            <a:normAutofit/>
          </a:bodyPr>
          <a:lstStyle/>
          <a:p>
            <a:r>
              <a:rPr lang="cs-CZ" sz="2500" b="1" dirty="0">
                <a:solidFill>
                  <a:prstClr val="black"/>
                </a:solidFill>
              </a:rPr>
              <a:t>10. Aktuální informace z MMR ČR</a:t>
            </a:r>
            <a:r>
              <a:rPr lang="cs-CZ" sz="2500" dirty="0">
                <a:solidFill>
                  <a:prstClr val="black"/>
                </a:solidFill>
              </a:rPr>
              <a:t/>
            </a:r>
            <a:br>
              <a:rPr lang="cs-CZ" sz="2500" dirty="0">
                <a:solidFill>
                  <a:prstClr val="black"/>
                </a:solidFill>
              </a:rPr>
            </a:b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0084" y="1744649"/>
            <a:ext cx="7704667" cy="3332816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</a:t>
            </a:r>
            <a:r>
              <a:rPr lang="cs-CZ" b="1" dirty="0" smtClean="0"/>
              <a:t>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informace z MMR ČR</a:t>
            </a:r>
          </a:p>
        </p:txBody>
      </p:sp>
    </p:spTree>
    <p:extLst>
      <p:ext uri="{BB962C8B-B14F-4D97-AF65-F5344CB8AC3E}">
        <p14:creationId xmlns:p14="http://schemas.microsoft.com/office/powerpoint/2010/main" val="422537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 smtClean="0"/>
              <a:t>11. </a:t>
            </a:r>
            <a:r>
              <a:rPr lang="cs-CZ" sz="4000" b="1" dirty="0"/>
              <a:t>Různé, </a:t>
            </a:r>
            <a:r>
              <a:rPr lang="cs-CZ" sz="4000" b="1" dirty="0" smtClean="0"/>
              <a:t>diskuze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</p:spPr>
        <p:txBody>
          <a:bodyPr>
            <a:normAutofit fontScale="90000"/>
          </a:bodyPr>
          <a:lstStyle/>
          <a:p>
            <a:r>
              <a:rPr lang="cs-CZ" b="1" dirty="0"/>
              <a:t/>
            </a:r>
            <a:br>
              <a:rPr lang="cs-CZ" b="1" dirty="0"/>
            </a:br>
            <a:r>
              <a:rPr lang="cs-CZ" sz="4000" b="1" dirty="0">
                <a:latin typeface="+mn-lt"/>
              </a:rPr>
              <a:t>1. Zahájení</a:t>
            </a:r>
            <a:br>
              <a:rPr lang="cs-CZ" sz="4000" b="1" dirty="0">
                <a:latin typeface="+mn-lt"/>
              </a:rPr>
            </a:br>
            <a:endParaRPr lang="cs-CZ" sz="4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27758"/>
            <a:ext cx="7886700" cy="5073041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514350" indent="-514350">
              <a:buAutoNum type="alphaLcParenR"/>
            </a:pPr>
            <a:r>
              <a:rPr lang="cs-CZ" sz="2800" b="1" dirty="0"/>
              <a:t>Schválení programu</a:t>
            </a:r>
          </a:p>
          <a:p>
            <a:pPr marL="514350" indent="-514350">
              <a:buAutoNum type="alphaLcParenR"/>
            </a:pPr>
            <a:r>
              <a:rPr lang="cs-CZ" sz="2800" b="1" dirty="0"/>
              <a:t>Kontrola plnění úkolů z </a:t>
            </a:r>
            <a:r>
              <a:rPr lang="cs-CZ" sz="2800" b="1" dirty="0" smtClean="0"/>
              <a:t>8. </a:t>
            </a:r>
            <a:r>
              <a:rPr lang="cs-CZ" sz="2800" b="1" dirty="0"/>
              <a:t>jednání RSK</a:t>
            </a:r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4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15243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2. Informace </a:t>
            </a:r>
            <a:r>
              <a:rPr lang="cs-CZ" sz="2800" b="1" dirty="0"/>
              <a:t>o jmenování nového člena Regionální stálé konference za SMO ČR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58383" y="1330037"/>
            <a:ext cx="7971862" cy="4361021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Svaz měst a obcí České republiky (dále SMO ČR) provedl </a:t>
            </a:r>
            <a:r>
              <a:rPr lang="cs-CZ" dirty="0" smtClean="0"/>
              <a:t>změnu </a:t>
            </a:r>
            <a:r>
              <a:rPr lang="cs-CZ" dirty="0"/>
              <a:t>nominace zástupce SMO </a:t>
            </a:r>
            <a:r>
              <a:rPr lang="cs-CZ" dirty="0" smtClean="0"/>
              <a:t>ČR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Místo Ing. Petra Navrátila </a:t>
            </a:r>
            <a:r>
              <a:rPr lang="cs-CZ" dirty="0"/>
              <a:t>byl nominován </a:t>
            </a:r>
            <a:r>
              <a:rPr lang="cs-CZ" dirty="0" smtClean="0"/>
              <a:t>pan </a:t>
            </a:r>
            <a:r>
              <a:rPr lang="cs-CZ" b="1" dirty="0"/>
              <a:t>Alexandr Terek</a:t>
            </a:r>
          </a:p>
        </p:txBody>
      </p:sp>
    </p:spTree>
    <p:extLst>
      <p:ext uri="{BB962C8B-B14F-4D97-AF65-F5344CB8AC3E}">
        <p14:creationId xmlns:p14="http://schemas.microsoft.com/office/powerpoint/2010/main" val="36225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829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 </a:t>
            </a:r>
            <a:r>
              <a:rPr lang="cs-CZ" sz="2800" b="1" dirty="0">
                <a:solidFill>
                  <a:prstClr val="black"/>
                </a:solidFill>
              </a:rPr>
              <a:t>2. Informace o jmenování nového člena Regionální stálé konference za SMO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25039"/>
            <a:ext cx="7746230" cy="3779130"/>
          </a:xfrm>
        </p:spPr>
        <p:txBody>
          <a:bodyPr/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Informaci o změně nominace člena Regionální stálé konference Karlovarského kraje.</a:t>
            </a:r>
          </a:p>
        </p:txBody>
      </p:sp>
    </p:spTree>
    <p:extLst>
      <p:ext uri="{BB962C8B-B14F-4D97-AF65-F5344CB8AC3E}">
        <p14:creationId xmlns:p14="http://schemas.microsoft.com/office/powerpoint/2010/main" val="17865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60399"/>
          </a:xfrm>
        </p:spPr>
        <p:txBody>
          <a:bodyPr>
            <a:normAutofit fontScale="90000"/>
          </a:bodyPr>
          <a:lstStyle/>
          <a:p>
            <a:r>
              <a:rPr lang="cs-CZ" sz="2800" b="1" dirty="0" smtClean="0"/>
              <a:t>3. </a:t>
            </a:r>
            <a:r>
              <a:rPr lang="cs-CZ" sz="2800" b="1" dirty="0"/>
              <a:t>	Jmenování náhradníka zástupce Regionální stálé konference v Národní stálé konferenci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50269" y="1223158"/>
            <a:ext cx="7164340" cy="4922248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 smtClean="0"/>
              <a:t>Náhradníkem </a:t>
            </a:r>
            <a:r>
              <a:rPr lang="cs-CZ" dirty="0"/>
              <a:t>zástupce RSK Karlovarského kraje v Národní stálé </a:t>
            </a:r>
            <a:r>
              <a:rPr lang="cs-CZ" dirty="0" smtClean="0"/>
              <a:t>konferenci byla </a:t>
            </a:r>
            <a:r>
              <a:rPr lang="cs-CZ" dirty="0"/>
              <a:t>zvolena Ing. Barbora </a:t>
            </a:r>
            <a:r>
              <a:rPr lang="cs-CZ" dirty="0" smtClean="0"/>
              <a:t>Volfová. Vzhledem k tomu, že již nepůsobí ve strukturách RSK je vhodné tuto nominaci změnit.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99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37821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3. 	Jmenování náhradníka zástupce Regionální stálé konference v Národní stálé konferenci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095022"/>
            <a:ext cx="7704667" cy="5226756"/>
          </a:xfrm>
        </p:spPr>
        <p:txBody>
          <a:bodyPr>
            <a:normAutofit/>
          </a:bodyPr>
          <a:lstStyle/>
          <a:p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usnesení: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</a:t>
            </a:r>
            <a:r>
              <a:rPr lang="cs-CZ" b="1" dirty="0" smtClean="0"/>
              <a:t>schvaluje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záměr </a:t>
            </a:r>
            <a:r>
              <a:rPr lang="cs-CZ" dirty="0"/>
              <a:t>provedení změny náhradníka zástupce Regionální stálé konference Karlovarského kraje v Národní stálé konferenci</a:t>
            </a:r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	•	</a:t>
            </a:r>
            <a:r>
              <a:rPr lang="cs-CZ" b="1" dirty="0" smtClean="0"/>
              <a:t>volí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Ing. Vlastimila Veselého </a:t>
            </a:r>
            <a:r>
              <a:rPr lang="cs-CZ" dirty="0" smtClean="0"/>
              <a:t>jako </a:t>
            </a:r>
            <a:r>
              <a:rPr lang="cs-CZ" dirty="0"/>
              <a:t>náhradníka zástupce Regionální stálé konference Karlovarského kraje v Národní stálé konferenci.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7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23243"/>
          </a:xfrm>
        </p:spPr>
        <p:txBody>
          <a:bodyPr>
            <a:normAutofit/>
          </a:bodyPr>
          <a:lstStyle/>
          <a:p>
            <a:r>
              <a:rPr lang="cs-CZ" sz="2500" b="1" dirty="0"/>
              <a:t>4.	Informace Agentury pro sociální začleňování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80444"/>
            <a:ext cx="8037689" cy="4639734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/>
              <a:t>Na 8. jednání RSK KK seznámil Ing. Miroslav Makovička </a:t>
            </a:r>
            <a:r>
              <a:rPr lang="cs-CZ" dirty="0" smtClean="0"/>
              <a:t>členy </a:t>
            </a:r>
            <a:r>
              <a:rPr lang="cs-CZ" dirty="0"/>
              <a:t>RSK s problematikou Strategie sociálního </a:t>
            </a:r>
            <a:r>
              <a:rPr lang="cs-CZ" dirty="0" smtClean="0"/>
              <a:t>začleňování.</a:t>
            </a:r>
          </a:p>
          <a:p>
            <a:pPr marL="0" indent="0" algn="just">
              <a:buNone/>
            </a:pPr>
            <a:r>
              <a:rPr lang="cs-CZ" dirty="0" smtClean="0"/>
              <a:t>Na žádost předsedkyně RSK byl přizván </a:t>
            </a:r>
            <a:r>
              <a:rPr lang="cs-CZ" dirty="0"/>
              <a:t>zástupce Agentury </a:t>
            </a:r>
            <a:r>
              <a:rPr lang="cs-CZ" dirty="0" smtClean="0"/>
              <a:t>pro </a:t>
            </a:r>
            <a:r>
              <a:rPr lang="cs-CZ" dirty="0"/>
              <a:t>sociální </a:t>
            </a:r>
            <a:r>
              <a:rPr lang="cs-CZ" dirty="0" smtClean="0"/>
              <a:t>začleňování.</a:t>
            </a:r>
          </a:p>
          <a:p>
            <a:pPr marL="0" indent="0" algn="just">
              <a:buNone/>
            </a:pPr>
            <a:r>
              <a:rPr lang="cs-CZ" dirty="0"/>
              <a:t>Pozvání </a:t>
            </a:r>
            <a:r>
              <a:rPr lang="cs-CZ" dirty="0" smtClean="0"/>
              <a:t>přijala Mgr</a:t>
            </a:r>
            <a:r>
              <a:rPr lang="cs-CZ" dirty="0"/>
              <a:t>. Radka Soukupová, pověřená řízením Agentury pro sociální začleňování.</a:t>
            </a:r>
          </a:p>
        </p:txBody>
      </p:sp>
    </p:spTree>
    <p:extLst>
      <p:ext uri="{BB962C8B-B14F-4D97-AF65-F5344CB8AC3E}">
        <p14:creationId xmlns:p14="http://schemas.microsoft.com/office/powerpoint/2010/main" val="17564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76488"/>
          </a:xfrm>
        </p:spPr>
        <p:txBody>
          <a:bodyPr>
            <a:noAutofit/>
          </a:bodyPr>
          <a:lstStyle/>
          <a:p>
            <a:r>
              <a:rPr lang="cs-CZ" sz="2500" b="1" dirty="0"/>
              <a:t>4.	Informace Agentury pro sociální začleňování</a:t>
            </a: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433689"/>
            <a:ext cx="8161867" cy="45661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u="sng" dirty="0"/>
              <a:t>Návrh na usnesení: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Regionální 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	•	bere na vědomí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Informace Agentury pro sociální </a:t>
            </a:r>
            <a:r>
              <a:rPr lang="cs-CZ" dirty="0" smtClean="0"/>
              <a:t>začleňování</a:t>
            </a:r>
          </a:p>
          <a:p>
            <a:pPr marL="0" indent="0">
              <a:buNone/>
            </a:pPr>
            <a:r>
              <a:rPr lang="cs-CZ" b="1" dirty="0" smtClean="0"/>
              <a:t>	• 	žádá  </a:t>
            </a:r>
            <a:endParaRPr lang="cs-CZ" b="1" dirty="0"/>
          </a:p>
          <a:p>
            <a:pPr marL="0" indent="0">
              <a:buNone/>
            </a:pPr>
            <a:r>
              <a:rPr lang="cs-CZ" dirty="0" smtClean="0"/>
              <a:t>Agenturu </a:t>
            </a:r>
            <a:r>
              <a:rPr lang="cs-CZ" dirty="0"/>
              <a:t>pro sociální </a:t>
            </a:r>
            <a:r>
              <a:rPr lang="cs-CZ" dirty="0" smtClean="0"/>
              <a:t>začleňování o </a:t>
            </a:r>
            <a:r>
              <a:rPr lang="cs-CZ" dirty="0" smtClean="0"/>
              <a:t>předložení zprávy o </a:t>
            </a:r>
            <a:r>
              <a:rPr lang="cs-CZ" dirty="0" smtClean="0"/>
              <a:t>činnosti Agentury na </a:t>
            </a:r>
            <a:r>
              <a:rPr lang="cs-CZ" dirty="0" smtClean="0"/>
              <a:t>území </a:t>
            </a:r>
            <a:r>
              <a:rPr lang="cs-CZ" dirty="0" smtClean="0"/>
              <a:t>Karlovarského kraje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	• </a:t>
            </a:r>
            <a:r>
              <a:rPr lang="cs-CZ" b="1" dirty="0"/>
              <a:t>	</a:t>
            </a:r>
            <a:r>
              <a:rPr lang="cs-CZ" b="1" dirty="0" smtClean="0"/>
              <a:t>žádá  </a:t>
            </a:r>
            <a:endParaRPr lang="cs-CZ" b="1" dirty="0"/>
          </a:p>
          <a:p>
            <a:pPr marL="0" indent="0">
              <a:buNone/>
            </a:pPr>
            <a:r>
              <a:rPr lang="cs-CZ" dirty="0" smtClean="0"/>
              <a:t>Ministerstvo pro místní rozvoj</a:t>
            </a:r>
            <a:r>
              <a:rPr lang="cs-CZ" dirty="0" smtClean="0"/>
              <a:t> </a:t>
            </a:r>
            <a:r>
              <a:rPr lang="cs-CZ" dirty="0" smtClean="0"/>
              <a:t>aby zařadilo na nejbližší zasedání NSK problematiku financování KPSVL  přes </a:t>
            </a:r>
            <a:r>
              <a:rPr lang="cs-CZ" dirty="0" smtClean="0"/>
              <a:t>integrované nástroje </a:t>
            </a:r>
            <a:r>
              <a:rPr lang="cs-CZ" dirty="0" smtClean="0"/>
              <a:t>v IROP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846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3216</TotalTime>
  <Words>417</Words>
  <Application>Microsoft Office PowerPoint</Application>
  <PresentationFormat>Předvádění na obrazovce (4:3)</PresentationFormat>
  <Paragraphs>157</Paragraphs>
  <Slides>24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HDOfficeLightV0</vt:lpstr>
      <vt:lpstr>1_HDOfficeLightV0</vt:lpstr>
      <vt:lpstr>2_HDOfficeLightV0</vt:lpstr>
      <vt:lpstr>Paralaxa</vt:lpstr>
      <vt:lpstr>Regionální stálá konference Karlovarského kraje 9. jednání</vt:lpstr>
      <vt:lpstr>Program</vt:lpstr>
      <vt:lpstr> 1. Zahájení </vt:lpstr>
      <vt:lpstr>2. Informace o jmenování nového člena Regionální stálé konference za SMO ČR</vt:lpstr>
      <vt:lpstr> 2. Informace o jmenování nového člena Regionální stálé konference za SMO ČR</vt:lpstr>
      <vt:lpstr>3.  Jmenování náhradníka zástupce Regionální stálé konference v Národní stálé konferenci</vt:lpstr>
      <vt:lpstr>3.  Jmenování náhradníka zástupce Regionální stálé konference v Národní stálé konferenci</vt:lpstr>
      <vt:lpstr>4. Informace Agentury pro sociální začleňování</vt:lpstr>
      <vt:lpstr>4. Informace Agentury pro sociální začleňování</vt:lpstr>
      <vt:lpstr>5. Informace ze  7. zasedání  Národní stálé konference</vt:lpstr>
      <vt:lpstr>5. Informace ze  7. zasedání  Národní stálé konference</vt:lpstr>
      <vt:lpstr>6. Informace o IPRÚ Karlovy Vary </vt:lpstr>
      <vt:lpstr>6. Informace o IPRÚ Karlovy Vary </vt:lpstr>
      <vt:lpstr>7. Informace o projektu Restart  </vt:lpstr>
      <vt:lpstr>      7. Informace o projektu Restart        </vt:lpstr>
      <vt:lpstr>            8. Aktualizace Regionálního akčního plánu Karlovarského kraje      </vt:lpstr>
      <vt:lpstr>Prezentace aplikace PowerPoint</vt:lpstr>
      <vt:lpstr>             </vt:lpstr>
      <vt:lpstr>            8. Aktualizace Regionálního akčního plánu Karlovarského kraje      </vt:lpstr>
      <vt:lpstr>9. Předložení změnového listu členů PS Vzdělávání</vt:lpstr>
      <vt:lpstr>10. Aktuální informace z MMR ČR </vt:lpstr>
      <vt:lpstr>10. Aktuální informace z MMR ČR 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Karp</cp:lastModifiedBy>
  <cp:revision>219</cp:revision>
  <cp:lastPrinted>2016-06-23T05:31:04Z</cp:lastPrinted>
  <dcterms:created xsi:type="dcterms:W3CDTF">2015-05-26T10:30:37Z</dcterms:created>
  <dcterms:modified xsi:type="dcterms:W3CDTF">2017-10-26T08:18:33Z</dcterms:modified>
</cp:coreProperties>
</file>