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1" r:id="rId3"/>
  </p:sldMasterIdLst>
  <p:notesMasterIdLst>
    <p:notesMasterId r:id="rId29"/>
  </p:notesMasterIdLst>
  <p:sldIdLst>
    <p:sldId id="256" r:id="rId4"/>
    <p:sldId id="409" r:id="rId5"/>
    <p:sldId id="373" r:id="rId6"/>
    <p:sldId id="374" r:id="rId7"/>
    <p:sldId id="376" r:id="rId8"/>
    <p:sldId id="370" r:id="rId9"/>
    <p:sldId id="389" r:id="rId10"/>
    <p:sldId id="379" r:id="rId11"/>
    <p:sldId id="381" r:id="rId12"/>
    <p:sldId id="382" r:id="rId13"/>
    <p:sldId id="393" r:id="rId14"/>
    <p:sldId id="392" r:id="rId15"/>
    <p:sldId id="401" r:id="rId16"/>
    <p:sldId id="396" r:id="rId17"/>
    <p:sldId id="397" r:id="rId18"/>
    <p:sldId id="391" r:id="rId19"/>
    <p:sldId id="403" r:id="rId20"/>
    <p:sldId id="405" r:id="rId21"/>
    <p:sldId id="408" r:id="rId22"/>
    <p:sldId id="385" r:id="rId23"/>
    <p:sldId id="390" r:id="rId24"/>
    <p:sldId id="386" r:id="rId25"/>
    <p:sldId id="387" r:id="rId26"/>
    <p:sldId id="388" r:id="rId27"/>
    <p:sldId id="262" r:id="rId28"/>
  </p:sldIdLst>
  <p:sldSz cx="12190413" cy="7021513"/>
  <p:notesSz cx="6797675" cy="9926638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*" initials="*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34EA2"/>
    <a:srgbClr val="FF33CC"/>
    <a:srgbClr val="8D8D8D"/>
    <a:srgbClr val="00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84" autoAdjust="0"/>
    <p:restoredTop sz="80675" autoAdjust="0"/>
  </p:normalViewPr>
  <p:slideViewPr>
    <p:cSldViewPr>
      <p:cViewPr varScale="1">
        <p:scale>
          <a:sx n="103" d="100"/>
          <a:sy n="103" d="100"/>
        </p:scale>
        <p:origin x="1074" y="114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praha.mmr.cz\dfs\N\odbor52\Odd&#283;len&#237;%20522\Agendy\Uzemni%20dimenze\RSK\Sestavy_pro_RSK\M005_20171002_exp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praha.mmr.cz\dfs\N\odbor52\Odd&#283;len&#237;%20522\Agendy\Uzemni%20dimenze\RSK\Sestavy_pro_RSK\M005_20170908_exp_RK_12_9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2"/>
          <c:order val="0"/>
          <c:tx>
            <c:strRef>
              <c:f>GRAF_CERP!$A$35</c:f>
              <c:strCache>
                <c:ptCount val="1"/>
                <c:pt idx="0">
                  <c:v>OP PIK</c:v>
                </c:pt>
              </c:strCache>
            </c:strRef>
          </c:tx>
          <c:spPr>
            <a:solidFill>
              <a:srgbClr val="9999FF"/>
            </a:solidFill>
          </c:spPr>
          <c:invertIfNegative val="0"/>
          <c:cat>
            <c:strRef>
              <c:f>GRAF_CERP!$B$32:$O$32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GRAF_CERP!$B$35:$O$35</c:f>
              <c:numCache>
                <c:formatCode>_-* #,##0\ _K_č_-;\-* #,##0\ _K_č_-;_-* "-"??\ _K_č_-;_-@_-</c:formatCode>
                <c:ptCount val="14"/>
                <c:pt idx="1">
                  <c:v>3092673272.7220488</c:v>
                </c:pt>
                <c:pt idx="2">
                  <c:v>11208421603.182999</c:v>
                </c:pt>
                <c:pt idx="3">
                  <c:v>1938453243.2253845</c:v>
                </c:pt>
                <c:pt idx="4">
                  <c:v>3292611900.3277655</c:v>
                </c:pt>
                <c:pt idx="5">
                  <c:v>2650981212.7547159</c:v>
                </c:pt>
                <c:pt idx="6">
                  <c:v>2979749063.0953846</c:v>
                </c:pt>
                <c:pt idx="7">
                  <c:v>7959906558.4353867</c:v>
                </c:pt>
                <c:pt idx="8">
                  <c:v>4205061066.0053835</c:v>
                </c:pt>
                <c:pt idx="9">
                  <c:v>3316436692.9860511</c:v>
                </c:pt>
                <c:pt idx="10">
                  <c:v>2828228815.2537189</c:v>
                </c:pt>
                <c:pt idx="11">
                  <c:v>8544121879.4320526</c:v>
                </c:pt>
                <c:pt idx="12">
                  <c:v>4721419135.4803782</c:v>
                </c:pt>
                <c:pt idx="13">
                  <c:v>5581336914.6487217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EB-496A-98E3-6CDB9332C821}"/>
            </c:ext>
          </c:extLst>
        </c:ser>
        <c:ser>
          <c:idx val="4"/>
          <c:order val="1"/>
          <c:tx>
            <c:strRef>
              <c:f>GRAF_CERP!$A$36</c:f>
              <c:strCache>
                <c:ptCount val="1"/>
                <c:pt idx="0">
                  <c:v>OP VVV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GRAF_CERP!$B$32:$O$32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GRAF_CERP!$B$36:$O$36</c:f>
              <c:numCache>
                <c:formatCode>_-* #,##0\ _K_č_-;\-* #,##0\ _K_č_-;_-* "-"??\ _K_č_-;_-@_-</c:formatCode>
                <c:ptCount val="14"/>
                <c:pt idx="0">
                  <c:v>6346405834.9176397</c:v>
                </c:pt>
                <c:pt idx="1">
                  <c:v>1502788303.4332542</c:v>
                </c:pt>
                <c:pt idx="2">
                  <c:v>5675174824.1017714</c:v>
                </c:pt>
                <c:pt idx="3">
                  <c:v>398656034.22487587</c:v>
                </c:pt>
                <c:pt idx="4">
                  <c:v>615695546.36781347</c:v>
                </c:pt>
                <c:pt idx="5">
                  <c:v>1491212217.3391383</c:v>
                </c:pt>
                <c:pt idx="6">
                  <c:v>1114114368.5804851</c:v>
                </c:pt>
                <c:pt idx="7">
                  <c:v>2772053594.7970238</c:v>
                </c:pt>
                <c:pt idx="8">
                  <c:v>2110460478.9551971</c:v>
                </c:pt>
                <c:pt idx="9">
                  <c:v>1048950483.8755046</c:v>
                </c:pt>
                <c:pt idx="10">
                  <c:v>1584054561.897778</c:v>
                </c:pt>
                <c:pt idx="11">
                  <c:v>6057983264.5995369</c:v>
                </c:pt>
                <c:pt idx="12">
                  <c:v>1880756367.416806</c:v>
                </c:pt>
                <c:pt idx="13">
                  <c:v>1180746983.927254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EB-496A-98E3-6CDB9332C821}"/>
            </c:ext>
          </c:extLst>
        </c:ser>
        <c:ser>
          <c:idx val="5"/>
          <c:order val="2"/>
          <c:tx>
            <c:strRef>
              <c:f>GRAF_CERP!$A$37</c:f>
              <c:strCache>
                <c:ptCount val="1"/>
                <c:pt idx="0">
                  <c:v>OP Z</c:v>
                </c:pt>
              </c:strCache>
            </c:strRef>
          </c:tx>
          <c:spPr>
            <a:solidFill>
              <a:srgbClr val="FFD700"/>
            </a:solidFill>
          </c:spPr>
          <c:invertIfNegative val="0"/>
          <c:cat>
            <c:strRef>
              <c:f>GRAF_CERP!$B$32:$O$32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GRAF_CERP!$B$37:$O$37</c:f>
              <c:numCache>
                <c:formatCode>_-* #,##0\ _K_č_-;\-* #,##0\ _K_č_-;_-* "-"??\ _K_č_-;_-@_-</c:formatCode>
                <c:ptCount val="14"/>
                <c:pt idx="0">
                  <c:v>3716411192.940846</c:v>
                </c:pt>
                <c:pt idx="1">
                  <c:v>2632997621.7342844</c:v>
                </c:pt>
                <c:pt idx="2">
                  <c:v>3745299099.1431675</c:v>
                </c:pt>
                <c:pt idx="3">
                  <c:v>2463230480.495635</c:v>
                </c:pt>
                <c:pt idx="4">
                  <c:v>2495736636.5255499</c:v>
                </c:pt>
                <c:pt idx="5">
                  <c:v>2662163327.5891304</c:v>
                </c:pt>
                <c:pt idx="6">
                  <c:v>2465684994.4713459</c:v>
                </c:pt>
                <c:pt idx="7">
                  <c:v>4024285133.6651845</c:v>
                </c:pt>
                <c:pt idx="8">
                  <c:v>2883764597.4721427</c:v>
                </c:pt>
                <c:pt idx="9">
                  <c:v>2512519326.2807741</c:v>
                </c:pt>
                <c:pt idx="10">
                  <c:v>2502349513.8734384</c:v>
                </c:pt>
                <c:pt idx="11">
                  <c:v>3881657755.8289328</c:v>
                </c:pt>
                <c:pt idx="12">
                  <c:v>4137727515.7361898</c:v>
                </c:pt>
                <c:pt idx="13">
                  <c:v>3020646879.7541237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EB-496A-98E3-6CDB9332C821}"/>
            </c:ext>
          </c:extLst>
        </c:ser>
        <c:ser>
          <c:idx val="1"/>
          <c:order val="3"/>
          <c:tx>
            <c:strRef>
              <c:f>GRAF_CERP!$A$34</c:f>
              <c:strCache>
                <c:ptCount val="1"/>
                <c:pt idx="0">
                  <c:v>OP D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</c:spPr>
          <c:invertIfNegative val="0"/>
          <c:cat>
            <c:strRef>
              <c:f>GRAF_CERP!$B$32:$O$32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GRAF_CERP!$B$34:$O$34</c:f>
              <c:numCache>
                <c:formatCode>_-* #,##0\ _K_č_-;\-* #,##0\ _K_č_-;_-* "-"??\ _K_č_-;_-@_-</c:formatCode>
                <c:ptCount val="14"/>
                <c:pt idx="0">
                  <c:v>1997469142.6114287</c:v>
                </c:pt>
                <c:pt idx="1">
                  <c:v>4074481354.6971426</c:v>
                </c:pt>
                <c:pt idx="2">
                  <c:v>5389712754.4150009</c:v>
                </c:pt>
                <c:pt idx="3">
                  <c:v>1906905977.9104762</c:v>
                </c:pt>
                <c:pt idx="4">
                  <c:v>7696280139.6271429</c:v>
                </c:pt>
                <c:pt idx="5">
                  <c:v>501356830.31714284</c:v>
                </c:pt>
                <c:pt idx="6">
                  <c:v>2055321635.2071428</c:v>
                </c:pt>
                <c:pt idx="7">
                  <c:v>8620383626.0600014</c:v>
                </c:pt>
                <c:pt idx="8">
                  <c:v>4445858425.4371414</c:v>
                </c:pt>
                <c:pt idx="9">
                  <c:v>13920008004.107143</c:v>
                </c:pt>
                <c:pt idx="10">
                  <c:v>1814814010.8504758</c:v>
                </c:pt>
                <c:pt idx="11">
                  <c:v>6598646492.2254772</c:v>
                </c:pt>
                <c:pt idx="12">
                  <c:v>2328583547.5571427</c:v>
                </c:pt>
                <c:pt idx="13">
                  <c:v>933095069.35714293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0EB-496A-98E3-6CDB9332C821}"/>
            </c:ext>
          </c:extLst>
        </c:ser>
        <c:ser>
          <c:idx val="6"/>
          <c:order val="4"/>
          <c:tx>
            <c:strRef>
              <c:f>GRAF_CERP!$A$38</c:f>
              <c:strCache>
                <c:ptCount val="1"/>
                <c:pt idx="0">
                  <c:v>OP ŽP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GRAF_CERP!$B$32:$O$32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GRAF_CERP!$B$38:$O$38</c:f>
              <c:numCache>
                <c:formatCode>_-* #,##0\ _K_č_-;\-* #,##0\ _K_č_-;_-* "-"??\ _K_č_-;_-@_-</c:formatCode>
                <c:ptCount val="14"/>
                <c:pt idx="0">
                  <c:v>1062429752.1760504</c:v>
                </c:pt>
                <c:pt idx="1">
                  <c:v>2067451935.8530786</c:v>
                </c:pt>
                <c:pt idx="2">
                  <c:v>2630174880.749743</c:v>
                </c:pt>
                <c:pt idx="3">
                  <c:v>463232281.16307676</c:v>
                </c:pt>
                <c:pt idx="4">
                  <c:v>2029402450.8480771</c:v>
                </c:pt>
                <c:pt idx="5">
                  <c:v>2087451902.9866676</c:v>
                </c:pt>
                <c:pt idx="6">
                  <c:v>1129643003.8694899</c:v>
                </c:pt>
                <c:pt idx="7">
                  <c:v>3348431046.8430762</c:v>
                </c:pt>
                <c:pt idx="8">
                  <c:v>2733070289.0375195</c:v>
                </c:pt>
                <c:pt idx="9">
                  <c:v>2715190952.5547457</c:v>
                </c:pt>
                <c:pt idx="10">
                  <c:v>1516812206.7676687</c:v>
                </c:pt>
                <c:pt idx="11">
                  <c:v>6793757571.672142</c:v>
                </c:pt>
                <c:pt idx="12">
                  <c:v>1593151805.1230772</c:v>
                </c:pt>
                <c:pt idx="13">
                  <c:v>1406945542.4955559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EB-496A-98E3-6CDB9332C821}"/>
            </c:ext>
          </c:extLst>
        </c:ser>
        <c:ser>
          <c:idx val="0"/>
          <c:order val="5"/>
          <c:tx>
            <c:strRef>
              <c:f>GRAF_CERP!$A$33</c:f>
              <c:strCache>
                <c:ptCount val="1"/>
                <c:pt idx="0">
                  <c:v>IROP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GRAF_CERP!$B$32:$O$32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GRAF_CERP!$B$33:$O$33</c:f>
              <c:numCache>
                <c:formatCode>_-* #,##0\ _K_č_-;\-* #,##0\ _K_č_-;_-* "-"??\ _K_č_-;_-@_-</c:formatCode>
                <c:ptCount val="14"/>
                <c:pt idx="0">
                  <c:v>3193984114.6714287</c:v>
                </c:pt>
                <c:pt idx="1">
                  <c:v>4236833141.3454919</c:v>
                </c:pt>
                <c:pt idx="2">
                  <c:v>6236149566.6629686</c:v>
                </c:pt>
                <c:pt idx="3">
                  <c:v>1048697801.0691181</c:v>
                </c:pt>
                <c:pt idx="4">
                  <c:v>3000518898.8645062</c:v>
                </c:pt>
                <c:pt idx="5">
                  <c:v>4079925718.1991434</c:v>
                </c:pt>
                <c:pt idx="6">
                  <c:v>2010789837.5591199</c:v>
                </c:pt>
                <c:pt idx="7">
                  <c:v>5218124990.6570044</c:v>
                </c:pt>
                <c:pt idx="8">
                  <c:v>2848858561.4855981</c:v>
                </c:pt>
                <c:pt idx="9">
                  <c:v>2128746281.9145072</c:v>
                </c:pt>
                <c:pt idx="10">
                  <c:v>2938292759.3267097</c:v>
                </c:pt>
                <c:pt idx="11">
                  <c:v>4932329883.4158564</c:v>
                </c:pt>
                <c:pt idx="12">
                  <c:v>2312830524.2468152</c:v>
                </c:pt>
                <c:pt idx="13">
                  <c:v>2508791090.1516824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0EB-496A-98E3-6CDB9332C8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3488128"/>
        <c:axId val="123489664"/>
        <c:axId val="0"/>
      </c:bar3DChart>
      <c:catAx>
        <c:axId val="123488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s-CZ"/>
          </a:p>
        </c:txPr>
        <c:crossAx val="123489664"/>
        <c:crosses val="autoZero"/>
        <c:auto val="1"/>
        <c:lblAlgn val="ctr"/>
        <c:lblOffset val="100"/>
        <c:noMultiLvlLbl val="0"/>
      </c:catAx>
      <c:valAx>
        <c:axId val="123489664"/>
        <c:scaling>
          <c:orientation val="minMax"/>
        </c:scaling>
        <c:delete val="0"/>
        <c:axPos val="l"/>
        <c:majorGridlines/>
        <c:numFmt formatCode="_-* #,##0\ _K_č_-;\-* #,##0\ _K_č_-;_-* &quot;-&quot;??\ _K_č_-;_-@_-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s-CZ"/>
          </a:p>
        </c:txPr>
        <c:crossAx val="123488128"/>
        <c:crosses val="autoZero"/>
        <c:crossBetween val="between"/>
        <c:dispUnits>
          <c:builtInUnit val="billions"/>
          <c:dispUnitsLbl>
            <c:txPr>
              <a:bodyPr/>
              <a:lstStyle/>
              <a:p>
                <a:pPr>
                  <a:defRPr sz="1200" b="0"/>
                </a:pPr>
                <a:endParaRPr lang="cs-CZ"/>
              </a:p>
            </c:txPr>
          </c:dispUnitsLbl>
        </c:dispUnits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5"/>
          <c:order val="0"/>
          <c:tx>
            <c:strRef>
              <c:f>projekty_dle_mista_realizace!$A$14</c:f>
              <c:strCache>
                <c:ptCount val="1"/>
                <c:pt idx="0">
                  <c:v>OP PIK</c:v>
                </c:pt>
              </c:strCache>
            </c:strRef>
          </c:tx>
          <c:spPr>
            <a:solidFill>
              <a:srgbClr val="9158FF"/>
            </a:solidFill>
          </c:spPr>
          <c:invertIfNegative val="0"/>
          <c:cat>
            <c:strRef>
              <c:f>projekty_dle_mista_realizace!$B$2:$O$2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projekty_dle_mista_realizace!$B$14:$O$14</c:f>
              <c:numCache>
                <c:formatCode>_-* #,##0.000\ _K_č_-;\-* #,##0.000\ _K_č_-;_-* "-"??\ _K_č_-;_-@_-</c:formatCode>
                <c:ptCount val="14"/>
                <c:pt idx="0">
                  <c:v>0</c:v>
                </c:pt>
                <c:pt idx="1">
                  <c:v>4780.6851049685993</c:v>
                </c:pt>
                <c:pt idx="2">
                  <c:v>8745.9886739980575</c:v>
                </c:pt>
                <c:pt idx="3">
                  <c:v>6124.2374194534241</c:v>
                </c:pt>
                <c:pt idx="4">
                  <c:v>5935.9058621397799</c:v>
                </c:pt>
                <c:pt idx="5">
                  <c:v>4315.2087018529</c:v>
                </c:pt>
                <c:pt idx="6">
                  <c:v>6314.9149960406876</c:v>
                </c:pt>
                <c:pt idx="7">
                  <c:v>6005.4957299493553</c:v>
                </c:pt>
                <c:pt idx="8">
                  <c:v>5857.9344795447178</c:v>
                </c:pt>
                <c:pt idx="9">
                  <c:v>5928.205459182017</c:v>
                </c:pt>
                <c:pt idx="10">
                  <c:v>4612.9336608668391</c:v>
                </c:pt>
                <c:pt idx="11">
                  <c:v>6095.1514645868192</c:v>
                </c:pt>
                <c:pt idx="12">
                  <c:v>5413.312572181082</c:v>
                </c:pt>
                <c:pt idx="13">
                  <c:v>9163.0570797548153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C-4A3D-95E5-C5FDF90087D3}"/>
            </c:ext>
          </c:extLst>
        </c:ser>
        <c:ser>
          <c:idx val="1"/>
          <c:order val="1"/>
          <c:tx>
            <c:strRef>
              <c:f>projekty_dle_mista_realizace!$A$15</c:f>
              <c:strCache>
                <c:ptCount val="1"/>
                <c:pt idx="0">
                  <c:v>OP VVV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projekty_dle_mista_realizace!$B$2:$O$2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projekty_dle_mista_realizace!$B$15:$O$15</c:f>
              <c:numCache>
                <c:formatCode>_-* #,##0.000\ _K_č_-;\-* #,##0.000\ _K_č_-;_-* "-"??\ _K_č_-;_-@_-</c:formatCode>
                <c:ptCount val="14"/>
                <c:pt idx="0">
                  <c:v>4953.9273939277255</c:v>
                </c:pt>
                <c:pt idx="1">
                  <c:v>2373.607866459201</c:v>
                </c:pt>
                <c:pt idx="2">
                  <c:v>4811.9466287819632</c:v>
                </c:pt>
                <c:pt idx="3">
                  <c:v>1420.5840725467026</c:v>
                </c:pt>
                <c:pt idx="4">
                  <c:v>1225.1201038351332</c:v>
                </c:pt>
                <c:pt idx="5">
                  <c:v>2711.1047708775377</c:v>
                </c:pt>
                <c:pt idx="6">
                  <c:v>2576.6930829523017</c:v>
                </c:pt>
                <c:pt idx="7">
                  <c:v>2286.1864570854709</c:v>
                </c:pt>
                <c:pt idx="8">
                  <c:v>3023.0126539645576</c:v>
                </c:pt>
                <c:pt idx="9">
                  <c:v>2072.9144913617838</c:v>
                </c:pt>
                <c:pt idx="10">
                  <c:v>2772.8495938106498</c:v>
                </c:pt>
                <c:pt idx="11">
                  <c:v>3825.9340420823819</c:v>
                </c:pt>
                <c:pt idx="12">
                  <c:v>2297.8853816652877</c:v>
                </c:pt>
                <c:pt idx="13">
                  <c:v>2046.5065404482143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2C-4A3D-95E5-C5FDF90087D3}"/>
            </c:ext>
          </c:extLst>
        </c:ser>
        <c:ser>
          <c:idx val="6"/>
          <c:order val="2"/>
          <c:tx>
            <c:strRef>
              <c:f>projekty_dle_mista_realizace!$A$16</c:f>
              <c:strCache>
                <c:ptCount val="1"/>
                <c:pt idx="0">
                  <c:v>OP Z</c:v>
                </c:pt>
              </c:strCache>
            </c:strRef>
          </c:tx>
          <c:spPr>
            <a:solidFill>
              <a:srgbClr val="FEF52E"/>
            </a:solidFill>
          </c:spPr>
          <c:invertIfNegative val="0"/>
          <c:cat>
            <c:strRef>
              <c:f>projekty_dle_mista_realizace!$B$2:$O$2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projekty_dle_mista_realizace!$B$16:$O$16</c:f>
              <c:numCache>
                <c:formatCode>_-* #,##0.000\ _K_č_-;\-* #,##0.000\ _K_č_-;_-* "-"??\ _K_č_-;_-@_-</c:formatCode>
                <c:ptCount val="14"/>
                <c:pt idx="0">
                  <c:v>2856.5212801566622</c:v>
                </c:pt>
                <c:pt idx="1">
                  <c:v>4033.158028200025</c:v>
                </c:pt>
                <c:pt idx="2">
                  <c:v>3096.3451003512164</c:v>
                </c:pt>
                <c:pt idx="3">
                  <c:v>8119.8117342829637</c:v>
                </c:pt>
                <c:pt idx="4">
                  <c:v>4804.5344573096208</c:v>
                </c:pt>
                <c:pt idx="5">
                  <c:v>4736.9735771349306</c:v>
                </c:pt>
                <c:pt idx="6">
                  <c:v>5486.0805564155662</c:v>
                </c:pt>
                <c:pt idx="7">
                  <c:v>3278.4441280904339</c:v>
                </c:pt>
                <c:pt idx="8">
                  <c:v>4457.2067360332921</c:v>
                </c:pt>
                <c:pt idx="9">
                  <c:v>4747.2705010540585</c:v>
                </c:pt>
                <c:pt idx="10">
                  <c:v>4237.4796622093472</c:v>
                </c:pt>
                <c:pt idx="11">
                  <c:v>2848.9487195603219</c:v>
                </c:pt>
                <c:pt idx="12">
                  <c:v>4930.6574299344738</c:v>
                </c:pt>
                <c:pt idx="13">
                  <c:v>5068.5975930010181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2C-4A3D-95E5-C5FDF90087D3}"/>
            </c:ext>
          </c:extLst>
        </c:ser>
        <c:ser>
          <c:idx val="4"/>
          <c:order val="3"/>
          <c:tx>
            <c:strRef>
              <c:f>projekty_dle_mista_realizace!$A$13</c:f>
              <c:strCache>
                <c:ptCount val="1"/>
                <c:pt idx="0">
                  <c:v>OPD</c:v>
                </c:pt>
              </c:strCache>
            </c:strRef>
          </c:tx>
          <c:spPr>
            <a:solidFill>
              <a:srgbClr val="7D7D7D"/>
            </a:solidFill>
          </c:spPr>
          <c:invertIfNegative val="0"/>
          <c:cat>
            <c:strRef>
              <c:f>projekty_dle_mista_realizace!$B$2:$O$2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projekty_dle_mista_realizace!$B$13:$O$13</c:f>
              <c:numCache>
                <c:formatCode>_-* #,##0.000\ _K_č_-;\-* #,##0.000\ _K_č_-;_-* "-"??\ _K_č_-;_-@_-</c:formatCode>
                <c:ptCount val="14"/>
                <c:pt idx="0">
                  <c:v>1559.9036808918247</c:v>
                </c:pt>
                <c:pt idx="1">
                  <c:v>5686.6108283532467</c:v>
                </c:pt>
                <c:pt idx="2">
                  <c:v>2912.1982234995908</c:v>
                </c:pt>
                <c:pt idx="3">
                  <c:v>4266.73391671236</c:v>
                </c:pt>
                <c:pt idx="4">
                  <c:v>13736.196531209513</c:v>
                </c:pt>
                <c:pt idx="5">
                  <c:v>910.22728650689328</c:v>
                </c:pt>
                <c:pt idx="6">
                  <c:v>4664.4432938006494</c:v>
                </c:pt>
                <c:pt idx="7">
                  <c:v>5172.7107325195329</c:v>
                </c:pt>
                <c:pt idx="8">
                  <c:v>4173.7720189882766</c:v>
                </c:pt>
                <c:pt idx="9">
                  <c:v>26920.050212260496</c:v>
                </c:pt>
                <c:pt idx="10">
                  <c:v>3136.4034828024105</c:v>
                </c:pt>
                <c:pt idx="11">
                  <c:v>4225.2141905010494</c:v>
                </c:pt>
                <c:pt idx="12">
                  <c:v>2834.9753493915014</c:v>
                </c:pt>
                <c:pt idx="13">
                  <c:v>1598.5921989747144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2C-4A3D-95E5-C5FDF90087D3}"/>
            </c:ext>
          </c:extLst>
        </c:ser>
        <c:ser>
          <c:idx val="0"/>
          <c:order val="4"/>
          <c:tx>
            <c:strRef>
              <c:f>projekty_dle_mista_realizace!$A$17</c:f>
              <c:strCache>
                <c:ptCount val="1"/>
                <c:pt idx="0">
                  <c:v>OP ŽP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projekty_dle_mista_realizace!$B$2:$O$2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projekty_dle_mista_realizace!$B$17:$O$17</c:f>
              <c:numCache>
                <c:formatCode>_-* #,##0.000\ _K_č_-;\-* #,##0.000\ _K_č_-;_-* "-"??\ _K_č_-;_-@_-</c:formatCode>
                <c:ptCount val="14"/>
                <c:pt idx="0">
                  <c:v>607.55883944188543</c:v>
                </c:pt>
                <c:pt idx="1">
                  <c:v>2714.5387050559871</c:v>
                </c:pt>
                <c:pt idx="2">
                  <c:v>2031.715712058482</c:v>
                </c:pt>
                <c:pt idx="3">
                  <c:v>1532.4145412893615</c:v>
                </c:pt>
                <c:pt idx="4">
                  <c:v>3662.1595859624163</c:v>
                </c:pt>
                <c:pt idx="5">
                  <c:v>3658.2625273176436</c:v>
                </c:pt>
                <c:pt idx="6">
                  <c:v>2471.8311996057696</c:v>
                </c:pt>
                <c:pt idx="7">
                  <c:v>2633.071807579995</c:v>
                </c:pt>
                <c:pt idx="8">
                  <c:v>3774.7797586899424</c:v>
                </c:pt>
                <c:pt idx="9">
                  <c:v>5096.0460743641679</c:v>
                </c:pt>
                <c:pt idx="10">
                  <c:v>2490.7454553395532</c:v>
                </c:pt>
                <c:pt idx="11">
                  <c:v>4642.8487195363014</c:v>
                </c:pt>
                <c:pt idx="12">
                  <c:v>1537.7105042667058</c:v>
                </c:pt>
                <c:pt idx="13">
                  <c:v>2288.2267656657327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2C-4A3D-95E5-C5FDF90087D3}"/>
            </c:ext>
          </c:extLst>
        </c:ser>
        <c:ser>
          <c:idx val="2"/>
          <c:order val="5"/>
          <c:tx>
            <c:strRef>
              <c:f>projekty_dle_mista_realizace!$A$12</c:f>
              <c:strCache>
                <c:ptCount val="1"/>
                <c:pt idx="0">
                  <c:v>IROP</c:v>
                </c:pt>
              </c:strCache>
            </c:strRef>
          </c:tx>
          <c:spPr>
            <a:solidFill>
              <a:srgbClr val="4075B9"/>
            </a:solidFill>
          </c:spPr>
          <c:invertIfNegative val="0"/>
          <c:cat>
            <c:strRef>
              <c:f>projekty_dle_mista_realizace!$B$2:$O$2</c:f>
              <c:strCache>
                <c:ptCount val="14"/>
                <c:pt idx="0">
                  <c:v>Hlavní město Praha</c:v>
                </c:pt>
                <c:pt idx="1">
                  <c:v>Jihočeský kraj</c:v>
                </c:pt>
                <c:pt idx="2">
                  <c:v>Jihomoravský kraj</c:v>
                </c:pt>
                <c:pt idx="3">
                  <c:v>Karlovarský kraj</c:v>
                </c:pt>
                <c:pt idx="4">
                  <c:v>Kraj Vysočina</c:v>
                </c:pt>
                <c:pt idx="5">
                  <c:v>Královéhradecký kraj</c:v>
                </c:pt>
                <c:pt idx="6">
                  <c:v>Liberecký kraj</c:v>
                </c:pt>
                <c:pt idx="7">
                  <c:v>Moravskoslezský kraj</c:v>
                </c:pt>
                <c:pt idx="8">
                  <c:v>Olomoucký kraj</c:v>
                </c:pt>
                <c:pt idx="9">
                  <c:v>Pardubický kraj</c:v>
                </c:pt>
                <c:pt idx="10">
                  <c:v>Plzeňský kraj</c:v>
                </c:pt>
                <c:pt idx="11">
                  <c:v>Středočeský kraj</c:v>
                </c:pt>
                <c:pt idx="12">
                  <c:v>Ústecký kraj</c:v>
                </c:pt>
                <c:pt idx="13">
                  <c:v>Zlínský kraj</c:v>
                </c:pt>
              </c:strCache>
            </c:strRef>
          </c:cat>
          <c:val>
            <c:numRef>
              <c:f>projekty_dle_mista_realizace!$B$12:$O$12</c:f>
              <c:numCache>
                <c:formatCode>_-* #,##0.000\ _K_č_-;\-* #,##0.000\ _K_č_-;_-* "-"??\ _K_č_-;_-@_-</c:formatCode>
                <c:ptCount val="14"/>
                <c:pt idx="0">
                  <c:v>2446.0476564434916</c:v>
                </c:pt>
                <c:pt idx="1">
                  <c:v>6196.4307672119821</c:v>
                </c:pt>
                <c:pt idx="2">
                  <c:v>5212.9393242592387</c:v>
                </c:pt>
                <c:pt idx="3">
                  <c:v>3338.5913303661837</c:v>
                </c:pt>
                <c:pt idx="4">
                  <c:v>5715.6871561566113</c:v>
                </c:pt>
                <c:pt idx="5">
                  <c:v>7255.8866270122235</c:v>
                </c:pt>
                <c:pt idx="6">
                  <c:v>3535.864526717824</c:v>
                </c:pt>
                <c:pt idx="7">
                  <c:v>3917.2443404445607</c:v>
                </c:pt>
                <c:pt idx="8">
                  <c:v>4177.8654982234757</c:v>
                </c:pt>
                <c:pt idx="9">
                  <c:v>3871.1829596377788</c:v>
                </c:pt>
                <c:pt idx="10">
                  <c:v>4792.6977834197814</c:v>
                </c:pt>
                <c:pt idx="11">
                  <c:v>3532.3913440521474</c:v>
                </c:pt>
                <c:pt idx="12">
                  <c:v>2592.7367778164303</c:v>
                </c:pt>
                <c:pt idx="13">
                  <c:v>3756.2366822181975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2C-4A3D-95E5-C5FDF90087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1870208"/>
        <c:axId val="141871744"/>
        <c:axId val="0"/>
      </c:bar3DChart>
      <c:catAx>
        <c:axId val="141870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cs-CZ"/>
          </a:p>
        </c:txPr>
        <c:crossAx val="141871744"/>
        <c:crossesAt val="0"/>
        <c:auto val="1"/>
        <c:lblAlgn val="ctr"/>
        <c:lblOffset val="100"/>
        <c:noMultiLvlLbl val="0"/>
      </c:catAx>
      <c:valAx>
        <c:axId val="141871744"/>
        <c:scaling>
          <c:orientation val="minMax"/>
        </c:scaling>
        <c:delete val="0"/>
        <c:axPos val="l"/>
        <c:majorGridlines/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cs-CZ"/>
          </a:p>
        </c:txPr>
        <c:crossAx val="141870208"/>
        <c:crosses val="autoZero"/>
        <c:crossBetween val="between"/>
        <c:dispUnits>
          <c:builtInUnit val="thousands"/>
          <c:dispUnitsLbl>
            <c:txPr>
              <a:bodyPr/>
              <a:lstStyle/>
              <a:p>
                <a:pPr>
                  <a:defRPr sz="1200"/>
                </a:pPr>
                <a:endParaRPr lang="cs-CZ"/>
              </a:p>
            </c:txPr>
          </c:dispUnitsLbl>
        </c:dispUnits>
      </c:valAx>
    </c:plotArea>
    <c:legend>
      <c:legendPos val="r"/>
      <c:overlay val="0"/>
      <c:spPr>
        <a:noFill/>
      </c:spPr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596277A-04E2-44F9-A258-AD7EA1BC2951}" type="datetimeFigureOut">
              <a:rPr lang="cs-CZ" smtClean="0"/>
              <a:t>23.10.2017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744538"/>
            <a:ext cx="64611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8758A3C-3B05-48C5-9A81-9ECA945227A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4513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Informace ze  7. zasedání NSK</a:t>
            </a:r>
          </a:p>
          <a:p>
            <a:pPr lvl="1"/>
            <a:r>
              <a:rPr lang="cs-CZ" dirty="0" smtClean="0"/>
              <a:t>Plenární zasedání</a:t>
            </a:r>
          </a:p>
          <a:p>
            <a:pPr lvl="1"/>
            <a:r>
              <a:rPr lang="cs-CZ" dirty="0" smtClean="0"/>
              <a:t>Jednání komor</a:t>
            </a:r>
          </a:p>
          <a:p>
            <a:r>
              <a:rPr lang="cs-CZ" dirty="0" smtClean="0"/>
              <a:t>Podpora ze státního rozpočtu – schválené dotační tituly </a:t>
            </a:r>
          </a:p>
          <a:p>
            <a:r>
              <a:rPr lang="cs-CZ" dirty="0" smtClean="0"/>
              <a:t>Schválené projekty z operačního programu</a:t>
            </a:r>
          </a:p>
          <a:p>
            <a:r>
              <a:rPr lang="cs-CZ" dirty="0" smtClean="0"/>
              <a:t>Příklady  dobré praxe</a:t>
            </a:r>
          </a:p>
          <a:p>
            <a:pPr defTabSz="914305">
              <a:defRPr/>
            </a:pP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7061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2638B-EA46-40A2-8C11-B6EDBA30B115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697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Výzva na dotační titul „Územní plán“ pro rok</a:t>
            </a:r>
            <a:r>
              <a:rPr lang="cs-CZ" baseline="0" dirty="0" smtClean="0"/>
              <a:t> 2018 18. 10. 2017 datum ukončení 28.12. 2017 do </a:t>
            </a:r>
            <a:r>
              <a:rPr lang="cs-CZ" baseline="0" smtClean="0"/>
              <a:t>12 hodin</a:t>
            </a:r>
          </a:p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29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2638B-EA46-40A2-8C11-B6EDBA30B115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2950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1264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29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2638B-EA46-40A2-8C11-B6EDBA30B115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2950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667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Výzvy k podávání žádostí o dotace: </a:t>
            </a:r>
            <a:r>
              <a:rPr lang="cs-CZ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říjen 2017 – leden 2018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6393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1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1 – Podpora vítězů soutěže Vesnice roku </a:t>
            </a:r>
            <a:endParaRPr lang="cs-CZ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zaměřené na: obnovu a údržbu venkovské zástavby (s výjimkou bytového fondu) a občanské vybavenosti (např. radnice, školy, předškolní zařízení, kulturní zařízení, hasičské zbrojnice, sakrální stavby, hřbitovy, drobné stavby apod.), komplexní úpravu veřejných prostranství, obnovu a zřizování veřejné zeleně, rekonstrukci a výstavbu místních komunikací, stezek a veřejného osvětlení, přípravu a realizaci propagačních materiálů obce a prezentace obce v souvislosti s umístěním v soutěži Vesnice roku. Dotace nebude poskytována na pořízení a nákup budov, technického vybavení apod. </a:t>
            </a:r>
          </a:p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2 – Podpora zapojení generací do komunitního života v obci 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s výstupy sloužícími generacím různých věkových skupin, na jejichž výběru a přípravě, případně pak také na realizaci, se prokazatelně podílela generace dětí a mládeže, a které jsou zaměřené na: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úpravu veřejných prostranství, obnovu a zřizování veřejné zeleně, rekonstrukci nebo vybudování zařízení pro volnočasové aktivity (hřiště, cyklostezky, bruslařské dráhy, naučné stezky apod.). Místo pasivního odpočinku je zpevněná plocha vybudovaná za účelem posezení a relaxace v krajině/přírodě. Místo pasivního odpočinku musí být vždy veřejně přístupné a nesmí být zpoplatněno. Součástí místa pasivního odpočinku může být například lavička/y, stůl/stoly, stojan/y na kola, odpadkový/é koš/e, přístřešek nebo závětří se střechou apod.  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3 – Podpora spolupráce obcí na obnově a rozvoji venkova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nadregionálního významu zaměřené na: prezentaci úspěšných projektů zaměřených na obnovu a rozvoj venkova, výměnu zkušeností při přípravě projektů zaměřených na obnovu a rozvoj venkova,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podporu spolupráce a odborného vzdělávání zástupců obcí zaměřeného na obnovu a rozvoj venkova. 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5 - Podpora obnovy místních komunikací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Budou podporovány akce zaměřené na obnovu (opravu/rekonstrukci) místních komunikací a jejich součásti dle zákona č. 13/1997 Sb., o pozemních komunikacích, ve znění pozdějších předpisů.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Dotační titul č. 6 - Podpora obnovy sportovní infrastruktury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Podporovány budou projekty s výstupy, na jejichž výběru a přípravě, případně také realizaci, se prokazatelně podílela generace dětí a mládeže, a které jsou zaměřené: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rekonstrukci, modernizaci nebo vybudování školních hřišť (multifunkční a víceúčelová hřiště a sportoviště apod.), které slouží pro hodiny tělesné výchovy, na rekonstrukci nebo modernizaci školních tělocvičen. </a:t>
            </a:r>
            <a:endParaRPr lang="cs-CZ" sz="110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38638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2 - pro území, kde nebyl vyhlášen stav nebezpečí nebo nouzový stav 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(vyhlašován každoročně)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200" dirty="0" smtClean="0"/>
              <a:t>Žádosti je možné podávat od </a:t>
            </a:r>
            <a:r>
              <a:rPr lang="cs-CZ" sz="1200" b="1" dirty="0" smtClean="0"/>
              <a:t>16.10.2017.</a:t>
            </a:r>
            <a:r>
              <a:rPr lang="cs-CZ" sz="1200" dirty="0" smtClean="0"/>
              <a:t> Ukončení příjmu žádostí:  </a:t>
            </a:r>
            <a:r>
              <a:rPr lang="cs-CZ" sz="1200" b="1" dirty="0" smtClean="0"/>
              <a:t>22.01.2018</a:t>
            </a:r>
            <a:r>
              <a:rPr lang="cs-CZ" sz="1200" dirty="0" smtClean="0"/>
              <a:t> (</a:t>
            </a:r>
            <a:r>
              <a:rPr lang="cs-CZ" sz="1200" i="1" dirty="0" smtClean="0"/>
              <a:t>do 12.00 hod.)</a:t>
            </a:r>
            <a:r>
              <a:rPr lang="cs-CZ" sz="1200" dirty="0" smtClean="0"/>
              <a:t>.</a:t>
            </a:r>
            <a:endParaRPr lang="cs-CZ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29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02638B-EA46-40A2-8C11-B6EDBA30B115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2950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963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defTabSz="914400">
              <a:spcBef>
                <a:spcPts val="0"/>
              </a:spcBef>
              <a:buNone/>
            </a:pPr>
            <a:r>
              <a:rPr lang="cs-CZ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1 Pečovatelský byt </a:t>
            </a: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je určen pro seniory 65+ nebo zdravotně handicapované. </a:t>
            </a:r>
          </a:p>
          <a:p>
            <a:pPr marL="0" lvl="0" indent="0" defTabSz="914400">
              <a:spcBef>
                <a:spcPts val="0"/>
              </a:spcBef>
              <a:buNone/>
            </a:pPr>
            <a:endParaRPr lang="cs-CZ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None/>
            </a:pP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Výše dotace: 	max. 600 tis. Kč na jeden byt (</a:t>
            </a:r>
            <a:r>
              <a:rPr lang="cs-CZ" sz="12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„SGEI de </a:t>
            </a:r>
            <a:r>
              <a:rPr lang="cs-CZ" sz="1200" i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minimis</a:t>
            </a:r>
            <a:r>
              <a:rPr lang="cs-CZ" sz="12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“)</a:t>
            </a:r>
            <a:endParaRPr lang="cs-CZ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None/>
            </a:pP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Žadatel: 		právnická osoba včetně obcí</a:t>
            </a:r>
          </a:p>
          <a:p>
            <a:pPr marL="0" lvl="0" indent="0" defTabSz="914400">
              <a:spcBef>
                <a:spcPts val="0"/>
              </a:spcBef>
              <a:buNone/>
            </a:pP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Alokace: 		120 mil. Kč</a:t>
            </a:r>
          </a:p>
          <a:p>
            <a:pPr marL="0" lvl="0" indent="0" defTabSz="914400">
              <a:spcBef>
                <a:spcPts val="0"/>
              </a:spcBef>
              <a:buNone/>
            </a:pPr>
            <a:endParaRPr lang="cs-CZ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defTabSz="914400">
              <a:spcBef>
                <a:spcPts val="0"/>
              </a:spcBef>
              <a:buNone/>
            </a:pPr>
            <a:r>
              <a:rPr lang="cs-CZ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3 Komunitní dům seniorů </a:t>
            </a: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je cílem výstavby zajištění sociálního nájemního bydlení pro seniory 60+ tak, aby došlo k uchování a prodloužení jejich soběstačnosti a nezávislosti a současně aby byl umožněn komunitní způsob života na principu sousedské výpomoci. </a:t>
            </a:r>
          </a:p>
          <a:p>
            <a:pPr marL="0" lvl="0" indent="0" algn="just" defTabSz="914400">
              <a:spcBef>
                <a:spcPts val="0"/>
              </a:spcBef>
              <a:buNone/>
            </a:pPr>
            <a:endParaRPr lang="cs-CZ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None/>
            </a:pPr>
            <a:endParaRPr lang="cs-CZ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None/>
            </a:pP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Výše dotace: 	max. 600 tis. na jeden byt („SGEI de </a:t>
            </a:r>
            <a:r>
              <a:rPr lang="cs-CZ" sz="12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minimis</a:t>
            </a: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“)</a:t>
            </a:r>
          </a:p>
          <a:p>
            <a:pPr marL="0" lvl="0" indent="0" defTabSz="914400">
              <a:spcBef>
                <a:spcPts val="0"/>
              </a:spcBef>
              <a:buNone/>
            </a:pP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Žadatel:		právnická osoba včetně obcí </a:t>
            </a:r>
          </a:p>
          <a:p>
            <a:pPr marL="0" lvl="0" indent="0" defTabSz="914400">
              <a:spcBef>
                <a:spcPts val="0"/>
              </a:spcBef>
              <a:buNone/>
            </a:pPr>
            <a:r>
              <a:rPr lang="cs-CZ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Alokace: 		120 mil. Kč</a:t>
            </a:r>
          </a:p>
          <a:p>
            <a:pPr marL="0" lvl="0" indent="0" defTabSz="914400">
              <a:spcBef>
                <a:spcPts val="0"/>
              </a:spcBef>
              <a:buNone/>
            </a:pPr>
            <a:endParaRPr lang="cs-CZ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89374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1200" dirty="0" smtClean="0"/>
              <a:t>K žádosti nutné přiložit mj. </a:t>
            </a:r>
            <a:r>
              <a:rPr lang="cs-CZ" altLang="cs-CZ" sz="1200" b="1" dirty="0" smtClean="0"/>
              <a:t>schválené zadání ÚP + smlouva se zpracovateli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99368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OP D</a:t>
            </a:r>
            <a:r>
              <a:rPr lang="cs-CZ" baseline="0" dirty="0" smtClean="0"/>
              <a:t> skoro není vidět – je to málo projektů, zato za spoustu peněz viz další </a:t>
            </a:r>
            <a:r>
              <a:rPr lang="cs-CZ" baseline="0" dirty="0" err="1" smtClean="0"/>
              <a:t>slide</a:t>
            </a:r>
            <a:endParaRPr lang="cs-CZ" baseline="0" dirty="0" smtClean="0"/>
          </a:p>
          <a:p>
            <a:r>
              <a:rPr lang="cs-CZ" baseline="0" dirty="0" smtClean="0"/>
              <a:t>Vepředu Středočeský, Jihočeský a Moravskoslezský kraj</a:t>
            </a:r>
          </a:p>
          <a:p>
            <a:r>
              <a:rPr lang="cs-CZ" baseline="0" dirty="0" smtClean="0"/>
              <a:t>Ústecký mírný nadprůměr 1400 projektů</a:t>
            </a:r>
          </a:p>
          <a:p>
            <a:endParaRPr lang="cs-CZ" baseline="0" dirty="0" smtClean="0"/>
          </a:p>
          <a:p>
            <a:r>
              <a:rPr lang="cs-CZ" b="1" baseline="0" dirty="0" smtClean="0"/>
              <a:t>Data k 8. 9. 2017</a:t>
            </a:r>
            <a:r>
              <a:rPr lang="cs-CZ" baseline="0" dirty="0" smtClean="0"/>
              <a:t>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20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55747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OP D</a:t>
            </a:r>
          </a:p>
          <a:p>
            <a:r>
              <a:rPr lang="cs-CZ" dirty="0" smtClean="0"/>
              <a:t>Nejnižší čerpání</a:t>
            </a:r>
            <a:r>
              <a:rPr lang="cs-CZ" baseline="0" dirty="0" smtClean="0"/>
              <a:t>.</a:t>
            </a:r>
          </a:p>
          <a:p>
            <a:r>
              <a:rPr lang="cs-CZ" b="1" baseline="0" dirty="0" smtClean="0"/>
              <a:t>Data k 2. 10. 2017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7495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05">
              <a:defRPr/>
            </a:pPr>
            <a:r>
              <a:rPr lang="cs-CZ" sz="1200" kern="1200" dirty="0" smtClean="0">
                <a:solidFill>
                  <a:srgbClr val="034EA2"/>
                </a:solidFill>
                <a:latin typeface="+mn-lt"/>
                <a:ea typeface="+mn-ea"/>
                <a:cs typeface="+mn-cs"/>
              </a:rPr>
              <a:t>Na plenárním zasedání 7</a:t>
            </a:r>
            <a:r>
              <a:rPr lang="cs-CZ" sz="1200" kern="1200" baseline="0" dirty="0" smtClean="0">
                <a:solidFill>
                  <a:srgbClr val="034EA2"/>
                </a:solidFill>
                <a:latin typeface="+mn-lt"/>
                <a:ea typeface="+mn-ea"/>
                <a:cs typeface="+mn-cs"/>
              </a:rPr>
              <a:t> NSK proběhly tyto témata:</a:t>
            </a:r>
          </a:p>
          <a:p>
            <a:pPr defTabSz="914305">
              <a:defRPr/>
            </a:pPr>
            <a:r>
              <a:rPr lang="cs-CZ" sz="1200" dirty="0" smtClean="0"/>
              <a:t>Příprava období po roce 2020 na národní úrovni</a:t>
            </a:r>
            <a:endParaRPr lang="cs-CZ" sz="1200" kern="1200" baseline="0" dirty="0" smtClean="0">
              <a:solidFill>
                <a:srgbClr val="034EA2"/>
              </a:solidFill>
              <a:latin typeface="+mn-lt"/>
              <a:ea typeface="+mn-ea"/>
              <a:cs typeface="+mn-cs"/>
            </a:endParaRPr>
          </a:p>
          <a:p>
            <a:pPr defTabSz="914305">
              <a:defRPr/>
            </a:pPr>
            <a:r>
              <a:rPr lang="cs-CZ" sz="1200" kern="1200" dirty="0" smtClean="0">
                <a:solidFill>
                  <a:srgbClr val="034EA2"/>
                </a:solidFill>
                <a:latin typeface="+mn-lt"/>
                <a:ea typeface="+mn-ea"/>
                <a:cs typeface="+mn-cs"/>
              </a:rPr>
              <a:t>Kohezní</a:t>
            </a:r>
            <a:r>
              <a:rPr lang="cs-CZ" sz="1200" kern="1200" baseline="0" dirty="0" smtClean="0">
                <a:solidFill>
                  <a:srgbClr val="034EA2"/>
                </a:solidFill>
                <a:latin typeface="+mn-lt"/>
                <a:ea typeface="+mn-ea"/>
                <a:cs typeface="+mn-cs"/>
              </a:rPr>
              <a:t> politika</a:t>
            </a:r>
          </a:p>
          <a:p>
            <a:pPr defTabSz="914305">
              <a:defRPr/>
            </a:pPr>
            <a:r>
              <a:rPr lang="cs-CZ" sz="1200" kern="1200" baseline="0" dirty="0" smtClean="0">
                <a:solidFill>
                  <a:srgbClr val="034EA2"/>
                </a:solidFill>
                <a:latin typeface="+mn-lt"/>
                <a:ea typeface="+mn-ea"/>
                <a:cs typeface="+mn-cs"/>
              </a:rPr>
              <a:t>Příprava strategie </a:t>
            </a:r>
            <a:r>
              <a:rPr lang="cs-CZ" sz="1200" kern="1200" dirty="0" smtClean="0">
                <a:solidFill>
                  <a:srgbClr val="034EA2"/>
                </a:solidFill>
                <a:latin typeface="+mn-lt"/>
                <a:ea typeface="+mn-ea"/>
                <a:cs typeface="+mn-cs"/>
              </a:rPr>
              <a:t>regionálního rozvoje ČR 2021+</a:t>
            </a:r>
            <a:endParaRPr lang="cs-CZ" sz="1200" kern="1200" baseline="0" dirty="0" smtClean="0">
              <a:solidFill>
                <a:srgbClr val="034EA2"/>
              </a:solidFill>
              <a:latin typeface="+mn-lt"/>
              <a:ea typeface="+mn-ea"/>
              <a:cs typeface="+mn-cs"/>
            </a:endParaRPr>
          </a:p>
          <a:p>
            <a:pPr defTabSz="914305">
              <a:defRPr/>
            </a:pPr>
            <a:endParaRPr lang="cs-CZ" sz="1200" kern="1200" dirty="0" smtClean="0">
              <a:solidFill>
                <a:srgbClr val="034EA2"/>
              </a:solidFill>
              <a:latin typeface="+mn-lt"/>
              <a:ea typeface="+mn-ea"/>
              <a:cs typeface="+mn-cs"/>
            </a:endParaRPr>
          </a:p>
          <a:p>
            <a:pPr defTabSz="914305">
              <a:defRPr/>
            </a:pPr>
            <a:endParaRPr lang="cs-CZ" sz="1200" kern="1200" dirty="0" smtClean="0">
              <a:solidFill>
                <a:srgbClr val="034EA2"/>
              </a:solidFill>
              <a:latin typeface="+mn-lt"/>
              <a:ea typeface="+mn-ea"/>
              <a:cs typeface="+mn-cs"/>
            </a:endParaRPr>
          </a:p>
          <a:p>
            <a:pPr defTabSz="914305">
              <a:defRPr/>
            </a:pPr>
            <a:r>
              <a:rPr lang="cs-CZ" sz="1200" kern="1200" dirty="0" smtClean="0">
                <a:solidFill>
                  <a:srgbClr val="034EA2"/>
                </a:solidFill>
                <a:latin typeface="+mn-lt"/>
                <a:ea typeface="+mn-ea"/>
                <a:cs typeface="+mn-cs"/>
              </a:rPr>
              <a:t>Faktory vývoje přípravy programového období po r. 2020</a:t>
            </a:r>
          </a:p>
          <a:p>
            <a:pPr marL="269875" indent="-2698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cs-CZ" sz="1200" dirty="0" err="1" smtClean="0">
                <a:solidFill>
                  <a:schemeClr val="tx1"/>
                </a:solidFill>
              </a:rPr>
              <a:t>Brexit</a:t>
            </a:r>
            <a:endParaRPr lang="cs-CZ" sz="1200" dirty="0" smtClean="0">
              <a:solidFill>
                <a:schemeClr val="tx1"/>
              </a:solidFill>
            </a:endParaRPr>
          </a:p>
          <a:p>
            <a:pPr marL="269875" indent="-2698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chemeClr val="tx1"/>
                </a:solidFill>
              </a:rPr>
              <a:t>Nové výzvy  - migrace, bezpečnost, obrana,</a:t>
            </a:r>
          </a:p>
          <a:p>
            <a:pPr marL="441325" indent="-1714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chemeClr val="tx1"/>
                </a:solidFill>
              </a:rPr>
              <a:t>globalizace, sociální Evropa</a:t>
            </a:r>
          </a:p>
          <a:p>
            <a:pPr marL="269875" indent="-2698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chemeClr val="tx1"/>
                </a:solidFill>
              </a:rPr>
              <a:t>Tlak na hlubší integraci</a:t>
            </a:r>
          </a:p>
          <a:p>
            <a:pPr marL="269875" indent="-2698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chemeClr val="tx1"/>
                </a:solidFill>
              </a:rPr>
              <a:t>Politický vývoj (volby v ČS a do evropských institucí)</a:t>
            </a:r>
          </a:p>
          <a:p>
            <a:pPr marL="269875" indent="-269875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chemeClr val="tx1"/>
                </a:solidFill>
              </a:rPr>
              <a:t>Euro a kohezní skepse</a:t>
            </a:r>
          </a:p>
          <a:p>
            <a:pPr marL="269875" indent="-2698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200" dirty="0" smtClean="0">
                <a:solidFill>
                  <a:schemeClr val="tx1"/>
                </a:solidFill>
              </a:rPr>
              <a:t>Komunikace dosažených výsledků a naplněných cílů (implementace ESIF)</a:t>
            </a:r>
          </a:p>
          <a:p>
            <a:pPr marL="269875" indent="-269875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solidFill>
                <a:schemeClr val="tx1"/>
              </a:solidFill>
            </a:endParaRP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cs-CZ" b="1" dirty="0" smtClean="0"/>
              <a:t>Příprava období po roce 2020 na EU úrovni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000" b="1" dirty="0" smtClean="0"/>
              <a:t>V4+4: setkání ministrů </a:t>
            </a:r>
            <a:r>
              <a:rPr lang="cs-CZ" sz="2000" dirty="0" smtClean="0"/>
              <a:t>(Praha 01/2016, Ostrava 06/2016, Varšava 03/2017, Varšava 03/2017) </a:t>
            </a:r>
          </a:p>
          <a:p>
            <a:pPr marL="363538" lvl="1" indent="-268288">
              <a:spcBef>
                <a:spcPts val="0"/>
              </a:spcBef>
              <a:buSzPct val="60000"/>
              <a:buFont typeface="Wingdings" panose="05000000000000000000" pitchFamily="2" charset="2"/>
              <a:buChar char="ü"/>
            </a:pPr>
            <a:r>
              <a:rPr lang="cs-CZ" sz="1900" dirty="0" smtClean="0"/>
              <a:t>politika soudržnosti je fundamentální investiční politikou EU; formování názoru 8 zemí </a:t>
            </a:r>
            <a:endParaRPr lang="cs-CZ" sz="1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sz="2000" b="1" dirty="0" smtClean="0"/>
              <a:t>MT PRES: </a:t>
            </a:r>
          </a:p>
          <a:p>
            <a:pPr marL="363538" lvl="1" indent="-268288">
              <a:spcBef>
                <a:spcPts val="0"/>
              </a:spcBef>
              <a:spcAft>
                <a:spcPts val="400"/>
              </a:spcAft>
              <a:buSzPct val="60000"/>
              <a:buFont typeface="Wingdings" panose="05000000000000000000" pitchFamily="2" charset="2"/>
              <a:buChar char="ü"/>
              <a:tabLst>
                <a:tab pos="544513" algn="l"/>
              </a:tabLst>
            </a:pPr>
            <a:r>
              <a:rPr lang="cs-CZ" sz="1900" u="sng" dirty="0" smtClean="0"/>
              <a:t>Jednání vrchních ředitelů </a:t>
            </a:r>
            <a:r>
              <a:rPr lang="cs-CZ" sz="1900" dirty="0" smtClean="0"/>
              <a:t>(duben 2017) = nutnost zjednodušení, možnosti harmonizace, zlepšení komunikace a zviditelnění.</a:t>
            </a:r>
          </a:p>
          <a:p>
            <a:pPr marL="363538" lvl="1" indent="-268288">
              <a:spcBef>
                <a:spcPts val="0"/>
              </a:spcBef>
              <a:spcAft>
                <a:spcPts val="400"/>
              </a:spcAft>
              <a:buSzPct val="60000"/>
              <a:buFont typeface="Wingdings" panose="05000000000000000000" pitchFamily="2" charset="2"/>
              <a:buChar char="ü"/>
              <a:tabLst>
                <a:tab pos="544513" algn="l"/>
                <a:tab pos="1247775" algn="l"/>
              </a:tabLst>
            </a:pPr>
            <a:r>
              <a:rPr lang="cs-CZ" sz="1900" u="sng" dirty="0" smtClean="0"/>
              <a:t>Rada pro obecné záležitosti </a:t>
            </a:r>
            <a:r>
              <a:rPr lang="cs-CZ" sz="1900" dirty="0" smtClean="0"/>
              <a:t>(duben 2017) = první politická diskuze; zlepšení komunikace a přiblížení PS občanům EU.</a:t>
            </a:r>
          </a:p>
          <a:p>
            <a:pPr marL="363538" lvl="1" indent="-268288">
              <a:spcBef>
                <a:spcPts val="0"/>
              </a:spcBef>
              <a:spcAft>
                <a:spcPts val="400"/>
              </a:spcAft>
              <a:buSzPct val="60000"/>
              <a:buFont typeface="Wingdings" panose="05000000000000000000" pitchFamily="2" charset="2"/>
              <a:buChar char="ü"/>
              <a:tabLst>
                <a:tab pos="544513" algn="l"/>
              </a:tabLst>
            </a:pPr>
            <a:r>
              <a:rPr lang="cs-CZ" sz="1900" u="sng" dirty="0" smtClean="0"/>
              <a:t>Neformální jednání ministrů </a:t>
            </a:r>
            <a:r>
              <a:rPr lang="cs-CZ" sz="1900" dirty="0" smtClean="0"/>
              <a:t>(červen 2017) = zachování PS pro všechny regiony, nutnost dalšího zjednodušení, diferencovaný přístup.</a:t>
            </a:r>
            <a:endParaRPr lang="cs-CZ" sz="1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cs-CZ" sz="2000" b="1" dirty="0" smtClean="0"/>
              <a:t>EU: Sedmé kohezní fórum </a:t>
            </a:r>
            <a:r>
              <a:rPr lang="cs-CZ" sz="2000" dirty="0" smtClean="0"/>
              <a:t>(červen 2017) = </a:t>
            </a:r>
            <a:r>
              <a:rPr lang="cs-CZ" sz="1900" dirty="0" smtClean="0"/>
              <a:t>potřeba silné politiky soudržnosti i do budoucna s adekvátním rozpočtem a se zaměřením na všechny regiony EU</a:t>
            </a:r>
          </a:p>
          <a:p>
            <a:pPr marL="0" lvl="1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cs-CZ" sz="2000" b="1" dirty="0" err="1" smtClean="0"/>
              <a:t>Reflection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paper</a:t>
            </a:r>
            <a:r>
              <a:rPr lang="cs-CZ" sz="2000" b="1" dirty="0" smtClean="0"/>
              <a:t> k rozpočtu </a:t>
            </a:r>
            <a:r>
              <a:rPr lang="cs-CZ" sz="2000" dirty="0" smtClean="0"/>
              <a:t>(červen 2017); k ni byla za ČR vytvářena rámcová pozice.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cs-CZ" sz="2000" b="1" dirty="0" smtClean="0"/>
              <a:t>HLG </a:t>
            </a:r>
            <a:r>
              <a:rPr lang="cs-CZ" sz="2000" dirty="0" smtClean="0"/>
              <a:t>(červenec 2017) = </a:t>
            </a:r>
            <a:r>
              <a:rPr lang="cs-CZ" sz="2000" dirty="0" smtClean="0">
                <a:sym typeface="Wingdings"/>
              </a:rPr>
              <a:t>klíčová doporučení do 5 oblastí PS</a:t>
            </a:r>
            <a:endParaRPr lang="cs-CZ" sz="2000" dirty="0" smtClean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cs-CZ" sz="1200" dirty="0" smtClean="0">
              <a:solidFill>
                <a:schemeClr val="tx1"/>
              </a:solidFill>
            </a:endParaRPr>
          </a:p>
          <a:p>
            <a:pPr defTabSz="914305">
              <a:defRPr/>
            </a:pP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1229376">
              <a:defRPr/>
            </a:pPr>
            <a:fld id="{58758A3C-3B05-48C5-9A81-9ECA945227A4}" type="slidenum">
              <a:rPr lang="cs-CZ">
                <a:solidFill>
                  <a:prstClr val="black"/>
                </a:solidFill>
                <a:latin typeface="Calibri" panose="020F0502020204030204"/>
              </a:rPr>
              <a:pPr defTabSz="1229376">
                <a:defRPr/>
              </a:pPr>
              <a:t>3</a:t>
            </a:fld>
            <a:endParaRPr lang="cs-CZ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545031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Ústecký kraj cca</a:t>
            </a:r>
            <a:r>
              <a:rPr lang="cs-CZ" baseline="0" dirty="0" smtClean="0"/>
              <a:t> 24 tisíc Kč na obyvatele</a:t>
            </a:r>
          </a:p>
          <a:p>
            <a:r>
              <a:rPr lang="cs-CZ" sz="1100" b="1" dirty="0" smtClean="0">
                <a:effectLst/>
              </a:rPr>
              <a:t>stav k 9. 8. 2017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83795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Vycházíme z toho, co RSK prezentují na svých webových stránkách</a:t>
            </a:r>
          </a:p>
          <a:p>
            <a:endParaRPr lang="cs-CZ" dirty="0" smtClean="0"/>
          </a:p>
          <a:p>
            <a:r>
              <a:rPr lang="cs-CZ" dirty="0" smtClean="0"/>
              <a:t>Webové stránky máme v kontaktech u jednotlivých</a:t>
            </a:r>
            <a:r>
              <a:rPr lang="cs-CZ" baseline="0" dirty="0" smtClean="0"/>
              <a:t> RSK</a:t>
            </a:r>
          </a:p>
          <a:p>
            <a:endParaRPr lang="cs-CZ" dirty="0" smtClean="0"/>
          </a:p>
          <a:p>
            <a:r>
              <a:rPr lang="cs-CZ" dirty="0" smtClean="0"/>
              <a:t>„Další partneři“ pro semináře např. Regionální centrum podpory sociálního podnikání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9E54A-1AF1-4500-BC1C-579C8999CFFB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9578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Spolupráce</a:t>
            </a:r>
            <a:r>
              <a:rPr lang="cs-CZ" baseline="0" dirty="0" smtClean="0"/>
              <a:t> při zřizování databáze – vzájemná inspirace.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9E54A-1AF1-4500-BC1C-579C8999CFFB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00353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05">
              <a:defRPr/>
            </a:pP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4144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Pravidla - </a:t>
            </a:r>
            <a:r>
              <a:rPr lang="cs-CZ" sz="1200" b="0" dirty="0" smtClean="0"/>
              <a:t>zjednodušení kontrolních postupů, měření dopadů a výsledků;</a:t>
            </a:r>
          </a:p>
          <a:p>
            <a:pPr defTabSz="914305">
              <a:defRPr/>
            </a:pP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1229376">
              <a:defRPr/>
            </a:pPr>
            <a:fld id="{58758A3C-3B05-48C5-9A81-9ECA945227A4}" type="slidenum">
              <a:rPr lang="cs-CZ">
                <a:solidFill>
                  <a:prstClr val="black"/>
                </a:solidFill>
                <a:latin typeface="Calibri" panose="020F0502020204030204"/>
              </a:rPr>
              <a:pPr defTabSz="1229376">
                <a:defRPr/>
              </a:pPr>
              <a:t>4</a:t>
            </a:fld>
            <a:endParaRPr lang="cs-CZ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55656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05">
              <a:defRPr/>
            </a:pPr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VFR = víceletý finanční rámec</a:t>
            </a: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1229376">
              <a:defRPr/>
            </a:pPr>
            <a:fld id="{58758A3C-3B05-48C5-9A81-9ECA945227A4}" type="slidenum">
              <a:rPr lang="cs-CZ">
                <a:solidFill>
                  <a:prstClr val="black"/>
                </a:solidFill>
                <a:latin typeface="Calibri" panose="020F0502020204030204"/>
              </a:rPr>
              <a:pPr defTabSz="1229376">
                <a:defRPr/>
              </a:pPr>
              <a:t>5</a:t>
            </a:fld>
            <a:endParaRPr lang="cs-CZ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52948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i="0" dirty="0" smtClean="0"/>
              <a:t>Snaha vytvořit</a:t>
            </a:r>
            <a:r>
              <a:rPr lang="cs-CZ" b="1" i="0" baseline="0" dirty="0" smtClean="0"/>
              <a:t> respektovaný dokument = zapojení všech partnerů do tvorby (územní pracovní skupiny – regionální, urbánní a venkovská)</a:t>
            </a:r>
          </a:p>
          <a:p>
            <a:endParaRPr lang="cs-CZ" b="1" i="0" dirty="0" smtClean="0"/>
          </a:p>
          <a:p>
            <a:r>
              <a:rPr lang="cs-CZ" b="1" i="0" dirty="0" smtClean="0"/>
              <a:t>Připomínky aktuálně vypořádáváme, rozeslané</a:t>
            </a:r>
            <a:r>
              <a:rPr lang="cs-CZ" b="1" i="0" baseline="0" dirty="0" smtClean="0"/>
              <a:t> vypořádání bude k dispozici do konce září.</a:t>
            </a:r>
          </a:p>
          <a:p>
            <a:endParaRPr lang="cs-CZ" b="1" i="0" dirty="0" smtClean="0"/>
          </a:p>
          <a:p>
            <a:r>
              <a:rPr lang="cs-CZ" b="1" i="0" dirty="0" smtClean="0"/>
              <a:t>Analýza</a:t>
            </a:r>
          </a:p>
          <a:p>
            <a:r>
              <a:rPr lang="cs-CZ" b="0" i="0" dirty="0" smtClean="0"/>
              <a:t>- Do území zaslán širší analytický podklad k připomínkám</a:t>
            </a:r>
          </a:p>
          <a:p>
            <a:r>
              <a:rPr lang="cs-CZ" b="0" i="0" dirty="0" smtClean="0"/>
              <a:t>-</a:t>
            </a:r>
            <a:r>
              <a:rPr lang="cs-CZ" b="0" i="0" baseline="0" dirty="0" smtClean="0"/>
              <a:t> Na jeho základě tvoříme problémovou analýzu - </a:t>
            </a:r>
            <a:r>
              <a:rPr lang="cs-CZ" b="0" i="0" dirty="0" smtClean="0"/>
              <a:t>důraz a detailnější</a:t>
            </a:r>
            <a:r>
              <a:rPr lang="cs-CZ" b="0" i="0" baseline="0" dirty="0" smtClean="0"/>
              <a:t> rozpracování podstatných témat s identifikací příčin a důsledku daného problému</a:t>
            </a:r>
          </a:p>
          <a:p>
            <a:endParaRPr lang="cs-CZ" b="1" i="0" dirty="0" smtClean="0"/>
          </a:p>
          <a:p>
            <a:r>
              <a:rPr lang="cs-CZ" b="1" i="0" dirty="0" smtClean="0"/>
              <a:t>Shrnutí</a:t>
            </a:r>
            <a:r>
              <a:rPr lang="cs-CZ" b="1" i="0" baseline="0" dirty="0" smtClean="0"/>
              <a:t> dosavadního připomínkovacího procesu k analytickému podkladu SRR:</a:t>
            </a:r>
          </a:p>
          <a:p>
            <a:pPr marL="171432" indent="-171432">
              <a:buFont typeface="Arial" panose="020B0604020202020204" pitchFamily="34" charset="0"/>
              <a:buChar char="•"/>
            </a:pPr>
            <a:r>
              <a:rPr lang="cs-CZ" dirty="0" smtClean="0"/>
              <a:t>Osloveni</a:t>
            </a:r>
            <a:r>
              <a:rPr lang="cs-CZ" baseline="0" dirty="0" smtClean="0"/>
              <a:t> byli členové PS SRR, PS Regionální, PS pro Venkov, PS Urbánní. </a:t>
            </a:r>
          </a:p>
          <a:p>
            <a:pPr marL="171432" indent="-171432">
              <a:buFont typeface="Arial" panose="020B0604020202020204" pitchFamily="34" charset="0"/>
              <a:buChar char="•"/>
            </a:pPr>
            <a:r>
              <a:rPr lang="cs-CZ" baseline="0" dirty="0" smtClean="0"/>
              <a:t>Připomínkování bylo umožněno termínech 14.8. – 29.8. </a:t>
            </a:r>
          </a:p>
          <a:p>
            <a:pPr marL="171432" indent="-171432">
              <a:buFont typeface="Arial" panose="020B0604020202020204" pitchFamily="34" charset="0"/>
              <a:buChar char="•"/>
            </a:pPr>
            <a:r>
              <a:rPr lang="cs-CZ" baseline="0" dirty="0" smtClean="0"/>
              <a:t>Doposud (k 4. 9.) evidujeme 301 připomínek. </a:t>
            </a:r>
          </a:p>
          <a:p>
            <a:endParaRPr lang="cs-CZ" baseline="0" dirty="0" smtClean="0"/>
          </a:p>
          <a:p>
            <a:r>
              <a:rPr lang="cs-CZ" b="1" i="0" baseline="0" dirty="0" smtClean="0"/>
              <a:t>Vybrané (často se opakující připomínky)</a:t>
            </a:r>
          </a:p>
          <a:p>
            <a:r>
              <a:rPr lang="cs-CZ" baseline="0" dirty="0" smtClean="0"/>
              <a:t>1. Chybějící analýza dostupnosti veřejných služeb – doposud byla analýza založena jen na dostupnosti zdravotní péče</a:t>
            </a:r>
          </a:p>
          <a:p>
            <a:r>
              <a:rPr lang="cs-CZ" i="1" baseline="0" dirty="0" smtClean="0">
                <a:solidFill>
                  <a:srgbClr val="FF0000"/>
                </a:solidFill>
              </a:rPr>
              <a:t>NÁŠ NÁZOR: Do analýzy se po konzultacích s MPSV, </a:t>
            </a:r>
            <a:r>
              <a:rPr lang="cs-CZ" i="1" baseline="0" dirty="0" err="1" smtClean="0">
                <a:solidFill>
                  <a:srgbClr val="FF0000"/>
                </a:solidFill>
              </a:rPr>
              <a:t>MZd</a:t>
            </a:r>
            <a:r>
              <a:rPr lang="cs-CZ" i="1" baseline="0" dirty="0" smtClean="0">
                <a:solidFill>
                  <a:srgbClr val="FF0000"/>
                </a:solidFill>
              </a:rPr>
              <a:t>, MŠMT pokoušíme dopracovat  i další aspekty dostupnosti veřejných služeb – například v oblasti sociálních služeb budeme ale limitováni  datovou základnou MPSV a dostupnými studiemi Výzkumného ústavu práce a sociálních věcí</a:t>
            </a:r>
          </a:p>
          <a:p>
            <a:endParaRPr lang="cs-CZ" i="1" baseline="0" dirty="0" smtClean="0">
              <a:solidFill>
                <a:srgbClr val="FF0000"/>
              </a:solidFill>
            </a:endParaRPr>
          </a:p>
          <a:p>
            <a:pPr marL="228577" indent="-228577">
              <a:buFont typeface="Arial" panose="020B0604020202020204" pitchFamily="34" charset="0"/>
              <a:buAutoNum type="arabicPeriod" startAt="2"/>
            </a:pPr>
            <a:r>
              <a:rPr lang="cs-CZ" i="0" baseline="0" dirty="0" smtClean="0">
                <a:solidFill>
                  <a:srgbClr val="FF0000"/>
                </a:solidFill>
              </a:rPr>
              <a:t>Požadavek na zahrnutí dalších témat (např. energetika, zemědělství, integrovaný záchranný systém, kultura a památková péče, sport)</a:t>
            </a:r>
          </a:p>
          <a:p>
            <a:r>
              <a:rPr lang="cs-CZ" i="1" baseline="0" dirty="0" smtClean="0">
                <a:solidFill>
                  <a:srgbClr val="FF0000"/>
                </a:solidFill>
              </a:rPr>
              <a:t>NÁŠ NÁZOR:  Pokud máme některé z těchto témat přidávat, potřebujeme argumenty, že dané téma má řešit regionální politika. Snažíme se držet tu linii, že SRR (</a:t>
            </a:r>
            <a:r>
              <a:rPr lang="cs-CZ" i="1" baseline="0" dirty="0" err="1" smtClean="0">
                <a:solidFill>
                  <a:srgbClr val="FF0000"/>
                </a:solidFill>
              </a:rPr>
              <a:t>reg</a:t>
            </a:r>
            <a:r>
              <a:rPr lang="cs-CZ" i="1" baseline="0" dirty="0" smtClean="0">
                <a:solidFill>
                  <a:srgbClr val="FF0000"/>
                </a:solidFill>
              </a:rPr>
              <a:t>. Politika) by měla řešit jen taková témata, kde existují rozdíly mezi regiony, které by SRR  (</a:t>
            </a:r>
            <a:r>
              <a:rPr lang="cs-CZ" i="1" baseline="0" dirty="0" err="1" smtClean="0">
                <a:solidFill>
                  <a:srgbClr val="FF0000"/>
                </a:solidFill>
              </a:rPr>
              <a:t>reg</a:t>
            </a:r>
            <a:r>
              <a:rPr lang="cs-CZ" i="1" baseline="0" dirty="0" smtClean="0">
                <a:solidFill>
                  <a:srgbClr val="FF0000"/>
                </a:solidFill>
              </a:rPr>
              <a:t>. Politika) měla vyrovnávat. Chceme se vyvarovat toho, aby SRR v jednotlivých tématech kopírovala sektorové dokumenty --- výběr témat by podle nás měl být selektivní. </a:t>
            </a:r>
          </a:p>
          <a:p>
            <a:endParaRPr lang="cs-CZ" i="1" baseline="0" dirty="0" smtClean="0">
              <a:solidFill>
                <a:srgbClr val="FF0000"/>
              </a:solidFill>
            </a:endParaRPr>
          </a:p>
          <a:p>
            <a:r>
              <a:rPr lang="cs-CZ" i="0" baseline="0" dirty="0" smtClean="0">
                <a:solidFill>
                  <a:srgbClr val="FF0000"/>
                </a:solidFill>
              </a:rPr>
              <a:t>3. Není jasné, jaký je časový horizont SRR.</a:t>
            </a:r>
          </a:p>
          <a:p>
            <a:r>
              <a:rPr lang="cs-CZ" i="1" baseline="0" dirty="0" smtClean="0">
                <a:solidFill>
                  <a:srgbClr val="FF0000"/>
                </a:solidFill>
              </a:rPr>
              <a:t>NÁŠ NÁZOR: Dle zákona se máme držet programového období EU – zatím není jasné, jak dlouhé programové období bude (5, nebo 7 let?) . </a:t>
            </a:r>
          </a:p>
          <a:p>
            <a:endParaRPr lang="cs-CZ" i="1" baseline="0" dirty="0" smtClean="0">
              <a:solidFill>
                <a:srgbClr val="FF0000"/>
              </a:solidFill>
            </a:endParaRPr>
          </a:p>
          <a:p>
            <a:r>
              <a:rPr lang="cs-CZ" i="0" baseline="0" dirty="0" smtClean="0">
                <a:solidFill>
                  <a:srgbClr val="FF0000"/>
                </a:solidFill>
              </a:rPr>
              <a:t>4. V analytickém podkladu nejsou témata provázána (integrována).</a:t>
            </a:r>
          </a:p>
          <a:p>
            <a:r>
              <a:rPr lang="cs-CZ" i="1" baseline="0" dirty="0" smtClean="0">
                <a:solidFill>
                  <a:srgbClr val="FF0000"/>
                </a:solidFill>
              </a:rPr>
              <a:t>NÁŠ NÁZOR:  Rozesílaný podklad  slouží jako znalostní báze pro problémovou analýzu, kde budou jednotlivá témata provázána --- budou mezi nimi identifikovány vazby v logice „problém-příčiny-důsledky“. První verze problémové analýzy bude členům pracovních skupin rozeslána. </a:t>
            </a: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4355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i="0" dirty="0" smtClean="0"/>
              <a:t>Snaha vytvořit</a:t>
            </a:r>
            <a:r>
              <a:rPr lang="cs-CZ" b="1" i="0" baseline="0" dirty="0" smtClean="0"/>
              <a:t> respektovaný dokument = zapojení všech partnerů do tvorby (územní pracovní skupiny – regionální, urbánní a venkovská)</a:t>
            </a:r>
          </a:p>
          <a:p>
            <a:endParaRPr lang="cs-CZ" b="1" i="0" dirty="0" smtClean="0"/>
          </a:p>
          <a:p>
            <a:r>
              <a:rPr lang="cs-CZ" b="1" i="0" dirty="0" smtClean="0"/>
              <a:t>Připomínky aktuálně vypořádáváme, rozeslané</a:t>
            </a:r>
            <a:r>
              <a:rPr lang="cs-CZ" b="1" i="0" baseline="0" dirty="0" smtClean="0"/>
              <a:t> vypořádání bude k dispozici do konce září.</a:t>
            </a:r>
          </a:p>
          <a:p>
            <a:endParaRPr lang="cs-CZ" b="1" i="0" dirty="0" smtClean="0"/>
          </a:p>
          <a:p>
            <a:r>
              <a:rPr lang="cs-CZ" b="1" i="0" dirty="0" smtClean="0"/>
              <a:t>Analýza</a:t>
            </a:r>
          </a:p>
          <a:p>
            <a:r>
              <a:rPr lang="cs-CZ" b="0" i="0" dirty="0" smtClean="0"/>
              <a:t>- Do území zaslán širší analytický podklad k připomínkám</a:t>
            </a:r>
          </a:p>
          <a:p>
            <a:r>
              <a:rPr lang="cs-CZ" b="0" i="0" dirty="0" smtClean="0"/>
              <a:t>-</a:t>
            </a:r>
            <a:r>
              <a:rPr lang="cs-CZ" b="0" i="0" baseline="0" dirty="0" smtClean="0"/>
              <a:t> Na jeho základě tvoříme problémovou analýzu - </a:t>
            </a:r>
            <a:r>
              <a:rPr lang="cs-CZ" b="0" i="0" dirty="0" smtClean="0"/>
              <a:t>důraz a detailnější</a:t>
            </a:r>
            <a:r>
              <a:rPr lang="cs-CZ" b="0" i="0" baseline="0" dirty="0" smtClean="0"/>
              <a:t> rozpracování podstatných témat s identifikací příčin a důsledku daného problému</a:t>
            </a:r>
          </a:p>
          <a:p>
            <a:endParaRPr lang="cs-CZ" b="1" i="0" dirty="0" smtClean="0"/>
          </a:p>
          <a:p>
            <a:r>
              <a:rPr lang="cs-CZ" b="1" i="0" dirty="0" smtClean="0"/>
              <a:t>Shrnutí</a:t>
            </a:r>
            <a:r>
              <a:rPr lang="cs-CZ" b="1" i="0" baseline="0" dirty="0" smtClean="0"/>
              <a:t> dosavadního připomínkovacího procesu k analytickému podkladu SRR:</a:t>
            </a:r>
          </a:p>
          <a:p>
            <a:pPr marL="171432" indent="-171432">
              <a:buFont typeface="Arial" panose="020B0604020202020204" pitchFamily="34" charset="0"/>
              <a:buChar char="•"/>
            </a:pPr>
            <a:r>
              <a:rPr lang="cs-CZ" dirty="0" smtClean="0"/>
              <a:t>Osloveni</a:t>
            </a:r>
            <a:r>
              <a:rPr lang="cs-CZ" baseline="0" dirty="0" smtClean="0"/>
              <a:t> byli členové PS SRR, PS Regionální, PS pro Venkov, PS Urbánní. </a:t>
            </a:r>
          </a:p>
          <a:p>
            <a:pPr marL="171432" indent="-171432">
              <a:buFont typeface="Arial" panose="020B0604020202020204" pitchFamily="34" charset="0"/>
              <a:buChar char="•"/>
            </a:pPr>
            <a:r>
              <a:rPr lang="cs-CZ" baseline="0" dirty="0" smtClean="0"/>
              <a:t>Připomínkování bylo umožněno termínech 14.8. – 29.8. </a:t>
            </a:r>
          </a:p>
          <a:p>
            <a:pPr marL="171432" indent="-171432">
              <a:buFont typeface="Arial" panose="020B0604020202020204" pitchFamily="34" charset="0"/>
              <a:buChar char="•"/>
            </a:pPr>
            <a:r>
              <a:rPr lang="cs-CZ" baseline="0" dirty="0" smtClean="0"/>
              <a:t>Doposud (k 4. 9.) evidujeme 301 připomínek. </a:t>
            </a:r>
          </a:p>
          <a:p>
            <a:endParaRPr lang="cs-CZ" baseline="0" dirty="0" smtClean="0"/>
          </a:p>
          <a:p>
            <a:r>
              <a:rPr lang="cs-CZ" b="1" i="0" baseline="0" dirty="0" smtClean="0"/>
              <a:t>Vybrané (často se opakující připomínky)</a:t>
            </a:r>
          </a:p>
          <a:p>
            <a:r>
              <a:rPr lang="cs-CZ" baseline="0" dirty="0" smtClean="0"/>
              <a:t>1. Chybějící analýza dostupnosti veřejných služeb – doposud byla analýza založena jen na dostupnosti zdravotní péče</a:t>
            </a:r>
          </a:p>
          <a:p>
            <a:r>
              <a:rPr lang="cs-CZ" i="1" baseline="0" dirty="0" smtClean="0">
                <a:solidFill>
                  <a:srgbClr val="FF0000"/>
                </a:solidFill>
              </a:rPr>
              <a:t>NÁŠ NÁZOR: Do analýzy se po konzultacích s MPSV, </a:t>
            </a:r>
            <a:r>
              <a:rPr lang="cs-CZ" i="1" baseline="0" dirty="0" err="1" smtClean="0">
                <a:solidFill>
                  <a:srgbClr val="FF0000"/>
                </a:solidFill>
              </a:rPr>
              <a:t>MZd</a:t>
            </a:r>
            <a:r>
              <a:rPr lang="cs-CZ" i="1" baseline="0" dirty="0" smtClean="0">
                <a:solidFill>
                  <a:srgbClr val="FF0000"/>
                </a:solidFill>
              </a:rPr>
              <a:t>, MŠMT pokoušíme dopracovat  i další aspekty dostupnosti veřejných služeb – například v oblasti sociálních služeb budeme ale limitováni  datovou základnou MPSV a dostupnými studiemi Výzkumného ústavu práce a sociálních věcí</a:t>
            </a:r>
          </a:p>
          <a:p>
            <a:endParaRPr lang="cs-CZ" i="1" baseline="0" dirty="0" smtClean="0">
              <a:solidFill>
                <a:srgbClr val="FF0000"/>
              </a:solidFill>
            </a:endParaRPr>
          </a:p>
          <a:p>
            <a:pPr marL="228577" indent="-228577">
              <a:buFont typeface="Arial" panose="020B0604020202020204" pitchFamily="34" charset="0"/>
              <a:buAutoNum type="arabicPeriod" startAt="2"/>
            </a:pPr>
            <a:r>
              <a:rPr lang="cs-CZ" i="0" baseline="0" dirty="0" smtClean="0">
                <a:solidFill>
                  <a:srgbClr val="FF0000"/>
                </a:solidFill>
              </a:rPr>
              <a:t>Požadavek na zahrnutí dalších témat (např. energetika, zemědělství, integrovaný záchranný systém, kultura a památková péče, sport)</a:t>
            </a:r>
          </a:p>
          <a:p>
            <a:r>
              <a:rPr lang="cs-CZ" i="1" baseline="0" dirty="0" smtClean="0">
                <a:solidFill>
                  <a:srgbClr val="FF0000"/>
                </a:solidFill>
              </a:rPr>
              <a:t>NÁŠ NÁZOR:  Pokud máme některé z těchto témat přidávat, potřebujeme argumenty, že dané téma má řešit regionální politika. Snažíme se držet tu linii, že SRR (</a:t>
            </a:r>
            <a:r>
              <a:rPr lang="cs-CZ" i="1" baseline="0" dirty="0" err="1" smtClean="0">
                <a:solidFill>
                  <a:srgbClr val="FF0000"/>
                </a:solidFill>
              </a:rPr>
              <a:t>reg</a:t>
            </a:r>
            <a:r>
              <a:rPr lang="cs-CZ" i="1" baseline="0" dirty="0" smtClean="0">
                <a:solidFill>
                  <a:srgbClr val="FF0000"/>
                </a:solidFill>
              </a:rPr>
              <a:t>. Politika) by měla řešit jen taková témata, kde existují rozdíly mezi regiony, které by SRR  (</a:t>
            </a:r>
            <a:r>
              <a:rPr lang="cs-CZ" i="1" baseline="0" dirty="0" err="1" smtClean="0">
                <a:solidFill>
                  <a:srgbClr val="FF0000"/>
                </a:solidFill>
              </a:rPr>
              <a:t>reg</a:t>
            </a:r>
            <a:r>
              <a:rPr lang="cs-CZ" i="1" baseline="0" dirty="0" smtClean="0">
                <a:solidFill>
                  <a:srgbClr val="FF0000"/>
                </a:solidFill>
              </a:rPr>
              <a:t>. Politika) měla vyrovnávat. Chceme se vyvarovat toho, aby SRR v jednotlivých tématech kopírovala sektorové dokumenty --- výběr témat by podle nás měl být selektivní. </a:t>
            </a:r>
          </a:p>
          <a:p>
            <a:endParaRPr lang="cs-CZ" i="1" baseline="0" dirty="0" smtClean="0">
              <a:solidFill>
                <a:srgbClr val="FF0000"/>
              </a:solidFill>
            </a:endParaRPr>
          </a:p>
          <a:p>
            <a:r>
              <a:rPr lang="cs-CZ" i="0" baseline="0" dirty="0" smtClean="0">
                <a:solidFill>
                  <a:srgbClr val="FF0000"/>
                </a:solidFill>
              </a:rPr>
              <a:t>3. Není jasné, jaký je časový horizont SRR.</a:t>
            </a:r>
          </a:p>
          <a:p>
            <a:r>
              <a:rPr lang="cs-CZ" i="1" baseline="0" dirty="0" smtClean="0">
                <a:solidFill>
                  <a:srgbClr val="FF0000"/>
                </a:solidFill>
              </a:rPr>
              <a:t>NÁŠ NÁZOR: Dle zákona se máme držet programového období EU – zatím není jasné, jak dlouhé programové období bude (5, nebo 7 let?) . </a:t>
            </a:r>
          </a:p>
          <a:p>
            <a:endParaRPr lang="cs-CZ" i="1" baseline="0" dirty="0" smtClean="0">
              <a:solidFill>
                <a:srgbClr val="FF0000"/>
              </a:solidFill>
            </a:endParaRPr>
          </a:p>
          <a:p>
            <a:r>
              <a:rPr lang="cs-CZ" i="0" baseline="0" dirty="0" smtClean="0">
                <a:solidFill>
                  <a:srgbClr val="FF0000"/>
                </a:solidFill>
              </a:rPr>
              <a:t>4. V analytickém podkladu nejsou témata provázána (integrována).</a:t>
            </a:r>
          </a:p>
          <a:p>
            <a:r>
              <a:rPr lang="cs-CZ" i="1" baseline="0" dirty="0" smtClean="0">
                <a:solidFill>
                  <a:srgbClr val="FF0000"/>
                </a:solidFill>
              </a:rPr>
              <a:t>NÁŠ NÁZOR:  Rozesílaný podklad  slouží jako znalostní báze pro problémovou analýzu, kde budou jednotlivá témata provázána --- budou mezi nimi identifikovány vazby v logice „problém-příčiny-důsledky“. První verze problémové analýzy bude členům pracovních skupin rozeslána. </a:t>
            </a:r>
            <a:endParaRPr lang="cs-CZ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3686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32" indent="-171432">
              <a:buFontTx/>
              <a:buChar char="-"/>
            </a:pPr>
            <a:r>
              <a:rPr lang="cs-CZ" b="1" dirty="0"/>
              <a:t>MMR zpracovává materiál na téma podpory obslužnosti venkova, kterou chápe v širším smyslu, než </a:t>
            </a:r>
            <a:r>
              <a:rPr lang="cs-CZ" b="1" dirty="0" err="1"/>
              <a:t>MZe</a:t>
            </a:r>
            <a:r>
              <a:rPr lang="cs-CZ" b="1" dirty="0"/>
              <a:t>. </a:t>
            </a:r>
            <a:r>
              <a:rPr lang="cs-CZ" dirty="0"/>
              <a:t>Zlepšování obslužnosti podporou maloobchodu je dle MMR jen jednou z variant. Pod pojmem „podpora venkova“ spatřuje MMR nejen podporu hospodářského a sociálního rozvoje, ale i jiné typy podpor, např. ve vztahu k posílení kulturních a sociálních funkcí venkovské pospolitosti, čemuž věnuje pozornost nejen prostřednictvím dotačních podpor, ale také akcí směřujících k poskytování publicity úspěšných příkladů.</a:t>
            </a:r>
          </a:p>
          <a:p>
            <a:endParaRPr lang="cs-CZ" dirty="0"/>
          </a:p>
          <a:p>
            <a:pPr marL="171432" indent="-171432">
              <a:buFontTx/>
              <a:buChar char="-"/>
            </a:pPr>
            <a:r>
              <a:rPr lang="cs-CZ" dirty="0"/>
              <a:t>Metodika „</a:t>
            </a:r>
            <a:r>
              <a:rPr lang="cs-CZ" b="1" dirty="0"/>
              <a:t>standardy dostupnosti veřejných služeb</a:t>
            </a:r>
            <a:r>
              <a:rPr lang="cs-CZ" dirty="0"/>
              <a:t>“ pro účely územního plánování bude brzy zveřejněna na webu MMR i územní dimenze. Projekt byl ze strany TA ČR uzavřený, nyní čekáme na oficiální dopis.</a:t>
            </a:r>
          </a:p>
          <a:p>
            <a:pPr marL="171432" indent="-171432">
              <a:buFontTx/>
              <a:buChar char="-"/>
            </a:pPr>
            <a:r>
              <a:rPr lang="cs-CZ" dirty="0"/>
              <a:t>Podpora rozvoje regionů 2019</a:t>
            </a:r>
          </a:p>
          <a:p>
            <a:pPr>
              <a:lnSpc>
                <a:spcPct val="150000"/>
              </a:lnSpc>
            </a:pPr>
            <a:r>
              <a:rPr lang="cs-CZ" b="1" dirty="0"/>
              <a:t>	Pracovní verze: konec září 2017</a:t>
            </a:r>
          </a:p>
          <a:p>
            <a:pPr>
              <a:lnSpc>
                <a:spcPct val="150000"/>
              </a:lnSpc>
            </a:pPr>
            <a:r>
              <a:rPr lang="cs-CZ" b="1" dirty="0"/>
              <a:t>	Vstupy: RAP, SRR 14-20, příprava SRR21+</a:t>
            </a:r>
          </a:p>
          <a:p>
            <a:pPr>
              <a:lnSpc>
                <a:spcPct val="150000"/>
              </a:lnSpc>
            </a:pPr>
            <a:r>
              <a:rPr lang="cs-CZ" b="1" dirty="0"/>
              <a:t>	Příklady potřeb území vztahující se k MMR</a:t>
            </a:r>
          </a:p>
          <a:p>
            <a:pPr lvl="1">
              <a:lnSpc>
                <a:spcPct val="150000"/>
              </a:lnSpc>
              <a:tabLst>
                <a:tab pos="3315947" algn="l"/>
              </a:tabLst>
            </a:pPr>
            <a:r>
              <a:rPr lang="cs-CZ" dirty="0"/>
              <a:t>Lokální dopravní infrastruktura (parkoviště, mosty, místní komunikace)</a:t>
            </a:r>
          </a:p>
          <a:p>
            <a:pPr lvl="1">
              <a:lnSpc>
                <a:spcPct val="150000"/>
              </a:lnSpc>
            </a:pPr>
            <a:r>
              <a:rPr lang="cs-CZ" dirty="0"/>
              <a:t>Cestovní ruch (turistické cyklostezky)</a:t>
            </a:r>
          </a:p>
          <a:p>
            <a:pPr lvl="1">
              <a:lnSpc>
                <a:spcPct val="150000"/>
              </a:lnSpc>
            </a:pPr>
            <a:r>
              <a:rPr lang="cs-CZ" dirty="0"/>
              <a:t>Infrastruktura veřejných služeb (hřbitovy, chodníky, veřejná prostranství, obecní úřady)</a:t>
            </a:r>
          </a:p>
          <a:p>
            <a:pPr lvl="1">
              <a:lnSpc>
                <a:spcPct val="150000"/>
              </a:lnSpc>
            </a:pPr>
            <a:r>
              <a:rPr lang="cs-CZ" dirty="0"/>
              <a:t>Bydlení (</a:t>
            </a:r>
            <a:r>
              <a:rPr lang="cs-CZ" dirty="0" err="1"/>
              <a:t>infra</a:t>
            </a:r>
            <a:r>
              <a:rPr lang="cs-CZ" dirty="0"/>
              <a:t> pro výstavbu, senioři, bezbariérové vstupy, revitalizace sídlišť)</a:t>
            </a:r>
          </a:p>
          <a:p>
            <a:endParaRPr lang="cs-CZ" dirty="0"/>
          </a:p>
          <a:p>
            <a:pPr marL="171432" indent="-171432">
              <a:buFontTx/>
              <a:buChar char="-"/>
            </a:pPr>
            <a:r>
              <a:rPr lang="cs-CZ" dirty="0"/>
              <a:t>Příklady dobré praxe – snaha vzájemně inspirovat RSK. Co se osvědčilo jednou, může být využito i jinde.</a:t>
            </a:r>
          </a:p>
          <a:p>
            <a:pPr marL="171432" indent="-171432">
              <a:buFontTx/>
              <a:buChar char="-"/>
            </a:pPr>
            <a:endParaRPr lang="cs-CZ" dirty="0"/>
          </a:p>
          <a:p>
            <a:r>
              <a:rPr lang="cs-CZ" b="1" dirty="0"/>
              <a:t>Aktualizace RAP</a:t>
            </a:r>
          </a:p>
          <a:p>
            <a:pPr marL="628585" lvl="1" indent="-171432" defTabSz="914305">
              <a:buFontTx/>
              <a:buChar char="-"/>
              <a:defRPr/>
            </a:pPr>
            <a:r>
              <a:rPr lang="cs-CZ" dirty="0"/>
              <a:t>RAP = Základní dokument RSK vyjadřující požadavky aktérů v území, slouží jako podklad pro formulaci podnětů na územní či věcné zacílení </a:t>
            </a:r>
          </a:p>
          <a:p>
            <a:r>
              <a:rPr lang="cs-CZ" b="1" dirty="0"/>
              <a:t>IROP </a:t>
            </a:r>
          </a:p>
          <a:p>
            <a:pPr marL="171432" indent="-171432">
              <a:buFontTx/>
              <a:buChar char="-"/>
            </a:pPr>
            <a:r>
              <a:rPr lang="cs-CZ" dirty="0"/>
              <a:t>1.1 regionální silnice (27 mld.)</a:t>
            </a:r>
          </a:p>
          <a:p>
            <a:pPr marL="171432" indent="-171432">
              <a:buFontTx/>
              <a:buChar char="-"/>
            </a:pPr>
            <a:r>
              <a:rPr lang="cs-CZ" dirty="0"/>
              <a:t>1.2 udržitelné formy dopravy (21 mld.)</a:t>
            </a:r>
          </a:p>
          <a:p>
            <a:pPr marL="171432" indent="-171432">
              <a:buFontTx/>
              <a:buChar char="-"/>
            </a:pPr>
            <a:r>
              <a:rPr lang="cs-CZ" dirty="0"/>
              <a:t>2.4 (18 mld.) vzdělávací infrastruktura</a:t>
            </a:r>
          </a:p>
          <a:p>
            <a:pPr marL="171432" indent="-171432">
              <a:buFontTx/>
              <a:buChar char="-"/>
            </a:pPr>
            <a:r>
              <a:rPr lang="cs-CZ" dirty="0"/>
              <a:t>2.1 (12 mld.) služby k sociální inkluzi</a:t>
            </a:r>
          </a:p>
          <a:p>
            <a:endParaRPr lang="cs-CZ" b="1" dirty="0"/>
          </a:p>
          <a:p>
            <a:r>
              <a:rPr lang="cs-CZ" b="1" dirty="0"/>
              <a:t>OPD  </a:t>
            </a:r>
          </a:p>
          <a:p>
            <a:r>
              <a:rPr lang="cs-CZ" dirty="0"/>
              <a:t>- 1.1 (38 mld.) </a:t>
            </a:r>
            <a:r>
              <a:rPr lang="cs-CZ" dirty="0" err="1"/>
              <a:t>infra</a:t>
            </a:r>
            <a:r>
              <a:rPr lang="cs-CZ" dirty="0"/>
              <a:t> železniční dopravy</a:t>
            </a:r>
          </a:p>
          <a:p>
            <a:r>
              <a:rPr lang="cs-CZ" dirty="0"/>
              <a:t>- 2.1 (20 mld.) dálnice a silnice TEN-T včetně ITS</a:t>
            </a:r>
          </a:p>
          <a:p>
            <a:r>
              <a:rPr lang="cs-CZ" dirty="0"/>
              <a:t>- 3.1 (15 mld.) dálnice a silnice mimo TEN-T</a:t>
            </a:r>
          </a:p>
          <a:p>
            <a:endParaRPr lang="cs-CZ" dirty="0"/>
          </a:p>
          <a:p>
            <a:r>
              <a:rPr lang="cs-CZ" b="1" dirty="0"/>
              <a:t>OP ŽP 1.1 (12 mld.) </a:t>
            </a:r>
            <a:r>
              <a:rPr lang="cs-CZ" dirty="0"/>
              <a:t>- Snížit množství vypouštěného znečištění do povrchových i podzemních vod z komunálních zdrojů a vnos znečišťujících látek do povrchových a podzemních vod</a:t>
            </a:r>
          </a:p>
          <a:p>
            <a:endParaRPr lang="cs-CZ" b="1" dirty="0"/>
          </a:p>
          <a:p>
            <a:r>
              <a:rPr lang="cs-CZ" b="1" dirty="0"/>
              <a:t>OP VVV 1.1 IP1 (12 mld.) </a:t>
            </a:r>
            <a:r>
              <a:rPr lang="cs-CZ" dirty="0"/>
              <a:t>- Zvýšení mezinárodní kvality výzkumu a jeho výsledků</a:t>
            </a:r>
          </a:p>
          <a:p>
            <a:endParaRPr lang="cs-CZ" dirty="0"/>
          </a:p>
          <a:p>
            <a:r>
              <a:rPr lang="cs-CZ" b="1" dirty="0"/>
              <a:t>Nároky na stávající dotační tituly: 50 mld. Kč (2018-2019)</a:t>
            </a:r>
          </a:p>
          <a:p>
            <a:pPr lvl="1"/>
            <a:r>
              <a:rPr lang="cs-CZ" dirty="0"/>
              <a:t>Krajské  silnice</a:t>
            </a:r>
          </a:p>
          <a:p>
            <a:pPr lvl="1"/>
            <a:r>
              <a:rPr lang="cs-CZ" dirty="0"/>
              <a:t>Kulturní památky</a:t>
            </a:r>
          </a:p>
          <a:p>
            <a:pPr lvl="1"/>
            <a:r>
              <a:rPr lang="cs-CZ" dirty="0"/>
              <a:t>Sportovní infrastruktura</a:t>
            </a:r>
          </a:p>
          <a:p>
            <a:endParaRPr lang="cs-CZ" dirty="0"/>
          </a:p>
          <a:p>
            <a:r>
              <a:rPr lang="cs-CZ" b="1" dirty="0"/>
              <a:t>Požadavky na nové dotační tituly: 18 mld. Kč (2018-2019)</a:t>
            </a:r>
          </a:p>
          <a:p>
            <a:pPr lvl="1"/>
            <a:r>
              <a:rPr lang="cs-CZ" dirty="0"/>
              <a:t>Obnova, rekonstrukce, zabezpečení a materiální dovybavení základních a mateřských škol</a:t>
            </a:r>
          </a:p>
          <a:p>
            <a:pPr lvl="1"/>
            <a:r>
              <a:rPr lang="cs-CZ" dirty="0"/>
              <a:t>Sportovní a společenské vyžití především pro mládež, koupaliště</a:t>
            </a:r>
          </a:p>
          <a:p>
            <a:pPr lvl="1"/>
            <a:r>
              <a:rPr lang="cs-CZ" dirty="0"/>
              <a:t>Turistické cyklotrasy</a:t>
            </a:r>
          </a:p>
          <a:p>
            <a:pPr lvl="1"/>
            <a:r>
              <a:rPr lang="cs-CZ" dirty="0"/>
              <a:t>Podpora bytové výstavby, zasíťování obecních pozemků</a:t>
            </a:r>
          </a:p>
          <a:p>
            <a:pPr lvl="1"/>
            <a:endParaRPr lang="cs-CZ" dirty="0"/>
          </a:p>
          <a:p>
            <a:r>
              <a:rPr lang="cs-CZ" b="1" dirty="0"/>
              <a:t>NSK ukládá</a:t>
            </a:r>
            <a:r>
              <a:rPr lang="cs-CZ" dirty="0"/>
              <a:t> sekretariátu NSK</a:t>
            </a:r>
          </a:p>
          <a:p>
            <a:pPr marL="1077547" lvl="1" indent="-539695">
              <a:buFont typeface="+mj-lt"/>
              <a:buAutoNum type="alphaLcPeriod"/>
            </a:pPr>
            <a:r>
              <a:rPr lang="cs-CZ" dirty="0"/>
              <a:t>projednat s příslušnými resorty a RSK výstupy RAP v podobě identifikace bílých míst a bariér čerpání z národních zdrojů, </a:t>
            </a:r>
            <a:r>
              <a:rPr lang="cs-CZ" b="1" dirty="0"/>
              <a:t>T: 31. 12. 2017</a:t>
            </a:r>
          </a:p>
          <a:p>
            <a:pPr marL="1077547" lvl="1" indent="-539695">
              <a:buFont typeface="+mj-lt"/>
              <a:buAutoNum type="alphaLcPeriod"/>
            </a:pPr>
            <a:r>
              <a:rPr lang="cs-CZ" dirty="0"/>
              <a:t>projednat s příslušnými řídicími orgány a RSK výstupy RAP v podobě bariér čerpání </a:t>
            </a:r>
            <a:br>
              <a:rPr lang="cs-CZ" dirty="0"/>
            </a:br>
            <a:r>
              <a:rPr lang="cs-CZ" dirty="0"/>
              <a:t>a případných doporučení pro věcné i územní zacílení výzev. </a:t>
            </a:r>
            <a:r>
              <a:rPr lang="cs-CZ" b="1" dirty="0"/>
              <a:t>T: 31. 12. 2017</a:t>
            </a:r>
            <a:endParaRPr lang="cs-CZ" dirty="0"/>
          </a:p>
          <a:p>
            <a:pPr lvl="1"/>
            <a:endParaRPr lang="cs-CZ" sz="2000" dirty="0"/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5740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58A3C-3B05-48C5-9A81-9ECA945227A4}" type="slidenum">
              <a:rPr lang="cs-CZ" smtClean="0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43980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1229376">
              <a:defRPr/>
            </a:pPr>
            <a:fld id="{3499E54A-1AF1-4500-BC1C-579C8999CFFB}" type="slidenum">
              <a:rPr lang="cs-CZ">
                <a:solidFill>
                  <a:prstClr val="black"/>
                </a:solidFill>
                <a:latin typeface="Calibri" panose="020F0502020204030204"/>
              </a:rPr>
              <a:pPr defTabSz="1229376">
                <a:defRPr/>
              </a:pPr>
              <a:t>10</a:t>
            </a:fld>
            <a:endParaRPr lang="cs-CZ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42004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MINISTERSTVO PRO MÍSTNÍ ROZVOJ </a:t>
            </a:r>
            <a:r>
              <a:rPr lang="cs-CZ" b="1" dirty="0" smtClean="0"/>
              <a:t/>
            </a:r>
            <a:br>
              <a:rPr lang="cs-CZ" b="1" dirty="0" smtClean="0"/>
            </a:br>
            <a:endParaRPr lang="cs-CZ" sz="20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5400" b="1" baseline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  <p:sp>
        <p:nvSpPr>
          <p:cNvPr id="9" name="Zástupný symbol pro datum 14"/>
          <p:cNvSpPr>
            <a:spLocks noGrp="1"/>
          </p:cNvSpPr>
          <p:nvPr>
            <p:ph type="dt" sz="half" idx="14"/>
          </p:nvPr>
        </p:nvSpPr>
        <p:spPr>
          <a:xfrm>
            <a:off x="609521" y="6507904"/>
            <a:ext cx="2844430" cy="373831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rgbClr val="8D8D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graf.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570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tabulku.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58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02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MINISTERSTVO PRO MÍSTNÍ ROZVOJ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2000" b="1" dirty="0" smtClean="0"/>
              <a:t>Odbor regionální politiky</a:t>
            </a:r>
            <a:endParaRPr lang="cs-CZ" sz="20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 rotWithShape="1">
          <a:blip r:embed="rId3" cstate="print"/>
          <a:srcRect l="53482"/>
          <a:stretch/>
        </p:blipFill>
        <p:spPr>
          <a:xfrm>
            <a:off x="5026539" y="5959028"/>
            <a:ext cx="2076779" cy="77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00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 rotWithShape="1">
          <a:blip r:embed="rId2" cstate="print"/>
          <a:srcRect l="53864"/>
          <a:stretch/>
        </p:blipFill>
        <p:spPr>
          <a:xfrm>
            <a:off x="583870" y="6313229"/>
            <a:ext cx="1838928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9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tématu/předělu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pic>
        <p:nvPicPr>
          <p:cNvPr id="8" name="Obrázek 7" descr="OPTP_CZ_RO_B_C-RGB.png"/>
          <p:cNvPicPr>
            <a:picLocks noChangeAspect="1"/>
          </p:cNvPicPr>
          <p:nvPr userDrawn="1"/>
        </p:nvPicPr>
        <p:blipFill rotWithShape="1">
          <a:blip r:embed="rId4" cstate="print"/>
          <a:srcRect l="53864"/>
          <a:stretch/>
        </p:blipFill>
        <p:spPr>
          <a:xfrm>
            <a:off x="583870" y="6313229"/>
            <a:ext cx="1838928" cy="68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424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na ikonu přidáte graf.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pic>
        <p:nvPicPr>
          <p:cNvPr id="8" name="Obrázek 7" descr="OPTP_CZ_RO_B_C-RGB.png"/>
          <p:cNvPicPr>
            <a:picLocks noChangeAspect="1"/>
          </p:cNvPicPr>
          <p:nvPr userDrawn="1"/>
        </p:nvPicPr>
        <p:blipFill rotWithShape="1">
          <a:blip r:embed="rId4" cstate="print"/>
          <a:srcRect l="53864"/>
          <a:stretch/>
        </p:blipFill>
        <p:spPr>
          <a:xfrm>
            <a:off x="583870" y="6313229"/>
            <a:ext cx="1838928" cy="68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466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na ikonu přidáte tabulku.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pic>
        <p:nvPicPr>
          <p:cNvPr id="8" name="Obrázek 7" descr="OPTP_CZ_RO_B_C-RGB.png"/>
          <p:cNvPicPr>
            <a:picLocks noChangeAspect="1"/>
          </p:cNvPicPr>
          <p:nvPr userDrawn="1"/>
        </p:nvPicPr>
        <p:blipFill rotWithShape="1">
          <a:blip r:embed="rId4" cstate="print"/>
          <a:srcRect l="53864"/>
          <a:stretch/>
        </p:blipFill>
        <p:spPr>
          <a:xfrm>
            <a:off x="583870" y="6313229"/>
            <a:ext cx="1838928" cy="68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88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 a kontakt</a:t>
            </a:r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Rozloučení</a:t>
            </a:r>
            <a:endParaRPr lang="cs-CZ" dirty="0"/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6" name="Obrázek 5" descr="OPTP_CZ_RO_B_C-RGB.png"/>
          <p:cNvPicPr>
            <a:picLocks noChangeAspect="1"/>
          </p:cNvPicPr>
          <p:nvPr userDrawn="1"/>
        </p:nvPicPr>
        <p:blipFill rotWithShape="1">
          <a:blip r:embed="rId3" cstate="print"/>
          <a:srcRect l="53482"/>
          <a:stretch/>
        </p:blipFill>
        <p:spPr>
          <a:xfrm>
            <a:off x="5026539" y="5959028"/>
            <a:ext cx="2076779" cy="77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451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Char char="»"/>
              <a:defRPr sz="32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Font typeface="Arial" pitchFamily="34" charset="0"/>
              <a:buChar char="»"/>
              <a:defRPr sz="24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buFont typeface="Arial" pitchFamily="34" charset="0"/>
              <a:buChar char="•"/>
              <a:defRPr sz="24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="1" baseline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Název tématu/předělu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Kliknutím na ikonu přidáte graf.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Kliknutím na ikonu přidáte tabulku.</a:t>
            </a:r>
            <a:endParaRPr lang="cs-CZ" dirty="0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 a kontakt</a:t>
            </a:r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1" baseline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smtClean="0"/>
              <a:t>Rozloučení</a:t>
            </a:r>
            <a:endParaRPr lang="cs-CZ" dirty="0"/>
          </a:p>
        </p:txBody>
      </p:sp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MINISTERSTVO PRO MÍSTNÍ ROZVOJ </a:t>
            </a:r>
            <a:endParaRPr lang="cs-CZ" sz="20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9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63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71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hf hdr="0" ftr="0" dt="0"/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4233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7788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8622" y="2556528"/>
            <a:ext cx="9865096" cy="1170252"/>
          </a:xfrm>
        </p:spPr>
        <p:txBody>
          <a:bodyPr lIns="90000">
            <a:normAutofit fontScale="90000"/>
          </a:bodyPr>
          <a:lstStyle/>
          <a:p>
            <a:r>
              <a:rPr lang="cs-CZ" sz="4000" dirty="0">
                <a:solidFill>
                  <a:srgbClr val="034EA2"/>
                </a:solidFill>
                <a:latin typeface="+mj-lt"/>
                <a:cs typeface="+mj-cs"/>
              </a:rPr>
              <a:t/>
            </a:r>
            <a:br>
              <a:rPr lang="cs-CZ" sz="4000" dirty="0">
                <a:solidFill>
                  <a:srgbClr val="034EA2"/>
                </a:solidFill>
                <a:latin typeface="+mj-lt"/>
                <a:cs typeface="+mj-cs"/>
              </a:rPr>
            </a:br>
            <a:r>
              <a:rPr lang="cs-CZ" sz="4000" dirty="0" smtClean="0">
                <a:solidFill>
                  <a:srgbClr val="034EA2"/>
                </a:solidFill>
                <a:latin typeface="+mj-lt"/>
                <a:cs typeface="+mj-cs"/>
              </a:rPr>
              <a:t>Aktuální informace z MMR</a:t>
            </a:r>
            <a:endParaRPr lang="cs-CZ" sz="4000" dirty="0">
              <a:solidFill>
                <a:srgbClr val="034EA2"/>
              </a:solidFill>
              <a:latin typeface="+mj-lt"/>
              <a:cs typeface="+mj-cs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900000" y="5238948"/>
            <a:ext cx="10451790" cy="360361"/>
          </a:xfrm>
        </p:spPr>
        <p:txBody>
          <a:bodyPr lIns="90000" rIns="144000">
            <a:noAutofit/>
          </a:bodyPr>
          <a:lstStyle/>
          <a:p>
            <a:pPr>
              <a:tabLst>
                <a:tab pos="7346950" algn="l"/>
              </a:tabLst>
            </a:pPr>
            <a:r>
              <a:rPr lang="cs-CZ" dirty="0">
                <a:solidFill>
                  <a:srgbClr val="034EA2"/>
                </a:solidFill>
                <a:latin typeface="+mn-lt"/>
                <a:cs typeface="+mn-cs"/>
              </a:rPr>
              <a:t>Ministerstvo pro místní </a:t>
            </a:r>
            <a:r>
              <a:rPr lang="cs-CZ" dirty="0" smtClean="0">
                <a:solidFill>
                  <a:srgbClr val="034EA2"/>
                </a:solidFill>
                <a:latin typeface="+mn-lt"/>
                <a:cs typeface="+mn-cs"/>
              </a:rPr>
              <a:t>rozvoj                                                                   </a:t>
            </a:r>
            <a:r>
              <a:rPr lang="cs-CZ" smtClean="0">
                <a:solidFill>
                  <a:srgbClr val="034EA2"/>
                </a:solidFill>
                <a:latin typeface="+mn-lt"/>
                <a:cs typeface="+mn-cs"/>
              </a:rPr>
              <a:t>Karlovy Vary, </a:t>
            </a:r>
            <a:r>
              <a:rPr lang="cs-CZ" dirty="0" smtClean="0">
                <a:solidFill>
                  <a:srgbClr val="034EA2"/>
                </a:solidFill>
                <a:latin typeface="+mn-lt"/>
                <a:cs typeface="+mn-cs"/>
              </a:rPr>
              <a:t>24. října 2017</a:t>
            </a:r>
            <a:endParaRPr lang="cs-CZ" dirty="0">
              <a:solidFill>
                <a:srgbClr val="034EA2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 jednání komory </a:t>
            </a:r>
            <a:r>
              <a:rPr lang="cs-CZ" dirty="0" smtClean="0"/>
              <a:t>CLLD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609521" y="1350516"/>
            <a:ext cx="10971372" cy="463387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cs-CZ" sz="2000" dirty="0"/>
              <a:t>Stav hodnocení žádostí o podporu </a:t>
            </a:r>
            <a:r>
              <a:rPr lang="cs-CZ" sz="2000" dirty="0" smtClean="0"/>
              <a:t>SCLLD </a:t>
            </a:r>
            <a:r>
              <a:rPr lang="cs-CZ" sz="2000" dirty="0" smtClean="0">
                <a:latin typeface="Calibri"/>
              </a:rPr>
              <a:t>– </a:t>
            </a:r>
            <a:r>
              <a:rPr lang="pl-PL" sz="2000" dirty="0"/>
              <a:t>hodnocení probíhá v pořádku, bude ukončeno do konce roku 2017. V procesu hodnocení </a:t>
            </a:r>
            <a:r>
              <a:rPr lang="pl-PL" sz="2000" dirty="0" smtClean="0"/>
              <a:t>posledních 28 žádostí. </a:t>
            </a:r>
            <a:r>
              <a:rPr lang="pl-PL" sz="2000" dirty="0"/>
              <a:t>2 MAS nemají podanou platnou </a:t>
            </a:r>
            <a:r>
              <a:rPr lang="pl-PL" sz="2000" dirty="0" smtClean="0"/>
              <a:t>žádost</a:t>
            </a:r>
            <a:r>
              <a:rPr lang="pl-PL" sz="2000" dirty="0"/>
              <a:t>. </a:t>
            </a:r>
            <a:endParaRPr lang="pl-PL" sz="2000" dirty="0" smtClean="0"/>
          </a:p>
          <a:p>
            <a:pPr>
              <a:spcAft>
                <a:spcPts val="1200"/>
              </a:spcAft>
            </a:pPr>
            <a:r>
              <a:rPr lang="pl-PL" sz="2000" b="1" dirty="0" smtClean="0"/>
              <a:t>Na vyhlášení </a:t>
            </a:r>
            <a:r>
              <a:rPr lang="pl-PL" sz="2000" b="1" dirty="0"/>
              <a:t>4. výzvy není časový prostor, bylo by nutné zkrátit lhůty na všech </a:t>
            </a:r>
            <a:r>
              <a:rPr lang="pl-PL" sz="2000" b="1" dirty="0" smtClean="0"/>
              <a:t>stranách </a:t>
            </a:r>
            <a:br>
              <a:rPr lang="pl-PL" sz="2000" b="1" dirty="0" smtClean="0"/>
            </a:br>
            <a:r>
              <a:rPr lang="pl-PL" sz="2000" b="1" dirty="0" smtClean="0"/>
              <a:t>min. </a:t>
            </a:r>
            <a:r>
              <a:rPr lang="pl-PL" sz="2000" b="1" dirty="0"/>
              <a:t>o</a:t>
            </a:r>
            <a:r>
              <a:rPr lang="pl-PL" sz="2000" b="1" dirty="0" smtClean="0"/>
              <a:t> 75 % </a:t>
            </a:r>
            <a:r>
              <a:rPr lang="pl-PL" sz="2000" b="1" dirty="0" smtClean="0">
                <a:latin typeface="Calibri"/>
              </a:rPr>
              <a:t>– nereálné.</a:t>
            </a:r>
          </a:p>
          <a:p>
            <a:pPr>
              <a:spcAft>
                <a:spcPts val="1200"/>
              </a:spcAft>
            </a:pPr>
            <a:r>
              <a:rPr lang="cs-CZ" sz="2000" dirty="0"/>
              <a:t>Kontrola plnění usnesení z 6. zasedání NSK týkajících se hodnocení žádostí </a:t>
            </a:r>
            <a:r>
              <a:rPr lang="cs-CZ" sz="2000" dirty="0" smtClean="0"/>
              <a:t>o</a:t>
            </a:r>
            <a:r>
              <a:rPr lang="cs-CZ" sz="2000" dirty="0" smtClean="0">
                <a:latin typeface="Calibri"/>
              </a:rPr>
              <a:t> </a:t>
            </a:r>
            <a:r>
              <a:rPr lang="cs-CZ" sz="2000" dirty="0" smtClean="0"/>
              <a:t>podporu SCLLD </a:t>
            </a:r>
            <a:r>
              <a:rPr lang="cs-CZ" sz="2000" dirty="0"/>
              <a:t>– neshody v </a:t>
            </a:r>
            <a:r>
              <a:rPr lang="cs-CZ" sz="2000" dirty="0" smtClean="0"/>
              <a:t>interpretaci.</a:t>
            </a:r>
          </a:p>
          <a:p>
            <a:pPr>
              <a:spcAft>
                <a:spcPts val="1200"/>
              </a:spcAft>
            </a:pPr>
            <a:r>
              <a:rPr lang="cs-CZ" sz="2000" dirty="0"/>
              <a:t>Žádost o změnu SCLLD, </a:t>
            </a:r>
            <a:r>
              <a:rPr lang="cs-CZ" sz="2000" dirty="0" smtClean="0"/>
              <a:t>monitoring </a:t>
            </a:r>
            <a:r>
              <a:rPr lang="cs-CZ" sz="2000" dirty="0"/>
              <a:t>a evaluace </a:t>
            </a:r>
            <a:r>
              <a:rPr lang="cs-CZ" sz="2000" dirty="0" err="1" smtClean="0"/>
              <a:t>CLLD</a:t>
            </a:r>
            <a:r>
              <a:rPr lang="cs-CZ" sz="2000" dirty="0" smtClean="0"/>
              <a:t> – </a:t>
            </a:r>
            <a:r>
              <a:rPr lang="cs-CZ" sz="2000" dirty="0"/>
              <a:t>zatím méně seriózní přístup </a:t>
            </a:r>
            <a:r>
              <a:rPr lang="cs-CZ" sz="2000" dirty="0" smtClean="0"/>
              <a:t>k</a:t>
            </a:r>
            <a:r>
              <a:rPr lang="cs-CZ" sz="2000" dirty="0" smtClean="0">
                <a:latin typeface="Calibri"/>
              </a:rPr>
              <a:t> </a:t>
            </a:r>
            <a:r>
              <a:rPr lang="cs-CZ" sz="2000" dirty="0" smtClean="0"/>
              <a:t>monitoringu </a:t>
            </a:r>
            <a:r>
              <a:rPr lang="cs-CZ" sz="2000" dirty="0"/>
              <a:t>ze strany </a:t>
            </a:r>
            <a:r>
              <a:rPr lang="cs-CZ" sz="2000" dirty="0" smtClean="0"/>
              <a:t>nositelů.</a:t>
            </a:r>
          </a:p>
          <a:p>
            <a:pPr>
              <a:spcAft>
                <a:spcPts val="1200"/>
              </a:spcAft>
            </a:pPr>
            <a:r>
              <a:rPr lang="cs-CZ" sz="2000" dirty="0" smtClean="0"/>
              <a:t>Připravenost </a:t>
            </a:r>
            <a:r>
              <a:rPr lang="cs-CZ" sz="2000" dirty="0" err="1" smtClean="0"/>
              <a:t>MS2014</a:t>
            </a:r>
            <a:r>
              <a:rPr lang="cs-CZ" sz="2000" dirty="0"/>
              <a:t>+, a</a:t>
            </a:r>
            <a:r>
              <a:rPr lang="cs-CZ" sz="2000" dirty="0" smtClean="0"/>
              <a:t>ktuální </a:t>
            </a:r>
            <a:r>
              <a:rPr lang="cs-CZ" sz="2000" dirty="0"/>
              <a:t>stav implementace </a:t>
            </a:r>
            <a:r>
              <a:rPr lang="cs-CZ" sz="2000" dirty="0" err="1"/>
              <a:t>CLLD</a:t>
            </a:r>
            <a:r>
              <a:rPr lang="cs-CZ" sz="2000" dirty="0"/>
              <a:t> v </a:t>
            </a:r>
            <a:r>
              <a:rPr lang="cs-CZ" sz="2000" dirty="0" err="1"/>
              <a:t>IROP</a:t>
            </a:r>
            <a:r>
              <a:rPr lang="cs-CZ" sz="2000" dirty="0"/>
              <a:t>, </a:t>
            </a:r>
            <a:r>
              <a:rPr lang="cs-CZ" sz="2000" dirty="0" err="1"/>
              <a:t>PRV</a:t>
            </a:r>
            <a:r>
              <a:rPr lang="cs-CZ" sz="2000" dirty="0"/>
              <a:t>, OP Z a OP </a:t>
            </a:r>
            <a:r>
              <a:rPr lang="cs-CZ" sz="2000" dirty="0" err="1" smtClean="0"/>
              <a:t>ŽP</a:t>
            </a:r>
            <a:r>
              <a:rPr lang="cs-CZ" sz="20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pt-BR" sz="2000" dirty="0"/>
              <a:t>Vstup NS MAS – zpětná </a:t>
            </a:r>
            <a:r>
              <a:rPr lang="pt-BR" sz="2000" dirty="0" smtClean="0"/>
              <a:t>vazba</a:t>
            </a:r>
            <a:r>
              <a:rPr lang="cs-CZ" sz="2000" dirty="0" smtClean="0"/>
              <a:t> </a:t>
            </a:r>
            <a:r>
              <a:rPr lang="cs-CZ" sz="2000" dirty="0"/>
              <a:t>– hodnocení konzultací </a:t>
            </a:r>
            <a:r>
              <a:rPr lang="cs-CZ" sz="2000" dirty="0" err="1" smtClean="0"/>
              <a:t>ŘO</a:t>
            </a:r>
            <a:r>
              <a:rPr lang="cs-CZ" sz="20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pt-BR" sz="2000" dirty="0"/>
              <a:t>Příprava </a:t>
            </a:r>
            <a:r>
              <a:rPr lang="pt-BR" sz="2000" dirty="0" smtClean="0"/>
              <a:t>usnesení</a:t>
            </a:r>
            <a:r>
              <a:rPr lang="cs-CZ" sz="2000" dirty="0" smtClean="0"/>
              <a:t> </a:t>
            </a:r>
            <a:r>
              <a:rPr lang="cs-CZ" sz="2000" dirty="0"/>
              <a:t>– kompromis byl dosažen všude </a:t>
            </a:r>
            <a:r>
              <a:rPr lang="cs-CZ" sz="2000" dirty="0" smtClean="0"/>
              <a:t>kromě 4. výzvy.</a:t>
            </a:r>
            <a:endParaRPr lang="pt-BR" sz="2400" dirty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55869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ze státního rozpočtu - témata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200" b="1" dirty="0"/>
              <a:t>Regionální politika </a:t>
            </a:r>
          </a:p>
          <a:p>
            <a:pPr marL="0" indent="0">
              <a:buNone/>
            </a:pPr>
            <a:endParaRPr lang="cs-CZ" sz="3200" dirty="0" smtClean="0"/>
          </a:p>
          <a:p>
            <a:r>
              <a:rPr lang="cs-CZ" sz="3200" dirty="0" smtClean="0"/>
              <a:t>Podprogramy</a:t>
            </a:r>
          </a:p>
          <a:p>
            <a:pPr lvl="1"/>
            <a:r>
              <a:rPr lang="cs-CZ" sz="2800" dirty="0" smtClean="0"/>
              <a:t>Podpora rozvoje hospodářsky slabých regionů</a:t>
            </a:r>
          </a:p>
          <a:p>
            <a:pPr lvl="1"/>
            <a:r>
              <a:rPr lang="cs-CZ" sz="2800" dirty="0" smtClean="0"/>
              <a:t>Podpora rozvoje strukturálně postižených regionů</a:t>
            </a:r>
          </a:p>
          <a:p>
            <a:pPr lvl="1"/>
            <a:r>
              <a:rPr lang="cs-CZ" sz="2800" dirty="0" smtClean="0"/>
              <a:t>Podpora revitalizace bývalých vojenských areálů</a:t>
            </a:r>
          </a:p>
          <a:p>
            <a:pPr lvl="1"/>
            <a:r>
              <a:rPr lang="cs-CZ" sz="2800" b="1" dirty="0" smtClean="0"/>
              <a:t>Podpora obnovy a rozvoje venkova</a:t>
            </a:r>
          </a:p>
        </p:txBody>
      </p:sp>
    </p:spTree>
    <p:extLst>
      <p:ext uri="{BB962C8B-B14F-4D97-AF65-F5344CB8AC3E}">
        <p14:creationId xmlns:p14="http://schemas.microsoft.com/office/powerpoint/2010/main" val="332448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ze státního rozpočtu - témata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800" b="1" dirty="0" smtClean="0"/>
          </a:p>
          <a:p>
            <a:r>
              <a:rPr lang="cs-CZ" sz="2800" b="1" dirty="0" smtClean="0"/>
              <a:t>Územní </a:t>
            </a:r>
            <a:r>
              <a:rPr lang="cs-CZ" sz="2800" b="1" dirty="0"/>
              <a:t>plánování </a:t>
            </a:r>
            <a:endParaRPr lang="cs-CZ" sz="2800" b="1" dirty="0" smtClean="0"/>
          </a:p>
          <a:p>
            <a:pPr lvl="1"/>
            <a:r>
              <a:rPr lang="cs-CZ" sz="2400" dirty="0" smtClean="0"/>
              <a:t>Podpora územně plánovacích dokumentací obcí (mimo ORP)</a:t>
            </a:r>
          </a:p>
          <a:p>
            <a:pPr lvl="1"/>
            <a:endParaRPr lang="cs-CZ" sz="2400" dirty="0" smtClean="0"/>
          </a:p>
          <a:p>
            <a:r>
              <a:rPr lang="cs-CZ" sz="2800" b="1" dirty="0"/>
              <a:t>Bytová politika</a:t>
            </a:r>
          </a:p>
          <a:p>
            <a:pPr lvl="1"/>
            <a:r>
              <a:rPr lang="cs-CZ" sz="2400" dirty="0"/>
              <a:t>Regenerace sídlišť</a:t>
            </a:r>
          </a:p>
          <a:p>
            <a:pPr lvl="1"/>
            <a:r>
              <a:rPr lang="cs-CZ" sz="2400" dirty="0"/>
              <a:t>Podporované byty (pečovatelské, vstupní, komunitní dům seniorů)</a:t>
            </a:r>
          </a:p>
          <a:p>
            <a:pPr lvl="1"/>
            <a:r>
              <a:rPr lang="cs-CZ" sz="2400" dirty="0"/>
              <a:t>Bytové domy bez bariér</a:t>
            </a:r>
          </a:p>
          <a:p>
            <a:pPr lvl="1"/>
            <a:endParaRPr lang="cs-CZ" sz="2400" dirty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40696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ze státního rozpočtu - témata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dirty="0" smtClean="0"/>
              <a:t>Cestovní </a:t>
            </a:r>
            <a:r>
              <a:rPr lang="cs-CZ" sz="2800" b="1" dirty="0"/>
              <a:t>ruch </a:t>
            </a:r>
            <a:endParaRPr lang="cs-CZ" sz="2800" b="1" dirty="0" smtClean="0"/>
          </a:p>
          <a:p>
            <a:pPr lvl="1"/>
            <a:r>
              <a:rPr lang="cs-CZ" sz="2400" dirty="0" smtClean="0"/>
              <a:t>Národní program podpory cestovního ruchu v regionech</a:t>
            </a:r>
          </a:p>
          <a:p>
            <a:pPr lvl="2"/>
            <a:r>
              <a:rPr lang="cs-CZ" sz="2000" dirty="0" smtClean="0"/>
              <a:t>Rozvoj základní a doprovodné infrastruktury </a:t>
            </a:r>
          </a:p>
          <a:p>
            <a:pPr lvl="2"/>
            <a:r>
              <a:rPr lang="cs-CZ" sz="2000" dirty="0" smtClean="0"/>
              <a:t>Marketingové aktivity</a:t>
            </a:r>
            <a:endParaRPr lang="cs-CZ" sz="2000" dirty="0"/>
          </a:p>
          <a:p>
            <a:pPr>
              <a:spcBef>
                <a:spcPts val="1200"/>
              </a:spcBef>
            </a:pPr>
            <a:r>
              <a:rPr lang="cs-CZ" sz="2800" b="1" dirty="0"/>
              <a:t>Nestátní neziskové organizace</a:t>
            </a:r>
          </a:p>
          <a:p>
            <a:pPr lvl="1"/>
            <a:r>
              <a:rPr lang="cs-CZ" sz="2400" dirty="0"/>
              <a:t>Podpora a ochrana veřejného zájmu na úseku bezbariérového užívání staveb</a:t>
            </a:r>
          </a:p>
          <a:p>
            <a:pPr lvl="1"/>
            <a:r>
              <a:rPr lang="cs-CZ" sz="2400" dirty="0"/>
              <a:t>Metodická podpora poradenství v oblasti bydlení </a:t>
            </a:r>
          </a:p>
          <a:p>
            <a:pPr lvl="1"/>
            <a:r>
              <a:rPr lang="cs-CZ" sz="2400" dirty="0"/>
              <a:t>Udržitelný rozvoj cestovního ruchu na celostátní úrovni </a:t>
            </a:r>
          </a:p>
          <a:p>
            <a:pPr lvl="1"/>
            <a:r>
              <a:rPr lang="cs-CZ" sz="2400" dirty="0"/>
              <a:t>Udržitelný rozvoj regionů, měst a obcí </a:t>
            </a:r>
          </a:p>
          <a:p>
            <a:pPr lvl="1"/>
            <a:r>
              <a:rPr lang="cs-CZ" sz="2400" dirty="0"/>
              <a:t>Podpora činnosti Horské služby ČR, o.p.s.</a:t>
            </a:r>
          </a:p>
          <a:p>
            <a:endParaRPr lang="cs-CZ" sz="2800" dirty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99670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Výzvy k podání žádostí o dotace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Vyhlášené</a:t>
            </a:r>
          </a:p>
          <a:p>
            <a:pPr marL="995108" lvl="1" indent="-457200" defTabSz="9144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Dotace </a:t>
            </a:r>
            <a:r>
              <a:rPr lang="cs-CZ" sz="24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– regionální politika </a:t>
            </a:r>
          </a:p>
          <a:p>
            <a:pPr marL="995108" lvl="1" indent="-457200" defTabSz="9144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Dotace – bytová politika </a:t>
            </a:r>
          </a:p>
          <a:p>
            <a:pPr marL="995108" lvl="1" indent="-457200" defTabSz="9144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Dotace </a:t>
            </a:r>
            <a:r>
              <a:rPr lang="cs-CZ" sz="24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– územní plánování </a:t>
            </a:r>
            <a:endParaRPr lang="cs-CZ" sz="2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995108" lvl="1" indent="-457200" defTabSz="9144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Budoucí</a:t>
            </a:r>
          </a:p>
          <a:p>
            <a:pPr marL="995108" lvl="1" indent="-457200" defTabSz="9144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Dotace </a:t>
            </a:r>
            <a:r>
              <a:rPr lang="cs-CZ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– cestovní ruch </a:t>
            </a:r>
            <a:endParaRPr lang="cs-CZ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995108" lvl="1" indent="-457200" defTabSz="9144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Dotace </a:t>
            </a:r>
            <a:r>
              <a:rPr lang="cs-CZ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– nestátní neziskové </a:t>
            </a:r>
            <a:r>
              <a:rPr lang="cs-CZ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organizace</a:t>
            </a:r>
            <a:endParaRPr lang="cs-CZ" sz="24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endParaRPr lang="cs-CZ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Alokace</a:t>
            </a:r>
            <a:r>
              <a:rPr lang="cs-CZ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cs-CZ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dle schváleného státního rozpočtu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833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Dotace – regionální politika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422524"/>
            <a:ext cx="10971372" cy="4849703"/>
          </a:xfrm>
        </p:spPr>
        <p:txBody>
          <a:bodyPr/>
          <a:lstStyle/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Program: 		Podpora rozvoje regionů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Podprogram: 	</a:t>
            </a:r>
            <a:r>
              <a:rPr lang="cs-CZ" sz="1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Podpora </a:t>
            </a:r>
            <a:r>
              <a:rPr lang="cs-CZ" sz="1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obnovy a rozvoje </a:t>
            </a:r>
            <a:r>
              <a:rPr lang="cs-CZ" sz="1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venkova</a:t>
            </a:r>
          </a:p>
          <a:p>
            <a:pPr marL="0" lvl="0" indent="0" algn="just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Cíl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Formou dotace podpořit obnovu a rozvoj venkovských obcí. Podprogram předpokládá participaci obyvatel venkova, občanských spolků a sdružení při obnově jejich obce v souladu s místními tradicemi. 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Vyhlášené dotační tituly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1 - Podpora vítězů </a:t>
            </a:r>
            <a:r>
              <a:rPr lang="fr-FR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sout</a:t>
            </a:r>
            <a:r>
              <a:rPr lang="cs-CZ" sz="15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ěže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Vesnice roku (80%, 600 tis. Kč. –  2 mil. Kč)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2 - Podpora zapojení generací do komunitního života v obci (70%, 50 – 400 tis. Kč); 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3 - Podpora spolupráce obcí na obnově a rozvoji venkova (70%, max. 200 tis. Kč);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5 - Podpora obnovy a rekonstrukce místních komunikací (50%, 100 tis. Kč – 1 mil. Kč)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6 – Podpora obnovy sportovní infrastruktury (70%, 500 tis. Kč – 5 mil. Kč)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Oprávněný 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žadatel: obce do 3 tisíc obyvatel, případně svazky obcí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600" dirty="0"/>
              <a:t>Žádosti je možné podávat od </a:t>
            </a:r>
            <a:r>
              <a:rPr lang="cs-CZ" sz="1600" b="1" dirty="0"/>
              <a:t>16.10.2017</a:t>
            </a:r>
            <a:r>
              <a:rPr lang="cs-CZ" sz="1600" dirty="0"/>
              <a:t>. Ukončení příjmu žádostí: </a:t>
            </a:r>
            <a:r>
              <a:rPr lang="cs-CZ" sz="1600" b="1" dirty="0"/>
              <a:t>15.01.2018</a:t>
            </a:r>
            <a:r>
              <a:rPr lang="cs-CZ" sz="1600" dirty="0"/>
              <a:t> (do 12 hodin</a:t>
            </a:r>
            <a:r>
              <a:rPr lang="cs-CZ" sz="1600" dirty="0" smtClean="0"/>
              <a:t>).</a:t>
            </a:r>
            <a:endParaRPr lang="cs-CZ" sz="16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Alokace</a:t>
            </a: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525 mil. Kč</a:t>
            </a:r>
            <a:endParaRPr lang="cs-CZ" sz="1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693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Dotace – regionální politika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93992" y="1422524"/>
            <a:ext cx="10971372" cy="4633874"/>
          </a:xfrm>
        </p:spPr>
        <p:txBody>
          <a:bodyPr/>
          <a:lstStyle/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Program: 		Obnova obecního a krajského majetku po živelních pohromách 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Cíl: Přispět prostřednictvím dotace z rozpočtové kapitoly Ministerstva pro místní rozvoj k obnově základních funkcí území zabezpečovaných v působnosti územních samosprávných celků a tím odstranit nebo omezit možné důsledky pohrom spočívající v narušení plynulosti, dostupnosti a kvality výkonu veřejné správy. Dotace slouží k rekonstrukci nebo opravě obecního a krajského majetku postiženého živelní pohromou.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Dotační tituly: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1 - pro dané území byl vyhlášen stav nebezpečí nebo nouzový stav 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(vyhlašován na základě strategie vlády pro obnovu území)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2 - pro území, kde nebyl vyhlášen stav nebezpečí nebo nouzový stav 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(vyhlašován každoročně</a:t>
            </a:r>
            <a:r>
              <a:rPr lang="cs-CZ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600" dirty="0"/>
              <a:t>Žádosti je možné podávat od </a:t>
            </a:r>
            <a:r>
              <a:rPr lang="cs-CZ" sz="1600" b="1" dirty="0"/>
              <a:t>16.10.2017.</a:t>
            </a:r>
            <a:r>
              <a:rPr lang="cs-CZ" sz="1600" dirty="0"/>
              <a:t> Ukončení příjmu žádostí:  </a:t>
            </a:r>
            <a:r>
              <a:rPr lang="cs-CZ" sz="1600" b="1" dirty="0"/>
              <a:t>22.01.2018</a:t>
            </a:r>
            <a:r>
              <a:rPr lang="cs-CZ" sz="1600" dirty="0"/>
              <a:t> (</a:t>
            </a:r>
            <a:r>
              <a:rPr lang="cs-CZ" sz="1600" i="1" dirty="0"/>
              <a:t>do 12.00 hod</a:t>
            </a:r>
            <a:r>
              <a:rPr lang="cs-CZ" sz="1600" i="1" dirty="0" smtClean="0"/>
              <a:t>.)</a:t>
            </a:r>
            <a:r>
              <a:rPr lang="cs-CZ" sz="1600" dirty="0" smtClean="0"/>
              <a:t>.</a:t>
            </a:r>
            <a:endParaRPr lang="cs-CZ" sz="1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Výše dotace: 	obce 70% uznatelných skutečně vynaložených nákladů, min. 100 tisíc Kč; 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	kraje 40% uznatelných skutečně vynaložených nákladů, min. 100 tisíc Kč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Žadatel: 		obec nebo kraj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Alokace:		50 mil. Kč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81338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Dotace – bytová politika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Program</a:t>
            </a: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		Podpora bydlení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Podprogram: 	Podporované byty </a:t>
            </a:r>
          </a:p>
          <a:p>
            <a:pPr marL="0" lvl="0" indent="0"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15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defTabSz="914400">
              <a:spcBef>
                <a:spcPts val="0"/>
              </a:spcBef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Cíl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Je podporován vznik nájemních bytů sloužících k poskytování sociálního bydlení pro osoby, které mají ztížený přístup k bydlení v důsledku zvláštních potřeb vyplývajících z jejich nepříznivé sociální situace - věk, zdravotní stav nebo sociální okolnosti jejich života – a jsou schopné plnit povinnosti vyplývající z nájemního vztahu. </a:t>
            </a:r>
          </a:p>
          <a:p>
            <a:pPr marL="0" lvl="0" indent="0" defTabSz="914400">
              <a:spcBef>
                <a:spcPts val="0"/>
              </a:spcBef>
              <a:buNone/>
            </a:pPr>
            <a:endParaRPr lang="cs-CZ" sz="1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Dotační tituly:  </a:t>
            </a:r>
          </a:p>
          <a:p>
            <a:pPr marL="0" lvl="0" indent="0" defTabSz="914400">
              <a:spcBef>
                <a:spcPts val="0"/>
              </a:spcBef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č. 1 Pečovatelský byt 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je určen pro seniory 65+ nebo zdravotně handicapované. </a:t>
            </a:r>
            <a:endParaRPr lang="cs-CZ" sz="1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None/>
            </a:pPr>
            <a:endParaRPr lang="cs-CZ" sz="15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indent="0" defTabSz="914400">
              <a:spcBef>
                <a:spcPts val="0"/>
              </a:spcBef>
              <a:buNone/>
            </a:pPr>
            <a:endParaRPr lang="cs-CZ" sz="15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indent="0" defTabSz="914400">
              <a:spcBef>
                <a:spcPts val="0"/>
              </a:spcBef>
              <a:buNone/>
            </a:pPr>
            <a:r>
              <a:rPr lang="cs-CZ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DT </a:t>
            </a: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č. 3 Komunitní dům seniorů 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je cílem výstavby zajištění sociálního nájemního bydlení pro seniory 60+ tak, aby došlo k uchování a prodloužení jejich soběstačnosti a nezávislosti a současně aby byl umožněn komunitní způsob života na principu sousedské výpomoci. </a:t>
            </a:r>
          </a:p>
          <a:p>
            <a:pPr marL="0" lvl="0" indent="0" defTabSz="914400">
              <a:spcBef>
                <a:spcPts val="0"/>
              </a:spcBef>
              <a:buNone/>
            </a:pPr>
            <a:endParaRPr lang="cs-CZ" sz="1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defTabSz="914400">
              <a:spcBef>
                <a:spcPts val="0"/>
              </a:spcBef>
              <a:buNone/>
            </a:pPr>
            <a:endParaRPr lang="cs-CZ" sz="1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689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latin typeface="Arial" charset="0"/>
                <a:cs typeface="Arial" charset="0"/>
              </a:rPr>
              <a:t>Dotace – bytová </a:t>
            </a:r>
            <a:r>
              <a:rPr lang="cs-CZ" altLang="cs-CZ" dirty="0" smtClean="0">
                <a:latin typeface="Arial" charset="0"/>
                <a:cs typeface="Arial" charset="0"/>
              </a:rPr>
              <a:t>politika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1500" b="1" dirty="0">
                <a:latin typeface="Arial" pitchFamily="34" charset="0"/>
                <a:cs typeface="Arial" pitchFamily="34" charset="0"/>
              </a:rPr>
              <a:t>Program: 		Podpora bydlení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1500" b="1" dirty="0">
                <a:latin typeface="Arial" pitchFamily="34" charset="0"/>
                <a:cs typeface="Arial" pitchFamily="34" charset="0"/>
              </a:rPr>
              <a:t>Podprogram:	</a:t>
            </a:r>
            <a:r>
              <a:rPr lang="cs-CZ" sz="1500" b="1" dirty="0" smtClean="0">
                <a:latin typeface="Arial" pitchFamily="34" charset="0"/>
                <a:cs typeface="Arial" pitchFamily="34" charset="0"/>
              </a:rPr>
              <a:t>	Bytové </a:t>
            </a:r>
            <a:r>
              <a:rPr lang="cs-CZ" sz="1500" b="1" dirty="0">
                <a:latin typeface="Arial" pitchFamily="34" charset="0"/>
                <a:cs typeface="Arial" pitchFamily="34" charset="0"/>
              </a:rPr>
              <a:t>domy bez bariér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sz="1500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1500" dirty="0">
                <a:latin typeface="Arial" pitchFamily="34" charset="0"/>
                <a:cs typeface="Arial" pitchFamily="34" charset="0"/>
              </a:rPr>
              <a:t>Cílem je zkvalitnění bytového fondu odstraněním bariér při vstupu do domu a do výtahu a výstavbou výtahů v domech, které jím nejsou vybaveny.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sz="1500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cs-CZ" altLang="cs-CZ" sz="1500" dirty="0" smtClean="0">
                <a:latin typeface="Arial" pitchFamily="34" charset="0"/>
                <a:cs typeface="Arial" pitchFamily="34" charset="0"/>
              </a:rPr>
              <a:t>Výše </a:t>
            </a:r>
            <a:r>
              <a:rPr lang="cs-CZ" altLang="cs-CZ" sz="1500" dirty="0">
                <a:latin typeface="Arial" pitchFamily="34" charset="0"/>
                <a:cs typeface="Arial" pitchFamily="34" charset="0"/>
              </a:rPr>
              <a:t>dotace: 50% uznatelných nákladů na akci, max. však: 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cs-CZ" altLang="cs-CZ" sz="1500" dirty="0">
                <a:latin typeface="Arial" pitchFamily="34" charset="0"/>
                <a:cs typeface="Arial" pitchFamily="34" charset="0"/>
              </a:rPr>
              <a:t>	a) 200 tis. Kč na bezbariérové úpravy přístupu do bytového domu a k výtahu,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cs-CZ" altLang="cs-CZ" sz="1500" dirty="0">
                <a:latin typeface="Arial" pitchFamily="34" charset="0"/>
                <a:cs typeface="Arial" pitchFamily="34" charset="0"/>
              </a:rPr>
              <a:t>	b) 800 tis. Kč na výstavbu výtahu pro jeden vchod do bytového domu, 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cs-CZ" altLang="cs-CZ" sz="1500" dirty="0">
                <a:latin typeface="Arial" pitchFamily="34" charset="0"/>
                <a:cs typeface="Arial" pitchFamily="34" charset="0"/>
              </a:rPr>
              <a:t>	c) 1 mil. Kč v případě výstavby výtahu včetně jeho bezbariérového přístupu.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altLang="cs-CZ" sz="1500" dirty="0">
                <a:latin typeface="Arial" pitchFamily="34" charset="0"/>
                <a:cs typeface="Arial" pitchFamily="34" charset="0"/>
              </a:rPr>
              <a:t>	Dotace je v režimu de </a:t>
            </a:r>
            <a:r>
              <a:rPr lang="cs-CZ" altLang="cs-CZ" sz="1500" dirty="0" err="1">
                <a:latin typeface="Arial" pitchFamily="34" charset="0"/>
                <a:cs typeface="Arial" pitchFamily="34" charset="0"/>
              </a:rPr>
              <a:t>minimis</a:t>
            </a:r>
            <a:r>
              <a:rPr lang="cs-CZ" altLang="cs-CZ" sz="15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1500" dirty="0">
                <a:latin typeface="Arial" pitchFamily="34" charset="0"/>
                <a:cs typeface="Arial" pitchFamily="34" charset="0"/>
              </a:rPr>
              <a:t>Žadatel:	vlastník bytového domu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1500" dirty="0">
                <a:latin typeface="Arial" pitchFamily="34" charset="0"/>
                <a:cs typeface="Arial" pitchFamily="34" charset="0"/>
              </a:rPr>
              <a:t>Alokace: 	60 mil. </a:t>
            </a:r>
            <a:r>
              <a:rPr lang="cs-CZ" sz="1500" dirty="0" smtClean="0">
                <a:latin typeface="Arial" pitchFamily="34" charset="0"/>
                <a:cs typeface="Arial" pitchFamily="34" charset="0"/>
              </a:rPr>
              <a:t>Kč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sz="15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cs-CZ" sz="1600" dirty="0"/>
              <a:t>Žádosti je možné podávat od </a:t>
            </a:r>
            <a:r>
              <a:rPr lang="cs-CZ" sz="1600" b="1" dirty="0"/>
              <a:t>13</a:t>
            </a:r>
            <a:r>
              <a:rPr lang="cs-CZ" sz="1600" b="1" dirty="0" smtClean="0"/>
              <a:t>. 10. 2017</a:t>
            </a:r>
            <a:r>
              <a:rPr lang="cs-CZ" sz="1600" dirty="0"/>
              <a:t>. Ukončení příjmu žádostí: </a:t>
            </a:r>
            <a:r>
              <a:rPr lang="cs-CZ" sz="1600" b="1" dirty="0" smtClean="0"/>
              <a:t>5. 1. 2018</a:t>
            </a:r>
            <a:r>
              <a:rPr lang="cs-CZ" sz="1600" dirty="0" smtClean="0"/>
              <a:t> </a:t>
            </a:r>
            <a:r>
              <a:rPr lang="cs-CZ" sz="1600" dirty="0"/>
              <a:t>(do 12 hodin).</a:t>
            </a:r>
            <a:endParaRPr lang="cs-CZ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cs-CZ" sz="1500" dirty="0"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948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Dotace – územní plánování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Program: 	Podpora územně plánovacích činností obcí</a:t>
            </a:r>
          </a:p>
          <a:p>
            <a:pPr marL="0" lvl="0" indent="0" algn="just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Podprogram</a:t>
            </a:r>
            <a:r>
              <a:rPr lang="cs-CZ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	Podpora územně plánovacích dokumentací obcí</a:t>
            </a:r>
          </a:p>
          <a:p>
            <a:pPr marL="0" lvl="0" indent="0" algn="just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	</a:t>
            </a:r>
          </a:p>
          <a:p>
            <a:pPr marL="0" lvl="0" indent="0" algn="just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Cíl:</a:t>
            </a:r>
            <a:r>
              <a:rPr lang="cs-CZ" sz="1500" b="1" dirty="0">
                <a:solidFill>
                  <a:srgbClr val="000099">
                    <a:lumMod val="60000"/>
                    <a:lumOff val="40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Podpora pořízení územních plánů konkrétně u obcí, které nemají žádný územní plán, nebo májí územní plán obce nebo územní plán sídelního útvaru schválený zastupitelstvem obce před 1. 1. 2007.</a:t>
            </a:r>
          </a:p>
          <a:p>
            <a:pPr marL="0" lvl="0" indent="0" algn="just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Vyhlášené dotační tituly:</a:t>
            </a:r>
          </a:p>
          <a:p>
            <a:pPr marL="0" lvl="0" indent="0" algn="just" defTabSz="91440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DT č. 1  Územní plán</a:t>
            </a:r>
          </a:p>
          <a:p>
            <a:pPr marL="0" lvl="0" indent="0" defTabSz="914400">
              <a:spcBef>
                <a:spcPts val="0"/>
              </a:spcBef>
              <a:spcAft>
                <a:spcPts val="600"/>
              </a:spcAft>
              <a:buNone/>
            </a:pPr>
            <a:endParaRPr lang="cs-CZ" sz="1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defTabSz="914400">
              <a:spcBef>
                <a:spcPts val="0"/>
              </a:spcBef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Žadatel: 	Obec na území ČR (mimo ORP, hl. město Prahu a mimo obce, které pořídily/pořizují </a:t>
            </a:r>
            <a:r>
              <a:rPr lang="cs-CZ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územní plán</a:t>
            </a:r>
          </a:p>
          <a:p>
            <a:pPr marL="0" lvl="0" indent="0" algn="just" defTabSz="914400">
              <a:spcBef>
                <a:spcPts val="0"/>
              </a:spcBef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cs-CZ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byly/jsou příjemcem dotace na pořízení návrhu územního plánu z IOP, </a:t>
            </a:r>
            <a:r>
              <a:rPr lang="cs-CZ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nebo 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z Programu rozvoje venkova).</a:t>
            </a:r>
          </a:p>
          <a:p>
            <a:pPr marL="0" lvl="0" indent="0" algn="just" defTabSz="914400">
              <a:spcBef>
                <a:spcPts val="1000"/>
              </a:spcBef>
              <a:spcAft>
                <a:spcPts val="10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Výše dotace: 80 % skutečně vynaložených uznatelných nákladů, maximálně 400 000 Kč na </a:t>
            </a:r>
            <a:r>
              <a:rPr lang="cs-CZ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jeden </a:t>
            </a: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územní plán.</a:t>
            </a:r>
          </a:p>
          <a:p>
            <a:pPr marL="0" lvl="0" indent="0" algn="just" defTabSz="914400">
              <a:spcBef>
                <a:spcPts val="1000"/>
              </a:spcBef>
              <a:spcAft>
                <a:spcPts val="1000"/>
              </a:spcAft>
              <a:buNone/>
            </a:pPr>
            <a:r>
              <a:rPr lang="cs-CZ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Alokace: 	20 mil. </a:t>
            </a:r>
            <a:r>
              <a:rPr lang="cs-CZ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Kč</a:t>
            </a:r>
          </a:p>
          <a:p>
            <a:pPr marL="0" indent="0" algn="just" defTabSz="914400">
              <a:spcBef>
                <a:spcPts val="1000"/>
              </a:spcBef>
              <a:spcAft>
                <a:spcPts val="1000"/>
              </a:spcAft>
              <a:buNone/>
            </a:pPr>
            <a:r>
              <a:rPr lang="cs-CZ" sz="1600" dirty="0"/>
              <a:t>Žádosti je možné podávat od </a:t>
            </a:r>
            <a:r>
              <a:rPr lang="cs-CZ" sz="1600" b="1" dirty="0" smtClean="0"/>
              <a:t>18. 10. 2017</a:t>
            </a:r>
            <a:r>
              <a:rPr lang="cs-CZ" sz="1600" b="1" dirty="0"/>
              <a:t>.</a:t>
            </a:r>
            <a:r>
              <a:rPr lang="cs-CZ" sz="1600" dirty="0"/>
              <a:t> Ukončení příjmu žádostí:  </a:t>
            </a:r>
            <a:r>
              <a:rPr lang="cs-CZ" sz="1600" b="1" dirty="0" smtClean="0"/>
              <a:t>28. 12. 2017</a:t>
            </a:r>
            <a:r>
              <a:rPr lang="cs-CZ" sz="1600" dirty="0"/>
              <a:t> (</a:t>
            </a:r>
            <a:r>
              <a:rPr lang="cs-CZ" sz="1600" i="1" dirty="0"/>
              <a:t>do 12.00 hod.)</a:t>
            </a:r>
            <a:r>
              <a:rPr lang="cs-CZ" sz="1600" dirty="0"/>
              <a:t>.</a:t>
            </a:r>
            <a:endParaRPr lang="cs-CZ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defTabSz="914400">
              <a:spcBef>
                <a:spcPts val="1000"/>
              </a:spcBef>
              <a:spcAft>
                <a:spcPts val="1000"/>
              </a:spcAft>
              <a:buNone/>
            </a:pPr>
            <a:endParaRPr lang="cs-CZ" sz="1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499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Informace z NSK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Plenární jednání</a:t>
            </a:r>
          </a:p>
          <a:p>
            <a:pPr defTabSz="914305">
              <a:defRPr/>
            </a:pPr>
            <a:endParaRPr lang="cs-CZ" sz="2800" dirty="0">
              <a:solidFill>
                <a:srgbClr val="034EA2"/>
              </a:solidFill>
            </a:endParaRPr>
          </a:p>
          <a:p>
            <a:pPr defTabSz="914305">
              <a:defRPr/>
            </a:pPr>
            <a:r>
              <a:rPr lang="cs-CZ" sz="2800" dirty="0"/>
              <a:t>Příprava Kohezní </a:t>
            </a:r>
            <a:r>
              <a:rPr lang="cs-CZ" sz="2800" dirty="0"/>
              <a:t>politika v období </a:t>
            </a:r>
            <a:r>
              <a:rPr lang="cs-CZ" sz="2800" dirty="0"/>
              <a:t>po roce 2020 na národní úrovni</a:t>
            </a:r>
          </a:p>
          <a:p>
            <a:pPr defTabSz="914305">
              <a:defRPr/>
            </a:pPr>
            <a:r>
              <a:rPr lang="cs-CZ" sz="2800" dirty="0"/>
              <a:t>Příprava </a:t>
            </a:r>
            <a:r>
              <a:rPr lang="cs-CZ" sz="2800" dirty="0"/>
              <a:t>strategie regionálního rozvoje ČR 2021+</a:t>
            </a:r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4850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726" y="1350517"/>
            <a:ext cx="8856984" cy="4956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126381"/>
            <a:ext cx="10971372" cy="1080120"/>
          </a:xfrm>
        </p:spPr>
        <p:txBody>
          <a:bodyPr>
            <a:normAutofit fontScale="90000"/>
          </a:bodyPr>
          <a:lstStyle/>
          <a:p>
            <a:r>
              <a:rPr lang="cs-CZ" cap="all" dirty="0" smtClean="0"/>
              <a:t>Počet schválených projektů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100" dirty="0" smtClean="0"/>
              <a:t>dle krajů a operačního programu</a:t>
            </a:r>
            <a:endParaRPr lang="cs-CZ" dirty="0"/>
          </a:p>
        </p:txBody>
      </p:sp>
      <p:sp>
        <p:nvSpPr>
          <p:cNvPr id="6" name="Šipka dolů 5"/>
          <p:cNvSpPr/>
          <p:nvPr/>
        </p:nvSpPr>
        <p:spPr>
          <a:xfrm rot="1229328">
            <a:off x="4210548" y="3342875"/>
            <a:ext cx="432048" cy="972108"/>
          </a:xfrm>
          <a:prstGeom prst="down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51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240116"/>
              </p:ext>
            </p:extLst>
          </p:nvPr>
        </p:nvGraphicFramePr>
        <p:xfrm>
          <a:off x="694606" y="1350516"/>
          <a:ext cx="10873208" cy="49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179230"/>
            <a:ext cx="10971373" cy="841194"/>
          </a:xfrm>
        </p:spPr>
        <p:txBody>
          <a:bodyPr>
            <a:normAutofit fontScale="90000"/>
          </a:bodyPr>
          <a:lstStyle/>
          <a:p>
            <a:r>
              <a:rPr lang="cs-CZ" cap="all" dirty="0" smtClean="0"/>
              <a:t>Finanční objem </a:t>
            </a:r>
            <a:r>
              <a:rPr lang="cs-CZ" cap="all" dirty="0"/>
              <a:t>schválených projektů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dle krajů a operačního programu</a:t>
            </a:r>
          </a:p>
        </p:txBody>
      </p:sp>
      <p:sp>
        <p:nvSpPr>
          <p:cNvPr id="9" name="Šipka dolů 8"/>
          <p:cNvSpPr/>
          <p:nvPr/>
        </p:nvSpPr>
        <p:spPr>
          <a:xfrm rot="1189055">
            <a:off x="3890778" y="3294336"/>
            <a:ext cx="432048" cy="972109"/>
          </a:xfrm>
          <a:prstGeom prst="down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131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923483"/>
              </p:ext>
            </p:extLst>
          </p:nvPr>
        </p:nvGraphicFramePr>
        <p:xfrm>
          <a:off x="1270670" y="1422524"/>
          <a:ext cx="9289032" cy="4989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179230"/>
            <a:ext cx="10971373" cy="841194"/>
          </a:xfrm>
        </p:spPr>
        <p:txBody>
          <a:bodyPr>
            <a:normAutofit fontScale="90000"/>
          </a:bodyPr>
          <a:lstStyle/>
          <a:p>
            <a:r>
              <a:rPr lang="cs-CZ" cap="all" dirty="0" smtClean="0"/>
              <a:t>Finanční objem </a:t>
            </a:r>
            <a:r>
              <a:rPr lang="cs-CZ" cap="all" dirty="0"/>
              <a:t>schválených </a:t>
            </a:r>
            <a:r>
              <a:rPr lang="cs-CZ" cap="all" dirty="0" smtClean="0"/>
              <a:t>projektů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na počet obyvatel dle kraje </a:t>
            </a:r>
            <a:r>
              <a:rPr lang="cs-CZ" dirty="0"/>
              <a:t>a operačního programu</a:t>
            </a:r>
          </a:p>
        </p:txBody>
      </p:sp>
      <p:sp>
        <p:nvSpPr>
          <p:cNvPr id="6" name="Šipka dolů 5"/>
          <p:cNvSpPr/>
          <p:nvPr/>
        </p:nvSpPr>
        <p:spPr>
          <a:xfrm rot="932340">
            <a:off x="3913265" y="2399149"/>
            <a:ext cx="432048" cy="972108"/>
          </a:xfrm>
          <a:prstGeom prst="downArrow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24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Dobrá praxe RSK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Informování aktérů v území</a:t>
            </a:r>
          </a:p>
          <a:p>
            <a:pPr lvl="1"/>
            <a:r>
              <a:rPr lang="cs-CZ" sz="2000" dirty="0" smtClean="0"/>
              <a:t>Webové stránky – výstupy RSK i PS, avíza o výzvách a dění v regionu</a:t>
            </a:r>
          </a:p>
          <a:p>
            <a:pPr lvl="1"/>
            <a:r>
              <a:rPr lang="cs-CZ" sz="2000" dirty="0" smtClean="0"/>
              <a:t>Pořádání seminářů </a:t>
            </a:r>
          </a:p>
          <a:p>
            <a:pPr lvl="2"/>
            <a:r>
              <a:rPr lang="cs-CZ" sz="1800" dirty="0" smtClean="0"/>
              <a:t>RSK OLK</a:t>
            </a:r>
            <a:r>
              <a:rPr lang="cs-CZ" sz="1800" dirty="0"/>
              <a:t>, </a:t>
            </a:r>
            <a:r>
              <a:rPr lang="cs-CZ" sz="1800" dirty="0" smtClean="0"/>
              <a:t>KHK</a:t>
            </a:r>
            <a:r>
              <a:rPr lang="cs-CZ" sz="1800" dirty="0"/>
              <a:t>, </a:t>
            </a:r>
            <a:r>
              <a:rPr lang="cs-CZ" sz="1800" dirty="0" smtClean="0"/>
              <a:t>SČK, LBK – spolupráce s ŘO či dalšími aktéry v území </a:t>
            </a:r>
            <a:endParaRPr lang="cs-CZ" sz="1800" dirty="0"/>
          </a:p>
          <a:p>
            <a:pPr lvl="2"/>
            <a:r>
              <a:rPr lang="cs-CZ" sz="1800" dirty="0" smtClean="0"/>
              <a:t>RSK LBK – seminář „Dobrá praxe jako inspirace – příklady úspěšných projektů měst a obcí“</a:t>
            </a:r>
          </a:p>
          <a:p>
            <a:pPr lvl="1"/>
            <a:r>
              <a:rPr lang="cs-CZ" sz="2000" dirty="0" smtClean="0"/>
              <a:t>Konference „Příležitost pro region – Co nového po roce 2020“</a:t>
            </a:r>
          </a:p>
          <a:p>
            <a:pPr marL="614752" lvl="1" indent="0">
              <a:buNone/>
            </a:pPr>
            <a:endParaRPr lang="cs-CZ" sz="2000" dirty="0" smtClean="0"/>
          </a:p>
          <a:p>
            <a:r>
              <a:rPr lang="cs-CZ" sz="2400" dirty="0" smtClean="0"/>
              <a:t>PR Regionální stálé konference</a:t>
            </a:r>
          </a:p>
          <a:p>
            <a:pPr lvl="1"/>
            <a:r>
              <a:rPr lang="cs-CZ" sz="2000" dirty="0" smtClean="0"/>
              <a:t>Prezentace prostřednictvím webu a medií</a:t>
            </a:r>
          </a:p>
          <a:p>
            <a:pPr lvl="1"/>
            <a:r>
              <a:rPr lang="cs-CZ" sz="2000" dirty="0" smtClean="0"/>
              <a:t>Vlastní publikace – </a:t>
            </a:r>
            <a:r>
              <a:rPr lang="cs-CZ" sz="2000" smtClean="0"/>
              <a:t>RSK  </a:t>
            </a:r>
            <a:endParaRPr lang="cs-CZ" sz="2000" dirty="0" smtClean="0"/>
          </a:p>
          <a:p>
            <a:pPr lvl="1"/>
            <a:r>
              <a:rPr lang="cs-CZ" sz="2000" dirty="0" smtClean="0"/>
              <a:t>Letáky a plakáty RSK</a:t>
            </a:r>
          </a:p>
          <a:p>
            <a:pPr lvl="1"/>
            <a:r>
              <a:rPr lang="cs-CZ" sz="2000" dirty="0" smtClean="0"/>
              <a:t>Loga</a:t>
            </a:r>
          </a:p>
          <a:p>
            <a:endParaRPr lang="cs-CZ" sz="2400" dirty="0"/>
          </a:p>
          <a:p>
            <a:endParaRPr lang="cs-CZ" dirty="0"/>
          </a:p>
        </p:txBody>
      </p:sp>
      <p:pic>
        <p:nvPicPr>
          <p:cNvPr id="1026" name="Picture 2" descr="Regionální stálá konference Libereckého kraj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26"/>
          <a:stretch/>
        </p:blipFill>
        <p:spPr bwMode="auto">
          <a:xfrm>
            <a:off x="9622006" y="5048634"/>
            <a:ext cx="1512168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skkv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478" y="3822035"/>
            <a:ext cx="1579449" cy="67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50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Dobrá praxe RSK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Sběr projektových záměrů</a:t>
            </a:r>
          </a:p>
          <a:p>
            <a:pPr lvl="1"/>
            <a:r>
              <a:rPr lang="cs-CZ" sz="2000" dirty="0" smtClean="0"/>
              <a:t>Databáze projektů a online sběr s možností editace a komunikace – menší zátěž pro aktéry </a:t>
            </a:r>
            <a:br>
              <a:rPr lang="cs-CZ" sz="2000" dirty="0" smtClean="0"/>
            </a:br>
            <a:r>
              <a:rPr lang="cs-CZ" sz="2000" dirty="0" smtClean="0"/>
              <a:t>v území</a:t>
            </a:r>
          </a:p>
          <a:p>
            <a:r>
              <a:rPr lang="cs-CZ" sz="2400" dirty="0" smtClean="0"/>
              <a:t>Spolupráce s územními partnery </a:t>
            </a:r>
          </a:p>
          <a:p>
            <a:pPr lvl="1"/>
            <a:r>
              <a:rPr lang="cs-CZ" sz="2000" dirty="0"/>
              <a:t>SMO ČR: Dotazník pro obce a města k budoucí kohezní </a:t>
            </a:r>
            <a:r>
              <a:rPr lang="cs-CZ" sz="2000" dirty="0" smtClean="0"/>
              <a:t>politice</a:t>
            </a:r>
          </a:p>
          <a:p>
            <a:r>
              <a:rPr lang="cs-CZ" sz="2400" dirty="0" smtClean="0"/>
              <a:t>Společná setkání pracovních skupin (města + venkov)</a:t>
            </a:r>
          </a:p>
          <a:p>
            <a:r>
              <a:rPr lang="cs-CZ" sz="2400" dirty="0" smtClean="0"/>
              <a:t>Využití RSK a jejích pracovních skupin při přípravě krajských strategií</a:t>
            </a:r>
          </a:p>
          <a:p>
            <a:r>
              <a:rPr lang="cs-CZ" sz="2400" dirty="0" smtClean="0"/>
              <a:t>Sběr podnětů a bariér</a:t>
            </a:r>
          </a:p>
          <a:p>
            <a:pPr lvl="1"/>
            <a:r>
              <a:rPr lang="cs-CZ" sz="1600" dirty="0" smtClean="0"/>
              <a:t>Opatření ke zrychlení procesu hodnocení CLLD</a:t>
            </a:r>
          </a:p>
          <a:p>
            <a:pPr lvl="1"/>
            <a:r>
              <a:rPr lang="cs-CZ" sz="1600" dirty="0" smtClean="0"/>
              <a:t>Rozdělení opravitelných a neopravitelných kritérií v IROP</a:t>
            </a:r>
          </a:p>
          <a:p>
            <a:pPr lvl="1"/>
            <a:r>
              <a:rPr lang="cs-CZ" sz="1600" dirty="0" smtClean="0"/>
              <a:t>Od </a:t>
            </a:r>
            <a:r>
              <a:rPr lang="cs-CZ" sz="1600" dirty="0"/>
              <a:t>léta 2016 je zrušeno dokládání průzkumu trhu jako povinná příloha a zjednodušena příloha </a:t>
            </a:r>
            <a:r>
              <a:rPr lang="cs-CZ" sz="1600" dirty="0" smtClean="0"/>
              <a:t>rozpočet (IROP)</a:t>
            </a:r>
          </a:p>
          <a:p>
            <a:pPr lvl="1"/>
            <a:r>
              <a:rPr lang="cs-CZ" sz="1600" dirty="0" smtClean="0"/>
              <a:t>NDT místní komunikace</a:t>
            </a:r>
          </a:p>
          <a:p>
            <a:pPr lvl="1"/>
            <a:r>
              <a:rPr lang="cs-CZ" sz="1600" dirty="0" smtClean="0"/>
              <a:t>Navýšení „kotlíkových dotací“</a:t>
            </a:r>
          </a:p>
          <a:p>
            <a:pPr marL="0" indent="0">
              <a:buNone/>
            </a:pP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955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 lIns="90000" rIns="144000">
            <a:noAutofit/>
          </a:bodyPr>
          <a:lstStyle/>
          <a:p>
            <a:pPr marL="461063" indent="-461063"/>
            <a:r>
              <a:rPr lang="cs-CZ" sz="2000" dirty="0">
                <a:solidFill>
                  <a:srgbClr val="034EA2"/>
                </a:solidFill>
                <a:latin typeface="+mn-lt"/>
                <a:cs typeface="+mn-cs"/>
              </a:rPr>
              <a:t>www.mmr.cz</a:t>
            </a:r>
          </a:p>
          <a:p>
            <a:pPr marL="461063" indent="-461063"/>
            <a:r>
              <a:rPr lang="cs-CZ" sz="2000" dirty="0">
                <a:solidFill>
                  <a:srgbClr val="034EA2"/>
                </a:solidFill>
                <a:latin typeface="+mn-lt"/>
                <a:cs typeface="+mn-cs"/>
              </a:rPr>
              <a:t>www.dotaceEU.cz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054373" y="2789238"/>
            <a:ext cx="10081666" cy="1225574"/>
          </a:xfrm>
        </p:spPr>
        <p:txBody>
          <a:bodyPr lIns="90000">
            <a:normAutofit/>
          </a:bodyPr>
          <a:lstStyle/>
          <a:p>
            <a:r>
              <a:rPr lang="cs-CZ" b="0" dirty="0">
                <a:solidFill>
                  <a:srgbClr val="034EA2"/>
                </a:solidFill>
                <a:latin typeface="+mj-lt"/>
                <a:cs typeface="+mj-cs"/>
              </a:rPr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274899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000" y="270396"/>
            <a:ext cx="10971372" cy="834917"/>
          </a:xfrm>
        </p:spPr>
        <p:txBody>
          <a:bodyPr>
            <a:noAutofit/>
          </a:bodyPr>
          <a:lstStyle/>
          <a:p>
            <a:r>
              <a:rPr lang="cs-CZ" sz="3200" dirty="0" smtClean="0"/>
              <a:t>Příprava období po roce 2020 na národní úrovni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6574" y="1494532"/>
            <a:ext cx="11233248" cy="4752528"/>
          </a:xfrm>
        </p:spPr>
        <p:txBody>
          <a:bodyPr/>
          <a:lstStyle/>
          <a:p>
            <a:pPr marL="263525" lvl="1" indent="-2635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400" b="1" dirty="0" smtClean="0"/>
              <a:t>Východiska </a:t>
            </a:r>
            <a:r>
              <a:rPr lang="cs-CZ" sz="2400" b="1" dirty="0"/>
              <a:t>pozice ČR k budoucnosti politiky </a:t>
            </a:r>
            <a:r>
              <a:rPr lang="cs-CZ" sz="2400" b="1" dirty="0" smtClean="0"/>
              <a:t>soudržnosti</a:t>
            </a:r>
            <a:endParaRPr lang="cs-CZ" sz="2400" dirty="0" smtClean="0"/>
          </a:p>
          <a:p>
            <a:pPr marL="630238" indent="-352425">
              <a:spcBef>
                <a:spcPts val="600"/>
              </a:spcBef>
              <a:spcAft>
                <a:spcPts val="600"/>
              </a:spcAft>
              <a:buSzPct val="60000"/>
              <a:buFont typeface="Wingdings" panose="05000000000000000000" pitchFamily="2" charset="2"/>
              <a:buChar char="ü"/>
            </a:pPr>
            <a:r>
              <a:rPr lang="cs-CZ" sz="2000" dirty="0" smtClean="0"/>
              <a:t>Cíl:</a:t>
            </a:r>
            <a:r>
              <a:rPr lang="cs-CZ" sz="2000" b="1" dirty="0" smtClean="0"/>
              <a:t> jednotný názor</a:t>
            </a:r>
            <a:r>
              <a:rPr lang="cs-CZ" sz="2000" dirty="0" smtClean="0"/>
              <a:t> ČR na budoucí podobu politiky soudržnosti a umožnit </a:t>
            </a:r>
            <a:r>
              <a:rPr lang="cs-CZ" sz="2000" b="1" dirty="0" smtClean="0"/>
              <a:t>aktivní zapojení</a:t>
            </a:r>
            <a:r>
              <a:rPr lang="cs-CZ" sz="2000" dirty="0" smtClean="0"/>
              <a:t> ČR do debaty o budoucnosti politiky soudržnosti EU po roce 2020 </a:t>
            </a:r>
          </a:p>
          <a:p>
            <a:pPr marL="630238" indent="-352425">
              <a:spcBef>
                <a:spcPts val="600"/>
              </a:spcBef>
              <a:spcAft>
                <a:spcPts val="600"/>
              </a:spcAft>
              <a:buSzPct val="60000"/>
              <a:buFont typeface="Wingdings" panose="05000000000000000000" pitchFamily="2" charset="2"/>
              <a:buChar char="ü"/>
            </a:pPr>
            <a:r>
              <a:rPr lang="cs-CZ" sz="2000" b="1" dirty="0"/>
              <a:t>Kulatý stůl </a:t>
            </a:r>
            <a:r>
              <a:rPr lang="cs-CZ" sz="2000" b="1" dirty="0" smtClean="0"/>
              <a:t>k budoucnosti politiky soudržnosti po r. 2020 </a:t>
            </a:r>
            <a:r>
              <a:rPr lang="cs-CZ" sz="2000" dirty="0" smtClean="0"/>
              <a:t>(červenec </a:t>
            </a:r>
            <a:r>
              <a:rPr lang="cs-CZ" sz="2000" dirty="0"/>
              <a:t>2017) </a:t>
            </a:r>
            <a:r>
              <a:rPr lang="cs-CZ" sz="2000" dirty="0" smtClean="0"/>
              <a:t> - projednání s partnery </a:t>
            </a:r>
            <a:endParaRPr lang="cs-CZ" sz="2000" dirty="0"/>
          </a:p>
          <a:p>
            <a:pPr marL="630238" indent="-352425">
              <a:spcBef>
                <a:spcPts val="600"/>
              </a:spcBef>
              <a:spcAft>
                <a:spcPts val="600"/>
              </a:spcAft>
              <a:buSzPct val="60000"/>
              <a:buFont typeface="Wingdings" panose="05000000000000000000" pitchFamily="2" charset="2"/>
              <a:buChar char="ü"/>
            </a:pPr>
            <a:r>
              <a:rPr lang="cs-CZ" sz="2000" dirty="0"/>
              <a:t>M</a:t>
            </a:r>
            <a:r>
              <a:rPr lang="cs-CZ" sz="2000" dirty="0" smtClean="0"/>
              <a:t>ateriál předložen do </a:t>
            </a:r>
            <a:r>
              <a:rPr lang="cs-CZ" sz="2000" b="1" dirty="0" smtClean="0"/>
              <a:t>meziresortního připomínkového řízení</a:t>
            </a:r>
            <a:r>
              <a:rPr lang="cs-CZ" sz="2000" dirty="0" smtClean="0"/>
              <a:t>, celkem vypořádáno 150 připomínek </a:t>
            </a:r>
          </a:p>
          <a:p>
            <a:pPr marL="630238" indent="-352425">
              <a:spcBef>
                <a:spcPts val="600"/>
              </a:spcBef>
              <a:spcAft>
                <a:spcPts val="600"/>
              </a:spcAft>
              <a:buSzPct val="60000"/>
              <a:buFont typeface="Wingdings" panose="05000000000000000000" pitchFamily="2" charset="2"/>
              <a:buChar char="ü"/>
            </a:pPr>
            <a:r>
              <a:rPr lang="cs-CZ" sz="2000" dirty="0" smtClean="0"/>
              <a:t>Předložení vládě </a:t>
            </a:r>
            <a:r>
              <a:rPr lang="cs-CZ" sz="2000" b="1" dirty="0" smtClean="0"/>
              <a:t>v září 2017 – bez rozporu</a:t>
            </a:r>
          </a:p>
          <a:p>
            <a:pPr marL="630238" indent="-352425">
              <a:spcBef>
                <a:spcPts val="600"/>
              </a:spcBef>
              <a:spcAft>
                <a:spcPts val="600"/>
              </a:spcAft>
              <a:buSzPct val="60000"/>
              <a:buFont typeface="Wingdings" panose="05000000000000000000" pitchFamily="2" charset="2"/>
              <a:buChar char="ü"/>
              <a:tabLst>
                <a:tab pos="2808000" algn="l"/>
              </a:tabLst>
            </a:pPr>
            <a:r>
              <a:rPr lang="cs-CZ" sz="2000" u="sng" dirty="0"/>
              <a:t>J</a:t>
            </a:r>
            <a:r>
              <a:rPr lang="cs-CZ" sz="2000" u="sng" dirty="0" smtClean="0"/>
              <a:t>ednotlivá témata: </a:t>
            </a:r>
            <a:r>
              <a:rPr lang="cs-CZ" sz="2000" dirty="0" smtClean="0"/>
              <a:t>Sdílené řízení, Propojování </a:t>
            </a:r>
            <a:r>
              <a:rPr lang="cs-CZ" sz="2000" dirty="0"/>
              <a:t>ESIF s dalšími programy </a:t>
            </a:r>
            <a:r>
              <a:rPr lang="cs-CZ" sz="2000" dirty="0" smtClean="0"/>
              <a:t>EU, Tematická koncentrace, Předběžné podmínky, Specifická </a:t>
            </a:r>
            <a:r>
              <a:rPr lang="cs-CZ" sz="2000" dirty="0"/>
              <a:t>doporučení </a:t>
            </a:r>
            <a:r>
              <a:rPr lang="cs-CZ" sz="2000" dirty="0" smtClean="0"/>
              <a:t>Rady, Finanční nástroje, Výkonnostní </a:t>
            </a:r>
            <a:r>
              <a:rPr lang="cs-CZ" sz="2000" dirty="0"/>
              <a:t>rámec a pravidlo </a:t>
            </a:r>
            <a:r>
              <a:rPr lang="cs-CZ" sz="2000" dirty="0" smtClean="0"/>
              <a:t>n+3, Makroekonomické </a:t>
            </a:r>
            <a:r>
              <a:rPr lang="cs-CZ" sz="2000" dirty="0" err="1" smtClean="0"/>
              <a:t>kondicionality</a:t>
            </a:r>
            <a:r>
              <a:rPr lang="cs-CZ" sz="2000" dirty="0" smtClean="0"/>
              <a:t>, Zjednodušené </a:t>
            </a:r>
            <a:r>
              <a:rPr lang="cs-CZ" sz="2000" dirty="0"/>
              <a:t>metody </a:t>
            </a:r>
            <a:r>
              <a:rPr lang="cs-CZ" sz="2000" dirty="0" smtClean="0"/>
              <a:t>vykazování, </a:t>
            </a:r>
            <a:r>
              <a:rPr lang="cs-CZ" sz="2000" b="1" dirty="0" smtClean="0"/>
              <a:t>Územní dimenze, EÚS – Evropská územní spolupráce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59364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10971372" cy="925313"/>
          </a:xfrm>
        </p:spPr>
        <p:txBody>
          <a:bodyPr>
            <a:noAutofit/>
          </a:bodyPr>
          <a:lstStyle/>
          <a:p>
            <a:r>
              <a:rPr lang="cs-CZ" sz="3200" dirty="0"/>
              <a:t>Východiska pozice ČR k budoucnosti politiky </a:t>
            </a:r>
            <a:r>
              <a:rPr lang="cs-CZ" sz="3200" dirty="0" smtClean="0"/>
              <a:t>soudržnosti – územní dimenze</a:t>
            </a:r>
            <a:endParaRPr lang="cs-CZ" sz="3200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6574" y="1494532"/>
            <a:ext cx="11174319" cy="4651342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Předběžná pozice ČR</a:t>
            </a:r>
            <a:r>
              <a:rPr lang="cs-CZ" sz="2400" b="1" dirty="0" smtClean="0"/>
              <a:t>:</a:t>
            </a:r>
          </a:p>
          <a:p>
            <a:pPr marL="533400" indent="-361950"/>
            <a:r>
              <a:rPr lang="cs-CZ" sz="2400" b="1" dirty="0" smtClean="0"/>
              <a:t>jednotná </a:t>
            </a:r>
            <a:r>
              <a:rPr lang="cs-CZ" sz="2400" b="1" dirty="0"/>
              <a:t>pravidla </a:t>
            </a:r>
            <a:r>
              <a:rPr lang="cs-CZ" sz="2400" dirty="0"/>
              <a:t>pro všechny ESI </a:t>
            </a:r>
            <a:r>
              <a:rPr lang="cs-CZ" sz="2400" dirty="0" smtClean="0"/>
              <a:t>fondy</a:t>
            </a:r>
          </a:p>
          <a:p>
            <a:pPr marL="533400" indent="-361950"/>
            <a:r>
              <a:rPr lang="cs-CZ" sz="2400" dirty="0" smtClean="0"/>
              <a:t>zachování</a:t>
            </a:r>
            <a:r>
              <a:rPr lang="cs-CZ" sz="2400" dirty="0"/>
              <a:t>, </a:t>
            </a:r>
            <a:r>
              <a:rPr lang="cs-CZ" sz="2400" b="1" dirty="0"/>
              <a:t>metodické slaďování </a:t>
            </a:r>
            <a:r>
              <a:rPr lang="cs-CZ" sz="2400" dirty="0"/>
              <a:t>a další rozšiřování využití urbánních integrovaných nástrojů s dopadem na funkční celky v </a:t>
            </a:r>
            <a:r>
              <a:rPr lang="cs-CZ" sz="2400" dirty="0" smtClean="0"/>
              <a:t>území</a:t>
            </a:r>
          </a:p>
          <a:p>
            <a:pPr marL="533400" indent="-361950"/>
            <a:r>
              <a:rPr lang="cs-CZ" sz="2400" dirty="0"/>
              <a:t>silný integrovaný charakter urbánních </a:t>
            </a:r>
            <a:r>
              <a:rPr lang="cs-CZ" sz="2400" dirty="0" smtClean="0"/>
              <a:t>projektů</a:t>
            </a:r>
            <a:endParaRPr lang="cs-CZ" sz="2400" dirty="0"/>
          </a:p>
          <a:p>
            <a:pPr marL="533400" indent="-361950"/>
            <a:r>
              <a:rPr lang="cs-CZ" sz="2400" dirty="0" smtClean="0"/>
              <a:t>zachování CLLD</a:t>
            </a:r>
          </a:p>
          <a:p>
            <a:pPr marL="533400" indent="-361950"/>
            <a:r>
              <a:rPr lang="cs-CZ" sz="2400" b="1" dirty="0" err="1"/>
              <a:t>multifondové</a:t>
            </a:r>
            <a:r>
              <a:rPr lang="cs-CZ" sz="2400" b="1" dirty="0"/>
              <a:t> </a:t>
            </a:r>
            <a:r>
              <a:rPr lang="cs-CZ" sz="2400" dirty="0"/>
              <a:t>financování integrovaných </a:t>
            </a:r>
            <a:r>
              <a:rPr lang="cs-CZ" sz="2400" dirty="0" smtClean="0"/>
              <a:t>nástrojů</a:t>
            </a:r>
            <a:endParaRPr lang="cs-CZ" sz="2400" dirty="0"/>
          </a:p>
          <a:p>
            <a:pPr marL="533400" indent="-361950"/>
            <a:r>
              <a:rPr lang="cs-CZ" sz="2400" dirty="0" smtClean="0"/>
              <a:t>větší </a:t>
            </a:r>
            <a:r>
              <a:rPr lang="cs-CZ" sz="2400" b="1" dirty="0" smtClean="0"/>
              <a:t>soulad</a:t>
            </a:r>
            <a:r>
              <a:rPr lang="cs-CZ" sz="2400" dirty="0" smtClean="0"/>
              <a:t> zacílení OP s regionálními a lokálními rozvojovými potřebami</a:t>
            </a:r>
          </a:p>
          <a:p>
            <a:pPr marL="350838" indent="0">
              <a:spcBef>
                <a:spcPts val="1800"/>
              </a:spcBef>
              <a:buNone/>
              <a:tabLst>
                <a:tab pos="2808000" algn="l"/>
              </a:tabLst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17836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2598" y="198388"/>
            <a:ext cx="10971372" cy="925313"/>
          </a:xfrm>
        </p:spPr>
        <p:txBody>
          <a:bodyPr>
            <a:noAutofit/>
          </a:bodyPr>
          <a:lstStyle/>
          <a:p>
            <a:pPr marL="0" indent="0"/>
            <a:r>
              <a:rPr lang="cs-CZ" sz="3200" dirty="0"/>
              <a:t>Národní koncepce realizace politiky soudržnosti v ČR po roce 2020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2598" y="1422524"/>
            <a:ext cx="10971372" cy="463387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cs-CZ" sz="2200" dirty="0" smtClean="0"/>
              <a:t>Základní </a:t>
            </a:r>
            <a:r>
              <a:rPr lang="cs-CZ" sz="2200" dirty="0"/>
              <a:t>cíl NKR: </a:t>
            </a:r>
          </a:p>
          <a:p>
            <a:pPr marL="735012" lvl="1" indent="-28575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cs-CZ" sz="2200" dirty="0"/>
              <a:t>identifikovat hlavní priority a cíle ČR po roce 2020</a:t>
            </a:r>
          </a:p>
          <a:p>
            <a:pPr marL="735012" lvl="1" indent="-28575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cs-CZ" sz="2200" dirty="0"/>
              <a:t>pro jejich pokrytí optimalizovat zdroje v návaznosti na nové podmínky pro poskytování podpory ze strany EU. </a:t>
            </a:r>
            <a:endParaRPr lang="cs-CZ" sz="2200" dirty="0" smtClean="0"/>
          </a:p>
          <a:p>
            <a:pPr marL="0" indent="0">
              <a:spcBef>
                <a:spcPts val="1200"/>
              </a:spcBef>
              <a:buSzPct val="65000"/>
              <a:buNone/>
            </a:pPr>
            <a:r>
              <a:rPr lang="cs-CZ" sz="2200" dirty="0" smtClean="0"/>
              <a:t>Klíčové dokumenty, které zpracování ovlivní:</a:t>
            </a:r>
          </a:p>
          <a:p>
            <a:pPr marL="735012" lvl="1" indent="-285750">
              <a:spcBef>
                <a:spcPts val="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200" u="sng" dirty="0" smtClean="0"/>
              <a:t>Evropská </a:t>
            </a:r>
            <a:r>
              <a:rPr lang="cs-CZ" sz="2200" u="sng" dirty="0"/>
              <a:t>úroveň: </a:t>
            </a:r>
            <a:r>
              <a:rPr lang="cs-CZ" sz="2200" dirty="0" smtClean="0"/>
              <a:t>VFR</a:t>
            </a:r>
            <a:r>
              <a:rPr lang="cs-CZ" sz="2200" dirty="0"/>
              <a:t>, nová nařízení k EU </a:t>
            </a:r>
            <a:r>
              <a:rPr lang="cs-CZ" sz="2200" dirty="0" smtClean="0"/>
              <a:t>fondům </a:t>
            </a:r>
          </a:p>
          <a:p>
            <a:pPr marL="735012" lvl="1" indent="-285750">
              <a:spcBef>
                <a:spcPts val="0"/>
              </a:spcBef>
              <a:spcAft>
                <a:spcPts val="1200"/>
              </a:spcAft>
              <a:buSzPct val="100000"/>
              <a:buFont typeface="Arial" panose="020B0604020202020204" pitchFamily="34" charset="0"/>
              <a:buChar char="•"/>
            </a:pPr>
            <a:r>
              <a:rPr lang="cs-CZ" sz="2200" u="sng" dirty="0" smtClean="0"/>
              <a:t>Národní </a:t>
            </a:r>
            <a:r>
              <a:rPr lang="cs-CZ" sz="2200" u="sng" dirty="0"/>
              <a:t>úroveň: </a:t>
            </a:r>
            <a:r>
              <a:rPr lang="cs-CZ" sz="2200" dirty="0"/>
              <a:t>Strategický rámec ČR 2030, Národní program reforem, Strategie regionálního rozvoje ČR </a:t>
            </a:r>
            <a:r>
              <a:rPr lang="cs-CZ" sz="2200" dirty="0" smtClean="0"/>
              <a:t>2021-2030, </a:t>
            </a:r>
            <a:r>
              <a:rPr lang="cs-CZ" sz="2200" dirty="0"/>
              <a:t>rezortní a krajské strategické dokumenty </a:t>
            </a:r>
            <a:r>
              <a:rPr lang="cs-CZ" sz="2200" dirty="0" smtClean="0"/>
              <a:t>atd.</a:t>
            </a:r>
          </a:p>
          <a:p>
            <a:pPr marL="0" lvl="1" indent="0">
              <a:spcBef>
                <a:spcPts val="1200"/>
              </a:spcBef>
              <a:buSzPct val="65000"/>
              <a:buNone/>
            </a:pPr>
            <a:r>
              <a:rPr lang="cs-CZ" sz="2200" dirty="0"/>
              <a:t>Harmonogram</a:t>
            </a:r>
          </a:p>
          <a:p>
            <a:pPr marL="735012" lvl="1" indent="-285750"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cs-CZ" sz="2200" dirty="0"/>
              <a:t>předložení 1. návrhu dokumentu </a:t>
            </a:r>
            <a:r>
              <a:rPr lang="cs-CZ" sz="2200" dirty="0" smtClean="0"/>
              <a:t>vládě ČR se </a:t>
            </a:r>
            <a:r>
              <a:rPr lang="cs-CZ" sz="2200" dirty="0"/>
              <a:t>předpokládá v první polovině roku 2018. </a:t>
            </a:r>
            <a:r>
              <a:rPr lang="cs-CZ" sz="2200" b="1" dirty="0"/>
              <a:t>Finální návrh by měl být předložen </a:t>
            </a:r>
            <a:r>
              <a:rPr lang="cs-CZ" sz="2200" b="1" dirty="0" smtClean="0"/>
              <a:t>vládě </a:t>
            </a:r>
            <a:r>
              <a:rPr lang="cs-CZ" sz="2200" b="1" dirty="0"/>
              <a:t>ČR do poloviny roku 2019. </a:t>
            </a:r>
          </a:p>
          <a:p>
            <a:pPr lvl="1">
              <a:spcBef>
                <a:spcPts val="0"/>
              </a:spcBef>
              <a:buSzPct val="65000"/>
            </a:pPr>
            <a:endParaRPr lang="cs-CZ" sz="1600" dirty="0"/>
          </a:p>
          <a:p>
            <a:pPr lvl="1">
              <a:spcBef>
                <a:spcPts val="600"/>
              </a:spcBef>
              <a:buSzPct val="65000"/>
            </a:pPr>
            <a:endParaRPr lang="cs-CZ" sz="2000" dirty="0"/>
          </a:p>
          <a:p>
            <a:pPr>
              <a:spcBef>
                <a:spcPts val="600"/>
              </a:spcBef>
              <a:buSzPct val="65000"/>
            </a:pPr>
            <a:endParaRPr lang="cs-CZ" sz="2400" dirty="0"/>
          </a:p>
          <a:p>
            <a:pPr marL="0" indent="0">
              <a:buNone/>
            </a:pPr>
            <a:endParaRPr lang="cs-CZ" sz="2000" dirty="0">
              <a:solidFill>
                <a:srgbClr val="8D8D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1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10971372" cy="925313"/>
          </a:xfrm>
        </p:spPr>
        <p:txBody>
          <a:bodyPr anchor="ctr">
            <a:noAutofit/>
          </a:bodyPr>
          <a:lstStyle/>
          <a:p>
            <a:r>
              <a:rPr lang="cs-CZ" sz="3200" dirty="0">
                <a:solidFill>
                  <a:srgbClr val="034EA2"/>
                </a:solidFill>
                <a:latin typeface="+mj-lt"/>
                <a:cs typeface="+mj-cs"/>
              </a:rPr>
              <a:t>Příprava Strategie regionálního rozvoje ČR 2021+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6574" y="1494532"/>
            <a:ext cx="11233248" cy="4752528"/>
          </a:xfrm>
        </p:spPr>
        <p:txBody>
          <a:bodyPr/>
          <a:lstStyle/>
          <a:p>
            <a:pPr marL="263525" lvl="1" indent="-2635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Pracovní schůzka se zástupci „strategických“ odborů krajů </a:t>
            </a:r>
          </a:p>
          <a:p>
            <a:pPr lvl="1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+mn-lt"/>
                <a:cs typeface="+mn-cs"/>
              </a:rPr>
              <a:t>8. 6. 2017 – Závěry: Jasněji určit pozici SRR, zapojit RSK do přípravy SRR a také její implementace, stanovit společná a specifická témata pro regiony (tematická typologie území), stanovit finanční rámec SRR, rozpracování národních priorit v krajských dokumentech</a:t>
            </a:r>
            <a:r>
              <a:rPr lang="cs-CZ" sz="1800" dirty="0" smtClean="0">
                <a:solidFill>
                  <a:schemeClr val="tx1"/>
                </a:solidFill>
                <a:latin typeface="+mn-lt"/>
                <a:cs typeface="+mn-cs"/>
              </a:rPr>
              <a:t>…</a:t>
            </a:r>
          </a:p>
          <a:p>
            <a:pPr lvl="1">
              <a:spcBef>
                <a:spcPts val="0"/>
              </a:spcBef>
            </a:pPr>
            <a:r>
              <a:rPr lang="cs-CZ" sz="1800" dirty="0" smtClean="0">
                <a:solidFill>
                  <a:schemeClr val="tx1"/>
                </a:solidFill>
                <a:latin typeface="+mn-lt"/>
                <a:cs typeface="+mn-cs"/>
              </a:rPr>
              <a:t>Schůzka 10. 10. 2017 – Sekretariát RSK –  stav jednotlivých krajů, harmonogram, struktura</a:t>
            </a:r>
          </a:p>
          <a:p>
            <a:pPr lvl="1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+mn-lt"/>
                <a:cs typeface="+mn-cs"/>
              </a:rPr>
              <a:t>Příští schůzka 31. 10. 2017 – souhrnné poznatky ze zpráv o uplatňování SRK</a:t>
            </a:r>
          </a:p>
          <a:p>
            <a:pPr marL="614752" lvl="1" indent="0">
              <a:spcBef>
                <a:spcPts val="0"/>
              </a:spcBef>
              <a:buNone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Analytická část</a:t>
            </a:r>
          </a:p>
          <a:p>
            <a:pPr lvl="1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+mn-lt"/>
                <a:cs typeface="+mn-cs"/>
              </a:rPr>
              <a:t>Širší analytický podklad a z něj vyplývající problémová analýza</a:t>
            </a:r>
          </a:p>
          <a:p>
            <a:pPr lvl="1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+mn-lt"/>
                <a:cs typeface="+mn-cs"/>
              </a:rPr>
              <a:t>Souhrn zaslán k připomínkám členům pracovních skupin k 29. 8.</a:t>
            </a:r>
          </a:p>
          <a:p>
            <a:pPr lvl="1">
              <a:spcBef>
                <a:spcPts val="0"/>
              </a:spcBef>
            </a:pPr>
            <a:r>
              <a:rPr lang="cs-CZ" sz="1800" dirty="0">
                <a:solidFill>
                  <a:schemeClr val="tx1"/>
                </a:solidFill>
                <a:latin typeface="+mn-lt"/>
                <a:cs typeface="+mn-cs"/>
              </a:rPr>
              <a:t>3. 10. schůzka s akademickým sektorem (stromy problémů)</a:t>
            </a:r>
          </a:p>
          <a:p>
            <a:pPr lvl="1">
              <a:spcBef>
                <a:spcPts val="0"/>
              </a:spcBef>
            </a:pPr>
            <a:r>
              <a:rPr lang="cs-CZ" sz="1800" dirty="0" smtClean="0">
                <a:solidFill>
                  <a:schemeClr val="tx1"/>
                </a:solidFill>
                <a:latin typeface="+mn-lt"/>
                <a:cs typeface="+mn-cs"/>
              </a:rPr>
              <a:t>Projednávání </a:t>
            </a:r>
            <a:r>
              <a:rPr lang="cs-CZ" sz="1800" dirty="0">
                <a:solidFill>
                  <a:schemeClr val="tx1"/>
                </a:solidFill>
                <a:latin typeface="+mn-lt"/>
                <a:cs typeface="+mn-cs"/>
              </a:rPr>
              <a:t>v pracovních skupinách v listopadu a na NSK v prosinci</a:t>
            </a:r>
          </a:p>
          <a:p>
            <a:pPr marL="263525" lvl="1" indent="-26352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Informace na webu územní dimenze</a:t>
            </a:r>
            <a:endParaRPr lang="cs-CZ" sz="2000" dirty="0">
              <a:solidFill>
                <a:schemeClr val="tx1"/>
              </a:solidFill>
              <a:latin typeface="+mn-lt"/>
            </a:endParaRPr>
          </a:p>
          <a:p>
            <a:pPr marL="263525" lvl="1" indent="-263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  <a:latin typeface="+mn-lt"/>
              </a:rPr>
              <a:t>Dokončení návrhové části: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červenec 2018</a:t>
            </a:r>
            <a:endParaRPr lang="cs-CZ" sz="2000" dirty="0">
              <a:solidFill>
                <a:schemeClr val="tx1"/>
              </a:solidFill>
              <a:latin typeface="+mn-lt"/>
            </a:endParaRPr>
          </a:p>
          <a:p>
            <a:pPr marL="263525" lvl="1" indent="-263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  <a:latin typeface="+mn-lt"/>
              </a:rPr>
              <a:t>Dokončení implementační části: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listopad 2018</a:t>
            </a:r>
            <a:endParaRPr lang="cs-CZ" sz="2000" dirty="0">
              <a:solidFill>
                <a:schemeClr val="tx1"/>
              </a:solidFill>
              <a:latin typeface="+mn-lt"/>
            </a:endParaRPr>
          </a:p>
          <a:p>
            <a:pPr marL="263525" lvl="1" indent="-26352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1"/>
                </a:solidFill>
                <a:latin typeface="+mn-lt"/>
              </a:rPr>
              <a:t>Předložení vládě: </a:t>
            </a:r>
            <a:r>
              <a:rPr lang="cs-CZ" sz="2000" dirty="0" smtClean="0">
                <a:solidFill>
                  <a:schemeClr val="tx1"/>
                </a:solidFill>
                <a:latin typeface="+mn-lt"/>
              </a:rPr>
              <a:t>leden 2019</a:t>
            </a:r>
            <a:endParaRPr lang="cs-CZ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656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10971372" cy="925313"/>
          </a:xfrm>
        </p:spPr>
        <p:txBody>
          <a:bodyPr anchor="ctr">
            <a:noAutofit/>
          </a:bodyPr>
          <a:lstStyle/>
          <a:p>
            <a:r>
              <a:rPr lang="cs-CZ" sz="3200" dirty="0" smtClean="0">
                <a:solidFill>
                  <a:srgbClr val="034EA2"/>
                </a:solidFill>
                <a:latin typeface="+mj-lt"/>
                <a:cs typeface="+mj-cs"/>
              </a:rPr>
              <a:t>Harmonogram přípravy SRR21+ a NKR</a:t>
            </a:r>
            <a:endParaRPr lang="cs-CZ" sz="3200" dirty="0">
              <a:solidFill>
                <a:srgbClr val="034EA2"/>
              </a:solidFill>
              <a:latin typeface="+mj-lt"/>
              <a:cs typeface="+mj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7</a:t>
            </a:fld>
            <a:endParaRPr lang="cs-CZ" dirty="0"/>
          </a:p>
        </p:txBody>
      </p:sp>
      <p:pic>
        <p:nvPicPr>
          <p:cNvPr id="6" name="Obrázek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1494532"/>
            <a:ext cx="10971372" cy="46429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437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 jednání komory regionální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Shrnutí aktuální informací z MMR </a:t>
            </a:r>
          </a:p>
          <a:p>
            <a:pPr lvl="1"/>
            <a:r>
              <a:rPr lang="cs-CZ" sz="2000" dirty="0" smtClean="0"/>
              <a:t>Např. zpráva o uplatňování SRR, podpora obslužnosti venkova, NPPCR, Podpora rozvoje regionů</a:t>
            </a:r>
            <a:endParaRPr lang="cs-CZ" sz="1600" dirty="0"/>
          </a:p>
          <a:p>
            <a:r>
              <a:rPr lang="cs-CZ" sz="2400" dirty="0" smtClean="0"/>
              <a:t>Konkrétní příklady dobré praxe RSK</a:t>
            </a:r>
          </a:p>
          <a:p>
            <a:pPr lvl="1"/>
            <a:r>
              <a:rPr lang="cs-CZ" sz="2000" dirty="0" smtClean="0"/>
              <a:t>Pořádání seminářů, konferencí, databáze pro sběr projektových záměrů, komunikace </a:t>
            </a:r>
            <a:br>
              <a:rPr lang="cs-CZ" sz="2000" dirty="0" smtClean="0"/>
            </a:br>
            <a:r>
              <a:rPr lang="cs-CZ" sz="2000" dirty="0" smtClean="0"/>
              <a:t>s územím, spolupráce s územními partnery</a:t>
            </a:r>
          </a:p>
          <a:p>
            <a:pPr lvl="1"/>
            <a:r>
              <a:rPr lang="cs-CZ" sz="2000" dirty="0" smtClean="0"/>
              <a:t>Úspěšné podněty (opatření pro zrychlení hodnocení SCLLD, NDT místní komunikace, opravitelná a neopravitelná kritéria IROP…)</a:t>
            </a:r>
          </a:p>
          <a:p>
            <a:r>
              <a:rPr lang="cs-CZ" sz="2400" dirty="0" smtClean="0"/>
              <a:t>Procesní evaluace koordinace územní dimenze – potřeba spolupráce všech aktérů</a:t>
            </a:r>
          </a:p>
          <a:p>
            <a:r>
              <a:rPr lang="cs-CZ" sz="2400" dirty="0" smtClean="0"/>
              <a:t>Aktualizace RAP</a:t>
            </a:r>
          </a:p>
          <a:p>
            <a:pPr lvl="1"/>
            <a:r>
              <a:rPr lang="cs-CZ" sz="2000" dirty="0" smtClean="0"/>
              <a:t>ESIF – největší částka  za IROP a OP D</a:t>
            </a:r>
          </a:p>
          <a:p>
            <a:pPr lvl="1"/>
            <a:r>
              <a:rPr lang="cs-CZ" sz="2000" dirty="0" smtClean="0"/>
              <a:t>Národní dotační tituly – regionální silnice, kulturní památky, rozvoj nového bydlení</a:t>
            </a:r>
          </a:p>
          <a:p>
            <a:r>
              <a:rPr lang="cs-CZ" sz="2400" b="1" dirty="0" smtClean="0"/>
              <a:t>Nastavení dalšího postupu projednání výstupů z RAP včetně bílých míst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40824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Závěry z Komory ITI a IPRÚ 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cs-CZ" sz="2000" dirty="0" smtClean="0"/>
              <a:t>Shrnutí aktualit z urbánní politiky, zejm. schválení aktualizovaných Zásad urbánní politiky, koncept Smart </a:t>
            </a:r>
            <a:r>
              <a:rPr lang="cs-CZ" sz="2000" dirty="0" err="1" smtClean="0"/>
              <a:t>Cities</a:t>
            </a:r>
            <a:r>
              <a:rPr lang="cs-CZ" sz="2000" dirty="0" smtClean="0"/>
              <a:t>, výzva OP URBACT III, zapojení do Městské agendy pro EU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cs-CZ" sz="2000" dirty="0" smtClean="0"/>
              <a:t>Budoucnost integrovaných nástrojů – předmětem debaty na příštím jednání komory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cs-CZ" sz="2000" dirty="0" smtClean="0"/>
              <a:t>Podrobná strukturovaná informace o implementaci ITI a IPRÚ (prezentace součástí zápisu), vypisovány výzvy na úrovni nositelů i ZS ITI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cs-CZ" sz="2000" dirty="0" smtClean="0"/>
              <a:t>Změny </a:t>
            </a:r>
            <a:r>
              <a:rPr lang="cs-CZ" sz="2000" dirty="0"/>
              <a:t>v integrovaných projektech, přeplňování indikátorů </a:t>
            </a:r>
            <a:r>
              <a:rPr lang="cs-CZ" sz="2000" dirty="0" smtClean="0"/>
              <a:t>– předmětem metodického setkání Platformy ITI a IPRÚ (8. 9. 2017) 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cs-CZ" sz="2000" dirty="0" smtClean="0"/>
              <a:t>Nedostatečné čerpání v OP ŽP – ITI vyzývají k zapojení PO 04 (sídelní zeleň) a IPRÚ </a:t>
            </a:r>
            <a:br>
              <a:rPr lang="cs-CZ" sz="2000" dirty="0" smtClean="0"/>
            </a:br>
            <a:r>
              <a:rPr lang="cs-CZ" sz="2000" dirty="0" smtClean="0"/>
              <a:t>k umožnění čerpání v OP ŽP obecně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cs-CZ" sz="2000" dirty="0" smtClean="0"/>
              <a:t>Potřeba zvýšit absorpční kapacitu v OP Z – proběhne jednání nositelů a OP Z 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cs-CZ" sz="2000" dirty="0" smtClean="0"/>
              <a:t>Nutnost urychlit vypisování výzev v OP PIK (viz usnesení) a dodržovat metodické postupy spjaté </a:t>
            </a:r>
            <a:br>
              <a:rPr lang="cs-CZ" sz="2000" dirty="0" smtClean="0"/>
            </a:br>
            <a:r>
              <a:rPr lang="cs-CZ" sz="2000" dirty="0" smtClean="0"/>
              <a:t>s implementací ITI  </a:t>
            </a:r>
          </a:p>
          <a:p>
            <a:pPr marL="0" indent="0">
              <a:buNone/>
            </a:pP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580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PS NOK 14-20_20.1.2017 (1)_šablona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Prezentace_PS NOK 14-20_20.1.2017 (1)_šablona</Template>
  <TotalTime>3394</TotalTime>
  <Words>2242</Words>
  <Application>Microsoft Office PowerPoint</Application>
  <PresentationFormat>Vlastní</PresentationFormat>
  <Paragraphs>416</Paragraphs>
  <Slides>25</Slides>
  <Notes>23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Wingdings</vt:lpstr>
      <vt:lpstr>Prezentace_PS NOK 14-20_20.1.2017 (1)_šablona</vt:lpstr>
      <vt:lpstr>Šablona final</vt:lpstr>
      <vt:lpstr>1_Šablona final</vt:lpstr>
      <vt:lpstr> Aktuální informace z MMR</vt:lpstr>
      <vt:lpstr>Informace z NSK</vt:lpstr>
      <vt:lpstr>Příprava období po roce 2020 na národní úrovni</vt:lpstr>
      <vt:lpstr>Východiska pozice ČR k budoucnosti politiky soudržnosti – územní dimenze</vt:lpstr>
      <vt:lpstr>Národní koncepce realizace politiky soudržnosti v ČR po roce 2020</vt:lpstr>
      <vt:lpstr>Příprava Strategie regionálního rozvoje ČR 2021+</vt:lpstr>
      <vt:lpstr>Harmonogram přípravy SRR21+ a NKR</vt:lpstr>
      <vt:lpstr>Shrnutí jednání komory regionální</vt:lpstr>
      <vt:lpstr>Závěry z Komory ITI a IPRÚ   </vt:lpstr>
      <vt:lpstr>Shrnutí jednání komory CLLD</vt:lpstr>
      <vt:lpstr>Podpora ze státního rozpočtu - témata</vt:lpstr>
      <vt:lpstr>Podpora ze státního rozpočtu - témata</vt:lpstr>
      <vt:lpstr>Podpora ze státního rozpočtu - témata</vt:lpstr>
      <vt:lpstr>Výzvy k podání žádostí o dotace</vt:lpstr>
      <vt:lpstr>Dotace – regionální politika</vt:lpstr>
      <vt:lpstr>Dotace – regionální politika</vt:lpstr>
      <vt:lpstr>Dotace – bytová politika</vt:lpstr>
      <vt:lpstr>Dotace – bytová politika</vt:lpstr>
      <vt:lpstr>Dotace – územní plánování</vt:lpstr>
      <vt:lpstr>Počet schválených projektů dle krajů a operačního programu</vt:lpstr>
      <vt:lpstr>Finanční objem schválených projektů dle krajů a operačního programu</vt:lpstr>
      <vt:lpstr>Finanční objem schválených projektů na počet obyvatel dle kraje a operačního programu</vt:lpstr>
      <vt:lpstr>Dobrá praxe RSK</vt:lpstr>
      <vt:lpstr>Dobrá praxe RSK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dfdf</dc:title>
  <dc:creator>Kristýna Dajbychová</dc:creator>
  <cp:lastModifiedBy>Radana Leistner Kratochvílová</cp:lastModifiedBy>
  <cp:revision>374</cp:revision>
  <cp:lastPrinted>2017-09-22T12:21:02Z</cp:lastPrinted>
  <dcterms:created xsi:type="dcterms:W3CDTF">2017-01-06T14:24:16Z</dcterms:created>
  <dcterms:modified xsi:type="dcterms:W3CDTF">2017-10-23T15:45:34Z</dcterms:modified>
</cp:coreProperties>
</file>