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handoutMasterIdLst>
    <p:handoutMasterId r:id="rId14"/>
  </p:handoutMasterIdLst>
  <p:sldIdLst>
    <p:sldId id="256" r:id="rId2"/>
    <p:sldId id="257" r:id="rId3"/>
    <p:sldId id="264" r:id="rId4"/>
    <p:sldId id="266" r:id="rId5"/>
    <p:sldId id="265" r:id="rId6"/>
    <p:sldId id="269" r:id="rId7"/>
    <p:sldId id="268" r:id="rId8"/>
    <p:sldId id="258" r:id="rId9"/>
    <p:sldId id="267" r:id="rId10"/>
    <p:sldId id="259" r:id="rId11"/>
    <p:sldId id="260" r:id="rId12"/>
    <p:sldId id="261" r:id="rId1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8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8405-8DEA-4496-AC2E-76FD2AAD1B59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CABE4-71EE-46AF-A3DC-BA3D81DCAFB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04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3114802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807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937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9244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5231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6561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803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84854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905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065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7422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06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63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766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76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90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45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F1281E7-B05C-426C-8C6A-0996B24BBF81}" type="datetimeFigureOut">
              <a:rPr lang="cs-CZ" smtClean="0"/>
              <a:t>24.10.2017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D41BEB4-DDC8-4235-B770-7999CA6B165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5802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startregionu.cz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zechinvest.org/brownfield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agri.cz/public/web/mze/lesy/lesnictvi/koncepce-a-strategie/program-revitalizace-krusnych-hor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578577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/>
              <a:t>Restart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4000" dirty="0" smtClean="0"/>
              <a:t>Strategie hospodářské restrukturalizace Ústeckého, Moravskoslezského a Karlovarského kraje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797778"/>
            <a:ext cx="6858000" cy="1095021"/>
          </a:xfrm>
        </p:spPr>
        <p:txBody>
          <a:bodyPr>
            <a:normAutofit fontScale="47500" lnSpcReduction="20000"/>
          </a:bodyPr>
          <a:lstStyle/>
          <a:p>
            <a:pPr algn="r"/>
            <a:endParaRPr lang="cs-CZ" dirty="0" smtClean="0"/>
          </a:p>
          <a:p>
            <a:pPr algn="r"/>
            <a:endParaRPr lang="cs-CZ" dirty="0"/>
          </a:p>
          <a:p>
            <a:pPr algn="r"/>
            <a:endParaRPr lang="cs-CZ" dirty="0" smtClean="0"/>
          </a:p>
          <a:p>
            <a:pPr algn="r"/>
            <a:r>
              <a:rPr lang="cs-CZ" sz="5100" dirty="0" smtClean="0"/>
              <a:t>Karlovy Vary, 24. 10. 2017</a:t>
            </a:r>
            <a:endParaRPr lang="cs-CZ" sz="5100" dirty="0"/>
          </a:p>
        </p:txBody>
      </p:sp>
    </p:spTree>
    <p:extLst>
      <p:ext uri="{BB962C8B-B14F-4D97-AF65-F5344CB8AC3E}">
        <p14:creationId xmlns:p14="http://schemas.microsoft.com/office/powerpoint/2010/main" val="33344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0518"/>
          </a:xfrm>
        </p:spPr>
        <p:txBody>
          <a:bodyPr>
            <a:normAutofit/>
          </a:bodyPr>
          <a:lstStyle/>
          <a:p>
            <a:r>
              <a:rPr lang="cs-CZ" sz="3600" b="1" dirty="0"/>
              <a:t>Příprava Akčního plánu 2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275644"/>
            <a:ext cx="7886700" cy="50687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u="sng" dirty="0" smtClean="0"/>
              <a:t>Sběr námětů:</a:t>
            </a:r>
          </a:p>
          <a:p>
            <a:r>
              <a:rPr lang="cs-CZ" dirty="0" smtClean="0"/>
              <a:t>Celkem 220 záměrů z ÚK, MSK a KVK</a:t>
            </a:r>
          </a:p>
          <a:p>
            <a:pPr lvl="1"/>
            <a:r>
              <a:rPr lang="cs-CZ" sz="2800" dirty="0" smtClean="0"/>
              <a:t>Z toho </a:t>
            </a:r>
            <a:r>
              <a:rPr lang="cs-CZ" sz="2800" dirty="0" smtClean="0">
                <a:solidFill>
                  <a:srgbClr val="FF0000"/>
                </a:solidFill>
              </a:rPr>
              <a:t>117 záměrů z KVK</a:t>
            </a:r>
          </a:p>
          <a:p>
            <a:r>
              <a:rPr lang="cs-CZ" dirty="0" smtClean="0"/>
              <a:t>Nové posouzení záměrů ze zásobníku </a:t>
            </a:r>
          </a:p>
          <a:p>
            <a:r>
              <a:rPr lang="cs-CZ" dirty="0" smtClean="0"/>
              <a:t>Nové posouzení záměrů ze sběru pro AP1, které nebyly dosud zařazeny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u="sng" dirty="0" smtClean="0"/>
              <a:t>Projednání na Krajské dozorčí radě:</a:t>
            </a:r>
          </a:p>
          <a:p>
            <a:r>
              <a:rPr lang="cs-CZ" dirty="0" smtClean="0"/>
              <a:t>Společné jednání RSK KVK a krajské tripartity</a:t>
            </a:r>
          </a:p>
          <a:p>
            <a:r>
              <a:rPr lang="cs-CZ" dirty="0" smtClean="0"/>
              <a:t>Nutno najít termín – 2. polovina 2017</a:t>
            </a:r>
            <a:endParaRPr lang="cs-CZ" dirty="0"/>
          </a:p>
          <a:p>
            <a:pPr marL="457200" lvl="1" indent="0">
              <a:buNone/>
            </a:pP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2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3763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Odkaz na  informace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28889"/>
            <a:ext cx="7886700" cy="536222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 smtClean="0"/>
              <a:t>Přípravu koordinuje Kancelář zmocněnce vlády pro MSK, ÚK a KVK</a:t>
            </a:r>
          </a:p>
          <a:p>
            <a:pPr lvl="1"/>
            <a:r>
              <a:rPr lang="cs-CZ" u="sng" dirty="0" smtClean="0"/>
              <a:t>Pro Karlovarský kraj:</a:t>
            </a:r>
          </a:p>
          <a:p>
            <a:pPr lvl="2"/>
            <a:r>
              <a:rPr lang="cs-CZ" sz="2600" dirty="0" smtClean="0"/>
              <a:t>zástupkyně zmocněnce vlády Gabriela Nekolová</a:t>
            </a:r>
          </a:p>
          <a:p>
            <a:pPr lvl="2"/>
            <a:r>
              <a:rPr lang="cs-CZ" sz="2600" dirty="0" smtClean="0"/>
              <a:t>KARP, p. o.</a:t>
            </a:r>
          </a:p>
          <a:p>
            <a:pPr marL="0" indent="0">
              <a:buNone/>
            </a:pPr>
            <a:endParaRPr lang="cs-CZ" sz="1500" dirty="0" smtClean="0"/>
          </a:p>
          <a:p>
            <a:pPr marL="0" indent="0">
              <a:buNone/>
            </a:pPr>
            <a:r>
              <a:rPr lang="cs-CZ" dirty="0" smtClean="0"/>
              <a:t>Veškeré informace lze sledovat na webu: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www.restartregionu.cz</a:t>
            </a:r>
            <a:endParaRPr lang="cs-CZ" dirty="0" smtClean="0"/>
          </a:p>
          <a:p>
            <a:pPr lvl="1"/>
            <a:r>
              <a:rPr lang="cs-CZ" dirty="0" smtClean="0"/>
              <a:t>Text Strategického rámce</a:t>
            </a:r>
          </a:p>
          <a:p>
            <a:pPr lvl="1"/>
            <a:r>
              <a:rPr lang="cs-CZ" dirty="0" smtClean="0"/>
              <a:t>Text Akčního plánu 1</a:t>
            </a:r>
          </a:p>
          <a:p>
            <a:pPr lvl="1"/>
            <a:r>
              <a:rPr lang="cs-CZ" dirty="0" smtClean="0"/>
              <a:t>Formulář pro sběr námětů</a:t>
            </a:r>
          </a:p>
          <a:p>
            <a:pPr lvl="1"/>
            <a:r>
              <a:rPr lang="cs-CZ" dirty="0" smtClean="0"/>
              <a:t>Novinky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37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sz="4000" dirty="0" smtClean="0"/>
              <a:t>Děkuji za pozornost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0435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13555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Realizace Akčního plánu 1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99822"/>
            <a:ext cx="7886700" cy="5080000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lvl="1"/>
            <a:r>
              <a:rPr lang="cs-CZ" sz="2400" dirty="0" smtClean="0"/>
              <a:t>AP1 schválen Vládou ČR dne 10. 7. 2017</a:t>
            </a:r>
          </a:p>
          <a:p>
            <a:pPr lvl="1"/>
            <a:r>
              <a:rPr lang="cs-CZ" sz="2400" dirty="0" smtClean="0"/>
              <a:t>zahrnuje celkem </a:t>
            </a:r>
            <a:r>
              <a:rPr lang="cs-CZ" sz="2400" b="1" dirty="0" smtClean="0">
                <a:solidFill>
                  <a:srgbClr val="FF0000"/>
                </a:solidFill>
              </a:rPr>
              <a:t>65 konkrétních opatření</a:t>
            </a:r>
            <a:r>
              <a:rPr lang="cs-CZ" sz="2400" dirty="0" smtClean="0"/>
              <a:t>. </a:t>
            </a:r>
          </a:p>
          <a:p>
            <a:pPr lvl="1"/>
            <a:r>
              <a:rPr lang="cs-CZ" sz="2400" dirty="0" smtClean="0"/>
              <a:t>do </a:t>
            </a:r>
            <a:r>
              <a:rPr lang="cs-CZ" sz="2400" dirty="0"/>
              <a:t>roku 2030 </a:t>
            </a:r>
            <a:r>
              <a:rPr lang="cs-CZ" sz="2400" dirty="0" smtClean="0"/>
              <a:t>by mělo na realizaci opatření v ÚK, MSK a KVK jít </a:t>
            </a:r>
            <a:r>
              <a:rPr lang="cs-CZ" sz="2400" b="1" dirty="0" smtClean="0">
                <a:solidFill>
                  <a:srgbClr val="FF0000"/>
                </a:solidFill>
              </a:rPr>
              <a:t>až 42 </a:t>
            </a:r>
            <a:r>
              <a:rPr lang="cs-CZ" sz="2400" b="1" dirty="0">
                <a:solidFill>
                  <a:srgbClr val="FF0000"/>
                </a:solidFill>
              </a:rPr>
              <a:t>miliard korun</a:t>
            </a:r>
            <a:r>
              <a:rPr lang="cs-CZ" sz="2400" dirty="0" smtClean="0"/>
              <a:t>.</a:t>
            </a:r>
          </a:p>
          <a:p>
            <a:pPr lvl="1"/>
            <a:r>
              <a:rPr lang="cs-CZ" sz="2400" dirty="0" smtClean="0"/>
              <a:t>Peníze </a:t>
            </a:r>
            <a:r>
              <a:rPr lang="cs-CZ" sz="2400" dirty="0"/>
              <a:t>bude vláda uvolňovat postupně. </a:t>
            </a:r>
            <a:endParaRPr lang="cs-CZ" sz="2400" dirty="0" smtClean="0"/>
          </a:p>
          <a:p>
            <a:pPr lvl="2"/>
            <a:r>
              <a:rPr lang="cs-CZ" sz="2400" dirty="0" smtClean="0"/>
              <a:t>2017 – 2018 - </a:t>
            </a:r>
            <a:r>
              <a:rPr lang="cs-CZ" sz="2400" dirty="0"/>
              <a:t>6 </a:t>
            </a:r>
            <a:r>
              <a:rPr lang="cs-CZ" sz="2400" dirty="0" smtClean="0"/>
              <a:t>miliard</a:t>
            </a:r>
          </a:p>
          <a:p>
            <a:pPr lvl="2"/>
            <a:r>
              <a:rPr lang="cs-CZ" sz="2400" dirty="0" smtClean="0"/>
              <a:t>2018 – 2019 - 12 </a:t>
            </a:r>
            <a:r>
              <a:rPr lang="cs-CZ" sz="2400" dirty="0"/>
              <a:t>miliard </a:t>
            </a:r>
            <a:endParaRPr lang="cs-CZ" sz="2400" dirty="0" smtClean="0"/>
          </a:p>
          <a:p>
            <a:pPr lvl="1"/>
            <a:r>
              <a:rPr lang="cs-CZ" sz="2400" dirty="0"/>
              <a:t>k</a:t>
            </a:r>
            <a:r>
              <a:rPr lang="cs-CZ" sz="2400" dirty="0" smtClean="0"/>
              <a:t>aždoroční aktualizace AP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335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896"/>
          </a:xfrm>
        </p:spPr>
        <p:txBody>
          <a:bodyPr>
            <a:normAutofit/>
          </a:bodyPr>
          <a:lstStyle/>
          <a:p>
            <a:r>
              <a:rPr lang="cs-CZ" sz="3600" b="1" dirty="0"/>
              <a:t>Realizace Akčního plánu 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7999" y="1253067"/>
            <a:ext cx="8150579" cy="5319007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cs-CZ" sz="2600" b="1" dirty="0" smtClean="0"/>
              <a:t>Pilíř A – Podnikání a inovace</a:t>
            </a:r>
          </a:p>
          <a:p>
            <a:pPr lvl="1"/>
            <a:r>
              <a:rPr lang="cs-CZ" sz="2200" dirty="0" smtClean="0"/>
              <a:t>dnes jednání k programu Technologie na MPO</a:t>
            </a:r>
          </a:p>
          <a:p>
            <a:pPr lvl="1"/>
            <a:r>
              <a:rPr lang="cs-CZ" sz="2200" dirty="0" smtClean="0"/>
              <a:t>Probíhají jednání k programu Trend </a:t>
            </a:r>
          </a:p>
          <a:p>
            <a:pPr marL="914400" lvl="2" indent="0">
              <a:buNone/>
            </a:pPr>
            <a:r>
              <a:rPr lang="cs-CZ" sz="2200" dirty="0" smtClean="0"/>
              <a:t>– nutná shoda MPO a TA ČR</a:t>
            </a:r>
          </a:p>
          <a:p>
            <a:pPr marL="0" indent="0">
              <a:buNone/>
            </a:pPr>
            <a:endParaRPr lang="cs-CZ" sz="1400" b="1" dirty="0" smtClean="0"/>
          </a:p>
          <a:p>
            <a:pPr marL="457200" lvl="1" indent="0">
              <a:buNone/>
            </a:pPr>
            <a:r>
              <a:rPr lang="cs-CZ" sz="2600" b="1" dirty="0" smtClean="0"/>
              <a:t>Pilíř B – Přímé investice</a:t>
            </a:r>
          </a:p>
          <a:p>
            <a:r>
              <a:rPr lang="cs-CZ" sz="2400" b="1" dirty="0">
                <a:solidFill>
                  <a:srgbClr val="FF0000"/>
                </a:solidFill>
              </a:rPr>
              <a:t>Program regenerace a podnikatelské využití </a:t>
            </a:r>
            <a:r>
              <a:rPr lang="cs-CZ" sz="2400" b="1" dirty="0" err="1">
                <a:solidFill>
                  <a:srgbClr val="FF0000"/>
                </a:solidFill>
              </a:rPr>
              <a:t>brownfieldů</a:t>
            </a:r>
            <a:r>
              <a:rPr lang="cs-CZ" sz="2400" b="1" dirty="0">
                <a:solidFill>
                  <a:srgbClr val="FF0000"/>
                </a:solidFill>
              </a:rPr>
              <a:t> </a:t>
            </a:r>
            <a:r>
              <a:rPr lang="cs-CZ" sz="2400" b="1" dirty="0"/>
              <a:t>(MPO)</a:t>
            </a:r>
          </a:p>
          <a:p>
            <a:pPr lvl="1"/>
            <a:r>
              <a:rPr lang="cs-CZ" sz="2000" dirty="0"/>
              <a:t>2 mld. Kč na 7 let</a:t>
            </a:r>
          </a:p>
          <a:p>
            <a:pPr lvl="1"/>
            <a:r>
              <a:rPr lang="cs-CZ" sz="2000" dirty="0"/>
              <a:t>1. výzva 20. 7. 2017 - 20. 10. 2017 (100 mil. Kč)</a:t>
            </a:r>
          </a:p>
          <a:p>
            <a:pPr lvl="1"/>
            <a:r>
              <a:rPr lang="cs-CZ" sz="2000" dirty="0"/>
              <a:t>Program </a:t>
            </a:r>
            <a:r>
              <a:rPr lang="cs-CZ" sz="2000" dirty="0" smtClean="0"/>
              <a:t>pro </a:t>
            </a:r>
            <a:r>
              <a:rPr lang="cs-CZ" sz="2000" dirty="0"/>
              <a:t>obce a kraje MSK, ÚK, KVK k řešení </a:t>
            </a:r>
            <a:r>
              <a:rPr lang="cs-CZ" sz="2000" dirty="0" err="1"/>
              <a:t>brownfieldů</a:t>
            </a:r>
            <a:r>
              <a:rPr lang="cs-CZ" sz="2000" dirty="0"/>
              <a:t> do 10 ha (nevyužívané výrobní areály v obcích, bývalé kravíny, zrušená železniční nádraží apod.)</a:t>
            </a:r>
          </a:p>
          <a:p>
            <a:pPr lvl="1"/>
            <a:r>
              <a:rPr lang="cs-CZ" sz="2000" dirty="0"/>
              <a:t>Bližší informace - </a:t>
            </a:r>
            <a:r>
              <a:rPr lang="cs-CZ" sz="2000" u="sng" dirty="0">
                <a:hlinkClick r:id="rId2"/>
              </a:rPr>
              <a:t>http://www.czechinvest.org/brownfieldy</a:t>
            </a:r>
            <a:r>
              <a:rPr lang="cs-CZ" sz="2000" dirty="0"/>
              <a:t> a pracovníci </a:t>
            </a:r>
            <a:r>
              <a:rPr lang="cs-CZ" sz="2000" dirty="0" err="1"/>
              <a:t>Czechinvest</a:t>
            </a:r>
            <a:endParaRPr lang="cs-CZ" sz="2000" dirty="0"/>
          </a:p>
          <a:p>
            <a:pPr marL="0" indent="0">
              <a:buNone/>
            </a:pPr>
            <a:endParaRPr lang="cs-CZ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4658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8606"/>
          </a:xfrm>
        </p:spPr>
        <p:txBody>
          <a:bodyPr>
            <a:normAutofit/>
          </a:bodyPr>
          <a:lstStyle/>
          <a:p>
            <a:r>
              <a:rPr lang="cs-CZ" sz="3600" b="1" dirty="0"/>
              <a:t>Realizace Akčního plánu 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6622"/>
            <a:ext cx="7886700" cy="5661378"/>
          </a:xfrm>
        </p:spPr>
        <p:txBody>
          <a:bodyPr>
            <a:normAutofit fontScale="70000" lnSpcReduction="20000"/>
          </a:bodyPr>
          <a:lstStyle/>
          <a:p>
            <a:endParaRPr lang="cs-CZ" sz="2400" b="1" dirty="0" smtClean="0"/>
          </a:p>
          <a:p>
            <a:endParaRPr lang="cs-CZ" b="1" dirty="0"/>
          </a:p>
          <a:p>
            <a:pPr lvl="1"/>
            <a:endParaRPr lang="cs-CZ" sz="3000" b="1" dirty="0" smtClean="0"/>
          </a:p>
          <a:p>
            <a:pPr lvl="1"/>
            <a:r>
              <a:rPr lang="cs-CZ" sz="3000" b="1" dirty="0" smtClean="0"/>
              <a:t>Pilíř </a:t>
            </a:r>
            <a:r>
              <a:rPr lang="cs-CZ" sz="3000" b="1" dirty="0"/>
              <a:t>C – Výzkum a </a:t>
            </a:r>
            <a:r>
              <a:rPr lang="cs-CZ" sz="3000" b="1" dirty="0" smtClean="0"/>
              <a:t>vývoj</a:t>
            </a:r>
          </a:p>
          <a:p>
            <a:pPr lvl="2"/>
            <a:r>
              <a:rPr lang="cs-CZ" sz="2700" dirty="0" smtClean="0"/>
              <a:t>Nejblíže vyhlášení jsou programy Technologické agentury ČR:</a:t>
            </a:r>
          </a:p>
          <a:p>
            <a:pPr lvl="3"/>
            <a:r>
              <a:rPr lang="cs-CZ" sz="2700" dirty="0" smtClean="0"/>
              <a:t>Speciální alokace pro ÚK, MSK a KVK</a:t>
            </a:r>
          </a:p>
          <a:p>
            <a:pPr lvl="3"/>
            <a:r>
              <a:rPr lang="cs-CZ" sz="2700" b="1" dirty="0" smtClean="0"/>
              <a:t>Epsilon</a:t>
            </a:r>
            <a:r>
              <a:rPr lang="cs-CZ" sz="2700" dirty="0" smtClean="0"/>
              <a:t> – výzva II/2018 – 300 mil. na 4 roky</a:t>
            </a:r>
          </a:p>
          <a:p>
            <a:pPr lvl="3"/>
            <a:r>
              <a:rPr lang="cs-CZ" sz="2700" b="1" dirty="0" smtClean="0"/>
              <a:t>Eta</a:t>
            </a:r>
            <a:r>
              <a:rPr lang="cs-CZ" sz="2700" dirty="0" smtClean="0"/>
              <a:t> – výzva V/2018</a:t>
            </a:r>
          </a:p>
          <a:p>
            <a:pPr lvl="3"/>
            <a:r>
              <a:rPr lang="cs-CZ" sz="2700" b="1" dirty="0" smtClean="0"/>
              <a:t>Gama</a:t>
            </a:r>
            <a:r>
              <a:rPr lang="cs-CZ" sz="2700" dirty="0" smtClean="0"/>
              <a:t> – výzva VI/2018</a:t>
            </a:r>
          </a:p>
          <a:p>
            <a:pPr lvl="2"/>
            <a:r>
              <a:rPr lang="cs-CZ" sz="2700" dirty="0" smtClean="0"/>
              <a:t>Balneologie pro KVK – součást výzvy pro VŠ z OP VVV</a:t>
            </a:r>
          </a:p>
          <a:p>
            <a:pPr lvl="1"/>
            <a:endParaRPr lang="cs-CZ" sz="3000" b="1" dirty="0" smtClean="0"/>
          </a:p>
          <a:p>
            <a:pPr lvl="1"/>
            <a:r>
              <a:rPr lang="cs-CZ" sz="3000" b="1" dirty="0" smtClean="0"/>
              <a:t>Pilíř </a:t>
            </a:r>
            <a:r>
              <a:rPr lang="cs-CZ" sz="3000" b="1" dirty="0"/>
              <a:t>D – Lidské </a:t>
            </a:r>
            <a:r>
              <a:rPr lang="cs-CZ" sz="3000" b="1" dirty="0" smtClean="0"/>
              <a:t>zdroje</a:t>
            </a:r>
          </a:p>
          <a:p>
            <a:pPr lvl="2"/>
            <a:r>
              <a:rPr lang="cs-CZ" sz="2700" dirty="0" smtClean="0"/>
              <a:t>Příprava specifické výzvy OP VVV pro vysoké školství:</a:t>
            </a:r>
          </a:p>
          <a:p>
            <a:pPr lvl="3"/>
            <a:r>
              <a:rPr lang="cs-CZ" sz="2700" dirty="0" smtClean="0"/>
              <a:t>ERDF – 1,5 mld. Kč</a:t>
            </a:r>
          </a:p>
          <a:p>
            <a:pPr lvl="3"/>
            <a:r>
              <a:rPr lang="cs-CZ" sz="2700" dirty="0" smtClean="0"/>
              <a:t>ESF – 600 mil. Kč</a:t>
            </a:r>
            <a:endParaRPr lang="cs-CZ" sz="2700" dirty="0"/>
          </a:p>
          <a:p>
            <a:endParaRPr lang="cs-CZ" sz="3200" dirty="0" smtClean="0"/>
          </a:p>
          <a:p>
            <a:pPr marL="457200" lvl="1" indent="0">
              <a:buNone/>
            </a:pPr>
            <a:endParaRPr lang="cs-CZ" dirty="0" smtClean="0"/>
          </a:p>
          <a:p>
            <a:pPr marL="457200" lvl="1" indent="0">
              <a:buNone/>
            </a:pPr>
            <a:endParaRPr lang="cs-CZ" sz="2800" dirty="0" smtClean="0"/>
          </a:p>
          <a:p>
            <a:pPr lvl="2"/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596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3452"/>
          </a:xfrm>
        </p:spPr>
        <p:txBody>
          <a:bodyPr>
            <a:normAutofit/>
          </a:bodyPr>
          <a:lstStyle/>
          <a:p>
            <a:r>
              <a:rPr lang="cs-CZ" sz="3600" b="1" dirty="0"/>
              <a:t>Realizace Akčního plánu 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038578"/>
            <a:ext cx="7886700" cy="58194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 smtClean="0"/>
          </a:p>
          <a:p>
            <a:pPr marL="457200" lvl="1" indent="0">
              <a:buNone/>
            </a:pPr>
            <a:r>
              <a:rPr lang="cs-CZ" sz="2400" b="1" dirty="0" smtClean="0"/>
              <a:t>Pilíř </a:t>
            </a:r>
            <a:r>
              <a:rPr lang="cs-CZ" sz="2400" b="1" dirty="0"/>
              <a:t>E – Sociální </a:t>
            </a:r>
            <a:r>
              <a:rPr lang="cs-CZ" sz="2400" b="1" dirty="0" smtClean="0"/>
              <a:t>stabilizace</a:t>
            </a:r>
          </a:p>
          <a:p>
            <a:pPr lvl="2"/>
            <a:r>
              <a:rPr lang="cs-CZ" sz="2000" dirty="0" smtClean="0"/>
              <a:t>Probíhají jednání s resorty</a:t>
            </a:r>
          </a:p>
          <a:p>
            <a:pPr marL="914400" lvl="2" indent="0">
              <a:buNone/>
            </a:pPr>
            <a:endParaRPr lang="cs-CZ" sz="1000" dirty="0"/>
          </a:p>
          <a:p>
            <a:pPr marL="457200" lvl="1" indent="0">
              <a:buNone/>
            </a:pPr>
            <a:r>
              <a:rPr lang="cs-CZ" sz="2400" b="1" dirty="0"/>
              <a:t>Pilíř F – Životní </a:t>
            </a:r>
            <a:r>
              <a:rPr lang="cs-CZ" sz="2400" b="1" dirty="0" smtClean="0"/>
              <a:t>prostředí</a:t>
            </a:r>
          </a:p>
          <a:p>
            <a:pPr lvl="1"/>
            <a:r>
              <a:rPr lang="cs-CZ" sz="2000" dirty="0" smtClean="0"/>
              <a:t>Navýšení </a:t>
            </a:r>
            <a:r>
              <a:rPr lang="cs-CZ" sz="2000" b="1" dirty="0" smtClean="0">
                <a:solidFill>
                  <a:srgbClr val="FF0000"/>
                </a:solidFill>
              </a:rPr>
              <a:t>programu na řešení ekologických škod v severozápadních Čechách</a:t>
            </a:r>
            <a:r>
              <a:rPr lang="cs-CZ" sz="2000" dirty="0" smtClean="0"/>
              <a:t> (tzv. 15 mld.) o </a:t>
            </a:r>
            <a:r>
              <a:rPr lang="cs-CZ" sz="2000" b="1" dirty="0" smtClean="0"/>
              <a:t>3 mld. Kč </a:t>
            </a:r>
          </a:p>
          <a:p>
            <a:pPr lvl="1"/>
            <a:r>
              <a:rPr lang="cs-CZ" sz="2000" dirty="0" smtClean="0"/>
              <a:t>Program </a:t>
            </a:r>
            <a:r>
              <a:rPr lang="cs-CZ" sz="2000" b="1" dirty="0">
                <a:solidFill>
                  <a:srgbClr val="FF0000"/>
                </a:solidFill>
              </a:rPr>
              <a:t>Revitalizace Krušných </a:t>
            </a:r>
            <a:r>
              <a:rPr lang="cs-CZ" sz="2000" b="1" dirty="0" smtClean="0">
                <a:solidFill>
                  <a:srgbClr val="FF0000"/>
                </a:solidFill>
              </a:rPr>
              <a:t>hor </a:t>
            </a:r>
            <a:r>
              <a:rPr lang="cs-CZ" sz="2000" b="1" dirty="0" smtClean="0"/>
              <a:t>(</a:t>
            </a:r>
            <a:r>
              <a:rPr lang="cs-CZ" sz="2000" b="1" dirty="0" err="1" smtClean="0"/>
              <a:t>Mze</a:t>
            </a:r>
            <a:r>
              <a:rPr lang="cs-CZ" sz="2000" b="1" dirty="0" smtClean="0"/>
              <a:t>)</a:t>
            </a:r>
          </a:p>
          <a:p>
            <a:pPr lvl="2"/>
            <a:r>
              <a:rPr lang="cs-CZ" dirty="0"/>
              <a:t>Celkový objem cca 4 mld. Kč</a:t>
            </a:r>
          </a:p>
          <a:p>
            <a:pPr lvl="2"/>
            <a:r>
              <a:rPr lang="cs-CZ" dirty="0"/>
              <a:t>komplexní revitalizace lesních ekosystémů </a:t>
            </a:r>
          </a:p>
          <a:p>
            <a:pPr lvl="2"/>
            <a:r>
              <a:rPr lang="cs-CZ" u="sng" dirty="0">
                <a:hlinkClick r:id="rId2"/>
              </a:rPr>
              <a:t>http://eagri.cz/public/web/mze/lesy/lesnictvi/koncepce-a-strategie/program-revitalizace-krusnych-hor.html</a:t>
            </a:r>
            <a:endParaRPr lang="cs-CZ" dirty="0"/>
          </a:p>
          <a:p>
            <a:pPr lvl="1"/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523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86341"/>
          </a:xfrm>
        </p:spPr>
        <p:txBody>
          <a:bodyPr>
            <a:normAutofit/>
          </a:bodyPr>
          <a:lstStyle/>
          <a:p>
            <a:r>
              <a:rPr lang="cs-CZ" sz="3600" b="1" dirty="0"/>
              <a:t>Realizace Akčního plánu 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241778"/>
            <a:ext cx="7886700" cy="4935185"/>
          </a:xfrm>
        </p:spPr>
        <p:txBody>
          <a:bodyPr>
            <a:normAutofit lnSpcReduction="10000"/>
          </a:bodyPr>
          <a:lstStyle/>
          <a:p>
            <a:pPr lvl="0"/>
            <a:r>
              <a:rPr lang="cs-CZ" sz="2400" b="1" dirty="0" smtClean="0"/>
              <a:t>Program </a:t>
            </a:r>
            <a:r>
              <a:rPr lang="cs-CZ" sz="2400" b="1" dirty="0">
                <a:solidFill>
                  <a:srgbClr val="FF0000"/>
                </a:solidFill>
              </a:rPr>
              <a:t>Demolice budov v sociálně vyloučených lokalitách </a:t>
            </a:r>
            <a:r>
              <a:rPr lang="cs-CZ" sz="2400" b="1" dirty="0"/>
              <a:t>(MMR)</a:t>
            </a:r>
          </a:p>
          <a:p>
            <a:pPr lvl="1"/>
            <a:r>
              <a:rPr lang="cs-CZ" dirty="0"/>
              <a:t>Dosud 2 výzvy </a:t>
            </a:r>
          </a:p>
          <a:p>
            <a:pPr lvl="1"/>
            <a:r>
              <a:rPr lang="cs-CZ" dirty="0"/>
              <a:t>Z Karlovarského kraje byly schváleny všechny 4 žádosti (Habartov, Chodov, Rotava, Krásná) v celkovém objemu cca 18 mil. Kč, další obce z kraje si zatím nepožádaly.</a:t>
            </a:r>
          </a:p>
          <a:p>
            <a:pPr lvl="1"/>
            <a:r>
              <a:rPr lang="cs-CZ" dirty="0">
                <a:solidFill>
                  <a:srgbClr val="FF0000"/>
                </a:solidFill>
              </a:rPr>
              <a:t>3. výzva bude vyhlášená příští týden!!!</a:t>
            </a:r>
          </a:p>
          <a:p>
            <a:pPr lvl="2"/>
            <a:r>
              <a:rPr lang="cs-CZ" dirty="0">
                <a:solidFill>
                  <a:srgbClr val="FF0000"/>
                </a:solidFill>
              </a:rPr>
              <a:t>Do 10 mil. Kč (výjimečně i vyšší částka)</a:t>
            </a:r>
          </a:p>
          <a:p>
            <a:pPr lvl="1"/>
            <a:endParaRPr lang="cs-CZ" sz="2000" dirty="0"/>
          </a:p>
          <a:p>
            <a:r>
              <a:rPr lang="cs-CZ" sz="2400" dirty="0"/>
              <a:t>Příprava </a:t>
            </a:r>
            <a:r>
              <a:rPr lang="cs-CZ" sz="2400" b="1" dirty="0"/>
              <a:t>Programu na BF pro nepodnikatelské využití (MMR)</a:t>
            </a:r>
          </a:p>
          <a:p>
            <a:pPr lvl="1"/>
            <a:r>
              <a:rPr lang="cs-CZ" sz="2000" dirty="0"/>
              <a:t>V lednu bude program předložen na MF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018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8918"/>
          </a:xfrm>
        </p:spPr>
        <p:txBody>
          <a:bodyPr>
            <a:normAutofit/>
          </a:bodyPr>
          <a:lstStyle/>
          <a:p>
            <a:r>
              <a:rPr lang="cs-CZ" sz="3600" b="1" dirty="0"/>
              <a:t>Realizace Akčního plánu 1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74045"/>
            <a:ext cx="7886700" cy="5260622"/>
          </a:xfrm>
        </p:spPr>
        <p:txBody>
          <a:bodyPr/>
          <a:lstStyle/>
          <a:p>
            <a:endParaRPr lang="cs-CZ" b="1" dirty="0" smtClean="0"/>
          </a:p>
          <a:p>
            <a:r>
              <a:rPr lang="cs-CZ" b="1" dirty="0" smtClean="0"/>
              <a:t>Pilíř </a:t>
            </a:r>
            <a:r>
              <a:rPr lang="cs-CZ" b="1" dirty="0"/>
              <a:t>G – Infrastruktura a veřejná </a:t>
            </a:r>
            <a:r>
              <a:rPr lang="cs-CZ" b="1" dirty="0" smtClean="0"/>
              <a:t>správa</a:t>
            </a:r>
            <a:endParaRPr lang="cs-CZ" dirty="0" smtClean="0"/>
          </a:p>
          <a:p>
            <a:pPr lvl="1"/>
            <a:r>
              <a:rPr lang="cs-CZ" dirty="0" smtClean="0"/>
              <a:t>Vláda řeší navýšení 500 mil. Kč na silnice 2. a 3. třídy</a:t>
            </a:r>
          </a:p>
          <a:p>
            <a:pPr lvl="1"/>
            <a:r>
              <a:rPr lang="cs-CZ" dirty="0" smtClean="0"/>
              <a:t>Pokud se nenajde v rozpočtu – použít přednostně úspory SFDI</a:t>
            </a:r>
          </a:p>
          <a:p>
            <a:pPr lvl="1"/>
            <a:r>
              <a:rPr lang="cs-CZ" dirty="0" smtClean="0"/>
              <a:t>Úseky silnic s významem pro hospodářství kraje</a:t>
            </a:r>
          </a:p>
          <a:p>
            <a:pPr lvl="2"/>
            <a:r>
              <a:rPr lang="cs-CZ" dirty="0" smtClean="0"/>
              <a:t>Řeší se parametry pro posouzení, bude projednáno s kraji</a:t>
            </a:r>
          </a:p>
          <a:p>
            <a:pPr lvl="1"/>
            <a:r>
              <a:rPr lang="cs-CZ" dirty="0" smtClean="0"/>
              <a:t>Letiště:</a:t>
            </a:r>
          </a:p>
          <a:p>
            <a:pPr lvl="2"/>
            <a:r>
              <a:rPr lang="cs-CZ" dirty="0" smtClean="0"/>
              <a:t>MD zřizuje pracovní skupinu pro financování regionálních letišť</a:t>
            </a:r>
          </a:p>
          <a:p>
            <a:pPr lvl="2"/>
            <a:r>
              <a:rPr lang="cs-CZ" dirty="0" smtClean="0"/>
              <a:t>jednání plánováno v závěru roku</a:t>
            </a:r>
          </a:p>
          <a:p>
            <a:pPr lvl="2"/>
            <a:r>
              <a:rPr lang="cs-CZ" dirty="0" smtClean="0"/>
              <a:t>Požádat o členství</a:t>
            </a:r>
          </a:p>
          <a:p>
            <a:pPr lvl="2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5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45985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Příprava Akčního plánu 2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411110"/>
            <a:ext cx="7886700" cy="503484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cs-CZ" sz="2400" b="1" dirty="0" smtClean="0"/>
              <a:t>Harmonogram:</a:t>
            </a:r>
          </a:p>
          <a:p>
            <a:pPr lvl="1"/>
            <a:r>
              <a:rPr lang="cs-CZ" sz="2400" dirty="0"/>
              <a:t>d</a:t>
            </a:r>
            <a:r>
              <a:rPr lang="cs-CZ" sz="2400" dirty="0" smtClean="0"/>
              <a:t>o IX/2017 = sběr námětů</a:t>
            </a:r>
          </a:p>
          <a:p>
            <a:pPr lvl="1"/>
            <a:r>
              <a:rPr lang="cs-CZ" sz="2400" dirty="0" smtClean="0"/>
              <a:t>X – XI/2017 = konkretizace záměrů</a:t>
            </a:r>
          </a:p>
          <a:p>
            <a:pPr lvl="1"/>
            <a:r>
              <a:rPr lang="cs-CZ" sz="2400" dirty="0" smtClean="0"/>
              <a:t>IX/2017 = společné jednání RSK a krajské tripartity</a:t>
            </a:r>
          </a:p>
          <a:p>
            <a:pPr lvl="1"/>
            <a:r>
              <a:rPr lang="cs-CZ" sz="2400" dirty="0" smtClean="0"/>
              <a:t>XII/2017 = další rozpracování opatření</a:t>
            </a:r>
          </a:p>
          <a:p>
            <a:pPr lvl="1"/>
            <a:r>
              <a:rPr lang="cs-CZ" sz="2400" dirty="0" smtClean="0"/>
              <a:t>I – IV/2018 = vyjednávání s resorty  </a:t>
            </a:r>
          </a:p>
          <a:p>
            <a:pPr lvl="1"/>
            <a:r>
              <a:rPr lang="cs-CZ" sz="2400" dirty="0" smtClean="0"/>
              <a:t>IV – V/2018 = meziresortní připomínkové řízení</a:t>
            </a:r>
          </a:p>
          <a:p>
            <a:pPr lvl="1"/>
            <a:r>
              <a:rPr lang="cs-CZ" sz="2400" dirty="0" smtClean="0"/>
              <a:t>31. 5. 2018 = předložení vládě ČR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0957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86341"/>
          </a:xfrm>
        </p:spPr>
        <p:txBody>
          <a:bodyPr>
            <a:normAutofit/>
          </a:bodyPr>
          <a:lstStyle/>
          <a:p>
            <a:r>
              <a:rPr lang="cs-CZ" sz="3600" b="1" dirty="0"/>
              <a:t>Příprava Akčního plánu 2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51466"/>
            <a:ext cx="7886700" cy="570653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 smtClean="0"/>
              <a:t>	Při sběru záměrů jsme oslovili:</a:t>
            </a:r>
          </a:p>
          <a:p>
            <a:pPr lvl="1"/>
            <a:r>
              <a:rPr lang="cs-CZ" sz="2200" dirty="0" smtClean="0"/>
              <a:t>Relevantní </a:t>
            </a:r>
            <a:r>
              <a:rPr lang="cs-CZ" sz="2200" dirty="0"/>
              <a:t>odbory KÚKK včetně příslušných náměstků (zejména školství, zdravotnictví, doprava, životní prostředí, sociální věci, investice, regionální rozvoj, cestovní ruch apod.)</a:t>
            </a:r>
          </a:p>
          <a:p>
            <a:pPr lvl="1"/>
            <a:r>
              <a:rPr lang="cs-CZ" sz="2200" dirty="0"/>
              <a:t>Všechny města a obce Karlovarského kraje (a zvláštním emailem ještě města ORP)</a:t>
            </a:r>
          </a:p>
          <a:p>
            <a:pPr lvl="1"/>
            <a:r>
              <a:rPr lang="cs-CZ" sz="2200" dirty="0"/>
              <a:t>Členy Rady KK pro výzkum, vývoj a inovace (včetně zástupců Západočeské univerzity a řady firem)</a:t>
            </a:r>
          </a:p>
          <a:p>
            <a:pPr lvl="1"/>
            <a:r>
              <a:rPr lang="cs-CZ" sz="2200" dirty="0"/>
              <a:t>Krajskou hospodářskou </a:t>
            </a:r>
            <a:r>
              <a:rPr lang="cs-CZ" sz="2200" dirty="0" smtClean="0"/>
              <a:t>komoru KK</a:t>
            </a:r>
            <a:endParaRPr lang="cs-CZ" sz="2200" dirty="0"/>
          </a:p>
          <a:p>
            <a:pPr lvl="1"/>
            <a:r>
              <a:rPr lang="cs-CZ" sz="2200" dirty="0" smtClean="0"/>
              <a:t>Místní </a:t>
            </a:r>
            <a:r>
              <a:rPr lang="cs-CZ" sz="2200" dirty="0"/>
              <a:t>akční </a:t>
            </a:r>
            <a:r>
              <a:rPr lang="cs-CZ" sz="2200" dirty="0" smtClean="0"/>
              <a:t>skupiny (MAS)</a:t>
            </a:r>
            <a:endParaRPr lang="cs-CZ" sz="2200" dirty="0"/>
          </a:p>
          <a:p>
            <a:pPr lvl="1"/>
            <a:r>
              <a:rPr lang="cs-CZ" sz="2200" dirty="0"/>
              <a:t>další subjekty (například </a:t>
            </a:r>
            <a:r>
              <a:rPr lang="cs-CZ" sz="2200" dirty="0" smtClean="0"/>
              <a:t>kvůli Dopravě </a:t>
            </a:r>
            <a:r>
              <a:rPr lang="cs-CZ" sz="2200" dirty="0"/>
              <a:t>v klidu, posílení </a:t>
            </a:r>
            <a:r>
              <a:rPr lang="cs-CZ" sz="2200" dirty="0" smtClean="0"/>
              <a:t> </a:t>
            </a:r>
            <a:r>
              <a:rPr lang="cs-CZ" sz="2200" dirty="0"/>
              <a:t>aplikovaného výzkumu v oblasti kaolinu </a:t>
            </a:r>
            <a:r>
              <a:rPr lang="cs-CZ" sz="2200" dirty="0" err="1"/>
              <a:t>atd</a:t>
            </a:r>
            <a:r>
              <a:rPr lang="cs-CZ" sz="2200" dirty="0"/>
              <a:t>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23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142</TotalTime>
  <Words>539</Words>
  <Application>Microsoft Office PowerPoint</Application>
  <PresentationFormat>Předvádění na obrazovce (4:3)</PresentationFormat>
  <Paragraphs>119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Corbel</vt:lpstr>
      <vt:lpstr>Paralaxa</vt:lpstr>
      <vt:lpstr>                     Restart Strategie hospodářské restrukturalizace Ústeckého, Moravskoslezského a Karlovarského kraje </vt:lpstr>
      <vt:lpstr>Realizace Akčního plánu 1</vt:lpstr>
      <vt:lpstr>Realizace Akčního plánu 1</vt:lpstr>
      <vt:lpstr>Realizace Akčního plánu 1</vt:lpstr>
      <vt:lpstr>Realizace Akčního plánu 1</vt:lpstr>
      <vt:lpstr>Realizace Akčního plánu 1</vt:lpstr>
      <vt:lpstr>Realizace Akčního plánu 1</vt:lpstr>
      <vt:lpstr>Příprava Akčního plánu 2</vt:lpstr>
      <vt:lpstr>Příprava Akčního plánu 2</vt:lpstr>
      <vt:lpstr>Příprava Akčního plánu 2</vt:lpstr>
      <vt:lpstr>Odkaz na  informace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Restart Strategie hospodářské restrukturalizace Ústeckého, Moravskoslezského a Karlovarského kraje</dc:title>
  <dc:creator>jelena.kriegelsteinova</dc:creator>
  <cp:lastModifiedBy>jelena.kriegelsteinova</cp:lastModifiedBy>
  <cp:revision>25</cp:revision>
  <cp:lastPrinted>2017-10-24T09:30:07Z</cp:lastPrinted>
  <dcterms:created xsi:type="dcterms:W3CDTF">2017-10-24T07:08:48Z</dcterms:created>
  <dcterms:modified xsi:type="dcterms:W3CDTF">2017-10-24T09:30:50Z</dcterms:modified>
</cp:coreProperties>
</file>