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87" r:id="rId2"/>
    <p:sldMasterId id="2147483675" r:id="rId3"/>
    <p:sldMasterId id="2147483663" r:id="rId4"/>
  </p:sldMasterIdLst>
  <p:notesMasterIdLst>
    <p:notesMasterId r:id="rId10"/>
  </p:notesMasterIdLst>
  <p:handoutMasterIdLst>
    <p:handoutMasterId r:id="rId11"/>
  </p:handoutMasterIdLst>
  <p:sldIdLst>
    <p:sldId id="257" r:id="rId5"/>
    <p:sldId id="269" r:id="rId6"/>
    <p:sldId id="271" r:id="rId7"/>
    <p:sldId id="272" r:id="rId8"/>
    <p:sldId id="267" r:id="rId9"/>
  </p:sldIdLst>
  <p:sldSz cx="9145588" cy="7021513"/>
  <p:notesSz cx="6669088" cy="9926638"/>
  <p:defaultTextStyle>
    <a:defPPr>
      <a:defRPr lang="cs-CZ"/>
    </a:defPPr>
    <a:lvl1pPr algn="l" rtl="0" fontAlgn="base">
      <a:spcBef>
        <a:spcPct val="2000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defRPr sz="27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7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7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7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700" b="1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1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Vychová Helena" initials="VH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1919"/>
    <a:srgbClr val="C5C5C5"/>
    <a:srgbClr val="0085C8"/>
    <a:srgbClr val="DDDDDD"/>
    <a:srgbClr val="666666"/>
    <a:srgbClr val="00B1B5"/>
    <a:srgbClr val="00B1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480" autoAdjust="0"/>
    <p:restoredTop sz="94618" autoAdjust="0"/>
  </p:normalViewPr>
  <p:slideViewPr>
    <p:cSldViewPr>
      <p:cViewPr>
        <p:scale>
          <a:sx n="92" d="100"/>
          <a:sy n="92" d="100"/>
        </p:scale>
        <p:origin x="-2118" y="-564"/>
      </p:cViewPr>
      <p:guideLst>
        <p:guide orient="horz" pos="2211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8" d="100"/>
          <a:sy n="98" d="100"/>
        </p:scale>
        <p:origin x="-3564" y="-96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4403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7607" y="0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4403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8583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4403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7607" y="9428583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fld id="{544ADB51-B73C-46C6-AAFE-D5F2CAA93472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35443150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7607" y="0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2222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4538"/>
            <a:ext cx="48466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222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909" y="4715153"/>
            <a:ext cx="5335270" cy="4466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styly předlohy textu.</a:t>
            </a:r>
          </a:p>
          <a:p>
            <a:pPr lvl="1"/>
            <a:r>
              <a:rPr lang="cs-CZ" altLang="cs-CZ" smtClean="0"/>
              <a:t>Druhá úroveň</a:t>
            </a:r>
          </a:p>
          <a:p>
            <a:pPr lvl="2"/>
            <a:r>
              <a:rPr lang="cs-CZ" altLang="cs-CZ" smtClean="0"/>
              <a:t>Třetí úroveň</a:t>
            </a:r>
          </a:p>
          <a:p>
            <a:pPr lvl="3"/>
            <a:r>
              <a:rPr lang="cs-CZ" altLang="cs-CZ" smtClean="0"/>
              <a:t>Čtvrtá úroveň</a:t>
            </a:r>
          </a:p>
          <a:p>
            <a:pPr lvl="4"/>
            <a:r>
              <a:rPr lang="cs-CZ" altLang="cs-CZ" smtClean="0"/>
              <a:t>Pátá úroveň</a:t>
            </a:r>
          </a:p>
        </p:txBody>
      </p:sp>
      <p:sp>
        <p:nvSpPr>
          <p:cNvPr id="2222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8583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200" b="0"/>
            </a:lvl1pPr>
          </a:lstStyle>
          <a:p>
            <a:endParaRPr lang="cs-CZ" altLang="cs-CZ"/>
          </a:p>
        </p:txBody>
      </p:sp>
      <p:sp>
        <p:nvSpPr>
          <p:cNvPr id="2222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7607" y="9428583"/>
            <a:ext cx="2889938" cy="496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200" b="0"/>
            </a:lvl1pPr>
          </a:lstStyle>
          <a:p>
            <a:fld id="{282CBF02-DF50-4FA2-9491-5C4B86E99238}" type="slidenum">
              <a:rPr lang="cs-CZ" altLang="cs-CZ"/>
              <a:pPr/>
              <a:t>‹#›</a:t>
            </a:fld>
            <a:endParaRPr lang="cs-CZ" altLang="cs-CZ"/>
          </a:p>
        </p:txBody>
      </p:sp>
    </p:spTree>
    <p:extLst>
      <p:ext uri="{BB962C8B-B14F-4D97-AF65-F5344CB8AC3E}">
        <p14:creationId xmlns:p14="http://schemas.microsoft.com/office/powerpoint/2010/main" val="187906011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W:\PUBLICITA\VIZUÁLNÍ_IDENTITA\loga\OPZ\logo_OPZ_barevne.jp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2514" y="126380"/>
            <a:ext cx="4924789" cy="1021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906075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97663" y="976313"/>
            <a:ext cx="2124075" cy="50546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323850" y="976313"/>
            <a:ext cx="6221413" cy="505460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05447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3988" cy="150495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2388" cy="1795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418520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653683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3987" cy="13954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3987" cy="15351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62561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38300"/>
            <a:ext cx="4038600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38300"/>
            <a:ext cx="4040188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67353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6613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6613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4811742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003489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32957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9400"/>
            <a:ext cx="5113338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28089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81923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7987" cy="5810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7987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7987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972576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28926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30988" y="280988"/>
            <a:ext cx="2057400" cy="59912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80988"/>
            <a:ext cx="6021388" cy="59912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678882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81225"/>
            <a:ext cx="7773988" cy="150495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978275"/>
            <a:ext cx="6402388" cy="179546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44104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199775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3987" cy="1395413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3987" cy="1535112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49180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38300"/>
            <a:ext cx="4038600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38300"/>
            <a:ext cx="4040188" cy="46339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4091995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6613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6613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159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9334634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83647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511675"/>
            <a:ext cx="7773987" cy="139541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76563"/>
            <a:ext cx="7773987" cy="153511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896738036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9400"/>
            <a:ext cx="5113338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320326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7987" cy="581025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7987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7987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348181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69728639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30988" y="280988"/>
            <a:ext cx="2057400" cy="5991225"/>
          </a:xfrm>
          <a:prstGeom prst="rect">
            <a:avLst/>
          </a:prstGeo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80988"/>
            <a:ext cx="6021388" cy="59912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861182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143000" y="1149350"/>
            <a:ext cx="6859588" cy="244475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43000" y="3687763"/>
            <a:ext cx="6859588" cy="1695450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0896521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144981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23888" y="1751013"/>
            <a:ext cx="7888287" cy="2921000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3888" y="4699000"/>
            <a:ext cx="7888287" cy="1535113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8100889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628650" y="1868488"/>
            <a:ext cx="3867150" cy="44561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68488"/>
            <a:ext cx="3868738" cy="445611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84548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373063"/>
            <a:ext cx="7888287" cy="1357312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30238" y="1720850"/>
            <a:ext cx="3868737" cy="8445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30238" y="2565400"/>
            <a:ext cx="3868737" cy="37719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30738" y="1720850"/>
            <a:ext cx="3887787" cy="8445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30738" y="2565400"/>
            <a:ext cx="3887787" cy="377190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17574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08448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323850" y="1854200"/>
            <a:ext cx="4171950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854200"/>
            <a:ext cx="4173538" cy="41767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03861317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7386456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68313"/>
            <a:ext cx="2949575" cy="1638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887788" y="1011238"/>
            <a:ext cx="4630737" cy="498951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106613"/>
            <a:ext cx="2949575" cy="39020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7447431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30238" y="468313"/>
            <a:ext cx="2949575" cy="16383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3887788" y="1011238"/>
            <a:ext cx="4630737" cy="498951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630238" y="2106613"/>
            <a:ext cx="2949575" cy="39020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696643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14713636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545263" y="373063"/>
            <a:ext cx="1971675" cy="5951537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628650" y="373063"/>
            <a:ext cx="5764213" cy="595153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38554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80988"/>
            <a:ext cx="8231188" cy="11699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71625"/>
            <a:ext cx="4040188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227263"/>
            <a:ext cx="4040188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6613" y="1571625"/>
            <a:ext cx="4041775" cy="65563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6613" y="2227263"/>
            <a:ext cx="4041775" cy="404495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9472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31245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64305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9400"/>
            <a:ext cx="3008313" cy="11906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9400"/>
            <a:ext cx="5113338" cy="5992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70025"/>
            <a:ext cx="3008313" cy="480218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4109636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914900"/>
            <a:ext cx="5487987" cy="581025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27063"/>
            <a:ext cx="5487987" cy="42132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495925"/>
            <a:ext cx="5487987" cy="8239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</p:spTree>
    <p:extLst>
      <p:ext uri="{BB962C8B-B14F-4D97-AF65-F5344CB8AC3E}">
        <p14:creationId xmlns:p14="http://schemas.microsoft.com/office/powerpoint/2010/main" val="3935761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976313"/>
            <a:ext cx="8497888" cy="806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87957" tIns="43980" rIns="87957" bIns="4398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cs-CZ" smtClean="0"/>
              <a:t>Klepnutím lze upravit styl předlohy nadpisů.</a:t>
            </a:r>
          </a:p>
        </p:txBody>
      </p:sp>
      <p:sp>
        <p:nvSpPr>
          <p:cNvPr id="78857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1854200"/>
            <a:ext cx="8497888" cy="417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373" tIns="46187" rIns="92373" bIns="4618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altLang="en-US" dirty="0" smtClean="0"/>
              <a:t>Klepnutím lze upravit styly</a:t>
            </a:r>
            <a:r>
              <a:rPr lang="en-US" altLang="en-US" dirty="0" smtClean="0"/>
              <a:t> </a:t>
            </a:r>
            <a:r>
              <a:rPr lang="cs-CZ" altLang="en-US" dirty="0" smtClean="0"/>
              <a:t>předlohy textu.</a:t>
            </a:r>
            <a:endParaRPr lang="en-US" altLang="en-US" dirty="0" smtClean="0"/>
          </a:p>
          <a:p>
            <a:pPr lvl="1"/>
            <a:r>
              <a:rPr lang="cs-CZ" altLang="en-US" dirty="0" smtClean="0"/>
              <a:t>Druhá úroveň</a:t>
            </a:r>
          </a:p>
          <a:p>
            <a:pPr lvl="1"/>
            <a:r>
              <a:rPr lang="cs-CZ" altLang="en-US" dirty="0" smtClean="0"/>
              <a:t>Třetí úroveň</a:t>
            </a:r>
          </a:p>
          <a:p>
            <a:pPr lvl="1"/>
            <a:r>
              <a:rPr lang="cs-CZ" altLang="en-US" dirty="0" smtClean="0"/>
              <a:t>Čtvrtá úroveň</a:t>
            </a:r>
          </a:p>
          <a:p>
            <a:pPr lvl="1"/>
            <a:r>
              <a:rPr lang="cs-CZ" altLang="en-US" dirty="0" smtClean="0"/>
              <a:t>Pátá úroveň</a:t>
            </a:r>
          </a:p>
        </p:txBody>
      </p:sp>
      <p:sp>
        <p:nvSpPr>
          <p:cNvPr id="78858" name="Text Box 10"/>
          <p:cNvSpPr txBox="1">
            <a:spLocks noChangeArrowheads="1"/>
          </p:cNvSpPr>
          <p:nvPr/>
        </p:nvSpPr>
        <p:spPr bwMode="auto">
          <a:xfrm>
            <a:off x="5875338" y="1052513"/>
            <a:ext cx="2263775" cy="411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>
            <a:lvl1pPr defTabSz="8778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1pPr>
            <a:lvl2pPr marL="439738" defTabSz="8778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2pPr>
            <a:lvl3pPr marL="879475" defTabSz="8778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3pPr>
            <a:lvl4pPr marL="1319213" defTabSz="8778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4pPr>
            <a:lvl5pPr marL="1758950" defTabSz="877888">
              <a:spcBef>
                <a:spcPct val="0"/>
              </a:spcBef>
              <a:defRPr>
                <a:solidFill>
                  <a:schemeClr val="tx1"/>
                </a:solidFill>
                <a:latin typeface="Arial" charset="0"/>
              </a:defRPr>
            </a:lvl5pPr>
            <a:lvl6pPr marL="22161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6733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1305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587750" defTabSz="877888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endParaRPr lang="cs-CZ" alt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iming>
    <p:tnLst>
      <p:par>
        <p:cTn id="1" dur="indefinite" restart="never" nodeType="tmRoot"/>
      </p:par>
    </p:tnLst>
  </p:timing>
  <p:txStyles>
    <p:titleStyle>
      <a:lvl1pPr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+mj-lt"/>
          <a:ea typeface="+mj-ea"/>
          <a:cs typeface="+mj-cs"/>
        </a:defRPr>
      </a:lvl1pPr>
      <a:lvl2pPr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2pPr>
      <a:lvl3pPr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3pPr>
      <a:lvl4pPr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4pPr>
      <a:lvl5pPr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5pPr>
      <a:lvl6pPr marL="457200"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6pPr>
      <a:lvl7pPr marL="914400"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7pPr>
      <a:lvl8pPr marL="1371600"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8pPr>
      <a:lvl9pPr marL="1828800" algn="l" defTabSz="877888" rtl="0" fontAlgn="base">
        <a:spcBef>
          <a:spcPct val="0"/>
        </a:spcBef>
        <a:spcAft>
          <a:spcPct val="0"/>
        </a:spcAft>
        <a:defRPr sz="3100" b="1">
          <a:solidFill>
            <a:schemeClr val="tx1"/>
          </a:solidFill>
          <a:latin typeface="Arial" charset="0"/>
        </a:defRPr>
      </a:lvl9pPr>
    </p:titleStyle>
    <p:bodyStyle>
      <a:lvl1pPr marL="330200" indent="-330200" algn="l" defTabSz="877888" rtl="0" fontAlgn="base">
        <a:spcBef>
          <a:spcPct val="20000"/>
        </a:spcBef>
        <a:spcAft>
          <a:spcPct val="0"/>
        </a:spcAft>
        <a:defRPr sz="2100" b="1">
          <a:solidFill>
            <a:schemeClr val="tx1"/>
          </a:solidFill>
          <a:latin typeface="+mn-lt"/>
          <a:ea typeface="+mn-ea"/>
          <a:cs typeface="+mn-cs"/>
        </a:defRPr>
      </a:lvl1pPr>
      <a:lvl2pPr marL="714375" indent="-274638" algn="l" defTabSz="877888" rtl="0" fontAlgn="base">
        <a:spcBef>
          <a:spcPct val="20000"/>
        </a:spcBef>
        <a:spcAft>
          <a:spcPct val="0"/>
        </a:spcAft>
        <a:buSzPct val="25000"/>
        <a:buFont typeface="Arial" charset="0"/>
        <a:defRPr sz="1700" b="1">
          <a:solidFill>
            <a:schemeClr val="tx1"/>
          </a:solidFill>
          <a:latin typeface="+mn-lt"/>
        </a:defRPr>
      </a:lvl2pPr>
      <a:lvl3pPr marL="1100138" indent="-222250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3pPr>
      <a:lvl4pPr marL="1539875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4pPr>
      <a:lvl5pPr marL="1979613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5pPr>
      <a:lvl6pPr marL="2436813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6pPr>
      <a:lvl7pPr marL="2894013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7pPr>
      <a:lvl8pPr marL="3351213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8pPr>
      <a:lvl9pPr marL="3808413" indent="-220663" algn="l" defTabSz="877888" rtl="0" fontAlgn="base">
        <a:spcBef>
          <a:spcPct val="20000"/>
        </a:spcBef>
        <a:spcAft>
          <a:spcPct val="0"/>
        </a:spcAft>
        <a:defRPr sz="2700">
          <a:solidFill>
            <a:schemeClr val="bg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38300"/>
            <a:ext cx="8231188" cy="4633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507163"/>
            <a:ext cx="21336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8E3CE7-84B4-4422-8A5F-36B8620C52D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507163"/>
            <a:ext cx="2897188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4788" y="6507163"/>
            <a:ext cx="21336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A1CF1C-7FBB-4D63-AAAC-DD69794DFBF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525057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38300"/>
            <a:ext cx="8231188" cy="46339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507163"/>
            <a:ext cx="21336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A6F16-4D1D-4548-A233-7D0437A9F7B3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507163"/>
            <a:ext cx="2897188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4788" y="6507163"/>
            <a:ext cx="21336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F0B9B-735E-4D41-AA84-CCA228A1172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22228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628650" y="373063"/>
            <a:ext cx="7888288" cy="13573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28650" y="1868488"/>
            <a:ext cx="7888288" cy="4456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628650" y="6507163"/>
            <a:ext cx="20574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A9E87B-F9F1-4602-9702-276E510731AC}" type="datetimeFigureOut">
              <a:rPr lang="cs-CZ" smtClean="0"/>
              <a:t>10. 4. 2017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028950" y="6507163"/>
            <a:ext cx="3087688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459538" y="6507163"/>
            <a:ext cx="2057400" cy="374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F4E291-802C-493A-95A4-9F63418600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43104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51454" y="1638548"/>
            <a:ext cx="8441819" cy="55769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4000" dirty="0" smtClean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Predikce trhu práce</a:t>
            </a:r>
          </a:p>
          <a:p>
            <a:pPr algn="ctr"/>
            <a:endParaRPr lang="cs-CZ" sz="1600" dirty="0" smtClean="0">
              <a:solidFill>
                <a:srgbClr val="19191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s-CZ" sz="1600" dirty="0" smtClean="0">
                <a:solidFill>
                  <a:srgbClr val="19191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vytvářené</a:t>
            </a:r>
            <a:endParaRPr lang="cs-CZ" sz="1600" dirty="0">
              <a:solidFill>
                <a:srgbClr val="19191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cs-CZ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Ministerstvem </a:t>
            </a:r>
            <a:r>
              <a:rPr lang="cs-CZ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práce a sociálních </a:t>
            </a:r>
            <a:r>
              <a:rPr lang="cs-CZ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věcí </a:t>
            </a:r>
          </a:p>
          <a:p>
            <a:pPr algn="ctr">
              <a:lnSpc>
                <a:spcPct val="150000"/>
              </a:lnSpc>
            </a:pPr>
            <a:endParaRPr lang="cs-CZ" sz="1600" dirty="0" smtClean="0">
              <a:solidFill>
                <a:srgbClr val="19191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cs-CZ" sz="1600" dirty="0" smtClean="0">
                <a:solidFill>
                  <a:srgbClr val="191919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 spolupráci s partnery:</a:t>
            </a:r>
            <a:endParaRPr lang="cs-CZ" sz="1600" dirty="0">
              <a:solidFill>
                <a:srgbClr val="19191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cs-CZ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Výzkumný </a:t>
            </a:r>
            <a:r>
              <a:rPr lang="cs-CZ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ústav práce a sociálních věcí, v. v. i.</a:t>
            </a:r>
          </a:p>
          <a:p>
            <a:pPr algn="ctr">
              <a:lnSpc>
                <a:spcPct val="150000"/>
              </a:lnSpc>
            </a:pPr>
            <a:r>
              <a:rPr lang="cs-CZ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Národní vzdělávací fond, o. p. s.</a:t>
            </a:r>
          </a:p>
          <a:p>
            <a:pPr algn="ctr">
              <a:lnSpc>
                <a:spcPct val="150000"/>
              </a:lnSpc>
            </a:pPr>
            <a:r>
              <a:rPr lang="cs-CZ" sz="16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Úřad práce ČR</a:t>
            </a:r>
          </a:p>
          <a:p>
            <a:pPr algn="ctr">
              <a:lnSpc>
                <a:spcPct val="150000"/>
              </a:lnSpc>
            </a:pPr>
            <a:r>
              <a:rPr lang="cs-CZ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 krajské platformy - Karlovarský kraj</a:t>
            </a:r>
            <a:endParaRPr lang="cs-CZ" sz="1600" dirty="0"/>
          </a:p>
          <a:p>
            <a:pPr algn="ctr"/>
            <a:endParaRPr lang="cs-CZ" sz="1600" dirty="0" smtClean="0"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s-CZ" sz="1600" dirty="0" smtClean="0"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r"/>
            <a:endParaRPr lang="cs-CZ" sz="900" dirty="0" smtClean="0">
              <a:solidFill>
                <a:schemeClr val="bg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r>
              <a:rPr lang="cs-CZ" sz="900" dirty="0" smtClean="0">
                <a:solidFill>
                  <a:schemeClr val="bg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 Predikce </a:t>
            </a:r>
            <a:r>
              <a:rPr lang="cs-CZ" sz="900" dirty="0">
                <a:solidFill>
                  <a:schemeClr val="bg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trhu práce (Kompas), </a:t>
            </a:r>
            <a:r>
              <a:rPr lang="cs-CZ" sz="900" dirty="0" err="1">
                <a:solidFill>
                  <a:schemeClr val="bg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reg</a:t>
            </a:r>
            <a:r>
              <a:rPr lang="cs-CZ" sz="900" dirty="0">
                <a:solidFill>
                  <a:schemeClr val="bg2">
                    <a:lumMod val="75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č. CZ.03.1.54/0.0/0.0/15_122/0006097</a:t>
            </a:r>
            <a:endParaRPr lang="cs-CZ" sz="1600" dirty="0">
              <a:solidFill>
                <a:schemeClr val="bg2">
                  <a:lumMod val="75000"/>
                </a:scheme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algn="ctr"/>
            <a:endParaRPr lang="cs-CZ" sz="1400" dirty="0"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4322" y="558428"/>
            <a:ext cx="8497888" cy="806450"/>
          </a:xfrm>
        </p:spPr>
        <p:txBody>
          <a:bodyPr/>
          <a:lstStyle/>
          <a:p>
            <a:pPr algn="ctr"/>
            <a:r>
              <a:rPr lang="cs-CZ" sz="3600" dirty="0" smtClean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Proč je potřebujeme?</a:t>
            </a:r>
            <a:endParaRPr lang="cs-CZ" sz="3600" dirty="0"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4322" y="1854572"/>
            <a:ext cx="8497888" cy="4464868"/>
          </a:xfrm>
        </p:spPr>
        <p:txBody>
          <a:bodyPr/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zajistit informace o budoucích požadavcích trhu práce;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espektovat nástup zvyšujícího se podílu digitalizace, automatizace, robotizace a s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tím 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spojených změn;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ískat dostatečné podklady pro nastavení vzdělávacího 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systému 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 ohledem na 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potřeby trhu 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práce;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2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ajistit potřebné podklady 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 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rozhodování hlavních aktérů trhu práce jak na národní, tak i regionální úrovni;</a:t>
            </a:r>
            <a:endParaRPr lang="cs-CZ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4789687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68929" y="342404"/>
            <a:ext cx="8497888" cy="806450"/>
          </a:xfrm>
        </p:spPr>
        <p:txBody>
          <a:bodyPr/>
          <a:lstStyle/>
          <a:p>
            <a:pPr algn="ctr"/>
            <a:r>
              <a:rPr lang="cs-CZ" sz="3600" dirty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 </a:t>
            </a:r>
            <a:r>
              <a:rPr lang="cs-CZ" sz="3600" dirty="0" smtClean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bude přínosem</a:t>
            </a:r>
            <a:r>
              <a:rPr lang="cs-CZ" sz="3600" dirty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?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74984" y="1422524"/>
            <a:ext cx="8568952" cy="4752528"/>
          </a:xfrm>
        </p:spPr>
        <p:txBody>
          <a:bodyPr/>
          <a:lstStyle/>
          <a:p>
            <a:pPr marL="4572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existence spolehlivých predikcí 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trhu práce na národní 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 regionální úrovni;</a:t>
            </a:r>
          </a:p>
          <a:p>
            <a:pPr marL="4572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informační podpora procesů 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plánování a rozhodování 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jak na úrovni národní, tak i regionálních, která je nezbytná zejména v současné turbulentní době;</a:t>
            </a:r>
          </a:p>
          <a:p>
            <a:pPr marL="4572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říležitost reagovat 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 očekávané změny trhu práce 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       s 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dostatečným 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předstihem;</a:t>
            </a:r>
          </a:p>
          <a:p>
            <a:pPr marL="4572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informace o budoucím vývoji trhu práce pro rychlé rozhodování i široké veřejnosti dostupné prostřednictvím bezplatné on-line webové aplikace;</a:t>
            </a:r>
          </a:p>
          <a:p>
            <a:endParaRPr lang="cs-CZ" sz="2000" dirty="0"/>
          </a:p>
        </p:txBody>
      </p:sp>
    </p:spTree>
    <p:extLst>
      <p:ext uri="{BB962C8B-B14F-4D97-AF65-F5344CB8AC3E}">
        <p14:creationId xmlns:p14="http://schemas.microsoft.com/office/powerpoint/2010/main" val="128012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59854" y="414412"/>
            <a:ext cx="8497888" cy="806450"/>
          </a:xfrm>
        </p:spPr>
        <p:txBody>
          <a:bodyPr/>
          <a:lstStyle/>
          <a:p>
            <a:pPr algn="ctr"/>
            <a:r>
              <a:rPr lang="cs-CZ" sz="3600" dirty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Proč </a:t>
            </a:r>
            <a:r>
              <a:rPr lang="cs-CZ" sz="3600" dirty="0" smtClean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Vás oslovujeme?</a:t>
            </a:r>
            <a:endParaRPr lang="cs-CZ" sz="3600" dirty="0">
              <a:solidFill>
                <a:srgbClr val="FF0000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2314" y="1566540"/>
            <a:ext cx="8712968" cy="5112568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1200"/>
              </a:spcAft>
            </a:pP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Jste významným aktérem regionálního trhu práce, který naplňuje jeden či více z následujících bodů:</a:t>
            </a:r>
          </a:p>
          <a:p>
            <a:pPr marL="342900" indent="-342900">
              <a:spcBef>
                <a:spcPts val="60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cs-CZ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jste jedinečný zdroj  informací </a:t>
            </a:r>
            <a:r>
              <a:rPr lang="cs-CZ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nezbytných pro správné nastavení systému spolehlivých predikcí trhu </a:t>
            </a:r>
            <a:r>
              <a:rPr lang="cs-CZ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práce,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ovlivňujete podobu trhu práce,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znáte trendy regionálního trhu práce,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dokážete odhadnout potřeby a vývoj místního trhu práce,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máte svojí vizi o směřování vývoje regionu,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využijete výstupy predikcí trhu práce.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cs-CZ" sz="2000" dirty="0" smtClean="0"/>
          </a:p>
        </p:txBody>
      </p:sp>
    </p:spTree>
    <p:extLst>
      <p:ext uri="{BB962C8B-B14F-4D97-AF65-F5344CB8AC3E}">
        <p14:creationId xmlns:p14="http://schemas.microsoft.com/office/powerpoint/2010/main" val="18944317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4322" y="414412"/>
            <a:ext cx="8712968" cy="6480720"/>
          </a:xfrm>
        </p:spPr>
        <p:txBody>
          <a:bodyPr/>
          <a:lstStyle/>
          <a:p>
            <a:pPr algn="ctr"/>
            <a:endParaRPr lang="cs-CZ" dirty="0" smtClean="0">
              <a:solidFill>
                <a:srgbClr val="FF0000"/>
              </a:solidFill>
            </a:endParaRPr>
          </a:p>
          <a:p>
            <a:pPr algn="ctr">
              <a:spcBef>
                <a:spcPct val="0"/>
              </a:spcBef>
            </a:pPr>
            <a:r>
              <a:rPr lang="cs-CZ" sz="3600" dirty="0" smtClean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Realizační </a:t>
            </a:r>
            <a:r>
              <a:rPr lang="cs-CZ" sz="3600" dirty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tým </a:t>
            </a:r>
            <a:r>
              <a:rPr lang="cs-CZ" sz="3600" dirty="0" smtClean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za </a:t>
            </a:r>
            <a:r>
              <a:rPr lang="cs-CZ" sz="3600" dirty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krajskou </a:t>
            </a:r>
            <a:r>
              <a:rPr lang="cs-CZ" sz="3600" dirty="0" smtClean="0">
                <a:solidFill>
                  <a:srgbClr val="FF0000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platformu:</a:t>
            </a:r>
            <a:endParaRPr lang="cs-CZ" sz="1200" b="0" i="1" dirty="0" smtClean="0">
              <a:solidFill>
                <a:srgbClr val="19191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s-CZ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cs-CZ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Vedoucí 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projektového týmu: 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Ing. Jiří Červinka</a:t>
            </a:r>
          </a:p>
          <a:p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		</a:t>
            </a:r>
            <a:r>
              <a:rPr lang="cs-CZ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jiri.cervinka@karp-kv.cz</a:t>
            </a:r>
          </a:p>
          <a:p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Senior 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expert: 	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Mgr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Stanislav 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Kříž</a:t>
            </a:r>
          </a:p>
          <a:p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			</a:t>
            </a:r>
            <a:r>
              <a:rPr lang="cs-CZ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kriz@khkkk.cz</a:t>
            </a:r>
            <a:endParaRPr lang="cs-CZ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Ing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Lukáš </a:t>
            </a:r>
            <a:r>
              <a:rPr lang="cs-CZ" sz="20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Rozlílek</a:t>
            </a:r>
            <a:endParaRPr lang="cs-CZ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		</a:t>
            </a:r>
            <a:r>
              <a:rPr lang="cs-CZ" sz="16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lukas.rozlilek@karp-kv.cz</a:t>
            </a:r>
            <a:endParaRPr lang="cs-CZ" sz="1600" i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Junior expert:	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PhDr</a:t>
            </a:r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Kamila </a:t>
            </a:r>
            <a:r>
              <a:rPr lang="cs-CZ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Voštová</a:t>
            </a:r>
          </a:p>
          <a:p>
            <a:r>
              <a:rPr lang="cs-CZ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					</a:t>
            </a:r>
            <a:r>
              <a:rPr lang="cs-CZ" sz="16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kamila.vostova@kr-karlovarsky.cz</a:t>
            </a:r>
          </a:p>
          <a:p>
            <a:endParaRPr lang="cs-CZ" sz="1200" b="0" i="1" dirty="0" smtClean="0">
              <a:solidFill>
                <a:srgbClr val="191919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9282475"/>
      </p:ext>
    </p:extLst>
  </p:cSld>
  <p:clrMapOvr>
    <a:masterClrMapping/>
  </p:clrMapOvr>
</p:sld>
</file>

<file path=ppt/theme/theme1.xml><?xml version="1.0" encoding="utf-8"?>
<a:theme xmlns:a="http://schemas.openxmlformats.org/drawingml/2006/main" name="Prezentace1">
  <a:themeElements>
    <a:clrScheme name="Prezentace1 15">
      <a:dk1>
        <a:srgbClr val="004870"/>
      </a:dk1>
      <a:lt1>
        <a:srgbClr val="FFFFFF"/>
      </a:lt1>
      <a:dk2>
        <a:srgbClr val="004870"/>
      </a:dk2>
      <a:lt2>
        <a:srgbClr val="808080"/>
      </a:lt2>
      <a:accent1>
        <a:srgbClr val="3B658A"/>
      </a:accent1>
      <a:accent2>
        <a:srgbClr val="EE3224"/>
      </a:accent2>
      <a:accent3>
        <a:srgbClr val="FFFFFF"/>
      </a:accent3>
      <a:accent4>
        <a:srgbClr val="003C5F"/>
      </a:accent4>
      <a:accent5>
        <a:srgbClr val="AFB8C4"/>
      </a:accent5>
      <a:accent6>
        <a:srgbClr val="D82C20"/>
      </a:accent6>
      <a:hlink>
        <a:srgbClr val="EE3224"/>
      </a:hlink>
      <a:folHlink>
        <a:srgbClr val="EE3224"/>
      </a:folHlink>
    </a:clrScheme>
    <a:fontScheme name="Prezentace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6012" tIns="48006" rIns="96012" bIns="48006" numCol="1" anchor="t" anchorCtr="0" compatLnSpc="1">
        <a:prstTxWarp prst="textNoShape">
          <a:avLst/>
        </a:prstTxWarp>
      </a:bodyPr>
      <a:lstStyle>
        <a:defPPr marL="0" marR="0" indent="0" algn="l" defTabSz="8778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27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6012" tIns="48006" rIns="96012" bIns="48006" numCol="1" anchor="t" anchorCtr="0" compatLnSpc="1">
        <a:prstTxWarp prst="textNoShape">
          <a:avLst/>
        </a:prstTxWarp>
      </a:bodyPr>
      <a:lstStyle>
        <a:defPPr marL="0" marR="0" indent="0" algn="l" defTabSz="877888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None/>
          <a:tabLst/>
          <a:defRPr kumimoji="0" lang="cs-CZ" altLang="cs-CZ" sz="27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rezentace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zentace1 13">
        <a:dk1>
          <a:srgbClr val="0085C8"/>
        </a:dk1>
        <a:lt1>
          <a:srgbClr val="FFFFFF"/>
        </a:lt1>
        <a:dk2>
          <a:srgbClr val="0085C8"/>
        </a:dk2>
        <a:lt2>
          <a:srgbClr val="808080"/>
        </a:lt2>
        <a:accent1>
          <a:srgbClr val="F7D92D"/>
        </a:accent1>
        <a:accent2>
          <a:srgbClr val="A2BD30"/>
        </a:accent2>
        <a:accent3>
          <a:srgbClr val="FFFFFF"/>
        </a:accent3>
        <a:accent4>
          <a:srgbClr val="0071AA"/>
        </a:accent4>
        <a:accent5>
          <a:srgbClr val="FAE9AD"/>
        </a:accent5>
        <a:accent6>
          <a:srgbClr val="92AB2A"/>
        </a:accent6>
        <a:hlink>
          <a:srgbClr val="A2BD30"/>
        </a:hlink>
        <a:folHlink>
          <a:srgbClr val="A2BD3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14">
        <a:dk1>
          <a:srgbClr val="FFFFFF"/>
        </a:dk1>
        <a:lt1>
          <a:srgbClr val="FFFFFF"/>
        </a:lt1>
        <a:dk2>
          <a:srgbClr val="FFFFFF"/>
        </a:dk2>
        <a:lt2>
          <a:srgbClr val="808080"/>
        </a:lt2>
        <a:accent1>
          <a:srgbClr val="F7D92D"/>
        </a:accent1>
        <a:accent2>
          <a:srgbClr val="A2BD30"/>
        </a:accent2>
        <a:accent3>
          <a:srgbClr val="FFFFFF"/>
        </a:accent3>
        <a:accent4>
          <a:srgbClr val="DADADA"/>
        </a:accent4>
        <a:accent5>
          <a:srgbClr val="FAE9AD"/>
        </a:accent5>
        <a:accent6>
          <a:srgbClr val="92AB2A"/>
        </a:accent6>
        <a:hlink>
          <a:srgbClr val="A2BD30"/>
        </a:hlink>
        <a:folHlink>
          <a:srgbClr val="A2BD3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zentace1 15">
        <a:dk1>
          <a:srgbClr val="004870"/>
        </a:dk1>
        <a:lt1>
          <a:srgbClr val="FFFFFF"/>
        </a:lt1>
        <a:dk2>
          <a:srgbClr val="004870"/>
        </a:dk2>
        <a:lt2>
          <a:srgbClr val="808080"/>
        </a:lt2>
        <a:accent1>
          <a:srgbClr val="3B658A"/>
        </a:accent1>
        <a:accent2>
          <a:srgbClr val="EE3224"/>
        </a:accent2>
        <a:accent3>
          <a:srgbClr val="FFFFFF"/>
        </a:accent3>
        <a:accent4>
          <a:srgbClr val="003C5F"/>
        </a:accent4>
        <a:accent5>
          <a:srgbClr val="AFB8C4"/>
        </a:accent5>
        <a:accent6>
          <a:srgbClr val="D82C20"/>
        </a:accent6>
        <a:hlink>
          <a:srgbClr val="EE3224"/>
        </a:hlink>
        <a:folHlink>
          <a:srgbClr val="EE3224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568</TotalTime>
  <Words>229</Words>
  <Application>Microsoft Office PowerPoint</Application>
  <PresentationFormat>Vlastní</PresentationFormat>
  <Paragraphs>54</Paragraphs>
  <Slides>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4</vt:i4>
      </vt:variant>
      <vt:variant>
        <vt:lpstr>Nadpisy snímků</vt:lpstr>
      </vt:variant>
      <vt:variant>
        <vt:i4>5</vt:i4>
      </vt:variant>
    </vt:vector>
  </HeadingPairs>
  <TitlesOfParts>
    <vt:vector size="9" baseType="lpstr">
      <vt:lpstr>Prezentace1</vt:lpstr>
      <vt:lpstr>2_Vlastní návrh</vt:lpstr>
      <vt:lpstr>1_Vlastní návrh</vt:lpstr>
      <vt:lpstr>Vlastní návrh</vt:lpstr>
      <vt:lpstr>Prezentace aplikace PowerPoint</vt:lpstr>
      <vt:lpstr>Proč je potřebujeme?</vt:lpstr>
      <vt:lpstr>Co bude přínosem?</vt:lpstr>
      <vt:lpstr>Proč Vás oslovujeme?</vt:lpstr>
      <vt:lpstr>Prezentace aplikace PowerPoint</vt:lpstr>
    </vt:vector>
  </TitlesOfParts>
  <Company>VÚPSV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vera.mala</dc:creator>
  <cp:lastModifiedBy>Karp</cp:lastModifiedBy>
  <cp:revision>70</cp:revision>
  <cp:lastPrinted>2017-04-10T10:58:53Z</cp:lastPrinted>
  <dcterms:created xsi:type="dcterms:W3CDTF">2009-03-27T11:11:00Z</dcterms:created>
  <dcterms:modified xsi:type="dcterms:W3CDTF">2017-04-10T11:07:42Z</dcterms:modified>
</cp:coreProperties>
</file>