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9" r:id="rId1"/>
    <p:sldMasterId id="2147483954" r:id="rId2"/>
    <p:sldMasterId id="2147484123" r:id="rId3"/>
    <p:sldMasterId id="2147484135" r:id="rId4"/>
  </p:sldMasterIdLst>
  <p:notesMasterIdLst>
    <p:notesMasterId r:id="rId17"/>
  </p:notesMasterIdLst>
  <p:handoutMasterIdLst>
    <p:handoutMasterId r:id="rId18"/>
  </p:handoutMasterIdLst>
  <p:sldIdLst>
    <p:sldId id="256" r:id="rId5"/>
    <p:sldId id="338" r:id="rId6"/>
    <p:sldId id="289" r:id="rId7"/>
    <p:sldId id="330" r:id="rId8"/>
    <p:sldId id="332" r:id="rId9"/>
    <p:sldId id="333" r:id="rId10"/>
    <p:sldId id="343" r:id="rId11"/>
    <p:sldId id="342" r:id="rId12"/>
    <p:sldId id="340" r:id="rId13"/>
    <p:sldId id="341" r:id="rId14"/>
    <p:sldId id="269" r:id="rId15"/>
    <p:sldId id="270" r:id="rId16"/>
  </p:sldIdLst>
  <p:sldSz cx="9144000" cy="6858000" type="screen4x3"/>
  <p:notesSz cx="6797675" cy="9926638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8" autoAdjust="0"/>
    <p:restoredTop sz="94660"/>
  </p:normalViewPr>
  <p:slideViewPr>
    <p:cSldViewPr snapToGrid="0">
      <p:cViewPr>
        <p:scale>
          <a:sx n="70" d="100"/>
          <a:sy n="70" d="100"/>
        </p:scale>
        <p:origin x="-2664" y="-12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0DECAC-596D-44DC-9C44-A9D64FC6C4B8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E7E35D-5391-497C-ADA5-2269FA8EAB4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315235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9E6980-CCF8-4FCC-BF1D-AD50F7F08869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1FA4C-5E8B-4FBB-840E-7CA6DF0E056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49572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46452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875501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27551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1FA4C-5E8B-4FBB-840E-7CA6DF0E056A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775103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08595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99035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650179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50247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54981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532031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6406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68626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1322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7041136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46208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833051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51325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263832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921135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69694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2282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9791089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4046936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21607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99163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4802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77140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58918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598860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342678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629314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Group 24"/>
          <p:cNvGrpSpPr/>
          <p:nvPr/>
        </p:nvGrpSpPr>
        <p:grpSpPr>
          <a:xfrm>
            <a:off x="203200" y="0"/>
            <a:ext cx="3778250" cy="6858001"/>
            <a:chOff x="203200" y="0"/>
            <a:chExt cx="3778250" cy="6858001"/>
          </a:xfrm>
        </p:grpSpPr>
        <p:sp>
          <p:nvSpPr>
            <p:cNvPr id="14" name="Freeform 6"/>
            <p:cNvSpPr/>
            <p:nvPr/>
          </p:nvSpPr>
          <p:spPr bwMode="auto">
            <a:xfrm>
              <a:off x="641350" y="0"/>
              <a:ext cx="1365250" cy="3971925"/>
            </a:xfrm>
            <a:custGeom>
              <a:avLst/>
              <a:gdLst/>
              <a:ahLst/>
              <a:cxnLst/>
              <a:rect l="0" t="0" r="r" b="b"/>
              <a:pathLst>
                <a:path w="860" h="2502">
                  <a:moveTo>
                    <a:pt x="0" y="2445"/>
                  </a:moveTo>
                  <a:lnTo>
                    <a:pt x="228" y="2502"/>
                  </a:lnTo>
                  <a:lnTo>
                    <a:pt x="860" y="0"/>
                  </a:lnTo>
                  <a:lnTo>
                    <a:pt x="620" y="0"/>
                  </a:lnTo>
                  <a:lnTo>
                    <a:pt x="0" y="2445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5" name="Freeform 7"/>
            <p:cNvSpPr/>
            <p:nvPr/>
          </p:nvSpPr>
          <p:spPr bwMode="auto">
            <a:xfrm>
              <a:off x="203200" y="0"/>
              <a:ext cx="1336675" cy="3862388"/>
            </a:xfrm>
            <a:custGeom>
              <a:avLst/>
              <a:gdLst/>
              <a:ahLst/>
              <a:cxnLst/>
              <a:rect l="0" t="0" r="r" b="b"/>
              <a:pathLst>
                <a:path w="842" h="2433">
                  <a:moveTo>
                    <a:pt x="842" y="0"/>
                  </a:moveTo>
                  <a:lnTo>
                    <a:pt x="602" y="0"/>
                  </a:lnTo>
                  <a:lnTo>
                    <a:pt x="0" y="2376"/>
                  </a:lnTo>
                  <a:lnTo>
                    <a:pt x="228" y="2433"/>
                  </a:lnTo>
                  <a:lnTo>
                    <a:pt x="842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6" name="Freeform 8"/>
            <p:cNvSpPr/>
            <p:nvPr/>
          </p:nvSpPr>
          <p:spPr bwMode="auto">
            <a:xfrm>
              <a:off x="207963" y="3776663"/>
              <a:ext cx="1936750" cy="3081338"/>
            </a:xfrm>
            <a:custGeom>
              <a:avLst/>
              <a:gdLst/>
              <a:ahLst/>
              <a:cxnLst/>
              <a:rect l="0" t="0" r="r" b="b"/>
              <a:pathLst>
                <a:path w="1220" h="1941">
                  <a:moveTo>
                    <a:pt x="0" y="0"/>
                  </a:moveTo>
                  <a:lnTo>
                    <a:pt x="1166" y="1941"/>
                  </a:lnTo>
                  <a:lnTo>
                    <a:pt x="1220" y="194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0" name="Freeform 9"/>
            <p:cNvSpPr/>
            <p:nvPr/>
          </p:nvSpPr>
          <p:spPr bwMode="auto">
            <a:xfrm>
              <a:off x="646113" y="3886200"/>
              <a:ext cx="2373313" cy="2971800"/>
            </a:xfrm>
            <a:custGeom>
              <a:avLst/>
              <a:gdLst/>
              <a:ahLst/>
              <a:cxnLst/>
              <a:rect l="0" t="0" r="r" b="b"/>
              <a:pathLst>
                <a:path w="1495" h="1872">
                  <a:moveTo>
                    <a:pt x="1495" y="1872"/>
                  </a:moveTo>
                  <a:lnTo>
                    <a:pt x="0" y="0"/>
                  </a:lnTo>
                  <a:lnTo>
                    <a:pt x="1442" y="1872"/>
                  </a:lnTo>
                  <a:lnTo>
                    <a:pt x="1495" y="1872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1" name="Freeform 10"/>
            <p:cNvSpPr/>
            <p:nvPr/>
          </p:nvSpPr>
          <p:spPr bwMode="auto">
            <a:xfrm>
              <a:off x="641350" y="3881438"/>
              <a:ext cx="3340100" cy="2976563"/>
            </a:xfrm>
            <a:custGeom>
              <a:avLst/>
              <a:gdLst/>
              <a:ahLst/>
              <a:cxnLst/>
              <a:rect l="0" t="0" r="r" b="b"/>
              <a:pathLst>
                <a:path w="2104" h="1875">
                  <a:moveTo>
                    <a:pt x="0" y="0"/>
                  </a:moveTo>
                  <a:lnTo>
                    <a:pt x="3" y="3"/>
                  </a:lnTo>
                  <a:lnTo>
                    <a:pt x="1498" y="1875"/>
                  </a:lnTo>
                  <a:lnTo>
                    <a:pt x="2104" y="1875"/>
                  </a:lnTo>
                  <a:lnTo>
                    <a:pt x="228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2" name="Freeform 11"/>
            <p:cNvSpPr/>
            <p:nvPr/>
          </p:nvSpPr>
          <p:spPr bwMode="auto">
            <a:xfrm>
              <a:off x="203200" y="3771900"/>
              <a:ext cx="2660650" cy="3086100"/>
            </a:xfrm>
            <a:custGeom>
              <a:avLst/>
              <a:gdLst/>
              <a:ahLst/>
              <a:cxnLst/>
              <a:rect l="0" t="0" r="r" b="b"/>
              <a:pathLst>
                <a:path w="1676" h="1944">
                  <a:moveTo>
                    <a:pt x="1676" y="1944"/>
                  </a:moveTo>
                  <a:lnTo>
                    <a:pt x="264" y="111"/>
                  </a:lnTo>
                  <a:lnTo>
                    <a:pt x="225" y="60"/>
                  </a:lnTo>
                  <a:lnTo>
                    <a:pt x="228" y="60"/>
                  </a:lnTo>
                  <a:lnTo>
                    <a:pt x="264" y="111"/>
                  </a:lnTo>
                  <a:lnTo>
                    <a:pt x="234" y="69"/>
                  </a:lnTo>
                  <a:lnTo>
                    <a:pt x="228" y="57"/>
                  </a:lnTo>
                  <a:lnTo>
                    <a:pt x="222" y="54"/>
                  </a:lnTo>
                  <a:lnTo>
                    <a:pt x="0" y="0"/>
                  </a:lnTo>
                  <a:lnTo>
                    <a:pt x="3" y="3"/>
                  </a:lnTo>
                  <a:lnTo>
                    <a:pt x="1223" y="1944"/>
                  </a:lnTo>
                  <a:lnTo>
                    <a:pt x="1676" y="1944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39673" y="914401"/>
            <a:ext cx="6947127" cy="3488266"/>
          </a:xfrm>
        </p:spPr>
        <p:txBody>
          <a:bodyPr anchor="b">
            <a:normAutofit/>
          </a:bodyPr>
          <a:lstStyle>
            <a:lvl1pPr algn="r">
              <a:defRPr sz="5400">
                <a:effectLst/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924238" y="4402666"/>
            <a:ext cx="5762563" cy="1364531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25773" y="6117336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23733" y="6117336"/>
            <a:ext cx="3609438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5320" y="6117336"/>
            <a:ext cx="411480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23" name="Freeform 12"/>
          <p:cNvSpPr/>
          <p:nvPr/>
        </p:nvSpPr>
        <p:spPr bwMode="auto">
          <a:xfrm>
            <a:off x="203200" y="3771900"/>
            <a:ext cx="361950" cy="90488"/>
          </a:xfrm>
          <a:custGeom>
            <a:avLst/>
            <a:gdLst/>
            <a:ahLst/>
            <a:cxnLst/>
            <a:rect l="0" t="0" r="r" b="b"/>
            <a:pathLst>
              <a:path w="228" h="57">
                <a:moveTo>
                  <a:pt x="228" y="57"/>
                </a:moveTo>
                <a:lnTo>
                  <a:pt x="0" y="0"/>
                </a:lnTo>
                <a:lnTo>
                  <a:pt x="222" y="54"/>
                </a:lnTo>
                <a:lnTo>
                  <a:pt x="228" y="57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  <p:sp>
        <p:nvSpPr>
          <p:cNvPr id="24" name="Freeform 13"/>
          <p:cNvSpPr/>
          <p:nvPr/>
        </p:nvSpPr>
        <p:spPr bwMode="auto">
          <a:xfrm>
            <a:off x="560388" y="3867150"/>
            <a:ext cx="61913" cy="80963"/>
          </a:xfrm>
          <a:custGeom>
            <a:avLst/>
            <a:gdLst/>
            <a:ahLst/>
            <a:cxnLst/>
            <a:rect l="0" t="0" r="r" b="b"/>
            <a:pathLst>
              <a:path w="39" h="51">
                <a:moveTo>
                  <a:pt x="0" y="0"/>
                </a:moveTo>
                <a:lnTo>
                  <a:pt x="39" y="51"/>
                </a:lnTo>
                <a:lnTo>
                  <a:pt x="3" y="0"/>
                </a:lnTo>
                <a:lnTo>
                  <a:pt x="0" y="0"/>
                </a:lnTo>
                <a:close/>
              </a:path>
            </a:pathLst>
          </a:custGeom>
          <a:solidFill>
            <a:srgbClr val="29ABE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sp>
    </p:spTree>
    <p:extLst>
      <p:ext uri="{BB962C8B-B14F-4D97-AF65-F5344CB8AC3E}">
        <p14:creationId xmlns:p14="http://schemas.microsoft.com/office/powerpoint/2010/main" val="12540557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82133" y="2667000"/>
            <a:ext cx="7704667" cy="3332816"/>
          </a:xfrm>
        </p:spPr>
        <p:txBody>
          <a:bodyPr anchor="ctr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44329" y="6108173"/>
            <a:ext cx="857473" cy="365125"/>
          </a:xfrm>
        </p:spPr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972647" y="6108173"/>
            <a:ext cx="5314517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58967" y="6108173"/>
            <a:ext cx="42783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2389673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6995" y="2666998"/>
            <a:ext cx="6699805" cy="2360071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86998" y="5027070"/>
            <a:ext cx="6699802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73317" y="6116070"/>
            <a:ext cx="413483" cy="365125"/>
          </a:xfrm>
        </p:spPr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735051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82133" y="685801"/>
            <a:ext cx="7704667" cy="1752599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82133" y="2667000"/>
            <a:ext cx="3739896" cy="336867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46904" y="2667000"/>
            <a:ext cx="3739896" cy="3346824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3402898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29481" y="2658533"/>
            <a:ext cx="345629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13523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1710" y="2667000"/>
            <a:ext cx="3467806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57266" y="3335336"/>
            <a:ext cx="3672248" cy="2665259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299436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45467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17422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0561259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1600200"/>
            <a:ext cx="2662534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47553" y="685800"/>
            <a:ext cx="4681962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4" y="2971800"/>
            <a:ext cx="2662534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173323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2332" y="1752599"/>
            <a:ext cx="4070679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697495" y="914400"/>
            <a:ext cx="2461371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2332" y="3124199"/>
            <a:ext cx="4070679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41068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3" y="4732865"/>
            <a:ext cx="751599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789975" y="932112"/>
            <a:ext cx="6171065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3523" y="5299603"/>
            <a:ext cx="751599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013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4" y="685800"/>
            <a:ext cx="751599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73026906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598235" y="3428999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3" y="4343400"/>
            <a:ext cx="751599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918697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3308581"/>
            <a:ext cx="751598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7381"/>
            <a:ext cx="751599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007258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969421" y="8630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72197" y="2819399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26741" y="685801"/>
            <a:ext cx="6974115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5" y="3886200"/>
            <a:ext cx="751599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775200"/>
            <a:ext cx="751599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75485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3525" y="685801"/>
            <a:ext cx="7515991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13524" y="3505200"/>
            <a:ext cx="7515992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3524" y="4343400"/>
            <a:ext cx="7515992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7202354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12544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195653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01393" y="685800"/>
            <a:ext cx="1328123" cy="5105400"/>
          </a:xfrm>
        </p:spPr>
        <p:txBody>
          <a:bodyPr vert="eaVert"/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13524" y="685800"/>
            <a:ext cx="6016373" cy="5105400"/>
          </a:xfrm>
        </p:spPr>
        <p:txBody>
          <a:bodyPr vert="eaVert" anchor="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50316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7850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930460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3583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cs-CZ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2306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slideLayout" Target="../slideLayouts/slideLayout46.xml"/><Relationship Id="rId18" Type="http://schemas.openxmlformats.org/officeDocument/2006/relationships/theme" Target="../theme/theme4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slideLayout" Target="../slideLayouts/slideLayout45.xml"/><Relationship Id="rId17" Type="http://schemas.openxmlformats.org/officeDocument/2006/relationships/slideLayout" Target="../slideLayouts/slideLayout50.xml"/><Relationship Id="rId2" Type="http://schemas.openxmlformats.org/officeDocument/2006/relationships/slideLayout" Target="../slideLayouts/slideLayout35.xml"/><Relationship Id="rId16" Type="http://schemas.openxmlformats.org/officeDocument/2006/relationships/slideLayout" Target="../slideLayouts/slideLayout49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5" Type="http://schemas.openxmlformats.org/officeDocument/2006/relationships/slideLayout" Target="../slideLayouts/slideLayout4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Relationship Id="rId14" Type="http://schemas.openxmlformats.org/officeDocument/2006/relationships/slideLayout" Target="../slideLayouts/slideLayout4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60912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368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5" r:id="rId1"/>
    <p:sldLayoutId id="2147483956" r:id="rId2"/>
    <p:sldLayoutId id="2147483957" r:id="rId3"/>
    <p:sldLayoutId id="2147483958" r:id="rId4"/>
    <p:sldLayoutId id="2147483959" r:id="rId5"/>
    <p:sldLayoutId id="2147483960" r:id="rId6"/>
    <p:sldLayoutId id="2147483961" r:id="rId7"/>
    <p:sldLayoutId id="2147483962" r:id="rId8"/>
    <p:sldLayoutId id="2147483963" r:id="rId9"/>
    <p:sldLayoutId id="2147483964" r:id="rId10"/>
    <p:sldLayoutId id="214748396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69527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4" r:id="rId1"/>
    <p:sldLayoutId id="2147484125" r:id="rId2"/>
    <p:sldLayoutId id="2147484126" r:id="rId3"/>
    <p:sldLayoutId id="2147484127" r:id="rId4"/>
    <p:sldLayoutId id="2147484128" r:id="rId5"/>
    <p:sldLayoutId id="2147484129" r:id="rId6"/>
    <p:sldLayoutId id="2147484130" r:id="rId7"/>
    <p:sldLayoutId id="2147484131" r:id="rId8"/>
    <p:sldLayoutId id="2147484132" r:id="rId9"/>
    <p:sldLayoutId id="2147484133" r:id="rId10"/>
    <p:sldLayoutId id="214748413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0"/>
            <a:ext cx="2132013" cy="6858001"/>
            <a:chOff x="0" y="0"/>
            <a:chExt cx="2132013" cy="6858001"/>
          </a:xfrm>
        </p:grpSpPr>
        <p:sp>
          <p:nvSpPr>
            <p:cNvPr id="15" name="Freeform 6"/>
            <p:cNvSpPr/>
            <p:nvPr/>
          </p:nvSpPr>
          <p:spPr bwMode="auto">
            <a:xfrm>
              <a:off x="0" y="0"/>
              <a:ext cx="1073150" cy="5291138"/>
            </a:xfrm>
            <a:custGeom>
              <a:avLst/>
              <a:gdLst/>
              <a:ahLst/>
              <a:cxnLst/>
              <a:rect l="0" t="0" r="r" b="b"/>
              <a:pathLst>
                <a:path w="676" h="3333">
                  <a:moveTo>
                    <a:pt x="0" y="3132"/>
                  </a:moveTo>
                  <a:lnTo>
                    <a:pt x="0" y="3312"/>
                  </a:lnTo>
                  <a:lnTo>
                    <a:pt x="126" y="3333"/>
                  </a:lnTo>
                  <a:lnTo>
                    <a:pt x="676" y="0"/>
                  </a:lnTo>
                  <a:lnTo>
                    <a:pt x="514" y="0"/>
                  </a:lnTo>
                  <a:lnTo>
                    <a:pt x="0" y="3132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16" name="Freeform 7"/>
            <p:cNvSpPr/>
            <p:nvPr/>
          </p:nvSpPr>
          <p:spPr bwMode="auto">
            <a:xfrm>
              <a:off x="0" y="0"/>
              <a:ext cx="758825" cy="4624388"/>
            </a:xfrm>
            <a:custGeom>
              <a:avLst/>
              <a:gdLst/>
              <a:ahLst/>
              <a:cxnLst/>
              <a:rect l="0" t="0" r="r" b="b"/>
              <a:pathLst>
                <a:path w="478" h="2913">
                  <a:moveTo>
                    <a:pt x="478" y="0"/>
                  </a:moveTo>
                  <a:lnTo>
                    <a:pt x="318" y="0"/>
                  </a:lnTo>
                  <a:lnTo>
                    <a:pt x="0" y="1938"/>
                  </a:lnTo>
                  <a:lnTo>
                    <a:pt x="0" y="2913"/>
                  </a:lnTo>
                  <a:lnTo>
                    <a:pt x="478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7" name="Freeform 8"/>
            <p:cNvSpPr/>
            <p:nvPr/>
          </p:nvSpPr>
          <p:spPr bwMode="auto">
            <a:xfrm>
              <a:off x="0" y="5662613"/>
              <a:ext cx="906463" cy="1195388"/>
            </a:xfrm>
            <a:custGeom>
              <a:avLst/>
              <a:gdLst/>
              <a:ahLst/>
              <a:cxnLst/>
              <a:rect l="0" t="0" r="r" b="b"/>
              <a:pathLst>
                <a:path w="571" h="753">
                  <a:moveTo>
                    <a:pt x="0" y="0"/>
                  </a:moveTo>
                  <a:lnTo>
                    <a:pt x="0" y="12"/>
                  </a:lnTo>
                  <a:lnTo>
                    <a:pt x="538" y="753"/>
                  </a:lnTo>
                  <a:lnTo>
                    <a:pt x="571" y="7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8" name="Freeform 9"/>
            <p:cNvSpPr/>
            <p:nvPr/>
          </p:nvSpPr>
          <p:spPr bwMode="auto">
            <a:xfrm>
              <a:off x="0" y="5295900"/>
              <a:ext cx="1487488" cy="1562100"/>
            </a:xfrm>
            <a:custGeom>
              <a:avLst/>
              <a:gdLst/>
              <a:ahLst/>
              <a:cxnLst/>
              <a:rect l="0" t="0" r="r" b="b"/>
              <a:pathLst>
                <a:path w="937" h="984">
                  <a:moveTo>
                    <a:pt x="0" y="0"/>
                  </a:moveTo>
                  <a:lnTo>
                    <a:pt x="0" y="3"/>
                  </a:lnTo>
                  <a:lnTo>
                    <a:pt x="901" y="984"/>
                  </a:lnTo>
                  <a:lnTo>
                    <a:pt x="937" y="98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9" name="Freeform 10"/>
            <p:cNvSpPr/>
            <p:nvPr/>
          </p:nvSpPr>
          <p:spPr bwMode="auto">
            <a:xfrm>
              <a:off x="0" y="5257800"/>
              <a:ext cx="2132013" cy="1600200"/>
            </a:xfrm>
            <a:custGeom>
              <a:avLst/>
              <a:gdLst/>
              <a:ahLst/>
              <a:cxnLst/>
              <a:rect l="0" t="0" r="r" b="b"/>
              <a:pathLst>
                <a:path w="1343" h="1008">
                  <a:moveTo>
                    <a:pt x="0" y="24"/>
                  </a:moveTo>
                  <a:lnTo>
                    <a:pt x="937" y="1008"/>
                  </a:lnTo>
                  <a:lnTo>
                    <a:pt x="1343" y="1008"/>
                  </a:lnTo>
                  <a:lnTo>
                    <a:pt x="126" y="21"/>
                  </a:lnTo>
                  <a:lnTo>
                    <a:pt x="0" y="0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0" name="Freeform 11"/>
            <p:cNvSpPr/>
            <p:nvPr/>
          </p:nvSpPr>
          <p:spPr bwMode="auto">
            <a:xfrm>
              <a:off x="0" y="5357813"/>
              <a:ext cx="1377950" cy="1500188"/>
            </a:xfrm>
            <a:custGeom>
              <a:avLst/>
              <a:gdLst/>
              <a:ahLst/>
              <a:cxnLst/>
              <a:rect l="0" t="0" r="r" b="b"/>
              <a:pathLst>
                <a:path w="868" h="945">
                  <a:moveTo>
                    <a:pt x="0" y="192"/>
                  </a:moveTo>
                  <a:lnTo>
                    <a:pt x="571" y="945"/>
                  </a:lnTo>
                  <a:lnTo>
                    <a:pt x="868" y="945"/>
                  </a:lnTo>
                  <a:lnTo>
                    <a:pt x="0" y="0"/>
                  </a:lnTo>
                  <a:lnTo>
                    <a:pt x="0" y="192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9812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82134" y="2667000"/>
            <a:ext cx="7704666" cy="335699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8679" y="6116070"/>
            <a:ext cx="8574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E1B164F9-18D9-4FCF-9E76-5F4AB9C2F043}" type="datetimeFigureOut">
              <a:rPr lang="cs-CZ" smtClean="0"/>
              <a:t>28. 4. 2017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86997" y="6116070"/>
            <a:ext cx="5314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73317" y="6116070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F15956E-2AC0-4570-B5AD-E658546306D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6133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6" r:id="rId1"/>
    <p:sldLayoutId id="2147484137" r:id="rId2"/>
    <p:sldLayoutId id="2147484138" r:id="rId3"/>
    <p:sldLayoutId id="2147484139" r:id="rId4"/>
    <p:sldLayoutId id="2147484140" r:id="rId5"/>
    <p:sldLayoutId id="2147484141" r:id="rId6"/>
    <p:sldLayoutId id="2147484142" r:id="rId7"/>
    <p:sldLayoutId id="2147484143" r:id="rId8"/>
    <p:sldLayoutId id="2147484144" r:id="rId9"/>
    <p:sldLayoutId id="2147484145" r:id="rId10"/>
    <p:sldLayoutId id="2147484146" r:id="rId11"/>
    <p:sldLayoutId id="2147484147" r:id="rId12"/>
    <p:sldLayoutId id="2147484148" r:id="rId13"/>
    <p:sldLayoutId id="2147484149" r:id="rId14"/>
    <p:sldLayoutId id="2147484150" r:id="rId15"/>
    <p:sldLayoutId id="2147484151" r:id="rId16"/>
    <p:sldLayoutId id="2147484152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5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1122362"/>
            <a:ext cx="7772400" cy="3302882"/>
          </a:xfrm>
        </p:spPr>
        <p:txBody>
          <a:bodyPr>
            <a:normAutofit fontScale="90000"/>
          </a:bodyPr>
          <a:lstStyle/>
          <a:p>
            <a:r>
              <a:rPr lang="cs-CZ" sz="4000" b="1" dirty="0">
                <a:latin typeface="+mn-lt"/>
              </a:rPr>
              <a:t>Regionální stálá konference Karlovarského kraje</a:t>
            </a:r>
            <a:r>
              <a:rPr lang="cs-CZ" b="1" dirty="0">
                <a:latin typeface="+mn-lt"/>
              </a:rPr>
              <a:t/>
            </a:r>
            <a:br>
              <a:rPr lang="cs-CZ" b="1" dirty="0">
                <a:latin typeface="+mn-lt"/>
              </a:rPr>
            </a:br>
            <a:r>
              <a:rPr lang="cs-CZ" sz="3200" b="1" dirty="0">
                <a:latin typeface="+mn-lt"/>
              </a:rPr>
              <a:t>8</a:t>
            </a:r>
            <a:r>
              <a:rPr lang="cs-CZ" sz="3200" b="1" dirty="0" smtClean="0">
                <a:latin typeface="+mn-lt"/>
              </a:rPr>
              <a:t>. mimořádné jednání</a:t>
            </a:r>
            <a:br>
              <a:rPr lang="cs-CZ" sz="3200" b="1" dirty="0" smtClean="0">
                <a:latin typeface="+mn-lt"/>
              </a:rPr>
            </a:br>
            <a:r>
              <a:rPr lang="cs-CZ" sz="3200" b="1" dirty="0" smtClean="0">
                <a:latin typeface="+mn-lt"/>
              </a:rPr>
              <a:t/>
            </a:r>
            <a:br>
              <a:rPr lang="cs-CZ" sz="3200" b="1" dirty="0" smtClean="0">
                <a:latin typeface="+mn-lt"/>
              </a:rPr>
            </a:br>
            <a:r>
              <a:rPr lang="cs-CZ" sz="4000" b="1" dirty="0" smtClean="0">
                <a:latin typeface="+mn-lt"/>
              </a:rPr>
              <a:t>Předsednictvo Rady hospodářské a sociální dohody Karlovarského kraje</a:t>
            </a:r>
            <a:endParaRPr lang="cs-CZ" sz="4000" b="1" dirty="0">
              <a:latin typeface="+mn-lt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4730044"/>
            <a:ext cx="6858000" cy="1004711"/>
          </a:xfrm>
        </p:spPr>
        <p:txBody>
          <a:bodyPr/>
          <a:lstStyle/>
          <a:p>
            <a:endParaRPr lang="cs-CZ" dirty="0"/>
          </a:p>
          <a:p>
            <a:r>
              <a:rPr lang="cs-CZ" sz="2000" dirty="0"/>
              <a:t>Karlovy Vary, dne </a:t>
            </a:r>
            <a:r>
              <a:rPr lang="cs-CZ" sz="2000" dirty="0" smtClean="0"/>
              <a:t>10. dubna 2017</a:t>
            </a:r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65604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236132"/>
          </a:xfrm>
        </p:spPr>
        <p:txBody>
          <a:bodyPr>
            <a:normAutofit/>
          </a:bodyPr>
          <a:lstStyle/>
          <a:p>
            <a:r>
              <a:rPr lang="cs-CZ" sz="2800" b="1" dirty="0"/>
              <a:t>4.	Informace o projektu KOMPAS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856095"/>
            <a:ext cx="8161867" cy="457857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u="sng" dirty="0" smtClean="0"/>
              <a:t>Návrh </a:t>
            </a:r>
            <a:r>
              <a:rPr lang="cs-CZ" b="1" u="sng" dirty="0"/>
              <a:t>na usnesení</a:t>
            </a:r>
            <a:r>
              <a:rPr lang="cs-CZ" b="1" u="sng" dirty="0" smtClean="0"/>
              <a:t>:</a:t>
            </a:r>
          </a:p>
          <a:p>
            <a:pPr marL="0" indent="0">
              <a:buNone/>
            </a:pPr>
            <a:r>
              <a:rPr lang="cs-CZ" b="1" dirty="0" smtClean="0"/>
              <a:t>Regionální </a:t>
            </a:r>
            <a:r>
              <a:rPr lang="cs-CZ" b="1" dirty="0"/>
              <a:t>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b="1" dirty="0" smtClean="0"/>
              <a:t>•</a:t>
            </a:r>
            <a:r>
              <a:rPr lang="cs-CZ" b="1" dirty="0"/>
              <a:t>	bere na </a:t>
            </a:r>
            <a:r>
              <a:rPr lang="cs-CZ" b="1" dirty="0" smtClean="0"/>
              <a:t>vědomí</a:t>
            </a:r>
            <a:r>
              <a:rPr lang="x-none"/>
              <a:t> 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Informace o projektu Predikce trhu práce – Kompas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283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r>
              <a:rPr lang="cs-CZ" sz="4000" b="1" dirty="0" smtClean="0"/>
              <a:t>5. </a:t>
            </a:r>
            <a:r>
              <a:rPr lang="cs-CZ" sz="4000" b="1" dirty="0"/>
              <a:t>Různé, </a:t>
            </a:r>
            <a:r>
              <a:rPr lang="cs-CZ" sz="4000" b="1" dirty="0" smtClean="0"/>
              <a:t>diskuze</a:t>
            </a:r>
          </a:p>
          <a:p>
            <a:pPr marL="0" indent="0" algn="ctr">
              <a:buNone/>
            </a:pPr>
            <a:endParaRPr lang="cs-CZ" sz="4000" b="1" dirty="0"/>
          </a:p>
          <a:p>
            <a:pPr marL="0" indent="0" algn="ctr">
              <a:buNone/>
            </a:pPr>
            <a:endParaRPr lang="cs-CZ" sz="4000" b="1" dirty="0" smtClean="0"/>
          </a:p>
          <a:p>
            <a:pPr marL="0" indent="0" algn="ctr">
              <a:buNone/>
            </a:pPr>
            <a:endParaRPr lang="cs-CZ" sz="4000" b="1" dirty="0"/>
          </a:p>
        </p:txBody>
      </p:sp>
    </p:spTree>
    <p:extLst>
      <p:ext uri="{BB962C8B-B14F-4D97-AF65-F5344CB8AC3E}">
        <p14:creationId xmlns:p14="http://schemas.microsoft.com/office/powerpoint/2010/main" val="348091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>Děkujeme za pozornost</a:t>
            </a:r>
            <a:br>
              <a:rPr lang="cs-CZ" sz="4400" b="1" dirty="0">
                <a:latin typeface="+mn-lt"/>
              </a:rPr>
            </a:br>
            <a:r>
              <a:rPr lang="cs-CZ" sz="4400" b="1" dirty="0">
                <a:latin typeface="+mn-lt"/>
              </a:rPr>
              <a:t/>
            </a:r>
            <a:br>
              <a:rPr lang="cs-CZ" sz="4400" b="1" dirty="0">
                <a:latin typeface="+mn-lt"/>
              </a:rPr>
            </a:br>
            <a:endParaRPr lang="cs-CZ" sz="44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13329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886177"/>
          </a:xfrm>
        </p:spPr>
        <p:txBody>
          <a:bodyPr>
            <a:normAutofit fontScale="90000"/>
          </a:bodyPr>
          <a:lstStyle/>
          <a:p>
            <a:r>
              <a:rPr lang="cs-CZ" b="1" dirty="0" smtClean="0"/>
              <a:t/>
            </a:r>
            <a:br>
              <a:rPr lang="cs-CZ" b="1" dirty="0" smtClean="0"/>
            </a:br>
            <a:r>
              <a:rPr lang="cs-CZ" b="1" dirty="0" smtClean="0"/>
              <a:t>1</a:t>
            </a:r>
            <a:r>
              <a:rPr lang="cs-CZ" b="1" dirty="0"/>
              <a:t>. Zahájení</a:t>
            </a:r>
            <a:br>
              <a:rPr lang="cs-CZ" b="1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535289"/>
            <a:ext cx="7704667" cy="4464527"/>
          </a:xfrm>
        </p:spPr>
        <p:txBody>
          <a:bodyPr/>
          <a:lstStyle/>
          <a:p>
            <a:pPr marL="0" indent="0">
              <a:buNone/>
            </a:pPr>
            <a:r>
              <a:rPr lang="cs-CZ" sz="2800" b="1" dirty="0"/>
              <a:t>Schválení programu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42129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7419" y="138023"/>
            <a:ext cx="8266982" cy="785003"/>
          </a:xfrm>
        </p:spPr>
        <p:txBody>
          <a:bodyPr>
            <a:normAutofit/>
          </a:bodyPr>
          <a:lstStyle/>
          <a:p>
            <a:r>
              <a:rPr lang="cs-CZ" sz="3600" b="1" dirty="0"/>
              <a:t>Program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73456" y="790222"/>
            <a:ext cx="8038531" cy="6145415"/>
          </a:xfrm>
        </p:spPr>
        <p:txBody>
          <a:bodyPr>
            <a:normAutofit/>
          </a:bodyPr>
          <a:lstStyle/>
          <a:p>
            <a:pPr marL="457200" lvl="0" indent="-457200">
              <a:buFont typeface="+mj-lt"/>
              <a:buAutoNum type="arabicPeriod"/>
            </a:pPr>
            <a:endParaRPr lang="cs-CZ" sz="2500" b="1" dirty="0" smtClean="0"/>
          </a:p>
          <a:p>
            <a:pPr marL="457200" indent="-457200" algn="just">
              <a:buFont typeface="+mj-lt"/>
              <a:buAutoNum type="arabicPeriod"/>
            </a:pPr>
            <a:r>
              <a:rPr lang="cs-CZ" b="1" dirty="0" smtClean="0"/>
              <a:t>Strategie </a:t>
            </a:r>
            <a:r>
              <a:rPr lang="cs-CZ" b="1" dirty="0"/>
              <a:t>hospodářské restrukturalizace Ústeckého, Moravskoslezského a Karlovarského kraje – příprava Akčního plánu 2017 - 2018. </a:t>
            </a:r>
            <a:r>
              <a:rPr lang="cs-CZ" i="1" dirty="0"/>
              <a:t>(Společné jednání s Předsednictvem Rady hospodářské a sociální dohody Karlovarského </a:t>
            </a:r>
            <a:r>
              <a:rPr lang="cs-CZ" i="1" dirty="0" smtClean="0"/>
              <a:t>kraje)</a:t>
            </a:r>
            <a:endParaRPr lang="cs-CZ" i="1" dirty="0"/>
          </a:p>
          <a:p>
            <a:pPr marL="457200" indent="-457200" algn="just">
              <a:buFont typeface="+mj-lt"/>
              <a:buAutoNum type="arabicPeriod"/>
            </a:pPr>
            <a:r>
              <a:rPr lang="cs-CZ" b="1" dirty="0"/>
              <a:t>Aktualizace vymezení území Místního akčního plánu vzdělávání (MAP) ORP </a:t>
            </a:r>
            <a:r>
              <a:rPr lang="cs-CZ" b="1" dirty="0" smtClean="0"/>
              <a:t>Ostrov</a:t>
            </a:r>
            <a:endParaRPr lang="cs-CZ" b="1" dirty="0"/>
          </a:p>
          <a:p>
            <a:pPr marL="457200" indent="-457200" algn="just">
              <a:buFont typeface="+mj-lt"/>
              <a:buAutoNum type="arabicPeriod"/>
            </a:pPr>
            <a:r>
              <a:rPr lang="cs-CZ" b="1" dirty="0"/>
              <a:t>Výroční zpráva Regionální stálé konference Karlovarského kraje za rok 2016 a  zpráva o hodnocení plnění Regionálního akčního plánu Karlovarského </a:t>
            </a:r>
            <a:r>
              <a:rPr lang="cs-CZ" b="1" dirty="0" smtClean="0"/>
              <a:t>kraje</a:t>
            </a:r>
            <a:endParaRPr lang="cs-CZ" b="1" dirty="0"/>
          </a:p>
          <a:p>
            <a:pPr marL="457200" indent="-457200" algn="just">
              <a:buFont typeface="+mj-lt"/>
              <a:buAutoNum type="arabicPeriod"/>
            </a:pPr>
            <a:r>
              <a:rPr lang="pl-PL" b="1" dirty="0"/>
              <a:t>Informace o projektu KOMPAS</a:t>
            </a:r>
          </a:p>
          <a:p>
            <a:pPr marL="457200" lvl="0" indent="-457200" algn="just">
              <a:buFont typeface="+mj-lt"/>
              <a:buAutoNum type="arabicPeriod"/>
            </a:pPr>
            <a:r>
              <a:rPr lang="cs-CZ" b="1" dirty="0" smtClean="0"/>
              <a:t>Různé</a:t>
            </a:r>
          </a:p>
          <a:p>
            <a:pPr marL="0" lvl="0" indent="0">
              <a:buNone/>
            </a:pPr>
            <a:endParaRPr lang="cs-CZ" b="1" dirty="0"/>
          </a:p>
          <a:p>
            <a:pPr marL="0" lvl="0" indent="0">
              <a:buNone/>
            </a:pPr>
            <a:endParaRPr lang="cs-CZ" dirty="0"/>
          </a:p>
          <a:p>
            <a:pPr marL="457200" lvl="0" indent="-457200">
              <a:buFont typeface="+mj-lt"/>
              <a:buAutoNum type="arabicPeriod" startAt="4"/>
            </a:pP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2091478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326443"/>
          </a:xfrm>
        </p:spPr>
        <p:txBody>
          <a:bodyPr>
            <a:normAutofit fontScale="90000"/>
          </a:bodyPr>
          <a:lstStyle/>
          <a:p>
            <a:r>
              <a:rPr lang="cs-CZ" sz="2800" b="1" dirty="0"/>
              <a:t>1.	Strategie hospodářské restrukturalizace Ústeckého, Moravskoslezského a Karlovarského kraje – příprava Akčního plánu 2017 - 2018.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4" y="1992572"/>
            <a:ext cx="7670548" cy="4227605"/>
          </a:xfrm>
        </p:spPr>
        <p:txBody>
          <a:bodyPr/>
          <a:lstStyle/>
          <a:p>
            <a:pPr marL="0" indent="0" algn="ctr">
              <a:buNone/>
            </a:pPr>
            <a:r>
              <a:rPr lang="cs-CZ" sz="2800" b="1" dirty="0" smtClean="0"/>
              <a:t>Gabriela Nekolová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z</a:t>
            </a:r>
            <a:r>
              <a:rPr lang="cs-CZ" dirty="0" smtClean="0"/>
              <a:t>ástupkyně zmocněnce vlády ČR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p</a:t>
            </a:r>
            <a:r>
              <a:rPr lang="cs-CZ" dirty="0" smtClean="0"/>
              <a:t>ro Ústecký, Moravskoslezský a Karlovarský kraj</a:t>
            </a:r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endParaRPr lang="cs-CZ" dirty="0" smtClean="0"/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cs-CZ" b="1" u="sng" dirty="0"/>
              <a:t>Návrh na usnesení: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endParaRPr lang="cs-CZ" dirty="0"/>
          </a:p>
          <a:p>
            <a:pPr marL="0" indent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 smtClean="0"/>
              <a:t>RSK a HSRS KK vyjádřili </a:t>
            </a:r>
            <a:r>
              <a:rPr lang="cs-CZ" dirty="0"/>
              <a:t>souhlas s předloženým návrhem Akčního plánu Strategie hospodářské restrukturalizace Karlovarského </a:t>
            </a:r>
            <a:r>
              <a:rPr lang="cs-CZ" dirty="0" smtClean="0"/>
              <a:t>kraje a bere na vědomí informace postupu dalšího projednávání akčního plánu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645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111955"/>
          </a:xfrm>
        </p:spPr>
        <p:txBody>
          <a:bodyPr>
            <a:noAutofit/>
          </a:bodyPr>
          <a:lstStyle/>
          <a:p>
            <a:r>
              <a:rPr lang="cs-CZ" sz="2500" b="1" dirty="0"/>
              <a:t>2.	Aktualizace vymezení území Místního akčního plánu vzdělávání (MAP) ORP Ostrov. </a:t>
            </a:r>
            <a:endParaRPr lang="cs-CZ" sz="25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648178"/>
            <a:ext cx="8161867" cy="4351638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spcBef>
                <a:spcPts val="750"/>
              </a:spcBef>
              <a:buNone/>
            </a:pPr>
            <a:endParaRPr lang="cs-CZ" sz="2600" b="1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846161" y="2347415"/>
            <a:ext cx="767004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b="1" u="sng" dirty="0"/>
              <a:t>Návrh na usnesení:</a:t>
            </a:r>
          </a:p>
          <a:p>
            <a:endParaRPr lang="cs-CZ" sz="2400" dirty="0"/>
          </a:p>
          <a:p>
            <a:r>
              <a:rPr lang="cs-CZ" sz="2400" b="1" dirty="0"/>
              <a:t>Regionální stálá konference Karlovarského </a:t>
            </a:r>
            <a:r>
              <a:rPr lang="cs-CZ" sz="2400" b="1" dirty="0" smtClean="0"/>
              <a:t>kraje</a:t>
            </a:r>
          </a:p>
          <a:p>
            <a:endParaRPr lang="cs-CZ" sz="2400" dirty="0" smtClean="0"/>
          </a:p>
          <a:p>
            <a:r>
              <a:rPr lang="cs-CZ" sz="2400" dirty="0"/>
              <a:t> </a:t>
            </a:r>
            <a:r>
              <a:rPr lang="cs-CZ" sz="2400" b="1" dirty="0" smtClean="0"/>
              <a:t>•</a:t>
            </a:r>
            <a:r>
              <a:rPr lang="cs-CZ" sz="2400" b="1" dirty="0"/>
              <a:t>	schvaluje</a:t>
            </a:r>
            <a:endParaRPr lang="cs-CZ" sz="2400" dirty="0"/>
          </a:p>
          <a:p>
            <a:r>
              <a:rPr lang="x-none" sz="2400"/>
              <a:t> </a:t>
            </a:r>
            <a:r>
              <a:rPr lang="cs-CZ" sz="2400" dirty="0" smtClean="0"/>
              <a:t>aktualizaci </a:t>
            </a:r>
            <a:r>
              <a:rPr lang="cs-CZ" sz="2400" dirty="0"/>
              <a:t>vymezení území pro realizaci Místního akčního plánu rozvoje vzdělávání (MAP) pro ORP Ostrov</a:t>
            </a:r>
          </a:p>
          <a:p>
            <a:endParaRPr lang="cs-CZ" sz="2400" dirty="0" smtClean="0"/>
          </a:p>
        </p:txBody>
      </p:sp>
    </p:spTree>
    <p:extLst>
      <p:ext uri="{BB962C8B-B14F-4D97-AF65-F5344CB8AC3E}">
        <p14:creationId xmlns:p14="http://schemas.microsoft.com/office/powerpoint/2010/main" val="3107534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236132"/>
          </a:xfrm>
        </p:spPr>
        <p:txBody>
          <a:bodyPr>
            <a:normAutofit fontScale="90000"/>
          </a:bodyPr>
          <a:lstStyle/>
          <a:p>
            <a:r>
              <a:rPr lang="cs-CZ" sz="2800" b="1" dirty="0"/>
              <a:t>3.	Výroční zpráva Regionální stálé konference Karlovarského kraje za rok 2016 a  zpráva o hodnocení plnění Regionálního akčního plánu Karlovarského kraje.“</a:t>
            </a:r>
            <a:endParaRPr lang="cs-CZ" sz="2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856095"/>
            <a:ext cx="8161867" cy="457857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r>
              <a:rPr lang="cs-CZ" b="1" u="sng" dirty="0" smtClean="0"/>
              <a:t>Návrh </a:t>
            </a:r>
            <a:r>
              <a:rPr lang="cs-CZ" b="1" u="sng" dirty="0"/>
              <a:t>na usnesení</a:t>
            </a:r>
            <a:r>
              <a:rPr lang="cs-CZ" b="1" u="sng" dirty="0" smtClean="0"/>
              <a:t>:</a:t>
            </a:r>
          </a:p>
          <a:p>
            <a:pPr marL="0" indent="0">
              <a:buNone/>
            </a:pPr>
            <a:r>
              <a:rPr lang="cs-CZ" b="1" dirty="0" smtClean="0"/>
              <a:t>Regionální </a:t>
            </a:r>
            <a:r>
              <a:rPr lang="cs-CZ" b="1" dirty="0"/>
              <a:t>stálá konference Karlovarského kraje</a:t>
            </a:r>
            <a:endParaRPr lang="cs-CZ" dirty="0"/>
          </a:p>
          <a:p>
            <a:pPr marL="0" indent="0">
              <a:buNone/>
            </a:pPr>
            <a:r>
              <a:rPr lang="cs-CZ" dirty="0"/>
              <a:t> </a:t>
            </a:r>
            <a:r>
              <a:rPr lang="cs-CZ" b="1" dirty="0"/>
              <a:t>•	schvaluje</a:t>
            </a:r>
            <a:endParaRPr lang="cs-CZ" dirty="0"/>
          </a:p>
          <a:p>
            <a:pPr marL="0" indent="0">
              <a:buNone/>
            </a:pPr>
            <a:r>
              <a:rPr lang="x-none" smtClean="0"/>
              <a:t>Výroční </a:t>
            </a:r>
            <a:r>
              <a:rPr lang="x-none"/>
              <a:t>zpráv</a:t>
            </a:r>
            <a:r>
              <a:rPr lang="cs-CZ" dirty="0"/>
              <a:t>u </a:t>
            </a:r>
            <a:r>
              <a:rPr lang="x-none"/>
              <a:t>R</a:t>
            </a:r>
            <a:r>
              <a:rPr lang="cs-CZ" dirty="0" err="1"/>
              <a:t>egionální</a:t>
            </a:r>
            <a:r>
              <a:rPr lang="cs-CZ" dirty="0"/>
              <a:t> stálé konference Karlovarského kraje za rok 2016 </a:t>
            </a:r>
            <a:r>
              <a:rPr lang="x-none"/>
              <a:t>a Zpráv</a:t>
            </a:r>
            <a:r>
              <a:rPr lang="cs-CZ" dirty="0"/>
              <a:t>u</a:t>
            </a:r>
            <a:r>
              <a:rPr lang="x-none"/>
              <a:t> o hodnocení plnění Regionálního akčního plán</a:t>
            </a:r>
            <a:r>
              <a:rPr lang="cs-CZ" dirty="0"/>
              <a:t>u</a:t>
            </a:r>
            <a:r>
              <a:rPr lang="x-none"/>
              <a:t> Karlovarsk</a:t>
            </a:r>
            <a:r>
              <a:rPr lang="cs-CZ" dirty="0" err="1"/>
              <a:t>ého</a:t>
            </a:r>
            <a:r>
              <a:rPr lang="x-none"/>
              <a:t> kraj</a:t>
            </a:r>
            <a:r>
              <a:rPr lang="cs-CZ" dirty="0"/>
              <a:t>e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8623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9624632"/>
              </p:ext>
            </p:extLst>
          </p:nvPr>
        </p:nvGraphicFramePr>
        <p:xfrm>
          <a:off x="-3449" y="0"/>
          <a:ext cx="9147449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Acrobat Document" r:id="rId3" imgW="8010297" imgH="5676658" progId="AcroExch.Document.11">
                  <p:embed/>
                </p:oleObj>
              </mc:Choice>
              <mc:Fallback>
                <p:oleObj name="Acrobat Document" r:id="rId3" imgW="8010297" imgH="5676658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3449" y="0"/>
                        <a:ext cx="9147449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4701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2707493"/>
              </p:ext>
            </p:extLst>
          </p:nvPr>
        </p:nvGraphicFramePr>
        <p:xfrm>
          <a:off x="-13177" y="0"/>
          <a:ext cx="9157178" cy="6858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" name="Acrobat Document" r:id="rId3" imgW="8010297" imgH="5676658" progId="AcroExch.Document.11">
                  <p:embed/>
                </p:oleObj>
              </mc:Choice>
              <mc:Fallback>
                <p:oleObj name="Acrobat Document" r:id="rId3" imgW="8010297" imgH="5676658" progId="AcroExch.Document.1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-13177" y="0"/>
                        <a:ext cx="9157178" cy="68580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38341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82133" y="457201"/>
            <a:ext cx="7704667" cy="1236132"/>
          </a:xfrm>
        </p:spPr>
        <p:txBody>
          <a:bodyPr>
            <a:normAutofit/>
          </a:bodyPr>
          <a:lstStyle/>
          <a:p>
            <a:r>
              <a:rPr lang="cs-CZ" sz="2500" b="1" dirty="0" smtClean="0"/>
              <a:t>4.</a:t>
            </a:r>
            <a:r>
              <a:rPr lang="cs-CZ" sz="2500" b="1" dirty="0"/>
              <a:t>	Informace o projektu KOMPAS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982133" y="1856095"/>
            <a:ext cx="7943503" cy="4578571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cs-CZ" b="1" u="sng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2286000" y="2813447"/>
            <a:ext cx="5233916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2800" b="1" dirty="0" smtClean="0"/>
              <a:t>Ing. Jiří Červinka</a:t>
            </a:r>
            <a:endParaRPr lang="cs-CZ" sz="2800" b="1" dirty="0"/>
          </a:p>
          <a:p>
            <a:pPr algn="ctr"/>
            <a:r>
              <a:rPr lang="cs-CZ" sz="2400" dirty="0" smtClean="0"/>
              <a:t>Vedoucí projektového týmu projektu Predikce trhu práce - Kompas</a:t>
            </a:r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3442361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HDOfficeLightV0">
  <a:themeElements>
    <a:clrScheme name="Zeleno-žlutá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HDOfficeLightV0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EBEBEB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5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3021</TotalTime>
  <Words>167</Words>
  <Application>Microsoft Office PowerPoint</Application>
  <PresentationFormat>Předvádění na obrazovce (4:3)</PresentationFormat>
  <Paragraphs>52</Paragraphs>
  <Slides>12</Slides>
  <Notes>4</Notes>
  <HiddenSlides>0</HiddenSlides>
  <MMClips>0</MMClips>
  <ScaleCrop>false</ScaleCrop>
  <HeadingPairs>
    <vt:vector size="6" baseType="variant">
      <vt:variant>
        <vt:lpstr>Motiv</vt:lpstr>
      </vt:variant>
      <vt:variant>
        <vt:i4>4</vt:i4>
      </vt:variant>
      <vt:variant>
        <vt:lpstr>Vložené servery OLE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7" baseType="lpstr">
      <vt:lpstr>HDOfficeLightV0</vt:lpstr>
      <vt:lpstr>1_HDOfficeLightV0</vt:lpstr>
      <vt:lpstr>2_HDOfficeLightV0</vt:lpstr>
      <vt:lpstr>Paralaxa</vt:lpstr>
      <vt:lpstr>Acrobat Document</vt:lpstr>
      <vt:lpstr>Regionální stálá konference Karlovarského kraje 8. mimořádné jednání  Předsednictvo Rady hospodářské a sociální dohody Karlovarského kraje</vt:lpstr>
      <vt:lpstr> 1. Zahájení </vt:lpstr>
      <vt:lpstr>Program</vt:lpstr>
      <vt:lpstr>1. Strategie hospodářské restrukturalizace Ústeckého, Moravskoslezského a Karlovarského kraje – příprava Akčního plánu 2017 - 2018. </vt:lpstr>
      <vt:lpstr>2. Aktualizace vymezení území Místního akčního plánu vzdělávání (MAP) ORP Ostrov. </vt:lpstr>
      <vt:lpstr>3. Výroční zpráva Regionální stálé konference Karlovarského kraje za rok 2016 a  zpráva o hodnocení plnění Regionálního akčního plánu Karlovarského kraje.“</vt:lpstr>
      <vt:lpstr>Prezentace aplikace PowerPoint</vt:lpstr>
      <vt:lpstr>Prezentace aplikace PowerPoint</vt:lpstr>
      <vt:lpstr>4. Informace o projektu KOMPAS</vt:lpstr>
      <vt:lpstr>4. Informace o projektu KOMPAS</vt:lpstr>
      <vt:lpstr>Prezentace aplikace PowerPoint</vt:lpstr>
      <vt:lpstr>  Děkujeme za pozornost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Regionální stálá konference  2. jednání</dc:title>
  <dc:creator>jelena.kriegelsteinova</dc:creator>
  <cp:lastModifiedBy>Karp</cp:lastModifiedBy>
  <cp:revision>195</cp:revision>
  <cp:lastPrinted>2016-06-23T05:31:04Z</cp:lastPrinted>
  <dcterms:created xsi:type="dcterms:W3CDTF">2015-05-26T10:30:37Z</dcterms:created>
  <dcterms:modified xsi:type="dcterms:W3CDTF">2017-04-28T07:05:34Z</dcterms:modified>
</cp:coreProperties>
</file>