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  <p:sldMasterId id="2147483954" r:id="rId2"/>
    <p:sldMasterId id="2147484123" r:id="rId3"/>
    <p:sldMasterId id="2147484135" r:id="rId4"/>
  </p:sldMasterIdLst>
  <p:notesMasterIdLst>
    <p:notesMasterId r:id="rId29"/>
  </p:notesMasterIdLst>
  <p:handoutMasterIdLst>
    <p:handoutMasterId r:id="rId30"/>
  </p:handoutMasterIdLst>
  <p:sldIdLst>
    <p:sldId id="256" r:id="rId5"/>
    <p:sldId id="289" r:id="rId6"/>
    <p:sldId id="258" r:id="rId7"/>
    <p:sldId id="326" r:id="rId8"/>
    <p:sldId id="327" r:id="rId9"/>
    <p:sldId id="328" r:id="rId10"/>
    <p:sldId id="329" r:id="rId11"/>
    <p:sldId id="330" r:id="rId12"/>
    <p:sldId id="331" r:id="rId13"/>
    <p:sldId id="332" r:id="rId14"/>
    <p:sldId id="333" r:id="rId15"/>
    <p:sldId id="261" r:id="rId16"/>
    <p:sldId id="278" r:id="rId17"/>
    <p:sldId id="318" r:id="rId18"/>
    <p:sldId id="319" r:id="rId19"/>
    <p:sldId id="320" r:id="rId20"/>
    <p:sldId id="321" r:id="rId21"/>
    <p:sldId id="334" r:id="rId22"/>
    <p:sldId id="336" r:id="rId23"/>
    <p:sldId id="337" r:id="rId24"/>
    <p:sldId id="323" r:id="rId25"/>
    <p:sldId id="324" r:id="rId26"/>
    <p:sldId id="269" r:id="rId27"/>
    <p:sldId id="270" r:id="rId28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8" autoAdjust="0"/>
    <p:restoredTop sz="94660"/>
  </p:normalViewPr>
  <p:slideViewPr>
    <p:cSldViewPr snapToGrid="0">
      <p:cViewPr varScale="1">
        <p:scale>
          <a:sx n="85" d="100"/>
          <a:sy n="85" d="100"/>
        </p:scale>
        <p:origin x="85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DECAC-596D-44DC-9C44-A9D64FC6C4B8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7E35D-5391-497C-ADA5-2269FA8EAB4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3152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E6980-CCF8-4FCC-BF1D-AD50F7F08869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1FA4C-5E8B-4FBB-840E-7CA6DF0E056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4957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46452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3270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71304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27551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7510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7550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7183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7616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45903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49110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746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78924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4871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0859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9903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6501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5024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5498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5320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6406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862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3221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04113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6208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83305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5132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2638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21135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69694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2282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79108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04693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2160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916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4802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77140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58918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59886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34267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62931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254055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38967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73505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34028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29943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4546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1742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56125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73323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94106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3013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30269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91869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50072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17548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72023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1254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95653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0316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785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3046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3583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2306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6091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3685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6952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4" r:id="rId1"/>
    <p:sldLayoutId id="2147484125" r:id="rId2"/>
    <p:sldLayoutId id="2147484126" r:id="rId3"/>
    <p:sldLayoutId id="2147484127" r:id="rId4"/>
    <p:sldLayoutId id="2147484128" r:id="rId5"/>
    <p:sldLayoutId id="2147484129" r:id="rId6"/>
    <p:sldLayoutId id="2147484130" r:id="rId7"/>
    <p:sldLayoutId id="2147484131" r:id="rId8"/>
    <p:sldLayoutId id="2147484132" r:id="rId9"/>
    <p:sldLayoutId id="2147484133" r:id="rId10"/>
    <p:sldLayoutId id="214748413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1B164F9-18D9-4FCF-9E76-5F4AB9C2F04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613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6" r:id="rId1"/>
    <p:sldLayoutId id="2147484137" r:id="rId2"/>
    <p:sldLayoutId id="2147484138" r:id="rId3"/>
    <p:sldLayoutId id="2147484139" r:id="rId4"/>
    <p:sldLayoutId id="2147484140" r:id="rId5"/>
    <p:sldLayoutId id="2147484141" r:id="rId6"/>
    <p:sldLayoutId id="2147484142" r:id="rId7"/>
    <p:sldLayoutId id="2147484143" r:id="rId8"/>
    <p:sldLayoutId id="2147484144" r:id="rId9"/>
    <p:sldLayoutId id="2147484145" r:id="rId10"/>
    <p:sldLayoutId id="2147484146" r:id="rId11"/>
    <p:sldLayoutId id="2147484147" r:id="rId12"/>
    <p:sldLayoutId id="2147484148" r:id="rId13"/>
    <p:sldLayoutId id="2147484149" r:id="rId14"/>
    <p:sldLayoutId id="2147484150" r:id="rId15"/>
    <p:sldLayoutId id="2147484151" r:id="rId16"/>
    <p:sldLayoutId id="214748415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122362"/>
            <a:ext cx="7772400" cy="2986173"/>
          </a:xfrm>
        </p:spPr>
        <p:txBody>
          <a:bodyPr>
            <a:normAutofit fontScale="90000"/>
          </a:bodyPr>
          <a:lstStyle/>
          <a:p>
            <a:r>
              <a:rPr lang="cs-CZ" b="1" dirty="0">
                <a:latin typeface="+mn-lt"/>
              </a:rPr>
              <a:t>Regionální stálá konference Karlovarského kraje</a:t>
            </a:r>
            <a:br>
              <a:rPr lang="cs-CZ" b="1" dirty="0">
                <a:latin typeface="+mn-lt"/>
              </a:rPr>
            </a:br>
            <a:r>
              <a:rPr lang="cs-CZ" sz="3200" b="1" dirty="0" smtClean="0">
                <a:latin typeface="+mn-lt"/>
              </a:rPr>
              <a:t>6. </a:t>
            </a:r>
            <a:r>
              <a:rPr lang="cs-CZ" sz="3200" b="1" dirty="0">
                <a:latin typeface="+mn-lt"/>
              </a:rPr>
              <a:t>jednání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4108536"/>
            <a:ext cx="6858000" cy="1149263"/>
          </a:xfrm>
        </p:spPr>
        <p:txBody>
          <a:bodyPr/>
          <a:lstStyle/>
          <a:p>
            <a:endParaRPr lang="cs-CZ" dirty="0"/>
          </a:p>
          <a:p>
            <a:r>
              <a:rPr lang="cs-CZ" sz="2000" dirty="0"/>
              <a:t>Karlovy Vary, dne </a:t>
            </a:r>
            <a:r>
              <a:rPr lang="cs-CZ" sz="2000" dirty="0" smtClean="0"/>
              <a:t>24. února 2017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65604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111955"/>
          </a:xfrm>
        </p:spPr>
        <p:txBody>
          <a:bodyPr>
            <a:noAutofit/>
          </a:bodyPr>
          <a:lstStyle/>
          <a:p>
            <a:r>
              <a:rPr lang="cs-CZ" sz="2400" b="1" dirty="0"/>
              <a:t>5</a:t>
            </a:r>
            <a:r>
              <a:rPr lang="cs-CZ" sz="2400" b="1" dirty="0" smtClean="0"/>
              <a:t>. </a:t>
            </a:r>
            <a:r>
              <a:rPr lang="cs-CZ" sz="2400" b="1" dirty="0"/>
              <a:t>Informace o realizaci Krajského akčního plánu rozvoje vzdělávání Karlovarského kraje (KAP KK) – schvalování </a:t>
            </a:r>
            <a:r>
              <a:rPr lang="cs-CZ" sz="2400" b="1" dirty="0" smtClean="0"/>
              <a:t>dokumentu „Krajský akční plán 1“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648178"/>
            <a:ext cx="8161867" cy="4351638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spcBef>
                <a:spcPts val="750"/>
              </a:spcBef>
              <a:buNone/>
            </a:pPr>
            <a:endParaRPr lang="cs-CZ" sz="2600" b="1" dirty="0" smtClean="0"/>
          </a:p>
          <a:p>
            <a:pPr marL="0" indent="0" algn="ctr">
              <a:lnSpc>
                <a:spcPct val="90000"/>
              </a:lnSpc>
              <a:spcBef>
                <a:spcPts val="750"/>
              </a:spcBef>
              <a:buNone/>
            </a:pPr>
            <a:r>
              <a:rPr lang="cs-CZ" sz="2800" b="1" dirty="0" smtClean="0"/>
              <a:t>Mgr</a:t>
            </a:r>
            <a:r>
              <a:rPr lang="cs-CZ" sz="2800" b="1" dirty="0"/>
              <a:t>. Eva </a:t>
            </a:r>
            <a:r>
              <a:rPr lang="cs-CZ" sz="2800" b="1" dirty="0" err="1"/>
              <a:t>Saligerová</a:t>
            </a:r>
            <a:endParaRPr lang="cs-CZ" sz="2800" b="1" dirty="0"/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hlavní manažer projektu KAP KK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Odbor školství, mládeže a tělovýchovy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Krajského úřadu Karlovarského kraje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07534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236132"/>
          </a:xfrm>
        </p:spPr>
        <p:txBody>
          <a:bodyPr>
            <a:normAutofit fontScale="90000"/>
          </a:bodyPr>
          <a:lstStyle/>
          <a:p>
            <a:r>
              <a:rPr lang="cs-CZ" sz="2800" b="1" dirty="0"/>
              <a:t>5. Informace o realizaci Krajského akčního plánu rozvoje vzdělávání Karlovarského kraje (KAP KK) – schvalování dokumentu „Krajský akční plán 1“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693333"/>
            <a:ext cx="8161867" cy="47413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b="1" u="sng" dirty="0" smtClean="0"/>
          </a:p>
          <a:p>
            <a:pPr marL="0" indent="0">
              <a:buNone/>
            </a:pPr>
            <a:r>
              <a:rPr lang="cs-CZ" b="1" u="sng" dirty="0" smtClean="0"/>
              <a:t>Návrh </a:t>
            </a:r>
            <a:r>
              <a:rPr lang="cs-CZ" b="1" u="sng" dirty="0"/>
              <a:t>na usnesení</a:t>
            </a:r>
            <a:r>
              <a:rPr lang="cs-CZ" b="1" u="sng" dirty="0" smtClean="0"/>
              <a:t>: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 smtClean="0"/>
              <a:t>Regionální </a:t>
            </a:r>
            <a:r>
              <a:rPr lang="cs-CZ" b="1" dirty="0"/>
              <a:t>stálá konference Karlovarského kraje</a:t>
            </a:r>
            <a:endParaRPr lang="cs-CZ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cs-CZ" sz="2400" b="1" dirty="0" smtClean="0"/>
              <a:t>bere </a:t>
            </a:r>
            <a:r>
              <a:rPr lang="cs-CZ" sz="2400" b="1" dirty="0"/>
              <a:t>na vědomí</a:t>
            </a:r>
            <a:endParaRPr lang="cs-CZ" sz="2400" dirty="0"/>
          </a:p>
          <a:p>
            <a:pPr marL="0" indent="0">
              <a:buNone/>
            </a:pPr>
            <a:r>
              <a:rPr lang="cs-CZ" dirty="0" smtClean="0"/>
              <a:t>Informaci </a:t>
            </a:r>
            <a:r>
              <a:rPr lang="cs-CZ" dirty="0"/>
              <a:t>o realizaci KAP KK (příloha č. 1)</a:t>
            </a:r>
          </a:p>
          <a:p>
            <a:pPr lvl="1"/>
            <a:r>
              <a:rPr lang="cs-CZ" sz="2400" b="1" dirty="0" smtClean="0"/>
              <a:t>schvaluje </a:t>
            </a:r>
            <a:endParaRPr lang="cs-CZ" sz="2400" dirty="0"/>
          </a:p>
          <a:p>
            <a:pPr marL="0" indent="0">
              <a:buNone/>
            </a:pPr>
            <a:r>
              <a:rPr lang="cs-CZ" dirty="0" smtClean="0"/>
              <a:t>Dokument </a:t>
            </a:r>
            <a:r>
              <a:rPr lang="cs-CZ" dirty="0"/>
              <a:t>„Krajský akční plán 1“ (příloha č. 2)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86233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556"/>
            <a:ext cx="8058150" cy="997526"/>
          </a:xfrm>
        </p:spPr>
        <p:txBody>
          <a:bodyPr>
            <a:normAutofit fontScale="90000"/>
          </a:bodyPr>
          <a:lstStyle/>
          <a:p>
            <a:r>
              <a:rPr lang="cs-CZ" sz="3100" b="1" dirty="0">
                <a:latin typeface="+mn-lt"/>
              </a:rPr>
              <a:t>      </a:t>
            </a:r>
            <a:br>
              <a:rPr lang="cs-CZ" sz="3100" b="1" dirty="0">
                <a:latin typeface="+mn-lt"/>
              </a:rPr>
            </a:br>
            <a:r>
              <a:rPr lang="cs-CZ" sz="3100" b="1" dirty="0">
                <a:latin typeface="+mn-lt"/>
              </a:rPr>
              <a:t>      </a:t>
            </a:r>
            <a:r>
              <a:rPr lang="cs-CZ" sz="3100" b="1" dirty="0" smtClean="0">
                <a:latin typeface="+mn-lt"/>
              </a:rPr>
              <a:t>6. </a:t>
            </a:r>
            <a:r>
              <a:rPr lang="cs-CZ" sz="3100" b="1" dirty="0"/>
              <a:t>Aktuální informace o realizaci programového období 2014 – 2020</a:t>
            </a:r>
            <a:br>
              <a:rPr lang="cs-CZ" sz="3100" b="1" dirty="0"/>
            </a:br>
            <a:r>
              <a:rPr lang="cs-CZ" sz="3600" b="1" dirty="0">
                <a:latin typeface="+mn-lt"/>
              </a:rPr>
              <a:t>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29935" y="1361208"/>
            <a:ext cx="8230243" cy="513310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b="1" dirty="0"/>
          </a:p>
          <a:p>
            <a:endParaRPr lang="cs-CZ" b="1" dirty="0"/>
          </a:p>
          <a:p>
            <a:pPr marL="0" indent="0" algn="ctr">
              <a:buNone/>
            </a:pPr>
            <a:r>
              <a:rPr lang="cs-CZ" sz="2600" b="1" dirty="0" smtClean="0"/>
              <a:t>Aktuální </a:t>
            </a:r>
            <a:r>
              <a:rPr lang="cs-CZ" sz="2600" b="1" dirty="0"/>
              <a:t>informace z Ministerstva pro místní rozvoj ČR</a:t>
            </a:r>
          </a:p>
          <a:p>
            <a:pPr marL="0" indent="0" algn="ctr">
              <a:buNone/>
            </a:pPr>
            <a:endParaRPr lang="cs-CZ" sz="2800" b="1" dirty="0"/>
          </a:p>
          <a:p>
            <a:pPr marL="0" indent="0" algn="ctr">
              <a:buNone/>
            </a:pPr>
            <a:r>
              <a:rPr lang="cs-CZ" sz="2400" b="1" dirty="0"/>
              <a:t>Ing. Radana </a:t>
            </a:r>
            <a:r>
              <a:rPr lang="cs-CZ" sz="2400" b="1" dirty="0" err="1"/>
              <a:t>Leistner</a:t>
            </a:r>
            <a:r>
              <a:rPr lang="cs-CZ" sz="2400" b="1" dirty="0"/>
              <a:t> Kratochvílová</a:t>
            </a:r>
          </a:p>
          <a:p>
            <a:pPr marL="0" indent="0" algn="ctr">
              <a:buNone/>
            </a:pPr>
            <a:r>
              <a:rPr lang="cs-CZ" sz="2400" dirty="0"/>
              <a:t>vedoucí oddělení řízení strategie regionální politiky</a:t>
            </a:r>
          </a:p>
          <a:p>
            <a:pPr marL="0" indent="0" algn="ctr">
              <a:buNone/>
            </a:pPr>
            <a:r>
              <a:rPr lang="cs-CZ" sz="2400" dirty="0"/>
              <a:t>Ministerstvo pro místní rozvoj ČR</a:t>
            </a:r>
          </a:p>
          <a:p>
            <a:pPr marL="0" indent="0" algn="ctr">
              <a:buNone/>
            </a:pPr>
            <a:endParaRPr lang="cs-CZ" sz="2400" b="1" dirty="0"/>
          </a:p>
          <a:p>
            <a:endParaRPr lang="cs-CZ" b="1" dirty="0"/>
          </a:p>
          <a:p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908995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182618"/>
          </a:xfrm>
        </p:spPr>
        <p:txBody>
          <a:bodyPr>
            <a:normAutofit fontScale="90000"/>
          </a:bodyPr>
          <a:lstStyle/>
          <a:p>
            <a:r>
              <a:rPr lang="cs-CZ" sz="3200" b="1" dirty="0"/>
              <a:t>     </a:t>
            </a:r>
            <a:r>
              <a:rPr lang="cs-CZ" sz="3200" b="1" dirty="0" smtClean="0"/>
              <a:t>6. </a:t>
            </a:r>
            <a:r>
              <a:rPr lang="cs-CZ" sz="3200" b="1" dirty="0"/>
              <a:t>Aktuální informace o realizaci programového období 2014 – 2020</a:t>
            </a:r>
            <a:br>
              <a:rPr lang="cs-CZ" sz="3200" b="1" dirty="0"/>
            </a:br>
            <a:endParaRPr lang="cs-CZ" sz="32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71268" y="2157731"/>
            <a:ext cx="7701232" cy="3880760"/>
          </a:xfrm>
        </p:spPr>
        <p:txBody>
          <a:bodyPr/>
          <a:lstStyle/>
          <a:p>
            <a:pPr marL="0" indent="0">
              <a:buNone/>
            </a:pPr>
            <a:r>
              <a:rPr lang="cs-CZ" sz="2400" b="1" u="sng" dirty="0"/>
              <a:t>Návrh na usnesení:</a:t>
            </a: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b="1" dirty="0"/>
              <a:t>Regionální stálá konference Karlovarského kraje</a:t>
            </a:r>
            <a:endParaRPr lang="cs-CZ" sz="2400" dirty="0"/>
          </a:p>
          <a:p>
            <a:pPr marL="0" indent="0">
              <a:buNone/>
            </a:pPr>
            <a:r>
              <a:rPr lang="cs-CZ" sz="2400" b="1" dirty="0"/>
              <a:t>	•	bere na vědomí</a:t>
            </a:r>
            <a:endParaRPr lang="cs-CZ" sz="2400" dirty="0"/>
          </a:p>
          <a:p>
            <a:pPr marL="0" indent="0">
              <a:buNone/>
            </a:pPr>
            <a:r>
              <a:rPr lang="cs-CZ" dirty="0"/>
              <a:t>Aktuální informace o realizaci programového období 2014 – 2020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2119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182618"/>
          </a:xfrm>
        </p:spPr>
        <p:txBody>
          <a:bodyPr>
            <a:noAutofit/>
          </a:bodyPr>
          <a:lstStyle/>
          <a:p>
            <a:r>
              <a:rPr lang="cs-CZ" sz="2700" b="1" dirty="0"/>
              <a:t>     </a:t>
            </a:r>
            <a:r>
              <a:rPr lang="cs-CZ" sz="2700" b="1" dirty="0" smtClean="0"/>
              <a:t>7. </a:t>
            </a:r>
            <a:r>
              <a:rPr lang="cs-CZ" sz="2700" b="1" dirty="0"/>
              <a:t>Aktuální informace o Integrovaném plánu rozvoje území (IPRÚ) Karlovy Vary</a:t>
            </a:r>
            <a:r>
              <a:rPr lang="cs-CZ" sz="2700" dirty="0"/>
              <a:t/>
            </a:r>
            <a:br>
              <a:rPr lang="cs-CZ" sz="2700" dirty="0"/>
            </a:br>
            <a:endParaRPr lang="cs-CZ" sz="27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71268" y="2157731"/>
            <a:ext cx="7701232" cy="3880760"/>
          </a:xfrm>
        </p:spPr>
        <p:txBody>
          <a:bodyPr/>
          <a:lstStyle/>
          <a:p>
            <a:pPr marL="0" indent="0">
              <a:buNone/>
            </a:pPr>
            <a:endParaRPr lang="cs-CZ" b="1" u="sng" dirty="0"/>
          </a:p>
          <a:p>
            <a:pPr marL="0" indent="0" algn="ctr">
              <a:buNone/>
            </a:pPr>
            <a:endParaRPr lang="cs-CZ" b="1" dirty="0"/>
          </a:p>
          <a:p>
            <a:pPr marL="0" indent="0" algn="ctr">
              <a:spcBef>
                <a:spcPts val="0"/>
              </a:spcBef>
              <a:buNone/>
            </a:pPr>
            <a:r>
              <a:rPr lang="cs-CZ" sz="3200" b="1" dirty="0"/>
              <a:t>Ing. </a:t>
            </a:r>
            <a:r>
              <a:rPr lang="cs-CZ" sz="3200" b="1" dirty="0" smtClean="0"/>
              <a:t>Petr Kulhánek</a:t>
            </a:r>
            <a:endParaRPr lang="cs-CZ" sz="3200" b="1" dirty="0"/>
          </a:p>
          <a:p>
            <a:pPr marL="0" indent="0" algn="ctr">
              <a:spcBef>
                <a:spcPts val="0"/>
              </a:spcBef>
              <a:buNone/>
            </a:pPr>
            <a:r>
              <a:rPr lang="cs-CZ" sz="2600" dirty="0" smtClean="0"/>
              <a:t>primátor</a:t>
            </a:r>
            <a:endParaRPr lang="cs-CZ" sz="2600" dirty="0"/>
          </a:p>
          <a:p>
            <a:pPr marL="0" indent="0" algn="ctr">
              <a:spcBef>
                <a:spcPts val="0"/>
              </a:spcBef>
              <a:buNone/>
            </a:pPr>
            <a:r>
              <a:rPr lang="cs-CZ" sz="2600" dirty="0" smtClean="0"/>
              <a:t>Statutárního </a:t>
            </a:r>
            <a:r>
              <a:rPr lang="cs-CZ" sz="2600" dirty="0"/>
              <a:t>města Karlovy Vary</a:t>
            </a:r>
          </a:p>
          <a:p>
            <a:pPr marL="0" indent="0" algn="ctr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52749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182618"/>
          </a:xfrm>
        </p:spPr>
        <p:txBody>
          <a:bodyPr>
            <a:normAutofit fontScale="90000"/>
          </a:bodyPr>
          <a:lstStyle/>
          <a:p>
            <a:r>
              <a:rPr lang="cs-CZ" sz="3000" b="1" dirty="0"/>
              <a:t>     </a:t>
            </a:r>
            <a:br>
              <a:rPr lang="cs-CZ" sz="3000" b="1" dirty="0"/>
            </a:br>
            <a:r>
              <a:rPr lang="cs-CZ" sz="3000" b="1" dirty="0"/>
              <a:t>     </a:t>
            </a:r>
            <a:r>
              <a:rPr lang="cs-CZ" sz="3000" b="1" dirty="0" smtClean="0"/>
              <a:t>7. </a:t>
            </a:r>
            <a:r>
              <a:rPr lang="cs-CZ" sz="3000" b="1" dirty="0"/>
              <a:t>Aktuální informace o Integrovaném plánu rozvoje území (IPRÚ) Karlovy Vary</a:t>
            </a:r>
            <a:r>
              <a:rPr lang="cs-CZ" sz="3000" dirty="0"/>
              <a:t/>
            </a:r>
            <a:br>
              <a:rPr lang="cs-CZ" sz="3000" dirty="0"/>
            </a:br>
            <a:r>
              <a:rPr lang="cs-CZ" sz="3000" b="1" dirty="0"/>
              <a:t> </a:t>
            </a:r>
            <a:r>
              <a:rPr lang="cs-CZ" sz="3600" dirty="0"/>
              <a:t/>
            </a:r>
            <a:br>
              <a:rPr lang="cs-CZ" sz="3600" dirty="0"/>
            </a:br>
            <a:r>
              <a:rPr lang="cs-CZ" sz="3200" b="1" dirty="0"/>
              <a:t>    </a:t>
            </a:r>
            <a:endParaRPr lang="cs-CZ" sz="31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71268" y="2157731"/>
            <a:ext cx="7701232" cy="3880760"/>
          </a:xfrm>
        </p:spPr>
        <p:txBody>
          <a:bodyPr/>
          <a:lstStyle/>
          <a:p>
            <a:pPr marL="0" indent="0">
              <a:buNone/>
            </a:pPr>
            <a:endParaRPr lang="cs-CZ" b="1" u="sng" dirty="0"/>
          </a:p>
          <a:p>
            <a:pPr marL="0" indent="0">
              <a:buNone/>
            </a:pPr>
            <a:r>
              <a:rPr lang="cs-CZ" b="1" u="sng" dirty="0"/>
              <a:t>Návrh na usnesení: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/>
              <a:t>Regionální 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	•	bere na vědomí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Aktuální informace o Integrovaném plánu rozvoje území (IPRÚ) Karlovy Vary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98707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182618"/>
          </a:xfrm>
        </p:spPr>
        <p:txBody>
          <a:bodyPr>
            <a:normAutofit fontScale="90000"/>
          </a:bodyPr>
          <a:lstStyle/>
          <a:p>
            <a:r>
              <a:rPr lang="cs-CZ" sz="3000" b="1" dirty="0"/>
              <a:t>     </a:t>
            </a:r>
            <a:br>
              <a:rPr lang="cs-CZ" sz="3000" b="1" dirty="0"/>
            </a:br>
            <a:r>
              <a:rPr lang="cs-CZ" sz="3000" b="1" dirty="0"/>
              <a:t>     </a:t>
            </a:r>
            <a:br>
              <a:rPr lang="cs-CZ" sz="3000" b="1" dirty="0"/>
            </a:br>
            <a:r>
              <a:rPr lang="cs-CZ" sz="3000" b="1" dirty="0"/>
              <a:t/>
            </a:r>
            <a:br>
              <a:rPr lang="cs-CZ" sz="3000" b="1" dirty="0"/>
            </a:br>
            <a:r>
              <a:rPr lang="cs-CZ" sz="3000" b="1" dirty="0" smtClean="0"/>
              <a:t>8. </a:t>
            </a:r>
            <a:r>
              <a:rPr lang="cs-CZ" sz="3000" b="1" dirty="0"/>
              <a:t>Aktuální informace o Strategiích Komunitně vedeného místního rozvoje (CLLD) a MAS v Karlovarském kraji</a:t>
            </a:r>
            <a:r>
              <a:rPr lang="cs-CZ" sz="3000" dirty="0"/>
              <a:t/>
            </a:r>
            <a:br>
              <a:rPr lang="cs-CZ" sz="3000" dirty="0"/>
            </a:br>
            <a:r>
              <a:rPr lang="cs-CZ" sz="3600" dirty="0"/>
              <a:t/>
            </a:r>
            <a:br>
              <a:rPr lang="cs-CZ" sz="3600" dirty="0"/>
            </a:br>
            <a:r>
              <a:rPr lang="cs-CZ" sz="3200" b="1" dirty="0"/>
              <a:t>    </a:t>
            </a:r>
            <a:endParaRPr lang="cs-CZ" sz="31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71268" y="2157731"/>
            <a:ext cx="7701232" cy="3880760"/>
          </a:xfrm>
        </p:spPr>
        <p:txBody>
          <a:bodyPr/>
          <a:lstStyle/>
          <a:p>
            <a:pPr marL="0" indent="0" algn="ctr">
              <a:buNone/>
            </a:pPr>
            <a:r>
              <a:rPr lang="cs-CZ" sz="3200" b="1" dirty="0"/>
              <a:t>Ing. Miroslav Makovička</a:t>
            </a:r>
          </a:p>
          <a:p>
            <a:pPr marL="0" indent="0" algn="ctr">
              <a:buNone/>
            </a:pPr>
            <a:r>
              <a:rPr lang="cs-CZ" sz="2600" dirty="0"/>
              <a:t>předseda Krajské sítě Místních akčních skupin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12249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182618"/>
          </a:xfrm>
        </p:spPr>
        <p:txBody>
          <a:bodyPr>
            <a:normAutofit fontScale="90000"/>
          </a:bodyPr>
          <a:lstStyle/>
          <a:p>
            <a:r>
              <a:rPr lang="cs-CZ" sz="3000" b="1" dirty="0"/>
              <a:t>     </a:t>
            </a:r>
            <a:br>
              <a:rPr lang="cs-CZ" sz="3000" b="1" dirty="0"/>
            </a:br>
            <a:r>
              <a:rPr lang="cs-CZ" sz="3000" b="1" dirty="0"/>
              <a:t>     </a:t>
            </a:r>
            <a:br>
              <a:rPr lang="cs-CZ" sz="3000" b="1" dirty="0"/>
            </a:br>
            <a:r>
              <a:rPr lang="cs-CZ" sz="3000" b="1" dirty="0"/>
              <a:t/>
            </a:r>
            <a:br>
              <a:rPr lang="cs-CZ" sz="3000" b="1" dirty="0"/>
            </a:br>
            <a:r>
              <a:rPr lang="cs-CZ" sz="3000" b="1" dirty="0" smtClean="0"/>
              <a:t>8. </a:t>
            </a:r>
            <a:r>
              <a:rPr lang="cs-CZ" sz="3000" b="1" dirty="0"/>
              <a:t>Aktuální informace o Strategiích Komunitně vedeného místního rozvoje (CLLD) a MAS v Karlovarském kraji</a:t>
            </a:r>
            <a:r>
              <a:rPr lang="cs-CZ" sz="3000" dirty="0"/>
              <a:t/>
            </a:r>
            <a:br>
              <a:rPr lang="cs-CZ" sz="3000" dirty="0"/>
            </a:br>
            <a:r>
              <a:rPr lang="cs-CZ" sz="3000" dirty="0"/>
              <a:t/>
            </a:r>
            <a:br>
              <a:rPr lang="cs-CZ" sz="3000" dirty="0"/>
            </a:br>
            <a:r>
              <a:rPr lang="cs-CZ" sz="3200" b="1" dirty="0"/>
              <a:t>    </a:t>
            </a:r>
            <a:endParaRPr lang="cs-CZ" sz="31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71268" y="2157731"/>
            <a:ext cx="7701232" cy="38807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b="1" u="sng" dirty="0"/>
          </a:p>
          <a:p>
            <a:pPr marL="0" indent="0">
              <a:buNone/>
            </a:pPr>
            <a:r>
              <a:rPr lang="cs-CZ" b="1" u="sng" dirty="0"/>
              <a:t>Návrh na usnesení: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/>
              <a:t>Regionální 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	•	bere na vědomí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Aktuální informace o Strategiích Komunitně vedeného místního rozvoje (CLLD) a MAS v Karlovarském kraji</a:t>
            </a:r>
            <a:br>
              <a:rPr lang="cs-CZ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319294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0"/>
            <a:ext cx="7704667" cy="886177"/>
          </a:xfrm>
        </p:spPr>
        <p:txBody>
          <a:bodyPr>
            <a:normAutofit fontScale="90000"/>
          </a:bodyPr>
          <a:lstStyle/>
          <a:p>
            <a:r>
              <a:rPr lang="cs-CZ" sz="2800" b="1" dirty="0" smtClean="0"/>
              <a:t>9. Nominace zástupce Regionální stálé konference KK </a:t>
            </a:r>
            <a:br>
              <a:rPr lang="cs-CZ" sz="2800" b="1" dirty="0" smtClean="0"/>
            </a:br>
            <a:r>
              <a:rPr lang="cs-CZ" sz="2800" b="1" dirty="0" smtClean="0"/>
              <a:t>v Národní stálé konferenci</a:t>
            </a:r>
            <a:endParaRPr lang="cs-CZ" sz="2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422399"/>
            <a:ext cx="7704667" cy="48655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cs-CZ" b="1" u="sng" dirty="0" smtClean="0"/>
          </a:p>
          <a:p>
            <a:pPr marL="0" indent="0">
              <a:buNone/>
            </a:pPr>
            <a:r>
              <a:rPr lang="cs-CZ" b="1" u="sng" dirty="0" smtClean="0"/>
              <a:t>Návrh </a:t>
            </a:r>
            <a:r>
              <a:rPr lang="cs-CZ" b="1" u="sng" dirty="0"/>
              <a:t>na usnesení</a:t>
            </a:r>
            <a:r>
              <a:rPr lang="cs-CZ" b="1" u="sng" dirty="0" smtClean="0"/>
              <a:t>:</a:t>
            </a:r>
          </a:p>
          <a:p>
            <a:pPr marL="0" indent="0">
              <a:buNone/>
            </a:pPr>
            <a:endParaRPr lang="cs-CZ" b="1" u="sng" dirty="0" smtClean="0"/>
          </a:p>
          <a:p>
            <a:pPr marL="0" indent="0">
              <a:buNone/>
            </a:pPr>
            <a:r>
              <a:rPr lang="cs-CZ" b="1" dirty="0" smtClean="0"/>
              <a:t>Regionální </a:t>
            </a:r>
            <a:r>
              <a:rPr lang="cs-CZ" b="1" dirty="0"/>
              <a:t>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b="1" dirty="0" smtClean="0"/>
              <a:t>	•</a:t>
            </a:r>
            <a:r>
              <a:rPr lang="cs-CZ" b="1" dirty="0"/>
              <a:t>	</a:t>
            </a:r>
            <a:r>
              <a:rPr lang="cs-CZ" b="1" dirty="0" smtClean="0"/>
              <a:t>schvaluje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záměr </a:t>
            </a:r>
            <a:r>
              <a:rPr lang="cs-CZ" dirty="0"/>
              <a:t>provedení </a:t>
            </a:r>
            <a:r>
              <a:rPr lang="x-none" dirty="0"/>
              <a:t>změn</a:t>
            </a:r>
            <a:r>
              <a:rPr lang="cs-CZ" dirty="0"/>
              <a:t>y zástupce Regionální stálé konference Karlovarského kraje v Národní stálé konferenci</a:t>
            </a:r>
          </a:p>
          <a:p>
            <a:pPr marL="0" lvl="0" indent="0">
              <a:buNone/>
            </a:pPr>
            <a:r>
              <a:rPr lang="cs-CZ" b="1" dirty="0" smtClean="0"/>
              <a:t>	•	schvaluje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Ing. Josefa Janů jako zástupce Regionální stálé konference Karlovarského kraje v Národní stálé konferenci.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065854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06311" y="237067"/>
            <a:ext cx="8037689" cy="1095022"/>
          </a:xfrm>
        </p:spPr>
        <p:txBody>
          <a:bodyPr>
            <a:normAutofit fontScale="90000"/>
          </a:bodyPr>
          <a:lstStyle/>
          <a:p>
            <a:pPr algn="l"/>
            <a:r>
              <a:rPr lang="cs-CZ" sz="3100" dirty="0" smtClean="0"/>
              <a:t/>
            </a:r>
            <a:br>
              <a:rPr lang="cs-CZ" sz="3100" dirty="0" smtClean="0"/>
            </a:br>
            <a:r>
              <a:rPr lang="cs-CZ" sz="3100" b="1" dirty="0" smtClean="0"/>
              <a:t>10. </a:t>
            </a:r>
            <a:r>
              <a:rPr lang="cs-CZ" sz="3100" b="1" dirty="0"/>
              <a:t>Postup prací na Výroční zprávě RSK a Monitorovací zprávě Regionální ho akčního plánu</a:t>
            </a:r>
            <a:r>
              <a:rPr lang="cs-CZ" b="1" dirty="0"/>
              <a:t/>
            </a:r>
            <a:br>
              <a:rPr lang="cs-CZ" b="1" dirty="0"/>
            </a:br>
            <a:endParaRPr lang="cs-CZ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8625"/>
            <a:ext cx="9144000" cy="536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2484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7419" y="138023"/>
            <a:ext cx="8266982" cy="785003"/>
          </a:xfrm>
        </p:spPr>
        <p:txBody>
          <a:bodyPr>
            <a:normAutofit/>
          </a:bodyPr>
          <a:lstStyle/>
          <a:p>
            <a:r>
              <a:rPr lang="cs-CZ" sz="3600" b="1" dirty="0"/>
              <a:t>Program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36978" y="790222"/>
            <a:ext cx="8207022" cy="6145415"/>
          </a:xfrm>
        </p:spPr>
        <p:txBody>
          <a:bodyPr>
            <a:normAutofit fontScale="700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cs-CZ" sz="2500" b="1" dirty="0"/>
              <a:t>Zahájení</a:t>
            </a:r>
          </a:p>
          <a:p>
            <a:pPr marL="457200" indent="-457200">
              <a:buFont typeface="+mj-lt"/>
              <a:buAutoNum type="arabicPeriod"/>
            </a:pPr>
            <a:r>
              <a:rPr lang="cs-CZ" b="1" dirty="0" smtClean="0"/>
              <a:t>Změna nominace členů Regionální stálé konference Karlovarského kraje</a:t>
            </a:r>
          </a:p>
          <a:p>
            <a:pPr marL="457200" indent="-457200">
              <a:buFont typeface="+mj-lt"/>
              <a:buAutoNum type="arabicPeriod"/>
            </a:pPr>
            <a:r>
              <a:rPr lang="cs-CZ" b="1" dirty="0" smtClean="0"/>
              <a:t>Změna Statutu a Jednacího řádu Regionální stálé konference Karlovarského kraje</a:t>
            </a:r>
          </a:p>
          <a:p>
            <a:pPr marL="457200" indent="-457200">
              <a:buFont typeface="+mj-lt"/>
              <a:buAutoNum type="arabicPeriod"/>
            </a:pPr>
            <a:r>
              <a:rPr lang="cs-CZ" b="1" dirty="0" smtClean="0"/>
              <a:t>Strategie </a:t>
            </a:r>
            <a:r>
              <a:rPr lang="cs-CZ" b="1" dirty="0"/>
              <a:t>hospodářské restrukturalizace Moravskoslezského, Ústeckého a Karlovarského kraje</a:t>
            </a:r>
          </a:p>
          <a:p>
            <a:pPr marL="457200" lvl="0" indent="-457200">
              <a:buFont typeface="+mj-lt"/>
              <a:buAutoNum type="arabicPeriod"/>
            </a:pPr>
            <a:r>
              <a:rPr lang="cs-CZ" b="1" dirty="0" smtClean="0"/>
              <a:t>Informace o realizaci Krajského akčního plánu vzdělávání Karlovarského kraje (KAP KK) – schvalování dokumentu „Krajský akční plán 1“</a:t>
            </a:r>
          </a:p>
          <a:p>
            <a:pPr marL="457200" indent="-457200">
              <a:buFont typeface="+mj-lt"/>
              <a:buAutoNum type="arabicPeriod"/>
            </a:pPr>
            <a:r>
              <a:rPr lang="cs-CZ" b="1" dirty="0"/>
              <a:t>Aktuální informace o realizaci programového období 2014 – 2020</a:t>
            </a:r>
          </a:p>
          <a:p>
            <a:pPr marL="457200" indent="-457200">
              <a:buFont typeface="+mj-lt"/>
              <a:buAutoNum type="arabicPeriod"/>
            </a:pPr>
            <a:r>
              <a:rPr lang="cs-CZ" b="1" dirty="0" smtClean="0"/>
              <a:t>Aktuální </a:t>
            </a:r>
            <a:r>
              <a:rPr lang="cs-CZ" b="1" dirty="0"/>
              <a:t>informace o Integrovaném plánu rozvoje území (IPRÚ) Karlovy Vary</a:t>
            </a:r>
          </a:p>
          <a:p>
            <a:pPr marL="457200" indent="-457200">
              <a:buFont typeface="+mj-lt"/>
              <a:buAutoNum type="arabicPeriod"/>
            </a:pPr>
            <a:r>
              <a:rPr lang="cs-CZ" b="1" dirty="0" smtClean="0"/>
              <a:t>Aktuální </a:t>
            </a:r>
            <a:r>
              <a:rPr lang="cs-CZ" b="1" dirty="0"/>
              <a:t>informace o Strategiích Komunitně vedeného místního rozvoje (CLLD) a MAS v Karlovarském </a:t>
            </a:r>
            <a:r>
              <a:rPr lang="cs-CZ" b="1" dirty="0" smtClean="0"/>
              <a:t>kraji</a:t>
            </a:r>
          </a:p>
          <a:p>
            <a:pPr marL="457200" indent="-457200">
              <a:buFont typeface="+mj-lt"/>
              <a:buAutoNum type="arabicPeriod"/>
            </a:pPr>
            <a:r>
              <a:rPr lang="cs-CZ" b="1" dirty="0" smtClean="0"/>
              <a:t>Nominace zástupce Regionální stálé konference v Národní stálé konferenci</a:t>
            </a:r>
          </a:p>
          <a:p>
            <a:pPr marL="457200" indent="-457200">
              <a:buFont typeface="+mj-lt"/>
              <a:buAutoNum type="arabicPeriod"/>
            </a:pPr>
            <a:r>
              <a:rPr lang="cs-CZ" b="1" dirty="0" smtClean="0"/>
              <a:t> Postup prací na Výroční zprávě RSK a Monitorovací zprávě Regionálního akčního plánu</a:t>
            </a:r>
          </a:p>
          <a:p>
            <a:pPr marL="457200" indent="-457200">
              <a:buFont typeface="+mj-lt"/>
              <a:buAutoNum type="arabicPeriod"/>
            </a:pPr>
            <a:r>
              <a:rPr lang="cs-CZ" b="1" dirty="0" smtClean="0"/>
              <a:t>Informace o novém webu Regionální stálé konference Karlovarského kraje</a:t>
            </a:r>
          </a:p>
          <a:p>
            <a:pPr marL="457200" lvl="0" indent="-457200">
              <a:buFont typeface="+mj-lt"/>
              <a:buAutoNum type="arabicPeriod"/>
            </a:pPr>
            <a:r>
              <a:rPr lang="cs-CZ" b="1" dirty="0" smtClean="0"/>
              <a:t>Různé</a:t>
            </a:r>
            <a:r>
              <a:rPr lang="cs-CZ" b="1" dirty="0"/>
              <a:t>, </a:t>
            </a:r>
            <a:r>
              <a:rPr lang="cs-CZ" b="1" dirty="0" smtClean="0"/>
              <a:t>diskuse</a:t>
            </a:r>
          </a:p>
          <a:p>
            <a:pPr marL="0" lvl="0" indent="0">
              <a:buNone/>
            </a:pPr>
            <a:endParaRPr lang="cs-CZ" b="1" dirty="0"/>
          </a:p>
          <a:p>
            <a:pPr marL="0" lvl="0" indent="0">
              <a:buNone/>
            </a:pPr>
            <a:endParaRPr lang="cs-CZ" dirty="0"/>
          </a:p>
          <a:p>
            <a:pPr marL="457200" lvl="0" indent="-457200">
              <a:buFont typeface="+mj-lt"/>
              <a:buAutoNum type="arabicPeriod" startAt="4"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0914780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304800"/>
            <a:ext cx="8060267" cy="956441"/>
          </a:xfrm>
        </p:spPr>
        <p:txBody>
          <a:bodyPr>
            <a:noAutofit/>
          </a:bodyPr>
          <a:lstStyle/>
          <a:p>
            <a:pPr algn="l"/>
            <a:r>
              <a:rPr lang="cs-CZ" sz="2800" b="1" dirty="0"/>
              <a:t>10. Postup prací na Výroční zprávě RSK a Monitorovací zprávě Regionální ho akčního plánu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3490"/>
            <a:ext cx="9144000" cy="5344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64578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16000" y="365760"/>
            <a:ext cx="8128000" cy="1057795"/>
          </a:xfrm>
        </p:spPr>
        <p:txBody>
          <a:bodyPr>
            <a:normAutofit fontScale="90000"/>
          </a:bodyPr>
          <a:lstStyle/>
          <a:p>
            <a:pPr algn="l"/>
            <a:r>
              <a:rPr lang="cs-CZ" dirty="0"/>
              <a:t/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cs-CZ" sz="3100" b="1" dirty="0"/>
              <a:t>10. Postup prací na Výroční zprávě RSK a Monitorovací zprávě Regionální ho akčního plánu</a:t>
            </a:r>
            <a:r>
              <a:rPr lang="cs-CZ" sz="3100" b="1" dirty="0" smtClean="0"/>
              <a:t> </a:t>
            </a:r>
            <a:r>
              <a:rPr lang="cs-CZ" sz="3100" dirty="0">
                <a:latin typeface="+mn-lt"/>
              </a:rPr>
              <a:t/>
            </a:r>
            <a:br>
              <a:rPr lang="cs-CZ" sz="3100" dirty="0">
                <a:latin typeface="+mn-lt"/>
              </a:rPr>
            </a:br>
            <a:r>
              <a:rPr lang="cs-CZ" dirty="0"/>
              <a:t> 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54015" y="1537854"/>
            <a:ext cx="8220974" cy="502684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b="1" u="sng" dirty="0" smtClean="0"/>
          </a:p>
          <a:p>
            <a:pPr marL="0" indent="0">
              <a:buNone/>
            </a:pPr>
            <a:r>
              <a:rPr lang="cs-CZ" b="1" u="sng" dirty="0" smtClean="0"/>
              <a:t>Návrh </a:t>
            </a:r>
            <a:r>
              <a:rPr lang="cs-CZ" b="1" u="sng" dirty="0"/>
              <a:t>na usnesení: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/>
              <a:t>Regionální 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 </a:t>
            </a:r>
            <a:r>
              <a:rPr lang="cs-CZ" b="1" dirty="0"/>
              <a:t>	•	</a:t>
            </a:r>
            <a:r>
              <a:rPr lang="cs-CZ" b="1" dirty="0" smtClean="0"/>
              <a:t>bere na vědomí</a:t>
            </a:r>
            <a:endParaRPr lang="cs-CZ" dirty="0"/>
          </a:p>
          <a:p>
            <a:pPr marL="0" indent="0">
              <a:buNone/>
            </a:pPr>
            <a:r>
              <a:rPr lang="x-none" dirty="0"/>
              <a:t>Informaci</a:t>
            </a:r>
            <a:r>
              <a:rPr lang="cs-CZ" dirty="0"/>
              <a:t> o postupu </a:t>
            </a:r>
            <a:r>
              <a:rPr lang="x-none" dirty="0"/>
              <a:t>prací na Výroční zprávě RSK a Monitorovací zprávě Regionální</a:t>
            </a:r>
            <a:r>
              <a:rPr lang="cs-CZ" dirty="0"/>
              <a:t>ho </a:t>
            </a:r>
            <a:r>
              <a:rPr lang="x-none" dirty="0"/>
              <a:t>akčního plánu</a:t>
            </a:r>
            <a:r>
              <a:rPr lang="cs-CZ" dirty="0"/>
              <a:t>.</a:t>
            </a:r>
          </a:p>
          <a:p>
            <a:pPr marL="0" indent="0">
              <a:buNone/>
            </a:pPr>
            <a:r>
              <a:rPr lang="cs-CZ" dirty="0"/>
              <a:t> 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327813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99533"/>
            <a:ext cx="8161867" cy="958331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b="1" dirty="0"/>
              <a:t/>
            </a:r>
            <a:br>
              <a:rPr lang="cs-CZ" sz="3200" b="1" dirty="0"/>
            </a:br>
            <a:r>
              <a:rPr lang="cs-CZ" sz="3200" b="1" dirty="0"/>
              <a:t/>
            </a:r>
            <a:br>
              <a:rPr lang="cs-CZ" sz="3200" b="1" dirty="0"/>
            </a:br>
            <a:r>
              <a:rPr lang="cs-CZ" sz="3200" b="1" dirty="0"/>
              <a:t/>
            </a:r>
            <a:br>
              <a:rPr lang="cs-CZ" sz="3200" b="1" dirty="0"/>
            </a:br>
            <a:r>
              <a:rPr lang="cs-CZ" sz="3200" b="1" dirty="0" smtClean="0"/>
              <a:t>11</a:t>
            </a:r>
            <a:r>
              <a:rPr lang="cs-CZ" sz="3100" b="1" dirty="0" smtClean="0">
                <a:latin typeface="+mn-lt"/>
              </a:rPr>
              <a:t>. </a:t>
            </a:r>
            <a:r>
              <a:rPr lang="cs-CZ" sz="2800" b="1" dirty="0"/>
              <a:t>Informace o </a:t>
            </a:r>
            <a:r>
              <a:rPr lang="cs-CZ" sz="2800" b="1" dirty="0" smtClean="0"/>
              <a:t>novém webu Regionální stálé konference Karlovarského kraje </a:t>
            </a:r>
            <a:r>
              <a:rPr lang="cs-CZ" sz="2800" dirty="0"/>
              <a:t/>
            </a:r>
            <a:br>
              <a:rPr lang="cs-CZ" sz="2800" dirty="0"/>
            </a:br>
            <a:r>
              <a:rPr lang="cs-CZ" sz="3200" dirty="0"/>
              <a:t/>
            </a:r>
            <a:br>
              <a:rPr lang="cs-CZ" sz="3200" dirty="0"/>
            </a:br>
            <a:r>
              <a:rPr lang="cs-CZ" sz="3600" b="1" dirty="0"/>
              <a:t> </a:t>
            </a:r>
            <a:br>
              <a:rPr lang="cs-CZ" sz="3600" b="1" dirty="0"/>
            </a:b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603022"/>
            <a:ext cx="7704667" cy="4673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cs-CZ" b="1" u="sng" dirty="0" smtClean="0"/>
          </a:p>
          <a:p>
            <a:pPr marL="0" indent="0">
              <a:buNone/>
            </a:pPr>
            <a:r>
              <a:rPr lang="cs-CZ" sz="2600" b="1" u="sng" dirty="0" smtClean="0"/>
              <a:t>Návrh </a:t>
            </a:r>
            <a:r>
              <a:rPr lang="cs-CZ" sz="2600" b="1" u="sng" dirty="0"/>
              <a:t>na usnesení:</a:t>
            </a:r>
            <a:endParaRPr lang="cs-CZ" sz="2600" dirty="0"/>
          </a:p>
          <a:p>
            <a:pPr marL="0" indent="0">
              <a:buNone/>
            </a:pPr>
            <a:endParaRPr lang="cs-CZ" sz="2600" dirty="0"/>
          </a:p>
          <a:p>
            <a:pPr marL="0" indent="0">
              <a:buNone/>
            </a:pPr>
            <a:r>
              <a:rPr lang="cs-CZ" sz="2600" b="1" dirty="0"/>
              <a:t>Regionální stálá konference Karlovarského kraje</a:t>
            </a:r>
            <a:endParaRPr lang="cs-CZ" sz="2600" dirty="0"/>
          </a:p>
          <a:p>
            <a:pPr marL="0" indent="0">
              <a:buNone/>
            </a:pPr>
            <a:r>
              <a:rPr lang="cs-CZ" sz="2600" dirty="0"/>
              <a:t> </a:t>
            </a:r>
            <a:r>
              <a:rPr lang="cs-CZ" sz="2600" b="1" dirty="0"/>
              <a:t>	•	bere na vědomí</a:t>
            </a:r>
            <a:endParaRPr lang="cs-CZ" sz="2600" dirty="0"/>
          </a:p>
          <a:p>
            <a:pPr marL="0" indent="0">
              <a:buNone/>
            </a:pPr>
            <a:r>
              <a:rPr lang="cs-CZ" sz="2600" dirty="0" smtClean="0"/>
              <a:t>Informaci </a:t>
            </a:r>
            <a:r>
              <a:rPr lang="cs-CZ" sz="2600" dirty="0"/>
              <a:t>o novém webu Regionální stálé konference Karlovarského kraje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32517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sz="4000" b="1" dirty="0"/>
          </a:p>
          <a:p>
            <a:pPr marL="0" indent="0" algn="ctr">
              <a:buNone/>
            </a:pPr>
            <a:endParaRPr lang="cs-CZ" sz="4000" b="1" dirty="0"/>
          </a:p>
          <a:p>
            <a:pPr marL="0" indent="0" algn="ctr">
              <a:buNone/>
            </a:pPr>
            <a:r>
              <a:rPr lang="cs-CZ" sz="4000" b="1" dirty="0" smtClean="0"/>
              <a:t>12. </a:t>
            </a:r>
            <a:r>
              <a:rPr lang="cs-CZ" sz="4000" b="1" dirty="0"/>
              <a:t>Různé, </a:t>
            </a:r>
            <a:r>
              <a:rPr lang="cs-CZ" sz="4000" b="1" dirty="0" smtClean="0"/>
              <a:t>diskuze</a:t>
            </a:r>
          </a:p>
          <a:p>
            <a:pPr marL="0" indent="0" algn="ctr">
              <a:buNone/>
            </a:pPr>
            <a:endParaRPr lang="cs-CZ" sz="4000" b="1" dirty="0"/>
          </a:p>
          <a:p>
            <a:pPr marL="0" indent="0" algn="ctr">
              <a:buNone/>
            </a:pPr>
            <a:endParaRPr lang="cs-CZ" sz="4000" b="1" dirty="0" smtClean="0"/>
          </a:p>
          <a:p>
            <a:pPr marL="0" indent="0" algn="ctr">
              <a:buNone/>
            </a:pP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34809117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sz="4400" b="1" dirty="0">
                <a:latin typeface="+mn-lt"/>
              </a:rPr>
              <a:t/>
            </a:r>
            <a:br>
              <a:rPr lang="cs-CZ" sz="4400" b="1" dirty="0">
                <a:latin typeface="+mn-lt"/>
              </a:rPr>
            </a:br>
            <a:r>
              <a:rPr lang="cs-CZ" sz="4400" b="1" dirty="0">
                <a:latin typeface="+mn-lt"/>
              </a:rPr>
              <a:t/>
            </a:r>
            <a:br>
              <a:rPr lang="cs-CZ" sz="4400" b="1" dirty="0">
                <a:latin typeface="+mn-lt"/>
              </a:rPr>
            </a:br>
            <a:r>
              <a:rPr lang="cs-CZ" sz="4400" b="1" dirty="0">
                <a:latin typeface="+mn-lt"/>
              </a:rPr>
              <a:t>Děkujeme za pozornost</a:t>
            </a:r>
            <a:br>
              <a:rPr lang="cs-CZ" sz="4400" b="1" dirty="0">
                <a:latin typeface="+mn-lt"/>
              </a:rPr>
            </a:br>
            <a:r>
              <a:rPr lang="cs-CZ" sz="4400" b="1" dirty="0">
                <a:latin typeface="+mn-lt"/>
              </a:rPr>
              <a:t/>
            </a:r>
            <a:br>
              <a:rPr lang="cs-CZ" sz="4400" b="1" dirty="0">
                <a:latin typeface="+mn-lt"/>
              </a:rPr>
            </a:br>
            <a:endParaRPr lang="cs-CZ" sz="4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96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2216"/>
          </a:xfrm>
        </p:spPr>
        <p:txBody>
          <a:bodyPr>
            <a:normAutofit fontScale="90000"/>
          </a:bodyPr>
          <a:lstStyle/>
          <a:p>
            <a:r>
              <a:rPr lang="cs-CZ" b="1" dirty="0"/>
              <a:t/>
            </a:r>
            <a:br>
              <a:rPr lang="cs-CZ" b="1" dirty="0"/>
            </a:br>
            <a:r>
              <a:rPr lang="cs-CZ" sz="4000" b="1" dirty="0">
                <a:latin typeface="+mn-lt"/>
              </a:rPr>
              <a:t>1. Zahájení</a:t>
            </a:r>
            <a:br>
              <a:rPr lang="cs-CZ" sz="4000" b="1" dirty="0">
                <a:latin typeface="+mn-lt"/>
              </a:rPr>
            </a:br>
            <a:endParaRPr lang="cs-CZ" sz="4000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327758"/>
            <a:ext cx="7886700" cy="5073041"/>
          </a:xfrm>
        </p:spPr>
        <p:txBody>
          <a:bodyPr/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514350" indent="-514350">
              <a:buAutoNum type="alphaLcParenR"/>
            </a:pPr>
            <a:r>
              <a:rPr lang="cs-CZ" sz="2800" b="1" dirty="0"/>
              <a:t>Schválení programu</a:t>
            </a:r>
          </a:p>
          <a:p>
            <a:pPr marL="514350" indent="-514350">
              <a:buAutoNum type="alphaLcParenR"/>
            </a:pPr>
            <a:r>
              <a:rPr lang="cs-CZ" sz="2800" b="1" dirty="0"/>
              <a:t>Kontrola plnění úkolů z </a:t>
            </a:r>
            <a:r>
              <a:rPr lang="cs-CZ" sz="2800" b="1" dirty="0" smtClean="0"/>
              <a:t>5. </a:t>
            </a:r>
            <a:r>
              <a:rPr lang="cs-CZ" sz="2800" b="1" dirty="0"/>
              <a:t>jednání RSK</a:t>
            </a:r>
          </a:p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25425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615243"/>
          </a:xfrm>
        </p:spPr>
        <p:txBody>
          <a:bodyPr>
            <a:normAutofit/>
          </a:bodyPr>
          <a:lstStyle/>
          <a:p>
            <a:r>
              <a:rPr lang="cs-CZ" sz="2800" b="1" dirty="0" smtClean="0"/>
              <a:t>2. Změna nominace členů RSK KK</a:t>
            </a:r>
            <a:endParaRPr lang="cs-CZ" sz="2800" b="1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7788178"/>
              </p:ext>
            </p:extLst>
          </p:nvPr>
        </p:nvGraphicFramePr>
        <p:xfrm>
          <a:off x="982663" y="1072447"/>
          <a:ext cx="8161338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0446"/>
                <a:gridCol w="2720446"/>
                <a:gridCol w="2720446"/>
              </a:tblGrid>
              <a:tr h="321655">
                <a:tc>
                  <a:txBody>
                    <a:bodyPr/>
                    <a:lstStyle/>
                    <a:p>
                      <a:r>
                        <a:rPr lang="cs-CZ" dirty="0" smtClean="0"/>
                        <a:t>Delegující instituce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Původní člen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Nový člen</a:t>
                      </a:r>
                      <a:endParaRPr lang="cs-CZ" dirty="0"/>
                    </a:p>
                  </a:txBody>
                  <a:tcPr/>
                </a:tc>
              </a:tr>
              <a:tr h="321655">
                <a:tc>
                  <a:txBody>
                    <a:bodyPr/>
                    <a:lstStyle/>
                    <a:p>
                      <a:r>
                        <a:rPr lang="cs-CZ" dirty="0" smtClean="0"/>
                        <a:t>Karlovarský kraj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Jakub </a:t>
                      </a:r>
                      <a:r>
                        <a:rPr lang="cs-CZ" dirty="0" err="1" smtClean="0"/>
                        <a:t>Pánik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Martin </a:t>
                      </a:r>
                      <a:r>
                        <a:rPr lang="cs-CZ" dirty="0" err="1" smtClean="0"/>
                        <a:t>Hurajčík</a:t>
                      </a:r>
                      <a:endParaRPr lang="cs-CZ" dirty="0"/>
                    </a:p>
                  </a:txBody>
                  <a:tcPr/>
                </a:tc>
              </a:tr>
              <a:tr h="32165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Karlovarský kraj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Bc. Miloslav Čermák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Ing. Jan Bureš</a:t>
                      </a:r>
                      <a:endParaRPr lang="cs-CZ" dirty="0"/>
                    </a:p>
                  </a:txBody>
                  <a:tcPr/>
                </a:tc>
              </a:tr>
              <a:tr h="32165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Karlovarský kraj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Mgr. Petr Šindelář, LL. M.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Ing. Josef Janů</a:t>
                      </a:r>
                      <a:endParaRPr lang="cs-CZ" dirty="0"/>
                    </a:p>
                  </a:txBody>
                  <a:tcPr/>
                </a:tc>
              </a:tr>
              <a:tr h="531199">
                <a:tc>
                  <a:txBody>
                    <a:bodyPr/>
                    <a:lstStyle/>
                    <a:p>
                      <a:r>
                        <a:rPr lang="cs-CZ" dirty="0" smtClean="0"/>
                        <a:t>Agentura pro sociální začleňování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Mgr. Michal </a:t>
                      </a:r>
                      <a:r>
                        <a:rPr lang="cs-CZ" dirty="0" err="1" smtClean="0"/>
                        <a:t>Kandler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PhDr. Pavla Radová</a:t>
                      </a:r>
                      <a:endParaRPr lang="cs-CZ" dirty="0"/>
                    </a:p>
                  </a:txBody>
                  <a:tcPr/>
                </a:tc>
              </a:tr>
              <a:tr h="321655"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Delegující instituce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Původní náhradník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Nový náhradník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2165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Karlovarský kraj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Ing. arch. Jaromír Musil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Mgr. Daniela Seifertová</a:t>
                      </a:r>
                      <a:endParaRPr lang="cs-CZ" dirty="0"/>
                    </a:p>
                  </a:txBody>
                  <a:tcPr/>
                </a:tc>
              </a:tr>
              <a:tr h="32165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Karlovarský kraj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Ing. Irena </a:t>
                      </a:r>
                      <a:r>
                        <a:rPr lang="cs-CZ" dirty="0" err="1" smtClean="0"/>
                        <a:t>Krolopová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Mgr. Petr </a:t>
                      </a:r>
                      <a:r>
                        <a:rPr lang="cs-CZ" dirty="0" err="1" smtClean="0"/>
                        <a:t>Kubis</a:t>
                      </a:r>
                      <a:endParaRPr lang="cs-CZ" dirty="0"/>
                    </a:p>
                  </a:txBody>
                  <a:tcPr/>
                </a:tc>
              </a:tr>
              <a:tr h="32165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Karlovarský kraj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Ing. Monika Sádlíková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Ing. Karel </a:t>
                      </a:r>
                      <a:r>
                        <a:rPr lang="cs-CZ" dirty="0" err="1" smtClean="0"/>
                        <a:t>Jakobec</a:t>
                      </a:r>
                      <a:endParaRPr lang="cs-CZ" dirty="0"/>
                    </a:p>
                  </a:txBody>
                  <a:tcPr/>
                </a:tc>
              </a:tr>
              <a:tr h="32165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Karlovarský kraj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Ing. Stanislav Jambor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Ing. Jaroslav Bradáč</a:t>
                      </a:r>
                      <a:endParaRPr lang="cs-CZ" dirty="0"/>
                    </a:p>
                  </a:txBody>
                  <a:tcPr/>
                </a:tc>
              </a:tr>
              <a:tr h="32165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Karlovarský kraj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-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Ing. arch. Vojtěch Franta</a:t>
                      </a:r>
                      <a:endParaRPr lang="cs-CZ" dirty="0"/>
                    </a:p>
                  </a:txBody>
                  <a:tcPr/>
                </a:tc>
              </a:tr>
              <a:tr h="32165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Svaz</a:t>
                      </a:r>
                      <a:r>
                        <a:rPr lang="cs-CZ" baseline="0" dirty="0" smtClean="0"/>
                        <a:t> léčebných lázní ČR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Ing. Jana Vaňková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Bc. Martin Záhořík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250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682977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2. Změna </a:t>
            </a:r>
            <a:r>
              <a:rPr lang="cs-CZ" b="1" dirty="0"/>
              <a:t>nominace členů RSK KK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343378"/>
            <a:ext cx="8060267" cy="4656438"/>
          </a:xfrm>
        </p:spPr>
        <p:txBody>
          <a:bodyPr/>
          <a:lstStyle/>
          <a:p>
            <a:pPr marL="0" indent="0">
              <a:buNone/>
            </a:pPr>
            <a:r>
              <a:rPr lang="cs-CZ" b="1" u="sng" dirty="0"/>
              <a:t>Návrh na usnesení: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 </a:t>
            </a:r>
          </a:p>
          <a:p>
            <a:pPr marL="0" indent="0">
              <a:buNone/>
            </a:pPr>
            <a:r>
              <a:rPr lang="cs-CZ" b="1" dirty="0"/>
              <a:t>Regionální 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	•	bere na vědomí</a:t>
            </a:r>
            <a:endParaRPr lang="cs-CZ" dirty="0"/>
          </a:p>
          <a:p>
            <a:pPr marL="0" indent="0">
              <a:buNone/>
            </a:pPr>
            <a:r>
              <a:rPr lang="x-none" dirty="0"/>
              <a:t>Informaci o změně nominace </a:t>
            </a:r>
            <a:r>
              <a:rPr lang="x-none" dirty="0" smtClean="0"/>
              <a:t>člen</a:t>
            </a:r>
            <a:r>
              <a:rPr lang="cs-CZ" dirty="0" smtClean="0"/>
              <a:t>ů</a:t>
            </a:r>
            <a:r>
              <a:rPr lang="x-none" dirty="0" smtClean="0"/>
              <a:t> R</a:t>
            </a:r>
            <a:r>
              <a:rPr lang="cs-CZ" dirty="0" err="1" smtClean="0"/>
              <a:t>egionální</a:t>
            </a:r>
            <a:r>
              <a:rPr lang="cs-CZ" dirty="0" smtClean="0"/>
              <a:t> stálé konference Karlovarského kraje.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6557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660399"/>
          </a:xfrm>
        </p:spPr>
        <p:txBody>
          <a:bodyPr>
            <a:normAutofit/>
          </a:bodyPr>
          <a:lstStyle/>
          <a:p>
            <a:r>
              <a:rPr lang="cs-CZ" sz="2800" b="1" dirty="0" smtClean="0"/>
              <a:t>3. Změna Statutu a Jednacího řádu RSK KK</a:t>
            </a:r>
            <a:endParaRPr lang="cs-CZ" sz="2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038577"/>
            <a:ext cx="8161867" cy="5249333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Změny vyplývají z upřesněné verze vzoru Statutu a Jednacího řádku RSK vydaného MMR.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u="sng" dirty="0" smtClean="0"/>
              <a:t>Stručný přehled změn: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z</a:t>
            </a:r>
            <a:r>
              <a:rPr lang="cs-CZ" dirty="0" smtClean="0"/>
              <a:t>výšení počtu členů RSK KK z 18 na 19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n</a:t>
            </a:r>
            <a:r>
              <a:rPr lang="cs-CZ" dirty="0" smtClean="0"/>
              <a:t>ový člen RSK KK – pro oblast cestovního ruchu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u</a:t>
            </a:r>
            <a:r>
              <a:rPr lang="cs-CZ" dirty="0" smtClean="0"/>
              <a:t>přesnění role CRR (IROP) jako stálého hosta RSK KK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Drobné technické úpravy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39983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637821"/>
          </a:xfrm>
        </p:spPr>
        <p:txBody>
          <a:bodyPr>
            <a:normAutofit/>
          </a:bodyPr>
          <a:lstStyle/>
          <a:p>
            <a:r>
              <a:rPr lang="cs-CZ" sz="2800" b="1" dirty="0"/>
              <a:t>3. Změna Statutu a Jednacího řádu RSK KK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095022"/>
            <a:ext cx="7704667" cy="5226756"/>
          </a:xfrm>
        </p:spPr>
        <p:txBody>
          <a:bodyPr>
            <a:normAutofit/>
          </a:bodyPr>
          <a:lstStyle/>
          <a:p>
            <a:endParaRPr lang="cs-CZ" b="1" u="sng" dirty="0" smtClean="0"/>
          </a:p>
          <a:p>
            <a:pPr marL="0" indent="0">
              <a:buNone/>
            </a:pPr>
            <a:r>
              <a:rPr lang="cs-CZ" b="1" u="sng" dirty="0" smtClean="0"/>
              <a:t>Návrh </a:t>
            </a:r>
            <a:r>
              <a:rPr lang="cs-CZ" b="1" u="sng" dirty="0"/>
              <a:t>na usnesení:</a:t>
            </a:r>
            <a:endParaRPr lang="cs-CZ" dirty="0"/>
          </a:p>
          <a:p>
            <a:pPr marL="0" indent="0">
              <a:buNone/>
            </a:pPr>
            <a:r>
              <a:rPr lang="cs-CZ" b="1" dirty="0" smtClean="0"/>
              <a:t>Regionální </a:t>
            </a:r>
            <a:r>
              <a:rPr lang="cs-CZ" b="1" dirty="0"/>
              <a:t>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	•	schvaluje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Návrh </a:t>
            </a:r>
            <a:r>
              <a:rPr lang="cs-CZ" dirty="0"/>
              <a:t>změny Statutu a Jednacího řádu Regionální stálé konference Karlovarského kraje </a:t>
            </a:r>
          </a:p>
          <a:p>
            <a:pPr marL="0" indent="0">
              <a:buNone/>
            </a:pPr>
            <a:r>
              <a:rPr lang="cs-CZ" b="1" dirty="0"/>
              <a:t>	•	schvaluje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Jmenování </a:t>
            </a:r>
            <a:r>
              <a:rPr lang="cs-CZ" dirty="0"/>
              <a:t>Ing. arch. Vojtěcha Franty jako člena Regionální stálé konference do části Vlastní výběr dle potřeb regionu s gescí pro problematiku cestovního </a:t>
            </a:r>
            <a:r>
              <a:rPr lang="cs-CZ" dirty="0" smtClean="0"/>
              <a:t>ruchu.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8785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123243"/>
          </a:xfrm>
        </p:spPr>
        <p:txBody>
          <a:bodyPr>
            <a:normAutofit fontScale="90000"/>
          </a:bodyPr>
          <a:lstStyle/>
          <a:p>
            <a:r>
              <a:rPr lang="cs-CZ" sz="2800" b="1" dirty="0" smtClean="0"/>
              <a:t>4. Strategie hospodářské restrukturalizace Moravskoslezského, Ústeckého a Karlovarského kraje</a:t>
            </a:r>
            <a:endParaRPr lang="cs-CZ" sz="2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580444"/>
            <a:ext cx="8037689" cy="4639734"/>
          </a:xfrm>
        </p:spPr>
        <p:txBody>
          <a:bodyPr/>
          <a:lstStyle/>
          <a:p>
            <a:pPr marL="0" indent="0" algn="ctr">
              <a:buNone/>
            </a:pPr>
            <a:r>
              <a:rPr lang="cs-CZ" sz="2800" b="1" dirty="0" smtClean="0"/>
              <a:t>Gabriela Nekolová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z</a:t>
            </a:r>
            <a:r>
              <a:rPr lang="cs-CZ" dirty="0" smtClean="0"/>
              <a:t>ástupkyně zmocněnce vlády ČR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p</a:t>
            </a:r>
            <a:r>
              <a:rPr lang="cs-CZ" dirty="0" smtClean="0"/>
              <a:t>ro Ústecký, Moravskoslezský a Karlovarský kraj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6459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976488"/>
          </a:xfrm>
        </p:spPr>
        <p:txBody>
          <a:bodyPr>
            <a:noAutofit/>
          </a:bodyPr>
          <a:lstStyle/>
          <a:p>
            <a:r>
              <a:rPr lang="cs-CZ" sz="2400" b="1" dirty="0"/>
              <a:t>4. Strategie hospodářské restrukturalizace Moravskoslezského, Ústeckého a Karlovarského kraje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433689"/>
            <a:ext cx="8161867" cy="4566127"/>
          </a:xfrm>
        </p:spPr>
        <p:txBody>
          <a:bodyPr/>
          <a:lstStyle/>
          <a:p>
            <a:pPr marL="0" indent="0">
              <a:buNone/>
            </a:pPr>
            <a:r>
              <a:rPr lang="cs-CZ" b="1" u="sng" dirty="0"/>
              <a:t>Návrh na usnesení: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 </a:t>
            </a:r>
          </a:p>
          <a:p>
            <a:pPr marL="0" indent="0">
              <a:buNone/>
            </a:pPr>
            <a:r>
              <a:rPr lang="cs-CZ" b="1" dirty="0"/>
              <a:t>Regionální 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	•	bere na vědomí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Informaci o postupu prací na Strategii hospodářské restrukturalizace Moravskoslezského, Ústeckého a Karlovarského kraje a Akčním plánu 2017.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08464596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Zeleno-žlutá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aralaxa">
  <a:themeElements>
    <a:clrScheme name="Paralaxa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axa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ax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5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2609</TotalTime>
  <Words>672</Words>
  <Application>Microsoft Office PowerPoint</Application>
  <PresentationFormat>Předvádění na obrazovce (4:3)</PresentationFormat>
  <Paragraphs>193</Paragraphs>
  <Slides>24</Slides>
  <Notes>13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4</vt:i4>
      </vt:variant>
      <vt:variant>
        <vt:lpstr>Nadpisy snímků</vt:lpstr>
      </vt:variant>
      <vt:variant>
        <vt:i4>24</vt:i4>
      </vt:variant>
    </vt:vector>
  </HeadingPairs>
  <TitlesOfParts>
    <vt:vector size="33" baseType="lpstr">
      <vt:lpstr>Arial</vt:lpstr>
      <vt:lpstr>Calibri</vt:lpstr>
      <vt:lpstr>Calibri Light</vt:lpstr>
      <vt:lpstr>Corbel</vt:lpstr>
      <vt:lpstr>Wingdings 2</vt:lpstr>
      <vt:lpstr>HDOfficeLightV0</vt:lpstr>
      <vt:lpstr>1_HDOfficeLightV0</vt:lpstr>
      <vt:lpstr>2_HDOfficeLightV0</vt:lpstr>
      <vt:lpstr>Paralaxa</vt:lpstr>
      <vt:lpstr>Regionální stálá konference Karlovarského kraje 6. jednání</vt:lpstr>
      <vt:lpstr>Program</vt:lpstr>
      <vt:lpstr> 1. Zahájení </vt:lpstr>
      <vt:lpstr>2. Změna nominace členů RSK KK</vt:lpstr>
      <vt:lpstr>2. Změna nominace členů RSK KK</vt:lpstr>
      <vt:lpstr>3. Změna Statutu a Jednacího řádu RSK KK</vt:lpstr>
      <vt:lpstr>3. Změna Statutu a Jednacího řádu RSK KK</vt:lpstr>
      <vt:lpstr>4. Strategie hospodářské restrukturalizace Moravskoslezského, Ústeckého a Karlovarského kraje</vt:lpstr>
      <vt:lpstr>4. Strategie hospodářské restrukturalizace Moravskoslezského, Ústeckého a Karlovarského kraje</vt:lpstr>
      <vt:lpstr>5. Informace o realizaci Krajského akčního plánu rozvoje vzdělávání Karlovarského kraje (KAP KK) – schvalování dokumentu „Krajský akční plán 1“</vt:lpstr>
      <vt:lpstr>5. Informace o realizaci Krajského akčního plánu rozvoje vzdělávání Karlovarského kraje (KAP KK) – schvalování dokumentu „Krajský akční plán 1“</vt:lpstr>
      <vt:lpstr>             6. Aktuální informace o realizaci programového období 2014 – 2020  </vt:lpstr>
      <vt:lpstr>     6. Aktuální informace o realizaci programového období 2014 – 2020 </vt:lpstr>
      <vt:lpstr>     7. Aktuální informace o Integrovaném plánu rozvoje území (IPRÚ) Karlovy Vary </vt:lpstr>
      <vt:lpstr>           7. Aktuální informace o Integrovaném plánu rozvoje území (IPRÚ) Karlovy Vary       </vt:lpstr>
      <vt:lpstr>             8. Aktuální informace o Strategiích Komunitně vedeného místního rozvoje (CLLD) a MAS v Karlovarském kraji      </vt:lpstr>
      <vt:lpstr>             8. Aktuální informace o Strategiích Komunitně vedeného místního rozvoje (CLLD) a MAS v Karlovarském kraji      </vt:lpstr>
      <vt:lpstr>9. Nominace zástupce Regionální stálé konference KK  v Národní stálé konferenci</vt:lpstr>
      <vt:lpstr> 10. Postup prací na Výroční zprávě RSK a Monitorovací zprávě Regionální ho akčního plánu </vt:lpstr>
      <vt:lpstr>10. Postup prací na Výroční zprávě RSK a Monitorovací zprávě Regionální ho akčního plánu</vt:lpstr>
      <vt:lpstr>  10. Postup prací na Výroční zprávě RSK a Monitorovací zprávě Regionální ho akčního plánu    </vt:lpstr>
      <vt:lpstr>   11. Informace o novém webu Regionální stálé konference Karlovarského kraje     </vt:lpstr>
      <vt:lpstr>Prezentace aplikace PowerPoint</vt:lpstr>
      <vt:lpstr>  Děkujeme za pozornost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Regionální stálá konference  2. jednání</dc:title>
  <dc:creator>jelena.kriegelsteinova</dc:creator>
  <cp:lastModifiedBy>jelena.kriegelsteinova</cp:lastModifiedBy>
  <cp:revision>185</cp:revision>
  <cp:lastPrinted>2016-06-23T05:31:04Z</cp:lastPrinted>
  <dcterms:created xsi:type="dcterms:W3CDTF">2015-05-26T10:30:37Z</dcterms:created>
  <dcterms:modified xsi:type="dcterms:W3CDTF">2017-02-22T16:51:49Z</dcterms:modified>
</cp:coreProperties>
</file>