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6"/>
  </p:handoutMasterIdLst>
  <p:sldIdLst>
    <p:sldId id="307" r:id="rId2"/>
    <p:sldId id="308" r:id="rId3"/>
    <p:sldId id="293" r:id="rId4"/>
    <p:sldId id="309" r:id="rId5"/>
  </p:sldIdLst>
  <p:sldSz cx="16256000" cy="12192000"/>
  <p:notesSz cx="9906000" cy="67849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Oddíl bez názvu" id="{ED82AFB3-82B6-404B-941B-78417086DE21}">
          <p14:sldIdLst>
            <p14:sldId id="307"/>
            <p14:sldId id="308"/>
            <p14:sldId id="293"/>
            <p14:sldId id="30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840" userDrawn="1">
          <p15:clr>
            <a:srgbClr val="A4A3A4"/>
          </p15:clr>
        </p15:guide>
        <p15:guide id="2" pos="5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F0E7"/>
    <a:srgbClr val="CCFFCC"/>
    <a:srgbClr val="FFFFCC"/>
    <a:srgbClr val="FBFDF9"/>
    <a:srgbClr val="003366"/>
    <a:srgbClr val="FFFF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75" autoAdjust="0"/>
    <p:restoredTop sz="94660"/>
  </p:normalViewPr>
  <p:slideViewPr>
    <p:cSldViewPr snapToGrid="0">
      <p:cViewPr varScale="1">
        <p:scale>
          <a:sx n="48" d="100"/>
          <a:sy n="48" d="100"/>
        </p:scale>
        <p:origin x="858" y="66"/>
      </p:cViewPr>
      <p:guideLst>
        <p:guide orient="horz" pos="3840"/>
        <p:guide pos="51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397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681B375-1794-491E-895E-21D7502F4801}" type="doc">
      <dgm:prSet loTypeId="urn:microsoft.com/office/officeart/2005/8/layout/default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99C3526E-9E2C-467E-8500-52D1963BFCF9}">
      <dgm:prSet phldrT="[Text]" custT="1"/>
      <dgm:spPr>
        <a:gradFill rotWithShape="0">
          <a:gsLst>
            <a:gs pos="0">
              <a:schemeClr val="accent1">
                <a:lumMod val="62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</dgm:spPr>
      <dgm:t>
        <a:bodyPr/>
        <a:lstStyle/>
        <a:p>
          <a:r>
            <a:rPr lang="cs-CZ" sz="3600" dirty="0" smtClean="0">
              <a:solidFill>
                <a:schemeClr val="tx1"/>
              </a:solidFill>
            </a:rPr>
            <a:t>PRIORITIZACE POTŘEB</a:t>
          </a:r>
        </a:p>
        <a:p>
          <a:r>
            <a:rPr lang="cs-CZ" sz="3600" dirty="0" smtClean="0">
              <a:solidFill>
                <a:schemeClr val="tx1"/>
              </a:solidFill>
            </a:rPr>
            <a:t>(RÁMEC NA PODPORU INVESTIC)</a:t>
          </a:r>
          <a:endParaRPr lang="cs-CZ" sz="3600" dirty="0">
            <a:solidFill>
              <a:schemeClr val="tx1"/>
            </a:solidFill>
          </a:endParaRPr>
        </a:p>
      </dgm:t>
    </dgm:pt>
    <dgm:pt modelId="{3D11F1A7-B90F-4932-A399-675FBD0A2DB1}" type="parTrans" cxnId="{0F1A17D9-58D2-4F60-92AE-972CD312F4AE}">
      <dgm:prSet/>
      <dgm:spPr/>
      <dgm:t>
        <a:bodyPr/>
        <a:lstStyle/>
        <a:p>
          <a:endParaRPr lang="cs-CZ"/>
        </a:p>
      </dgm:t>
    </dgm:pt>
    <dgm:pt modelId="{1E6A8A0E-6751-4D52-9A9E-6F6CFA5AA09C}" type="sibTrans" cxnId="{0F1A17D9-58D2-4F60-92AE-972CD312F4AE}">
      <dgm:prSet/>
      <dgm:spPr/>
      <dgm:t>
        <a:bodyPr/>
        <a:lstStyle/>
        <a:p>
          <a:endParaRPr lang="cs-CZ"/>
        </a:p>
      </dgm:t>
    </dgm:pt>
    <dgm:pt modelId="{720C6AA2-74AC-4F58-B1AB-382562B45BFE}">
      <dgm:prSet phldrT="[Text]" custT="1"/>
      <dgm:spPr>
        <a:gradFill rotWithShape="0">
          <a:gsLst>
            <a:gs pos="0">
              <a:schemeClr val="accent1">
                <a:lumMod val="62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</dgm:spPr>
      <dgm:t>
        <a:bodyPr/>
        <a:lstStyle/>
        <a:p>
          <a:r>
            <a:rPr lang="cs-CZ" sz="3200" dirty="0" smtClean="0">
              <a:solidFill>
                <a:schemeClr val="tx1"/>
              </a:solidFill>
            </a:rPr>
            <a:t>ANALÝZA POTŘEB V ÚZEMÍ</a:t>
          </a:r>
          <a:endParaRPr lang="cs-CZ" sz="3200" dirty="0">
            <a:solidFill>
              <a:schemeClr val="tx1"/>
            </a:solidFill>
          </a:endParaRPr>
        </a:p>
      </dgm:t>
    </dgm:pt>
    <dgm:pt modelId="{ACF6E9FF-8FE7-42BF-B4E7-92A33EC74DF2}" type="parTrans" cxnId="{652FFFCC-67EE-4C1A-84EF-4D64B456AA1B}">
      <dgm:prSet/>
      <dgm:spPr/>
      <dgm:t>
        <a:bodyPr/>
        <a:lstStyle/>
        <a:p>
          <a:endParaRPr lang="cs-CZ"/>
        </a:p>
      </dgm:t>
    </dgm:pt>
    <dgm:pt modelId="{EA8D4304-8B4E-4189-9DD1-6D6679F87053}" type="sibTrans" cxnId="{652FFFCC-67EE-4C1A-84EF-4D64B456AA1B}">
      <dgm:prSet/>
      <dgm:spPr/>
      <dgm:t>
        <a:bodyPr/>
        <a:lstStyle/>
        <a:p>
          <a:endParaRPr lang="cs-CZ"/>
        </a:p>
      </dgm:t>
    </dgm:pt>
    <dgm:pt modelId="{F5BE7958-0D4A-4D1B-B066-E82C324B1759}">
      <dgm:prSet phldrT="[Text]" custT="1"/>
      <dgm:spPr>
        <a:gradFill rotWithShape="0">
          <a:gsLst>
            <a:gs pos="0">
              <a:schemeClr val="accent1">
                <a:lumMod val="62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</dgm:spPr>
      <dgm:t>
        <a:bodyPr/>
        <a:lstStyle/>
        <a:p>
          <a:r>
            <a:rPr lang="cs-CZ" sz="3200" dirty="0" smtClean="0">
              <a:solidFill>
                <a:schemeClr val="tx1"/>
              </a:solidFill>
            </a:rPr>
            <a:t>ANALÝZA POTŘEB VE ŠKOLÁCH</a:t>
          </a:r>
          <a:endParaRPr lang="cs-CZ" sz="3200" dirty="0">
            <a:solidFill>
              <a:schemeClr val="tx1"/>
            </a:solidFill>
          </a:endParaRPr>
        </a:p>
      </dgm:t>
    </dgm:pt>
    <dgm:pt modelId="{A2C72750-D68E-4939-A8D7-96F6C7810876}" type="parTrans" cxnId="{B1E497C8-215C-4488-BB46-E6DCEDCFCB3A}">
      <dgm:prSet/>
      <dgm:spPr/>
      <dgm:t>
        <a:bodyPr/>
        <a:lstStyle/>
        <a:p>
          <a:endParaRPr lang="cs-CZ"/>
        </a:p>
      </dgm:t>
    </dgm:pt>
    <dgm:pt modelId="{4C87FAD3-A06D-45BE-B55D-6FA940FA826C}" type="sibTrans" cxnId="{B1E497C8-215C-4488-BB46-E6DCEDCFCB3A}">
      <dgm:prSet/>
      <dgm:spPr/>
      <dgm:t>
        <a:bodyPr/>
        <a:lstStyle/>
        <a:p>
          <a:endParaRPr lang="cs-CZ"/>
        </a:p>
      </dgm:t>
    </dgm:pt>
    <dgm:pt modelId="{5A604220-1A7E-499C-93E5-C2A4C0CF6788}">
      <dgm:prSet phldrT="[Text]"/>
      <dgm:spPr>
        <a:gradFill rotWithShape="0">
          <a:gsLst>
            <a:gs pos="0">
              <a:schemeClr val="accent1">
                <a:lumMod val="62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</dgm:spPr>
      <dgm:t>
        <a:bodyPr/>
        <a:lstStyle/>
        <a:p>
          <a:pPr algn="ctr"/>
          <a:r>
            <a:rPr lang="cs-CZ" dirty="0" smtClean="0">
              <a:solidFill>
                <a:schemeClr val="tx1"/>
              </a:solidFill>
            </a:rPr>
            <a:t>KAP 1</a:t>
          </a:r>
          <a:endParaRPr lang="cs-CZ" dirty="0">
            <a:solidFill>
              <a:schemeClr val="tx1"/>
            </a:solidFill>
          </a:endParaRPr>
        </a:p>
      </dgm:t>
    </dgm:pt>
    <dgm:pt modelId="{FE1DC9E3-5419-44DC-AFC4-49D890AD160B}" type="parTrans" cxnId="{60208248-701F-409E-A71F-DAB5FE6AD5A3}">
      <dgm:prSet/>
      <dgm:spPr/>
      <dgm:t>
        <a:bodyPr/>
        <a:lstStyle/>
        <a:p>
          <a:endParaRPr lang="cs-CZ"/>
        </a:p>
      </dgm:t>
    </dgm:pt>
    <dgm:pt modelId="{4F9A9E38-1650-4603-B78E-46C3E967906F}" type="sibTrans" cxnId="{60208248-701F-409E-A71F-DAB5FE6AD5A3}">
      <dgm:prSet/>
      <dgm:spPr/>
      <dgm:t>
        <a:bodyPr/>
        <a:lstStyle/>
        <a:p>
          <a:endParaRPr lang="cs-CZ"/>
        </a:p>
      </dgm:t>
    </dgm:pt>
    <dgm:pt modelId="{2F435E31-6715-453B-B8AF-7E21E1D91636}" type="pres">
      <dgm:prSet presAssocID="{4681B375-1794-491E-895E-21D7502F4801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E43B5768-8F7D-4ADB-AF10-96B9C07FDA55}" type="pres">
      <dgm:prSet presAssocID="{99C3526E-9E2C-467E-8500-52D1963BFCF9}" presName="node" presStyleLbl="node1" presStyleIdx="0" presStyleCnt="4" custScaleX="210917" custScaleY="51870" custLinFactY="71043" custLinFactNeighborX="1140" custLinFactNeighborY="100000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1237E09C-811A-4B8A-B747-95873057083E}" type="pres">
      <dgm:prSet presAssocID="{1E6A8A0E-6751-4D52-9A9E-6F6CFA5AA09C}" presName="sibTrans" presStyleCnt="0"/>
      <dgm:spPr/>
    </dgm:pt>
    <dgm:pt modelId="{F71254A2-8D43-4B1D-B591-2BFB83C8D60C}" type="pres">
      <dgm:prSet presAssocID="{720C6AA2-74AC-4F58-B1AB-382562B45BFE}" presName="node" presStyleLbl="node1" presStyleIdx="1" presStyleCnt="4" custScaleY="38078" custLinFactY="78483" custLinFactNeighborX="-26" custLinFactNeighborY="100000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9FD1F414-1B5C-4814-B087-F5733C7E4D59}" type="pres">
      <dgm:prSet presAssocID="{EA8D4304-8B4E-4189-9DD1-6D6679F87053}" presName="sibTrans" presStyleCnt="0"/>
      <dgm:spPr/>
    </dgm:pt>
    <dgm:pt modelId="{46977004-E0ED-463A-B425-6B00FC98B89B}" type="pres">
      <dgm:prSet presAssocID="{F5BE7958-0D4A-4D1B-B066-E82C324B1759}" presName="node" presStyleLbl="node1" presStyleIdx="2" presStyleCnt="4" custScaleY="38494" custLinFactY="78690" custLinFactNeighborX="-202" custLinFactNeighborY="100000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FA92D6CA-EA2C-425B-8F98-BE0CF35FDC95}" type="pres">
      <dgm:prSet presAssocID="{4C87FAD3-A06D-45BE-B55D-6FA940FA826C}" presName="sibTrans" presStyleCnt="0"/>
      <dgm:spPr/>
    </dgm:pt>
    <dgm:pt modelId="{17FAB8B1-251D-4001-9DC9-E00EE184CD6F}" type="pres">
      <dgm:prSet presAssocID="{5A604220-1A7E-499C-93E5-C2A4C0CF6788}" presName="node" presStyleLbl="node1" presStyleIdx="3" presStyleCnt="4" custScaleX="60650" custScaleY="44879" custLinFactNeighborX="1140" custLinFactNeighborY="-12008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B09E828D-32E8-4600-9543-3BD38099B582}" type="presOf" srcId="{99C3526E-9E2C-467E-8500-52D1963BFCF9}" destId="{E43B5768-8F7D-4ADB-AF10-96B9C07FDA55}" srcOrd="0" destOrd="0" presId="urn:microsoft.com/office/officeart/2005/8/layout/default"/>
    <dgm:cxn modelId="{BB18DA02-862F-4E7B-8FA0-92609B0A121D}" type="presOf" srcId="{4681B375-1794-491E-895E-21D7502F4801}" destId="{2F435E31-6715-453B-B8AF-7E21E1D91636}" srcOrd="0" destOrd="0" presId="urn:microsoft.com/office/officeart/2005/8/layout/default"/>
    <dgm:cxn modelId="{652FFFCC-67EE-4C1A-84EF-4D64B456AA1B}" srcId="{4681B375-1794-491E-895E-21D7502F4801}" destId="{720C6AA2-74AC-4F58-B1AB-382562B45BFE}" srcOrd="1" destOrd="0" parTransId="{ACF6E9FF-8FE7-42BF-B4E7-92A33EC74DF2}" sibTransId="{EA8D4304-8B4E-4189-9DD1-6D6679F87053}"/>
    <dgm:cxn modelId="{8FE81EC6-8465-4B70-88A0-F14A34293750}" type="presOf" srcId="{F5BE7958-0D4A-4D1B-B066-E82C324B1759}" destId="{46977004-E0ED-463A-B425-6B00FC98B89B}" srcOrd="0" destOrd="0" presId="urn:microsoft.com/office/officeart/2005/8/layout/default"/>
    <dgm:cxn modelId="{0F1A17D9-58D2-4F60-92AE-972CD312F4AE}" srcId="{4681B375-1794-491E-895E-21D7502F4801}" destId="{99C3526E-9E2C-467E-8500-52D1963BFCF9}" srcOrd="0" destOrd="0" parTransId="{3D11F1A7-B90F-4932-A399-675FBD0A2DB1}" sibTransId="{1E6A8A0E-6751-4D52-9A9E-6F6CFA5AA09C}"/>
    <dgm:cxn modelId="{B1E497C8-215C-4488-BB46-E6DCEDCFCB3A}" srcId="{4681B375-1794-491E-895E-21D7502F4801}" destId="{F5BE7958-0D4A-4D1B-B066-E82C324B1759}" srcOrd="2" destOrd="0" parTransId="{A2C72750-D68E-4939-A8D7-96F6C7810876}" sibTransId="{4C87FAD3-A06D-45BE-B55D-6FA940FA826C}"/>
    <dgm:cxn modelId="{5EB5FFF9-E50D-42B6-89A7-462EB5E46955}" type="presOf" srcId="{720C6AA2-74AC-4F58-B1AB-382562B45BFE}" destId="{F71254A2-8D43-4B1D-B591-2BFB83C8D60C}" srcOrd="0" destOrd="0" presId="urn:microsoft.com/office/officeart/2005/8/layout/default"/>
    <dgm:cxn modelId="{60208248-701F-409E-A71F-DAB5FE6AD5A3}" srcId="{4681B375-1794-491E-895E-21D7502F4801}" destId="{5A604220-1A7E-499C-93E5-C2A4C0CF6788}" srcOrd="3" destOrd="0" parTransId="{FE1DC9E3-5419-44DC-AFC4-49D890AD160B}" sibTransId="{4F9A9E38-1650-4603-B78E-46C3E967906F}"/>
    <dgm:cxn modelId="{C972ECA7-D0B5-44F1-8D02-B59240384CC5}" type="presOf" srcId="{5A604220-1A7E-499C-93E5-C2A4C0CF6788}" destId="{17FAB8B1-251D-4001-9DC9-E00EE184CD6F}" srcOrd="0" destOrd="0" presId="urn:microsoft.com/office/officeart/2005/8/layout/default"/>
    <dgm:cxn modelId="{5F3A29A9-4C03-4AF1-AADF-74011BC969B8}" type="presParOf" srcId="{2F435E31-6715-453B-B8AF-7E21E1D91636}" destId="{E43B5768-8F7D-4ADB-AF10-96B9C07FDA55}" srcOrd="0" destOrd="0" presId="urn:microsoft.com/office/officeart/2005/8/layout/default"/>
    <dgm:cxn modelId="{CF93621F-BB8E-4269-A4F1-7045CA92C4D2}" type="presParOf" srcId="{2F435E31-6715-453B-B8AF-7E21E1D91636}" destId="{1237E09C-811A-4B8A-B747-95873057083E}" srcOrd="1" destOrd="0" presId="urn:microsoft.com/office/officeart/2005/8/layout/default"/>
    <dgm:cxn modelId="{0C06E570-F26F-4A85-88EA-B49E429E76CA}" type="presParOf" srcId="{2F435E31-6715-453B-B8AF-7E21E1D91636}" destId="{F71254A2-8D43-4B1D-B591-2BFB83C8D60C}" srcOrd="2" destOrd="0" presId="urn:microsoft.com/office/officeart/2005/8/layout/default"/>
    <dgm:cxn modelId="{2BEE21D1-C3FC-4F00-B3F0-7A6A22299DE1}" type="presParOf" srcId="{2F435E31-6715-453B-B8AF-7E21E1D91636}" destId="{9FD1F414-1B5C-4814-B087-F5733C7E4D59}" srcOrd="3" destOrd="0" presId="urn:microsoft.com/office/officeart/2005/8/layout/default"/>
    <dgm:cxn modelId="{7EB31095-28C4-45F8-B8FE-1E46049B0FEC}" type="presParOf" srcId="{2F435E31-6715-453B-B8AF-7E21E1D91636}" destId="{46977004-E0ED-463A-B425-6B00FC98B89B}" srcOrd="4" destOrd="0" presId="urn:microsoft.com/office/officeart/2005/8/layout/default"/>
    <dgm:cxn modelId="{339E6585-49D2-4B62-A7B6-7648A3345D49}" type="presParOf" srcId="{2F435E31-6715-453B-B8AF-7E21E1D91636}" destId="{FA92D6CA-EA2C-425B-8F98-BE0CF35FDC95}" srcOrd="5" destOrd="0" presId="urn:microsoft.com/office/officeart/2005/8/layout/default"/>
    <dgm:cxn modelId="{082B4AF5-F70E-48B1-AC71-A024A8FF3F63}" type="presParOf" srcId="{2F435E31-6715-453B-B8AF-7E21E1D91636}" destId="{17FAB8B1-251D-4001-9DC9-E00EE184CD6F}" srcOrd="6" destOrd="0" presId="urn:microsoft.com/office/officeart/2005/8/layout/default"/>
  </dgm:cxnLst>
  <dgm:bg>
    <a:noFill/>
    <a:effectLst>
      <a:softEdge rad="177800"/>
    </a:effectLst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4293680" cy="339629"/>
          </a:xfrm>
          <a:prstGeom prst="rect">
            <a:avLst/>
          </a:prstGeom>
        </p:spPr>
        <p:txBody>
          <a:bodyPr vert="horz" lIns="91257" tIns="45629" rIns="91257" bIns="45629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5610010" y="2"/>
            <a:ext cx="4293680" cy="339629"/>
          </a:xfrm>
          <a:prstGeom prst="rect">
            <a:avLst/>
          </a:prstGeom>
        </p:spPr>
        <p:txBody>
          <a:bodyPr vert="horz" lIns="91257" tIns="45629" rIns="91257" bIns="45629" rtlCol="0"/>
          <a:lstStyle>
            <a:lvl1pPr algn="r">
              <a:defRPr sz="1200"/>
            </a:lvl1pPr>
          </a:lstStyle>
          <a:p>
            <a:fld id="{1D2CDF4F-391D-474C-A1B2-32EDD2856E13}" type="datetimeFigureOut">
              <a:rPr lang="cs-CZ" smtClean="0"/>
              <a:t>22.02.2017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6445347"/>
            <a:ext cx="4293680" cy="339629"/>
          </a:xfrm>
          <a:prstGeom prst="rect">
            <a:avLst/>
          </a:prstGeom>
        </p:spPr>
        <p:txBody>
          <a:bodyPr vert="horz" lIns="91257" tIns="45629" rIns="91257" bIns="45629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5610010" y="6445347"/>
            <a:ext cx="4293680" cy="339629"/>
          </a:xfrm>
          <a:prstGeom prst="rect">
            <a:avLst/>
          </a:prstGeom>
        </p:spPr>
        <p:txBody>
          <a:bodyPr vert="horz" lIns="91257" tIns="45629" rIns="91257" bIns="45629" rtlCol="0" anchor="b"/>
          <a:lstStyle>
            <a:lvl1pPr algn="r">
              <a:defRPr sz="1200"/>
            </a:lvl1pPr>
          </a:lstStyle>
          <a:p>
            <a:fld id="{AABED0E3-408C-43A1-A14A-263DEB7D734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523574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1995312"/>
            <a:ext cx="13817600" cy="4244622"/>
          </a:xfrm>
        </p:spPr>
        <p:txBody>
          <a:bodyPr anchor="b"/>
          <a:lstStyle>
            <a:lvl1pPr algn="ctr">
              <a:defRPr sz="10667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32000" y="6403623"/>
            <a:ext cx="12192000" cy="2943577"/>
          </a:xfrm>
        </p:spPr>
        <p:txBody>
          <a:bodyPr/>
          <a:lstStyle>
            <a:lvl1pPr marL="0" indent="0" algn="ctr">
              <a:buNone/>
              <a:defRPr sz="4267"/>
            </a:lvl1pPr>
            <a:lvl2pPr marL="812810" indent="0" algn="ctr">
              <a:buNone/>
              <a:defRPr sz="3556"/>
            </a:lvl2pPr>
            <a:lvl3pPr marL="1625620" indent="0" algn="ctr">
              <a:buNone/>
              <a:defRPr sz="3200"/>
            </a:lvl3pPr>
            <a:lvl4pPr marL="2438430" indent="0" algn="ctr">
              <a:buNone/>
              <a:defRPr sz="2844"/>
            </a:lvl4pPr>
            <a:lvl5pPr marL="3251241" indent="0" algn="ctr">
              <a:buNone/>
              <a:defRPr sz="2844"/>
            </a:lvl5pPr>
            <a:lvl6pPr marL="4064051" indent="0" algn="ctr">
              <a:buNone/>
              <a:defRPr sz="2844"/>
            </a:lvl6pPr>
            <a:lvl7pPr marL="4876861" indent="0" algn="ctr">
              <a:buNone/>
              <a:defRPr sz="2844"/>
            </a:lvl7pPr>
            <a:lvl8pPr marL="5689671" indent="0" algn="ctr">
              <a:buNone/>
              <a:defRPr sz="2844"/>
            </a:lvl8pPr>
            <a:lvl9pPr marL="6502481" indent="0" algn="ctr">
              <a:buNone/>
              <a:defRPr sz="2844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96CE2-0A9F-4949-9152-D726909B3B67}" type="datetimeFigureOut">
              <a:rPr lang="cs-CZ" smtClean="0"/>
              <a:pPr/>
              <a:t>22.02.2017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12ACC-E290-4B0C-ACED-5C46CD5653DB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38687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96CE2-0A9F-4949-9152-D726909B3B67}" type="datetimeFigureOut">
              <a:rPr lang="cs-CZ" smtClean="0"/>
              <a:pPr/>
              <a:t>22.02.2017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12ACC-E290-4B0C-ACED-5C46CD5653DB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47478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633201" y="649111"/>
            <a:ext cx="3505200" cy="10332156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601" y="649111"/>
            <a:ext cx="10312400" cy="10332156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96CE2-0A9F-4949-9152-D726909B3B67}" type="datetimeFigureOut">
              <a:rPr lang="cs-CZ" smtClean="0"/>
              <a:pPr/>
              <a:t>22.02.2017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12ACC-E290-4B0C-ACED-5C46CD5653DB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43790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96CE2-0A9F-4949-9152-D726909B3B67}" type="datetimeFigureOut">
              <a:rPr lang="cs-CZ" smtClean="0"/>
              <a:pPr/>
              <a:t>22.02.2017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12ACC-E290-4B0C-ACED-5C46CD5653DB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885041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9134" y="3039537"/>
            <a:ext cx="14020800" cy="5071532"/>
          </a:xfrm>
        </p:spPr>
        <p:txBody>
          <a:bodyPr anchor="b"/>
          <a:lstStyle>
            <a:lvl1pPr>
              <a:defRPr sz="10667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9134" y="8159048"/>
            <a:ext cx="14020800" cy="2666999"/>
          </a:xfrm>
        </p:spPr>
        <p:txBody>
          <a:bodyPr/>
          <a:lstStyle>
            <a:lvl1pPr marL="0" indent="0">
              <a:buNone/>
              <a:defRPr sz="4267">
                <a:solidFill>
                  <a:schemeClr val="tx1"/>
                </a:solidFill>
              </a:defRPr>
            </a:lvl1pPr>
            <a:lvl2pPr marL="812810" indent="0">
              <a:buNone/>
              <a:defRPr sz="3556">
                <a:solidFill>
                  <a:schemeClr val="tx1">
                    <a:tint val="75000"/>
                  </a:schemeClr>
                </a:solidFill>
              </a:defRPr>
            </a:lvl2pPr>
            <a:lvl3pPr marL="162562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3pPr>
            <a:lvl4pPr marL="2438430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4pPr>
            <a:lvl5pPr marL="3251241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5pPr>
            <a:lvl6pPr marL="4064051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6pPr>
            <a:lvl7pPr marL="4876861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7pPr>
            <a:lvl8pPr marL="5689671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8pPr>
            <a:lvl9pPr marL="6502481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96CE2-0A9F-4949-9152-D726909B3B67}" type="datetimeFigureOut">
              <a:rPr lang="cs-CZ" smtClean="0"/>
              <a:pPr/>
              <a:t>22.02.2017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12ACC-E290-4B0C-ACED-5C46CD5653DB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41407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600" y="3245556"/>
            <a:ext cx="6908800" cy="7735712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0" y="3245556"/>
            <a:ext cx="6908800" cy="7735712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96CE2-0A9F-4949-9152-D726909B3B67}" type="datetimeFigureOut">
              <a:rPr lang="cs-CZ" smtClean="0"/>
              <a:pPr/>
              <a:t>22.02.2017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12ACC-E290-4B0C-ACED-5C46CD5653DB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39499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9717" y="649114"/>
            <a:ext cx="14020800" cy="2356556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9719" y="2988734"/>
            <a:ext cx="6877049" cy="1464732"/>
          </a:xfrm>
        </p:spPr>
        <p:txBody>
          <a:bodyPr anchor="b"/>
          <a:lstStyle>
            <a:lvl1pPr marL="0" indent="0">
              <a:buNone/>
              <a:defRPr sz="4267" b="1"/>
            </a:lvl1pPr>
            <a:lvl2pPr marL="812810" indent="0">
              <a:buNone/>
              <a:defRPr sz="3556" b="1"/>
            </a:lvl2pPr>
            <a:lvl3pPr marL="1625620" indent="0">
              <a:buNone/>
              <a:defRPr sz="3200" b="1"/>
            </a:lvl3pPr>
            <a:lvl4pPr marL="2438430" indent="0">
              <a:buNone/>
              <a:defRPr sz="2844" b="1"/>
            </a:lvl4pPr>
            <a:lvl5pPr marL="3251241" indent="0">
              <a:buNone/>
              <a:defRPr sz="2844" b="1"/>
            </a:lvl5pPr>
            <a:lvl6pPr marL="4064051" indent="0">
              <a:buNone/>
              <a:defRPr sz="2844" b="1"/>
            </a:lvl6pPr>
            <a:lvl7pPr marL="4876861" indent="0">
              <a:buNone/>
              <a:defRPr sz="2844" b="1"/>
            </a:lvl7pPr>
            <a:lvl8pPr marL="5689671" indent="0">
              <a:buNone/>
              <a:defRPr sz="2844" b="1"/>
            </a:lvl8pPr>
            <a:lvl9pPr marL="6502481" indent="0">
              <a:buNone/>
              <a:defRPr sz="2844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9719" y="4453467"/>
            <a:ext cx="6877049" cy="6550379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229601" y="2988734"/>
            <a:ext cx="6910917" cy="1464732"/>
          </a:xfrm>
        </p:spPr>
        <p:txBody>
          <a:bodyPr anchor="b"/>
          <a:lstStyle>
            <a:lvl1pPr marL="0" indent="0">
              <a:buNone/>
              <a:defRPr sz="4267" b="1"/>
            </a:lvl1pPr>
            <a:lvl2pPr marL="812810" indent="0">
              <a:buNone/>
              <a:defRPr sz="3556" b="1"/>
            </a:lvl2pPr>
            <a:lvl3pPr marL="1625620" indent="0">
              <a:buNone/>
              <a:defRPr sz="3200" b="1"/>
            </a:lvl3pPr>
            <a:lvl4pPr marL="2438430" indent="0">
              <a:buNone/>
              <a:defRPr sz="2844" b="1"/>
            </a:lvl4pPr>
            <a:lvl5pPr marL="3251241" indent="0">
              <a:buNone/>
              <a:defRPr sz="2844" b="1"/>
            </a:lvl5pPr>
            <a:lvl6pPr marL="4064051" indent="0">
              <a:buNone/>
              <a:defRPr sz="2844" b="1"/>
            </a:lvl6pPr>
            <a:lvl7pPr marL="4876861" indent="0">
              <a:buNone/>
              <a:defRPr sz="2844" b="1"/>
            </a:lvl7pPr>
            <a:lvl8pPr marL="5689671" indent="0">
              <a:buNone/>
              <a:defRPr sz="2844" b="1"/>
            </a:lvl8pPr>
            <a:lvl9pPr marL="6502481" indent="0">
              <a:buNone/>
              <a:defRPr sz="2844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229601" y="4453467"/>
            <a:ext cx="6910917" cy="6550379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96CE2-0A9F-4949-9152-D726909B3B67}" type="datetimeFigureOut">
              <a:rPr lang="cs-CZ" smtClean="0"/>
              <a:pPr/>
              <a:t>22.02.2017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12ACC-E290-4B0C-ACED-5C46CD5653DB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087578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96CE2-0A9F-4949-9152-D726909B3B67}" type="datetimeFigureOut">
              <a:rPr lang="cs-CZ" smtClean="0"/>
              <a:pPr/>
              <a:t>22.02.2017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12ACC-E290-4B0C-ACED-5C46CD5653DB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939824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96CE2-0A9F-4949-9152-D726909B3B67}" type="datetimeFigureOut">
              <a:rPr lang="cs-CZ" smtClean="0"/>
              <a:pPr/>
              <a:t>22.02.2017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12ACC-E290-4B0C-ACED-5C46CD5653DB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987948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9717" y="812800"/>
            <a:ext cx="5242983" cy="2844800"/>
          </a:xfrm>
        </p:spPr>
        <p:txBody>
          <a:bodyPr anchor="b"/>
          <a:lstStyle>
            <a:lvl1pPr>
              <a:defRPr sz="5689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10917" y="1755425"/>
            <a:ext cx="8229600" cy="8664222"/>
          </a:xfrm>
        </p:spPr>
        <p:txBody>
          <a:bodyPr/>
          <a:lstStyle>
            <a:lvl1pPr>
              <a:defRPr sz="5689"/>
            </a:lvl1pPr>
            <a:lvl2pPr>
              <a:defRPr sz="4978"/>
            </a:lvl2pPr>
            <a:lvl3pPr>
              <a:defRPr sz="4267"/>
            </a:lvl3pPr>
            <a:lvl4pPr>
              <a:defRPr sz="3556"/>
            </a:lvl4pPr>
            <a:lvl5pPr>
              <a:defRPr sz="3556"/>
            </a:lvl5pPr>
            <a:lvl6pPr>
              <a:defRPr sz="3556"/>
            </a:lvl6pPr>
            <a:lvl7pPr>
              <a:defRPr sz="3556"/>
            </a:lvl7pPr>
            <a:lvl8pPr>
              <a:defRPr sz="3556"/>
            </a:lvl8pPr>
            <a:lvl9pPr>
              <a:defRPr sz="3556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9717" y="3657600"/>
            <a:ext cx="5242983" cy="6776156"/>
          </a:xfrm>
        </p:spPr>
        <p:txBody>
          <a:bodyPr/>
          <a:lstStyle>
            <a:lvl1pPr marL="0" indent="0">
              <a:buNone/>
              <a:defRPr sz="2844"/>
            </a:lvl1pPr>
            <a:lvl2pPr marL="812810" indent="0">
              <a:buNone/>
              <a:defRPr sz="2489"/>
            </a:lvl2pPr>
            <a:lvl3pPr marL="1625620" indent="0">
              <a:buNone/>
              <a:defRPr sz="2133"/>
            </a:lvl3pPr>
            <a:lvl4pPr marL="2438430" indent="0">
              <a:buNone/>
              <a:defRPr sz="1778"/>
            </a:lvl4pPr>
            <a:lvl5pPr marL="3251241" indent="0">
              <a:buNone/>
              <a:defRPr sz="1778"/>
            </a:lvl5pPr>
            <a:lvl6pPr marL="4064051" indent="0">
              <a:buNone/>
              <a:defRPr sz="1778"/>
            </a:lvl6pPr>
            <a:lvl7pPr marL="4876861" indent="0">
              <a:buNone/>
              <a:defRPr sz="1778"/>
            </a:lvl7pPr>
            <a:lvl8pPr marL="5689671" indent="0">
              <a:buNone/>
              <a:defRPr sz="1778"/>
            </a:lvl8pPr>
            <a:lvl9pPr marL="6502481" indent="0">
              <a:buNone/>
              <a:defRPr sz="1778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96CE2-0A9F-4949-9152-D726909B3B67}" type="datetimeFigureOut">
              <a:rPr lang="cs-CZ" smtClean="0"/>
              <a:pPr/>
              <a:t>22.02.2017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12ACC-E290-4B0C-ACED-5C46CD5653DB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73545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9717" y="812800"/>
            <a:ext cx="5242983" cy="2844800"/>
          </a:xfrm>
        </p:spPr>
        <p:txBody>
          <a:bodyPr anchor="b"/>
          <a:lstStyle>
            <a:lvl1pPr>
              <a:defRPr sz="5689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10917" y="1755425"/>
            <a:ext cx="8229600" cy="8664222"/>
          </a:xfrm>
        </p:spPr>
        <p:txBody>
          <a:bodyPr anchor="t"/>
          <a:lstStyle>
            <a:lvl1pPr marL="0" indent="0">
              <a:buNone/>
              <a:defRPr sz="5689"/>
            </a:lvl1pPr>
            <a:lvl2pPr marL="812810" indent="0">
              <a:buNone/>
              <a:defRPr sz="4978"/>
            </a:lvl2pPr>
            <a:lvl3pPr marL="1625620" indent="0">
              <a:buNone/>
              <a:defRPr sz="4267"/>
            </a:lvl3pPr>
            <a:lvl4pPr marL="2438430" indent="0">
              <a:buNone/>
              <a:defRPr sz="3556"/>
            </a:lvl4pPr>
            <a:lvl5pPr marL="3251241" indent="0">
              <a:buNone/>
              <a:defRPr sz="3556"/>
            </a:lvl5pPr>
            <a:lvl6pPr marL="4064051" indent="0">
              <a:buNone/>
              <a:defRPr sz="3556"/>
            </a:lvl6pPr>
            <a:lvl7pPr marL="4876861" indent="0">
              <a:buNone/>
              <a:defRPr sz="3556"/>
            </a:lvl7pPr>
            <a:lvl8pPr marL="5689671" indent="0">
              <a:buNone/>
              <a:defRPr sz="3556"/>
            </a:lvl8pPr>
            <a:lvl9pPr marL="6502481" indent="0">
              <a:buNone/>
              <a:defRPr sz="3556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9717" y="3657600"/>
            <a:ext cx="5242983" cy="6776156"/>
          </a:xfrm>
        </p:spPr>
        <p:txBody>
          <a:bodyPr/>
          <a:lstStyle>
            <a:lvl1pPr marL="0" indent="0">
              <a:buNone/>
              <a:defRPr sz="2844"/>
            </a:lvl1pPr>
            <a:lvl2pPr marL="812810" indent="0">
              <a:buNone/>
              <a:defRPr sz="2489"/>
            </a:lvl2pPr>
            <a:lvl3pPr marL="1625620" indent="0">
              <a:buNone/>
              <a:defRPr sz="2133"/>
            </a:lvl3pPr>
            <a:lvl4pPr marL="2438430" indent="0">
              <a:buNone/>
              <a:defRPr sz="1778"/>
            </a:lvl4pPr>
            <a:lvl5pPr marL="3251241" indent="0">
              <a:buNone/>
              <a:defRPr sz="1778"/>
            </a:lvl5pPr>
            <a:lvl6pPr marL="4064051" indent="0">
              <a:buNone/>
              <a:defRPr sz="1778"/>
            </a:lvl6pPr>
            <a:lvl7pPr marL="4876861" indent="0">
              <a:buNone/>
              <a:defRPr sz="1778"/>
            </a:lvl7pPr>
            <a:lvl8pPr marL="5689671" indent="0">
              <a:buNone/>
              <a:defRPr sz="1778"/>
            </a:lvl8pPr>
            <a:lvl9pPr marL="6502481" indent="0">
              <a:buNone/>
              <a:defRPr sz="1778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96CE2-0A9F-4949-9152-D726909B3B67}" type="datetimeFigureOut">
              <a:rPr lang="cs-CZ" smtClean="0"/>
              <a:pPr/>
              <a:t>22.02.2017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12ACC-E290-4B0C-ACED-5C46CD5653DB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249401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17600" y="649114"/>
            <a:ext cx="14020800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7600" y="3245556"/>
            <a:ext cx="14020800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17600" y="11300181"/>
            <a:ext cx="365760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1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C96CE2-0A9F-4949-9152-D726909B3B67}" type="datetimeFigureOut">
              <a:rPr lang="cs-CZ" smtClean="0"/>
              <a:pPr/>
              <a:t>22.02.2017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84800" y="11300181"/>
            <a:ext cx="548640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1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80800" y="11300181"/>
            <a:ext cx="365760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1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A12ACC-E290-4B0C-ACED-5C46CD5653DB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97246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625620" rtl="0" eaLnBrk="1" latinLnBrk="0" hangingPunct="1">
        <a:lnSpc>
          <a:spcPct val="90000"/>
        </a:lnSpc>
        <a:spcBef>
          <a:spcPct val="0"/>
        </a:spcBef>
        <a:buNone/>
        <a:defRPr sz="782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6405" indent="-406405" algn="l" defTabSz="1625620" rtl="0" eaLnBrk="1" latinLnBrk="0" hangingPunct="1">
        <a:lnSpc>
          <a:spcPct val="90000"/>
        </a:lnSpc>
        <a:spcBef>
          <a:spcPts val="1778"/>
        </a:spcBef>
        <a:buFont typeface="Arial" panose="020B0604020202020204" pitchFamily="34" charset="0"/>
        <a:buChar char="•"/>
        <a:defRPr sz="4978" kern="1200">
          <a:solidFill>
            <a:schemeClr val="tx1"/>
          </a:solidFill>
          <a:latin typeface="+mn-lt"/>
          <a:ea typeface="+mn-ea"/>
          <a:cs typeface="+mn-cs"/>
        </a:defRPr>
      </a:lvl1pPr>
      <a:lvl2pPr marL="1219215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2pPr>
      <a:lvl3pPr marL="2032025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556" kern="1200">
          <a:solidFill>
            <a:schemeClr val="tx1"/>
          </a:solidFill>
          <a:latin typeface="+mn-lt"/>
          <a:ea typeface="+mn-ea"/>
          <a:cs typeface="+mn-cs"/>
        </a:defRPr>
      </a:lvl3pPr>
      <a:lvl4pPr marL="2844836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46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470456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5283266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6096076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908886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812810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625620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438430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251241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64051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876861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689671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502481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eva.saligerova@kr-karlovarsky.cz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ázek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0001" y="1764000"/>
            <a:ext cx="8121313" cy="1802421"/>
          </a:xfrm>
          <a:prstGeom prst="rect">
            <a:avLst/>
          </a:prstGeom>
        </p:spPr>
      </p:pic>
      <p:sp>
        <p:nvSpPr>
          <p:cNvPr id="17" name="Nadpis 16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cs-CZ" sz="3200" b="1" dirty="0">
                <a:latin typeface="+mn-lt"/>
              </a:rPr>
              <a:t>Krajský akční plán rozvoje vzdělávání Karlovarského kraje</a:t>
            </a:r>
            <a:br>
              <a:rPr lang="cs-CZ" sz="3200" b="1" dirty="0">
                <a:latin typeface="+mn-lt"/>
              </a:rPr>
            </a:br>
            <a:r>
              <a:rPr lang="cs-CZ" sz="3200" dirty="0">
                <a:latin typeface="+mn-lt"/>
              </a:rPr>
              <a:t>Reg. číslo: CZ.02.3.68/0.0/0.0/15_002/0000624</a:t>
            </a:r>
            <a:br>
              <a:rPr lang="cs-CZ" sz="3200" dirty="0">
                <a:latin typeface="+mn-lt"/>
              </a:rPr>
            </a:br>
            <a:endParaRPr lang="cs-CZ" sz="3200" b="1" dirty="0">
              <a:latin typeface="+mn-lt"/>
            </a:endParaRPr>
          </a:p>
        </p:txBody>
      </p:sp>
      <p:sp>
        <p:nvSpPr>
          <p:cNvPr id="20" name="Podnadpis 19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cs-CZ" sz="8500" b="1" dirty="0" smtClean="0">
                <a:solidFill>
                  <a:srgbClr val="0070C0"/>
                </a:solidFill>
              </a:rPr>
              <a:t>SCHVALOVÁNÍ KAP 1</a:t>
            </a:r>
          </a:p>
          <a:p>
            <a:endParaRPr lang="cs-CZ" sz="5333" b="1" dirty="0">
              <a:solidFill>
                <a:srgbClr val="0070C0"/>
              </a:solidFill>
            </a:endParaRPr>
          </a:p>
          <a:p>
            <a:endParaRPr lang="cs-CZ" dirty="0"/>
          </a:p>
          <a:p>
            <a:pPr algn="r"/>
            <a:endParaRPr lang="cs-CZ" sz="2133" dirty="0"/>
          </a:p>
          <a:p>
            <a:pPr algn="r"/>
            <a:r>
              <a:rPr lang="cs-CZ" sz="2133" dirty="0"/>
              <a:t>Karlovy Vary dne </a:t>
            </a:r>
            <a:r>
              <a:rPr lang="cs-CZ" sz="2133" dirty="0" smtClean="0"/>
              <a:t>24. 2. 2017</a:t>
            </a:r>
            <a:endParaRPr lang="cs-CZ" sz="2133" dirty="0"/>
          </a:p>
        </p:txBody>
      </p:sp>
      <p:pic>
        <p:nvPicPr>
          <p:cNvPr id="21" name="Obrázek 20" descr="http://www.kr-karlovarsky.cz/NR/rdonlyres/D231F9E5-49B2-4382-BE82-DC6CD8EC1BC8/0/logo_upravene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5176" y="9510889"/>
            <a:ext cx="2539153" cy="13487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0868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490989771"/>
              </p:ext>
            </p:extLst>
          </p:nvPr>
        </p:nvGraphicFramePr>
        <p:xfrm>
          <a:off x="2709333" y="209862"/>
          <a:ext cx="10837333" cy="115873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Šipka doprava 8"/>
          <p:cNvSpPr/>
          <p:nvPr/>
        </p:nvSpPr>
        <p:spPr>
          <a:xfrm rot="16200000">
            <a:off x="7529446" y="3007141"/>
            <a:ext cx="1314151" cy="2744956"/>
          </a:xfrm>
          <a:prstGeom prst="rightArrow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cs-CZ" sz="2000" b="1" dirty="0" smtClean="0">
                <a:solidFill>
                  <a:schemeClr val="tx1"/>
                </a:solidFill>
              </a:rPr>
              <a:t>PSV</a:t>
            </a:r>
          </a:p>
          <a:p>
            <a:pPr algn="ctr"/>
            <a:r>
              <a:rPr lang="cs-CZ" sz="2000" b="1" dirty="0" smtClean="0">
                <a:solidFill>
                  <a:schemeClr val="tx1"/>
                </a:solidFill>
              </a:rPr>
              <a:t>12. 1. 2017</a:t>
            </a:r>
          </a:p>
          <a:p>
            <a:pPr algn="ctr"/>
            <a:r>
              <a:rPr lang="cs-CZ" sz="2000" b="1" dirty="0" smtClean="0">
                <a:solidFill>
                  <a:schemeClr val="tx1"/>
                </a:solidFill>
              </a:rPr>
              <a:t>schváleno</a:t>
            </a:r>
          </a:p>
          <a:p>
            <a:pPr algn="ctr"/>
            <a:endParaRPr lang="cs-CZ" sz="2000" b="1" dirty="0">
              <a:solidFill>
                <a:schemeClr val="tx1"/>
              </a:solidFill>
            </a:endParaRPr>
          </a:p>
        </p:txBody>
      </p:sp>
      <p:sp>
        <p:nvSpPr>
          <p:cNvPr id="10" name="Šipka doprava 9"/>
          <p:cNvSpPr/>
          <p:nvPr/>
        </p:nvSpPr>
        <p:spPr>
          <a:xfrm rot="16200000">
            <a:off x="7434522" y="1033562"/>
            <a:ext cx="1503999" cy="3744000"/>
          </a:xfrm>
          <a:prstGeom prst="rightArrow">
            <a:avLst/>
          </a:prstGeom>
          <a:solidFill>
            <a:srgbClr val="CC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cs-CZ" sz="2000" b="1" dirty="0" smtClean="0">
                <a:solidFill>
                  <a:schemeClr val="tx1"/>
                </a:solidFill>
              </a:rPr>
              <a:t>RSK</a:t>
            </a:r>
          </a:p>
          <a:p>
            <a:pPr algn="ctr"/>
            <a:r>
              <a:rPr lang="cs-CZ" sz="2000" b="1" dirty="0" smtClean="0">
                <a:solidFill>
                  <a:schemeClr val="tx1"/>
                </a:solidFill>
              </a:rPr>
              <a:t>24. 2. 2017</a:t>
            </a:r>
            <a:endParaRPr lang="cs-CZ" sz="2000" b="1" dirty="0">
              <a:solidFill>
                <a:schemeClr val="tx1"/>
              </a:solidFill>
            </a:endParaRPr>
          </a:p>
        </p:txBody>
      </p:sp>
      <p:sp>
        <p:nvSpPr>
          <p:cNvPr id="11" name="Šipka doprava 10"/>
          <p:cNvSpPr/>
          <p:nvPr/>
        </p:nvSpPr>
        <p:spPr>
          <a:xfrm rot="16200000">
            <a:off x="7729473" y="4847012"/>
            <a:ext cx="914100" cy="1503328"/>
          </a:xfrm>
          <a:prstGeom prst="rightArrow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cs-CZ" sz="2000" b="1" dirty="0" smtClean="0">
                <a:solidFill>
                  <a:schemeClr val="tx1"/>
                </a:solidFill>
              </a:rPr>
              <a:t>OG</a:t>
            </a:r>
            <a:endParaRPr lang="cs-CZ" sz="2000" b="1" dirty="0">
              <a:solidFill>
                <a:schemeClr val="tx1"/>
              </a:solidFill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5752404" y="6235909"/>
            <a:ext cx="4646950" cy="32978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 b="1" dirty="0" smtClean="0">
                <a:solidFill>
                  <a:schemeClr val="tx1"/>
                </a:solidFill>
              </a:rPr>
              <a:t>SCHVALOVACÍ PROCES KAP 1</a:t>
            </a:r>
            <a:endParaRPr lang="cs-CZ" sz="2000" b="1" dirty="0">
              <a:solidFill>
                <a:schemeClr val="tx1"/>
              </a:solidFill>
            </a:endParaRPr>
          </a:p>
        </p:txBody>
      </p:sp>
      <p:sp>
        <p:nvSpPr>
          <p:cNvPr id="14" name="Šipka doprava 13"/>
          <p:cNvSpPr/>
          <p:nvPr/>
        </p:nvSpPr>
        <p:spPr>
          <a:xfrm rot="16200000">
            <a:off x="7427909" y="-1219259"/>
            <a:ext cx="1517227" cy="5098455"/>
          </a:xfrm>
          <a:prstGeom prst="rightArrow">
            <a:avLst/>
          </a:prstGeom>
          <a:gradFill>
            <a:gsLst>
              <a:gs pos="0">
                <a:schemeClr val="accent1">
                  <a:lumMod val="62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cs-CZ" sz="2400" b="1" dirty="0">
                <a:solidFill>
                  <a:schemeClr val="tx1"/>
                </a:solidFill>
              </a:rPr>
              <a:t>MŠMT </a:t>
            </a:r>
          </a:p>
          <a:p>
            <a:pPr algn="ctr"/>
            <a:r>
              <a:rPr lang="cs-CZ" sz="2400" b="1" dirty="0" smtClean="0">
                <a:solidFill>
                  <a:schemeClr val="tx1"/>
                </a:solidFill>
              </a:rPr>
              <a:t>do 30</a:t>
            </a:r>
            <a:r>
              <a:rPr lang="cs-CZ" sz="2400" b="1" dirty="0">
                <a:solidFill>
                  <a:schemeClr val="tx1"/>
                </a:solidFill>
              </a:rPr>
              <a:t>. 3. 2017</a:t>
            </a:r>
          </a:p>
        </p:txBody>
      </p:sp>
    </p:spTree>
    <p:extLst>
      <p:ext uri="{BB962C8B-B14F-4D97-AF65-F5344CB8AC3E}">
        <p14:creationId xmlns:p14="http://schemas.microsoft.com/office/powerpoint/2010/main" val="1404347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8585" y="422031"/>
            <a:ext cx="15451015" cy="1055077"/>
          </a:xfrm>
        </p:spPr>
        <p:txBody>
          <a:bodyPr>
            <a:normAutofit/>
          </a:bodyPr>
          <a:lstStyle/>
          <a:p>
            <a:r>
              <a:rPr lang="cs-CZ" sz="5400" b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Přehled oblastí intervencí Krajského akčního plánu 1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87569" y="11449007"/>
            <a:ext cx="14950831" cy="414746"/>
          </a:xfrm>
        </p:spPr>
        <p:txBody>
          <a:bodyPr>
            <a:normAutofit fontScale="55000" lnSpcReduction="20000"/>
          </a:bodyPr>
          <a:lstStyle/>
          <a:p>
            <a:endParaRPr lang="cs-CZ" dirty="0"/>
          </a:p>
        </p:txBody>
      </p:sp>
      <p:sp>
        <p:nvSpPr>
          <p:cNvPr id="5" name="Obdélník: se zakulacenými rohy 4"/>
          <p:cNvSpPr>
            <a:spLocks/>
          </p:cNvSpPr>
          <p:nvPr/>
        </p:nvSpPr>
        <p:spPr>
          <a:xfrm>
            <a:off x="422715" y="2583960"/>
            <a:ext cx="8066192" cy="156525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108000" rIns="54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cs-CZ" sz="2800" dirty="0">
                <a:solidFill>
                  <a:srgbClr val="222A35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INTERVENCE Č. </a:t>
            </a:r>
            <a:r>
              <a:rPr lang="cs-CZ" sz="2800" b="1" dirty="0">
                <a:solidFill>
                  <a:srgbClr val="222A35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</a:t>
            </a:r>
            <a:endParaRPr lang="cs-CZ" sz="2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</a:pPr>
            <a:r>
              <a:rPr lang="cs-CZ" sz="2800" dirty="0">
                <a:solidFill>
                  <a:srgbClr val="222A35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Podpora odborného vzdělávání včetně spolupráce škol a zaměstnavatelů</a:t>
            </a:r>
            <a:endParaRPr lang="cs-CZ" sz="2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s-CZ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6" name="Obdélník: se zakulacenými rohy 5"/>
          <p:cNvSpPr>
            <a:spLocks/>
          </p:cNvSpPr>
          <p:nvPr/>
        </p:nvSpPr>
        <p:spPr>
          <a:xfrm>
            <a:off x="422715" y="4373785"/>
            <a:ext cx="8042062" cy="132238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0" rIns="3600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cs-CZ" sz="2800" dirty="0">
                <a:solidFill>
                  <a:srgbClr val="222A35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INTERVENCE Č. </a:t>
            </a:r>
            <a:r>
              <a:rPr lang="cs-CZ" sz="2800" b="1" dirty="0">
                <a:solidFill>
                  <a:srgbClr val="222A35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endParaRPr lang="cs-CZ" sz="2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cs-CZ" sz="2800" dirty="0">
                <a:solidFill>
                  <a:srgbClr val="222A35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Podpora kompetencí k podnikavosti, kreativitě a iniciativě</a:t>
            </a:r>
            <a:endParaRPr lang="cs-CZ" sz="2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s-CZ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7" name="Obdélník: se zakulacenými rohy 6"/>
          <p:cNvSpPr>
            <a:spLocks/>
          </p:cNvSpPr>
          <p:nvPr/>
        </p:nvSpPr>
        <p:spPr>
          <a:xfrm>
            <a:off x="398585" y="5919912"/>
            <a:ext cx="8066192" cy="12345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108000" rIns="54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cs-CZ" sz="2800" dirty="0">
                <a:solidFill>
                  <a:srgbClr val="222A35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INTERVENCE Č.</a:t>
            </a:r>
            <a:r>
              <a:rPr lang="cs-CZ" sz="2800" b="1" dirty="0">
                <a:solidFill>
                  <a:srgbClr val="222A35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3</a:t>
            </a:r>
            <a:endParaRPr lang="cs-CZ" sz="28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cs-CZ" sz="2800" dirty="0">
                <a:solidFill>
                  <a:srgbClr val="222A35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Rozvoj škol jako center dalšího profesního vzdělávání</a:t>
            </a:r>
            <a:endParaRPr lang="cs-CZ" sz="2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9" name="Obdélník: se zakulacenými rohy 8"/>
          <p:cNvSpPr>
            <a:spLocks/>
          </p:cNvSpPr>
          <p:nvPr/>
        </p:nvSpPr>
        <p:spPr>
          <a:xfrm>
            <a:off x="422715" y="7349343"/>
            <a:ext cx="8055397" cy="139078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0" rIns="3600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cs-CZ" sz="2800" dirty="0">
                <a:solidFill>
                  <a:srgbClr val="222A35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INTERVENCE Č. </a:t>
            </a:r>
            <a:r>
              <a:rPr lang="cs-CZ" sz="2800" b="1" dirty="0">
                <a:solidFill>
                  <a:srgbClr val="222A35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</a:t>
            </a:r>
            <a:endParaRPr lang="cs-CZ" sz="2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cs-CZ" sz="2800" dirty="0">
                <a:solidFill>
                  <a:srgbClr val="222A35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Podpora polytechnického vzdělávání a matematická gramotnost</a:t>
            </a:r>
            <a:endParaRPr lang="cs-CZ" sz="2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0" name="Obdélník: se zakulacenými rohy 9"/>
          <p:cNvSpPr>
            <a:spLocks/>
          </p:cNvSpPr>
          <p:nvPr/>
        </p:nvSpPr>
        <p:spPr>
          <a:xfrm>
            <a:off x="422715" y="10096886"/>
            <a:ext cx="8055397" cy="93607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cs-CZ" sz="2800" dirty="0">
                <a:solidFill>
                  <a:srgbClr val="222A35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INTERVENCE Č. </a:t>
            </a:r>
            <a:r>
              <a:rPr lang="cs-CZ" sz="2800" b="1" dirty="0">
                <a:solidFill>
                  <a:srgbClr val="222A35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6</a:t>
            </a:r>
            <a:endParaRPr lang="cs-CZ" sz="2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cs-CZ" sz="2800" dirty="0">
                <a:solidFill>
                  <a:srgbClr val="222A35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Podpora inkluze</a:t>
            </a:r>
            <a:endParaRPr lang="cs-CZ" sz="2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1" name="Obdélník: se zakulacenými rohy 10"/>
          <p:cNvSpPr>
            <a:spLocks/>
          </p:cNvSpPr>
          <p:nvPr/>
        </p:nvSpPr>
        <p:spPr>
          <a:xfrm>
            <a:off x="8877634" y="1739993"/>
            <a:ext cx="6971965" cy="581082"/>
          </a:xfrm>
          <a:prstGeom prst="roundRect">
            <a:avLst/>
          </a:prstGeom>
          <a:solidFill>
            <a:srgbClr val="CC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72000" tIns="36000" rIns="72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s-CZ" sz="3200" dirty="0">
                <a:solidFill>
                  <a:srgbClr val="FFFFF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Nepovinné intervence</a:t>
            </a:r>
            <a:endParaRPr lang="cs-CZ" sz="3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2" name="Obdélník: se zakulacenými rohy 11"/>
          <p:cNvSpPr>
            <a:spLocks/>
          </p:cNvSpPr>
          <p:nvPr/>
        </p:nvSpPr>
        <p:spPr>
          <a:xfrm>
            <a:off x="8877632" y="2583960"/>
            <a:ext cx="6971965" cy="1565255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0" rIns="3600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cs-CZ" sz="2800" dirty="0">
                <a:solidFill>
                  <a:srgbClr val="222A35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INTERVENCE Č. </a:t>
            </a:r>
            <a:r>
              <a:rPr lang="cs-CZ" sz="2800" b="1" dirty="0">
                <a:solidFill>
                  <a:srgbClr val="222A35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7</a:t>
            </a:r>
            <a:endParaRPr lang="cs-CZ" sz="28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cs-CZ" sz="2800" dirty="0">
                <a:solidFill>
                  <a:srgbClr val="222A35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Rozvoj čtenářské gramotnosti žáků/studentů</a:t>
            </a:r>
            <a:endParaRPr lang="cs-CZ" sz="2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3" name="Obdélník: se zakulacenými rohy 12"/>
          <p:cNvSpPr>
            <a:spLocks/>
          </p:cNvSpPr>
          <p:nvPr/>
        </p:nvSpPr>
        <p:spPr>
          <a:xfrm>
            <a:off x="8877632" y="4373785"/>
            <a:ext cx="6971965" cy="1322385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0" rIns="3600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cs-CZ" sz="2800" dirty="0">
                <a:solidFill>
                  <a:srgbClr val="222A35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INTERVENCE Č. </a:t>
            </a:r>
            <a:r>
              <a:rPr lang="cs-CZ" sz="2800" b="1" dirty="0">
                <a:solidFill>
                  <a:srgbClr val="222A35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8</a:t>
            </a:r>
            <a:endParaRPr lang="cs-CZ" sz="2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cs-CZ" sz="2800" dirty="0">
                <a:solidFill>
                  <a:srgbClr val="222A35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Rozvoj výuky cizích jazyků</a:t>
            </a:r>
            <a:endParaRPr lang="cs-CZ" sz="2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4" name="Obdélník: se zakulacenými rohy 13"/>
          <p:cNvSpPr>
            <a:spLocks/>
          </p:cNvSpPr>
          <p:nvPr/>
        </p:nvSpPr>
        <p:spPr>
          <a:xfrm>
            <a:off x="8877632" y="5919912"/>
            <a:ext cx="6971965" cy="123459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0" rIns="3600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cs-CZ" sz="2800" dirty="0">
                <a:solidFill>
                  <a:srgbClr val="222A35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INTERVENCE Č. </a:t>
            </a:r>
            <a:r>
              <a:rPr lang="cs-CZ" sz="2800" b="1" dirty="0">
                <a:solidFill>
                  <a:srgbClr val="222A35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9</a:t>
            </a:r>
            <a:endParaRPr lang="cs-CZ" sz="2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cs-CZ" sz="2800" dirty="0">
                <a:solidFill>
                  <a:srgbClr val="222A35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Rozvoj ICT kompetencí</a:t>
            </a:r>
            <a:endParaRPr lang="cs-CZ" sz="2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5" name="Obdélník: se zakulacenými rohy 14"/>
          <p:cNvSpPr>
            <a:spLocks/>
          </p:cNvSpPr>
          <p:nvPr/>
        </p:nvSpPr>
        <p:spPr>
          <a:xfrm>
            <a:off x="422715" y="1739993"/>
            <a:ext cx="8066192" cy="581082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18000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s-CZ" sz="3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Povinné intervence</a:t>
            </a:r>
          </a:p>
        </p:txBody>
      </p:sp>
      <p:sp>
        <p:nvSpPr>
          <p:cNvPr id="16" name="Obdélník: se zakulacenými rohy 15"/>
          <p:cNvSpPr>
            <a:spLocks/>
          </p:cNvSpPr>
          <p:nvPr/>
        </p:nvSpPr>
        <p:spPr>
          <a:xfrm>
            <a:off x="398585" y="8934961"/>
            <a:ext cx="8055397" cy="96709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72000" rIns="3600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cs-CZ" sz="2800" dirty="0">
                <a:solidFill>
                  <a:srgbClr val="222A35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INTERVENCE Č. </a:t>
            </a:r>
            <a:r>
              <a:rPr lang="cs-CZ" sz="2800" b="1" dirty="0">
                <a:solidFill>
                  <a:srgbClr val="222A35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5</a:t>
            </a:r>
            <a:endParaRPr lang="cs-CZ" sz="2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cs-CZ" sz="2800" dirty="0">
                <a:solidFill>
                  <a:srgbClr val="222A35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Rozvoj kariérového poradenství</a:t>
            </a:r>
            <a:endParaRPr lang="cs-CZ" sz="2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8712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1394085" y="2086530"/>
            <a:ext cx="13191345" cy="100027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indent="0" algn="ctr">
              <a:buNone/>
            </a:pPr>
            <a:endParaRPr lang="cs-CZ" sz="6000" b="1" dirty="0" smtClean="0">
              <a:solidFill>
                <a:srgbClr val="0070C0"/>
              </a:solidFill>
            </a:endParaRPr>
          </a:p>
          <a:p>
            <a:pPr marL="109728" indent="0" algn="ctr">
              <a:buNone/>
            </a:pPr>
            <a:endParaRPr lang="cs-CZ" sz="6000" b="1" dirty="0">
              <a:solidFill>
                <a:srgbClr val="0070C0"/>
              </a:solidFill>
            </a:endParaRPr>
          </a:p>
          <a:p>
            <a:pPr marL="109728" indent="0" algn="ctr">
              <a:buNone/>
            </a:pPr>
            <a:r>
              <a:rPr lang="cs-CZ" sz="8000" b="1" dirty="0" smtClean="0">
                <a:solidFill>
                  <a:srgbClr val="0070C0"/>
                </a:solidFill>
              </a:rPr>
              <a:t>DĚKUJI </a:t>
            </a:r>
            <a:r>
              <a:rPr lang="cs-CZ" sz="8000" b="1" dirty="0">
                <a:solidFill>
                  <a:srgbClr val="0070C0"/>
                </a:solidFill>
              </a:rPr>
              <a:t>VÁM ZA POZORNOST</a:t>
            </a:r>
            <a:endParaRPr lang="cs-CZ" sz="8000" dirty="0"/>
          </a:p>
          <a:p>
            <a:pPr marL="109728" indent="0">
              <a:buNone/>
            </a:pPr>
            <a:endParaRPr lang="cs-CZ" sz="6000" dirty="0"/>
          </a:p>
          <a:p>
            <a:pPr marL="109728" indent="0">
              <a:buNone/>
            </a:pPr>
            <a:endParaRPr lang="cs-CZ" dirty="0"/>
          </a:p>
          <a:p>
            <a:pPr marL="109728" indent="0">
              <a:buNone/>
            </a:pPr>
            <a:endParaRPr lang="cs-CZ" dirty="0"/>
          </a:p>
          <a:p>
            <a:endParaRPr lang="cs-CZ" dirty="0" smtClean="0">
              <a:latin typeface="Calibri" panose="020F0502020204030204" pitchFamily="34" charset="0"/>
            </a:endParaRPr>
          </a:p>
          <a:p>
            <a:endParaRPr lang="cs-CZ" dirty="0">
              <a:latin typeface="Calibri" panose="020F0502020204030204" pitchFamily="34" charset="0"/>
            </a:endParaRPr>
          </a:p>
          <a:p>
            <a:endParaRPr lang="cs-CZ" dirty="0" smtClean="0">
              <a:latin typeface="Calibri" panose="020F0502020204030204" pitchFamily="34" charset="0"/>
            </a:endParaRPr>
          </a:p>
          <a:p>
            <a:endParaRPr lang="cs-CZ" dirty="0">
              <a:latin typeface="Calibri" panose="020F0502020204030204" pitchFamily="34" charset="0"/>
            </a:endParaRPr>
          </a:p>
          <a:p>
            <a:endParaRPr lang="cs-CZ" dirty="0" smtClean="0">
              <a:latin typeface="Calibri" panose="020F0502020204030204" pitchFamily="34" charset="0"/>
            </a:endParaRPr>
          </a:p>
          <a:p>
            <a:endParaRPr lang="cs-CZ" dirty="0">
              <a:latin typeface="Calibri" panose="020F0502020204030204" pitchFamily="34" charset="0"/>
            </a:endParaRPr>
          </a:p>
          <a:p>
            <a:pPr algn="r"/>
            <a:endParaRPr lang="cs-CZ" dirty="0">
              <a:latin typeface="Calibri" panose="020F0502020204030204" pitchFamily="34" charset="0"/>
            </a:endParaRPr>
          </a:p>
          <a:p>
            <a:r>
              <a:rPr lang="cs-CZ" sz="2400" b="1" dirty="0" smtClean="0">
                <a:latin typeface="Calibri" panose="020F0502020204030204" pitchFamily="34" charset="0"/>
              </a:rPr>
              <a:t>Eva </a:t>
            </a:r>
            <a:r>
              <a:rPr lang="cs-CZ" sz="2400" b="1" dirty="0">
                <a:latin typeface="Calibri" panose="020F0502020204030204" pitchFamily="34" charset="0"/>
              </a:rPr>
              <a:t>Saligerová</a:t>
            </a:r>
          </a:p>
          <a:p>
            <a:r>
              <a:rPr lang="cs-CZ" dirty="0">
                <a:latin typeface="Calibri" panose="020F0502020204030204" pitchFamily="34" charset="0"/>
              </a:rPr>
              <a:t>h</a:t>
            </a:r>
            <a:r>
              <a:rPr lang="cs-CZ" dirty="0" smtClean="0">
                <a:latin typeface="Calibri" panose="020F0502020204030204" pitchFamily="34" charset="0"/>
              </a:rPr>
              <a:t>lavní </a:t>
            </a:r>
            <a:r>
              <a:rPr lang="cs-CZ" dirty="0">
                <a:latin typeface="Calibri" panose="020F0502020204030204" pitchFamily="34" charset="0"/>
              </a:rPr>
              <a:t>manažer projektu</a:t>
            </a:r>
          </a:p>
          <a:p>
            <a:endParaRPr lang="cs-CZ" dirty="0">
              <a:latin typeface="Calibri" panose="020F0502020204030204" pitchFamily="34" charset="0"/>
            </a:endParaRPr>
          </a:p>
          <a:p>
            <a:r>
              <a:rPr lang="cs-CZ" dirty="0" smtClean="0">
                <a:latin typeface="Calibri" panose="020F0502020204030204" pitchFamily="34" charset="0"/>
              </a:rPr>
              <a:t>mobil</a:t>
            </a:r>
            <a:r>
              <a:rPr lang="cs-CZ" dirty="0">
                <a:latin typeface="Calibri" panose="020F0502020204030204" pitchFamily="34" charset="0"/>
              </a:rPr>
              <a:t>: + 420 736 650 397</a:t>
            </a:r>
          </a:p>
          <a:p>
            <a:r>
              <a:rPr lang="cs-CZ" dirty="0">
                <a:latin typeface="Calibri" panose="020F0502020204030204" pitchFamily="34" charset="0"/>
              </a:rPr>
              <a:t>e-mail: </a:t>
            </a:r>
            <a:r>
              <a:rPr lang="cs-CZ" dirty="0" smtClean="0">
                <a:latin typeface="Calibri" panose="020F0502020204030204" pitchFamily="34" charset="0"/>
                <a:hlinkClick r:id="rId2"/>
              </a:rPr>
              <a:t>eva.saligerova@kr-karlovarsky.cz</a:t>
            </a:r>
            <a:endParaRPr lang="cs-CZ" dirty="0" smtClean="0">
              <a:latin typeface="Calibri" panose="020F0502020204030204" pitchFamily="34" charset="0"/>
            </a:endParaRPr>
          </a:p>
          <a:p>
            <a:pPr algn="r"/>
            <a:endParaRPr lang="cs-CZ" dirty="0">
              <a:latin typeface="Calibri" panose="020F0502020204030204" pitchFamily="34" charset="0"/>
            </a:endParaRPr>
          </a:p>
          <a:p>
            <a:pPr algn="r"/>
            <a:endParaRPr lang="cs-CZ" dirty="0" smtClean="0">
              <a:latin typeface="Calibri" panose="020F0502020204030204" pitchFamily="34" charset="0"/>
            </a:endParaRPr>
          </a:p>
          <a:p>
            <a:pPr algn="r"/>
            <a:endParaRPr lang="cs-CZ" dirty="0">
              <a:latin typeface="Calibri" panose="020F0502020204030204" pitchFamily="34" charset="0"/>
            </a:endParaRPr>
          </a:p>
          <a:p>
            <a:pPr algn="r"/>
            <a:endParaRPr lang="cs-CZ" dirty="0" smtClean="0">
              <a:latin typeface="Calibri" panose="020F0502020204030204" pitchFamily="34" charset="0"/>
            </a:endParaRPr>
          </a:p>
          <a:p>
            <a:pPr algn="r"/>
            <a:endParaRPr lang="cs-CZ" dirty="0">
              <a:latin typeface="Calibri" panose="020F0502020204030204" pitchFamily="34" charset="0"/>
            </a:endParaRPr>
          </a:p>
          <a:p>
            <a:pPr algn="r"/>
            <a:endParaRPr lang="cs-CZ" dirty="0" smtClean="0">
              <a:latin typeface="Calibri" panose="020F0502020204030204" pitchFamily="34" charset="0"/>
            </a:endParaRPr>
          </a:p>
          <a:p>
            <a:pPr algn="r"/>
            <a:endParaRPr lang="cs-CZ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8336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5614</TotalTime>
  <Words>172</Words>
  <Application>Microsoft Office PowerPoint</Application>
  <PresentationFormat>Vlastní</PresentationFormat>
  <Paragraphs>66</Paragraphs>
  <Slides>4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Motiv Office</vt:lpstr>
      <vt:lpstr>Krajský akční plán rozvoje vzdělávání Karlovarského kraje Reg. číslo: CZ.02.3.68/0.0/0.0/15_002/0000624 </vt:lpstr>
      <vt:lpstr>Prezentace aplikace PowerPoint</vt:lpstr>
      <vt:lpstr>Přehled oblastí intervencí Krajského akčního plánu 1</vt:lpstr>
      <vt:lpstr>Prezentace aplikace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Krajský akční plán rozvoje vzdělávání Karlovarského kraje Reg. číslo: CZ.02.3.68/0.0/0.0/15_002/0000624</dc:title>
  <dc:creator>Sali</dc:creator>
  <cp:lastModifiedBy>jelena.kriegelsteinova</cp:lastModifiedBy>
  <cp:revision>177</cp:revision>
  <cp:lastPrinted>2017-01-27T11:54:49Z</cp:lastPrinted>
  <dcterms:created xsi:type="dcterms:W3CDTF">2016-08-25T15:56:58Z</dcterms:created>
  <dcterms:modified xsi:type="dcterms:W3CDTF">2017-02-22T08:19:39Z</dcterms:modified>
</cp:coreProperties>
</file>