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9" r:id="rId2"/>
    <p:sldId id="397" r:id="rId3"/>
    <p:sldId id="396" r:id="rId4"/>
    <p:sldId id="391" r:id="rId5"/>
    <p:sldId id="394" r:id="rId6"/>
    <p:sldId id="395" r:id="rId7"/>
    <p:sldId id="415" r:id="rId8"/>
    <p:sldId id="382" r:id="rId9"/>
    <p:sldId id="416" r:id="rId10"/>
    <p:sldId id="413" r:id="rId11"/>
    <p:sldId id="414" r:id="rId12"/>
    <p:sldId id="398" r:id="rId13"/>
    <p:sldId id="399" r:id="rId14"/>
    <p:sldId id="400" r:id="rId15"/>
    <p:sldId id="401" r:id="rId16"/>
    <p:sldId id="402" r:id="rId17"/>
    <p:sldId id="403" r:id="rId18"/>
    <p:sldId id="404" r:id="rId19"/>
    <p:sldId id="405" r:id="rId20"/>
    <p:sldId id="406" r:id="rId21"/>
    <p:sldId id="407" r:id="rId22"/>
    <p:sldId id="408" r:id="rId23"/>
    <p:sldId id="409" r:id="rId24"/>
    <p:sldId id="410" r:id="rId25"/>
    <p:sldId id="411" r:id="rId26"/>
    <p:sldId id="385" r:id="rId27"/>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atochvílová Radana" initials="KR" lastIdx="2" clrIdx="0">
    <p:extLst/>
  </p:cmAuthor>
  <p:cmAuthor id="2" name="Ondřej Pergl" initials="OP" lastIdx="0" clrIdx="1"/>
  <p:cmAuthor id="3" name="uzivatel" initials="u" lastIdx="1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3F"/>
    <a:srgbClr val="000099"/>
    <a:srgbClr val="BEE395"/>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95030" autoAdjust="0"/>
  </p:normalViewPr>
  <p:slideViewPr>
    <p:cSldViewPr>
      <p:cViewPr varScale="1">
        <p:scale>
          <a:sx n="75" d="100"/>
          <a:sy n="75" d="100"/>
        </p:scale>
        <p:origin x="111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3600" y="-108"/>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Temp\7zOC289.tmp\SurveySummary_01092017.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15326098418443149"/>
          <c:y val="8.4252123695657752E-2"/>
          <c:w val="0.78685454441031977"/>
          <c:h val="0.52626720613809352"/>
        </c:manualLayout>
      </c:layout>
      <c:barChart>
        <c:barDir val="col"/>
        <c:grouping val="clustered"/>
        <c:varyColors val="0"/>
        <c:ser>
          <c:idx val="0"/>
          <c:order val="0"/>
          <c:spPr>
            <a:solidFill>
              <a:srgbClr val="000099"/>
            </a:solidFill>
          </c:spPr>
          <c:invertIfNegative val="0"/>
          <c:dPt>
            <c:idx val="0"/>
            <c:invertIfNegative val="0"/>
            <c:bubble3D val="0"/>
            <c:extLst xmlns:c16r2="http://schemas.microsoft.com/office/drawing/2015/06/chart">
              <c:ext xmlns:c16="http://schemas.microsoft.com/office/drawing/2014/chart" uri="{C3380CC4-5D6E-409C-BE32-E72D297353CC}">
                <c16:uniqueId val="{00000000-3A51-41B1-B586-BD7B162DC41E}"/>
              </c:ext>
            </c:extLst>
          </c:dPt>
          <c:dPt>
            <c:idx val="1"/>
            <c:invertIfNegative val="0"/>
            <c:bubble3D val="0"/>
            <c:extLst xmlns:c16r2="http://schemas.microsoft.com/office/drawing/2015/06/chart">
              <c:ext xmlns:c16="http://schemas.microsoft.com/office/drawing/2014/chart" uri="{C3380CC4-5D6E-409C-BE32-E72D297353CC}">
                <c16:uniqueId val="{00000002-3A51-41B1-B586-BD7B162DC41E}"/>
              </c:ext>
            </c:extLst>
          </c:dPt>
          <c:dPt>
            <c:idx val="2"/>
            <c:invertIfNegative val="0"/>
            <c:bubble3D val="0"/>
            <c:spPr>
              <a:solidFill>
                <a:srgbClr val="00AF3F"/>
              </a:solidFill>
            </c:spPr>
            <c:extLst xmlns:c16r2="http://schemas.microsoft.com/office/drawing/2015/06/chart">
              <c:ext xmlns:c16="http://schemas.microsoft.com/office/drawing/2014/chart" uri="{C3380CC4-5D6E-409C-BE32-E72D297353CC}">
                <c16:uniqueId val="{00000004-3A51-41B1-B586-BD7B162DC41E}"/>
              </c:ext>
            </c:extLst>
          </c:dPt>
          <c:dPt>
            <c:idx val="3"/>
            <c:invertIfNegative val="0"/>
            <c:bubble3D val="0"/>
            <c:extLst xmlns:c16r2="http://schemas.microsoft.com/office/drawing/2015/06/chart">
              <c:ext xmlns:c16="http://schemas.microsoft.com/office/drawing/2014/chart" uri="{C3380CC4-5D6E-409C-BE32-E72D297353CC}">
                <c16:uniqueId val="{00000006-3A51-41B1-B586-BD7B162DC41E}"/>
              </c:ext>
            </c:extLst>
          </c:dPt>
          <c:dPt>
            <c:idx val="4"/>
            <c:invertIfNegative val="0"/>
            <c:bubble3D val="0"/>
            <c:extLst xmlns:c16r2="http://schemas.microsoft.com/office/drawing/2015/06/chart">
              <c:ext xmlns:c16="http://schemas.microsoft.com/office/drawing/2014/chart" uri="{C3380CC4-5D6E-409C-BE32-E72D297353CC}">
                <c16:uniqueId val="{00000007-3A51-41B1-B586-BD7B162DC41E}"/>
              </c:ext>
            </c:extLst>
          </c:dPt>
          <c:dPt>
            <c:idx val="5"/>
            <c:invertIfNegative val="0"/>
            <c:bubble3D val="0"/>
            <c:extLst xmlns:c16r2="http://schemas.microsoft.com/office/drawing/2015/06/chart">
              <c:ext xmlns:c16="http://schemas.microsoft.com/office/drawing/2014/chart" uri="{C3380CC4-5D6E-409C-BE32-E72D297353CC}">
                <c16:uniqueId val="{00000008-3A51-41B1-B586-BD7B162DC41E}"/>
              </c:ext>
            </c:extLst>
          </c:dPt>
          <c:dPt>
            <c:idx val="6"/>
            <c:invertIfNegative val="0"/>
            <c:bubble3D val="0"/>
            <c:extLst xmlns:c16r2="http://schemas.microsoft.com/office/drawing/2015/06/chart">
              <c:ext xmlns:c16="http://schemas.microsoft.com/office/drawing/2014/chart" uri="{C3380CC4-5D6E-409C-BE32-E72D297353CC}">
                <c16:uniqueId val="{00000009-3A51-41B1-B586-BD7B162DC41E}"/>
              </c:ext>
            </c:extLst>
          </c:dPt>
          <c:dPt>
            <c:idx val="7"/>
            <c:invertIfNegative val="0"/>
            <c:bubble3D val="0"/>
            <c:extLst xmlns:c16r2="http://schemas.microsoft.com/office/drawing/2015/06/chart">
              <c:ext xmlns:c16="http://schemas.microsoft.com/office/drawing/2014/chart" uri="{C3380CC4-5D6E-409C-BE32-E72D297353CC}">
                <c16:uniqueId val="{0000000A-3A51-41B1-B586-BD7B162DC41E}"/>
              </c:ext>
            </c:extLst>
          </c:dPt>
          <c:dPt>
            <c:idx val="8"/>
            <c:invertIfNegative val="0"/>
            <c:bubble3D val="0"/>
            <c:extLst xmlns:c16r2="http://schemas.microsoft.com/office/drawing/2015/06/chart">
              <c:ext xmlns:c16="http://schemas.microsoft.com/office/drawing/2014/chart" uri="{C3380CC4-5D6E-409C-BE32-E72D297353CC}">
                <c16:uniqueId val="{0000000B-3A51-41B1-B586-BD7B162DC41E}"/>
              </c:ext>
            </c:extLst>
          </c:dPt>
          <c:dPt>
            <c:idx val="9"/>
            <c:invertIfNegative val="0"/>
            <c:bubble3D val="0"/>
            <c:extLst xmlns:c16r2="http://schemas.microsoft.com/office/drawing/2015/06/chart">
              <c:ext xmlns:c16="http://schemas.microsoft.com/office/drawing/2014/chart" uri="{C3380CC4-5D6E-409C-BE32-E72D297353CC}">
                <c16:uniqueId val="{0000000C-3A51-41B1-B586-BD7B162DC41E}"/>
              </c:ext>
            </c:extLst>
          </c:dPt>
          <c:dPt>
            <c:idx val="10"/>
            <c:invertIfNegative val="0"/>
            <c:bubble3D val="0"/>
            <c:extLst xmlns:c16r2="http://schemas.microsoft.com/office/drawing/2015/06/chart">
              <c:ext xmlns:c16="http://schemas.microsoft.com/office/drawing/2014/chart" uri="{C3380CC4-5D6E-409C-BE32-E72D297353CC}">
                <c16:uniqueId val="{0000000D-3A51-41B1-B586-BD7B162DC41E}"/>
              </c:ext>
            </c:extLst>
          </c:dPt>
          <c:dPt>
            <c:idx val="11"/>
            <c:invertIfNegative val="0"/>
            <c:bubble3D val="0"/>
            <c:extLst xmlns:c16r2="http://schemas.microsoft.com/office/drawing/2015/06/chart">
              <c:ext xmlns:c16="http://schemas.microsoft.com/office/drawing/2014/chart" uri="{C3380CC4-5D6E-409C-BE32-E72D297353CC}">
                <c16:uniqueId val="{0000000E-3A51-41B1-B586-BD7B162DC41E}"/>
              </c:ext>
            </c:extLst>
          </c:dPt>
          <c:dPt>
            <c:idx val="12"/>
            <c:invertIfNegative val="0"/>
            <c:bubble3D val="0"/>
            <c:extLst xmlns:c16r2="http://schemas.microsoft.com/office/drawing/2015/06/chart">
              <c:ext xmlns:c16="http://schemas.microsoft.com/office/drawing/2014/chart" uri="{C3380CC4-5D6E-409C-BE32-E72D297353CC}">
                <c16:uniqueId val="{0000000F-3A51-41B1-B586-BD7B162DC41E}"/>
              </c:ext>
            </c:extLst>
          </c:dPt>
          <c:cat>
            <c:strRef>
              <c:f>'Question 1'!$A$4:$A$16</c:f>
              <c:strCache>
                <c:ptCount val="13"/>
                <c:pt idx="0">
                  <c:v>Jihočeský kraj</c:v>
                </c:pt>
                <c:pt idx="1">
                  <c:v>Jihomoravský kraj</c:v>
                </c:pt>
                <c:pt idx="2">
                  <c:v>Karlovarský kraj</c:v>
                </c:pt>
                <c:pt idx="3">
                  <c:v>Královehradecký kraj</c:v>
                </c:pt>
                <c:pt idx="4">
                  <c:v>Kraj Vysočina</c:v>
                </c:pt>
                <c:pt idx="5">
                  <c:v>Liberecký kraj</c:v>
                </c:pt>
                <c:pt idx="6">
                  <c:v>Moravskoslezský kraj</c:v>
                </c:pt>
                <c:pt idx="7">
                  <c:v>Olomoucký kraj</c:v>
                </c:pt>
                <c:pt idx="8">
                  <c:v>Pardubický kraj</c:v>
                </c:pt>
                <c:pt idx="9">
                  <c:v>Plzeňský kraj</c:v>
                </c:pt>
                <c:pt idx="10">
                  <c:v>Středočeský kraj</c:v>
                </c:pt>
                <c:pt idx="11">
                  <c:v>Ústecký kraj</c:v>
                </c:pt>
                <c:pt idx="12">
                  <c:v>Zlínský kraj</c:v>
                </c:pt>
              </c:strCache>
            </c:strRef>
          </c:cat>
          <c:val>
            <c:numRef>
              <c:f>'Question 1'!$D$4:$D$16</c:f>
              <c:numCache>
                <c:formatCode>0</c:formatCode>
                <c:ptCount val="13"/>
                <c:pt idx="0">
                  <c:v>6</c:v>
                </c:pt>
                <c:pt idx="1">
                  <c:v>7</c:v>
                </c:pt>
                <c:pt idx="2">
                  <c:v>8</c:v>
                </c:pt>
                <c:pt idx="3">
                  <c:v>8</c:v>
                </c:pt>
                <c:pt idx="4">
                  <c:v>11</c:v>
                </c:pt>
                <c:pt idx="5">
                  <c:v>19</c:v>
                </c:pt>
                <c:pt idx="6">
                  <c:v>13</c:v>
                </c:pt>
                <c:pt idx="7">
                  <c:v>6</c:v>
                </c:pt>
                <c:pt idx="8">
                  <c:v>13</c:v>
                </c:pt>
                <c:pt idx="9">
                  <c:v>10</c:v>
                </c:pt>
                <c:pt idx="10">
                  <c:v>7</c:v>
                </c:pt>
                <c:pt idx="11">
                  <c:v>18</c:v>
                </c:pt>
                <c:pt idx="12">
                  <c:v>5</c:v>
                </c:pt>
              </c:numCache>
            </c:numRef>
          </c:val>
          <c:extLst xmlns:c16r2="http://schemas.microsoft.com/office/drawing/2015/06/chart">
            <c:ext xmlns:c16="http://schemas.microsoft.com/office/drawing/2014/chart" uri="{C3380CC4-5D6E-409C-BE32-E72D297353CC}">
              <c16:uniqueId val="{00000010-3A51-41B1-B586-BD7B162DC41E}"/>
            </c:ext>
          </c:extLst>
        </c:ser>
        <c:dLbls>
          <c:showLegendKey val="0"/>
          <c:showVal val="0"/>
          <c:showCatName val="0"/>
          <c:showSerName val="0"/>
          <c:showPercent val="0"/>
          <c:showBubbleSize val="0"/>
        </c:dLbls>
        <c:gapWidth val="100"/>
        <c:axId val="335015296"/>
        <c:axId val="334059576"/>
      </c:barChart>
      <c:catAx>
        <c:axId val="335015296"/>
        <c:scaling>
          <c:orientation val="minMax"/>
        </c:scaling>
        <c:delete val="0"/>
        <c:axPos val="b"/>
        <c:numFmt formatCode="General" sourceLinked="0"/>
        <c:majorTickMark val="out"/>
        <c:minorTickMark val="none"/>
        <c:tickLblPos val="nextTo"/>
        <c:txPr>
          <a:bodyPr/>
          <a:lstStyle/>
          <a:p>
            <a:pPr>
              <a:defRPr sz="900"/>
            </a:pPr>
            <a:endParaRPr lang="cs-CZ"/>
          </a:p>
        </c:txPr>
        <c:crossAx val="334059576"/>
        <c:crosses val="autoZero"/>
        <c:auto val="1"/>
        <c:lblAlgn val="ctr"/>
        <c:lblOffset val="100"/>
        <c:noMultiLvlLbl val="0"/>
      </c:catAx>
      <c:valAx>
        <c:axId val="334059576"/>
        <c:scaling>
          <c:orientation val="minMax"/>
        </c:scaling>
        <c:delete val="0"/>
        <c:axPos val="l"/>
        <c:majorGridlines/>
        <c:numFmt formatCode="0" sourceLinked="1"/>
        <c:majorTickMark val="out"/>
        <c:minorTickMark val="none"/>
        <c:tickLblPos val="nextTo"/>
        <c:txPr>
          <a:bodyPr/>
          <a:lstStyle/>
          <a:p>
            <a:pPr>
              <a:defRPr sz="1400"/>
            </a:pPr>
            <a:endParaRPr lang="cs-CZ"/>
          </a:p>
        </c:txPr>
        <c:crossAx val="335015296"/>
        <c:crosses val="autoZero"/>
        <c:crossBetween val="between"/>
      </c:valAx>
    </c:plotArea>
    <c:plotVisOnly val="1"/>
    <c:dispBlanksAs val="zero"/>
    <c:showDLblsOverMax val="0"/>
  </c:chart>
  <c:txPr>
    <a:bodyPr/>
    <a:lstStyle/>
    <a:p>
      <a:pPr>
        <a:defRPr sz="1800"/>
      </a:pPr>
      <a:endParaRPr lang="cs-CZ"/>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4CA000-49E1-4EDF-A2CF-25EBF36E4E6F}" type="doc">
      <dgm:prSet loTypeId="urn:microsoft.com/office/officeart/2005/8/layout/list1" loCatId="list" qsTypeId="urn:microsoft.com/office/officeart/2005/8/quickstyle/simple1" qsCatId="simple" csTypeId="urn:microsoft.com/office/officeart/2005/8/colors/accent1_3" csCatId="accent1" phldr="1"/>
      <dgm:spPr/>
      <dgm:t>
        <a:bodyPr/>
        <a:lstStyle/>
        <a:p>
          <a:endParaRPr lang="cs-CZ"/>
        </a:p>
      </dgm:t>
    </dgm:pt>
    <dgm:pt modelId="{397F2E96-0219-4016-A57D-0EF49120C6C0}">
      <dgm:prSet phldrT="[Text]"/>
      <dgm:spPr/>
      <dgm:t>
        <a:bodyPr/>
        <a:lstStyle/>
        <a:p>
          <a:r>
            <a:rPr lang="cs-CZ" smtClean="0"/>
            <a:t>posílit kvalitu strategického řízení</a:t>
          </a:r>
          <a:endParaRPr lang="cs-CZ"/>
        </a:p>
      </dgm:t>
    </dgm:pt>
    <dgm:pt modelId="{0FC2660B-BC14-4043-9EBC-C257C0D56FCB}" type="parTrans" cxnId="{49FC99D9-34EC-431B-B170-0BFBD7739A49}">
      <dgm:prSet/>
      <dgm:spPr/>
      <dgm:t>
        <a:bodyPr/>
        <a:lstStyle/>
        <a:p>
          <a:endParaRPr lang="cs-CZ"/>
        </a:p>
      </dgm:t>
    </dgm:pt>
    <dgm:pt modelId="{3B654F56-E276-4FDD-A246-5567FF4088F1}" type="sibTrans" cxnId="{49FC99D9-34EC-431B-B170-0BFBD7739A49}">
      <dgm:prSet/>
      <dgm:spPr/>
      <dgm:t>
        <a:bodyPr/>
        <a:lstStyle/>
        <a:p>
          <a:endParaRPr lang="cs-CZ"/>
        </a:p>
      </dgm:t>
    </dgm:pt>
    <dgm:pt modelId="{E2248541-21CE-453B-B528-A9B02B2E4F38}">
      <dgm:prSet phldrT="[Text]"/>
      <dgm:spPr/>
      <dgm:t>
        <a:bodyPr/>
        <a:lstStyle/>
        <a:p>
          <a:r>
            <a:rPr lang="cs-CZ" smtClean="0"/>
            <a:t>šířit znalosti o všech oblastech spojených s udržitelným rozvojem měst</a:t>
          </a:r>
          <a:endParaRPr lang="cs-CZ"/>
        </a:p>
      </dgm:t>
    </dgm:pt>
    <dgm:pt modelId="{4790D9EA-AB03-4CD5-9BBC-87F4C66FB22A}" type="parTrans" cxnId="{654F3DDF-BE1C-472B-ABAE-C9773CD97353}">
      <dgm:prSet/>
      <dgm:spPr/>
      <dgm:t>
        <a:bodyPr/>
        <a:lstStyle/>
        <a:p>
          <a:endParaRPr lang="cs-CZ"/>
        </a:p>
      </dgm:t>
    </dgm:pt>
    <dgm:pt modelId="{CA8573FA-0BAB-44E8-B452-3706182C26FE}" type="sibTrans" cxnId="{654F3DDF-BE1C-472B-ABAE-C9773CD97353}">
      <dgm:prSet/>
      <dgm:spPr/>
      <dgm:t>
        <a:bodyPr/>
        <a:lstStyle/>
        <a:p>
          <a:endParaRPr lang="cs-CZ"/>
        </a:p>
      </dgm:t>
    </dgm:pt>
    <dgm:pt modelId="{317DF81E-7352-4391-8267-454927AF01B0}">
      <dgm:prSet phldrT="[Text]"/>
      <dgm:spPr/>
      <dgm:t>
        <a:bodyPr/>
        <a:lstStyle/>
        <a:p>
          <a:r>
            <a:rPr lang="cs-CZ" smtClean="0"/>
            <a:t>podpořit výměnu zkušeností mezi evropskými městy </a:t>
          </a:r>
          <a:endParaRPr lang="cs-CZ"/>
        </a:p>
      </dgm:t>
    </dgm:pt>
    <dgm:pt modelId="{3C255CD4-93DC-483F-8F06-02ACBEDE86E8}" type="parTrans" cxnId="{62F7DF0C-A178-49A5-966A-7A1B757589EB}">
      <dgm:prSet/>
      <dgm:spPr/>
      <dgm:t>
        <a:bodyPr/>
        <a:lstStyle/>
        <a:p>
          <a:endParaRPr lang="cs-CZ"/>
        </a:p>
      </dgm:t>
    </dgm:pt>
    <dgm:pt modelId="{791B05B7-E671-4861-91BF-3DC7CE0959AD}" type="sibTrans" cxnId="{62F7DF0C-A178-49A5-966A-7A1B757589EB}">
      <dgm:prSet/>
      <dgm:spPr/>
      <dgm:t>
        <a:bodyPr/>
        <a:lstStyle/>
        <a:p>
          <a:endParaRPr lang="cs-CZ"/>
        </a:p>
      </dgm:t>
    </dgm:pt>
    <dgm:pt modelId="{68C8EC3A-6AF0-430F-B93A-2C200CAC6F6A}" type="pres">
      <dgm:prSet presAssocID="{004CA000-49E1-4EDF-A2CF-25EBF36E4E6F}" presName="linear" presStyleCnt="0">
        <dgm:presLayoutVars>
          <dgm:dir/>
          <dgm:animLvl val="lvl"/>
          <dgm:resizeHandles val="exact"/>
        </dgm:presLayoutVars>
      </dgm:prSet>
      <dgm:spPr/>
      <dgm:t>
        <a:bodyPr/>
        <a:lstStyle/>
        <a:p>
          <a:endParaRPr lang="cs-CZ"/>
        </a:p>
      </dgm:t>
    </dgm:pt>
    <dgm:pt modelId="{0ED3F5F9-2183-45D7-9BD9-7B67CCB84E33}" type="pres">
      <dgm:prSet presAssocID="{397F2E96-0219-4016-A57D-0EF49120C6C0}" presName="parentLin" presStyleCnt="0"/>
      <dgm:spPr/>
    </dgm:pt>
    <dgm:pt modelId="{7D91E306-80E2-4358-A99D-13F2C70ADF56}" type="pres">
      <dgm:prSet presAssocID="{397F2E96-0219-4016-A57D-0EF49120C6C0}" presName="parentLeftMargin" presStyleLbl="node1" presStyleIdx="0" presStyleCnt="3"/>
      <dgm:spPr/>
      <dgm:t>
        <a:bodyPr/>
        <a:lstStyle/>
        <a:p>
          <a:endParaRPr lang="cs-CZ"/>
        </a:p>
      </dgm:t>
    </dgm:pt>
    <dgm:pt modelId="{71A684AA-C347-4335-B647-763D4852F3B9}" type="pres">
      <dgm:prSet presAssocID="{397F2E96-0219-4016-A57D-0EF49120C6C0}" presName="parentText" presStyleLbl="node1" presStyleIdx="0" presStyleCnt="3">
        <dgm:presLayoutVars>
          <dgm:chMax val="0"/>
          <dgm:bulletEnabled val="1"/>
        </dgm:presLayoutVars>
      </dgm:prSet>
      <dgm:spPr/>
      <dgm:t>
        <a:bodyPr/>
        <a:lstStyle/>
        <a:p>
          <a:endParaRPr lang="cs-CZ"/>
        </a:p>
      </dgm:t>
    </dgm:pt>
    <dgm:pt modelId="{B630FBDF-5E1E-4453-BEEA-2CF5517680C4}" type="pres">
      <dgm:prSet presAssocID="{397F2E96-0219-4016-A57D-0EF49120C6C0}" presName="negativeSpace" presStyleCnt="0"/>
      <dgm:spPr/>
    </dgm:pt>
    <dgm:pt modelId="{6304C186-3BB8-4A52-802A-C8E534647804}" type="pres">
      <dgm:prSet presAssocID="{397F2E96-0219-4016-A57D-0EF49120C6C0}" presName="childText" presStyleLbl="conFgAcc1" presStyleIdx="0" presStyleCnt="3">
        <dgm:presLayoutVars>
          <dgm:bulletEnabled val="1"/>
        </dgm:presLayoutVars>
      </dgm:prSet>
      <dgm:spPr/>
    </dgm:pt>
    <dgm:pt modelId="{A59F1699-A951-4346-996F-AD2007B8D4EB}" type="pres">
      <dgm:prSet presAssocID="{3B654F56-E276-4FDD-A246-5567FF4088F1}" presName="spaceBetweenRectangles" presStyleCnt="0"/>
      <dgm:spPr/>
    </dgm:pt>
    <dgm:pt modelId="{76FF483E-EC15-4A6D-B6CB-4851550037C3}" type="pres">
      <dgm:prSet presAssocID="{E2248541-21CE-453B-B528-A9B02B2E4F38}" presName="parentLin" presStyleCnt="0"/>
      <dgm:spPr/>
    </dgm:pt>
    <dgm:pt modelId="{5FD50782-CB44-4C75-952E-B09ED1139793}" type="pres">
      <dgm:prSet presAssocID="{E2248541-21CE-453B-B528-A9B02B2E4F38}" presName="parentLeftMargin" presStyleLbl="node1" presStyleIdx="0" presStyleCnt="3"/>
      <dgm:spPr/>
      <dgm:t>
        <a:bodyPr/>
        <a:lstStyle/>
        <a:p>
          <a:endParaRPr lang="cs-CZ"/>
        </a:p>
      </dgm:t>
    </dgm:pt>
    <dgm:pt modelId="{99A73B23-9609-4013-BA4A-725EA5CB9984}" type="pres">
      <dgm:prSet presAssocID="{E2248541-21CE-453B-B528-A9B02B2E4F38}" presName="parentText" presStyleLbl="node1" presStyleIdx="1" presStyleCnt="3">
        <dgm:presLayoutVars>
          <dgm:chMax val="0"/>
          <dgm:bulletEnabled val="1"/>
        </dgm:presLayoutVars>
      </dgm:prSet>
      <dgm:spPr/>
      <dgm:t>
        <a:bodyPr/>
        <a:lstStyle/>
        <a:p>
          <a:endParaRPr lang="cs-CZ"/>
        </a:p>
      </dgm:t>
    </dgm:pt>
    <dgm:pt modelId="{AB603C1E-DDDF-4FB9-850F-151133F9A03F}" type="pres">
      <dgm:prSet presAssocID="{E2248541-21CE-453B-B528-A9B02B2E4F38}" presName="negativeSpace" presStyleCnt="0"/>
      <dgm:spPr/>
    </dgm:pt>
    <dgm:pt modelId="{6BAFEFBB-6FBB-4F9C-8DE8-27039B149A94}" type="pres">
      <dgm:prSet presAssocID="{E2248541-21CE-453B-B528-A9B02B2E4F38}" presName="childText" presStyleLbl="conFgAcc1" presStyleIdx="1" presStyleCnt="3">
        <dgm:presLayoutVars>
          <dgm:bulletEnabled val="1"/>
        </dgm:presLayoutVars>
      </dgm:prSet>
      <dgm:spPr/>
    </dgm:pt>
    <dgm:pt modelId="{FEEF5745-2BDB-4693-9E22-7EDB91372C59}" type="pres">
      <dgm:prSet presAssocID="{CA8573FA-0BAB-44E8-B452-3706182C26FE}" presName="spaceBetweenRectangles" presStyleCnt="0"/>
      <dgm:spPr/>
    </dgm:pt>
    <dgm:pt modelId="{F81EE004-A9A3-4E20-881E-7D2F295FF906}" type="pres">
      <dgm:prSet presAssocID="{317DF81E-7352-4391-8267-454927AF01B0}" presName="parentLin" presStyleCnt="0"/>
      <dgm:spPr/>
    </dgm:pt>
    <dgm:pt modelId="{5F8C7EE0-8E43-4ED6-84E7-E6BA6949BA9B}" type="pres">
      <dgm:prSet presAssocID="{317DF81E-7352-4391-8267-454927AF01B0}" presName="parentLeftMargin" presStyleLbl="node1" presStyleIdx="1" presStyleCnt="3"/>
      <dgm:spPr/>
      <dgm:t>
        <a:bodyPr/>
        <a:lstStyle/>
        <a:p>
          <a:endParaRPr lang="cs-CZ"/>
        </a:p>
      </dgm:t>
    </dgm:pt>
    <dgm:pt modelId="{A8D06CFC-12D1-4EF0-9B94-9724A3112D62}" type="pres">
      <dgm:prSet presAssocID="{317DF81E-7352-4391-8267-454927AF01B0}" presName="parentText" presStyleLbl="node1" presStyleIdx="2" presStyleCnt="3">
        <dgm:presLayoutVars>
          <dgm:chMax val="0"/>
          <dgm:bulletEnabled val="1"/>
        </dgm:presLayoutVars>
      </dgm:prSet>
      <dgm:spPr/>
      <dgm:t>
        <a:bodyPr/>
        <a:lstStyle/>
        <a:p>
          <a:endParaRPr lang="cs-CZ"/>
        </a:p>
      </dgm:t>
    </dgm:pt>
    <dgm:pt modelId="{894BD559-1FDE-4598-B6C0-0DCB9D1FC2A0}" type="pres">
      <dgm:prSet presAssocID="{317DF81E-7352-4391-8267-454927AF01B0}" presName="negativeSpace" presStyleCnt="0"/>
      <dgm:spPr/>
    </dgm:pt>
    <dgm:pt modelId="{3BE24B83-AD82-43CD-80F4-BB0BB4AB8250}" type="pres">
      <dgm:prSet presAssocID="{317DF81E-7352-4391-8267-454927AF01B0}" presName="childText" presStyleLbl="conFgAcc1" presStyleIdx="2" presStyleCnt="3" custLinFactNeighborY="30827">
        <dgm:presLayoutVars>
          <dgm:bulletEnabled val="1"/>
        </dgm:presLayoutVars>
      </dgm:prSet>
      <dgm:spPr/>
    </dgm:pt>
  </dgm:ptLst>
  <dgm:cxnLst>
    <dgm:cxn modelId="{99978F5C-57DF-455D-AAF0-F9581F5F3A99}" type="presOf" srcId="{317DF81E-7352-4391-8267-454927AF01B0}" destId="{A8D06CFC-12D1-4EF0-9B94-9724A3112D62}" srcOrd="1" destOrd="0" presId="urn:microsoft.com/office/officeart/2005/8/layout/list1"/>
    <dgm:cxn modelId="{C7FA3612-0C64-432C-9388-7927CA20699A}" type="presOf" srcId="{004CA000-49E1-4EDF-A2CF-25EBF36E4E6F}" destId="{68C8EC3A-6AF0-430F-B93A-2C200CAC6F6A}" srcOrd="0" destOrd="0" presId="urn:microsoft.com/office/officeart/2005/8/layout/list1"/>
    <dgm:cxn modelId="{B4F339D4-BC8D-4BA4-AA3E-4FB5313347D6}" type="presOf" srcId="{E2248541-21CE-453B-B528-A9B02B2E4F38}" destId="{5FD50782-CB44-4C75-952E-B09ED1139793}" srcOrd="0" destOrd="0" presId="urn:microsoft.com/office/officeart/2005/8/layout/list1"/>
    <dgm:cxn modelId="{A973AD93-6298-4ECA-A734-0F53305790E8}" type="presOf" srcId="{397F2E96-0219-4016-A57D-0EF49120C6C0}" destId="{71A684AA-C347-4335-B647-763D4852F3B9}" srcOrd="1" destOrd="0" presId="urn:microsoft.com/office/officeart/2005/8/layout/list1"/>
    <dgm:cxn modelId="{62F7DF0C-A178-49A5-966A-7A1B757589EB}" srcId="{004CA000-49E1-4EDF-A2CF-25EBF36E4E6F}" destId="{317DF81E-7352-4391-8267-454927AF01B0}" srcOrd="2" destOrd="0" parTransId="{3C255CD4-93DC-483F-8F06-02ACBEDE86E8}" sibTransId="{791B05B7-E671-4861-91BF-3DC7CE0959AD}"/>
    <dgm:cxn modelId="{4744F9B1-0ADA-4EB2-AA4F-3E5E6777E1CB}" type="presOf" srcId="{397F2E96-0219-4016-A57D-0EF49120C6C0}" destId="{7D91E306-80E2-4358-A99D-13F2C70ADF56}" srcOrd="0" destOrd="0" presId="urn:microsoft.com/office/officeart/2005/8/layout/list1"/>
    <dgm:cxn modelId="{49FC99D9-34EC-431B-B170-0BFBD7739A49}" srcId="{004CA000-49E1-4EDF-A2CF-25EBF36E4E6F}" destId="{397F2E96-0219-4016-A57D-0EF49120C6C0}" srcOrd="0" destOrd="0" parTransId="{0FC2660B-BC14-4043-9EBC-C257C0D56FCB}" sibTransId="{3B654F56-E276-4FDD-A246-5567FF4088F1}"/>
    <dgm:cxn modelId="{47B19619-1634-4309-8B03-4FDBEF831D2B}" type="presOf" srcId="{317DF81E-7352-4391-8267-454927AF01B0}" destId="{5F8C7EE0-8E43-4ED6-84E7-E6BA6949BA9B}" srcOrd="0" destOrd="0" presId="urn:microsoft.com/office/officeart/2005/8/layout/list1"/>
    <dgm:cxn modelId="{31212F31-42C6-4E2E-94AE-E4711A3ABA65}" type="presOf" srcId="{E2248541-21CE-453B-B528-A9B02B2E4F38}" destId="{99A73B23-9609-4013-BA4A-725EA5CB9984}" srcOrd="1" destOrd="0" presId="urn:microsoft.com/office/officeart/2005/8/layout/list1"/>
    <dgm:cxn modelId="{654F3DDF-BE1C-472B-ABAE-C9773CD97353}" srcId="{004CA000-49E1-4EDF-A2CF-25EBF36E4E6F}" destId="{E2248541-21CE-453B-B528-A9B02B2E4F38}" srcOrd="1" destOrd="0" parTransId="{4790D9EA-AB03-4CD5-9BBC-87F4C66FB22A}" sibTransId="{CA8573FA-0BAB-44E8-B452-3706182C26FE}"/>
    <dgm:cxn modelId="{8AEE9ABD-3A7C-4F11-98B7-6D7F014D9161}" type="presParOf" srcId="{68C8EC3A-6AF0-430F-B93A-2C200CAC6F6A}" destId="{0ED3F5F9-2183-45D7-9BD9-7B67CCB84E33}" srcOrd="0" destOrd="0" presId="urn:microsoft.com/office/officeart/2005/8/layout/list1"/>
    <dgm:cxn modelId="{4BF7EBBD-459F-445A-9C2C-0E8D64F8D81A}" type="presParOf" srcId="{0ED3F5F9-2183-45D7-9BD9-7B67CCB84E33}" destId="{7D91E306-80E2-4358-A99D-13F2C70ADF56}" srcOrd="0" destOrd="0" presId="urn:microsoft.com/office/officeart/2005/8/layout/list1"/>
    <dgm:cxn modelId="{0447992B-4059-45BB-B8BF-196479B5A13B}" type="presParOf" srcId="{0ED3F5F9-2183-45D7-9BD9-7B67CCB84E33}" destId="{71A684AA-C347-4335-B647-763D4852F3B9}" srcOrd="1" destOrd="0" presId="urn:microsoft.com/office/officeart/2005/8/layout/list1"/>
    <dgm:cxn modelId="{1C186332-D999-4BFC-9AFF-D69EF94069DE}" type="presParOf" srcId="{68C8EC3A-6AF0-430F-B93A-2C200CAC6F6A}" destId="{B630FBDF-5E1E-4453-BEEA-2CF5517680C4}" srcOrd="1" destOrd="0" presId="urn:microsoft.com/office/officeart/2005/8/layout/list1"/>
    <dgm:cxn modelId="{04A6A717-6BED-4715-A4C6-5139978C65C2}" type="presParOf" srcId="{68C8EC3A-6AF0-430F-B93A-2C200CAC6F6A}" destId="{6304C186-3BB8-4A52-802A-C8E534647804}" srcOrd="2" destOrd="0" presId="urn:microsoft.com/office/officeart/2005/8/layout/list1"/>
    <dgm:cxn modelId="{C477F3A2-CAB2-422A-A696-88DEB37737E8}" type="presParOf" srcId="{68C8EC3A-6AF0-430F-B93A-2C200CAC6F6A}" destId="{A59F1699-A951-4346-996F-AD2007B8D4EB}" srcOrd="3" destOrd="0" presId="urn:microsoft.com/office/officeart/2005/8/layout/list1"/>
    <dgm:cxn modelId="{8827AD5C-C3A5-4079-982C-F39900AE45B5}" type="presParOf" srcId="{68C8EC3A-6AF0-430F-B93A-2C200CAC6F6A}" destId="{76FF483E-EC15-4A6D-B6CB-4851550037C3}" srcOrd="4" destOrd="0" presId="urn:microsoft.com/office/officeart/2005/8/layout/list1"/>
    <dgm:cxn modelId="{D30DE5B7-9DF7-4C16-9F38-36F6B8CFFD08}" type="presParOf" srcId="{76FF483E-EC15-4A6D-B6CB-4851550037C3}" destId="{5FD50782-CB44-4C75-952E-B09ED1139793}" srcOrd="0" destOrd="0" presId="urn:microsoft.com/office/officeart/2005/8/layout/list1"/>
    <dgm:cxn modelId="{28537EA5-4B24-4D37-A4F8-E87487AB8F9A}" type="presParOf" srcId="{76FF483E-EC15-4A6D-B6CB-4851550037C3}" destId="{99A73B23-9609-4013-BA4A-725EA5CB9984}" srcOrd="1" destOrd="0" presId="urn:microsoft.com/office/officeart/2005/8/layout/list1"/>
    <dgm:cxn modelId="{85AC101E-81DC-4DCA-8AF1-71D2B67E8499}" type="presParOf" srcId="{68C8EC3A-6AF0-430F-B93A-2C200CAC6F6A}" destId="{AB603C1E-DDDF-4FB9-850F-151133F9A03F}" srcOrd="5" destOrd="0" presId="urn:microsoft.com/office/officeart/2005/8/layout/list1"/>
    <dgm:cxn modelId="{2DA06170-F04D-474C-A29C-0B6D34B60B82}" type="presParOf" srcId="{68C8EC3A-6AF0-430F-B93A-2C200CAC6F6A}" destId="{6BAFEFBB-6FBB-4F9C-8DE8-27039B149A94}" srcOrd="6" destOrd="0" presId="urn:microsoft.com/office/officeart/2005/8/layout/list1"/>
    <dgm:cxn modelId="{096A728C-9E77-437A-B8B3-DDF9C37FB47F}" type="presParOf" srcId="{68C8EC3A-6AF0-430F-B93A-2C200CAC6F6A}" destId="{FEEF5745-2BDB-4693-9E22-7EDB91372C59}" srcOrd="7" destOrd="0" presId="urn:microsoft.com/office/officeart/2005/8/layout/list1"/>
    <dgm:cxn modelId="{8D36554C-8698-4251-99D3-720433D00E9A}" type="presParOf" srcId="{68C8EC3A-6AF0-430F-B93A-2C200CAC6F6A}" destId="{F81EE004-A9A3-4E20-881E-7D2F295FF906}" srcOrd="8" destOrd="0" presId="urn:microsoft.com/office/officeart/2005/8/layout/list1"/>
    <dgm:cxn modelId="{798B9C91-0090-426B-9BB9-09EEBA0A188E}" type="presParOf" srcId="{F81EE004-A9A3-4E20-881E-7D2F295FF906}" destId="{5F8C7EE0-8E43-4ED6-84E7-E6BA6949BA9B}" srcOrd="0" destOrd="0" presId="urn:microsoft.com/office/officeart/2005/8/layout/list1"/>
    <dgm:cxn modelId="{C20B16A9-31BA-4ED3-AD46-88285AC66240}" type="presParOf" srcId="{F81EE004-A9A3-4E20-881E-7D2F295FF906}" destId="{A8D06CFC-12D1-4EF0-9B94-9724A3112D62}" srcOrd="1" destOrd="0" presId="urn:microsoft.com/office/officeart/2005/8/layout/list1"/>
    <dgm:cxn modelId="{A4EDF70D-17A8-4F20-92D6-CA89F66E74A6}" type="presParOf" srcId="{68C8EC3A-6AF0-430F-B93A-2C200CAC6F6A}" destId="{894BD559-1FDE-4598-B6C0-0DCB9D1FC2A0}" srcOrd="9" destOrd="0" presId="urn:microsoft.com/office/officeart/2005/8/layout/list1"/>
    <dgm:cxn modelId="{C08DB8B9-C4CC-4216-BD42-20E8D5C603C6}" type="presParOf" srcId="{68C8EC3A-6AF0-430F-B93A-2C200CAC6F6A}" destId="{3BE24B83-AD82-43CD-80F4-BB0BB4AB8250}"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C186-3BB8-4A52-802A-C8E534647804}">
      <dsp:nvSpPr>
        <dsp:cNvPr id="0" name=""/>
        <dsp:cNvSpPr/>
      </dsp:nvSpPr>
      <dsp:spPr>
        <a:xfrm>
          <a:off x="0" y="832328"/>
          <a:ext cx="5976664" cy="428400"/>
        </a:xfrm>
        <a:prstGeom prst="rect">
          <a:avLst/>
        </a:prstGeom>
        <a:solidFill>
          <a:schemeClr val="lt1">
            <a:alpha val="9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A684AA-C347-4335-B647-763D4852F3B9}">
      <dsp:nvSpPr>
        <dsp:cNvPr id="0" name=""/>
        <dsp:cNvSpPr/>
      </dsp:nvSpPr>
      <dsp:spPr>
        <a:xfrm>
          <a:off x="298833" y="581408"/>
          <a:ext cx="4183664" cy="501840"/>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133" tIns="0" rIns="158133" bIns="0" numCol="1" spcCol="1270" anchor="ctr" anchorCtr="0">
          <a:noAutofit/>
        </a:bodyPr>
        <a:lstStyle/>
        <a:p>
          <a:pPr lvl="0" algn="l" defTabSz="755650">
            <a:lnSpc>
              <a:spcPct val="90000"/>
            </a:lnSpc>
            <a:spcBef>
              <a:spcPct val="0"/>
            </a:spcBef>
            <a:spcAft>
              <a:spcPct val="35000"/>
            </a:spcAft>
          </a:pPr>
          <a:r>
            <a:rPr lang="cs-CZ" sz="1700" kern="1200" smtClean="0"/>
            <a:t>posílit kvalitu strategického řízení</a:t>
          </a:r>
          <a:endParaRPr lang="cs-CZ" sz="1700" kern="1200"/>
        </a:p>
      </dsp:txBody>
      <dsp:txXfrm>
        <a:off x="323331" y="605906"/>
        <a:ext cx="4134668" cy="452844"/>
      </dsp:txXfrm>
    </dsp:sp>
    <dsp:sp modelId="{6BAFEFBB-6FBB-4F9C-8DE8-27039B149A94}">
      <dsp:nvSpPr>
        <dsp:cNvPr id="0" name=""/>
        <dsp:cNvSpPr/>
      </dsp:nvSpPr>
      <dsp:spPr>
        <a:xfrm>
          <a:off x="0" y="1603448"/>
          <a:ext cx="5976664" cy="428400"/>
        </a:xfrm>
        <a:prstGeom prst="rect">
          <a:avLst/>
        </a:prstGeom>
        <a:solidFill>
          <a:schemeClr val="lt1">
            <a:alpha val="90000"/>
            <a:hueOff val="0"/>
            <a:satOff val="0"/>
            <a:lumOff val="0"/>
            <a:alphaOff val="0"/>
          </a:schemeClr>
        </a:solidFill>
        <a:ln w="25400" cap="flat" cmpd="sng" algn="ctr">
          <a:solidFill>
            <a:schemeClr val="accent1">
              <a:shade val="80000"/>
              <a:hueOff val="0"/>
              <a:satOff val="-37501"/>
              <a:lumOff val="19807"/>
              <a:alphaOff val="0"/>
            </a:schemeClr>
          </a:solidFill>
          <a:prstDash val="solid"/>
        </a:ln>
        <a:effectLst/>
      </dsp:spPr>
      <dsp:style>
        <a:lnRef idx="2">
          <a:scrgbClr r="0" g="0" b="0"/>
        </a:lnRef>
        <a:fillRef idx="1">
          <a:scrgbClr r="0" g="0" b="0"/>
        </a:fillRef>
        <a:effectRef idx="0">
          <a:scrgbClr r="0" g="0" b="0"/>
        </a:effectRef>
        <a:fontRef idx="minor"/>
      </dsp:style>
    </dsp:sp>
    <dsp:sp modelId="{99A73B23-9609-4013-BA4A-725EA5CB9984}">
      <dsp:nvSpPr>
        <dsp:cNvPr id="0" name=""/>
        <dsp:cNvSpPr/>
      </dsp:nvSpPr>
      <dsp:spPr>
        <a:xfrm>
          <a:off x="298833" y="1352528"/>
          <a:ext cx="4183664" cy="501840"/>
        </a:xfrm>
        <a:prstGeom prst="roundRect">
          <a:avLst/>
        </a:prstGeom>
        <a:solidFill>
          <a:schemeClr val="accent1">
            <a:shade val="80000"/>
            <a:hueOff val="0"/>
            <a:satOff val="-37501"/>
            <a:lumOff val="19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133" tIns="0" rIns="158133" bIns="0" numCol="1" spcCol="1270" anchor="ctr" anchorCtr="0">
          <a:noAutofit/>
        </a:bodyPr>
        <a:lstStyle/>
        <a:p>
          <a:pPr lvl="0" algn="l" defTabSz="755650">
            <a:lnSpc>
              <a:spcPct val="90000"/>
            </a:lnSpc>
            <a:spcBef>
              <a:spcPct val="0"/>
            </a:spcBef>
            <a:spcAft>
              <a:spcPct val="35000"/>
            </a:spcAft>
          </a:pPr>
          <a:r>
            <a:rPr lang="cs-CZ" sz="1700" kern="1200" smtClean="0"/>
            <a:t>šířit znalosti o všech oblastech spojených s udržitelným rozvojem měst</a:t>
          </a:r>
          <a:endParaRPr lang="cs-CZ" sz="1700" kern="1200"/>
        </a:p>
      </dsp:txBody>
      <dsp:txXfrm>
        <a:off x="323331" y="1377026"/>
        <a:ext cx="4134668" cy="452844"/>
      </dsp:txXfrm>
    </dsp:sp>
    <dsp:sp modelId="{3BE24B83-AD82-43CD-80F4-BB0BB4AB8250}">
      <dsp:nvSpPr>
        <dsp:cNvPr id="0" name=""/>
        <dsp:cNvSpPr/>
      </dsp:nvSpPr>
      <dsp:spPr>
        <a:xfrm>
          <a:off x="0" y="2451919"/>
          <a:ext cx="5976664" cy="428400"/>
        </a:xfrm>
        <a:prstGeom prst="rect">
          <a:avLst/>
        </a:prstGeom>
        <a:solidFill>
          <a:schemeClr val="lt1">
            <a:alpha val="90000"/>
            <a:hueOff val="0"/>
            <a:satOff val="0"/>
            <a:lumOff val="0"/>
            <a:alphaOff val="0"/>
          </a:schemeClr>
        </a:solidFill>
        <a:ln w="25400" cap="flat" cmpd="sng" algn="ctr">
          <a:solidFill>
            <a:schemeClr val="accent1">
              <a:shade val="80000"/>
              <a:hueOff val="0"/>
              <a:satOff val="-75001"/>
              <a:lumOff val="39614"/>
              <a:alphaOff val="0"/>
            </a:schemeClr>
          </a:solidFill>
          <a:prstDash val="solid"/>
        </a:ln>
        <a:effectLst/>
      </dsp:spPr>
      <dsp:style>
        <a:lnRef idx="2">
          <a:scrgbClr r="0" g="0" b="0"/>
        </a:lnRef>
        <a:fillRef idx="1">
          <a:scrgbClr r="0" g="0" b="0"/>
        </a:fillRef>
        <a:effectRef idx="0">
          <a:scrgbClr r="0" g="0" b="0"/>
        </a:effectRef>
        <a:fontRef idx="minor"/>
      </dsp:style>
    </dsp:sp>
    <dsp:sp modelId="{A8D06CFC-12D1-4EF0-9B94-9724A3112D62}">
      <dsp:nvSpPr>
        <dsp:cNvPr id="0" name=""/>
        <dsp:cNvSpPr/>
      </dsp:nvSpPr>
      <dsp:spPr>
        <a:xfrm>
          <a:off x="298833" y="2123647"/>
          <a:ext cx="4183664" cy="501840"/>
        </a:xfrm>
        <a:prstGeom prst="roundRect">
          <a:avLst/>
        </a:prstGeom>
        <a:solidFill>
          <a:schemeClr val="accent1">
            <a:shade val="80000"/>
            <a:hueOff val="0"/>
            <a:satOff val="-75001"/>
            <a:lumOff val="396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133" tIns="0" rIns="158133" bIns="0" numCol="1" spcCol="1270" anchor="ctr" anchorCtr="0">
          <a:noAutofit/>
        </a:bodyPr>
        <a:lstStyle/>
        <a:p>
          <a:pPr lvl="0" algn="l" defTabSz="755650">
            <a:lnSpc>
              <a:spcPct val="90000"/>
            </a:lnSpc>
            <a:spcBef>
              <a:spcPct val="0"/>
            </a:spcBef>
            <a:spcAft>
              <a:spcPct val="35000"/>
            </a:spcAft>
          </a:pPr>
          <a:r>
            <a:rPr lang="cs-CZ" sz="1700" kern="1200" smtClean="0"/>
            <a:t>podpořit výměnu zkušeností mezi evropskými městy </a:t>
          </a:r>
          <a:endParaRPr lang="cs-CZ" sz="1700" kern="1200"/>
        </a:p>
      </dsp:txBody>
      <dsp:txXfrm>
        <a:off x="323331" y="2148145"/>
        <a:ext cx="4134668" cy="4528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EDA9FB6-D9ED-404E-AFD2-37E0835FC3D6}" type="datetimeFigureOut">
              <a:rPr lang="cs-CZ" smtClean="0"/>
              <a:pPr/>
              <a:t>24.2.2017</a:t>
            </a:fld>
            <a:endParaRPr lang="cs-CZ"/>
          </a:p>
        </p:txBody>
      </p:sp>
      <p:sp>
        <p:nvSpPr>
          <p:cNvPr id="4" name="Zástupný symbol pro zápatí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4BA257B-425A-4350-8792-7C494188941C}" type="slidenum">
              <a:rPr lang="cs-CZ" smtClean="0"/>
              <a:pPr/>
              <a:t>‹#›</a:t>
            </a:fld>
            <a:endParaRPr lang="cs-CZ"/>
          </a:p>
        </p:txBody>
      </p:sp>
    </p:spTree>
    <p:extLst>
      <p:ext uri="{BB962C8B-B14F-4D97-AF65-F5344CB8AC3E}">
        <p14:creationId xmlns:p14="http://schemas.microsoft.com/office/powerpoint/2010/main" val="1282080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7B48070-1754-4046-9E38-6F5D9D5E9BB1}" type="datetimeFigureOut">
              <a:rPr lang="cs-CZ" smtClean="0"/>
              <a:pPr/>
              <a:t>24.2.2017</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A477F0F-9C0A-45F8-A7AE-EABCF9118898}" type="slidenum">
              <a:rPr lang="cs-CZ" smtClean="0"/>
              <a:pPr/>
              <a:t>‹#›</a:t>
            </a:fld>
            <a:endParaRPr lang="cs-CZ"/>
          </a:p>
        </p:txBody>
      </p:sp>
    </p:spTree>
    <p:extLst>
      <p:ext uri="{BB962C8B-B14F-4D97-AF65-F5344CB8AC3E}">
        <p14:creationId xmlns:p14="http://schemas.microsoft.com/office/powerpoint/2010/main" val="1221469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a:t>
            </a:fld>
            <a:endParaRPr lang="cs-CZ"/>
          </a:p>
        </p:txBody>
      </p:sp>
    </p:spTree>
    <p:extLst>
      <p:ext uri="{BB962C8B-B14F-4D97-AF65-F5344CB8AC3E}">
        <p14:creationId xmlns:p14="http://schemas.microsoft.com/office/powerpoint/2010/main" val="3409208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11</a:t>
            </a:fld>
            <a:endParaRPr lang="cs-CZ"/>
          </a:p>
        </p:txBody>
      </p:sp>
    </p:spTree>
    <p:extLst>
      <p:ext uri="{BB962C8B-B14F-4D97-AF65-F5344CB8AC3E}">
        <p14:creationId xmlns:p14="http://schemas.microsoft.com/office/powerpoint/2010/main" val="624603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t>12</a:t>
            </a:fld>
            <a:endParaRPr lang="cs-CZ"/>
          </a:p>
        </p:txBody>
      </p:sp>
    </p:spTree>
    <p:extLst>
      <p:ext uri="{BB962C8B-B14F-4D97-AF65-F5344CB8AC3E}">
        <p14:creationId xmlns:p14="http://schemas.microsoft.com/office/powerpoint/2010/main" val="3571481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t>13</a:t>
            </a:fld>
            <a:endParaRPr lang="cs-CZ"/>
          </a:p>
        </p:txBody>
      </p:sp>
    </p:spTree>
    <p:extLst>
      <p:ext uri="{BB962C8B-B14F-4D97-AF65-F5344CB8AC3E}">
        <p14:creationId xmlns:p14="http://schemas.microsoft.com/office/powerpoint/2010/main" val="686135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14</a:t>
            </a:fld>
            <a:endParaRPr lang="cs-CZ"/>
          </a:p>
        </p:txBody>
      </p:sp>
    </p:spTree>
    <p:extLst>
      <p:ext uri="{BB962C8B-B14F-4D97-AF65-F5344CB8AC3E}">
        <p14:creationId xmlns:p14="http://schemas.microsoft.com/office/powerpoint/2010/main" val="2502557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15</a:t>
            </a:fld>
            <a:endParaRPr lang="cs-CZ"/>
          </a:p>
        </p:txBody>
      </p:sp>
    </p:spTree>
    <p:extLst>
      <p:ext uri="{BB962C8B-B14F-4D97-AF65-F5344CB8AC3E}">
        <p14:creationId xmlns:p14="http://schemas.microsoft.com/office/powerpoint/2010/main" val="3766009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t>16</a:t>
            </a:fld>
            <a:endParaRPr lang="cs-CZ"/>
          </a:p>
        </p:txBody>
      </p:sp>
    </p:spTree>
    <p:extLst>
      <p:ext uri="{BB962C8B-B14F-4D97-AF65-F5344CB8AC3E}">
        <p14:creationId xmlns:p14="http://schemas.microsoft.com/office/powerpoint/2010/main" val="1053584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t>17</a:t>
            </a:fld>
            <a:endParaRPr lang="cs-CZ"/>
          </a:p>
        </p:txBody>
      </p:sp>
    </p:spTree>
    <p:extLst>
      <p:ext uri="{BB962C8B-B14F-4D97-AF65-F5344CB8AC3E}">
        <p14:creationId xmlns:p14="http://schemas.microsoft.com/office/powerpoint/2010/main" val="2240270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t>18</a:t>
            </a:fld>
            <a:endParaRPr lang="cs-CZ"/>
          </a:p>
        </p:txBody>
      </p:sp>
    </p:spTree>
    <p:extLst>
      <p:ext uri="{BB962C8B-B14F-4D97-AF65-F5344CB8AC3E}">
        <p14:creationId xmlns:p14="http://schemas.microsoft.com/office/powerpoint/2010/main" val="425810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mtClean="0"/>
              <a:t>Operační program URBACT</a:t>
            </a:r>
            <a:r>
              <a:rPr lang="cs-CZ" baseline="0" smtClean="0"/>
              <a:t> III je programem Evropské územní spolupráce. Navazuje na program URBACT II.</a:t>
            </a:r>
            <a:endParaRPr lang="cs-CZ"/>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19</a:t>
            </a:fld>
            <a:endParaRPr lang="cs-CZ"/>
          </a:p>
        </p:txBody>
      </p:sp>
    </p:spTree>
    <p:extLst>
      <p:ext uri="{BB962C8B-B14F-4D97-AF65-F5344CB8AC3E}">
        <p14:creationId xmlns:p14="http://schemas.microsoft.com/office/powerpoint/2010/main" val="2478092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Operační program URBACT III v programovém období 2014 – 2020 otevírá možnost všem městům posílit kvalitu strategického řízení, podporuje výměnu zkušeností mezi evropskými městy a dále uplatnění a šíření znalostí ve všech oblastech spojených s udržitelným rozvojem měst. Města</a:t>
            </a:r>
            <a:r>
              <a:rPr lang="cs-CZ" baseline="0" dirty="0" smtClean="0"/>
              <a:t> se zapojují do mezinárodních sítí k vybranému tématu. </a:t>
            </a:r>
            <a:r>
              <a:rPr lang="cs-CZ" dirty="0" smtClean="0"/>
              <a:t>Výstupem spolupráce měst v rámci těchto partnerských </a:t>
            </a:r>
            <a:r>
              <a:rPr lang="cs-CZ" baseline="0" dirty="0" smtClean="0"/>
              <a:t>měst</a:t>
            </a:r>
            <a:r>
              <a:rPr lang="cs-CZ" dirty="0" smtClean="0"/>
              <a:t> jsou místní akční plány každého z měst,</a:t>
            </a:r>
            <a:r>
              <a:rPr lang="cs-CZ" baseline="0" dirty="0" smtClean="0"/>
              <a:t> jež obsahují </a:t>
            </a:r>
            <a:r>
              <a:rPr lang="cs-CZ" dirty="0" smtClean="0"/>
              <a:t>řešení daného problému na místní úrovni.</a:t>
            </a:r>
            <a:r>
              <a:rPr lang="cs-CZ" baseline="0" dirty="0" smtClean="0"/>
              <a:t> Tyto akční plány</a:t>
            </a:r>
            <a:r>
              <a:rPr lang="cs-CZ" dirty="0" smtClean="0"/>
              <a:t> jsou tvořeny za podpory místních podpůrných skupin. Tyto</a:t>
            </a:r>
            <a:r>
              <a:rPr lang="cs-CZ" baseline="0" dirty="0" smtClean="0"/>
              <a:t> akční plány lze následně ‚přetavit‘ v žádost v některém z ‚mainstreamových‘ operačních programů.</a:t>
            </a:r>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20</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a:t>
            </a:fld>
            <a:endParaRPr lang="cs-CZ"/>
          </a:p>
        </p:txBody>
      </p:sp>
    </p:spTree>
    <p:extLst>
      <p:ext uri="{BB962C8B-B14F-4D97-AF65-F5344CB8AC3E}">
        <p14:creationId xmlns:p14="http://schemas.microsoft.com/office/powerpoint/2010/main" val="2633899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Do</a:t>
            </a:r>
            <a:r>
              <a:rPr lang="cs-CZ" baseline="0" dirty="0" smtClean="0"/>
              <a:t> programu URBACT III se v první výzvě – výzvě pro Sítě měst, která byla otevřená v roce 2015, zapojilo 6 českých měst se 7 projekty, v 2. výzvě pro Implementační sítě se zapojilo ještě město Olomouc. Témata se pohybují od revitalizace center měst i periferie přes veřejné zakázky až po strategie inteligentní specializace.</a:t>
            </a:r>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21</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Program dne 5. 12.</a:t>
            </a:r>
            <a:r>
              <a:rPr lang="cs-CZ" baseline="0" dirty="0" smtClean="0"/>
              <a:t> 2016 vyhlásil další výzvu - výzvu pro dobré praxe. </a:t>
            </a:r>
            <a:r>
              <a:rPr lang="cs-CZ" sz="1200" dirty="0" smtClean="0"/>
              <a:t>Ve výzvě pro dobré praxe jsou vyhledávána města, která mají dobrou praxi v oblasti udržitelného městského rozvoje. </a:t>
            </a: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solidFill>
                  <a:srgbClr val="6699FF"/>
                </a:solidFill>
                <a:latin typeface="+mn-lt"/>
              </a:rPr>
              <a:t>Dobrá praxe je otestovanou metodou, která se osvědčila a zaslouží si být sdílena s ostatními, aby ji mohlo převzít větší množství měst.</a:t>
            </a: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t>Městům s dobrou praxí s</a:t>
            </a:r>
            <a:r>
              <a:rPr lang="cs-CZ" sz="1200" baseline="0" dirty="0" smtClean="0"/>
              <a:t> touto výzvou</a:t>
            </a:r>
            <a:r>
              <a:rPr lang="cs-CZ" sz="1200" dirty="0" smtClean="0"/>
              <a:t> otevírá možnost prezentovat svoji dobrou praxi a dostat uznání na evropské úrovni. </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kern="1200" dirty="0" smtClean="0">
                <a:solidFill>
                  <a:schemeClr val="tx1"/>
                </a:solidFill>
                <a:effectLst/>
                <a:latin typeface="+mn-lt"/>
                <a:ea typeface="+mn-ea"/>
                <a:cs typeface="+mn-cs"/>
              </a:rPr>
              <a:t>Výzva pro dobré praxe bude otevřena do 31. 3. 2017.</a:t>
            </a:r>
            <a:endParaRPr lang="cs-CZ"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dirty="0" smtClean="0"/>
          </a:p>
          <a:p>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22</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b="0"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23</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V následné výzvě pro Sítě přenosu těchto dobrých praxí, která bude otevřena v druhé polovině příštího roku, se budou ostatní města, jež mají zájem dobrou praxi převzít, moci zapojit do partnerství a od měst s dobrými praxemi se učit.</a:t>
            </a:r>
          </a:p>
          <a:p>
            <a:pPr marL="0" marR="0" indent="0" algn="l" defTabSz="914400" rtl="0" eaLnBrk="1" fontAlgn="auto" latinLnBrk="0" hangingPunct="1">
              <a:lnSpc>
                <a:spcPct val="100000"/>
              </a:lnSpc>
              <a:spcBef>
                <a:spcPts val="0"/>
              </a:spcBef>
              <a:spcAft>
                <a:spcPts val="0"/>
              </a:spcAft>
              <a:buClrTx/>
              <a:buSzTx/>
              <a:buFontTx/>
              <a:buNone/>
              <a:tabLst/>
              <a:defRPr/>
            </a:pPr>
            <a:endParaRPr lang="cs-CZ" b="0"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24</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S dotazy</a:t>
            </a:r>
            <a:r>
              <a:rPr lang="cs-CZ" baseline="0" dirty="0" smtClean="0"/>
              <a:t> ohledně programu  a výzvy je možné se obracet na Národní kontaktní místo. Více informací lze nalézt na těchto odkazech.</a:t>
            </a:r>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25</a:t>
            </a:fld>
            <a:endParaRPr lang="cs-CZ"/>
          </a:p>
        </p:txBody>
      </p:sp>
    </p:spTree>
    <p:extLst>
      <p:ext uri="{BB962C8B-B14F-4D97-AF65-F5344CB8AC3E}">
        <p14:creationId xmlns:p14="http://schemas.microsoft.com/office/powerpoint/2010/main" val="2013528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26</a:t>
            </a:fld>
            <a:endParaRPr lang="cs-CZ"/>
          </a:p>
        </p:txBody>
      </p:sp>
    </p:spTree>
    <p:extLst>
      <p:ext uri="{BB962C8B-B14F-4D97-AF65-F5344CB8AC3E}">
        <p14:creationId xmlns:p14="http://schemas.microsoft.com/office/powerpoint/2010/main" val="624603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a:t>
            </a:fld>
            <a:endParaRPr lang="cs-CZ"/>
          </a:p>
        </p:txBody>
      </p:sp>
    </p:spTree>
    <p:extLst>
      <p:ext uri="{BB962C8B-B14F-4D97-AF65-F5344CB8AC3E}">
        <p14:creationId xmlns:p14="http://schemas.microsoft.com/office/powerpoint/2010/main" val="2512717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4</a:t>
            </a:fld>
            <a:endParaRPr lang="cs-CZ"/>
          </a:p>
        </p:txBody>
      </p:sp>
    </p:spTree>
    <p:extLst>
      <p:ext uri="{BB962C8B-B14F-4D97-AF65-F5344CB8AC3E}">
        <p14:creationId xmlns:p14="http://schemas.microsoft.com/office/powerpoint/2010/main" val="668988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5</a:t>
            </a:fld>
            <a:endParaRPr lang="cs-CZ"/>
          </a:p>
        </p:txBody>
      </p:sp>
    </p:spTree>
    <p:extLst>
      <p:ext uri="{BB962C8B-B14F-4D97-AF65-F5344CB8AC3E}">
        <p14:creationId xmlns:p14="http://schemas.microsoft.com/office/powerpoint/2010/main" val="3224282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6</a:t>
            </a:fld>
            <a:endParaRPr lang="cs-CZ"/>
          </a:p>
        </p:txBody>
      </p:sp>
    </p:spTree>
    <p:extLst>
      <p:ext uri="{BB962C8B-B14F-4D97-AF65-F5344CB8AC3E}">
        <p14:creationId xmlns:p14="http://schemas.microsoft.com/office/powerpoint/2010/main" val="4187756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7</a:t>
            </a:fld>
            <a:endParaRPr lang="cs-CZ"/>
          </a:p>
        </p:txBody>
      </p:sp>
    </p:spTree>
    <p:extLst>
      <p:ext uri="{BB962C8B-B14F-4D97-AF65-F5344CB8AC3E}">
        <p14:creationId xmlns:p14="http://schemas.microsoft.com/office/powerpoint/2010/main" val="668988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68798E9D-59FF-463A-B173-30DCEDA97BB1}" type="slidenum">
              <a:rPr lang="cs-CZ" smtClean="0">
                <a:solidFill>
                  <a:prstClr val="black"/>
                </a:solidFill>
              </a:rPr>
              <a:pPr/>
              <a:t>8</a:t>
            </a:fld>
            <a:endParaRPr lang="cs-CZ">
              <a:solidFill>
                <a:prstClr val="black"/>
              </a:solidFill>
            </a:endParaRPr>
          </a:p>
        </p:txBody>
      </p:sp>
    </p:spTree>
    <p:extLst>
      <p:ext uri="{BB962C8B-B14F-4D97-AF65-F5344CB8AC3E}">
        <p14:creationId xmlns:p14="http://schemas.microsoft.com/office/powerpoint/2010/main" val="1855483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10</a:t>
            </a:fld>
            <a:endParaRPr lang="cs-CZ"/>
          </a:p>
        </p:txBody>
      </p:sp>
    </p:spTree>
    <p:extLst>
      <p:ext uri="{BB962C8B-B14F-4D97-AF65-F5344CB8AC3E}">
        <p14:creationId xmlns:p14="http://schemas.microsoft.com/office/powerpoint/2010/main" val="3741345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sp>
        <p:nvSpPr>
          <p:cNvPr id="5" name="Podnadpis 2"/>
          <p:cNvSpPr>
            <a:spLocks noGrp="1"/>
          </p:cNvSpPr>
          <p:nvPr>
            <p:ph type="subTitle" idx="1" hasCustomPrompt="1"/>
          </p:nvPr>
        </p:nvSpPr>
        <p:spPr>
          <a:xfrm>
            <a:off x="1403648" y="4581128"/>
            <a:ext cx="7056784" cy="1800200"/>
          </a:xfrm>
          <a:prstGeom prst="rect">
            <a:avLst/>
          </a:prstGeom>
        </p:spPr>
        <p:txBody>
          <a:bodyPr anchor="b">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autoři projektu</a:t>
            </a:r>
            <a:endParaRPr lang="cs-CZ" dirty="0"/>
          </a:p>
        </p:txBody>
      </p:sp>
      <p:sp>
        <p:nvSpPr>
          <p:cNvPr id="6" name="Nadpis 13"/>
          <p:cNvSpPr>
            <a:spLocks noGrp="1" noChangeAspect="1"/>
          </p:cNvSpPr>
          <p:nvPr>
            <p:ph type="title" hasCustomPrompt="1"/>
          </p:nvPr>
        </p:nvSpPr>
        <p:spPr>
          <a:xfrm>
            <a:off x="1403648" y="1988840"/>
            <a:ext cx="7283152" cy="1872208"/>
          </a:xfrm>
          <a:prstGeom prst="rect">
            <a:avLst/>
          </a:prstGeom>
        </p:spPr>
        <p:txBody>
          <a:bodyPr anchor="b"/>
          <a:lstStyle>
            <a:lvl1pPr algn="l">
              <a:defRPr b="1" baseline="0">
                <a:solidFill>
                  <a:srgbClr val="000099"/>
                </a:solidFill>
                <a:latin typeface="Arial" pitchFamily="34" charset="0"/>
                <a:cs typeface="Arial" pitchFamily="34" charset="0"/>
              </a:defRPr>
            </a:lvl1pPr>
          </a:lstStyle>
          <a:p>
            <a:r>
              <a:rPr lang="cs-CZ" dirty="0" smtClean="0"/>
              <a:t>NÁZEV PREZENTACE</a:t>
            </a:r>
            <a:endParaRPr lang="cs-CZ" dirty="0"/>
          </a:p>
        </p:txBody>
      </p:sp>
      <p:sp>
        <p:nvSpPr>
          <p:cNvPr id="7" name="Podnadpis 2"/>
          <p:cNvSpPr txBox="1">
            <a:spLocks/>
          </p:cNvSpPr>
          <p:nvPr userDrawn="1"/>
        </p:nvSpPr>
        <p:spPr>
          <a:xfrm>
            <a:off x="1403648" y="3789040"/>
            <a:ext cx="7209184" cy="576064"/>
          </a:xfrm>
          <a:prstGeom prst="rect">
            <a:avLst/>
          </a:prstGeom>
        </p:spPr>
        <p:txBody>
          <a:bodyPr>
            <a:noAutofit/>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t>MINISTERSTVO PRO MÍSTNÍ ROZVOJ ČR</a:t>
            </a:r>
          </a:p>
        </p:txBody>
      </p:sp>
      <p:pic>
        <p:nvPicPr>
          <p:cNvPr id="8" name="Obrázek 7" descr="mmr_cr_rgb.emf"/>
          <p:cNvPicPr>
            <a:picLocks noChangeAspect="1"/>
          </p:cNvPicPr>
          <p:nvPr userDrawn="1"/>
        </p:nvPicPr>
        <p:blipFill>
          <a:blip r:embed="rId2" cstate="print"/>
          <a:stretch>
            <a:fillRect/>
          </a:stretch>
        </p:blipFill>
        <p:spPr>
          <a:xfrm>
            <a:off x="323528" y="692696"/>
            <a:ext cx="2565000" cy="5625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sp>
        <p:nvSpPr>
          <p:cNvPr id="3" name="Zástupný symbol pro obsah 2"/>
          <p:cNvSpPr>
            <a:spLocks noGrp="1"/>
          </p:cNvSpPr>
          <p:nvPr>
            <p:ph idx="1" hasCustomPrompt="1"/>
          </p:nvPr>
        </p:nvSpPr>
        <p:spPr>
          <a:xfrm>
            <a:off x="395536" y="2060848"/>
            <a:ext cx="8291264"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pic>
        <p:nvPicPr>
          <p:cNvPr id="4" name="Obrázek 3"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sp>
        <p:nvSpPr>
          <p:cNvPr id="7" name="Zástupný symbol pro obsah 2"/>
          <p:cNvSpPr>
            <a:spLocks noGrp="1"/>
          </p:cNvSpPr>
          <p:nvPr>
            <p:ph idx="1" hasCustomPrompt="1"/>
          </p:nvPr>
        </p:nvSpPr>
        <p:spPr>
          <a:xfrm>
            <a:off x="395536" y="1484784"/>
            <a:ext cx="8291264"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pic>
        <p:nvPicPr>
          <p:cNvPr id="3" name="Obrázek 2"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sp>
        <p:nvSpPr>
          <p:cNvPr id="4" name="Zástupný symbol pro obsah 2"/>
          <p:cNvSpPr>
            <a:spLocks noGrp="1"/>
          </p:cNvSpPr>
          <p:nvPr>
            <p:ph idx="10"/>
          </p:nvPr>
        </p:nvSpPr>
        <p:spPr>
          <a:xfrm>
            <a:off x="467544" y="2060849"/>
            <a:ext cx="82296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pic>
        <p:nvPicPr>
          <p:cNvPr id="5" name="Obrázek 4"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extLst>
      <p:ext uri="{BB962C8B-B14F-4D97-AF65-F5344CB8AC3E}">
        <p14:creationId xmlns:p14="http://schemas.microsoft.com/office/powerpoint/2010/main" val="9109423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a:prstGeom prst="rect">
            <a:avLst/>
          </a:prstGeo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a:xfrm>
            <a:off x="457200" y="6356350"/>
            <a:ext cx="2133600" cy="365125"/>
          </a:xfrm>
          <a:prstGeom prst="rect">
            <a:avLst/>
          </a:prstGeom>
        </p:spPr>
        <p:txBody>
          <a:bodyPr/>
          <a:lstStyle>
            <a:lvl1pPr>
              <a:defRPr/>
            </a:lvl1pPr>
          </a:lstStyle>
          <a:p>
            <a:pPr>
              <a:defRPr/>
            </a:pPr>
            <a:fld id="{1F7E014D-C6CA-491E-BEA2-D11B3C994FAC}" type="datetimeFigureOut">
              <a:rPr lang="cs-CZ"/>
              <a:pPr>
                <a:defRPr/>
              </a:pPr>
              <a:t>24.2.2017</a:t>
            </a:fld>
            <a:endParaRPr lang="cs-CZ"/>
          </a:p>
        </p:txBody>
      </p:sp>
      <p:sp>
        <p:nvSpPr>
          <p:cNvPr id="5" name="Zástupný symbol pro zápatí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cs-CZ"/>
          </a:p>
        </p:txBody>
      </p:sp>
      <p:sp>
        <p:nvSpPr>
          <p:cNvPr id="6" name="Zástupný symbol pro číslo snímku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F007F33-F814-416B-91A1-472765C9CBC2}" type="slidenum">
              <a:rPr lang="cs-CZ"/>
              <a:pPr>
                <a:defRPr/>
              </a:pPr>
              <a:t>‹#›</a:t>
            </a:fld>
            <a:endParaRPr lang="cs-CZ"/>
          </a:p>
        </p:txBody>
      </p:sp>
    </p:spTree>
    <p:extLst>
      <p:ext uri="{BB962C8B-B14F-4D97-AF65-F5344CB8AC3E}">
        <p14:creationId xmlns:p14="http://schemas.microsoft.com/office/powerpoint/2010/main" val="39709813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Obrázek 9" descr="podtisk_modry.emf"/>
          <p:cNvPicPr>
            <a:picLocks noChangeAspect="1"/>
          </p:cNvPicPr>
          <p:nvPr/>
        </p:nvPicPr>
        <p:blipFill>
          <a:blip r:embed="rId7" cstate="print"/>
          <a:srcRect l="17008" b="8622"/>
          <a:stretch>
            <a:fillRect/>
          </a:stretch>
        </p:blipFill>
        <p:spPr>
          <a:xfrm>
            <a:off x="2" y="1988841"/>
            <a:ext cx="7908545" cy="4869160"/>
          </a:xfrm>
          <a:prstGeom prst="rect">
            <a:avLst/>
          </a:prstGeom>
        </p:spPr>
      </p:pic>
      <p:sp>
        <p:nvSpPr>
          <p:cNvPr id="8" name="Obdélník 7"/>
          <p:cNvSpPr>
            <a:spLocks noChangeAspect="1"/>
          </p:cNvSpPr>
          <p:nvPr/>
        </p:nvSpPr>
        <p:spPr>
          <a:xfrm>
            <a:off x="0" y="1"/>
            <a:ext cx="9144000" cy="260648"/>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noFill/>
            </a:endParaRPr>
          </a:p>
        </p:txBody>
      </p:sp>
      <p:sp>
        <p:nvSpPr>
          <p:cNvPr id="9" name="Obdélník 8"/>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no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radana.kratochvilova@mmr.cz"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http://www.uzemnidimenze.cz/" TargetMode="External"/><Relationship Id="rId4" Type="http://schemas.openxmlformats.org/officeDocument/2006/relationships/hyperlink" Target="http://www.mmr.cz/"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3.jpeg"/><Relationship Id="rId5" Type="http://schemas.openxmlformats.org/officeDocument/2006/relationships/image" Target="../media/image16.jp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3.jpe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2.png"/><Relationship Id="rId4" Type="http://schemas.openxmlformats.org/officeDocument/2006/relationships/image" Target="../media/image11.jpeg"/><Relationship Id="rId9"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4.tmp"/><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urbactforms.wufoo.com/forms/urbact-good-practice-call-application-for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mailto:eliska.pilna@mmr.cz" TargetMode="External"/><Relationship Id="rId7"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urbact.eu/urbact-v-ceske-republice" TargetMode="External"/><Relationship Id="rId5" Type="http://schemas.openxmlformats.org/officeDocument/2006/relationships/hyperlink" Target="http://www.urbact.eu/" TargetMode="External"/><Relationship Id="rId4" Type="http://schemas.openxmlformats.org/officeDocument/2006/relationships/hyperlink" Target="http://www.urbact.cz/"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radana.kratochvilova@mmr.cz"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http://www.uzemnidimenze.cz/" TargetMode="External"/><Relationship Id="rId4" Type="http://schemas.openxmlformats.org/officeDocument/2006/relationships/hyperlink" Target="http://www.mmr.cz/"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51520" y="1925588"/>
            <a:ext cx="8568952" cy="1791444"/>
          </a:xfrm>
          <a:prstGeom prst="rect">
            <a:avLst/>
          </a:prstGeom>
          <a:ln>
            <a:miter lim="800000"/>
            <a:headEnd/>
            <a:tailEnd/>
          </a:ln>
        </p:spPr>
        <p:txBody>
          <a:bodyPr vert="horz" wrap="square" lIns="91440" tIns="45720" rIns="91440" bIns="45720" numCol="1" anchor="ctr" anchorCtr="0" compatLnSpc="1">
            <a:prstTxWarp prst="textNoShape">
              <a:avLst/>
            </a:prstTxWarp>
            <a:noAutofit/>
          </a:bodyPr>
          <a:lstStyle>
            <a:lvl1pPr algn="l" defTabSz="914400" rtl="0" eaLnBrk="1" latinLnBrk="0" hangingPunct="1">
              <a:spcBef>
                <a:spcPct val="0"/>
              </a:spcBef>
              <a:buNone/>
              <a:defRPr sz="3200" b="1" kern="1200">
                <a:solidFill>
                  <a:srgbClr val="000099"/>
                </a:solidFill>
                <a:latin typeface="Arial" pitchFamily="34" charset="0"/>
                <a:ea typeface="+mj-ea"/>
                <a:cs typeface="Arial" pitchFamily="34" charset="0"/>
              </a:defRPr>
            </a:lvl1pPr>
          </a:lstStyle>
          <a:p>
            <a:pPr>
              <a:defRPr/>
            </a:pPr>
            <a:r>
              <a:rPr lang="cs-CZ" dirty="0" smtClean="0">
                <a:latin typeface="Arial Narrow" pitchFamily="34" charset="0"/>
                <a:ea typeface="+mn-ea"/>
                <a:cs typeface="+mn-cs"/>
              </a:rPr>
              <a:t>Aktuální informace z Odboru regionální politiky MMR</a:t>
            </a:r>
            <a:endParaRPr lang="cs-CZ" dirty="0">
              <a:latin typeface="Arial Narrow" pitchFamily="34" charset="0"/>
              <a:ea typeface="+mn-ea"/>
              <a:cs typeface="+mn-cs"/>
            </a:endParaRPr>
          </a:p>
          <a:p>
            <a:pPr>
              <a:defRPr/>
            </a:pPr>
            <a:endParaRPr lang="cs-CZ" sz="3600" dirty="0">
              <a:latin typeface="Arial Narrow" pitchFamily="34" charset="0"/>
              <a:ea typeface="+mn-ea"/>
              <a:cs typeface="+mn-cs"/>
            </a:endParaRPr>
          </a:p>
        </p:txBody>
      </p:sp>
      <p:sp>
        <p:nvSpPr>
          <p:cNvPr id="5" name="Rectangle 3"/>
          <p:cNvSpPr>
            <a:spLocks noChangeArrowheads="1"/>
          </p:cNvSpPr>
          <p:nvPr/>
        </p:nvSpPr>
        <p:spPr bwMode="auto">
          <a:xfrm>
            <a:off x="395288" y="5157788"/>
            <a:ext cx="8229600" cy="431800"/>
          </a:xfrm>
          <a:prstGeom prst="rect">
            <a:avLst/>
          </a:prstGeom>
          <a:noFill/>
          <a:ln w="9525">
            <a:noFill/>
            <a:miter lim="800000"/>
            <a:headEnd/>
            <a:tailEnd/>
          </a:ln>
        </p:spPr>
        <p:txBody>
          <a:bodyPr/>
          <a:lstStyle/>
          <a:p>
            <a:pPr marL="342900" indent="-342900" algn="ctr" fontAlgn="base">
              <a:lnSpc>
                <a:spcPct val="80000"/>
              </a:lnSpc>
              <a:spcBef>
                <a:spcPct val="20000"/>
              </a:spcBef>
              <a:spcAft>
                <a:spcPct val="0"/>
              </a:spcAft>
              <a:buFont typeface="Arial" charset="0"/>
              <a:buNone/>
            </a:pPr>
            <a:endParaRPr lang="cs-CZ" sz="2400">
              <a:solidFill>
                <a:srgbClr val="000000"/>
              </a:solidFill>
              <a:latin typeface="Arial" charset="0"/>
              <a:cs typeface="Arial" charset="0"/>
            </a:endParaRPr>
          </a:p>
        </p:txBody>
      </p:sp>
      <p:sp>
        <p:nvSpPr>
          <p:cNvPr id="6" name="TextovéPole 5"/>
          <p:cNvSpPr txBox="1"/>
          <p:nvPr/>
        </p:nvSpPr>
        <p:spPr>
          <a:xfrm>
            <a:off x="251520" y="2924944"/>
            <a:ext cx="4680520" cy="646331"/>
          </a:xfrm>
          <a:prstGeom prst="rect">
            <a:avLst/>
          </a:prstGeom>
          <a:noFill/>
        </p:spPr>
        <p:txBody>
          <a:bodyPr wrap="square" rtlCol="0">
            <a:spAutoFit/>
          </a:bodyPr>
          <a:lstStyle/>
          <a:p>
            <a:pPr fontAlgn="base">
              <a:spcBef>
                <a:spcPct val="0"/>
              </a:spcBef>
              <a:spcAft>
                <a:spcPct val="0"/>
              </a:spcAft>
            </a:pPr>
            <a:endParaRPr lang="cs-CZ" dirty="0" smtClean="0">
              <a:solidFill>
                <a:srgbClr val="000099"/>
              </a:solidFill>
              <a:latin typeface="Arial" charset="0"/>
              <a:cs typeface="Arial" charset="0"/>
            </a:endParaRPr>
          </a:p>
          <a:p>
            <a:pPr fontAlgn="base">
              <a:spcBef>
                <a:spcPct val="0"/>
              </a:spcBef>
              <a:spcAft>
                <a:spcPct val="0"/>
              </a:spcAft>
            </a:pPr>
            <a:r>
              <a:rPr lang="cs-CZ" dirty="0" smtClean="0">
                <a:solidFill>
                  <a:srgbClr val="000099"/>
                </a:solidFill>
                <a:latin typeface="Arial" charset="0"/>
                <a:cs typeface="Arial" charset="0"/>
              </a:rPr>
              <a:t>Ministerstvo pro místní rozvoj ČR</a:t>
            </a:r>
            <a:endParaRPr lang="cs-CZ" dirty="0">
              <a:solidFill>
                <a:srgbClr val="000099"/>
              </a:solidFill>
              <a:latin typeface="Arial" charset="0"/>
              <a:cs typeface="Arial" charset="0"/>
            </a:endParaRPr>
          </a:p>
        </p:txBody>
      </p:sp>
      <p:sp>
        <p:nvSpPr>
          <p:cNvPr id="7" name="TextovéPole 6"/>
          <p:cNvSpPr txBox="1"/>
          <p:nvPr/>
        </p:nvSpPr>
        <p:spPr>
          <a:xfrm>
            <a:off x="5364088" y="5517232"/>
            <a:ext cx="3260800" cy="584775"/>
          </a:xfrm>
          <a:prstGeom prst="rect">
            <a:avLst/>
          </a:prstGeom>
          <a:noFill/>
        </p:spPr>
        <p:txBody>
          <a:bodyPr wrap="square" rtlCol="0">
            <a:spAutoFit/>
          </a:bodyPr>
          <a:lstStyle/>
          <a:p>
            <a:pPr fontAlgn="base">
              <a:spcBef>
                <a:spcPct val="0"/>
              </a:spcBef>
              <a:spcAft>
                <a:spcPct val="0"/>
              </a:spcAft>
            </a:pPr>
            <a:r>
              <a:rPr lang="cs-CZ" sz="1600" dirty="0" smtClean="0">
                <a:solidFill>
                  <a:srgbClr val="000099"/>
                </a:solidFill>
                <a:latin typeface="Arial" charset="0"/>
                <a:cs typeface="Arial" charset="0"/>
              </a:rPr>
              <a:t>24. </a:t>
            </a:r>
            <a:r>
              <a:rPr lang="cs-CZ" sz="1600" dirty="0">
                <a:solidFill>
                  <a:srgbClr val="000099"/>
                </a:solidFill>
                <a:latin typeface="Arial" charset="0"/>
                <a:cs typeface="Arial" charset="0"/>
              </a:rPr>
              <a:t>2</a:t>
            </a:r>
            <a:r>
              <a:rPr lang="cs-CZ" sz="1600" dirty="0" smtClean="0">
                <a:solidFill>
                  <a:srgbClr val="000099"/>
                </a:solidFill>
                <a:latin typeface="Arial" charset="0"/>
                <a:cs typeface="Arial" charset="0"/>
              </a:rPr>
              <a:t>. 2017</a:t>
            </a:r>
            <a:br>
              <a:rPr lang="cs-CZ" sz="1600" dirty="0" smtClean="0">
                <a:solidFill>
                  <a:srgbClr val="000099"/>
                </a:solidFill>
                <a:latin typeface="Arial" charset="0"/>
                <a:cs typeface="Arial" charset="0"/>
              </a:rPr>
            </a:br>
            <a:r>
              <a:rPr lang="cs-CZ" sz="1600" dirty="0" smtClean="0">
                <a:solidFill>
                  <a:srgbClr val="000099"/>
                </a:solidFill>
                <a:latin typeface="Arial" charset="0"/>
                <a:cs typeface="Arial" charset="0"/>
              </a:rPr>
              <a:t>RSK Karlovarského kraje</a:t>
            </a:r>
          </a:p>
        </p:txBody>
      </p:sp>
    </p:spTree>
    <p:extLst>
      <p:ext uri="{BB962C8B-B14F-4D97-AF65-F5344CB8AC3E}">
        <p14:creationId xmlns:p14="http://schemas.microsoft.com/office/powerpoint/2010/main" val="552374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988840"/>
            <a:ext cx="8291264" cy="4320480"/>
          </a:xfrm>
        </p:spPr>
        <p:txBody>
          <a:bodyPr>
            <a:noAutofit/>
          </a:bodyPr>
          <a:lstStyle/>
          <a:p>
            <a:pPr marL="457200" lvl="0" indent="-457200">
              <a:buFont typeface="Wingdings" panose="05000000000000000000" pitchFamily="2" charset="2"/>
              <a:buChar char="§"/>
            </a:pPr>
            <a:r>
              <a:rPr lang="cs-CZ" sz="2000" dirty="0" smtClean="0">
                <a:solidFill>
                  <a:srgbClr val="000099"/>
                </a:solidFill>
              </a:rPr>
              <a:t>Akční plán SRR 2017-2018</a:t>
            </a:r>
          </a:p>
          <a:p>
            <a:pPr marL="457200" lvl="0" indent="-457200">
              <a:buFont typeface="Wingdings" panose="05000000000000000000" pitchFamily="2" charset="2"/>
              <a:buChar char="§"/>
            </a:pPr>
            <a:r>
              <a:rPr lang="cs-CZ" sz="2000" dirty="0" smtClean="0">
                <a:solidFill>
                  <a:srgbClr val="000099"/>
                </a:solidFill>
              </a:rPr>
              <a:t>Akční plán Strategie hospodářské restrukturalizace Ústeckého, Moravskoslezského a Karlovarského kraje </a:t>
            </a:r>
          </a:p>
          <a:p>
            <a:pPr marL="1200150" lvl="1" indent="-457200">
              <a:buFont typeface="Wingdings" panose="05000000000000000000" pitchFamily="2" charset="2"/>
              <a:buChar char="§"/>
            </a:pPr>
            <a:r>
              <a:rPr lang="cs-CZ" sz="1600" dirty="0" smtClean="0">
                <a:solidFill>
                  <a:srgbClr val="000099"/>
                </a:solidFill>
              </a:rPr>
              <a:t>předložení vládě do 31.5.</a:t>
            </a:r>
          </a:p>
          <a:p>
            <a:pPr marL="1200150" lvl="1" indent="-457200">
              <a:buFont typeface="Wingdings" panose="05000000000000000000" pitchFamily="2" charset="2"/>
              <a:buChar char="§"/>
            </a:pPr>
            <a:r>
              <a:rPr lang="cs-CZ" sz="1600" dirty="0" smtClean="0">
                <a:solidFill>
                  <a:srgbClr val="000099"/>
                </a:solidFill>
              </a:rPr>
              <a:t>projednání v Krajských dozorčích radách (březen-duben), v Národní dozorčí radě a v Konferenci restrukturalizace (květen)</a:t>
            </a:r>
          </a:p>
          <a:p>
            <a:pPr marL="457200" lvl="0" indent="-457200">
              <a:buFont typeface="Wingdings" panose="05000000000000000000" pitchFamily="2" charset="2"/>
              <a:buChar char="§"/>
            </a:pPr>
            <a:r>
              <a:rPr lang="cs-CZ" sz="2000" dirty="0" smtClean="0">
                <a:solidFill>
                  <a:srgbClr val="000099"/>
                </a:solidFill>
              </a:rPr>
              <a:t>Národní program podpory cestovního ruchu</a:t>
            </a:r>
          </a:p>
          <a:p>
            <a:pPr marL="457200" lvl="0" indent="-457200">
              <a:buFont typeface="Wingdings" panose="05000000000000000000" pitchFamily="2" charset="2"/>
              <a:buChar char="§"/>
            </a:pPr>
            <a:r>
              <a:rPr lang="cs-CZ" sz="2000" dirty="0" smtClean="0">
                <a:solidFill>
                  <a:srgbClr val="000099"/>
                </a:solidFill>
              </a:rPr>
              <a:t>Publikace NDT pro </a:t>
            </a:r>
            <a:r>
              <a:rPr lang="cs-CZ" sz="2000" smtClean="0">
                <a:solidFill>
                  <a:srgbClr val="000099"/>
                </a:solidFill>
              </a:rPr>
              <a:t>obce  - www.uzemnidimenze.cz</a:t>
            </a:r>
            <a:endParaRPr lang="cs-CZ" sz="2000" dirty="0" smtClean="0">
              <a:solidFill>
                <a:srgbClr val="000099"/>
              </a:solidFill>
            </a:endParaRPr>
          </a:p>
          <a:p>
            <a:pPr marL="457200" lvl="0" indent="-457200">
              <a:buFont typeface="Wingdings" panose="05000000000000000000" pitchFamily="2" charset="2"/>
              <a:buChar char="§"/>
            </a:pPr>
            <a:r>
              <a:rPr lang="cs-CZ" sz="2000" dirty="0" smtClean="0">
                <a:solidFill>
                  <a:srgbClr val="000099"/>
                </a:solidFill>
              </a:rPr>
              <a:t>Aktualizace Zásad urbánní politiky</a:t>
            </a:r>
          </a:p>
          <a:p>
            <a:pPr marL="457200" lvl="0" indent="-457200">
              <a:buFont typeface="Wingdings" panose="05000000000000000000" pitchFamily="2" charset="2"/>
              <a:buChar char="§"/>
            </a:pPr>
            <a:r>
              <a:rPr lang="cs-CZ" sz="2000" dirty="0" smtClean="0">
                <a:solidFill>
                  <a:srgbClr val="000099"/>
                </a:solidFill>
              </a:rPr>
              <a:t>URBACT III – dobrá praxe</a:t>
            </a:r>
          </a:p>
          <a:p>
            <a:pPr marL="457200" lvl="0" indent="-457200">
              <a:buFont typeface="Wingdings" panose="05000000000000000000" pitchFamily="2" charset="2"/>
              <a:buChar char="§"/>
            </a:pPr>
            <a:endParaRPr lang="cs-CZ" sz="2000" dirty="0" smtClean="0">
              <a:solidFill>
                <a:srgbClr val="000099"/>
              </a:solidFill>
            </a:endParaRPr>
          </a:p>
          <a:p>
            <a:pPr marL="457200" lvl="0" indent="-457200">
              <a:buFont typeface="Wingdings" panose="05000000000000000000" pitchFamily="2" charset="2"/>
              <a:buChar char="§"/>
            </a:pPr>
            <a:endParaRPr lang="cs-CZ" sz="2000" dirty="0" smtClean="0">
              <a:solidFill>
                <a:srgbClr val="000099"/>
              </a:solidFill>
            </a:endParaRPr>
          </a:p>
          <a:p>
            <a:endParaRPr lang="cs-CZ" sz="2200" dirty="0" smtClean="0"/>
          </a:p>
          <a:p>
            <a:pPr lvl="1" indent="0"/>
            <a:endParaRPr lang="cs-CZ" sz="1400" dirty="0"/>
          </a:p>
        </p:txBody>
      </p:sp>
      <p:sp>
        <p:nvSpPr>
          <p:cNvPr id="3" name="Nadpis 2"/>
          <p:cNvSpPr>
            <a:spLocks noGrp="1"/>
          </p:cNvSpPr>
          <p:nvPr>
            <p:ph type="title"/>
          </p:nvPr>
        </p:nvSpPr>
        <p:spPr>
          <a:xfrm>
            <a:off x="359024" y="1268760"/>
            <a:ext cx="8784976" cy="504056"/>
          </a:xfrm>
        </p:spPr>
        <p:txBody>
          <a:bodyPr/>
          <a:lstStyle/>
          <a:p>
            <a:pPr>
              <a:lnSpc>
                <a:spcPct val="120000"/>
              </a:lnSpc>
              <a:spcBef>
                <a:spcPts val="0"/>
              </a:spcBef>
            </a:pPr>
            <a:r>
              <a:rPr lang="cs-CZ" dirty="0" smtClean="0"/>
              <a:t>Aktuality v kostce</a:t>
            </a:r>
            <a:endParaRPr lang="cs-CZ" dirty="0"/>
          </a:p>
        </p:txBody>
      </p:sp>
    </p:spTree>
    <p:extLst>
      <p:ext uri="{BB962C8B-B14F-4D97-AF65-F5344CB8AC3E}">
        <p14:creationId xmlns:p14="http://schemas.microsoft.com/office/powerpoint/2010/main" val="3343933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29208" y="1628800"/>
            <a:ext cx="8291264" cy="504056"/>
          </a:xfrm>
        </p:spPr>
        <p:txBody>
          <a:bodyPr/>
          <a:lstStyle/>
          <a:p>
            <a:r>
              <a:rPr lang="cs-CZ" sz="2800" dirty="0" smtClean="0"/>
              <a:t>Dotazy, náměty, komentáře…</a:t>
            </a:r>
            <a:endParaRPr lang="cs-CZ" sz="2800" dirty="0"/>
          </a:p>
        </p:txBody>
      </p:sp>
      <p:sp>
        <p:nvSpPr>
          <p:cNvPr id="3" name="Zástupný symbol pro obsah 2"/>
          <p:cNvSpPr>
            <a:spLocks noGrp="1"/>
          </p:cNvSpPr>
          <p:nvPr>
            <p:ph idx="10"/>
          </p:nvPr>
        </p:nvSpPr>
        <p:spPr>
          <a:xfrm>
            <a:off x="539552" y="3501008"/>
            <a:ext cx="8229600" cy="3024335"/>
          </a:xfrm>
        </p:spPr>
        <p:txBody>
          <a:bodyPr/>
          <a:lstStyle/>
          <a:p>
            <a:pPr marL="0" indent="0">
              <a:buNone/>
            </a:pPr>
            <a:r>
              <a:rPr lang="cs-CZ" sz="2000" b="1" dirty="0" smtClean="0"/>
              <a:t>Radana </a:t>
            </a:r>
            <a:r>
              <a:rPr lang="cs-CZ" sz="2000" b="1" dirty="0" err="1" smtClean="0"/>
              <a:t>Leistner</a:t>
            </a:r>
            <a:r>
              <a:rPr lang="cs-CZ" sz="2000" b="1" dirty="0" smtClean="0"/>
              <a:t> Kratochvílova</a:t>
            </a:r>
          </a:p>
          <a:p>
            <a:pPr marL="0" indent="0">
              <a:buNone/>
            </a:pPr>
            <a:r>
              <a:rPr lang="cs-CZ" sz="2000" u="sng" dirty="0" err="1" smtClean="0">
                <a:solidFill>
                  <a:srgbClr val="00B050"/>
                </a:solidFill>
              </a:rPr>
              <a:t>radana.kratochvílová</a:t>
            </a:r>
            <a:r>
              <a:rPr lang="en-US" sz="2000" dirty="0" smtClean="0">
                <a:hlinkClick r:id="rId3"/>
              </a:rPr>
              <a:t>@</a:t>
            </a:r>
            <a:r>
              <a:rPr lang="cs-CZ" sz="2000" dirty="0">
                <a:hlinkClick r:id="rId3"/>
              </a:rPr>
              <a:t>mmr.cz</a:t>
            </a:r>
            <a:endParaRPr lang="cs-CZ" sz="2000" b="1" dirty="0" smtClean="0"/>
          </a:p>
          <a:p>
            <a:pPr marL="0" indent="0">
              <a:buNone/>
            </a:pPr>
            <a:endParaRPr lang="cs-CZ" sz="2000" dirty="0"/>
          </a:p>
          <a:p>
            <a:pPr marL="0" indent="0">
              <a:buNone/>
            </a:pPr>
            <a:r>
              <a:rPr lang="cs-CZ" sz="2000" b="1" dirty="0"/>
              <a:t>Ministerstvo pro místní rozvoj ČR</a:t>
            </a:r>
            <a:r>
              <a:rPr lang="cs-CZ" sz="2000" dirty="0"/>
              <a:t/>
            </a:r>
            <a:br>
              <a:rPr lang="cs-CZ" sz="2000" dirty="0"/>
            </a:br>
            <a:r>
              <a:rPr lang="cs-CZ" sz="2000" u="sng" dirty="0" smtClean="0">
                <a:hlinkClick r:id="rId4"/>
              </a:rPr>
              <a:t>www.mmr.cz</a:t>
            </a:r>
            <a:endParaRPr lang="cs-CZ" sz="2000" u="sng" dirty="0"/>
          </a:p>
          <a:p>
            <a:pPr marL="0" indent="0">
              <a:buNone/>
            </a:pPr>
            <a:r>
              <a:rPr lang="cs-CZ" sz="2000" u="sng" dirty="0">
                <a:hlinkClick r:id="rId5"/>
              </a:rPr>
              <a:t>www.uzemnidimenze.cz</a:t>
            </a:r>
            <a:r>
              <a:rPr lang="cs-CZ" sz="2000" u="sng" dirty="0"/>
              <a:t> </a:t>
            </a:r>
          </a:p>
          <a:p>
            <a:pPr marL="0" indent="0">
              <a:buNone/>
            </a:pPr>
            <a:endParaRPr lang="cs-CZ" dirty="0"/>
          </a:p>
        </p:txBody>
      </p:sp>
    </p:spTree>
    <p:extLst>
      <p:ext uri="{BB962C8B-B14F-4D97-AF65-F5344CB8AC3E}">
        <p14:creationId xmlns:p14="http://schemas.microsoft.com/office/powerpoint/2010/main" val="3640684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Obráze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Zástupný symbol pro obsah 1"/>
          <p:cNvSpPr>
            <a:spLocks noGrp="1"/>
          </p:cNvSpPr>
          <p:nvPr>
            <p:ph type="ctrTitle"/>
          </p:nvPr>
        </p:nvSpPr>
        <p:spPr>
          <a:xfrm>
            <a:off x="0" y="1914789"/>
            <a:ext cx="9144000" cy="1800200"/>
          </a:xfrm>
          <a:solidFill>
            <a:schemeClr val="bg1"/>
          </a:solidFill>
          <a:ln>
            <a:solidFill>
              <a:schemeClr val="bg1">
                <a:lumMod val="75000"/>
              </a:schemeClr>
            </a:solidFill>
          </a:ln>
        </p:spPr>
        <p:txBody>
          <a:bodyPr>
            <a:normAutofit fontScale="90000"/>
          </a:bodyPr>
          <a:lstStyle/>
          <a:p>
            <a:pPr fontAlgn="auto">
              <a:spcBef>
                <a:spcPts val="0"/>
              </a:spcBef>
              <a:spcAft>
                <a:spcPts val="0"/>
              </a:spcAft>
              <a:defRPr/>
            </a:pPr>
            <a:r>
              <a:rPr lang="cs-CZ" sz="3800" b="1" i="1" dirty="0" smtClean="0">
                <a:solidFill>
                  <a:srgbClr val="003399"/>
                </a:solidFill>
                <a:latin typeface="Calibri" pitchFamily="34" charset="0"/>
                <a:cs typeface="Calibri" pitchFamily="34" charset="0"/>
              </a:rPr>
              <a:t/>
            </a:r>
            <a:br>
              <a:rPr lang="cs-CZ" sz="3800" b="1" i="1" dirty="0" smtClean="0">
                <a:solidFill>
                  <a:srgbClr val="003399"/>
                </a:solidFill>
                <a:latin typeface="Calibri" pitchFamily="34" charset="0"/>
                <a:cs typeface="Calibri" pitchFamily="34" charset="0"/>
              </a:rPr>
            </a:br>
            <a:r>
              <a:rPr lang="cs-CZ" sz="3800" b="1" i="1" dirty="0" smtClean="0">
                <a:solidFill>
                  <a:srgbClr val="003399"/>
                </a:solidFill>
                <a:latin typeface="Calibri" pitchFamily="34" charset="0"/>
                <a:cs typeface="Calibri" pitchFamily="34" charset="0"/>
              </a:rPr>
              <a:t/>
            </a:r>
            <a:br>
              <a:rPr lang="cs-CZ" sz="3800" b="1" i="1" dirty="0" smtClean="0">
                <a:solidFill>
                  <a:srgbClr val="003399"/>
                </a:solidFill>
                <a:latin typeface="Calibri" pitchFamily="34" charset="0"/>
                <a:cs typeface="Calibri" pitchFamily="34" charset="0"/>
              </a:rPr>
            </a:br>
            <a:r>
              <a:rPr lang="cs-CZ" sz="3800" b="1" i="1" dirty="0" smtClean="0">
                <a:solidFill>
                  <a:srgbClr val="003399"/>
                </a:solidFill>
                <a:latin typeface="Calibri" pitchFamily="34" charset="0"/>
                <a:cs typeface="Calibri" pitchFamily="34" charset="0"/>
              </a:rPr>
              <a:t>AKTUALIZACE ZÁSAD URBÁNNÍ POLITIKY</a:t>
            </a:r>
            <a:br>
              <a:rPr lang="cs-CZ" sz="3800" b="1" i="1" dirty="0" smtClean="0">
                <a:solidFill>
                  <a:srgbClr val="003399"/>
                </a:solidFill>
                <a:latin typeface="Calibri" pitchFamily="34" charset="0"/>
                <a:cs typeface="Calibri" pitchFamily="34" charset="0"/>
              </a:rPr>
            </a:br>
            <a:r>
              <a:rPr lang="cs-CZ" sz="4000" b="1" i="1" dirty="0" smtClean="0">
                <a:solidFill>
                  <a:srgbClr val="003399"/>
                </a:solidFill>
                <a:latin typeface="Calibri" pitchFamily="34" charset="0"/>
                <a:cs typeface="Calibri" pitchFamily="34" charset="0"/>
              </a:rPr>
              <a:t/>
            </a:r>
            <a:br>
              <a:rPr lang="cs-CZ" sz="4000" b="1" i="1" dirty="0" smtClean="0">
                <a:solidFill>
                  <a:srgbClr val="003399"/>
                </a:solidFill>
                <a:latin typeface="Calibri" pitchFamily="34" charset="0"/>
                <a:cs typeface="Calibri" pitchFamily="34" charset="0"/>
              </a:rPr>
            </a:br>
            <a:endParaRPr lang="cs-CZ" sz="4000" b="1" i="1" dirty="0">
              <a:solidFill>
                <a:srgbClr val="003399"/>
              </a:solidFill>
              <a:latin typeface="Calibri" pitchFamily="34" charset="0"/>
              <a:cs typeface="Calibri" pitchFamily="34" charset="0"/>
            </a:endParaRPr>
          </a:p>
        </p:txBody>
      </p:sp>
      <p:pic>
        <p:nvPicPr>
          <p:cNvPr id="4" name="Obrázek 3"/>
          <p:cNvPicPr>
            <a:picLocks noChangeAspect="1"/>
          </p:cNvPicPr>
          <p:nvPr/>
        </p:nvPicPr>
        <p:blipFill rotWithShape="1">
          <a:blip r:embed="rId5">
            <a:extLst>
              <a:ext uri="{28A0092B-C50C-407E-A947-70E740481C1C}">
                <a14:useLocalDpi xmlns:a14="http://schemas.microsoft.com/office/drawing/2010/main" val="0"/>
              </a:ext>
            </a:extLst>
          </a:blip>
          <a:srcRect l="6399" r="6399" b="45816"/>
          <a:stretch/>
        </p:blipFill>
        <p:spPr>
          <a:xfrm>
            <a:off x="0" y="3645024"/>
            <a:ext cx="9144000" cy="3212976"/>
          </a:xfrm>
          <a:prstGeom prst="rect">
            <a:avLst/>
          </a:prstGeom>
        </p:spPr>
      </p:pic>
      <p:pic>
        <p:nvPicPr>
          <p:cNvPr id="9" name="Obrázek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6472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7443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Obrázek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Obráze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099"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odnadpis 2"/>
          <p:cNvSpPr>
            <a:spLocks noGrp="1"/>
          </p:cNvSpPr>
          <p:nvPr>
            <p:ph type="subTitle" idx="1"/>
          </p:nvPr>
        </p:nvSpPr>
        <p:spPr>
          <a:xfrm>
            <a:off x="288770" y="1608478"/>
            <a:ext cx="7098959" cy="3980762"/>
          </a:xfrm>
        </p:spPr>
        <p:txBody>
          <a:bodyPr rtlCol="0">
            <a:noAutofit/>
          </a:bodyPr>
          <a:lstStyle/>
          <a:p>
            <a:pPr marL="457200" indent="-279400" algn="l">
              <a:lnSpc>
                <a:spcPct val="120000"/>
              </a:lnSpc>
              <a:spcBef>
                <a:spcPts val="0"/>
              </a:spcBef>
              <a:buFont typeface="Arial" panose="020B0604020202020204" pitchFamily="34" charset="0"/>
              <a:buChar char="•"/>
            </a:pPr>
            <a:r>
              <a:rPr lang="cs-CZ" sz="2200" dirty="0" smtClean="0">
                <a:solidFill>
                  <a:schemeClr val="tx1"/>
                </a:solidFill>
              </a:rPr>
              <a:t>Původní dokument schválen vládou ČR v roce 2010</a:t>
            </a:r>
          </a:p>
          <a:p>
            <a:pPr marL="457200" indent="-279400" algn="l">
              <a:lnSpc>
                <a:spcPct val="120000"/>
              </a:lnSpc>
              <a:spcBef>
                <a:spcPts val="0"/>
              </a:spcBef>
              <a:buFont typeface="Arial" panose="020B0604020202020204" pitchFamily="34" charset="0"/>
              <a:buChar char="•"/>
            </a:pPr>
            <a:r>
              <a:rPr lang="cs-CZ" sz="2200" dirty="0" smtClean="0">
                <a:solidFill>
                  <a:schemeClr val="tx1"/>
                </a:solidFill>
              </a:rPr>
              <a:t>Nutné </a:t>
            </a:r>
            <a:r>
              <a:rPr lang="cs-CZ" sz="2200" dirty="0">
                <a:solidFill>
                  <a:schemeClr val="tx1"/>
                </a:solidFill>
              </a:rPr>
              <a:t>zohlednit aktuální trendy</a:t>
            </a:r>
          </a:p>
          <a:p>
            <a:pPr marL="1263650" lvl="1" indent="-342900" algn="l">
              <a:lnSpc>
                <a:spcPct val="200000"/>
              </a:lnSpc>
              <a:spcBef>
                <a:spcPts val="0"/>
              </a:spcBef>
              <a:buFont typeface="Courier New" panose="02070309020205020404" pitchFamily="49" charset="0"/>
              <a:buChar char="o"/>
            </a:pPr>
            <a:r>
              <a:rPr lang="cs-CZ" sz="1800" dirty="0" smtClean="0">
                <a:solidFill>
                  <a:schemeClr val="tx1"/>
                </a:solidFill>
              </a:rPr>
              <a:t>HABITAT </a:t>
            </a:r>
            <a:r>
              <a:rPr lang="cs-CZ" sz="1800" dirty="0">
                <a:solidFill>
                  <a:schemeClr val="tx1"/>
                </a:solidFill>
              </a:rPr>
              <a:t>III (New Urban Agenda a Pražská deklarace)</a:t>
            </a:r>
          </a:p>
          <a:p>
            <a:pPr marL="1263650" lvl="1" indent="-342900" algn="l">
              <a:lnSpc>
                <a:spcPct val="200000"/>
              </a:lnSpc>
              <a:spcBef>
                <a:spcPts val="0"/>
              </a:spcBef>
              <a:buFont typeface="Courier New" panose="02070309020205020404" pitchFamily="49" charset="0"/>
              <a:buChar char="o"/>
            </a:pPr>
            <a:r>
              <a:rPr lang="cs-CZ" sz="1800" dirty="0" smtClean="0">
                <a:solidFill>
                  <a:schemeClr val="tx1"/>
                </a:solidFill>
              </a:rPr>
              <a:t>Městskou </a:t>
            </a:r>
            <a:r>
              <a:rPr lang="cs-CZ" sz="1800" dirty="0">
                <a:solidFill>
                  <a:schemeClr val="tx1"/>
                </a:solidFill>
              </a:rPr>
              <a:t>agendu pro EU (včetně výstupů Partnerství)</a:t>
            </a:r>
          </a:p>
          <a:p>
            <a:pPr marL="1263650" lvl="1" indent="-342900" algn="l">
              <a:lnSpc>
                <a:spcPct val="200000"/>
              </a:lnSpc>
              <a:spcBef>
                <a:spcPts val="0"/>
              </a:spcBef>
              <a:buFont typeface="Courier New" panose="02070309020205020404" pitchFamily="49" charset="0"/>
              <a:buChar char="o"/>
            </a:pPr>
            <a:r>
              <a:rPr lang="cs-CZ" sz="1800" dirty="0">
                <a:solidFill>
                  <a:schemeClr val="tx1"/>
                </a:solidFill>
              </a:rPr>
              <a:t>Koncepty rozvoje měst </a:t>
            </a:r>
            <a:r>
              <a:rPr lang="cs-CZ" sz="1800" dirty="0" smtClean="0">
                <a:solidFill>
                  <a:schemeClr val="tx1"/>
                </a:solidFill>
              </a:rPr>
              <a:t>(např</a:t>
            </a:r>
            <a:r>
              <a:rPr lang="cs-CZ" sz="1800" dirty="0">
                <a:solidFill>
                  <a:schemeClr val="tx1"/>
                </a:solidFill>
              </a:rPr>
              <a:t>. Smart </a:t>
            </a:r>
            <a:r>
              <a:rPr lang="cs-CZ" sz="1800" dirty="0" err="1">
                <a:solidFill>
                  <a:schemeClr val="tx1"/>
                </a:solidFill>
              </a:rPr>
              <a:t>Cities</a:t>
            </a:r>
            <a:r>
              <a:rPr lang="cs-CZ" sz="1800" dirty="0">
                <a:solidFill>
                  <a:schemeClr val="tx1"/>
                </a:solidFill>
              </a:rPr>
              <a:t>)</a:t>
            </a:r>
          </a:p>
          <a:p>
            <a:pPr marL="1263650" lvl="1" indent="-342900" algn="l">
              <a:lnSpc>
                <a:spcPct val="200000"/>
              </a:lnSpc>
              <a:spcBef>
                <a:spcPts val="0"/>
              </a:spcBef>
              <a:buFont typeface="Courier New" panose="02070309020205020404" pitchFamily="49" charset="0"/>
              <a:buChar char="o"/>
            </a:pPr>
            <a:r>
              <a:rPr lang="cs-CZ" sz="1800" dirty="0">
                <a:solidFill>
                  <a:schemeClr val="tx1"/>
                </a:solidFill>
              </a:rPr>
              <a:t>Aktuální problémy – </a:t>
            </a:r>
            <a:r>
              <a:rPr lang="cs-CZ" sz="1800" dirty="0" err="1">
                <a:solidFill>
                  <a:schemeClr val="tx1"/>
                </a:solidFill>
              </a:rPr>
              <a:t>Shrinking</a:t>
            </a:r>
            <a:r>
              <a:rPr lang="cs-CZ" sz="1800" dirty="0">
                <a:solidFill>
                  <a:schemeClr val="tx1"/>
                </a:solidFill>
              </a:rPr>
              <a:t> </a:t>
            </a:r>
            <a:r>
              <a:rPr lang="cs-CZ" sz="1800" dirty="0" err="1">
                <a:solidFill>
                  <a:schemeClr val="tx1"/>
                </a:solidFill>
              </a:rPr>
              <a:t>Cities</a:t>
            </a:r>
            <a:r>
              <a:rPr lang="cs-CZ" sz="1800" dirty="0">
                <a:solidFill>
                  <a:schemeClr val="tx1"/>
                </a:solidFill>
              </a:rPr>
              <a:t> „Smršťující se města</a:t>
            </a:r>
            <a:r>
              <a:rPr lang="cs-CZ" sz="1800" dirty="0" smtClean="0">
                <a:solidFill>
                  <a:schemeClr val="tx1"/>
                </a:solidFill>
              </a:rPr>
              <a:t>“</a:t>
            </a:r>
          </a:p>
          <a:p>
            <a:pPr marL="1263650" lvl="1" indent="-342900" algn="l">
              <a:lnSpc>
                <a:spcPct val="200000"/>
              </a:lnSpc>
              <a:spcBef>
                <a:spcPts val="0"/>
              </a:spcBef>
              <a:buFont typeface="Courier New" panose="02070309020205020404" pitchFamily="49" charset="0"/>
              <a:buChar char="o"/>
            </a:pPr>
            <a:r>
              <a:rPr lang="cs-CZ" sz="1800" dirty="0" smtClean="0">
                <a:solidFill>
                  <a:schemeClr val="tx1"/>
                </a:solidFill>
              </a:rPr>
              <a:t>Financování po roce 2021 (ESI fondy už nebudou dominantním zdrojem)</a:t>
            </a:r>
          </a:p>
          <a:p>
            <a:pPr marL="1263650" lvl="1" indent="-342900" algn="l">
              <a:lnSpc>
                <a:spcPct val="200000"/>
              </a:lnSpc>
              <a:spcBef>
                <a:spcPts val="0"/>
              </a:spcBef>
              <a:buFont typeface="Courier New" panose="02070309020205020404" pitchFamily="49" charset="0"/>
              <a:buChar char="o"/>
            </a:pPr>
            <a:r>
              <a:rPr lang="cs-CZ" sz="1800" dirty="0" smtClean="0">
                <a:solidFill>
                  <a:schemeClr val="tx1"/>
                </a:solidFill>
              </a:rPr>
              <a:t>Odstředivé tendence obcí</a:t>
            </a:r>
            <a:endParaRPr lang="cs-CZ" sz="1800" dirty="0">
              <a:solidFill>
                <a:schemeClr val="tx1"/>
              </a:solidFill>
            </a:endParaRP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Obráze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87730" y="2685342"/>
            <a:ext cx="1512168" cy="269278"/>
          </a:xfrm>
          <a:prstGeom prst="rect">
            <a:avLst/>
          </a:prstGeom>
        </p:spPr>
      </p:pic>
      <p:pic>
        <p:nvPicPr>
          <p:cNvPr id="9" name="Picture 2" descr="C:\Users\vlcjir\Desktop\logo MA_malování.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87730" y="3092460"/>
            <a:ext cx="1591283" cy="453496"/>
          </a:xfrm>
          <a:prstGeom prst="rect">
            <a:avLst/>
          </a:prstGeom>
          <a:noFill/>
          <a:extLst>
            <a:ext uri="{909E8E84-426E-40DD-AFC4-6F175D3DCCD1}">
              <a14:hiddenFill xmlns:a14="http://schemas.microsoft.com/office/drawing/2010/main">
                <a:solidFill>
                  <a:srgbClr val="FFFFFF"/>
                </a:solidFill>
              </a14:hiddenFill>
            </a:ext>
          </a:extLst>
        </p:spPr>
      </p:pic>
      <p:pic>
        <p:nvPicPr>
          <p:cNvPr id="6" name="Obrázek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89743" y="3652064"/>
            <a:ext cx="1000694" cy="476521"/>
          </a:xfrm>
          <a:prstGeom prst="rect">
            <a:avLst/>
          </a:prstGeom>
        </p:spPr>
      </p:pic>
      <p:sp>
        <p:nvSpPr>
          <p:cNvPr id="7" name="Šipka doprava 6"/>
          <p:cNvSpPr/>
          <p:nvPr/>
        </p:nvSpPr>
        <p:spPr>
          <a:xfrm>
            <a:off x="7954941" y="6028651"/>
            <a:ext cx="119492" cy="141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Prstenec 9"/>
          <p:cNvSpPr/>
          <p:nvPr/>
        </p:nvSpPr>
        <p:spPr>
          <a:xfrm>
            <a:off x="7567533" y="5930638"/>
            <a:ext cx="387408" cy="36154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1" name="Šipka nahoru 10"/>
          <p:cNvSpPr/>
          <p:nvPr/>
        </p:nvSpPr>
        <p:spPr>
          <a:xfrm>
            <a:off x="7687059" y="5769486"/>
            <a:ext cx="144016" cy="14401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Šipka doleva 11"/>
          <p:cNvSpPr/>
          <p:nvPr/>
        </p:nvSpPr>
        <p:spPr>
          <a:xfrm>
            <a:off x="7421492" y="6040910"/>
            <a:ext cx="147451" cy="1410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Šipka dolů 14"/>
          <p:cNvSpPr/>
          <p:nvPr/>
        </p:nvSpPr>
        <p:spPr>
          <a:xfrm>
            <a:off x="7689920" y="6308430"/>
            <a:ext cx="138294" cy="1136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6" name="Šrafovaná šipka doprava 15"/>
          <p:cNvSpPr/>
          <p:nvPr/>
        </p:nvSpPr>
        <p:spPr>
          <a:xfrm rot="1610410">
            <a:off x="7381154" y="4356470"/>
            <a:ext cx="296403" cy="4571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0" name="Šrafovaná šipka doprava 19"/>
          <p:cNvSpPr/>
          <p:nvPr/>
        </p:nvSpPr>
        <p:spPr>
          <a:xfrm rot="8763087">
            <a:off x="7704330" y="4348515"/>
            <a:ext cx="274064" cy="4940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1" name="Šrafovaná šipka doprava 20"/>
          <p:cNvSpPr/>
          <p:nvPr/>
        </p:nvSpPr>
        <p:spPr>
          <a:xfrm rot="16200000">
            <a:off x="7587754" y="4587797"/>
            <a:ext cx="211510" cy="4571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7" name="Obrázek 16"/>
          <p:cNvPicPr>
            <a:picLocks noChangeAspect="1"/>
          </p:cNvPicPr>
          <p:nvPr/>
        </p:nvPicPr>
        <p:blipFill rotWithShape="1">
          <a:blip r:embed="rId9" cstate="print">
            <a:extLst>
              <a:ext uri="{28A0092B-C50C-407E-A947-70E740481C1C}">
                <a14:useLocalDpi xmlns:a14="http://schemas.microsoft.com/office/drawing/2010/main" val="0"/>
              </a:ext>
            </a:extLst>
          </a:blip>
          <a:srcRect l="33450" r="37258"/>
          <a:stretch/>
        </p:blipFill>
        <p:spPr>
          <a:xfrm>
            <a:off x="7567533" y="4994926"/>
            <a:ext cx="288032" cy="614561"/>
          </a:xfrm>
          <a:prstGeom prst="rect">
            <a:avLst/>
          </a:prstGeom>
        </p:spPr>
      </p:pic>
    </p:spTree>
    <p:extLst>
      <p:ext uri="{BB962C8B-B14F-4D97-AF65-F5344CB8AC3E}">
        <p14:creationId xmlns:p14="http://schemas.microsoft.com/office/powerpoint/2010/main" val="21071196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e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Obrázek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Nadpis 1"/>
          <p:cNvSpPr>
            <a:spLocks noGrp="1"/>
          </p:cNvSpPr>
          <p:nvPr>
            <p:ph type="ctrTitle"/>
          </p:nvPr>
        </p:nvSpPr>
        <p:spPr>
          <a:xfrm>
            <a:off x="323850" y="1625600"/>
            <a:ext cx="8376417" cy="792088"/>
          </a:xfrm>
        </p:spPr>
        <p:txBody>
          <a:bodyPr/>
          <a:lstStyle/>
          <a:p>
            <a:pPr algn="l"/>
            <a:r>
              <a:rPr lang="cs-CZ" sz="3200" dirty="0">
                <a:solidFill>
                  <a:srgbClr val="003399"/>
                </a:solidFill>
              </a:rPr>
              <a:t>Provedené činnosti:</a:t>
            </a:r>
          </a:p>
        </p:txBody>
      </p:sp>
      <p:sp>
        <p:nvSpPr>
          <p:cNvPr id="3" name="Podnadpis 2"/>
          <p:cNvSpPr>
            <a:spLocks noGrp="1"/>
          </p:cNvSpPr>
          <p:nvPr>
            <p:ph type="subTitle" idx="1"/>
          </p:nvPr>
        </p:nvSpPr>
        <p:spPr>
          <a:xfrm>
            <a:off x="683568" y="2420888"/>
            <a:ext cx="7920880" cy="3528392"/>
          </a:xfrm>
        </p:spPr>
        <p:txBody>
          <a:bodyPr rtlCol="0">
            <a:normAutofit fontScale="92500"/>
          </a:bodyPr>
          <a:lstStyle/>
          <a:p>
            <a:pPr marL="342900" indent="-342900" algn="l">
              <a:lnSpc>
                <a:spcPct val="150000"/>
              </a:lnSpc>
              <a:buFont typeface="Arial" panose="020B0604020202020204" pitchFamily="34" charset="0"/>
              <a:buChar char="•"/>
            </a:pPr>
            <a:r>
              <a:rPr lang="cs-CZ" sz="2200" dirty="0" smtClean="0">
                <a:solidFill>
                  <a:schemeClr val="tx1"/>
                </a:solidFill>
              </a:rPr>
              <a:t>identifikace </a:t>
            </a:r>
            <a:r>
              <a:rPr lang="cs-CZ" sz="2200" dirty="0">
                <a:solidFill>
                  <a:schemeClr val="tx1"/>
                </a:solidFill>
              </a:rPr>
              <a:t>částí dokumentů k plánované úpravě (během září)</a:t>
            </a:r>
          </a:p>
          <a:p>
            <a:pPr marL="342900" lvl="0" indent="-342900" algn="l">
              <a:lnSpc>
                <a:spcPct val="150000"/>
              </a:lnSpc>
              <a:buFont typeface="Arial" panose="020B0604020202020204" pitchFamily="34" charset="0"/>
              <a:buChar char="•"/>
            </a:pPr>
            <a:r>
              <a:rPr lang="cs-CZ" sz="2200" dirty="0" smtClean="0">
                <a:solidFill>
                  <a:schemeClr val="tx1"/>
                </a:solidFill>
              </a:rPr>
              <a:t>informování </a:t>
            </a:r>
            <a:r>
              <a:rPr lang="cs-CZ" sz="2200" dirty="0">
                <a:solidFill>
                  <a:schemeClr val="tx1"/>
                </a:solidFill>
              </a:rPr>
              <a:t>členů NSK (Komory pro ITI a IPRÚ) o základní představě aktualizace (5. 10. 2016)</a:t>
            </a:r>
          </a:p>
          <a:p>
            <a:pPr marL="342900" lvl="0" indent="-342900" algn="l">
              <a:lnSpc>
                <a:spcPct val="150000"/>
              </a:lnSpc>
              <a:buFont typeface="Arial" panose="020B0604020202020204" pitchFamily="34" charset="0"/>
              <a:buChar char="•"/>
            </a:pPr>
            <a:r>
              <a:rPr lang="cs-CZ" sz="2200" dirty="0" smtClean="0">
                <a:solidFill>
                  <a:schemeClr val="tx1"/>
                </a:solidFill>
              </a:rPr>
              <a:t>informování </a:t>
            </a:r>
            <a:r>
              <a:rPr lang="cs-CZ" sz="2200" dirty="0">
                <a:solidFill>
                  <a:schemeClr val="tx1"/>
                </a:solidFill>
              </a:rPr>
              <a:t>SMO ČR o plánu zapojení měst do procesu (</a:t>
            </a:r>
            <a:r>
              <a:rPr lang="cs-CZ" sz="2200" dirty="0" smtClean="0">
                <a:solidFill>
                  <a:schemeClr val="tx1"/>
                </a:solidFill>
              </a:rPr>
              <a:t>27. 9</a:t>
            </a:r>
            <a:r>
              <a:rPr lang="cs-CZ" sz="2200" dirty="0">
                <a:solidFill>
                  <a:schemeClr val="tx1"/>
                </a:solidFill>
              </a:rPr>
              <a:t>. 2016 a 5. 10. 2016</a:t>
            </a:r>
            <a:r>
              <a:rPr lang="cs-CZ" sz="2200" dirty="0" smtClean="0">
                <a:solidFill>
                  <a:schemeClr val="tx1"/>
                </a:solidFill>
              </a:rPr>
              <a:t>)</a:t>
            </a:r>
            <a:endParaRPr lang="cs-CZ" sz="2200" dirty="0">
              <a:solidFill>
                <a:schemeClr val="tx1"/>
              </a:solidFill>
            </a:endParaRPr>
          </a:p>
          <a:p>
            <a:pPr marL="342900" lvl="0" indent="-342900" algn="l">
              <a:lnSpc>
                <a:spcPct val="150000"/>
              </a:lnSpc>
              <a:buFont typeface="Arial" panose="020B0604020202020204" pitchFamily="34" charset="0"/>
              <a:buChar char="•"/>
            </a:pPr>
            <a:r>
              <a:rPr lang="cs-CZ" sz="2200" dirty="0" smtClean="0">
                <a:solidFill>
                  <a:schemeClr val="tx1"/>
                </a:solidFill>
              </a:rPr>
              <a:t>interní </a:t>
            </a:r>
            <a:r>
              <a:rPr lang="cs-CZ" sz="2200" dirty="0">
                <a:solidFill>
                  <a:schemeClr val="tx1"/>
                </a:solidFill>
              </a:rPr>
              <a:t>setkání k otázkám ohledně </a:t>
            </a:r>
            <a:r>
              <a:rPr lang="cs-CZ" sz="2200" dirty="0" smtClean="0">
                <a:solidFill>
                  <a:schemeClr val="tx1"/>
                </a:solidFill>
              </a:rPr>
              <a:t>aktualizace, k</a:t>
            </a:r>
            <a:r>
              <a:rPr lang="cs-CZ" sz="2200" dirty="0">
                <a:solidFill>
                  <a:schemeClr val="tx1"/>
                </a:solidFill>
              </a:rPr>
              <a:t> plánu </a:t>
            </a:r>
            <a:r>
              <a:rPr lang="cs-CZ" sz="2200" dirty="0" smtClean="0">
                <a:solidFill>
                  <a:schemeClr val="tx1"/>
                </a:solidFill>
              </a:rPr>
              <a:t>činností </a:t>
            </a:r>
            <a:r>
              <a:rPr lang="cs-CZ" sz="2200" dirty="0">
                <a:solidFill>
                  <a:schemeClr val="tx1"/>
                </a:solidFill>
              </a:rPr>
              <a:t>a návrhu </a:t>
            </a:r>
            <a:r>
              <a:rPr lang="cs-CZ" sz="2200" dirty="0" smtClean="0">
                <a:solidFill>
                  <a:schemeClr val="tx1"/>
                </a:solidFill>
              </a:rPr>
              <a:t>struktury</a:t>
            </a:r>
            <a:endParaRPr lang="cs-CZ" sz="2200" dirty="0">
              <a:solidFill>
                <a:schemeClr val="tx1"/>
              </a:solidFill>
            </a:endParaRP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6600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Obrázek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Obráze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Nadpis 1"/>
          <p:cNvSpPr>
            <a:spLocks noGrp="1"/>
          </p:cNvSpPr>
          <p:nvPr>
            <p:ph type="ctrTitle"/>
          </p:nvPr>
        </p:nvSpPr>
        <p:spPr>
          <a:xfrm>
            <a:off x="323850" y="1628800"/>
            <a:ext cx="8376417" cy="792088"/>
          </a:xfrm>
        </p:spPr>
        <p:txBody>
          <a:bodyPr/>
          <a:lstStyle/>
          <a:p>
            <a:pPr lvl="0" algn="l"/>
            <a:r>
              <a:rPr lang="cs-CZ" sz="3200" dirty="0" smtClean="0">
                <a:solidFill>
                  <a:srgbClr val="003399"/>
                </a:solidFill>
              </a:rPr>
              <a:t>Základní otázky</a:t>
            </a:r>
            <a:endParaRPr lang="cs-CZ" altLang="cs-CZ" sz="3200" b="1" dirty="0" smtClean="0">
              <a:solidFill>
                <a:srgbClr val="003399"/>
              </a:solidFill>
              <a:latin typeface="+mn-lt"/>
            </a:endParaRPr>
          </a:p>
        </p:txBody>
      </p:sp>
      <p:sp>
        <p:nvSpPr>
          <p:cNvPr id="3" name="Podnadpis 2"/>
          <p:cNvSpPr>
            <a:spLocks noGrp="1"/>
          </p:cNvSpPr>
          <p:nvPr>
            <p:ph type="subTitle" idx="1"/>
          </p:nvPr>
        </p:nvSpPr>
        <p:spPr>
          <a:xfrm>
            <a:off x="683568" y="2348880"/>
            <a:ext cx="7920880" cy="4392488"/>
          </a:xfrm>
        </p:spPr>
        <p:txBody>
          <a:bodyPr rtlCol="0">
            <a:normAutofit fontScale="92500" lnSpcReduction="20000"/>
          </a:bodyPr>
          <a:lstStyle/>
          <a:p>
            <a:pPr lvl="0" algn="just">
              <a:lnSpc>
                <a:spcPct val="150000"/>
              </a:lnSpc>
            </a:pPr>
            <a:r>
              <a:rPr lang="cs-CZ" sz="2400" i="1" u="sng" dirty="0" smtClean="0">
                <a:solidFill>
                  <a:schemeClr val="tx1"/>
                </a:solidFill>
              </a:rPr>
              <a:t>1. Komu </a:t>
            </a:r>
            <a:r>
              <a:rPr lang="cs-CZ" sz="2400" i="1" u="sng" dirty="0">
                <a:solidFill>
                  <a:schemeClr val="tx1"/>
                </a:solidFill>
              </a:rPr>
              <a:t>bude dokument určen?</a:t>
            </a:r>
            <a:endParaRPr lang="cs-CZ" sz="2400" u="sng" dirty="0">
              <a:solidFill>
                <a:schemeClr val="tx1"/>
              </a:solidFill>
            </a:endParaRPr>
          </a:p>
          <a:p>
            <a:pPr algn="just">
              <a:lnSpc>
                <a:spcPct val="150000"/>
              </a:lnSpc>
            </a:pPr>
            <a:r>
              <a:rPr lang="cs-CZ" sz="2000" dirty="0" smtClean="0">
                <a:solidFill>
                  <a:schemeClr val="tx1"/>
                </a:solidFill>
              </a:rPr>
              <a:t>Organizačním </a:t>
            </a:r>
            <a:r>
              <a:rPr lang="cs-CZ" sz="2000" dirty="0">
                <a:solidFill>
                  <a:schemeClr val="tx1"/>
                </a:solidFill>
              </a:rPr>
              <a:t>složkám státu a jako dokument doporučujícího charakteru </a:t>
            </a:r>
            <a:r>
              <a:rPr lang="cs-CZ" sz="2000" dirty="0" smtClean="0">
                <a:solidFill>
                  <a:schemeClr val="tx1"/>
                </a:solidFill>
              </a:rPr>
              <a:t>orgánům </a:t>
            </a:r>
            <a:r>
              <a:rPr lang="cs-CZ" sz="2000" dirty="0">
                <a:solidFill>
                  <a:schemeClr val="tx1"/>
                </a:solidFill>
              </a:rPr>
              <a:t>územní samosprávy</a:t>
            </a:r>
            <a:r>
              <a:rPr lang="cs-CZ" sz="2000" dirty="0" smtClean="0">
                <a:solidFill>
                  <a:schemeClr val="tx1"/>
                </a:solidFill>
              </a:rPr>
              <a:t>.</a:t>
            </a:r>
          </a:p>
          <a:p>
            <a:pPr algn="just">
              <a:lnSpc>
                <a:spcPct val="150000"/>
              </a:lnSpc>
            </a:pPr>
            <a:endParaRPr lang="cs-CZ" sz="2000" dirty="0">
              <a:solidFill>
                <a:schemeClr val="tx1"/>
              </a:solidFill>
            </a:endParaRPr>
          </a:p>
          <a:p>
            <a:pPr lvl="0" algn="just">
              <a:lnSpc>
                <a:spcPct val="150000"/>
              </a:lnSpc>
            </a:pPr>
            <a:r>
              <a:rPr lang="cs-CZ" sz="2400" i="1" u="sng" dirty="0">
                <a:solidFill>
                  <a:schemeClr val="tx1"/>
                </a:solidFill>
              </a:rPr>
              <a:t>2. K čemu bude dokument sloužit?</a:t>
            </a:r>
          </a:p>
          <a:p>
            <a:pPr algn="just">
              <a:lnSpc>
                <a:spcPct val="150000"/>
              </a:lnSpc>
            </a:pPr>
            <a:r>
              <a:rPr lang="cs-CZ" sz="2000" dirty="0" smtClean="0">
                <a:solidFill>
                  <a:schemeClr val="tx1"/>
                </a:solidFill>
              </a:rPr>
              <a:t>Především </a:t>
            </a:r>
            <a:r>
              <a:rPr lang="cs-CZ" sz="2000" dirty="0">
                <a:solidFill>
                  <a:schemeClr val="tx1"/>
                </a:solidFill>
              </a:rPr>
              <a:t>jako rámec pro směřování národních strategií a také pro směřování mezinárodních agend týkajících se urbánního rozvoje, jako je např. Městská agenda pro EU nebo Habitat III. Zároveň bude sloužit jako vodítko pro orgány územních samospráv při zpracování jejich strategických a územně-plánovacích dokumentů. </a:t>
            </a: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Obrázek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35216" y="602345"/>
            <a:ext cx="1688901" cy="1688901"/>
          </a:xfrm>
          <a:prstGeom prst="rect">
            <a:avLst/>
          </a:prstGeom>
        </p:spPr>
      </p:pic>
    </p:spTree>
    <p:extLst>
      <p:ext uri="{BB962C8B-B14F-4D97-AF65-F5344CB8AC3E}">
        <p14:creationId xmlns:p14="http://schemas.microsoft.com/office/powerpoint/2010/main" val="8589778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Obrázek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Obráze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odnadpis 2"/>
          <p:cNvSpPr>
            <a:spLocks noGrp="1"/>
          </p:cNvSpPr>
          <p:nvPr>
            <p:ph type="subTitle" idx="1"/>
          </p:nvPr>
        </p:nvSpPr>
        <p:spPr>
          <a:xfrm>
            <a:off x="683568" y="1770062"/>
            <a:ext cx="7920880" cy="4323233"/>
          </a:xfrm>
        </p:spPr>
        <p:txBody>
          <a:bodyPr rtlCol="0">
            <a:noAutofit/>
          </a:bodyPr>
          <a:lstStyle/>
          <a:p>
            <a:pPr lvl="0" algn="just"/>
            <a:r>
              <a:rPr lang="cs-CZ" sz="2200" i="1" u="sng" dirty="0" smtClean="0">
                <a:solidFill>
                  <a:schemeClr val="tx1"/>
                </a:solidFill>
              </a:rPr>
              <a:t>3. Jaká </a:t>
            </a:r>
            <a:r>
              <a:rPr lang="cs-CZ" sz="2200" i="1" u="sng" dirty="0">
                <a:solidFill>
                  <a:schemeClr val="tx1"/>
                </a:solidFill>
              </a:rPr>
              <a:t>by měla být hlavní sdělovaná </a:t>
            </a:r>
            <a:r>
              <a:rPr lang="cs-CZ" sz="2200" i="1" u="sng" dirty="0" smtClean="0">
                <a:solidFill>
                  <a:schemeClr val="tx1"/>
                </a:solidFill>
              </a:rPr>
              <a:t>myšlenka?</a:t>
            </a:r>
            <a:endParaRPr lang="cs-CZ" sz="2200" u="sng" dirty="0">
              <a:solidFill>
                <a:schemeClr val="tx1"/>
              </a:solidFill>
            </a:endParaRPr>
          </a:p>
          <a:p>
            <a:pPr algn="just">
              <a:lnSpc>
                <a:spcPct val="150000"/>
              </a:lnSpc>
            </a:pPr>
            <a:r>
              <a:rPr lang="cs-CZ" sz="1900" dirty="0" smtClean="0">
                <a:solidFill>
                  <a:schemeClr val="tx1"/>
                </a:solidFill>
              </a:rPr>
              <a:t>Prosazovat </a:t>
            </a:r>
            <a:r>
              <a:rPr lang="cs-CZ" sz="1900" dirty="0">
                <a:solidFill>
                  <a:schemeClr val="tx1"/>
                </a:solidFill>
              </a:rPr>
              <a:t>především následující </a:t>
            </a:r>
            <a:r>
              <a:rPr lang="cs-CZ" sz="1900" dirty="0" smtClean="0">
                <a:solidFill>
                  <a:schemeClr val="tx1"/>
                </a:solidFill>
              </a:rPr>
              <a:t>principy:</a:t>
            </a:r>
          </a:p>
          <a:p>
            <a:pPr marL="342900" indent="-342900" algn="just">
              <a:buFontTx/>
              <a:buChar char="-"/>
            </a:pPr>
            <a:r>
              <a:rPr lang="cs-CZ" sz="1900" dirty="0" smtClean="0">
                <a:solidFill>
                  <a:schemeClr val="tx1"/>
                </a:solidFill>
              </a:rPr>
              <a:t>integrované plánování</a:t>
            </a:r>
            <a:r>
              <a:rPr lang="cs-CZ" sz="1900" dirty="0">
                <a:solidFill>
                  <a:schemeClr val="tx1"/>
                </a:solidFill>
              </a:rPr>
              <a:t> </a:t>
            </a:r>
            <a:r>
              <a:rPr lang="cs-CZ" sz="1900" dirty="0" smtClean="0">
                <a:solidFill>
                  <a:schemeClr val="tx1"/>
                </a:solidFill>
              </a:rPr>
              <a:t>(územně i tematicky )</a:t>
            </a:r>
          </a:p>
          <a:p>
            <a:pPr marL="342900" indent="-342900" algn="just">
              <a:buFontTx/>
              <a:buChar char="-"/>
            </a:pPr>
            <a:r>
              <a:rPr lang="cs-CZ" sz="1900" dirty="0" smtClean="0">
                <a:solidFill>
                  <a:schemeClr val="tx1"/>
                </a:solidFill>
              </a:rPr>
              <a:t>nezávislost </a:t>
            </a:r>
            <a:r>
              <a:rPr lang="cs-CZ" sz="1900" dirty="0">
                <a:solidFill>
                  <a:schemeClr val="tx1"/>
                </a:solidFill>
              </a:rPr>
              <a:t>měst na dotačních prostředcích ESI fondů po roce </a:t>
            </a:r>
            <a:r>
              <a:rPr lang="cs-CZ" sz="1900" dirty="0" smtClean="0">
                <a:solidFill>
                  <a:schemeClr val="tx1"/>
                </a:solidFill>
              </a:rPr>
              <a:t>2021,</a:t>
            </a:r>
          </a:p>
          <a:p>
            <a:pPr marL="342900" indent="-342900" algn="just">
              <a:buFontTx/>
              <a:buChar char="-"/>
            </a:pPr>
            <a:r>
              <a:rPr lang="cs-CZ" sz="1900" dirty="0" smtClean="0">
                <a:solidFill>
                  <a:schemeClr val="tx1"/>
                </a:solidFill>
              </a:rPr>
              <a:t>spolupráce </a:t>
            </a:r>
            <a:r>
              <a:rPr lang="cs-CZ" sz="1900" dirty="0">
                <a:solidFill>
                  <a:schemeClr val="tx1"/>
                </a:solidFill>
              </a:rPr>
              <a:t>aktérů v území</a:t>
            </a:r>
            <a:r>
              <a:rPr lang="cs-CZ" sz="1900" dirty="0" smtClean="0">
                <a:solidFill>
                  <a:schemeClr val="tx1"/>
                </a:solidFill>
              </a:rPr>
              <a:t>.</a:t>
            </a:r>
          </a:p>
          <a:p>
            <a:pPr lvl="1" algn="just">
              <a:lnSpc>
                <a:spcPct val="150000"/>
              </a:lnSpc>
            </a:pPr>
            <a:endParaRPr lang="cs-CZ" sz="1900" dirty="0" smtClean="0">
              <a:solidFill>
                <a:schemeClr val="tx1"/>
              </a:solidFill>
            </a:endParaRPr>
          </a:p>
          <a:p>
            <a:pPr algn="just">
              <a:lnSpc>
                <a:spcPct val="150000"/>
              </a:lnSpc>
            </a:pPr>
            <a:r>
              <a:rPr lang="cs-CZ" sz="1900" dirty="0" smtClean="0">
                <a:solidFill>
                  <a:schemeClr val="tx1"/>
                </a:solidFill>
              </a:rPr>
              <a:t>Dokument </a:t>
            </a:r>
            <a:r>
              <a:rPr lang="cs-CZ" sz="1900" dirty="0">
                <a:solidFill>
                  <a:schemeClr val="tx1"/>
                </a:solidFill>
              </a:rPr>
              <a:t>bude reagovat na aktuální situaci v urbánní agendě. Bude zohledňovat aktuální </a:t>
            </a:r>
            <a:r>
              <a:rPr lang="cs-CZ" sz="1900" dirty="0" smtClean="0">
                <a:solidFill>
                  <a:schemeClr val="tx1"/>
                </a:solidFill>
              </a:rPr>
              <a:t>problémy a využívat </a:t>
            </a:r>
            <a:r>
              <a:rPr lang="cs-CZ" sz="1900" dirty="0">
                <a:solidFill>
                  <a:schemeClr val="tx1"/>
                </a:solidFill>
              </a:rPr>
              <a:t>poznatků z nových oblastí urbánní </a:t>
            </a:r>
            <a:r>
              <a:rPr lang="cs-CZ" sz="1900" dirty="0" smtClean="0">
                <a:solidFill>
                  <a:schemeClr val="tx1"/>
                </a:solidFill>
              </a:rPr>
              <a:t>politiky (Smart </a:t>
            </a:r>
            <a:r>
              <a:rPr lang="cs-CZ" sz="1900" dirty="0" err="1">
                <a:solidFill>
                  <a:schemeClr val="tx1"/>
                </a:solidFill>
              </a:rPr>
              <a:t>Cities</a:t>
            </a:r>
            <a:r>
              <a:rPr lang="cs-CZ" sz="1900" dirty="0">
                <a:solidFill>
                  <a:schemeClr val="tx1"/>
                </a:solidFill>
              </a:rPr>
              <a:t>, </a:t>
            </a:r>
            <a:r>
              <a:rPr lang="cs-CZ" sz="1900" dirty="0" smtClean="0">
                <a:solidFill>
                  <a:schemeClr val="tx1"/>
                </a:solidFill>
              </a:rPr>
              <a:t>OP </a:t>
            </a:r>
            <a:r>
              <a:rPr lang="cs-CZ" sz="1900" dirty="0">
                <a:solidFill>
                  <a:schemeClr val="tx1"/>
                </a:solidFill>
              </a:rPr>
              <a:t>URBACT, výstupy partnerství Městské agendy pro EU, závěrů Metodiky zmenšujících se měst, Management znalostí v lokálním a regionálním rozvoji nebo metodiky Efekty územně determinovaných </a:t>
            </a:r>
            <a:r>
              <a:rPr lang="cs-CZ" sz="1900" dirty="0" smtClean="0">
                <a:solidFill>
                  <a:schemeClr val="tx1"/>
                </a:solidFill>
              </a:rPr>
              <a:t>projektů).</a:t>
            </a:r>
            <a:endParaRPr lang="cs-CZ" sz="1900" dirty="0">
              <a:solidFill>
                <a:schemeClr val="tx1"/>
              </a:solidFill>
            </a:endParaRP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Obrázek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83005" y="645467"/>
            <a:ext cx="1688901" cy="1688901"/>
          </a:xfrm>
          <a:prstGeom prst="rect">
            <a:avLst/>
          </a:prstGeom>
        </p:spPr>
      </p:pic>
    </p:spTree>
    <p:extLst>
      <p:ext uri="{BB962C8B-B14F-4D97-AF65-F5344CB8AC3E}">
        <p14:creationId xmlns:p14="http://schemas.microsoft.com/office/powerpoint/2010/main" val="22454399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Obrázek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Obráze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odnadpis 2"/>
          <p:cNvSpPr>
            <a:spLocks noGrp="1"/>
          </p:cNvSpPr>
          <p:nvPr>
            <p:ph type="subTitle" idx="1"/>
          </p:nvPr>
        </p:nvSpPr>
        <p:spPr>
          <a:xfrm>
            <a:off x="467544" y="1916832"/>
            <a:ext cx="7920880" cy="4467695"/>
          </a:xfrm>
        </p:spPr>
        <p:txBody>
          <a:bodyPr rtlCol="0">
            <a:noAutofit/>
          </a:bodyPr>
          <a:lstStyle/>
          <a:p>
            <a:pPr lvl="0" algn="just">
              <a:lnSpc>
                <a:spcPct val="150000"/>
              </a:lnSpc>
            </a:pPr>
            <a:r>
              <a:rPr lang="cs-CZ" sz="1600" i="1" u="sng" dirty="0" smtClean="0">
                <a:solidFill>
                  <a:schemeClr val="tx1"/>
                </a:solidFill>
              </a:rPr>
              <a:t>4. Jaká </a:t>
            </a:r>
            <a:r>
              <a:rPr lang="cs-CZ" sz="1600" i="1" u="sng" dirty="0">
                <a:solidFill>
                  <a:schemeClr val="tx1"/>
                </a:solidFill>
              </a:rPr>
              <a:t>bude platnost dokumentu?</a:t>
            </a:r>
            <a:endParaRPr lang="cs-CZ" sz="1600" u="sng" dirty="0">
              <a:solidFill>
                <a:schemeClr val="tx1"/>
              </a:solidFill>
            </a:endParaRPr>
          </a:p>
          <a:p>
            <a:pPr algn="just">
              <a:lnSpc>
                <a:spcPct val="150000"/>
              </a:lnSpc>
            </a:pPr>
            <a:r>
              <a:rPr lang="cs-CZ" sz="1600" dirty="0">
                <a:solidFill>
                  <a:schemeClr val="tx1"/>
                </a:solidFill>
              </a:rPr>
              <a:t>Dokumentu bude </a:t>
            </a:r>
            <a:r>
              <a:rPr lang="cs-CZ" sz="1600" dirty="0" smtClean="0">
                <a:solidFill>
                  <a:schemeClr val="tx1"/>
                </a:solidFill>
              </a:rPr>
              <a:t>zpracován </a:t>
            </a:r>
            <a:r>
              <a:rPr lang="cs-CZ" sz="1600" dirty="0">
                <a:solidFill>
                  <a:schemeClr val="tx1"/>
                </a:solidFill>
              </a:rPr>
              <a:t>na období 2017-2023</a:t>
            </a:r>
            <a:r>
              <a:rPr lang="cs-CZ" sz="1600" dirty="0" smtClean="0">
                <a:solidFill>
                  <a:schemeClr val="tx1"/>
                </a:solidFill>
              </a:rPr>
              <a:t>.</a:t>
            </a:r>
          </a:p>
          <a:p>
            <a:pPr algn="just"/>
            <a:endParaRPr lang="cs-CZ" sz="1600" dirty="0">
              <a:solidFill>
                <a:schemeClr val="tx1"/>
              </a:solidFill>
            </a:endParaRPr>
          </a:p>
          <a:p>
            <a:pPr lvl="0" algn="just">
              <a:lnSpc>
                <a:spcPct val="150000"/>
              </a:lnSpc>
            </a:pPr>
            <a:r>
              <a:rPr lang="cs-CZ" sz="1600" i="1" u="sng" dirty="0" smtClean="0">
                <a:solidFill>
                  <a:schemeClr val="tx1"/>
                </a:solidFill>
              </a:rPr>
              <a:t>5. Kdo </a:t>
            </a:r>
            <a:r>
              <a:rPr lang="cs-CZ" sz="1600" i="1" u="sng" dirty="0">
                <a:solidFill>
                  <a:schemeClr val="tx1"/>
                </a:solidFill>
              </a:rPr>
              <a:t>všechno by se měl na jeho zpracování podílet?</a:t>
            </a:r>
            <a:endParaRPr lang="cs-CZ" sz="1600" u="sng" dirty="0">
              <a:solidFill>
                <a:schemeClr val="tx1"/>
              </a:solidFill>
            </a:endParaRPr>
          </a:p>
          <a:p>
            <a:pPr algn="just">
              <a:lnSpc>
                <a:spcPct val="150000"/>
              </a:lnSpc>
            </a:pPr>
            <a:r>
              <a:rPr lang="cs-CZ" sz="1600" dirty="0">
                <a:solidFill>
                  <a:schemeClr val="tx1"/>
                </a:solidFill>
              </a:rPr>
              <a:t>Na zpracování se budou podílet mimo jiné: </a:t>
            </a:r>
            <a:endParaRPr lang="cs-CZ" sz="1600" dirty="0" smtClean="0">
              <a:solidFill>
                <a:schemeClr val="tx1"/>
              </a:solidFill>
            </a:endParaRPr>
          </a:p>
          <a:p>
            <a:pPr algn="just">
              <a:lnSpc>
                <a:spcPct val="150000"/>
              </a:lnSpc>
            </a:pPr>
            <a:r>
              <a:rPr lang="cs-CZ" sz="1600" dirty="0" smtClean="0">
                <a:solidFill>
                  <a:schemeClr val="tx1"/>
                </a:solidFill>
              </a:rPr>
              <a:t>MMR </a:t>
            </a:r>
            <a:r>
              <a:rPr lang="cs-CZ" sz="1600" dirty="0">
                <a:solidFill>
                  <a:schemeClr val="tx1"/>
                </a:solidFill>
              </a:rPr>
              <a:t>(Odbor </a:t>
            </a:r>
            <a:r>
              <a:rPr lang="cs-CZ" sz="1600" dirty="0" smtClean="0">
                <a:solidFill>
                  <a:schemeClr val="tx1"/>
                </a:solidFill>
              </a:rPr>
              <a:t>ÚP, ODPES), PS </a:t>
            </a:r>
            <a:r>
              <a:rPr lang="cs-CZ" sz="1600" dirty="0">
                <a:solidFill>
                  <a:schemeClr val="tx1"/>
                </a:solidFill>
              </a:rPr>
              <a:t>pro tvorbu Akčního plánu </a:t>
            </a:r>
            <a:r>
              <a:rPr lang="cs-CZ" sz="1600" dirty="0" smtClean="0">
                <a:solidFill>
                  <a:schemeClr val="tx1"/>
                </a:solidFill>
              </a:rPr>
              <a:t>SRR ČR, SMO </a:t>
            </a:r>
            <a:r>
              <a:rPr lang="cs-CZ" sz="1600" dirty="0">
                <a:solidFill>
                  <a:schemeClr val="tx1"/>
                </a:solidFill>
              </a:rPr>
              <a:t>CŘ, SMS ČR, Asociace krajů, NS MAS, vybraní zástupci měst (nominace přes SMO ČR) + případně akademičtí </a:t>
            </a:r>
            <a:r>
              <a:rPr lang="cs-CZ" sz="1600" dirty="0" smtClean="0">
                <a:solidFill>
                  <a:schemeClr val="tx1"/>
                </a:solidFill>
              </a:rPr>
              <a:t>experti. Dále </a:t>
            </a:r>
            <a:r>
              <a:rPr lang="cs-CZ" sz="1600" dirty="0">
                <a:solidFill>
                  <a:schemeClr val="tx1"/>
                </a:solidFill>
              </a:rPr>
              <a:t>budou moci </a:t>
            </a:r>
            <a:r>
              <a:rPr lang="cs-CZ" sz="1600" dirty="0" smtClean="0">
                <a:solidFill>
                  <a:schemeClr val="tx1"/>
                </a:solidFill>
              </a:rPr>
              <a:t>možné </a:t>
            </a:r>
            <a:r>
              <a:rPr lang="cs-CZ" sz="1600" dirty="0">
                <a:solidFill>
                  <a:schemeClr val="tx1"/>
                </a:solidFill>
              </a:rPr>
              <a:t>připomínkovat dokument prostřednictvím Databáze strategií. </a:t>
            </a:r>
            <a:endParaRPr lang="cs-CZ" sz="1600" dirty="0" smtClean="0">
              <a:solidFill>
                <a:schemeClr val="tx1"/>
              </a:solidFill>
            </a:endParaRPr>
          </a:p>
          <a:p>
            <a:pPr algn="just"/>
            <a:endParaRPr lang="cs-CZ" sz="1600" dirty="0" smtClean="0">
              <a:solidFill>
                <a:schemeClr val="tx1"/>
              </a:solidFill>
            </a:endParaRPr>
          </a:p>
          <a:p>
            <a:pPr lvl="0" algn="just">
              <a:lnSpc>
                <a:spcPct val="150000"/>
              </a:lnSpc>
            </a:pPr>
            <a:r>
              <a:rPr lang="cs-CZ" sz="1600" i="1" u="sng" dirty="0" smtClean="0">
                <a:solidFill>
                  <a:schemeClr val="tx1"/>
                </a:solidFill>
              </a:rPr>
              <a:t>6</a:t>
            </a:r>
            <a:r>
              <a:rPr lang="cs-CZ" sz="1600" i="1" u="sng" dirty="0">
                <a:solidFill>
                  <a:schemeClr val="tx1"/>
                </a:solidFill>
              </a:rPr>
              <a:t>. Jaká bude jeho závaznost?</a:t>
            </a:r>
            <a:endParaRPr lang="cs-CZ" sz="1600" u="sng" dirty="0">
              <a:solidFill>
                <a:schemeClr val="tx1"/>
              </a:solidFill>
            </a:endParaRPr>
          </a:p>
          <a:p>
            <a:pPr algn="just">
              <a:lnSpc>
                <a:spcPct val="150000"/>
              </a:lnSpc>
            </a:pPr>
            <a:r>
              <a:rPr lang="cs-CZ" sz="1600" dirty="0">
                <a:solidFill>
                  <a:schemeClr val="tx1"/>
                </a:solidFill>
              </a:rPr>
              <a:t>Dokument bude mít doporučující charakter</a:t>
            </a:r>
            <a:r>
              <a:rPr lang="cs-CZ" sz="1900" dirty="0">
                <a:solidFill>
                  <a:schemeClr val="tx1"/>
                </a:solidFill>
              </a:rPr>
              <a:t>. </a:t>
            </a:r>
          </a:p>
          <a:p>
            <a:pPr algn="l"/>
            <a:endParaRPr lang="cs-CZ" sz="2000" dirty="0">
              <a:solidFill>
                <a:schemeClr val="tx1"/>
              </a:solidFill>
            </a:endParaRPr>
          </a:p>
          <a:p>
            <a:pPr lvl="0" algn="l"/>
            <a:endParaRPr lang="cs-CZ" sz="2000" dirty="0">
              <a:solidFill>
                <a:schemeClr val="tx1"/>
              </a:solidFill>
            </a:endParaRP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Obrázek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43887" y="636686"/>
            <a:ext cx="1688901" cy="1688901"/>
          </a:xfrm>
          <a:prstGeom prst="rect">
            <a:avLst/>
          </a:prstGeom>
        </p:spPr>
      </p:pic>
    </p:spTree>
    <p:extLst>
      <p:ext uri="{BB962C8B-B14F-4D97-AF65-F5344CB8AC3E}">
        <p14:creationId xmlns:p14="http://schemas.microsoft.com/office/powerpoint/2010/main" val="1716978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Obrázek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Obrázek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odnadpis 2"/>
          <p:cNvSpPr>
            <a:spLocks noGrp="1"/>
          </p:cNvSpPr>
          <p:nvPr>
            <p:ph type="subTitle" idx="1"/>
          </p:nvPr>
        </p:nvSpPr>
        <p:spPr>
          <a:xfrm>
            <a:off x="683568" y="1625600"/>
            <a:ext cx="7920880" cy="4467695"/>
          </a:xfrm>
        </p:spPr>
        <p:txBody>
          <a:bodyPr rtlCol="0">
            <a:noAutofit/>
          </a:bodyPr>
          <a:lstStyle/>
          <a:p>
            <a:pPr algn="l"/>
            <a:r>
              <a:rPr lang="cs-CZ" dirty="0">
                <a:solidFill>
                  <a:srgbClr val="003399"/>
                </a:solidFill>
                <a:latin typeface="+mj-lt"/>
                <a:ea typeface="+mj-ea"/>
                <a:cs typeface="+mj-cs"/>
              </a:rPr>
              <a:t>Plán činností:</a:t>
            </a:r>
          </a:p>
          <a:p>
            <a:pPr marL="342900" lvl="0" indent="-342900" algn="just">
              <a:lnSpc>
                <a:spcPct val="150000"/>
              </a:lnSpc>
              <a:buFont typeface="Arial" panose="020B0604020202020204" pitchFamily="34" charset="0"/>
              <a:buChar char="•"/>
            </a:pPr>
            <a:r>
              <a:rPr lang="cs-CZ" sz="1800" dirty="0" smtClean="0">
                <a:solidFill>
                  <a:schemeClr val="tx1"/>
                </a:solidFill>
              </a:rPr>
              <a:t>Cca </a:t>
            </a:r>
            <a:r>
              <a:rPr lang="cs-CZ" sz="1800" dirty="0">
                <a:solidFill>
                  <a:schemeClr val="tx1"/>
                </a:solidFill>
              </a:rPr>
              <a:t>3 setkání se členy pracovní skupiny pro ZUP (zástupci MMR a měst</a:t>
            </a:r>
            <a:r>
              <a:rPr lang="cs-CZ" sz="1800" dirty="0" smtClean="0">
                <a:solidFill>
                  <a:schemeClr val="tx1"/>
                </a:solidFill>
              </a:rPr>
              <a:t>)</a:t>
            </a:r>
          </a:p>
          <a:p>
            <a:pPr marL="342900" lvl="0" indent="-342900" algn="just">
              <a:lnSpc>
                <a:spcPct val="150000"/>
              </a:lnSpc>
              <a:buFont typeface="Arial" panose="020B0604020202020204" pitchFamily="34" charset="0"/>
              <a:buChar char="•"/>
            </a:pPr>
            <a:r>
              <a:rPr lang="cs-CZ" sz="1800" dirty="0" smtClean="0">
                <a:solidFill>
                  <a:schemeClr val="tx1"/>
                </a:solidFill>
              </a:rPr>
              <a:t>Zapojení </a:t>
            </a:r>
            <a:r>
              <a:rPr lang="cs-CZ" sz="1800" dirty="0">
                <a:solidFill>
                  <a:schemeClr val="tx1"/>
                </a:solidFill>
              </a:rPr>
              <a:t>externích odborníků k oponentuře – </a:t>
            </a:r>
            <a:r>
              <a:rPr lang="cs-CZ" sz="1800" dirty="0" smtClean="0">
                <a:solidFill>
                  <a:schemeClr val="tx1"/>
                </a:solidFill>
              </a:rPr>
              <a:t>březen 2017</a:t>
            </a:r>
          </a:p>
          <a:p>
            <a:pPr marL="342900" lvl="0" indent="-342900" algn="just">
              <a:lnSpc>
                <a:spcPct val="150000"/>
              </a:lnSpc>
              <a:buFont typeface="Arial" panose="020B0604020202020204" pitchFamily="34" charset="0"/>
              <a:buChar char="•"/>
            </a:pPr>
            <a:r>
              <a:rPr lang="cs-CZ" sz="1800" dirty="0" smtClean="0">
                <a:solidFill>
                  <a:schemeClr val="tx1"/>
                </a:solidFill>
              </a:rPr>
              <a:t>Zpracování </a:t>
            </a:r>
            <a:r>
              <a:rPr lang="cs-CZ" sz="1800" dirty="0">
                <a:solidFill>
                  <a:schemeClr val="tx1"/>
                </a:solidFill>
              </a:rPr>
              <a:t>draftu dokumentu – </a:t>
            </a:r>
            <a:r>
              <a:rPr lang="cs-CZ" sz="1800" dirty="0" smtClean="0">
                <a:solidFill>
                  <a:schemeClr val="tx1"/>
                </a:solidFill>
              </a:rPr>
              <a:t>březen </a:t>
            </a:r>
            <a:r>
              <a:rPr lang="cs-CZ" sz="1800" dirty="0">
                <a:solidFill>
                  <a:schemeClr val="tx1"/>
                </a:solidFill>
              </a:rPr>
              <a:t>2017</a:t>
            </a:r>
          </a:p>
          <a:p>
            <a:pPr marL="342900" lvl="0" indent="-342900" algn="just">
              <a:lnSpc>
                <a:spcPct val="150000"/>
              </a:lnSpc>
              <a:buFont typeface="Arial" panose="020B0604020202020204" pitchFamily="34" charset="0"/>
              <a:buChar char="•"/>
            </a:pPr>
            <a:r>
              <a:rPr lang="cs-CZ" sz="1800" dirty="0" smtClean="0">
                <a:solidFill>
                  <a:schemeClr val="tx1"/>
                </a:solidFill>
              </a:rPr>
              <a:t>Vnitřní </a:t>
            </a:r>
            <a:r>
              <a:rPr lang="cs-CZ" sz="1800" dirty="0">
                <a:solidFill>
                  <a:schemeClr val="tx1"/>
                </a:solidFill>
              </a:rPr>
              <a:t>připomínkové řízení MMR a mezirezortní připomínkové řízení </a:t>
            </a:r>
            <a:r>
              <a:rPr lang="cs-CZ" sz="1800" dirty="0" smtClean="0">
                <a:solidFill>
                  <a:schemeClr val="tx1"/>
                </a:solidFill>
              </a:rPr>
              <a:t>(</a:t>
            </a:r>
            <a:r>
              <a:rPr lang="cs-CZ" sz="1800" dirty="0">
                <a:solidFill>
                  <a:schemeClr val="tx1"/>
                </a:solidFill>
              </a:rPr>
              <a:t>jako ČR 2030) – </a:t>
            </a:r>
            <a:r>
              <a:rPr lang="cs-CZ" sz="1800" dirty="0" smtClean="0">
                <a:solidFill>
                  <a:schemeClr val="tx1"/>
                </a:solidFill>
              </a:rPr>
              <a:t>květen </a:t>
            </a:r>
            <a:r>
              <a:rPr lang="cs-CZ" sz="1800" dirty="0">
                <a:solidFill>
                  <a:schemeClr val="tx1"/>
                </a:solidFill>
              </a:rPr>
              <a:t>2017</a:t>
            </a:r>
          </a:p>
          <a:p>
            <a:pPr marL="342900" lvl="0" indent="-342900" algn="just">
              <a:lnSpc>
                <a:spcPct val="150000"/>
              </a:lnSpc>
              <a:buFont typeface="Arial" panose="020B0604020202020204" pitchFamily="34" charset="0"/>
              <a:buChar char="•"/>
            </a:pPr>
            <a:r>
              <a:rPr lang="cs-CZ" sz="1800" dirty="0" smtClean="0">
                <a:solidFill>
                  <a:schemeClr val="tx1"/>
                </a:solidFill>
              </a:rPr>
              <a:t>Předložení </a:t>
            </a:r>
            <a:r>
              <a:rPr lang="cs-CZ" sz="1800" dirty="0">
                <a:solidFill>
                  <a:schemeClr val="tx1"/>
                </a:solidFill>
              </a:rPr>
              <a:t>dokumentu ke schválení vládě ČR – </a:t>
            </a:r>
            <a:r>
              <a:rPr lang="cs-CZ" sz="1800" dirty="0" smtClean="0">
                <a:solidFill>
                  <a:schemeClr val="tx1"/>
                </a:solidFill>
              </a:rPr>
              <a:t>konec června 2017</a:t>
            </a:r>
          </a:p>
          <a:p>
            <a:pPr algn="l"/>
            <a:endParaRPr lang="cs-CZ" sz="2000" dirty="0" smtClean="0">
              <a:solidFill>
                <a:schemeClr val="tx1"/>
              </a:solidFill>
            </a:endParaRPr>
          </a:p>
          <a:p>
            <a:pPr lvl="0" algn="l"/>
            <a:endParaRPr lang="cs-CZ" sz="2000" dirty="0">
              <a:solidFill>
                <a:schemeClr val="tx1"/>
              </a:solidFill>
            </a:endParaRPr>
          </a:p>
        </p:txBody>
      </p:sp>
      <p:pic>
        <p:nvPicPr>
          <p:cNvPr id="205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1827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usr\Plocha 160106\URBACT\1. výzva\Brožura 21 sítí\Urbact City Festival Rig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36" t="5552" r="-1033" b="1851"/>
          <a:stretch/>
        </p:blipFill>
        <p:spPr bwMode="auto">
          <a:xfrm>
            <a:off x="-1" y="404664"/>
            <a:ext cx="9235441" cy="5760640"/>
          </a:xfrm>
          <a:prstGeom prst="rect">
            <a:avLst/>
          </a:prstGeom>
          <a:noFill/>
          <a:extLst>
            <a:ext uri="{909E8E84-426E-40DD-AFC4-6F175D3DCCD1}">
              <a14:hiddenFill xmlns:a14="http://schemas.microsoft.com/office/drawing/2010/main">
                <a:solidFill>
                  <a:srgbClr val="FFFFFF"/>
                </a:solidFill>
              </a14:hiddenFill>
            </a:ext>
          </a:extLst>
        </p:spPr>
      </p:pic>
      <p:sp>
        <p:nvSpPr>
          <p:cNvPr id="3" name="Nadpis 2"/>
          <p:cNvSpPr>
            <a:spLocks noGrp="1"/>
          </p:cNvSpPr>
          <p:nvPr>
            <p:ph type="title"/>
          </p:nvPr>
        </p:nvSpPr>
        <p:spPr>
          <a:xfrm>
            <a:off x="0" y="1268760"/>
            <a:ext cx="9144000" cy="720080"/>
          </a:xfrm>
          <a:solidFill>
            <a:schemeClr val="bg1">
              <a:alpha val="85000"/>
            </a:schemeClr>
          </a:solidFill>
        </p:spPr>
        <p:txBody>
          <a:bodyPr/>
          <a:lstStyle/>
          <a:p>
            <a:pPr algn="ctr"/>
            <a:r>
              <a:rPr lang="cs-CZ" smtClean="0">
                <a:solidFill>
                  <a:schemeClr val="accent1"/>
                </a:solidFill>
              </a:rPr>
              <a:t>Operační program URBACT III</a:t>
            </a:r>
            <a:endParaRPr lang="cs-CZ" cap="small" dirty="0">
              <a:solidFill>
                <a:schemeClr val="accent1"/>
              </a:solidFill>
            </a:endParaRPr>
          </a:p>
        </p:txBody>
      </p:sp>
      <p:pic>
        <p:nvPicPr>
          <p:cNvPr id="2050" name="Picture 2" descr="a72c15739e31be68ffb5d0fc04a1958a70cae56a@zimbr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6165304"/>
            <a:ext cx="1368152" cy="66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ek 5" descr="URBACT_Ostrava_7.3.2016 - Microsoft PowerPoint"/>
          <p:cNvPicPr>
            <a:picLocks noChangeAspect="1"/>
          </p:cNvPicPr>
          <p:nvPr/>
        </p:nvPicPr>
        <p:blipFill rotWithShape="1">
          <a:blip r:embed="rId5">
            <a:extLst>
              <a:ext uri="{28A0092B-C50C-407E-A947-70E740481C1C}">
                <a14:useLocalDpi xmlns:a14="http://schemas.microsoft.com/office/drawing/2010/main" val="0"/>
              </a:ext>
            </a:extLst>
          </a:blip>
          <a:srcRect l="28115" t="19654" r="57170" b="74078"/>
          <a:stretch/>
        </p:blipFill>
        <p:spPr>
          <a:xfrm>
            <a:off x="6946487" y="6165304"/>
            <a:ext cx="2173739" cy="675337"/>
          </a:xfrm>
          <a:prstGeom prst="rect">
            <a:avLst/>
          </a:prstGeom>
        </p:spPr>
      </p:pic>
    </p:spTree>
    <p:extLst>
      <p:ext uri="{BB962C8B-B14F-4D97-AF65-F5344CB8AC3E}">
        <p14:creationId xmlns:p14="http://schemas.microsoft.com/office/powerpoint/2010/main" val="292231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2"/>
          <p:cNvSpPr>
            <a:spLocks noGrp="1"/>
          </p:cNvSpPr>
          <p:nvPr>
            <p:ph type="title"/>
          </p:nvPr>
        </p:nvSpPr>
        <p:spPr>
          <a:xfrm>
            <a:off x="395536" y="1268760"/>
            <a:ext cx="8291264" cy="504056"/>
          </a:xfrm>
        </p:spPr>
        <p:txBody>
          <a:bodyPr/>
          <a:lstStyle/>
          <a:p>
            <a:r>
              <a:rPr lang="cs-CZ" u="sng" dirty="0" smtClean="0">
                <a:latin typeface="Calibri" pitchFamily="34" charset="0"/>
                <a:cs typeface="Calibri" pitchFamily="34" charset="0"/>
              </a:rPr>
              <a:t>Národní stálá konference</a:t>
            </a:r>
            <a:endParaRPr lang="cs-CZ" u="sng" dirty="0">
              <a:latin typeface="Calibri" pitchFamily="34" charset="0"/>
              <a:cs typeface="Calibri" pitchFamily="34" charset="0"/>
            </a:endParaRPr>
          </a:p>
        </p:txBody>
      </p:sp>
      <p:sp>
        <p:nvSpPr>
          <p:cNvPr id="3" name="Zástupný symbol pro obsah 2"/>
          <p:cNvSpPr>
            <a:spLocks noGrp="1"/>
          </p:cNvSpPr>
          <p:nvPr>
            <p:ph idx="1"/>
          </p:nvPr>
        </p:nvSpPr>
        <p:spPr/>
        <p:txBody>
          <a:bodyPr>
            <a:normAutofit/>
          </a:bodyPr>
          <a:lstStyle/>
          <a:p>
            <a:pPr marL="447675" lvl="1">
              <a:lnSpc>
                <a:spcPct val="90000"/>
              </a:lnSpc>
              <a:spcAft>
                <a:spcPts val="1800"/>
              </a:spcAft>
              <a:buClr>
                <a:schemeClr val="accent1"/>
              </a:buClr>
              <a:buFont typeface="Wingdings" panose="05000000000000000000" pitchFamily="2" charset="2"/>
              <a:buChar char="§"/>
            </a:pPr>
            <a:endParaRPr lang="cs-CZ" sz="1900" dirty="0"/>
          </a:p>
          <a:p>
            <a:endParaRPr lang="cs-CZ" dirty="0"/>
          </a:p>
        </p:txBody>
      </p:sp>
      <p:graphicFrame>
        <p:nvGraphicFramePr>
          <p:cNvPr id="2" name="Tabulka 1"/>
          <p:cNvGraphicFramePr>
            <a:graphicFrameLocks noGrp="1"/>
          </p:cNvGraphicFramePr>
          <p:nvPr>
            <p:extLst>
              <p:ext uri="{D42A27DB-BD31-4B8C-83A1-F6EECF244321}">
                <p14:modId xmlns:p14="http://schemas.microsoft.com/office/powerpoint/2010/main" val="1129167091"/>
              </p:ext>
            </p:extLst>
          </p:nvPr>
        </p:nvGraphicFramePr>
        <p:xfrm>
          <a:off x="539552" y="3140968"/>
          <a:ext cx="6096000" cy="2187670"/>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xmlns="" val="20000"/>
                    </a:ext>
                  </a:extLst>
                </a:gridCol>
                <a:gridCol w="5231904">
                  <a:extLst>
                    <a:ext uri="{9D8B030D-6E8A-4147-A177-3AD203B41FA5}">
                      <a16:colId xmlns:a16="http://schemas.microsoft.com/office/drawing/2014/main" xmlns="" val="20001"/>
                    </a:ext>
                  </a:extLst>
                </a:gridCol>
              </a:tblGrid>
              <a:tr h="1080120">
                <a:tc>
                  <a:txBody>
                    <a:bodyPr/>
                    <a:lstStyle/>
                    <a:p>
                      <a:r>
                        <a:rPr lang="cs-CZ" dirty="0" smtClean="0"/>
                        <a:t>1. den </a:t>
                      </a:r>
                      <a:endParaRPr lang="cs-CZ" dirty="0"/>
                    </a:p>
                  </a:txBody>
                  <a:tcPr/>
                </a:tc>
                <a:tc>
                  <a:txBody>
                    <a:bodyPr/>
                    <a:lstStyle/>
                    <a:p>
                      <a:pPr marL="0" marR="0" lvl="2" indent="0" algn="l" defTabSz="914400" rtl="0" eaLnBrk="1" fontAlgn="auto" latinLnBrk="0" hangingPunct="1">
                        <a:lnSpc>
                          <a:spcPct val="100000"/>
                        </a:lnSpc>
                        <a:spcBef>
                          <a:spcPts val="0"/>
                        </a:spcBef>
                        <a:spcAft>
                          <a:spcPts val="600"/>
                        </a:spcAft>
                        <a:buClrTx/>
                        <a:buSzTx/>
                        <a:buFontTx/>
                        <a:buNone/>
                        <a:tabLst/>
                        <a:defRPr/>
                      </a:pPr>
                      <a:r>
                        <a:rPr lang="cs-CZ" sz="1800" u="sng" dirty="0" smtClean="0">
                          <a:solidFill>
                            <a:schemeClr val="bg1"/>
                          </a:solidFill>
                        </a:rPr>
                        <a:t>Jednání jednotlivých komor NSK </a:t>
                      </a:r>
                    </a:p>
                    <a:p>
                      <a:pPr marL="0" marR="0" lvl="2" indent="0" algn="l" defTabSz="914400" rtl="0" eaLnBrk="1" fontAlgn="auto" latinLnBrk="0" hangingPunct="1">
                        <a:lnSpc>
                          <a:spcPct val="100000"/>
                        </a:lnSpc>
                        <a:spcBef>
                          <a:spcPts val="0"/>
                        </a:spcBef>
                        <a:spcAft>
                          <a:spcPts val="0"/>
                        </a:spcAft>
                        <a:buClrTx/>
                        <a:buSzTx/>
                        <a:buFontTx/>
                        <a:buNone/>
                        <a:tabLst/>
                        <a:defRPr/>
                      </a:pPr>
                      <a:r>
                        <a:rPr lang="cs-CZ" sz="1600" b="0" dirty="0" smtClean="0">
                          <a:solidFill>
                            <a:schemeClr val="bg1"/>
                          </a:solidFill>
                        </a:rPr>
                        <a:t>ITI, IPRÚ, Regionální komora, CLLD</a:t>
                      </a:r>
                    </a:p>
                    <a:p>
                      <a:endParaRPr lang="cs-CZ" dirty="0"/>
                    </a:p>
                  </a:txBody>
                  <a:tcPr/>
                </a:tc>
                <a:extLst>
                  <a:ext uri="{0D108BD9-81ED-4DB2-BD59-A6C34878D82A}">
                    <a16:rowId xmlns:a16="http://schemas.microsoft.com/office/drawing/2014/main" xmlns="" val="10000"/>
                  </a:ext>
                </a:extLst>
              </a:tr>
              <a:tr h="1107550">
                <a:tc>
                  <a:txBody>
                    <a:bodyPr/>
                    <a:lstStyle/>
                    <a:p>
                      <a:r>
                        <a:rPr lang="cs-CZ" b="1" dirty="0" smtClean="0"/>
                        <a:t>2. den</a:t>
                      </a:r>
                      <a:endParaRPr lang="cs-CZ" b="1" dirty="0"/>
                    </a:p>
                  </a:txBody>
                  <a:tcPr/>
                </a:tc>
                <a:tc>
                  <a:txBody>
                    <a:bodyPr/>
                    <a:lstStyle/>
                    <a:p>
                      <a:pPr marL="0" marR="0" lvl="2" indent="0" algn="l" defTabSz="914400" rtl="0" eaLnBrk="1" fontAlgn="auto" latinLnBrk="0" hangingPunct="1">
                        <a:lnSpc>
                          <a:spcPct val="100000"/>
                        </a:lnSpc>
                        <a:spcBef>
                          <a:spcPts val="0"/>
                        </a:spcBef>
                        <a:spcAft>
                          <a:spcPts val="600"/>
                        </a:spcAft>
                        <a:buClrTx/>
                        <a:buSzTx/>
                        <a:buFontTx/>
                        <a:buNone/>
                        <a:tabLst/>
                        <a:defRPr/>
                      </a:pPr>
                      <a:r>
                        <a:rPr lang="cs-CZ" sz="1800" b="1" u="sng" dirty="0" smtClean="0">
                          <a:solidFill>
                            <a:sysClr val="windowText" lastClr="000000"/>
                          </a:solidFill>
                        </a:rPr>
                        <a:t>Plenární zasedání </a:t>
                      </a:r>
                    </a:p>
                    <a:p>
                      <a:pPr marL="0" marR="0" lvl="2" indent="0" algn="l" defTabSz="914400" rtl="0" eaLnBrk="1" fontAlgn="auto" latinLnBrk="0" hangingPunct="1">
                        <a:lnSpc>
                          <a:spcPct val="100000"/>
                        </a:lnSpc>
                        <a:spcBef>
                          <a:spcPts val="0"/>
                        </a:spcBef>
                        <a:spcAft>
                          <a:spcPts val="0"/>
                        </a:spcAft>
                        <a:buClrTx/>
                        <a:buSzTx/>
                        <a:buFontTx/>
                        <a:buNone/>
                        <a:tabLst/>
                        <a:defRPr/>
                      </a:pPr>
                      <a:r>
                        <a:rPr lang="cs-CZ" sz="1600" b="0" dirty="0" smtClean="0">
                          <a:solidFill>
                            <a:sysClr val="windowText" lastClr="000000"/>
                          </a:solidFill>
                        </a:rPr>
                        <a:t>shrnutí, přijetí usnesení, vystoupení řídicích orgánů, Agentura pro sociální začleňování</a:t>
                      </a:r>
                    </a:p>
                  </a:txBody>
                  <a:tcPr/>
                </a:tc>
                <a:extLst>
                  <a:ext uri="{0D108BD9-81ED-4DB2-BD59-A6C34878D82A}">
                    <a16:rowId xmlns:a16="http://schemas.microsoft.com/office/drawing/2014/main" xmlns="" val="10001"/>
                  </a:ext>
                </a:extLst>
              </a:tr>
            </a:tbl>
          </a:graphicData>
        </a:graphic>
      </p:graphicFrame>
      <p:pic>
        <p:nvPicPr>
          <p:cNvPr id="3075" name="Picture 3" descr="N:\Oddělení 522\Agendy\Uzemni dimenze\NSK\NSK_5-6_10_2016\Foto\IMG_050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4146" y="4221088"/>
            <a:ext cx="1627849" cy="1084173"/>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660232" y="3140981"/>
            <a:ext cx="1621764" cy="108009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ulka 5"/>
          <p:cNvGraphicFramePr>
            <a:graphicFrameLocks noGrp="1"/>
          </p:cNvGraphicFramePr>
          <p:nvPr>
            <p:extLst>
              <p:ext uri="{D42A27DB-BD31-4B8C-83A1-F6EECF244321}">
                <p14:modId xmlns:p14="http://schemas.microsoft.com/office/powerpoint/2010/main" val="871860197"/>
              </p:ext>
            </p:extLst>
          </p:nvPr>
        </p:nvGraphicFramePr>
        <p:xfrm>
          <a:off x="531777" y="1922473"/>
          <a:ext cx="6096000" cy="1218508"/>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xmlns="" val="20000"/>
                    </a:ext>
                  </a:extLst>
                </a:gridCol>
              </a:tblGrid>
              <a:tr h="54794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sz="2000" dirty="0" smtClean="0">
                          <a:solidFill>
                            <a:schemeClr val="bg1"/>
                          </a:solidFill>
                        </a:rPr>
                        <a:t>Termín: 22. – 23. březen 2017</a:t>
                      </a:r>
                    </a:p>
                    <a:p>
                      <a:endParaRPr lang="cs-CZ" dirty="0"/>
                    </a:p>
                  </a:txBody>
                  <a:tcPr/>
                </a:tc>
                <a:extLst>
                  <a:ext uri="{0D108BD9-81ED-4DB2-BD59-A6C34878D82A}">
                    <a16:rowId xmlns:a16="http://schemas.microsoft.com/office/drawing/2014/main" xmlns="" val="10000"/>
                  </a:ext>
                </a:extLst>
              </a:tr>
              <a:tr h="54794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sz="2000" b="1" dirty="0" smtClean="0">
                          <a:solidFill>
                            <a:srgbClr val="000099"/>
                          </a:solidFill>
                        </a:rPr>
                        <a:t>Místo konání: Praha</a:t>
                      </a:r>
                    </a:p>
                  </a:txBody>
                  <a:tcPr/>
                </a:tc>
                <a:extLst>
                  <a:ext uri="{0D108BD9-81ED-4DB2-BD59-A6C34878D82A}">
                    <a16:rowId xmlns:a16="http://schemas.microsoft.com/office/drawing/2014/main" xmlns="" val="10001"/>
                  </a:ext>
                </a:extLst>
              </a:tr>
            </a:tbl>
          </a:graphicData>
        </a:graphic>
      </p:graphicFrame>
      <p:pic>
        <p:nvPicPr>
          <p:cNvPr id="12" name="Picture 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654146" y="1916832"/>
            <a:ext cx="1627850" cy="1224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80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3"/>
          <p:cNvSpPr>
            <a:spLocks noGrp="1"/>
          </p:cNvSpPr>
          <p:nvPr>
            <p:ph idx="1"/>
          </p:nvPr>
        </p:nvSpPr>
        <p:spPr>
          <a:xfrm>
            <a:off x="395536" y="1340768"/>
            <a:ext cx="8291264" cy="5517232"/>
          </a:xfrm>
        </p:spPr>
        <p:txBody>
          <a:bodyPr>
            <a:noAutofit/>
          </a:bodyPr>
          <a:lstStyle/>
          <a:p>
            <a:pPr marL="285750" indent="-285750">
              <a:spcBef>
                <a:spcPts val="600"/>
              </a:spcBef>
              <a:spcAft>
                <a:spcPts val="600"/>
              </a:spcAft>
              <a:buFont typeface="Arial" panose="020B0604020202020204" pitchFamily="34" charset="0"/>
              <a:buChar char="•"/>
            </a:pPr>
            <a:r>
              <a:rPr lang="cs-CZ" sz="1800" smtClean="0"/>
              <a:t>Program Evropské územní spolupráce</a:t>
            </a:r>
          </a:p>
          <a:p>
            <a:pPr marL="285750" indent="-285750">
              <a:spcBef>
                <a:spcPts val="600"/>
              </a:spcBef>
              <a:spcAft>
                <a:spcPts val="600"/>
              </a:spcAft>
              <a:buFont typeface="Arial" panose="020B0604020202020204" pitchFamily="34" charset="0"/>
              <a:buChar char="•"/>
            </a:pPr>
            <a:r>
              <a:rPr lang="cs-CZ" sz="1800" smtClean="0"/>
              <a:t>Cíle: </a:t>
            </a:r>
          </a:p>
          <a:p>
            <a:pPr marL="285750" indent="-285750">
              <a:spcBef>
                <a:spcPts val="600"/>
              </a:spcBef>
              <a:spcAft>
                <a:spcPts val="600"/>
              </a:spcAft>
              <a:buFont typeface="Arial" panose="020B0604020202020204" pitchFamily="34" charset="0"/>
              <a:buChar char="•"/>
            </a:pPr>
            <a:endParaRPr lang="cs-CZ" sz="1800" dirty="0"/>
          </a:p>
        </p:txBody>
      </p:sp>
      <p:sp>
        <p:nvSpPr>
          <p:cNvPr id="3" name="Nadpis 2"/>
          <p:cNvSpPr>
            <a:spLocks noGrp="1"/>
          </p:cNvSpPr>
          <p:nvPr>
            <p:ph type="title"/>
          </p:nvPr>
        </p:nvSpPr>
        <p:spPr>
          <a:xfrm>
            <a:off x="2699792" y="620688"/>
            <a:ext cx="5698976" cy="504056"/>
          </a:xfrm>
        </p:spPr>
        <p:txBody>
          <a:bodyPr/>
          <a:lstStyle/>
          <a:p>
            <a:r>
              <a:rPr lang="cs-CZ" smtClean="0"/>
              <a:t>O programu</a:t>
            </a:r>
            <a:r>
              <a:rPr lang="cs-CZ" dirty="0"/>
              <a:t/>
            </a:r>
            <a:br>
              <a:rPr lang="cs-CZ" dirty="0"/>
            </a:br>
            <a:endParaRPr lang="cs-CZ" dirty="0"/>
          </a:p>
        </p:txBody>
      </p:sp>
      <p:graphicFrame>
        <p:nvGraphicFramePr>
          <p:cNvPr id="5" name="Diagram 4"/>
          <p:cNvGraphicFramePr/>
          <p:nvPr>
            <p:extLst>
              <p:ext uri="{D42A27DB-BD31-4B8C-83A1-F6EECF244321}">
                <p14:modId xmlns:p14="http://schemas.microsoft.com/office/powerpoint/2010/main" val="1454890973"/>
              </p:ext>
            </p:extLst>
          </p:nvPr>
        </p:nvGraphicFramePr>
        <p:xfrm>
          <a:off x="611560" y="1700808"/>
          <a:ext cx="5976664" cy="338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Zástupný symbol pro obsah 3"/>
          <p:cNvSpPr txBox="1">
            <a:spLocks/>
          </p:cNvSpPr>
          <p:nvPr/>
        </p:nvSpPr>
        <p:spPr>
          <a:xfrm>
            <a:off x="467544" y="4581128"/>
            <a:ext cx="8568952" cy="5517232"/>
          </a:xfrm>
          <a:prstGeom prst="rect">
            <a:avLst/>
          </a:prstGeom>
        </p:spPr>
        <p:txBody>
          <a:bodyPr>
            <a:no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endParaRPr lang="cs-CZ" sz="1800" dirty="0" smtClean="0"/>
          </a:p>
          <a:p>
            <a:pPr marL="285750" indent="-285750">
              <a:buFont typeface="Arial" panose="020B0604020202020204" pitchFamily="34" charset="0"/>
              <a:buChar char="•"/>
            </a:pPr>
            <a:r>
              <a:rPr lang="cs-CZ" sz="1800" dirty="0" smtClean="0"/>
              <a:t>Zapojení do mezinárodních sítí měst</a:t>
            </a:r>
          </a:p>
          <a:p>
            <a:pPr marL="285750" indent="-285750">
              <a:buFont typeface="Arial" panose="020B0604020202020204" pitchFamily="34" charset="0"/>
              <a:buChar char="•"/>
            </a:pPr>
            <a:r>
              <a:rPr lang="cs-CZ" sz="1800" dirty="0" smtClean="0"/>
              <a:t>Místní akční plány k danému tématu tvořeny místními podpůrnými skupinami </a:t>
            </a:r>
          </a:p>
          <a:p>
            <a:pPr>
              <a:spcBef>
                <a:spcPts val="600"/>
              </a:spcBef>
              <a:spcAft>
                <a:spcPts val="600"/>
              </a:spcAft>
            </a:pPr>
            <a:endParaRPr lang="cs-CZ" sz="1800" dirty="0">
              <a:latin typeface="+mn-lt"/>
              <a:cs typeface="+mn-cs"/>
            </a:endParaRPr>
          </a:p>
        </p:txBody>
      </p:sp>
    </p:spTree>
    <p:extLst>
      <p:ext uri="{BB962C8B-B14F-4D97-AF65-F5344CB8AC3E}">
        <p14:creationId xmlns:p14="http://schemas.microsoft.com/office/powerpoint/2010/main" val="30904066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2699792" y="620688"/>
            <a:ext cx="5698976" cy="504056"/>
          </a:xfrm>
        </p:spPr>
        <p:txBody>
          <a:bodyPr/>
          <a:lstStyle/>
          <a:p>
            <a:r>
              <a:rPr lang="cs-CZ" smtClean="0"/>
              <a:t>Česká partnerská města</a:t>
            </a:r>
            <a:r>
              <a:rPr lang="cs-CZ" dirty="0"/>
              <a:t/>
            </a:r>
            <a:br>
              <a:rPr lang="cs-CZ" dirty="0"/>
            </a:br>
            <a:endParaRPr lang="cs-CZ" dirty="0"/>
          </a:p>
        </p:txBody>
      </p:sp>
      <p:sp>
        <p:nvSpPr>
          <p:cNvPr id="9" name="Zástupný symbol pro obsah 3"/>
          <p:cNvSpPr txBox="1">
            <a:spLocks/>
          </p:cNvSpPr>
          <p:nvPr/>
        </p:nvSpPr>
        <p:spPr>
          <a:xfrm>
            <a:off x="467544" y="4581128"/>
            <a:ext cx="8568952" cy="5517232"/>
          </a:xfrm>
          <a:prstGeom prst="rect">
            <a:avLst/>
          </a:prstGeom>
        </p:spPr>
        <p:txBody>
          <a:bodyPr>
            <a:no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pPr>
            <a:endParaRPr lang="cs-CZ" sz="1800" dirty="0">
              <a:latin typeface="+mn-lt"/>
              <a:cs typeface="+mn-cs"/>
            </a:endParaRPr>
          </a:p>
        </p:txBody>
      </p:sp>
      <p:pic>
        <p:nvPicPr>
          <p:cNvPr id="2" name="Obráze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288944"/>
            <a:ext cx="7812360" cy="5524432"/>
          </a:xfrm>
          <a:prstGeom prst="rect">
            <a:avLst/>
          </a:prstGeom>
        </p:spPr>
      </p:pic>
    </p:spTree>
    <p:extLst>
      <p:ext uri="{BB962C8B-B14F-4D97-AF65-F5344CB8AC3E}">
        <p14:creationId xmlns:p14="http://schemas.microsoft.com/office/powerpoint/2010/main" val="251702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3"/>
          <p:cNvSpPr>
            <a:spLocks noGrp="1"/>
          </p:cNvSpPr>
          <p:nvPr>
            <p:ph idx="1"/>
          </p:nvPr>
        </p:nvSpPr>
        <p:spPr>
          <a:xfrm>
            <a:off x="395536" y="1196752"/>
            <a:ext cx="8291264" cy="5517232"/>
          </a:xfrm>
        </p:spPr>
        <p:txBody>
          <a:bodyPr>
            <a:noAutofit/>
          </a:bodyPr>
          <a:lstStyle/>
          <a:p>
            <a:pPr marL="7938" algn="ctr"/>
            <a:r>
              <a:rPr lang="cs-CZ" sz="1800" dirty="0" smtClean="0">
                <a:solidFill>
                  <a:srgbClr val="6699FF"/>
                </a:solidFill>
                <a:latin typeface="+mn-lt"/>
              </a:rPr>
              <a:t>Dobrá </a:t>
            </a:r>
            <a:r>
              <a:rPr lang="cs-CZ" sz="1800" dirty="0">
                <a:solidFill>
                  <a:srgbClr val="6699FF"/>
                </a:solidFill>
                <a:latin typeface="+mn-lt"/>
              </a:rPr>
              <a:t>praxe je otestovanou metodou, která se osvědčila a zaslouží si být sdílena s ostatními, aby ji mohlo převzít větší množství </a:t>
            </a:r>
            <a:r>
              <a:rPr lang="cs-CZ" sz="1800" dirty="0" smtClean="0">
                <a:solidFill>
                  <a:srgbClr val="6699FF"/>
                </a:solidFill>
                <a:latin typeface="+mn-lt"/>
              </a:rPr>
              <a:t>měst.</a:t>
            </a:r>
            <a:endParaRPr lang="cs-CZ" sz="2400" dirty="0" smtClean="0">
              <a:solidFill>
                <a:srgbClr val="000099"/>
              </a:solidFill>
              <a:latin typeface="+mn-lt"/>
            </a:endParaRPr>
          </a:p>
          <a:p>
            <a:pPr marL="7938"/>
            <a:r>
              <a:rPr lang="cs-CZ" sz="1800" dirty="0" smtClean="0">
                <a:solidFill>
                  <a:srgbClr val="000099"/>
                </a:solidFill>
                <a:latin typeface="+mn-lt"/>
              </a:rPr>
              <a:t>Proč se zapojit? </a:t>
            </a:r>
            <a:endParaRPr lang="cs-CZ" sz="1800" dirty="0" smtClean="0">
              <a:latin typeface="+mn-lt"/>
            </a:endParaRPr>
          </a:p>
          <a:p>
            <a:pPr marL="293688" indent="-285750">
              <a:buFont typeface="Arial" panose="020B0604020202020204" pitchFamily="34" charset="0"/>
              <a:buChar char="•"/>
            </a:pPr>
            <a:r>
              <a:rPr lang="cs-CZ" sz="1800" dirty="0" smtClean="0">
                <a:latin typeface="+mn-lt"/>
              </a:rPr>
              <a:t>Řada </a:t>
            </a:r>
            <a:r>
              <a:rPr lang="cs-CZ" sz="1800" dirty="0">
                <a:latin typeface="+mn-lt"/>
              </a:rPr>
              <a:t>propagačních aktivit pro vybrané dobré </a:t>
            </a:r>
            <a:r>
              <a:rPr lang="cs-CZ" sz="1800" dirty="0" smtClean="0">
                <a:latin typeface="+mn-lt"/>
              </a:rPr>
              <a:t>praxe</a:t>
            </a:r>
            <a:endParaRPr lang="cs-CZ" sz="1800" dirty="0">
              <a:latin typeface="+mn-lt"/>
            </a:endParaRPr>
          </a:p>
          <a:p>
            <a:pPr marL="293688" indent="-285750">
              <a:buFont typeface="Arial" panose="020B0604020202020204" pitchFamily="34" charset="0"/>
              <a:buChar char="•"/>
            </a:pPr>
            <a:r>
              <a:rPr lang="cs-CZ" sz="1800" dirty="0" smtClean="0">
                <a:latin typeface="+mn-lt"/>
              </a:rPr>
              <a:t>Akce </a:t>
            </a:r>
            <a:r>
              <a:rPr lang="cs-CZ" sz="1800" dirty="0">
                <a:latin typeface="+mn-lt"/>
              </a:rPr>
              <a:t>organizovaná </a:t>
            </a:r>
            <a:r>
              <a:rPr lang="cs-CZ" sz="1800" dirty="0" err="1">
                <a:latin typeface="+mn-lt"/>
              </a:rPr>
              <a:t>URBACTem</a:t>
            </a:r>
            <a:r>
              <a:rPr lang="cs-CZ" sz="1800" dirty="0">
                <a:latin typeface="+mn-lt"/>
              </a:rPr>
              <a:t> , kde budou dobré praxe představeny (v září </a:t>
            </a:r>
            <a:r>
              <a:rPr lang="cs-CZ" sz="1800" dirty="0" smtClean="0">
                <a:latin typeface="+mn-lt"/>
              </a:rPr>
              <a:t>2017), publikace, web, možnost prezentace na dalších prestižních akcích</a:t>
            </a:r>
          </a:p>
          <a:p>
            <a:r>
              <a:rPr lang="cs-CZ" sz="1800" dirty="0">
                <a:solidFill>
                  <a:srgbClr val="000099"/>
                </a:solidFill>
              </a:rPr>
              <a:t>Kdo se může zapojit?</a:t>
            </a:r>
          </a:p>
          <a:p>
            <a:pPr marL="285750" indent="-285750">
              <a:buFont typeface="Arial" panose="020B0604020202020204" pitchFamily="34" charset="0"/>
              <a:buChar char="•"/>
            </a:pPr>
            <a:r>
              <a:rPr lang="cs-CZ" sz="1800" dirty="0"/>
              <a:t>Města bez omezení </a:t>
            </a:r>
            <a:r>
              <a:rPr lang="cs-CZ" sz="1800" dirty="0" smtClean="0"/>
              <a:t>velikosti </a:t>
            </a:r>
            <a:r>
              <a:rPr lang="cs-CZ" sz="1800" dirty="0"/>
              <a:t>z 28 členských států EU + Švýcarska a </a:t>
            </a:r>
            <a:r>
              <a:rPr lang="cs-CZ" sz="1800" dirty="0" smtClean="0"/>
              <a:t>Norska</a:t>
            </a:r>
            <a:endParaRPr lang="cs-CZ" sz="1800" dirty="0"/>
          </a:p>
          <a:p>
            <a:pPr marL="285750" indent="-285750">
              <a:buFont typeface="Arial" panose="020B0604020202020204" pitchFamily="34" charset="0"/>
              <a:buChar char="•"/>
            </a:pPr>
            <a:r>
              <a:rPr lang="cs-CZ" sz="1800" dirty="0"/>
              <a:t>Městské části</a:t>
            </a:r>
          </a:p>
          <a:p>
            <a:pPr marL="285750" indent="-285750">
              <a:buFont typeface="Arial" panose="020B0604020202020204" pitchFamily="34" charset="0"/>
              <a:buChar char="•"/>
            </a:pPr>
            <a:r>
              <a:rPr lang="cs-CZ" sz="1800" dirty="0"/>
              <a:t>Metropolitní oblasti &amp; a organizované aglomerace</a:t>
            </a:r>
          </a:p>
          <a:p>
            <a:pPr marL="285750" indent="-285750">
              <a:buFont typeface="Arial" panose="020B0604020202020204" pitchFamily="34" charset="0"/>
              <a:buChar char="•"/>
            </a:pPr>
            <a:r>
              <a:rPr lang="cs-CZ" sz="1800" dirty="0"/>
              <a:t>Místní agentury, které jsou veřejnými institucemi (alespoň částečně) a byly založeny městem</a:t>
            </a:r>
          </a:p>
          <a:p>
            <a:pPr>
              <a:spcBef>
                <a:spcPts val="600"/>
              </a:spcBef>
              <a:spcAft>
                <a:spcPts val="600"/>
              </a:spcAft>
            </a:pPr>
            <a:endParaRPr lang="cs-CZ" sz="1800" dirty="0"/>
          </a:p>
        </p:txBody>
      </p:sp>
      <p:sp>
        <p:nvSpPr>
          <p:cNvPr id="3" name="Nadpis 2"/>
          <p:cNvSpPr>
            <a:spLocks noGrp="1"/>
          </p:cNvSpPr>
          <p:nvPr>
            <p:ph type="title"/>
          </p:nvPr>
        </p:nvSpPr>
        <p:spPr>
          <a:xfrm>
            <a:off x="2699792" y="620688"/>
            <a:ext cx="5698976" cy="504056"/>
          </a:xfrm>
        </p:spPr>
        <p:txBody>
          <a:bodyPr/>
          <a:lstStyle/>
          <a:p>
            <a:r>
              <a:rPr lang="cs-CZ" dirty="0" smtClean="0"/>
              <a:t>Výzva pro dobré praxe</a:t>
            </a:r>
            <a:r>
              <a:rPr lang="cs-CZ" dirty="0"/>
              <a:t/>
            </a:r>
            <a:br>
              <a:rPr lang="cs-CZ" dirty="0"/>
            </a:br>
            <a:endParaRPr lang="cs-CZ" dirty="0"/>
          </a:p>
        </p:txBody>
      </p:sp>
      <p:sp>
        <p:nvSpPr>
          <p:cNvPr id="9" name="Zástupný symbol pro obsah 3"/>
          <p:cNvSpPr txBox="1">
            <a:spLocks/>
          </p:cNvSpPr>
          <p:nvPr/>
        </p:nvSpPr>
        <p:spPr>
          <a:xfrm>
            <a:off x="467544" y="4581128"/>
            <a:ext cx="8568952" cy="5517232"/>
          </a:xfrm>
          <a:prstGeom prst="rect">
            <a:avLst/>
          </a:prstGeom>
        </p:spPr>
        <p:txBody>
          <a:bodyPr>
            <a:no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pPr>
            <a:endParaRPr lang="cs-CZ" sz="1800" dirty="0">
              <a:latin typeface="+mn-lt"/>
              <a:cs typeface="+mn-cs"/>
            </a:endParaRPr>
          </a:p>
        </p:txBody>
      </p:sp>
    </p:spTree>
    <p:extLst>
      <p:ext uri="{BB962C8B-B14F-4D97-AF65-F5344CB8AC3E}">
        <p14:creationId xmlns:p14="http://schemas.microsoft.com/office/powerpoint/2010/main" val="954554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3"/>
          <p:cNvSpPr>
            <a:spLocks noGrp="1"/>
          </p:cNvSpPr>
          <p:nvPr>
            <p:ph idx="1"/>
          </p:nvPr>
        </p:nvSpPr>
        <p:spPr>
          <a:xfrm>
            <a:off x="395536" y="1196752"/>
            <a:ext cx="8291264" cy="5517232"/>
          </a:xfrm>
        </p:spPr>
        <p:txBody>
          <a:bodyPr>
            <a:noAutofit/>
          </a:bodyPr>
          <a:lstStyle/>
          <a:p>
            <a:r>
              <a:rPr lang="cs-CZ" sz="2400" dirty="0" smtClean="0">
                <a:solidFill>
                  <a:srgbClr val="000099"/>
                </a:solidFill>
                <a:latin typeface="+mn-lt"/>
              </a:rPr>
              <a:t>Jak?</a:t>
            </a:r>
          </a:p>
          <a:p>
            <a:pPr marL="285750" indent="-285750">
              <a:buFont typeface="Arial" panose="020B0604020202020204" pitchFamily="34" charset="0"/>
              <a:buChar char="•"/>
            </a:pPr>
            <a:r>
              <a:rPr lang="cs-CZ" sz="1800" b="1" dirty="0" smtClean="0">
                <a:latin typeface="+mn-lt"/>
              </a:rPr>
              <a:t>Vyplňte </a:t>
            </a:r>
            <a:r>
              <a:rPr lang="cs-CZ" sz="1800" b="1" dirty="0">
                <a:latin typeface="+mn-lt"/>
              </a:rPr>
              <a:t>žádost online </a:t>
            </a:r>
            <a:r>
              <a:rPr lang="en-US" sz="1800" b="1" dirty="0">
                <a:latin typeface="+mn-lt"/>
              </a:rPr>
              <a:t>(</a:t>
            </a:r>
            <a:r>
              <a:rPr lang="cs-CZ" sz="1800" b="1" dirty="0">
                <a:latin typeface="+mn-lt"/>
              </a:rPr>
              <a:t>odkaz</a:t>
            </a:r>
            <a:r>
              <a:rPr lang="en-US" sz="1800" b="1" dirty="0">
                <a:latin typeface="+mn-lt"/>
              </a:rPr>
              <a:t>: </a:t>
            </a:r>
            <a:r>
              <a:rPr lang="en-US" sz="1800" b="1" dirty="0">
                <a:latin typeface="+mn-lt"/>
                <a:hlinkClick r:id="rId3"/>
              </a:rPr>
              <a:t>https://urbactforms.wufoo.com/forms/urbact-good-practice-call-application-form</a:t>
            </a:r>
            <a:r>
              <a:rPr lang="en-US" sz="1800" b="1" dirty="0" smtClean="0">
                <a:latin typeface="+mn-lt"/>
                <a:hlinkClick r:id="rId3"/>
              </a:rPr>
              <a:t>/</a:t>
            </a:r>
            <a:r>
              <a:rPr lang="cs-CZ" sz="1800" b="1" dirty="0" smtClean="0">
                <a:latin typeface="+mn-lt"/>
              </a:rPr>
              <a:t> </a:t>
            </a:r>
            <a:r>
              <a:rPr lang="en-US" sz="1800" b="1" dirty="0" smtClean="0">
                <a:latin typeface="+mn-lt"/>
              </a:rPr>
              <a:t>)</a:t>
            </a:r>
            <a:r>
              <a:rPr lang="cs-CZ" sz="1800" b="1" dirty="0" smtClean="0">
                <a:latin typeface="+mn-lt"/>
              </a:rPr>
              <a:t> </a:t>
            </a:r>
            <a:r>
              <a:rPr lang="cs-CZ" sz="1800" b="1" dirty="0">
                <a:latin typeface="+mn-lt"/>
              </a:rPr>
              <a:t>- </a:t>
            </a:r>
            <a:r>
              <a:rPr lang="en-US" sz="1800" b="1" dirty="0">
                <a:latin typeface="+mn-lt"/>
              </a:rPr>
              <a:t>13 </a:t>
            </a:r>
            <a:r>
              <a:rPr lang="cs-CZ" sz="1800" b="1" dirty="0" smtClean="0">
                <a:latin typeface="+mn-lt"/>
              </a:rPr>
              <a:t>otázek</a:t>
            </a:r>
            <a:endParaRPr lang="en-US" sz="1800" b="1" dirty="0">
              <a:latin typeface="+mn-lt"/>
            </a:endParaRPr>
          </a:p>
          <a:p>
            <a:pPr marL="285750" indent="-285750">
              <a:buFont typeface="Arial" panose="020B0604020202020204" pitchFamily="34" charset="0"/>
              <a:buChar char="•"/>
            </a:pPr>
            <a:r>
              <a:rPr lang="cs-CZ" sz="1800" b="1" dirty="0">
                <a:latin typeface="+mn-lt"/>
              </a:rPr>
              <a:t>Zkompletujte podpůrné materiály:</a:t>
            </a:r>
            <a:endParaRPr lang="en-US" sz="1800" b="1" dirty="0">
              <a:latin typeface="+mn-lt"/>
            </a:endParaRPr>
          </a:p>
          <a:p>
            <a:pPr marL="7938"/>
            <a:r>
              <a:rPr lang="en-US" sz="1800" dirty="0">
                <a:latin typeface="+mn-lt"/>
              </a:rPr>
              <a:t>(</a:t>
            </a:r>
            <a:r>
              <a:rPr lang="cs-CZ" sz="1800" dirty="0">
                <a:latin typeface="+mn-lt"/>
              </a:rPr>
              <a:t>zašlete na email</a:t>
            </a:r>
            <a:r>
              <a:rPr lang="en-US" sz="1800" dirty="0">
                <a:latin typeface="+mn-lt"/>
              </a:rPr>
              <a:t>- goodpracticecall@urbact.eu</a:t>
            </a:r>
            <a:r>
              <a:rPr lang="en-US" sz="1800" dirty="0" smtClean="0">
                <a:latin typeface="+mn-lt"/>
              </a:rPr>
              <a:t>)</a:t>
            </a:r>
            <a:endParaRPr lang="en-US" sz="1800" dirty="0">
              <a:latin typeface="+mn-lt"/>
            </a:endParaRPr>
          </a:p>
          <a:p>
            <a:pPr marL="7938">
              <a:lnSpc>
                <a:spcPct val="150000"/>
              </a:lnSpc>
              <a:spcBef>
                <a:spcPts val="600"/>
              </a:spcBef>
            </a:pPr>
            <a:r>
              <a:rPr lang="cs-CZ" sz="1800" dirty="0">
                <a:solidFill>
                  <a:schemeClr val="accent1">
                    <a:lumMod val="60000"/>
                    <a:lumOff val="40000"/>
                  </a:schemeClr>
                </a:solidFill>
                <a:latin typeface="+mn-lt"/>
              </a:rPr>
              <a:t>POVINNÉ</a:t>
            </a:r>
            <a:r>
              <a:rPr lang="en-US" sz="1800" dirty="0">
                <a:solidFill>
                  <a:schemeClr val="accent1">
                    <a:lumMod val="60000"/>
                    <a:lumOff val="40000"/>
                  </a:schemeClr>
                </a:solidFill>
                <a:latin typeface="+mn-lt"/>
              </a:rPr>
              <a:t>: </a:t>
            </a:r>
            <a:r>
              <a:rPr lang="cs-CZ" sz="1800" dirty="0">
                <a:latin typeface="+mn-lt"/>
              </a:rPr>
              <a:t>Shrnutí dobré praxe (cca 5000 znaků)</a:t>
            </a:r>
            <a:endParaRPr lang="en-US" sz="1800" dirty="0">
              <a:latin typeface="+mn-lt"/>
            </a:endParaRPr>
          </a:p>
          <a:p>
            <a:pPr marL="7938">
              <a:lnSpc>
                <a:spcPct val="150000"/>
              </a:lnSpc>
              <a:spcBef>
                <a:spcPts val="600"/>
              </a:spcBef>
            </a:pPr>
            <a:r>
              <a:rPr lang="cs-CZ" sz="1800" dirty="0">
                <a:solidFill>
                  <a:schemeClr val="accent1">
                    <a:lumMod val="60000"/>
                    <a:lumOff val="40000"/>
                  </a:schemeClr>
                </a:solidFill>
                <a:latin typeface="+mn-lt"/>
              </a:rPr>
              <a:t>POVINNÉ</a:t>
            </a:r>
            <a:r>
              <a:rPr lang="en-US" sz="1800" dirty="0">
                <a:solidFill>
                  <a:schemeClr val="accent1">
                    <a:lumMod val="60000"/>
                    <a:lumOff val="40000"/>
                  </a:schemeClr>
                </a:solidFill>
                <a:latin typeface="+mn-lt"/>
              </a:rPr>
              <a:t>: </a:t>
            </a:r>
            <a:r>
              <a:rPr lang="cs-CZ" sz="1800" dirty="0">
                <a:latin typeface="+mn-lt"/>
              </a:rPr>
              <a:t>2 fotografie dobré praxe</a:t>
            </a:r>
          </a:p>
          <a:p>
            <a:pPr marL="7938">
              <a:lnSpc>
                <a:spcPct val="150000"/>
              </a:lnSpc>
              <a:spcBef>
                <a:spcPts val="600"/>
              </a:spcBef>
            </a:pPr>
            <a:r>
              <a:rPr lang="cs-CZ" sz="1800" dirty="0">
                <a:solidFill>
                  <a:schemeClr val="accent1">
                    <a:lumMod val="60000"/>
                    <a:lumOff val="40000"/>
                  </a:schemeClr>
                </a:solidFill>
                <a:latin typeface="+mn-lt"/>
              </a:rPr>
              <a:t>DOBROVOLNÉ</a:t>
            </a:r>
            <a:r>
              <a:rPr lang="en-US" sz="1800" dirty="0">
                <a:solidFill>
                  <a:schemeClr val="accent1">
                    <a:lumMod val="60000"/>
                    <a:lumOff val="40000"/>
                  </a:schemeClr>
                </a:solidFill>
                <a:latin typeface="+mn-lt"/>
              </a:rPr>
              <a:t>: </a:t>
            </a:r>
            <a:r>
              <a:rPr lang="cs-CZ" sz="1800" dirty="0">
                <a:latin typeface="+mn-lt"/>
              </a:rPr>
              <a:t>krátké dokumenty, informační grafické materiály, videa atd. </a:t>
            </a:r>
            <a:endParaRPr lang="en-US" sz="1800" dirty="0">
              <a:latin typeface="+mn-lt"/>
            </a:endParaRPr>
          </a:p>
          <a:p>
            <a:pPr marL="285750" indent="-285750">
              <a:buFont typeface="Arial" panose="020B0604020202020204" pitchFamily="34" charset="0"/>
              <a:buChar char="•"/>
            </a:pPr>
            <a:r>
              <a:rPr lang="cs-CZ" sz="1800" dirty="0" smtClean="0">
                <a:latin typeface="+mn-lt"/>
              </a:rPr>
              <a:t>Všechny informace k výzvě jsou nyní k dispozici souhrnně na tomto odkaze:</a:t>
            </a:r>
          </a:p>
          <a:p>
            <a:pPr marL="285750" indent="-285750">
              <a:buFont typeface="Arial" panose="020B0604020202020204" pitchFamily="34" charset="0"/>
              <a:buChar char="•"/>
            </a:pPr>
            <a:r>
              <a:rPr lang="cs-CZ" sz="1800" dirty="0" smtClean="0">
                <a:solidFill>
                  <a:srgbClr val="000099"/>
                </a:solidFill>
                <a:latin typeface="+mn-lt"/>
              </a:rPr>
              <a:t> </a:t>
            </a:r>
            <a:r>
              <a:rPr lang="cs-CZ" sz="1800" dirty="0">
                <a:solidFill>
                  <a:srgbClr val="000099"/>
                </a:solidFill>
                <a:latin typeface="+mn-lt"/>
              </a:rPr>
              <a:t>http://urbact.eu/open-calls-networks</a:t>
            </a:r>
            <a:endParaRPr lang="cs-CZ" sz="1800" dirty="0" smtClean="0">
              <a:solidFill>
                <a:srgbClr val="000099"/>
              </a:solidFill>
              <a:latin typeface="+mn-lt"/>
            </a:endParaRPr>
          </a:p>
          <a:p>
            <a:pPr>
              <a:spcBef>
                <a:spcPts val="600"/>
              </a:spcBef>
              <a:spcAft>
                <a:spcPts val="600"/>
              </a:spcAft>
            </a:pPr>
            <a:endParaRPr lang="cs-CZ" sz="1800" dirty="0"/>
          </a:p>
        </p:txBody>
      </p:sp>
      <p:sp>
        <p:nvSpPr>
          <p:cNvPr id="3" name="Nadpis 2"/>
          <p:cNvSpPr>
            <a:spLocks noGrp="1"/>
          </p:cNvSpPr>
          <p:nvPr>
            <p:ph type="title"/>
          </p:nvPr>
        </p:nvSpPr>
        <p:spPr>
          <a:xfrm>
            <a:off x="2699792" y="620688"/>
            <a:ext cx="5698976" cy="504056"/>
          </a:xfrm>
        </p:spPr>
        <p:txBody>
          <a:bodyPr/>
          <a:lstStyle/>
          <a:p>
            <a:r>
              <a:rPr lang="cs-CZ" dirty="0" smtClean="0"/>
              <a:t>Jak se zapojit</a:t>
            </a:r>
            <a:r>
              <a:rPr lang="cs-CZ" dirty="0"/>
              <a:t/>
            </a:r>
            <a:br>
              <a:rPr lang="cs-CZ" dirty="0"/>
            </a:br>
            <a:endParaRPr lang="cs-CZ" dirty="0"/>
          </a:p>
        </p:txBody>
      </p:sp>
    </p:spTree>
    <p:extLst>
      <p:ext uri="{BB962C8B-B14F-4D97-AF65-F5344CB8AC3E}">
        <p14:creationId xmlns:p14="http://schemas.microsoft.com/office/powerpoint/2010/main" val="11233121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3"/>
          <p:cNvSpPr>
            <a:spLocks noGrp="1"/>
          </p:cNvSpPr>
          <p:nvPr>
            <p:ph idx="1"/>
          </p:nvPr>
        </p:nvSpPr>
        <p:spPr>
          <a:xfrm>
            <a:off x="395536" y="1340768"/>
            <a:ext cx="8291264" cy="5517232"/>
          </a:xfrm>
        </p:spPr>
        <p:txBody>
          <a:bodyPr>
            <a:noAutofit/>
          </a:bodyPr>
          <a:lstStyle/>
          <a:p>
            <a:pPr marL="7938" algn="ctr"/>
            <a:endParaRPr lang="cs-CZ" sz="1800" b="1" dirty="0" smtClean="0"/>
          </a:p>
          <a:p>
            <a:pPr marL="7938" algn="ctr"/>
            <a:r>
              <a:rPr lang="cs-CZ" sz="1800" b="1" dirty="0" smtClean="0"/>
              <a:t>Sítě</a:t>
            </a:r>
            <a:r>
              <a:rPr lang="cs-CZ" sz="1800" b="1" dirty="0"/>
              <a:t>  přenosu (Transfer  </a:t>
            </a:r>
            <a:r>
              <a:rPr lang="cs-CZ" sz="1800" b="1" dirty="0" err="1"/>
              <a:t>Networks</a:t>
            </a:r>
            <a:r>
              <a:rPr lang="cs-CZ" sz="1800" b="1" dirty="0"/>
              <a:t>)</a:t>
            </a:r>
            <a:r>
              <a:rPr lang="cs-CZ" sz="1800" dirty="0"/>
              <a:t> </a:t>
            </a:r>
            <a:r>
              <a:rPr lang="cs-CZ" sz="1800" dirty="0" smtClean="0"/>
              <a:t>mají </a:t>
            </a:r>
            <a:r>
              <a:rPr lang="cs-CZ" sz="1800" dirty="0"/>
              <a:t>podpořit města v přenosu strategie/akčního  plánu udržitelného  městského  rozvoje a jeho následné adaptaci na místní úrovni</a:t>
            </a:r>
            <a:r>
              <a:rPr lang="cs-CZ" sz="1800" dirty="0" smtClean="0"/>
              <a:t>.</a:t>
            </a:r>
          </a:p>
          <a:p>
            <a:pPr marL="7938" algn="ctr"/>
            <a:endParaRPr lang="cs-CZ" sz="1800" dirty="0" smtClean="0">
              <a:latin typeface="+mn-lt"/>
            </a:endParaRPr>
          </a:p>
          <a:p>
            <a:pPr marL="7938"/>
            <a:r>
              <a:rPr lang="cs-CZ" sz="1600" dirty="0" smtClean="0">
                <a:solidFill>
                  <a:schemeClr val="accent1">
                    <a:lumMod val="60000"/>
                    <a:lumOff val="40000"/>
                  </a:schemeClr>
                </a:solidFill>
                <a:latin typeface="+mn-lt"/>
              </a:rPr>
              <a:t>Město </a:t>
            </a:r>
            <a:r>
              <a:rPr lang="cs-CZ" sz="1600" dirty="0">
                <a:solidFill>
                  <a:schemeClr val="accent1">
                    <a:lumMod val="60000"/>
                    <a:lumOff val="40000"/>
                  </a:schemeClr>
                </a:solidFill>
                <a:latin typeface="+mn-lt"/>
              </a:rPr>
              <a:t>s příkladem dobré praxe</a:t>
            </a:r>
            <a:r>
              <a:rPr lang="en-US" sz="1600" dirty="0">
                <a:solidFill>
                  <a:schemeClr val="accent1">
                    <a:lumMod val="60000"/>
                    <a:lumOff val="40000"/>
                  </a:schemeClr>
                </a:solidFill>
                <a:latin typeface="+mn-lt"/>
              </a:rPr>
              <a:t>’</a:t>
            </a:r>
            <a:r>
              <a:rPr lang="cs-CZ" sz="1600" dirty="0">
                <a:solidFill>
                  <a:schemeClr val="accent1">
                    <a:lumMod val="60000"/>
                    <a:lumOff val="40000"/>
                  </a:schemeClr>
                </a:solidFill>
                <a:latin typeface="+mn-lt"/>
              </a:rPr>
              <a:t> </a:t>
            </a:r>
            <a:r>
              <a:rPr lang="cs-CZ" sz="1600" dirty="0">
                <a:latin typeface="+mn-lt"/>
              </a:rPr>
              <a:t>sdílí zkušenosti </a:t>
            </a:r>
            <a:r>
              <a:rPr lang="en-US" sz="1600" dirty="0">
                <a:latin typeface="+mn-lt"/>
              </a:rPr>
              <a:t>&gt; </a:t>
            </a:r>
            <a:r>
              <a:rPr lang="cs-CZ" sz="1600" u="sng" dirty="0">
                <a:latin typeface="+mn-lt"/>
              </a:rPr>
              <a:t>má roli </a:t>
            </a:r>
            <a:r>
              <a:rPr lang="cs-CZ" sz="1600" u="sng" dirty="0" smtClean="0">
                <a:latin typeface="+mn-lt"/>
              </a:rPr>
              <a:t>mentora</a:t>
            </a:r>
          </a:p>
          <a:p>
            <a:pPr marL="7938"/>
            <a:endParaRPr lang="en-US" sz="1600" dirty="0">
              <a:latin typeface="+mn-lt"/>
            </a:endParaRPr>
          </a:p>
          <a:p>
            <a:pPr marL="7938"/>
            <a:r>
              <a:rPr lang="en-US" sz="1600" dirty="0">
                <a:solidFill>
                  <a:srgbClr val="6699FF"/>
                </a:solidFill>
                <a:latin typeface="+mn-lt"/>
              </a:rPr>
              <a:t>‘</a:t>
            </a:r>
            <a:r>
              <a:rPr lang="cs-CZ" sz="1600" dirty="0">
                <a:solidFill>
                  <a:srgbClr val="6699FF"/>
                </a:solidFill>
                <a:latin typeface="+mn-lt"/>
              </a:rPr>
              <a:t>Partnerská přejímající města</a:t>
            </a:r>
            <a:r>
              <a:rPr lang="en-US" sz="1600" dirty="0">
                <a:solidFill>
                  <a:srgbClr val="6699FF"/>
                </a:solidFill>
                <a:latin typeface="+mn-lt"/>
              </a:rPr>
              <a:t>’ </a:t>
            </a:r>
            <a:r>
              <a:rPr lang="cs-CZ" sz="1600" u="sng" dirty="0">
                <a:latin typeface="+mn-lt"/>
              </a:rPr>
              <a:t>Porozumět</a:t>
            </a:r>
            <a:r>
              <a:rPr lang="en-US" sz="1600" u="sng" dirty="0">
                <a:latin typeface="+mn-lt"/>
              </a:rPr>
              <a:t>&gt;</a:t>
            </a:r>
            <a:r>
              <a:rPr lang="cs-CZ" sz="1600" u="sng" dirty="0">
                <a:latin typeface="+mn-lt"/>
              </a:rPr>
              <a:t>přizpůsobit</a:t>
            </a:r>
            <a:r>
              <a:rPr lang="en-US" sz="1600" u="sng" dirty="0">
                <a:latin typeface="+mn-lt"/>
              </a:rPr>
              <a:t>&gt;</a:t>
            </a:r>
            <a:r>
              <a:rPr lang="cs-CZ" sz="1600" u="sng" dirty="0">
                <a:latin typeface="+mn-lt"/>
              </a:rPr>
              <a:t>znovu využít </a:t>
            </a:r>
            <a:r>
              <a:rPr lang="cs-CZ" sz="1600" dirty="0">
                <a:latin typeface="+mn-lt"/>
              </a:rPr>
              <a:t>dobrou </a:t>
            </a:r>
            <a:r>
              <a:rPr lang="cs-CZ" sz="1600" dirty="0" smtClean="0">
                <a:latin typeface="+mn-lt"/>
              </a:rPr>
              <a:t>praxi</a:t>
            </a:r>
            <a:endParaRPr lang="cs-CZ" sz="1800" dirty="0" smtClean="0">
              <a:solidFill>
                <a:schemeClr val="accent1">
                  <a:lumMod val="60000"/>
                  <a:lumOff val="40000"/>
                </a:schemeClr>
              </a:solidFill>
              <a:latin typeface="+mn-lt"/>
            </a:endParaRPr>
          </a:p>
          <a:p>
            <a:pPr marL="285750" indent="-285750">
              <a:buFont typeface="Arial" panose="020B0604020202020204" pitchFamily="34" charset="0"/>
              <a:buChar char="•"/>
            </a:pPr>
            <a:endParaRPr lang="cs-CZ" sz="1800" dirty="0" smtClean="0">
              <a:latin typeface="+mn-lt"/>
            </a:endParaRPr>
          </a:p>
          <a:p>
            <a:pPr>
              <a:spcBef>
                <a:spcPts val="600"/>
              </a:spcBef>
              <a:spcAft>
                <a:spcPts val="600"/>
              </a:spcAft>
            </a:pPr>
            <a:endParaRPr lang="cs-CZ" sz="1800" dirty="0"/>
          </a:p>
        </p:txBody>
      </p:sp>
      <p:sp>
        <p:nvSpPr>
          <p:cNvPr id="3" name="Nadpis 2"/>
          <p:cNvSpPr>
            <a:spLocks noGrp="1"/>
          </p:cNvSpPr>
          <p:nvPr>
            <p:ph type="title"/>
          </p:nvPr>
        </p:nvSpPr>
        <p:spPr>
          <a:xfrm>
            <a:off x="2699792" y="620688"/>
            <a:ext cx="6264696" cy="504056"/>
          </a:xfrm>
        </p:spPr>
        <p:txBody>
          <a:bodyPr/>
          <a:lstStyle/>
          <a:p>
            <a:r>
              <a:rPr lang="cs-CZ" dirty="0" smtClean="0"/>
              <a:t>Následná výzva - Sítě přenosu</a:t>
            </a:r>
            <a:r>
              <a:rPr lang="cs-CZ" dirty="0"/>
              <a:t/>
            </a:r>
            <a:br>
              <a:rPr lang="cs-CZ" dirty="0"/>
            </a:br>
            <a:endParaRPr lang="cs-CZ" dirty="0"/>
          </a:p>
        </p:txBody>
      </p:sp>
    </p:spTree>
    <p:extLst>
      <p:ext uri="{BB962C8B-B14F-4D97-AF65-F5344CB8AC3E}">
        <p14:creationId xmlns:p14="http://schemas.microsoft.com/office/powerpoint/2010/main" val="1255101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3"/>
          <p:cNvSpPr>
            <a:spLocks noGrp="1"/>
          </p:cNvSpPr>
          <p:nvPr>
            <p:ph idx="1"/>
          </p:nvPr>
        </p:nvSpPr>
        <p:spPr>
          <a:xfrm>
            <a:off x="4355976" y="1392483"/>
            <a:ext cx="4464496" cy="5517232"/>
          </a:xfrm>
        </p:spPr>
        <p:txBody>
          <a:bodyPr>
            <a:noAutofit/>
          </a:bodyPr>
          <a:lstStyle/>
          <a:p>
            <a:pPr>
              <a:spcBef>
                <a:spcPts val="0"/>
              </a:spcBef>
              <a:spcAft>
                <a:spcPts val="0"/>
              </a:spcAft>
            </a:pPr>
            <a:r>
              <a:rPr lang="cs-CZ" sz="1800" smtClean="0">
                <a:latin typeface="Cambria" panose="02040503050406030204" pitchFamily="18" charset="0"/>
              </a:rPr>
              <a:t>odbor regionální politiky </a:t>
            </a:r>
          </a:p>
          <a:p>
            <a:pPr>
              <a:spcBef>
                <a:spcPts val="0"/>
              </a:spcBef>
              <a:spcAft>
                <a:spcPts val="0"/>
              </a:spcAft>
            </a:pPr>
            <a:r>
              <a:rPr lang="cs-CZ" sz="1800" smtClean="0">
                <a:latin typeface="Cambria" panose="02040503050406030204" pitchFamily="18" charset="0"/>
              </a:rPr>
              <a:t>Ministerstvo pro místní rozvoj</a:t>
            </a:r>
          </a:p>
          <a:p>
            <a:pPr>
              <a:spcBef>
                <a:spcPts val="0"/>
              </a:spcBef>
              <a:spcAft>
                <a:spcPts val="0"/>
              </a:spcAft>
            </a:pPr>
            <a:endParaRPr lang="cs-CZ" sz="1800" smtClean="0">
              <a:latin typeface="Cambria" panose="02040503050406030204" pitchFamily="18" charset="0"/>
            </a:endParaRPr>
          </a:p>
          <a:p>
            <a:pPr>
              <a:spcBef>
                <a:spcPts val="0"/>
              </a:spcBef>
              <a:spcAft>
                <a:spcPts val="0"/>
              </a:spcAft>
            </a:pPr>
            <a:r>
              <a:rPr lang="cs-CZ" sz="1800" smtClean="0">
                <a:latin typeface="Cambria" panose="02040503050406030204" pitchFamily="18" charset="0"/>
              </a:rPr>
              <a:t>Kontakní osoba: Eliška Pilná</a:t>
            </a:r>
          </a:p>
          <a:p>
            <a:pPr>
              <a:spcBef>
                <a:spcPts val="0"/>
              </a:spcBef>
              <a:spcAft>
                <a:spcPts val="0"/>
              </a:spcAft>
            </a:pPr>
            <a:r>
              <a:rPr lang="cs-CZ" sz="1800" smtClean="0">
                <a:latin typeface="Cambria" panose="02040503050406030204" pitchFamily="18" charset="0"/>
              </a:rPr>
              <a:t>e-mail</a:t>
            </a:r>
            <a:r>
              <a:rPr lang="cs-CZ" sz="1800">
                <a:latin typeface="Cambria" panose="02040503050406030204" pitchFamily="18" charset="0"/>
              </a:rPr>
              <a:t>: </a:t>
            </a:r>
            <a:r>
              <a:rPr lang="cs-CZ" sz="1800" u="sng" smtClean="0">
                <a:latin typeface="Cambria" panose="02040503050406030204" pitchFamily="18" charset="0"/>
                <a:hlinkClick r:id="rId3"/>
              </a:rPr>
              <a:t>eliska.pilna@mmr.cz</a:t>
            </a:r>
            <a:endParaRPr lang="cs-CZ" sz="1800" u="sng" smtClean="0">
              <a:latin typeface="Cambria" panose="02040503050406030204" pitchFamily="18" charset="0"/>
            </a:endParaRPr>
          </a:p>
          <a:p>
            <a:pPr>
              <a:spcBef>
                <a:spcPts val="0"/>
              </a:spcBef>
              <a:spcAft>
                <a:spcPts val="0"/>
              </a:spcAft>
            </a:pPr>
            <a:r>
              <a:rPr lang="cs-CZ" sz="1800">
                <a:latin typeface="Cambria" panose="02040503050406030204" pitchFamily="18" charset="0"/>
              </a:rPr>
              <a:t>tel.:       +420 224 864 238</a:t>
            </a:r>
          </a:p>
          <a:p>
            <a:pPr>
              <a:spcBef>
                <a:spcPts val="0"/>
              </a:spcBef>
              <a:spcAft>
                <a:spcPts val="0"/>
              </a:spcAft>
            </a:pPr>
            <a:endParaRPr lang="cs-CZ" sz="1800" u="sng">
              <a:latin typeface="Cambria" panose="02040503050406030204" pitchFamily="18" charset="0"/>
            </a:endParaRPr>
          </a:p>
          <a:p>
            <a:pPr>
              <a:spcBef>
                <a:spcPts val="0"/>
              </a:spcBef>
              <a:spcAft>
                <a:spcPts val="0"/>
              </a:spcAft>
            </a:pPr>
            <a:endParaRPr lang="cs-CZ" sz="1800" u="sng">
              <a:latin typeface="Cambria" panose="02040503050406030204" pitchFamily="18" charset="0"/>
            </a:endParaRPr>
          </a:p>
          <a:p>
            <a:pPr>
              <a:spcBef>
                <a:spcPts val="0"/>
              </a:spcBef>
              <a:spcAft>
                <a:spcPts val="0"/>
              </a:spcAft>
            </a:pPr>
            <a:r>
              <a:rPr lang="cs-CZ" sz="1800" u="sng">
                <a:solidFill>
                  <a:schemeClr val="accent1"/>
                </a:solidFill>
                <a:latin typeface="Cambria" panose="02040503050406030204" pitchFamily="18" charset="0"/>
                <a:hlinkClick r:id="rId4"/>
              </a:rPr>
              <a:t>www.urbact.cz</a:t>
            </a:r>
            <a:endParaRPr lang="cs-CZ" sz="1800" u="sng">
              <a:solidFill>
                <a:schemeClr val="accent1"/>
              </a:solidFill>
              <a:latin typeface="Cambria" panose="02040503050406030204" pitchFamily="18" charset="0"/>
            </a:endParaRPr>
          </a:p>
          <a:p>
            <a:pPr>
              <a:spcBef>
                <a:spcPts val="0"/>
              </a:spcBef>
              <a:spcAft>
                <a:spcPts val="0"/>
              </a:spcAft>
            </a:pPr>
            <a:r>
              <a:rPr lang="cs-CZ" sz="1800" u="sng">
                <a:solidFill>
                  <a:schemeClr val="accent1"/>
                </a:solidFill>
                <a:latin typeface="Cambria" panose="02040503050406030204" pitchFamily="18" charset="0"/>
                <a:hlinkClick r:id="rId5"/>
              </a:rPr>
              <a:t>www.urbact.eu</a:t>
            </a:r>
            <a:endParaRPr lang="cs-CZ" sz="1800" u="sng">
              <a:solidFill>
                <a:schemeClr val="accent1"/>
              </a:solidFill>
              <a:latin typeface="Cambria" panose="02040503050406030204" pitchFamily="18" charset="0"/>
            </a:endParaRPr>
          </a:p>
          <a:p>
            <a:pPr>
              <a:spcBef>
                <a:spcPts val="0"/>
              </a:spcBef>
              <a:spcAft>
                <a:spcPts val="0"/>
              </a:spcAft>
            </a:pPr>
            <a:r>
              <a:rPr lang="cs-CZ" sz="1800" u="sng">
                <a:solidFill>
                  <a:schemeClr val="accent1"/>
                </a:solidFill>
                <a:latin typeface="Cambria" panose="02040503050406030204" pitchFamily="18" charset="0"/>
                <a:hlinkClick r:id="rId6"/>
              </a:rPr>
              <a:t>http://</a:t>
            </a:r>
            <a:r>
              <a:rPr lang="cs-CZ" sz="1800" u="sng" smtClean="0">
                <a:solidFill>
                  <a:schemeClr val="accent1"/>
                </a:solidFill>
                <a:latin typeface="Cambria" panose="02040503050406030204" pitchFamily="18" charset="0"/>
                <a:hlinkClick r:id="rId6"/>
              </a:rPr>
              <a:t>urbact.eu/urbact-v-ceske-republice</a:t>
            </a:r>
            <a:endParaRPr lang="cs-CZ" sz="1800" u="sng" smtClean="0">
              <a:solidFill>
                <a:schemeClr val="accent1"/>
              </a:solidFill>
              <a:latin typeface="Cambria" panose="02040503050406030204" pitchFamily="18" charset="0"/>
            </a:endParaRPr>
          </a:p>
          <a:p>
            <a:pPr>
              <a:spcBef>
                <a:spcPts val="0"/>
              </a:spcBef>
              <a:spcAft>
                <a:spcPts val="0"/>
              </a:spcAft>
            </a:pPr>
            <a:endParaRPr lang="cs-CZ" sz="1800" u="sng">
              <a:solidFill>
                <a:schemeClr val="accent1"/>
              </a:solidFill>
              <a:latin typeface="Cambria" panose="02040503050406030204" pitchFamily="18" charset="0"/>
            </a:endParaRPr>
          </a:p>
          <a:p>
            <a:pPr lvl="0">
              <a:spcBef>
                <a:spcPts val="0"/>
              </a:spcBef>
              <a:spcAft>
                <a:spcPts val="0"/>
              </a:spcAft>
            </a:pPr>
            <a:r>
              <a:rPr lang="cs-CZ" sz="1800">
                <a:latin typeface="Cambria" panose="02040503050406030204" pitchFamily="18" charset="0"/>
              </a:rPr>
              <a:t>Twitter: URBACT_CZ</a:t>
            </a:r>
          </a:p>
          <a:p>
            <a:pPr lvl="0">
              <a:spcBef>
                <a:spcPts val="0"/>
              </a:spcBef>
              <a:spcAft>
                <a:spcPts val="0"/>
              </a:spcAft>
            </a:pPr>
            <a:r>
              <a:rPr lang="cs-CZ" sz="1800">
                <a:latin typeface="Cambria" panose="02040503050406030204" pitchFamily="18" charset="0"/>
              </a:rPr>
              <a:t>Facebook</a:t>
            </a:r>
            <a:r>
              <a:rPr lang="cs-CZ" sz="1800" smtClean="0">
                <a:latin typeface="Cambria" panose="02040503050406030204" pitchFamily="18" charset="0"/>
              </a:rPr>
              <a:t>: Urbact Czech Republic</a:t>
            </a:r>
            <a:endParaRPr lang="cs-CZ" sz="1800" dirty="0">
              <a:latin typeface="Cambria" panose="02040503050406030204" pitchFamily="18" charset="0"/>
            </a:endParaRPr>
          </a:p>
        </p:txBody>
      </p:sp>
      <p:sp>
        <p:nvSpPr>
          <p:cNvPr id="3" name="Nadpis 2"/>
          <p:cNvSpPr>
            <a:spLocks noGrp="1"/>
          </p:cNvSpPr>
          <p:nvPr>
            <p:ph type="title"/>
          </p:nvPr>
        </p:nvSpPr>
        <p:spPr>
          <a:xfrm>
            <a:off x="2699792" y="620688"/>
            <a:ext cx="5698976" cy="504056"/>
          </a:xfrm>
        </p:spPr>
        <p:txBody>
          <a:bodyPr/>
          <a:lstStyle/>
          <a:p>
            <a:r>
              <a:rPr lang="cs-CZ" smtClean="0"/>
              <a:t>Národní kontakní místo</a:t>
            </a:r>
            <a:r>
              <a:rPr lang="cs-CZ" dirty="0"/>
              <a:t/>
            </a:r>
            <a:br>
              <a:rPr lang="cs-CZ" dirty="0"/>
            </a:br>
            <a:endParaRPr lang="cs-CZ" dirty="0"/>
          </a:p>
        </p:txBody>
      </p:sp>
      <p:pic>
        <p:nvPicPr>
          <p:cNvPr id="5" name="Picture 2" descr="D:\usr\Plocha 160505\IMG_358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9552" y="1434455"/>
            <a:ext cx="3312369" cy="248427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343" t="6865" r="12153"/>
          <a:stretch/>
        </p:blipFill>
        <p:spPr bwMode="auto">
          <a:xfrm>
            <a:off x="539552" y="3990740"/>
            <a:ext cx="3312368" cy="26066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570506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29208" y="1628800"/>
            <a:ext cx="8291264" cy="504056"/>
          </a:xfrm>
        </p:spPr>
        <p:txBody>
          <a:bodyPr/>
          <a:lstStyle/>
          <a:p>
            <a:r>
              <a:rPr lang="cs-CZ" sz="2800" dirty="0" smtClean="0"/>
              <a:t>Dotazy, náměty, komentáře…</a:t>
            </a:r>
            <a:endParaRPr lang="cs-CZ" sz="2800" dirty="0"/>
          </a:p>
        </p:txBody>
      </p:sp>
      <p:sp>
        <p:nvSpPr>
          <p:cNvPr id="3" name="Zástupný symbol pro obsah 2"/>
          <p:cNvSpPr>
            <a:spLocks noGrp="1"/>
          </p:cNvSpPr>
          <p:nvPr>
            <p:ph idx="10"/>
          </p:nvPr>
        </p:nvSpPr>
        <p:spPr>
          <a:xfrm>
            <a:off x="539552" y="3501008"/>
            <a:ext cx="8229600" cy="3024335"/>
          </a:xfrm>
        </p:spPr>
        <p:txBody>
          <a:bodyPr/>
          <a:lstStyle/>
          <a:p>
            <a:pPr marL="0" indent="0">
              <a:buNone/>
            </a:pPr>
            <a:r>
              <a:rPr lang="cs-CZ" sz="2000" b="1" dirty="0" smtClean="0"/>
              <a:t>Radana </a:t>
            </a:r>
            <a:r>
              <a:rPr lang="cs-CZ" sz="2000" b="1" dirty="0" err="1" smtClean="0"/>
              <a:t>Leistner</a:t>
            </a:r>
            <a:r>
              <a:rPr lang="cs-CZ" sz="2000" b="1" dirty="0" smtClean="0"/>
              <a:t> Kratochvílová</a:t>
            </a:r>
          </a:p>
          <a:p>
            <a:pPr marL="0" indent="0">
              <a:buNone/>
            </a:pPr>
            <a:r>
              <a:rPr lang="cs-CZ" sz="2000" u="sng" dirty="0" err="1" smtClean="0">
                <a:solidFill>
                  <a:srgbClr val="00B050"/>
                </a:solidFill>
              </a:rPr>
              <a:t>radana.kratochvílová</a:t>
            </a:r>
            <a:r>
              <a:rPr lang="en-US" sz="2000" dirty="0" smtClean="0">
                <a:hlinkClick r:id="rId3"/>
              </a:rPr>
              <a:t>@</a:t>
            </a:r>
            <a:r>
              <a:rPr lang="cs-CZ" sz="2000" dirty="0">
                <a:hlinkClick r:id="rId3"/>
              </a:rPr>
              <a:t>mmr.cz</a:t>
            </a:r>
            <a:endParaRPr lang="cs-CZ" sz="2000" b="1" dirty="0" smtClean="0"/>
          </a:p>
          <a:p>
            <a:pPr marL="0" indent="0">
              <a:buNone/>
            </a:pPr>
            <a:endParaRPr lang="cs-CZ" sz="2000" dirty="0"/>
          </a:p>
          <a:p>
            <a:pPr marL="0" indent="0">
              <a:buNone/>
            </a:pPr>
            <a:r>
              <a:rPr lang="cs-CZ" sz="2000" b="1" dirty="0"/>
              <a:t>Ministerstvo pro místní rozvoj ČR</a:t>
            </a:r>
            <a:r>
              <a:rPr lang="cs-CZ" sz="2000" dirty="0"/>
              <a:t/>
            </a:r>
            <a:br>
              <a:rPr lang="cs-CZ" sz="2000" dirty="0"/>
            </a:br>
            <a:r>
              <a:rPr lang="cs-CZ" sz="2000" u="sng" dirty="0" smtClean="0">
                <a:hlinkClick r:id="rId4"/>
              </a:rPr>
              <a:t>www.mmr.cz</a:t>
            </a:r>
            <a:endParaRPr lang="cs-CZ" sz="2000" u="sng" dirty="0"/>
          </a:p>
          <a:p>
            <a:pPr marL="0" indent="0">
              <a:buNone/>
            </a:pPr>
            <a:r>
              <a:rPr lang="cs-CZ" sz="2000" u="sng" dirty="0">
                <a:hlinkClick r:id="rId5"/>
              </a:rPr>
              <a:t>www.uzemnidimenze.cz</a:t>
            </a:r>
            <a:r>
              <a:rPr lang="cs-CZ" sz="2000" u="sng" dirty="0"/>
              <a:t> </a:t>
            </a:r>
          </a:p>
          <a:p>
            <a:pPr marL="0" indent="0">
              <a:buNone/>
            </a:pPr>
            <a:endParaRPr lang="cs-CZ" dirty="0"/>
          </a:p>
        </p:txBody>
      </p:sp>
    </p:spTree>
    <p:extLst>
      <p:ext uri="{BB962C8B-B14F-4D97-AF65-F5344CB8AC3E}">
        <p14:creationId xmlns:p14="http://schemas.microsoft.com/office/powerpoint/2010/main" val="1392053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204864"/>
            <a:ext cx="8291264" cy="4320480"/>
          </a:xfrm>
        </p:spPr>
        <p:txBody>
          <a:bodyPr>
            <a:noAutofit/>
          </a:bodyPr>
          <a:lstStyle/>
          <a:p>
            <a:pPr marL="457200" lvl="0" indent="-457200">
              <a:buFont typeface="Wingdings" panose="05000000000000000000" pitchFamily="2" charset="2"/>
              <a:buChar char="§"/>
            </a:pPr>
            <a:r>
              <a:rPr lang="cs-CZ" sz="2000" dirty="0" smtClean="0">
                <a:solidFill>
                  <a:srgbClr val="000099"/>
                </a:solidFill>
              </a:rPr>
              <a:t>Potřeby ŘO Doprava, Zaměstnanost a </a:t>
            </a:r>
            <a:r>
              <a:rPr lang="cs-CZ" sz="2000" dirty="0" smtClean="0">
                <a:solidFill>
                  <a:srgbClr val="000099"/>
                </a:solidFill>
              </a:rPr>
              <a:t>IROP, Životní prostředí</a:t>
            </a:r>
            <a:endParaRPr lang="cs-CZ" sz="2000" dirty="0" smtClean="0">
              <a:solidFill>
                <a:srgbClr val="000099"/>
              </a:solidFill>
            </a:endParaRPr>
          </a:p>
          <a:p>
            <a:pPr marL="457200" lvl="0" indent="-457200">
              <a:buFont typeface="Wingdings" panose="05000000000000000000" pitchFamily="2" charset="2"/>
              <a:buChar char="§"/>
            </a:pPr>
            <a:r>
              <a:rPr lang="cs-CZ" sz="2000" dirty="0" smtClean="0">
                <a:solidFill>
                  <a:srgbClr val="000099"/>
                </a:solidFill>
              </a:rPr>
              <a:t>Zpráva o hodnocení plnění RAP</a:t>
            </a:r>
          </a:p>
          <a:p>
            <a:pPr marL="457200" lvl="0" indent="-457200">
              <a:buFont typeface="Wingdings" panose="05000000000000000000" pitchFamily="2" charset="2"/>
              <a:buChar char="§"/>
            </a:pPr>
            <a:r>
              <a:rPr lang="cs-CZ" sz="2000" dirty="0" smtClean="0">
                <a:solidFill>
                  <a:srgbClr val="000099"/>
                </a:solidFill>
              </a:rPr>
              <a:t>Výroční zpráva RSK</a:t>
            </a:r>
          </a:p>
          <a:p>
            <a:pPr marL="457200" lvl="0" indent="-457200">
              <a:buFont typeface="Wingdings" panose="05000000000000000000" pitchFamily="2" charset="2"/>
              <a:buChar char="§"/>
            </a:pPr>
            <a:r>
              <a:rPr lang="cs-CZ" sz="2000" dirty="0" smtClean="0">
                <a:solidFill>
                  <a:srgbClr val="000099"/>
                </a:solidFill>
              </a:rPr>
              <a:t>Aktualizace RAP</a:t>
            </a:r>
          </a:p>
          <a:p>
            <a:pPr marL="457200" lvl="0" indent="-457200">
              <a:buFont typeface="Wingdings" panose="05000000000000000000" pitchFamily="2" charset="2"/>
              <a:buChar char="§"/>
            </a:pPr>
            <a:r>
              <a:rPr lang="cs-CZ" sz="2000" dirty="0" smtClean="0">
                <a:solidFill>
                  <a:srgbClr val="000099"/>
                </a:solidFill>
              </a:rPr>
              <a:t>Spolupráce při tvorbě zpráv k AP SRR a SRR</a:t>
            </a:r>
          </a:p>
          <a:p>
            <a:pPr marL="457200" lvl="0" indent="-457200">
              <a:buFont typeface="Wingdings" panose="05000000000000000000" pitchFamily="2" charset="2"/>
              <a:buChar char="§"/>
            </a:pPr>
            <a:r>
              <a:rPr lang="cs-CZ" sz="2000" dirty="0" smtClean="0">
                <a:solidFill>
                  <a:srgbClr val="000099"/>
                </a:solidFill>
              </a:rPr>
              <a:t>Zapojení do PS k tvorbě SRR21+</a:t>
            </a:r>
          </a:p>
          <a:p>
            <a:pPr marL="457200" lvl="0" indent="-457200">
              <a:buFont typeface="Wingdings" panose="05000000000000000000" pitchFamily="2" charset="2"/>
              <a:buChar char="§"/>
            </a:pPr>
            <a:r>
              <a:rPr lang="cs-CZ" sz="2000" dirty="0" smtClean="0">
                <a:solidFill>
                  <a:srgbClr val="000099"/>
                </a:solidFill>
              </a:rPr>
              <a:t>Využití členů MV zastupujících územní partnery pro prosazování podnětů k zaměření výzev a jejich harmonogramu</a:t>
            </a:r>
          </a:p>
          <a:p>
            <a:endParaRPr lang="cs-CZ" sz="2200" dirty="0" smtClean="0"/>
          </a:p>
          <a:p>
            <a:pPr lvl="1" indent="0"/>
            <a:endParaRPr lang="cs-CZ" sz="1400" dirty="0"/>
          </a:p>
        </p:txBody>
      </p:sp>
      <p:sp>
        <p:nvSpPr>
          <p:cNvPr id="3" name="Nadpis 2"/>
          <p:cNvSpPr>
            <a:spLocks noGrp="1"/>
          </p:cNvSpPr>
          <p:nvPr>
            <p:ph type="title"/>
          </p:nvPr>
        </p:nvSpPr>
        <p:spPr>
          <a:xfrm>
            <a:off x="359024" y="1268760"/>
            <a:ext cx="8784976" cy="504056"/>
          </a:xfrm>
        </p:spPr>
        <p:txBody>
          <a:bodyPr/>
          <a:lstStyle/>
          <a:p>
            <a:pPr>
              <a:lnSpc>
                <a:spcPct val="120000"/>
              </a:lnSpc>
              <a:spcBef>
                <a:spcPts val="0"/>
              </a:spcBef>
            </a:pPr>
            <a:r>
              <a:rPr lang="cs-CZ" dirty="0" smtClean="0"/>
              <a:t>Spolupráce a činnost RSK v roce 2017</a:t>
            </a:r>
            <a:endParaRPr lang="cs-CZ" dirty="0"/>
          </a:p>
        </p:txBody>
      </p:sp>
    </p:spTree>
    <p:extLst>
      <p:ext uri="{BB962C8B-B14F-4D97-AF65-F5344CB8AC3E}">
        <p14:creationId xmlns:p14="http://schemas.microsoft.com/office/powerpoint/2010/main" val="281091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268760"/>
            <a:ext cx="8496944" cy="504056"/>
          </a:xfrm>
        </p:spPr>
        <p:txBody>
          <a:bodyPr/>
          <a:lstStyle/>
          <a:p>
            <a:pPr>
              <a:lnSpc>
                <a:spcPct val="120000"/>
              </a:lnSpc>
              <a:spcBef>
                <a:spcPts val="0"/>
              </a:spcBef>
            </a:pPr>
            <a:r>
              <a:rPr lang="cs-CZ" sz="2800" dirty="0" smtClean="0"/>
              <a:t>Dotazník pro členy, náhradníky a stálé hosty RSK</a:t>
            </a:r>
            <a:endParaRPr lang="cs-CZ" sz="2800" dirty="0"/>
          </a:p>
        </p:txBody>
      </p:sp>
      <p:sp>
        <p:nvSpPr>
          <p:cNvPr id="5" name="Zástupný symbol pro obsah 1"/>
          <p:cNvSpPr>
            <a:spLocks noGrp="1"/>
          </p:cNvSpPr>
          <p:nvPr>
            <p:ph idx="1"/>
          </p:nvPr>
        </p:nvSpPr>
        <p:spPr>
          <a:xfrm>
            <a:off x="539552" y="1772816"/>
            <a:ext cx="8147248" cy="4392488"/>
          </a:xfrm>
        </p:spPr>
        <p:txBody>
          <a:bodyPr>
            <a:noAutofit/>
          </a:bodyPr>
          <a:lstStyle/>
          <a:p>
            <a:pPr marL="285750" indent="-342900">
              <a:lnSpc>
                <a:spcPct val="120000"/>
              </a:lnSpc>
              <a:spcBef>
                <a:spcPts val="0"/>
              </a:spcBef>
              <a:spcAft>
                <a:spcPts val="1800"/>
              </a:spcAft>
              <a:buClr>
                <a:srgbClr val="000099"/>
              </a:buClr>
              <a:buFont typeface="Wingdings" panose="05000000000000000000" pitchFamily="2" charset="2"/>
              <a:buChar char="§"/>
            </a:pPr>
            <a:endParaRPr lang="cs-CZ" sz="2000" b="1" dirty="0" smtClean="0">
              <a:solidFill>
                <a:srgbClr val="002060"/>
              </a:solidFill>
              <a:latin typeface="+mj-lt"/>
            </a:endParaRPr>
          </a:p>
          <a:p>
            <a:pPr marL="285750" indent="-342900">
              <a:lnSpc>
                <a:spcPct val="120000"/>
              </a:lnSpc>
              <a:spcBef>
                <a:spcPts val="0"/>
              </a:spcBef>
              <a:spcAft>
                <a:spcPts val="1800"/>
              </a:spcAft>
              <a:buClr>
                <a:srgbClr val="000099"/>
              </a:buClr>
              <a:buFont typeface="Wingdings" panose="05000000000000000000" pitchFamily="2" charset="2"/>
              <a:buChar char="§"/>
            </a:pPr>
            <a:r>
              <a:rPr lang="cs-CZ" sz="1600" b="1" dirty="0">
                <a:solidFill>
                  <a:srgbClr val="002060"/>
                </a:solidFill>
              </a:rPr>
              <a:t>Celkový počet odpovědí: 131        cca 1/5 </a:t>
            </a:r>
            <a:r>
              <a:rPr lang="cs-CZ" sz="1600" b="1" dirty="0" smtClean="0">
                <a:solidFill>
                  <a:srgbClr val="002060"/>
                </a:solidFill>
              </a:rPr>
              <a:t>dotázaných</a:t>
            </a:r>
            <a:endParaRPr lang="cs-CZ" sz="1600" b="1" dirty="0" smtClean="0">
              <a:solidFill>
                <a:srgbClr val="002060"/>
              </a:solidFill>
              <a:latin typeface="+mj-lt"/>
            </a:endParaRPr>
          </a:p>
          <a:p>
            <a:pPr marL="285750" indent="-342900">
              <a:lnSpc>
                <a:spcPct val="120000"/>
              </a:lnSpc>
              <a:spcBef>
                <a:spcPts val="0"/>
              </a:spcBef>
              <a:spcAft>
                <a:spcPts val="1800"/>
              </a:spcAft>
              <a:buClr>
                <a:srgbClr val="000099"/>
              </a:buClr>
              <a:buFont typeface="Wingdings" panose="05000000000000000000" pitchFamily="2" charset="2"/>
              <a:buChar char="§"/>
            </a:pPr>
            <a:r>
              <a:rPr lang="cs-CZ" sz="1600" b="1" dirty="0" smtClean="0">
                <a:solidFill>
                  <a:srgbClr val="002060"/>
                </a:solidFill>
                <a:latin typeface="+mj-lt"/>
              </a:rPr>
              <a:t>Spíše pozitivní hodnocení</a:t>
            </a:r>
            <a:endParaRPr lang="cs-CZ" sz="1600" b="1" dirty="0" smtClean="0">
              <a:solidFill>
                <a:srgbClr val="FF0000"/>
              </a:solidFill>
              <a:latin typeface="+mj-lt"/>
            </a:endParaRPr>
          </a:p>
          <a:p>
            <a:pPr>
              <a:lnSpc>
                <a:spcPct val="120000"/>
              </a:lnSpc>
              <a:spcBef>
                <a:spcPts val="0"/>
              </a:spcBef>
              <a:spcAft>
                <a:spcPts val="1800"/>
              </a:spcAft>
              <a:buClr>
                <a:srgbClr val="000099"/>
              </a:buClr>
            </a:pPr>
            <a:r>
              <a:rPr lang="cs-CZ" sz="1600" b="1" dirty="0" smtClean="0">
                <a:solidFill>
                  <a:srgbClr val="002060"/>
                </a:solidFill>
                <a:latin typeface="+mj-lt"/>
              </a:rPr>
              <a:t> </a:t>
            </a:r>
            <a:endParaRPr lang="cs-CZ" sz="1600" b="1" dirty="0">
              <a:solidFill>
                <a:srgbClr val="002060"/>
              </a:solidFill>
              <a:latin typeface="+mj-lt"/>
            </a:endParaRPr>
          </a:p>
        </p:txBody>
      </p:sp>
      <p:graphicFrame>
        <p:nvGraphicFramePr>
          <p:cNvPr id="7" name="graf 1"/>
          <p:cNvGraphicFramePr>
            <a:graphicFrameLocks/>
          </p:cNvGraphicFramePr>
          <p:nvPr>
            <p:extLst>
              <p:ext uri="{D42A27DB-BD31-4B8C-83A1-F6EECF244321}">
                <p14:modId xmlns:p14="http://schemas.microsoft.com/office/powerpoint/2010/main" val="33872106"/>
              </p:ext>
            </p:extLst>
          </p:nvPr>
        </p:nvGraphicFramePr>
        <p:xfrm>
          <a:off x="107504" y="3212976"/>
          <a:ext cx="8496944"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6" name="Šipka doprava 5"/>
          <p:cNvSpPr/>
          <p:nvPr/>
        </p:nvSpPr>
        <p:spPr>
          <a:xfrm>
            <a:off x="3851920" y="2492896"/>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Obdélník 1"/>
          <p:cNvSpPr/>
          <p:nvPr/>
        </p:nvSpPr>
        <p:spPr>
          <a:xfrm rot="18969150">
            <a:off x="1914196" y="5687922"/>
            <a:ext cx="967455" cy="190322"/>
          </a:xfrm>
          <a:prstGeom prst="rect">
            <a:avLst/>
          </a:prstGeom>
          <a:solidFill>
            <a:schemeClr val="bg1">
              <a:alpha val="0"/>
            </a:schemeClr>
          </a:solidFill>
          <a:ln>
            <a:solidFill>
              <a:srgbClr val="00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88933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3140968"/>
            <a:ext cx="3744416" cy="3384376"/>
          </a:xfrm>
        </p:spPr>
        <p:txBody>
          <a:bodyPr>
            <a:noAutofit/>
          </a:bodyPr>
          <a:lstStyle/>
          <a:p>
            <a:pPr marL="342900" indent="-342900">
              <a:buFont typeface="Arial" panose="020B0604020202020204" pitchFamily="34" charset="0"/>
              <a:buChar char="•"/>
            </a:pPr>
            <a:endParaRPr lang="cs-CZ" sz="1800" dirty="0" smtClean="0">
              <a:solidFill>
                <a:srgbClr val="000099"/>
              </a:solidFill>
            </a:endParaRPr>
          </a:p>
          <a:p>
            <a:pPr marL="342900" indent="-342900">
              <a:buFont typeface="Arial" panose="020B0604020202020204" pitchFamily="34" charset="0"/>
              <a:buChar char="•"/>
            </a:pPr>
            <a:endParaRPr lang="cs-CZ" sz="1800" dirty="0" smtClean="0">
              <a:solidFill>
                <a:srgbClr val="000099"/>
              </a:solidFill>
            </a:endParaRPr>
          </a:p>
          <a:p>
            <a:pPr marL="342900" indent="-342900">
              <a:buFont typeface="Arial" panose="020B0604020202020204" pitchFamily="34" charset="0"/>
              <a:buChar char="•"/>
            </a:pPr>
            <a:endParaRPr lang="cs-CZ" sz="1800" dirty="0">
              <a:solidFill>
                <a:srgbClr val="000099"/>
              </a:solidFill>
            </a:endParaRPr>
          </a:p>
          <a:p>
            <a:endParaRPr lang="cs-CZ" sz="2200" dirty="0" smtClean="0"/>
          </a:p>
          <a:p>
            <a:pPr lvl="1" indent="0"/>
            <a:endParaRPr lang="cs-CZ" sz="1400" dirty="0"/>
          </a:p>
        </p:txBody>
      </p:sp>
      <p:sp>
        <p:nvSpPr>
          <p:cNvPr id="4" name="Nadpis 3"/>
          <p:cNvSpPr>
            <a:spLocks noGrp="1"/>
          </p:cNvSpPr>
          <p:nvPr>
            <p:ph type="title"/>
          </p:nvPr>
        </p:nvSpPr>
        <p:spPr/>
        <p:txBody>
          <a:bodyPr/>
          <a:lstStyle/>
          <a:p>
            <a:r>
              <a:rPr lang="cs-CZ" dirty="0" smtClean="0"/>
              <a:t>Výsledky dotazníku členům, náhradníkům a stálým hostům RSK</a:t>
            </a:r>
            <a:endParaRPr lang="cs-CZ" dirty="0"/>
          </a:p>
        </p:txBody>
      </p:sp>
      <p:sp>
        <p:nvSpPr>
          <p:cNvPr id="6" name="Zástupný symbol pro obsah 1"/>
          <p:cNvSpPr txBox="1">
            <a:spLocks/>
          </p:cNvSpPr>
          <p:nvPr/>
        </p:nvSpPr>
        <p:spPr>
          <a:xfrm>
            <a:off x="4371502" y="3140968"/>
            <a:ext cx="3744416" cy="3384376"/>
          </a:xfrm>
          <a:prstGeom prst="rect">
            <a:avLst/>
          </a:prstGeom>
        </p:spPr>
        <p:txBody>
          <a:bodyPr>
            <a:no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endParaRPr lang="cs-CZ" sz="1800" dirty="0" smtClean="0">
              <a:solidFill>
                <a:srgbClr val="000099"/>
              </a:solidFill>
            </a:endParaRPr>
          </a:p>
          <a:p>
            <a:pPr marL="342900" indent="-342900">
              <a:buFont typeface="Arial" panose="020B0604020202020204" pitchFamily="34" charset="0"/>
              <a:buChar char="•"/>
            </a:pPr>
            <a:endParaRPr lang="cs-CZ" sz="1800" dirty="0" smtClean="0">
              <a:solidFill>
                <a:srgbClr val="000099"/>
              </a:solidFill>
            </a:endParaRPr>
          </a:p>
          <a:p>
            <a:endParaRPr lang="cs-CZ" sz="2200" dirty="0" smtClean="0"/>
          </a:p>
          <a:p>
            <a:pPr lvl="1" indent="0"/>
            <a:endParaRPr lang="cs-CZ" sz="1400" dirty="0"/>
          </a:p>
        </p:txBody>
      </p:sp>
      <p:graphicFrame>
        <p:nvGraphicFramePr>
          <p:cNvPr id="3" name="Tabulka 2"/>
          <p:cNvGraphicFramePr>
            <a:graphicFrameLocks noGrp="1"/>
          </p:cNvGraphicFramePr>
          <p:nvPr>
            <p:extLst>
              <p:ext uri="{D42A27DB-BD31-4B8C-83A1-F6EECF244321}">
                <p14:modId xmlns:p14="http://schemas.microsoft.com/office/powerpoint/2010/main" val="2657530912"/>
              </p:ext>
            </p:extLst>
          </p:nvPr>
        </p:nvGraphicFramePr>
        <p:xfrm>
          <a:off x="467544" y="2708920"/>
          <a:ext cx="8136904" cy="3601001"/>
        </p:xfrm>
        <a:graphic>
          <a:graphicData uri="http://schemas.openxmlformats.org/drawingml/2006/table">
            <a:tbl>
              <a:tblPr bandRow="1">
                <a:tableStyleId>{2D5ABB26-0587-4C30-8999-92F81FD0307C}</a:tableStyleId>
              </a:tblPr>
              <a:tblGrid>
                <a:gridCol w="4068452">
                  <a:extLst>
                    <a:ext uri="{9D8B030D-6E8A-4147-A177-3AD203B41FA5}">
                      <a16:colId xmlns:a16="http://schemas.microsoft.com/office/drawing/2014/main" xmlns="" val="20000"/>
                    </a:ext>
                  </a:extLst>
                </a:gridCol>
                <a:gridCol w="4068452">
                  <a:extLst>
                    <a:ext uri="{9D8B030D-6E8A-4147-A177-3AD203B41FA5}">
                      <a16:colId xmlns:a16="http://schemas.microsoft.com/office/drawing/2014/main" xmlns="" val="20001"/>
                    </a:ext>
                  </a:extLst>
                </a:gridCol>
              </a:tblGrid>
              <a:tr h="576222">
                <a:tc>
                  <a:txBody>
                    <a:bodyPr/>
                    <a:lstStyle/>
                    <a:p>
                      <a:endParaRPr lang="cs-CZ" dirty="0"/>
                    </a:p>
                  </a:txBody>
                  <a:tcPr/>
                </a:tc>
                <a:tc>
                  <a:txBody>
                    <a:bodyPr/>
                    <a:lstStyle/>
                    <a:p>
                      <a:endParaRPr lang="cs-CZ" dirty="0"/>
                    </a:p>
                  </a:txBody>
                  <a:tcPr/>
                </a:tc>
                <a:extLst>
                  <a:ext uri="{0D108BD9-81ED-4DB2-BD59-A6C34878D82A}">
                    <a16:rowId xmlns:a16="http://schemas.microsoft.com/office/drawing/2014/main" xmlns="" val="10000"/>
                  </a:ext>
                </a:extLst>
              </a:tr>
              <a:tr h="6589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Komunikace mezi členy i s ŘO</a:t>
                      </a:r>
                      <a:endParaRPr lang="cs-CZ" sz="1400" dirty="0" smtClean="0">
                        <a:solidFill>
                          <a:srgbClr val="000099"/>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Dopad návrhů na územní a věcné zaměření výzev</a:t>
                      </a:r>
                    </a:p>
                    <a:p>
                      <a:pPr algn="ctr"/>
                      <a:endParaRPr lang="cs-CZ" sz="1400" dirty="0"/>
                    </a:p>
                  </a:txBody>
                  <a:tcPr/>
                </a:tc>
                <a:extLst>
                  <a:ext uri="{0D108BD9-81ED-4DB2-BD59-A6C34878D82A}">
                    <a16:rowId xmlns:a16="http://schemas.microsoft.com/office/drawing/2014/main" xmlns="" val="10001"/>
                  </a:ext>
                </a:extLst>
              </a:tr>
              <a:tr h="8057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Spolupráce s dalšími platformami regionálního rozvoje</a:t>
                      </a:r>
                      <a:endParaRPr lang="cs-CZ" sz="1400" dirty="0" smtClean="0">
                        <a:solidFill>
                          <a:srgbClr val="000099"/>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Dopad podnětů na slaďování HMG výzev s potřebami regionu</a:t>
                      </a:r>
                    </a:p>
                    <a:p>
                      <a:pPr algn="ctr"/>
                      <a:endParaRPr lang="cs-CZ" sz="1400" dirty="0"/>
                    </a:p>
                  </a:txBody>
                  <a:tcPr/>
                </a:tc>
                <a:extLst>
                  <a:ext uri="{0D108BD9-81ED-4DB2-BD59-A6C34878D82A}">
                    <a16:rowId xmlns:a16="http://schemas.microsoft.com/office/drawing/2014/main" xmlns="" val="10002"/>
                  </a:ext>
                </a:extLst>
              </a:tr>
              <a:tr h="6197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Informování o projektech včetně synergických vazeb</a:t>
                      </a:r>
                      <a:endParaRPr lang="cs-CZ" sz="1400" dirty="0" smtClean="0">
                        <a:solidFill>
                          <a:srgbClr val="000099"/>
                        </a:solidFill>
                      </a:endParaRPr>
                    </a:p>
                  </a:txBody>
                  <a:tcPr/>
                </a:tc>
                <a:tc>
                  <a:txBody>
                    <a:bodyPr/>
                    <a:lstStyle/>
                    <a:p>
                      <a:pPr algn="ctr"/>
                      <a:endParaRPr lang="cs-CZ" sz="1400" dirty="0" smtClean="0"/>
                    </a:p>
                  </a:txBody>
                  <a:tcPr/>
                </a:tc>
                <a:extLst>
                  <a:ext uri="{0D108BD9-81ED-4DB2-BD59-A6C34878D82A}">
                    <a16:rowId xmlns:a16="http://schemas.microsoft.com/office/drawing/2014/main" xmlns="" val="10003"/>
                  </a:ext>
                </a:extLst>
              </a:tr>
              <a:tr h="4338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Činnost sekretariátu a PS</a:t>
                      </a:r>
                      <a:endParaRPr lang="cs-CZ" sz="1400" dirty="0" smtClean="0">
                        <a:solidFill>
                          <a:srgbClr val="000099"/>
                        </a:solidFill>
                      </a:endParaRPr>
                    </a:p>
                  </a:txBody>
                  <a:tcPr/>
                </a:tc>
                <a:tc>
                  <a:txBody>
                    <a:bodyPr/>
                    <a:lstStyle/>
                    <a:p>
                      <a:pPr algn="ctr"/>
                      <a:endParaRPr lang="cs-CZ" sz="1400" dirty="0"/>
                    </a:p>
                  </a:txBody>
                  <a:tcPr/>
                </a:tc>
                <a:extLst>
                  <a:ext uri="{0D108BD9-81ED-4DB2-BD59-A6C34878D82A}">
                    <a16:rowId xmlns:a16="http://schemas.microsoft.com/office/drawing/2014/main" xmlns="" val="10004"/>
                  </a:ext>
                </a:extLst>
              </a:tr>
              <a:tr h="4338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sz="1400" dirty="0" smtClean="0"/>
                        <a:t>Organizace RSK</a:t>
                      </a:r>
                      <a:endParaRPr lang="cs-CZ" sz="1400" dirty="0" smtClean="0">
                        <a:solidFill>
                          <a:srgbClr val="000099"/>
                        </a:solidFill>
                      </a:endParaRPr>
                    </a:p>
                  </a:txBody>
                  <a:tcPr/>
                </a:tc>
                <a:tc>
                  <a:txBody>
                    <a:bodyPr/>
                    <a:lstStyle/>
                    <a:p>
                      <a:pPr algn="ctr"/>
                      <a:endParaRPr lang="cs-CZ" sz="1400" dirty="0"/>
                    </a:p>
                  </a:txBody>
                  <a:tcPr/>
                </a:tc>
                <a:extLst>
                  <a:ext uri="{0D108BD9-81ED-4DB2-BD59-A6C34878D82A}">
                    <a16:rowId xmlns:a16="http://schemas.microsoft.com/office/drawing/2014/main" xmlns="" val="10005"/>
                  </a:ext>
                </a:extLst>
              </a:tr>
            </a:tbl>
          </a:graphicData>
        </a:graphic>
      </p:graphicFrame>
      <p:sp>
        <p:nvSpPr>
          <p:cNvPr id="8" name="Plus 7"/>
          <p:cNvSpPr/>
          <p:nvPr/>
        </p:nvSpPr>
        <p:spPr>
          <a:xfrm>
            <a:off x="2254965" y="2769366"/>
            <a:ext cx="504056" cy="432048"/>
          </a:xfrm>
          <a:prstGeom prst="mathPlus">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Minus 6"/>
          <p:cNvSpPr/>
          <p:nvPr/>
        </p:nvSpPr>
        <p:spPr>
          <a:xfrm>
            <a:off x="6288686" y="2823372"/>
            <a:ext cx="447574" cy="324036"/>
          </a:xfrm>
          <a:prstGeom prst="mathMin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228784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412776"/>
            <a:ext cx="8291264" cy="5328592"/>
          </a:xfrm>
        </p:spPr>
        <p:txBody>
          <a:bodyPr>
            <a:noAutofit/>
          </a:bodyPr>
          <a:lstStyle/>
          <a:p>
            <a:pPr>
              <a:spcBef>
                <a:spcPts val="1800"/>
              </a:spcBef>
              <a:spcAft>
                <a:spcPts val="0"/>
              </a:spcAft>
            </a:pPr>
            <a:r>
              <a:rPr lang="cs-CZ" sz="1800" dirty="0">
                <a:solidFill>
                  <a:srgbClr val="000099"/>
                </a:solidFill>
              </a:rPr>
              <a:t> </a:t>
            </a:r>
            <a:r>
              <a:rPr lang="cs-CZ" sz="1800" dirty="0" smtClean="0">
                <a:solidFill>
                  <a:srgbClr val="000099"/>
                </a:solidFill>
              </a:rPr>
              <a:t>     </a:t>
            </a:r>
            <a:r>
              <a:rPr lang="cs-CZ" sz="1800" b="1" u="sng" dirty="0" smtClean="0">
                <a:solidFill>
                  <a:srgbClr val="000099"/>
                </a:solidFill>
              </a:rPr>
              <a:t>Významnost rolí RSK</a:t>
            </a:r>
            <a:r>
              <a:rPr lang="cs-CZ" sz="1800" b="1" dirty="0" smtClean="0">
                <a:solidFill>
                  <a:srgbClr val="000099"/>
                </a:solidFill>
              </a:rPr>
              <a:t>    </a:t>
            </a:r>
            <a:endParaRPr lang="cs-CZ" sz="1400" dirty="0" smtClean="0">
              <a:solidFill>
                <a:srgbClr val="000099"/>
              </a:solidFill>
            </a:endParaRPr>
          </a:p>
          <a:p>
            <a:pPr marL="457200">
              <a:lnSpc>
                <a:spcPct val="115000"/>
              </a:lnSpc>
              <a:spcAft>
                <a:spcPts val="0"/>
              </a:spcAft>
            </a:pPr>
            <a:r>
              <a:rPr lang="cs-CZ" sz="1400" dirty="0" smtClean="0">
                <a:solidFill>
                  <a:srgbClr val="E36C0A"/>
                </a:solidFill>
                <a:ea typeface="Calibri" panose="020F0502020204030204" pitchFamily="34" charset="0"/>
                <a:cs typeface="Times New Roman" panose="02020603050405020304" pitchFamily="18" charset="0"/>
              </a:rPr>
              <a:t>Příprava RAP  </a:t>
            </a:r>
            <a:endParaRPr lang="cs-CZ" sz="1400" dirty="0" smtClean="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E36C0A"/>
                </a:solidFill>
                <a:ea typeface="Calibri" panose="020F0502020204030204" pitchFamily="34" charset="0"/>
                <a:cs typeface="Times New Roman" panose="02020603050405020304" pitchFamily="18" charset="0"/>
              </a:rPr>
              <a:t>Řízení RAP</a:t>
            </a:r>
            <a:r>
              <a:rPr lang="cs-CZ" sz="1400" dirty="0">
                <a:solidFill>
                  <a:srgbClr val="000000"/>
                </a:solidFill>
                <a:ea typeface="Calibri" panose="020F0502020204030204" pitchFamily="34" charset="0"/>
                <a:cs typeface="Times New Roman" panose="02020603050405020304" pitchFamily="18" charset="0"/>
              </a:rPr>
              <a:t> </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00B050"/>
                </a:solidFill>
                <a:ea typeface="Calibri" panose="020F0502020204030204" pitchFamily="34" charset="0"/>
                <a:cs typeface="Times New Roman" panose="02020603050405020304" pitchFamily="18" charset="0"/>
              </a:rPr>
              <a:t>Komunikace </a:t>
            </a:r>
            <a:r>
              <a:rPr lang="cs-CZ" sz="1400" dirty="0">
                <a:solidFill>
                  <a:srgbClr val="00B050"/>
                </a:solidFill>
                <a:ea typeface="Calibri" panose="020F0502020204030204" pitchFamily="34" charset="0"/>
                <a:cs typeface="Times New Roman" panose="02020603050405020304" pitchFamily="18" charset="0"/>
              </a:rPr>
              <a:t>RSK mezi jednotlivými úrovněmi veřejné správy a </a:t>
            </a:r>
            <a:r>
              <a:rPr lang="cs-CZ" sz="1400" dirty="0" smtClean="0">
                <a:solidFill>
                  <a:srgbClr val="00B050"/>
                </a:solidFill>
                <a:ea typeface="Calibri" panose="020F0502020204030204" pitchFamily="34" charset="0"/>
                <a:cs typeface="Times New Roman" panose="02020603050405020304" pitchFamily="18" charset="0"/>
              </a:rPr>
              <a:t>aktéry regionálního rozvoje</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00B050"/>
                </a:solidFill>
                <a:ea typeface="Calibri" panose="020F0502020204030204" pitchFamily="34" charset="0"/>
                <a:cs typeface="Times New Roman" panose="02020603050405020304" pitchFamily="18" charset="0"/>
              </a:rPr>
              <a:t>Spolupráce </a:t>
            </a:r>
            <a:r>
              <a:rPr lang="cs-CZ" sz="1400" dirty="0">
                <a:solidFill>
                  <a:srgbClr val="00B050"/>
                </a:solidFill>
                <a:ea typeface="Calibri" panose="020F0502020204030204" pitchFamily="34" charset="0"/>
                <a:cs typeface="Times New Roman" panose="02020603050405020304" pitchFamily="18" charset="0"/>
              </a:rPr>
              <a:t>RSK s ostatními platformami </a:t>
            </a:r>
            <a:r>
              <a:rPr lang="cs-CZ" sz="1400" dirty="0" smtClean="0">
                <a:solidFill>
                  <a:srgbClr val="00B050"/>
                </a:solidFill>
                <a:ea typeface="Calibri" panose="020F0502020204030204" pitchFamily="34" charset="0"/>
                <a:cs typeface="Times New Roman" panose="02020603050405020304" pitchFamily="18" charset="0"/>
              </a:rPr>
              <a:t>v území</a:t>
            </a:r>
          </a:p>
          <a:p>
            <a:pPr marL="457200">
              <a:lnSpc>
                <a:spcPct val="115000"/>
              </a:lnSpc>
              <a:spcAft>
                <a:spcPts val="0"/>
              </a:spcAft>
            </a:pPr>
            <a:r>
              <a:rPr lang="cs-CZ" sz="1400" dirty="0" smtClean="0">
                <a:solidFill>
                  <a:srgbClr val="00B050"/>
                </a:solidFill>
                <a:ea typeface="Calibri" panose="020F0502020204030204" pitchFamily="34" charset="0"/>
                <a:cs typeface="Times New Roman" panose="02020603050405020304" pitchFamily="18" charset="0"/>
              </a:rPr>
              <a:t>Doporučení </a:t>
            </a:r>
            <a:r>
              <a:rPr lang="cs-CZ" sz="1400" dirty="0">
                <a:solidFill>
                  <a:srgbClr val="00B050"/>
                </a:solidFill>
                <a:ea typeface="Calibri" panose="020F0502020204030204" pitchFamily="34" charset="0"/>
                <a:cs typeface="Times New Roman" panose="02020603050405020304" pitchFamily="18" charset="0"/>
              </a:rPr>
              <a:t>a </a:t>
            </a:r>
            <a:r>
              <a:rPr lang="cs-CZ" sz="1400" dirty="0" smtClean="0">
                <a:solidFill>
                  <a:srgbClr val="00B050"/>
                </a:solidFill>
                <a:ea typeface="Calibri" panose="020F0502020204030204" pitchFamily="34" charset="0"/>
                <a:cs typeface="Times New Roman" panose="02020603050405020304" pitchFamily="18" charset="0"/>
              </a:rPr>
              <a:t>náměty </a:t>
            </a:r>
            <a:r>
              <a:rPr lang="cs-CZ" sz="1400" dirty="0">
                <a:solidFill>
                  <a:srgbClr val="00B050"/>
                </a:solidFill>
                <a:ea typeface="Calibri" panose="020F0502020204030204" pitchFamily="34" charset="0"/>
                <a:cs typeface="Times New Roman" panose="02020603050405020304" pitchFamily="18" charset="0"/>
              </a:rPr>
              <a:t>nositelům </a:t>
            </a:r>
            <a:r>
              <a:rPr lang="cs-CZ" sz="1400" dirty="0" smtClean="0">
                <a:solidFill>
                  <a:srgbClr val="00B050"/>
                </a:solidFill>
                <a:ea typeface="Calibri" panose="020F0502020204030204" pitchFamily="34" charset="0"/>
                <a:cs typeface="Times New Roman" panose="02020603050405020304" pitchFamily="18" charset="0"/>
              </a:rPr>
              <a:t>IN, </a:t>
            </a:r>
            <a:r>
              <a:rPr lang="cs-CZ" sz="1400" dirty="0">
                <a:solidFill>
                  <a:srgbClr val="00B050"/>
                </a:solidFill>
                <a:ea typeface="Calibri" panose="020F0502020204030204" pitchFamily="34" charset="0"/>
                <a:cs typeface="Times New Roman" panose="02020603050405020304" pitchFamily="18" charset="0"/>
              </a:rPr>
              <a:t>informování o přípravě a realizaci </a:t>
            </a:r>
            <a:r>
              <a:rPr lang="cs-CZ" sz="1400" dirty="0" smtClean="0">
                <a:solidFill>
                  <a:srgbClr val="00B050"/>
                </a:solidFill>
                <a:ea typeface="Calibri" panose="020F0502020204030204" pitchFamily="34" charset="0"/>
                <a:cs typeface="Times New Roman" panose="02020603050405020304" pitchFamily="18" charset="0"/>
              </a:rPr>
              <a:t>IN</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00B050"/>
                </a:solidFill>
                <a:ea typeface="Calibri" panose="020F0502020204030204" pitchFamily="34" charset="0"/>
                <a:cs typeface="Times New Roman" panose="02020603050405020304" pitchFamily="18" charset="0"/>
              </a:rPr>
              <a:t>Podpora </a:t>
            </a:r>
            <a:r>
              <a:rPr lang="cs-CZ" sz="1400" dirty="0">
                <a:solidFill>
                  <a:srgbClr val="00B050"/>
                </a:solidFill>
                <a:ea typeface="Calibri" panose="020F0502020204030204" pitchFamily="34" charset="0"/>
                <a:cs typeface="Times New Roman" panose="02020603050405020304" pitchFamily="18" charset="0"/>
              </a:rPr>
              <a:t>vytváření synergií a návazností projektů a integrovaných nástrojů</a:t>
            </a:r>
            <a:r>
              <a:rPr lang="cs-CZ" sz="1400" dirty="0">
                <a:solidFill>
                  <a:srgbClr val="000000"/>
                </a:solidFill>
                <a:ea typeface="Calibri" panose="020F0502020204030204" pitchFamily="34" charset="0"/>
                <a:cs typeface="Times New Roman" panose="02020603050405020304" pitchFamily="18" charset="0"/>
              </a:rPr>
              <a:t>.</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FF0000"/>
                </a:solidFill>
                <a:ea typeface="Calibri" panose="020F0502020204030204" pitchFamily="34" charset="0"/>
                <a:cs typeface="Times New Roman" panose="02020603050405020304" pitchFamily="18" charset="0"/>
              </a:rPr>
              <a:t>Doporučení </a:t>
            </a:r>
            <a:r>
              <a:rPr lang="cs-CZ" sz="1400" dirty="0">
                <a:solidFill>
                  <a:srgbClr val="FF0000"/>
                </a:solidFill>
                <a:ea typeface="Calibri" panose="020F0502020204030204" pitchFamily="34" charset="0"/>
                <a:cs typeface="Times New Roman" panose="02020603050405020304" pitchFamily="18" charset="0"/>
              </a:rPr>
              <a:t>na sladění </a:t>
            </a:r>
            <a:r>
              <a:rPr lang="cs-CZ" sz="1400" dirty="0" smtClean="0">
                <a:solidFill>
                  <a:srgbClr val="FF0000"/>
                </a:solidFill>
                <a:ea typeface="Calibri" panose="020F0502020204030204" pitchFamily="34" charset="0"/>
                <a:cs typeface="Times New Roman" panose="02020603050405020304" pitchFamily="18" charset="0"/>
              </a:rPr>
              <a:t>HMG </a:t>
            </a:r>
            <a:r>
              <a:rPr lang="cs-CZ" sz="1400" dirty="0">
                <a:solidFill>
                  <a:srgbClr val="FF0000"/>
                </a:solidFill>
                <a:ea typeface="Calibri" panose="020F0502020204030204" pitchFamily="34" charset="0"/>
                <a:cs typeface="Times New Roman" panose="02020603050405020304" pitchFamily="18" charset="0"/>
              </a:rPr>
              <a:t>výzev s potřebami </a:t>
            </a:r>
            <a:r>
              <a:rPr lang="cs-CZ" sz="1400" dirty="0" smtClean="0">
                <a:solidFill>
                  <a:srgbClr val="FF0000"/>
                </a:solidFill>
                <a:ea typeface="Calibri" panose="020F0502020204030204" pitchFamily="34" charset="0"/>
                <a:cs typeface="Times New Roman" panose="02020603050405020304" pitchFamily="18" charset="0"/>
              </a:rPr>
              <a:t>regionu v oblasti ÚD</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FF0000"/>
                </a:solidFill>
                <a:ea typeface="Calibri" panose="020F0502020204030204" pitchFamily="34" charset="0"/>
                <a:cs typeface="Times New Roman" panose="02020603050405020304" pitchFamily="18" charset="0"/>
              </a:rPr>
              <a:t>Projednávání </a:t>
            </a:r>
            <a:r>
              <a:rPr lang="cs-CZ" sz="1400" dirty="0">
                <a:solidFill>
                  <a:srgbClr val="FF0000"/>
                </a:solidFill>
                <a:ea typeface="Calibri" panose="020F0502020204030204" pitchFamily="34" charset="0"/>
                <a:cs typeface="Times New Roman" panose="02020603050405020304" pitchFamily="18" charset="0"/>
              </a:rPr>
              <a:t>návrhů předložených členy RSK směřujících k naplnění územní dimenze.</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FF0000"/>
                </a:solidFill>
                <a:ea typeface="Calibri" panose="020F0502020204030204" pitchFamily="34" charset="0"/>
                <a:cs typeface="Times New Roman" panose="02020603050405020304" pitchFamily="18" charset="0"/>
              </a:rPr>
              <a:t>Doporučení </a:t>
            </a:r>
            <a:r>
              <a:rPr lang="cs-CZ" sz="1400" dirty="0">
                <a:solidFill>
                  <a:srgbClr val="FF0000"/>
                </a:solidFill>
                <a:ea typeface="Calibri" panose="020F0502020204030204" pitchFamily="34" charset="0"/>
                <a:cs typeface="Times New Roman" panose="02020603050405020304" pitchFamily="18" charset="0"/>
              </a:rPr>
              <a:t>územního a věcného zaměření výzev.</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00B050"/>
                </a:solidFill>
                <a:ea typeface="Calibri" panose="020F0502020204030204" pitchFamily="34" charset="0"/>
                <a:cs typeface="Times New Roman" panose="02020603050405020304" pitchFamily="18" charset="0"/>
              </a:rPr>
              <a:t>Komunikace </a:t>
            </a:r>
            <a:r>
              <a:rPr lang="cs-CZ" sz="1400" dirty="0">
                <a:solidFill>
                  <a:srgbClr val="00B050"/>
                </a:solidFill>
                <a:ea typeface="Calibri" panose="020F0502020204030204" pitchFamily="34" charset="0"/>
                <a:cs typeface="Times New Roman" panose="02020603050405020304" pitchFamily="18" charset="0"/>
              </a:rPr>
              <a:t>s řídícími orgány a s NSK prostřednictvím zástupce </a:t>
            </a:r>
            <a:r>
              <a:rPr lang="cs-CZ" sz="1400" dirty="0" smtClean="0">
                <a:solidFill>
                  <a:srgbClr val="00B050"/>
                </a:solidFill>
                <a:ea typeface="Calibri" panose="020F0502020204030204" pitchFamily="34" charset="0"/>
                <a:cs typeface="Times New Roman" panose="02020603050405020304" pitchFamily="18" charset="0"/>
              </a:rPr>
              <a:t>RSK</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E36C0A"/>
                </a:solidFill>
                <a:ea typeface="Calibri" panose="020F0502020204030204" pitchFamily="34" charset="0"/>
                <a:cs typeface="Times New Roman" panose="02020603050405020304" pitchFamily="18" charset="0"/>
              </a:rPr>
              <a:t>Iniciace </a:t>
            </a:r>
            <a:r>
              <a:rPr lang="cs-CZ" sz="1400" dirty="0">
                <a:solidFill>
                  <a:srgbClr val="E36C0A"/>
                </a:solidFill>
                <a:ea typeface="Calibri" panose="020F0502020204030204" pitchFamily="34" charset="0"/>
                <a:cs typeface="Times New Roman" panose="02020603050405020304" pitchFamily="18" charset="0"/>
              </a:rPr>
              <a:t>absorpční kapacity regionu.</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spcAft>
                <a:spcPts val="0"/>
              </a:spcAft>
            </a:pPr>
            <a:r>
              <a:rPr lang="cs-CZ" sz="1400" dirty="0" smtClean="0">
                <a:solidFill>
                  <a:srgbClr val="F79646"/>
                </a:solidFill>
                <a:ea typeface="Calibri" panose="020F0502020204030204" pitchFamily="34" charset="0"/>
                <a:cs typeface="Times New Roman" panose="02020603050405020304" pitchFamily="18" charset="0"/>
              </a:rPr>
              <a:t>Informování </a:t>
            </a:r>
            <a:r>
              <a:rPr lang="cs-CZ" sz="1400" dirty="0">
                <a:solidFill>
                  <a:srgbClr val="F79646"/>
                </a:solidFill>
                <a:ea typeface="Calibri" panose="020F0502020204030204" pitchFamily="34" charset="0"/>
                <a:cs typeface="Times New Roman" panose="02020603050405020304" pitchFamily="18" charset="0"/>
              </a:rPr>
              <a:t>potencionálních žadatelů v regionu o příležitostech  ESI fondů pro rozvoj území.</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15000"/>
              </a:lnSpc>
            </a:pPr>
            <a:r>
              <a:rPr lang="cs-CZ" sz="1400" dirty="0" smtClean="0">
                <a:solidFill>
                  <a:srgbClr val="00B050"/>
                </a:solidFill>
                <a:ea typeface="Calibri" panose="020F0502020204030204" pitchFamily="34" charset="0"/>
                <a:cs typeface="Times New Roman" panose="02020603050405020304" pitchFamily="18" charset="0"/>
              </a:rPr>
              <a:t>Šíření </a:t>
            </a:r>
            <a:r>
              <a:rPr lang="cs-CZ" sz="1400" dirty="0">
                <a:solidFill>
                  <a:srgbClr val="00B050"/>
                </a:solidFill>
                <a:ea typeface="Calibri" panose="020F0502020204030204" pitchFamily="34" charset="0"/>
                <a:cs typeface="Times New Roman" panose="02020603050405020304" pitchFamily="18" charset="0"/>
              </a:rPr>
              <a:t>pozitivních dopadů evropské podpory a pozitivní publicity programů a projektů</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cs-CZ" sz="1800" dirty="0" smtClean="0">
              <a:solidFill>
                <a:srgbClr val="000099"/>
              </a:solidFill>
            </a:endParaRPr>
          </a:p>
          <a:p>
            <a:pPr marL="342900" indent="-342900">
              <a:buFont typeface="Arial" panose="020B0604020202020204" pitchFamily="34" charset="0"/>
              <a:buChar char="•"/>
            </a:pPr>
            <a:endParaRPr lang="cs-CZ" sz="1800" dirty="0">
              <a:solidFill>
                <a:srgbClr val="000099"/>
              </a:solidFill>
            </a:endParaRPr>
          </a:p>
          <a:p>
            <a:endParaRPr lang="cs-CZ" sz="2200" dirty="0" smtClean="0"/>
          </a:p>
          <a:p>
            <a:pPr lvl="1" indent="0"/>
            <a:endParaRPr lang="cs-CZ" sz="1400" dirty="0"/>
          </a:p>
        </p:txBody>
      </p:sp>
      <p:sp>
        <p:nvSpPr>
          <p:cNvPr id="4" name="Nadpis 3"/>
          <p:cNvSpPr>
            <a:spLocks noGrp="1"/>
          </p:cNvSpPr>
          <p:nvPr>
            <p:ph type="title"/>
          </p:nvPr>
        </p:nvSpPr>
        <p:spPr>
          <a:xfrm>
            <a:off x="2699792" y="512676"/>
            <a:ext cx="8291264" cy="504056"/>
          </a:xfrm>
        </p:spPr>
        <p:txBody>
          <a:bodyPr/>
          <a:lstStyle/>
          <a:p>
            <a:r>
              <a:rPr lang="cs-CZ" sz="2800" dirty="0" smtClean="0"/>
              <a:t>Výsledky dotazníku členům, </a:t>
            </a:r>
            <a:br>
              <a:rPr lang="cs-CZ" sz="2800" dirty="0" smtClean="0"/>
            </a:br>
            <a:r>
              <a:rPr lang="cs-CZ" sz="2800" dirty="0" smtClean="0"/>
              <a:t>náhradníkům a stálým hostům RSK</a:t>
            </a:r>
            <a:endParaRPr lang="cs-CZ" sz="2800" dirty="0"/>
          </a:p>
        </p:txBody>
      </p:sp>
      <p:sp>
        <p:nvSpPr>
          <p:cNvPr id="3" name="Obdélník 2"/>
          <p:cNvSpPr/>
          <p:nvPr/>
        </p:nvSpPr>
        <p:spPr>
          <a:xfrm>
            <a:off x="6228184" y="1556792"/>
            <a:ext cx="144016" cy="144016"/>
          </a:xfrm>
          <a:prstGeom prst="rect">
            <a:avLst/>
          </a:prstGeom>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cs-CZ"/>
          </a:p>
        </p:txBody>
      </p:sp>
      <p:sp>
        <p:nvSpPr>
          <p:cNvPr id="5" name="Obdélník 4"/>
          <p:cNvSpPr/>
          <p:nvPr/>
        </p:nvSpPr>
        <p:spPr>
          <a:xfrm>
            <a:off x="6236568" y="1827853"/>
            <a:ext cx="144016" cy="144016"/>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6237650" y="2110745"/>
            <a:ext cx="144016" cy="144016"/>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TextovéPole 6"/>
          <p:cNvSpPr txBox="1"/>
          <p:nvPr/>
        </p:nvSpPr>
        <p:spPr>
          <a:xfrm>
            <a:off x="6383898" y="1490300"/>
            <a:ext cx="1523174" cy="276999"/>
          </a:xfrm>
          <a:prstGeom prst="rect">
            <a:avLst/>
          </a:prstGeom>
          <a:noFill/>
        </p:spPr>
        <p:txBody>
          <a:bodyPr wrap="none" rtlCol="0">
            <a:spAutoFit/>
          </a:bodyPr>
          <a:lstStyle/>
          <a:p>
            <a:r>
              <a:rPr lang="cs-CZ" sz="1200" dirty="0" smtClean="0"/>
              <a:t>Pozitivní hodnocení</a:t>
            </a:r>
            <a:endParaRPr lang="cs-CZ" sz="1200" dirty="0"/>
          </a:p>
        </p:txBody>
      </p:sp>
      <p:sp>
        <p:nvSpPr>
          <p:cNvPr id="8" name="TextovéPole 7"/>
          <p:cNvSpPr txBox="1"/>
          <p:nvPr/>
        </p:nvSpPr>
        <p:spPr>
          <a:xfrm>
            <a:off x="6383898" y="1761361"/>
            <a:ext cx="1564852" cy="276999"/>
          </a:xfrm>
          <a:prstGeom prst="rect">
            <a:avLst/>
          </a:prstGeom>
          <a:noFill/>
        </p:spPr>
        <p:txBody>
          <a:bodyPr wrap="none" rtlCol="0">
            <a:spAutoFit/>
          </a:bodyPr>
          <a:lstStyle/>
          <a:p>
            <a:r>
              <a:rPr lang="cs-CZ" sz="1200" dirty="0" smtClean="0"/>
              <a:t>Neutrální hodnocení</a:t>
            </a:r>
            <a:endParaRPr lang="cs-CZ" sz="1200" dirty="0"/>
          </a:p>
        </p:txBody>
      </p:sp>
      <p:sp>
        <p:nvSpPr>
          <p:cNvPr id="9" name="TextovéPole 8"/>
          <p:cNvSpPr txBox="1"/>
          <p:nvPr/>
        </p:nvSpPr>
        <p:spPr>
          <a:xfrm>
            <a:off x="6380584" y="2044253"/>
            <a:ext cx="1513556" cy="276999"/>
          </a:xfrm>
          <a:prstGeom prst="rect">
            <a:avLst/>
          </a:prstGeom>
          <a:noFill/>
        </p:spPr>
        <p:txBody>
          <a:bodyPr wrap="none" rtlCol="0">
            <a:spAutoFit/>
          </a:bodyPr>
          <a:lstStyle/>
          <a:p>
            <a:r>
              <a:rPr lang="cs-CZ" sz="1200" dirty="0" smtClean="0"/>
              <a:t>Záporné hodnocení</a:t>
            </a:r>
            <a:endParaRPr lang="cs-CZ" sz="1200" dirty="0"/>
          </a:p>
        </p:txBody>
      </p:sp>
    </p:spTree>
    <p:extLst>
      <p:ext uri="{BB962C8B-B14F-4D97-AF65-F5344CB8AC3E}">
        <p14:creationId xmlns:p14="http://schemas.microsoft.com/office/powerpoint/2010/main" val="3183795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052736"/>
            <a:ext cx="8496944" cy="504056"/>
          </a:xfrm>
        </p:spPr>
        <p:txBody>
          <a:bodyPr/>
          <a:lstStyle/>
          <a:p>
            <a:pPr>
              <a:lnSpc>
                <a:spcPct val="120000"/>
              </a:lnSpc>
              <a:spcBef>
                <a:spcPts val="0"/>
              </a:spcBef>
            </a:pPr>
            <a:r>
              <a:rPr lang="cs-CZ" sz="2800" dirty="0"/>
              <a:t>Územní dimenze</a:t>
            </a:r>
          </a:p>
        </p:txBody>
      </p:sp>
      <p:sp>
        <p:nvSpPr>
          <p:cNvPr id="5" name="Zástupný symbol pro obsah 1"/>
          <p:cNvSpPr>
            <a:spLocks noGrp="1"/>
          </p:cNvSpPr>
          <p:nvPr>
            <p:ph idx="1"/>
          </p:nvPr>
        </p:nvSpPr>
        <p:spPr>
          <a:xfrm>
            <a:off x="395536" y="1844824"/>
            <a:ext cx="8147248" cy="4464496"/>
          </a:xfrm>
        </p:spPr>
        <p:txBody>
          <a:bodyPr>
            <a:noAutofit/>
          </a:bodyPr>
          <a:lstStyle/>
          <a:p>
            <a:pPr marL="457200" indent="-457200">
              <a:lnSpc>
                <a:spcPct val="120000"/>
              </a:lnSpc>
              <a:spcAft>
                <a:spcPts val="600"/>
              </a:spcAft>
              <a:buClr>
                <a:srgbClr val="000099"/>
              </a:buClr>
              <a:buFont typeface="Wingdings" panose="05000000000000000000" pitchFamily="2" charset="2"/>
              <a:buChar char="§"/>
            </a:pPr>
            <a:r>
              <a:rPr lang="cs-CZ" sz="2000" dirty="0">
                <a:solidFill>
                  <a:srgbClr val="000099"/>
                </a:solidFill>
              </a:rPr>
              <a:t>Zveřejňování dat z oblasti čerpání ESIF</a:t>
            </a:r>
          </a:p>
          <a:p>
            <a:pPr marL="457200" indent="-457200">
              <a:lnSpc>
                <a:spcPct val="120000"/>
              </a:lnSpc>
              <a:spcAft>
                <a:spcPts val="600"/>
              </a:spcAft>
              <a:buClr>
                <a:srgbClr val="000099"/>
              </a:buClr>
              <a:buFont typeface="Wingdings" panose="05000000000000000000" pitchFamily="2" charset="2"/>
              <a:buChar char="§"/>
            </a:pPr>
            <a:r>
              <a:rPr lang="cs-CZ" sz="2000" dirty="0">
                <a:solidFill>
                  <a:srgbClr val="000099"/>
                </a:solidFill>
              </a:rPr>
              <a:t>Indikátory k vývoji regionální politiky</a:t>
            </a:r>
          </a:p>
          <a:p>
            <a:pPr marL="457200" indent="-457200">
              <a:lnSpc>
                <a:spcPct val="120000"/>
              </a:lnSpc>
              <a:spcAft>
                <a:spcPts val="600"/>
              </a:spcAft>
              <a:buClr>
                <a:srgbClr val="000099"/>
              </a:buClr>
              <a:buFont typeface="Wingdings" panose="05000000000000000000" pitchFamily="2" charset="2"/>
              <a:buChar char="§"/>
            </a:pPr>
            <a:r>
              <a:rPr lang="cs-CZ" sz="2000" dirty="0" smtClean="0">
                <a:solidFill>
                  <a:srgbClr val="000099"/>
                </a:solidFill>
              </a:rPr>
              <a:t>Dobrá praxe</a:t>
            </a:r>
            <a:endParaRPr lang="cs-CZ" sz="2000" dirty="0">
              <a:solidFill>
                <a:srgbClr val="000099"/>
              </a:solidFill>
            </a:endParaRPr>
          </a:p>
        </p:txBody>
      </p:sp>
      <p:pic>
        <p:nvPicPr>
          <p:cNvPr id="9" name="Obráze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886" y="3969060"/>
            <a:ext cx="1916634" cy="2420888"/>
          </a:xfrm>
          <a:prstGeom prst="rect">
            <a:avLst/>
          </a:prstGeom>
        </p:spPr>
      </p:pic>
      <p:pic>
        <p:nvPicPr>
          <p:cNvPr id="10" name="Obráze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1171" y="3969060"/>
            <a:ext cx="2453887" cy="2420888"/>
          </a:xfrm>
          <a:prstGeom prst="rect">
            <a:avLst/>
          </a:prstGeom>
        </p:spPr>
      </p:pic>
      <p:pic>
        <p:nvPicPr>
          <p:cNvPr id="11" name="Obráze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1391" y="3969060"/>
            <a:ext cx="1775614" cy="2420888"/>
          </a:xfrm>
          <a:prstGeom prst="rect">
            <a:avLst/>
          </a:prstGeom>
        </p:spPr>
      </p:pic>
      <p:pic>
        <p:nvPicPr>
          <p:cNvPr id="12" name="Obráze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3781" y="3969060"/>
            <a:ext cx="2445434" cy="2420888"/>
          </a:xfrm>
          <a:prstGeom prst="rect">
            <a:avLst/>
          </a:prstGeom>
        </p:spPr>
      </p:pic>
      <p:pic>
        <p:nvPicPr>
          <p:cNvPr id="4" name="Obrázek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75400" y="548680"/>
            <a:ext cx="1694918" cy="3078659"/>
          </a:xfrm>
          <a:prstGeom prst="rect">
            <a:avLst/>
          </a:prstGeom>
        </p:spPr>
      </p:pic>
      <p:sp>
        <p:nvSpPr>
          <p:cNvPr id="6" name="Ovál 5"/>
          <p:cNvSpPr/>
          <p:nvPr/>
        </p:nvSpPr>
        <p:spPr>
          <a:xfrm>
            <a:off x="7037628" y="2558803"/>
            <a:ext cx="1759008" cy="12601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8" name="Přímá spojnice se šipkou 7"/>
          <p:cNvCxnSpPr/>
          <p:nvPr/>
        </p:nvCxnSpPr>
        <p:spPr>
          <a:xfrm flipH="1">
            <a:off x="919521" y="2780928"/>
            <a:ext cx="6431125" cy="133214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4" name="Přímá spojnice se šipkou 13"/>
          <p:cNvCxnSpPr/>
          <p:nvPr/>
        </p:nvCxnSpPr>
        <p:spPr>
          <a:xfrm flipH="1">
            <a:off x="3194433" y="2996952"/>
            <a:ext cx="4156213" cy="1116124"/>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7" name="Přímá spojnice se šipkou 16"/>
          <p:cNvCxnSpPr/>
          <p:nvPr/>
        </p:nvCxnSpPr>
        <p:spPr>
          <a:xfrm flipH="1">
            <a:off x="5385516" y="3188873"/>
            <a:ext cx="1965130" cy="924203"/>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27" name="Přímá spojnice se šipkou 26"/>
          <p:cNvCxnSpPr/>
          <p:nvPr/>
        </p:nvCxnSpPr>
        <p:spPr>
          <a:xfrm flipH="1">
            <a:off x="6702574" y="3555014"/>
            <a:ext cx="648072" cy="5580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888590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Obráze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33613"/>
            <a:ext cx="8288338"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Obrázek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0" y="836613"/>
            <a:ext cx="4572000"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
          <p:cNvSpPr>
            <a:spLocks noChangeArrowheads="1"/>
          </p:cNvSpPr>
          <p:nvPr/>
        </p:nvSpPr>
        <p:spPr bwMode="auto">
          <a:xfrm>
            <a:off x="3676650" y="2914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cs-CZ" altLang="cs-CZ"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descr="N:\Oddělení 522\Agendy\Uzemni dimenze\RSK\RSK ÚLK\170221\Stav hodnocení mapa 17_2_2017.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504" y="692149"/>
            <a:ext cx="8568952" cy="6057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4612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endParaRPr lang="cs-CZ"/>
          </a:p>
        </p:txBody>
      </p:sp>
      <p:sp>
        <p:nvSpPr>
          <p:cNvPr id="3" name="Podnadpis 2"/>
          <p:cNvSpPr>
            <a:spLocks noGrp="1"/>
          </p:cNvSpPr>
          <p:nvPr>
            <p:ph type="subTitle" idx="1"/>
          </p:nvPr>
        </p:nvSpPr>
        <p:spPr/>
        <p:txBody>
          <a:bodyPr/>
          <a:lstStyle/>
          <a:p>
            <a:endParaRPr lang="cs-CZ"/>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4664"/>
            <a:ext cx="9144000" cy="6463481"/>
          </a:xfrm>
          <a:prstGeom prst="rect">
            <a:avLst/>
          </a:prstGeom>
        </p:spPr>
      </p:pic>
    </p:spTree>
    <p:extLst>
      <p:ext uri="{BB962C8B-B14F-4D97-AF65-F5344CB8AC3E}">
        <p14:creationId xmlns:p14="http://schemas.microsoft.com/office/powerpoint/2010/main" val="3850782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MR_klas">
  <a:themeElements>
    <a:clrScheme name="Barvy MMR">
      <a:dk1>
        <a:sysClr val="windowText" lastClr="000000"/>
      </a:dk1>
      <a:lt1>
        <a:sysClr val="window" lastClr="FFFFFF"/>
      </a:lt1>
      <a:dk2>
        <a:srgbClr val="262626"/>
      </a:dk2>
      <a:lt2>
        <a:srgbClr val="EEECE1"/>
      </a:lt2>
      <a:accent1>
        <a:srgbClr val="000099"/>
      </a:accent1>
      <a:accent2>
        <a:srgbClr val="00AF3F"/>
      </a:accent2>
      <a:accent3>
        <a:srgbClr val="F9E300"/>
      </a:accent3>
      <a:accent4>
        <a:srgbClr val="E21C18"/>
      </a:accent4>
      <a:accent5>
        <a:srgbClr val="24A7AF"/>
      </a:accent5>
      <a:accent6>
        <a:srgbClr val="868686"/>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4809</TotalTime>
  <Words>1092</Words>
  <Application>Microsoft Office PowerPoint</Application>
  <PresentationFormat>Předvádění na obrazovce (4:3)</PresentationFormat>
  <Paragraphs>219</Paragraphs>
  <Slides>26</Slides>
  <Notes>25</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26</vt:i4>
      </vt:variant>
    </vt:vector>
  </HeadingPairs>
  <TitlesOfParts>
    <vt:vector size="34" baseType="lpstr">
      <vt:lpstr>Arial</vt:lpstr>
      <vt:lpstr>Arial Narrow</vt:lpstr>
      <vt:lpstr>Calibri</vt:lpstr>
      <vt:lpstr>Cambria</vt:lpstr>
      <vt:lpstr>Courier New</vt:lpstr>
      <vt:lpstr>Times New Roman</vt:lpstr>
      <vt:lpstr>Wingdings</vt:lpstr>
      <vt:lpstr>MMR_klas</vt:lpstr>
      <vt:lpstr>Prezentace aplikace PowerPoint</vt:lpstr>
      <vt:lpstr>Národní stálá konference</vt:lpstr>
      <vt:lpstr>Spolupráce a činnost RSK v roce 2017</vt:lpstr>
      <vt:lpstr>Dotazník pro členy, náhradníky a stálé hosty RSK</vt:lpstr>
      <vt:lpstr>Výsledky dotazníku členům, náhradníkům a stálým hostům RSK</vt:lpstr>
      <vt:lpstr>Výsledky dotazníku členům,  náhradníkům a stálým hostům RSK</vt:lpstr>
      <vt:lpstr>Územní dimenze</vt:lpstr>
      <vt:lpstr>Prezentace aplikace PowerPoint</vt:lpstr>
      <vt:lpstr>Prezentace aplikace PowerPoint</vt:lpstr>
      <vt:lpstr>Aktuality v kostce</vt:lpstr>
      <vt:lpstr>Dotazy, náměty, komentáře…</vt:lpstr>
      <vt:lpstr>  AKTUALIZACE ZÁSAD URBÁNNÍ POLITIKY  </vt:lpstr>
      <vt:lpstr>Prezentace aplikace PowerPoint</vt:lpstr>
      <vt:lpstr>Provedené činnosti:</vt:lpstr>
      <vt:lpstr>Základní otázky</vt:lpstr>
      <vt:lpstr>Prezentace aplikace PowerPoint</vt:lpstr>
      <vt:lpstr>Prezentace aplikace PowerPoint</vt:lpstr>
      <vt:lpstr>Prezentace aplikace PowerPoint</vt:lpstr>
      <vt:lpstr>Operační program URBACT III</vt:lpstr>
      <vt:lpstr>O programu </vt:lpstr>
      <vt:lpstr>Česká partnerská města </vt:lpstr>
      <vt:lpstr>Výzva pro dobré praxe </vt:lpstr>
      <vt:lpstr>Jak se zapojit </vt:lpstr>
      <vt:lpstr>Následná výzva - Sítě přenosu </vt:lpstr>
      <vt:lpstr>Národní kontakní místo </vt:lpstr>
      <vt:lpstr>Dotazy, náměty, komentáře…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Vaner Lukáš</dc:creator>
  <cp:lastModifiedBy>Kratochvílová Radana</cp:lastModifiedBy>
  <cp:revision>353</cp:revision>
  <cp:lastPrinted>2017-01-30T09:35:55Z</cp:lastPrinted>
  <dcterms:created xsi:type="dcterms:W3CDTF">2014-02-26T13:05:03Z</dcterms:created>
  <dcterms:modified xsi:type="dcterms:W3CDTF">2017-02-24T07:23:14Z</dcterms:modified>
</cp:coreProperties>
</file>