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2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25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2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59" r:id="rId2"/>
    <p:sldId id="369" r:id="rId3"/>
    <p:sldId id="370" r:id="rId4"/>
    <p:sldId id="344" r:id="rId5"/>
    <p:sldId id="368" r:id="rId6"/>
    <p:sldId id="390" r:id="rId7"/>
    <p:sldId id="391" r:id="rId8"/>
    <p:sldId id="392" r:id="rId9"/>
    <p:sldId id="395" r:id="rId10"/>
    <p:sldId id="371" r:id="rId11"/>
    <p:sldId id="378" r:id="rId12"/>
    <p:sldId id="379" r:id="rId13"/>
    <p:sldId id="367" r:id="rId14"/>
    <p:sldId id="357" r:id="rId15"/>
    <p:sldId id="372" r:id="rId16"/>
    <p:sldId id="393" r:id="rId17"/>
    <p:sldId id="394" r:id="rId18"/>
    <p:sldId id="381" r:id="rId19"/>
    <p:sldId id="382" r:id="rId20"/>
    <p:sldId id="383" r:id="rId21"/>
    <p:sldId id="351" r:id="rId22"/>
    <p:sldId id="354" r:id="rId23"/>
    <p:sldId id="353" r:id="rId24"/>
    <p:sldId id="373" r:id="rId25"/>
    <p:sldId id="349" r:id="rId26"/>
    <p:sldId id="362" r:id="rId27"/>
    <p:sldId id="377" r:id="rId28"/>
    <p:sldId id="386" r:id="rId29"/>
    <p:sldId id="387" r:id="rId30"/>
    <p:sldId id="365" r:id="rId31"/>
    <p:sldId id="343" r:id="rId32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atochvílová Radana" initials="KR" lastIdx="2" clrIdx="0">
    <p:extLst/>
  </p:cmAuthor>
  <p:cmAuthor id="2" name="Ondřej Pergl" initials="OP" lastIdx="0" clrIdx="1"/>
  <p:cmAuthor id="3" name="uzivatel" initials="u" lastIdx="1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E395"/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7687" autoAdjust="0"/>
  </p:normalViewPr>
  <p:slideViewPr>
    <p:cSldViewPr>
      <p:cViewPr varScale="1">
        <p:scale>
          <a:sx n="72" d="100"/>
          <a:sy n="72" d="100"/>
        </p:scale>
        <p:origin x="-14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108"/>
      </p:cViewPr>
      <p:guideLst>
        <p:guide orient="horz" pos="2880"/>
        <p:guide orient="horz" pos="3127"/>
        <p:guide pos="216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</c:dPt>
          <c:dPt>
            <c:idx val="3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7"/>
            <c:invertIfNegative val="0"/>
            <c:bubble3D val="0"/>
          </c:dPt>
          <c:cat>
            <c:strRef>
              <c:f>List2!$A$28:$A$41</c:f>
              <c:strCache>
                <c:ptCount val="14"/>
                <c:pt idx="0">
                  <c:v>Hlavní město Praha</c:v>
                </c:pt>
                <c:pt idx="1">
                  <c:v>Jihočeský kraj</c:v>
                </c:pt>
                <c:pt idx="2">
                  <c:v>Jihomoravský kraj</c:v>
                </c:pt>
                <c:pt idx="3">
                  <c:v>Karlovarský kraj</c:v>
                </c:pt>
                <c:pt idx="4">
                  <c:v>Kraj Vysočina</c:v>
                </c:pt>
                <c:pt idx="5">
                  <c:v>Královéhradecký kraj</c:v>
                </c:pt>
                <c:pt idx="6">
                  <c:v>Liberecký kraj</c:v>
                </c:pt>
                <c:pt idx="7">
                  <c:v>Moravskoslezský kraj</c:v>
                </c:pt>
                <c:pt idx="8">
                  <c:v>Olomoucký kraj</c:v>
                </c:pt>
                <c:pt idx="9">
                  <c:v>Pardubický kraj</c:v>
                </c:pt>
                <c:pt idx="10">
                  <c:v>Plzeňský kraj</c:v>
                </c:pt>
                <c:pt idx="11">
                  <c:v>Středočeský kraj</c:v>
                </c:pt>
                <c:pt idx="12">
                  <c:v>Ústecký kraj</c:v>
                </c:pt>
                <c:pt idx="13">
                  <c:v>Zlínský kraj</c:v>
                </c:pt>
              </c:strCache>
            </c:strRef>
          </c:cat>
          <c:val>
            <c:numRef>
              <c:f>List2!$B$28:$B$41</c:f>
              <c:numCache>
                <c:formatCode>General</c:formatCode>
                <c:ptCount val="14"/>
                <c:pt idx="0">
                  <c:v>4301450446.8009739</c:v>
                </c:pt>
                <c:pt idx="1">
                  <c:v>2878797742.8498454</c:v>
                </c:pt>
                <c:pt idx="2">
                  <c:v>3134594896.0841269</c:v>
                </c:pt>
                <c:pt idx="3">
                  <c:v>2226662826.0585327</c:v>
                </c:pt>
                <c:pt idx="4">
                  <c:v>2415397606.8709826</c:v>
                </c:pt>
                <c:pt idx="5">
                  <c:v>3120514066.9372315</c:v>
                </c:pt>
                <c:pt idx="6">
                  <c:v>2340146257.5711718</c:v>
                </c:pt>
                <c:pt idx="7">
                  <c:v>3375334586.1607947</c:v>
                </c:pt>
                <c:pt idx="8">
                  <c:v>2698076572.605124</c:v>
                </c:pt>
                <c:pt idx="9">
                  <c:v>2491311245.4228759</c:v>
                </c:pt>
                <c:pt idx="10">
                  <c:v>3139658066.2216768</c:v>
                </c:pt>
                <c:pt idx="11">
                  <c:v>5864337529.7748194</c:v>
                </c:pt>
                <c:pt idx="12">
                  <c:v>3110676534.3545051</c:v>
                </c:pt>
                <c:pt idx="13">
                  <c:v>2834135183.4273462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8645376"/>
        <c:axId val="128401408"/>
        <c:axId val="0"/>
      </c:bar3DChart>
      <c:catAx>
        <c:axId val="1286453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8401408"/>
        <c:crosses val="autoZero"/>
        <c:auto val="1"/>
        <c:lblAlgn val="ctr"/>
        <c:lblOffset val="100"/>
        <c:noMultiLvlLbl val="0"/>
      </c:catAx>
      <c:valAx>
        <c:axId val="1284014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8645376"/>
        <c:crosses val="autoZero"/>
        <c:crossBetween val="between"/>
        <c:dispUnits>
          <c:builtInUnit val="billions"/>
          <c:dispUnitsLbl>
            <c:layout/>
          </c:dispUnitsLbl>
        </c:dispUnits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List3!$A$38</c:f>
              <c:strCache>
                <c:ptCount val="1"/>
                <c:pt idx="0">
                  <c:v>Karlovarský kraj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rgbClr val="92D050"/>
              </a:solidFill>
            </c:spPr>
          </c:dPt>
          <c:cat>
            <c:strRef>
              <c:f>List3!$B$37:$G$37</c:f>
              <c:strCache>
                <c:ptCount val="6"/>
                <c:pt idx="0">
                  <c:v>IROP</c:v>
                </c:pt>
                <c:pt idx="1">
                  <c:v>OP PIK</c:v>
                </c:pt>
                <c:pt idx="2">
                  <c:v>OP TP</c:v>
                </c:pt>
                <c:pt idx="3">
                  <c:v>OP VVV</c:v>
                </c:pt>
                <c:pt idx="4">
                  <c:v>OP Z</c:v>
                </c:pt>
                <c:pt idx="5">
                  <c:v>OP ŽP</c:v>
                </c:pt>
              </c:strCache>
            </c:strRef>
          </c:cat>
          <c:val>
            <c:numRef>
              <c:f>List3!$B$38:$G$38</c:f>
              <c:numCache>
                <c:formatCode>General</c:formatCode>
                <c:ptCount val="6"/>
                <c:pt idx="0">
                  <c:v>71745411.135384619</c:v>
                </c:pt>
                <c:pt idx="1">
                  <c:v>123724958.5646154</c:v>
                </c:pt>
                <c:pt idx="2">
                  <c:v>80543802.142857134</c:v>
                </c:pt>
                <c:pt idx="3">
                  <c:v>122316617.95285714</c:v>
                </c:pt>
                <c:pt idx="4">
                  <c:v>1761132036.2628181</c:v>
                </c:pt>
                <c:pt idx="5">
                  <c:v>67200000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8471424"/>
        <c:axId val="128472960"/>
        <c:axId val="0"/>
      </c:bar3DChart>
      <c:catAx>
        <c:axId val="128471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28472960"/>
        <c:crosses val="autoZero"/>
        <c:auto val="1"/>
        <c:lblAlgn val="ctr"/>
        <c:lblOffset val="100"/>
        <c:noMultiLvlLbl val="0"/>
      </c:catAx>
      <c:valAx>
        <c:axId val="128472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28471424"/>
        <c:crosses val="autoZero"/>
        <c:crossBetween val="between"/>
        <c:majorUnit val="500000000"/>
        <c:dispUnits>
          <c:builtInUnit val="billions"/>
          <c:dispUnitsLbl>
            <c:layout/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</c:dispUnitsLbl>
        </c:dispUnits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List3!$A$26</c:f>
              <c:strCache>
                <c:ptCount val="1"/>
                <c:pt idx="0">
                  <c:v>Karlovarský kraj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rgbClr val="92D050"/>
              </a:solidFill>
            </c:spPr>
          </c:dPt>
          <c:cat>
            <c:strRef>
              <c:f>List3!$B$25:$G$25</c:f>
              <c:strCache>
                <c:ptCount val="6"/>
                <c:pt idx="0">
                  <c:v>IROP</c:v>
                </c:pt>
                <c:pt idx="1">
                  <c:v>OP PIK</c:v>
                </c:pt>
                <c:pt idx="2">
                  <c:v>OP TP</c:v>
                </c:pt>
                <c:pt idx="3">
                  <c:v>OP VVV</c:v>
                </c:pt>
                <c:pt idx="4">
                  <c:v>OP Z</c:v>
                </c:pt>
                <c:pt idx="5">
                  <c:v>OP ŽP</c:v>
                </c:pt>
              </c:strCache>
            </c:strRef>
          </c:cat>
          <c:val>
            <c:numRef>
              <c:f>List3!$B$26:$G$26</c:f>
              <c:numCache>
                <c:formatCode>General</c:formatCode>
                <c:ptCount val="6"/>
                <c:pt idx="0">
                  <c:v>4</c:v>
                </c:pt>
                <c:pt idx="1">
                  <c:v>22</c:v>
                </c:pt>
                <c:pt idx="2">
                  <c:v>11</c:v>
                </c:pt>
                <c:pt idx="3">
                  <c:v>15</c:v>
                </c:pt>
                <c:pt idx="4">
                  <c:v>61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0623744"/>
        <c:axId val="130633728"/>
        <c:axId val="0"/>
      </c:bar3DChart>
      <c:catAx>
        <c:axId val="130623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30633728"/>
        <c:crosses val="autoZero"/>
        <c:auto val="1"/>
        <c:lblAlgn val="ctr"/>
        <c:lblOffset val="100"/>
        <c:noMultiLvlLbl val="0"/>
      </c:catAx>
      <c:valAx>
        <c:axId val="130633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cs-CZ"/>
          </a:p>
        </c:txPr>
        <c:crossAx val="13062374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List1!$A$40</c:f>
              <c:strCache>
                <c:ptCount val="1"/>
                <c:pt idx="0">
                  <c:v>Karlovarský kraj</c:v>
                </c:pt>
              </c:strCache>
            </c:strRef>
          </c:tx>
          <c:dLbls>
            <c:dLbl>
              <c:idx val="0"/>
              <c:layout>
                <c:manualLayout>
                  <c:x val="-0.11291282070602418"/>
                  <c:y val="6.55559359427897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1359065164701306"/>
                  <c:y val="-0.182722431435201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6374562031420711E-2"/>
                  <c:y val="0.146620830004945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List1!$B$39:$D$39</c:f>
              <c:strCache>
                <c:ptCount val="3"/>
                <c:pt idx="0">
                  <c:v>Projekt s právním aktem o poskytnutí / převodu podpory</c:v>
                </c:pt>
                <c:pt idx="1">
                  <c:v>Projekt ve fyzické realizaci</c:v>
                </c:pt>
                <c:pt idx="2">
                  <c:v>Projekt v plné (fyzické i finanční) realizaci</c:v>
                </c:pt>
              </c:strCache>
            </c:strRef>
          </c:cat>
          <c:val>
            <c:numRef>
              <c:f>List1!$B$40:$D$40</c:f>
              <c:numCache>
                <c:formatCode>General</c:formatCode>
                <c:ptCount val="3"/>
                <c:pt idx="0">
                  <c:v>41</c:v>
                </c:pt>
                <c:pt idx="1">
                  <c:v>54</c:v>
                </c:pt>
                <c:pt idx="2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E5F89E-1F13-45B9-ACE6-E5BACC2135F2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3BD3B55-54CA-4A1E-B311-C96D5721D8BA}" type="pres">
      <dgm:prSet presAssocID="{41E5F89E-1F13-45B9-ACE6-E5BACC2135F2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</dgm:ptLst>
  <dgm:cxnLst>
    <dgm:cxn modelId="{2ABD98C5-3A8C-46A9-B4FF-63F980267699}" type="presOf" srcId="{41E5F89E-1F13-45B9-ACE6-E5BACC2135F2}" destId="{03BD3B55-54CA-4A1E-B311-C96D5721D8BA}" srcOrd="0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9FB6-D9ED-404E-AFD2-37E0835FC3D6}" type="datetimeFigureOut">
              <a:rPr lang="cs-CZ" smtClean="0"/>
              <a:pPr/>
              <a:t>21. 9. 2016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A257B-425A-4350-8792-7C494188941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2080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48070-1754-4046-9E38-6F5D9D5E9BB1}" type="datetimeFigureOut">
              <a:rPr lang="cs-CZ" smtClean="0"/>
              <a:pPr/>
              <a:t>21. 9. 2016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77F0F-9C0A-45F8-A7AE-EABCF91188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46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92087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5067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marL="342900" indent="-3429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cs-CZ" altLang="cs-CZ" sz="2000" b="0" dirty="0" smtClean="0">
                <a:latin typeface="Arial" charset="0"/>
                <a:cs typeface="Arial" charset="0"/>
              </a:rPr>
              <a:t>Dotační titul č. 1 - Podpora vítězů soutěže Vesnice roku 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cs-CZ" altLang="cs-CZ" sz="1600" b="0" dirty="0" smtClean="0">
                <a:latin typeface="Arial" charset="0"/>
                <a:cs typeface="Arial" charset="0"/>
              </a:rPr>
              <a:t>Žadatel: obec oceněná v soutěži Vesnice roku.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cs-CZ" altLang="cs-CZ" sz="1600" b="0" dirty="0" smtClean="0">
                <a:latin typeface="Arial" charset="0"/>
                <a:cs typeface="Arial" charset="0"/>
              </a:rPr>
              <a:t>Výše dotace: dle uděleného ocenění v soutěže (600 tis. – 2 mil. Kč). 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cs-CZ" altLang="cs-CZ" sz="1600" b="0" dirty="0" smtClean="0">
                <a:latin typeface="Arial" charset="0"/>
                <a:cs typeface="Arial" charset="0"/>
              </a:rPr>
              <a:t>Do 80% uznatelných nákladů na akci. 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cs-CZ" altLang="cs-CZ" sz="1600" b="0" dirty="0" smtClean="0">
                <a:latin typeface="Arial" charset="0"/>
                <a:cs typeface="Arial" charset="0"/>
              </a:rPr>
              <a:t>Podporovány jsou projekty zaměřené na: </a:t>
            </a:r>
          </a:p>
          <a:p>
            <a:pPr marL="1314450" lvl="2" indent="-171450" algn="just">
              <a:lnSpc>
                <a:spcPct val="150000"/>
              </a:lnSpc>
              <a:spcBef>
                <a:spcPct val="0"/>
              </a:spcBef>
              <a:buFontTx/>
              <a:buChar char="-"/>
              <a:defRPr/>
            </a:pPr>
            <a:r>
              <a:rPr lang="cs-CZ" altLang="cs-CZ" sz="1400" b="0" dirty="0" smtClean="0">
                <a:latin typeface="Arial" charset="0"/>
                <a:cs typeface="Arial" charset="0"/>
              </a:rPr>
              <a:t>Obnovu a údržbu venkovské zástavby a občanské vybavenosti (radnice, školy, předškolní zařízení, kulturní zařízení, hasičské zbrojnice apod.)</a:t>
            </a:r>
          </a:p>
          <a:p>
            <a:pPr marL="1314450" lvl="2" indent="-171450">
              <a:lnSpc>
                <a:spcPct val="150000"/>
              </a:lnSpc>
              <a:spcBef>
                <a:spcPct val="0"/>
              </a:spcBef>
              <a:buFontTx/>
              <a:buChar char="-"/>
              <a:defRPr/>
            </a:pPr>
            <a:r>
              <a:rPr lang="cs-CZ" altLang="cs-CZ" sz="1400" b="0" dirty="0" smtClean="0">
                <a:latin typeface="Arial" charset="0"/>
                <a:cs typeface="Arial" charset="0"/>
              </a:rPr>
              <a:t>Komplexní úpravu veřejných prostranství. </a:t>
            </a:r>
          </a:p>
          <a:p>
            <a:pPr marL="1314450" lvl="2" indent="-171450">
              <a:lnSpc>
                <a:spcPct val="150000"/>
              </a:lnSpc>
              <a:spcBef>
                <a:spcPct val="0"/>
              </a:spcBef>
              <a:buFontTx/>
              <a:buChar char="-"/>
              <a:defRPr/>
            </a:pPr>
            <a:r>
              <a:rPr lang="cs-CZ" altLang="cs-CZ" sz="1400" b="0" dirty="0" smtClean="0">
                <a:latin typeface="Arial" charset="0"/>
                <a:cs typeface="Arial" charset="0"/>
              </a:rPr>
              <a:t>Obnovu a zřizování veřejné zeleně. </a:t>
            </a:r>
          </a:p>
          <a:p>
            <a:pPr marL="1314450" lvl="2" indent="-171450">
              <a:lnSpc>
                <a:spcPct val="150000"/>
              </a:lnSpc>
              <a:spcBef>
                <a:spcPct val="0"/>
              </a:spcBef>
              <a:buFontTx/>
              <a:buChar char="-"/>
              <a:defRPr/>
            </a:pPr>
            <a:r>
              <a:rPr lang="cs-CZ" altLang="cs-CZ" sz="1400" b="0" dirty="0" smtClean="0">
                <a:latin typeface="Arial" charset="0"/>
                <a:cs typeface="Arial" charset="0"/>
              </a:rPr>
              <a:t>Rekonstrukci a výstavbu místních komunikací, stezek, veřejného osvětlení. </a:t>
            </a:r>
          </a:p>
          <a:p>
            <a:pPr marL="1314450" lvl="2" indent="-171450">
              <a:lnSpc>
                <a:spcPct val="150000"/>
              </a:lnSpc>
              <a:spcBef>
                <a:spcPct val="0"/>
              </a:spcBef>
              <a:buFontTx/>
              <a:buChar char="-"/>
              <a:defRPr/>
            </a:pPr>
            <a:r>
              <a:rPr lang="cs-CZ" altLang="cs-CZ" sz="1400" b="0" dirty="0" smtClean="0">
                <a:latin typeface="Arial" charset="0"/>
                <a:cs typeface="Arial" charset="0"/>
              </a:rPr>
              <a:t>Přípravu a realizaci propagačních materiálů obce související s umístěním v soutěži. </a:t>
            </a:r>
          </a:p>
          <a:p>
            <a:pPr marL="1143000" lvl="2" indent="0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400" b="0" dirty="0" smtClean="0">
              <a:latin typeface="Arial" charset="0"/>
              <a:cs typeface="Arial" charset="0"/>
            </a:endParaRP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cs-CZ" altLang="cs-CZ" sz="2200" b="0" dirty="0" smtClean="0">
                <a:latin typeface="Arial" charset="0"/>
                <a:cs typeface="Arial" charset="0"/>
              </a:rPr>
              <a:t>Dotační titul č. 2 – Podpora zapojení dětí a mládeže do komunitního života v obci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cs-CZ" altLang="cs-CZ" sz="1700" b="0" dirty="0" smtClean="0">
                <a:latin typeface="Arial" charset="0"/>
                <a:cs typeface="Arial" charset="0"/>
              </a:rPr>
              <a:t>Žadatel: obec do 3 tis. obyvatel nebo svazek obcí. 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cs-CZ" altLang="cs-CZ" sz="1700" b="0" dirty="0" smtClean="0">
                <a:latin typeface="Arial" charset="0"/>
                <a:cs typeface="Arial" charset="0"/>
              </a:rPr>
              <a:t>Výše dotace: maximálně 400 tis. Kč.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cs-CZ" altLang="cs-CZ" sz="1700" b="0" dirty="0" smtClean="0">
                <a:latin typeface="Arial" charset="0"/>
                <a:cs typeface="Arial" charset="0"/>
              </a:rPr>
              <a:t>Do 70% uznatelných nákladů na akci. 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cs-CZ" altLang="cs-CZ" sz="1700" b="0" dirty="0" smtClean="0">
                <a:latin typeface="Arial" charset="0"/>
                <a:cs typeface="Arial" charset="0"/>
              </a:rPr>
              <a:t>Podporovány jsou projekty zaměřené na: </a:t>
            </a:r>
          </a:p>
          <a:p>
            <a:pPr marL="1314450" lvl="2" indent="-171450">
              <a:lnSpc>
                <a:spcPct val="150000"/>
              </a:lnSpc>
              <a:spcBef>
                <a:spcPct val="0"/>
              </a:spcBef>
              <a:buFontTx/>
              <a:buChar char="-"/>
              <a:defRPr/>
            </a:pPr>
            <a:r>
              <a:rPr lang="cs-CZ" altLang="cs-CZ" sz="1500" b="0" dirty="0" smtClean="0">
                <a:latin typeface="Arial" charset="0"/>
                <a:cs typeface="Arial" charset="0"/>
              </a:rPr>
              <a:t>Obnovu a údržbu venkovské zástavby a občanské vybavenosti (školy, předškolní zařízení, kulturní zařízení).</a:t>
            </a:r>
          </a:p>
          <a:p>
            <a:pPr marL="1314450" lvl="2" indent="-171450">
              <a:lnSpc>
                <a:spcPct val="150000"/>
              </a:lnSpc>
              <a:spcBef>
                <a:spcPct val="0"/>
              </a:spcBef>
              <a:buFontTx/>
              <a:buChar char="-"/>
              <a:defRPr/>
            </a:pPr>
            <a:r>
              <a:rPr lang="cs-CZ" altLang="cs-CZ" sz="1500" b="0" dirty="0" smtClean="0">
                <a:latin typeface="Arial" charset="0"/>
                <a:cs typeface="Arial" charset="0"/>
              </a:rPr>
              <a:t>Úpravu veřejných prostranství. </a:t>
            </a:r>
          </a:p>
          <a:p>
            <a:pPr marL="1314450" lvl="2" indent="-171450">
              <a:lnSpc>
                <a:spcPct val="150000"/>
              </a:lnSpc>
              <a:spcBef>
                <a:spcPct val="0"/>
              </a:spcBef>
              <a:buFontTx/>
              <a:buChar char="-"/>
              <a:defRPr/>
            </a:pPr>
            <a:r>
              <a:rPr lang="cs-CZ" altLang="cs-CZ" sz="1500" b="0" dirty="0" smtClean="0">
                <a:latin typeface="Arial" charset="0"/>
                <a:cs typeface="Arial" charset="0"/>
              </a:rPr>
              <a:t>Obnovu a zřizování veřejné zeleně. </a:t>
            </a:r>
          </a:p>
          <a:p>
            <a:pPr marL="1314450" lvl="2" indent="-171450">
              <a:lnSpc>
                <a:spcPct val="150000"/>
              </a:lnSpc>
              <a:spcBef>
                <a:spcPct val="0"/>
              </a:spcBef>
              <a:buFontTx/>
              <a:buChar char="-"/>
              <a:defRPr/>
            </a:pPr>
            <a:r>
              <a:rPr lang="cs-CZ" altLang="cs-CZ" sz="1500" b="0" dirty="0" smtClean="0">
                <a:latin typeface="Arial" charset="0"/>
                <a:cs typeface="Arial" charset="0"/>
              </a:rPr>
              <a:t>Rekonstrukci nebo vybudování zařízení pro volnočasové aktivity (hřiště, klubovny, cyklostezky, bruslařské dráhy, naučné stezky apod.).</a:t>
            </a:r>
          </a:p>
          <a:p>
            <a:pPr marL="1143000" lvl="2" indent="0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cs-CZ" altLang="cs-CZ" sz="1200" b="0" dirty="0" smtClean="0">
                <a:latin typeface="Arial" charset="0"/>
                <a:cs typeface="Arial" charset="0"/>
              </a:rPr>
              <a:t>	</a:t>
            </a:r>
            <a:endParaRPr lang="cs-CZ" altLang="cs-CZ" sz="2000" b="0" dirty="0" smtClean="0">
              <a:latin typeface="Arial" charset="0"/>
              <a:cs typeface="Arial" charset="0"/>
            </a:endParaRP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cs-CZ" altLang="cs-CZ" sz="2000" b="0" dirty="0" smtClean="0">
                <a:latin typeface="Arial" charset="0"/>
                <a:cs typeface="Arial" charset="0"/>
              </a:rPr>
              <a:t>Dotační titul č. 3 – Podpora spolupráce obcí na obnově a rozvoji venkova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</a:pPr>
            <a:r>
              <a:rPr lang="cs-CZ" altLang="cs-CZ" sz="1600" b="0" dirty="0" smtClean="0">
                <a:latin typeface="Arial" charset="0"/>
                <a:cs typeface="Arial" charset="0"/>
              </a:rPr>
              <a:t>Žadatel: obec do 3 tis. obyvatel nebo svazek obcí. 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</a:pPr>
            <a:r>
              <a:rPr lang="cs-CZ" altLang="cs-CZ" sz="1600" b="0" dirty="0" smtClean="0">
                <a:latin typeface="Arial" charset="0"/>
                <a:cs typeface="Arial" charset="0"/>
              </a:rPr>
              <a:t>Výše dotace: maximálně 200 tis. Kč.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</a:pPr>
            <a:r>
              <a:rPr lang="cs-CZ" altLang="cs-CZ" sz="1600" b="0" dirty="0" smtClean="0">
                <a:latin typeface="Arial" charset="0"/>
                <a:cs typeface="Arial" charset="0"/>
              </a:rPr>
              <a:t>Do 70% uznatelných nákladů na akci. 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</a:pPr>
            <a:r>
              <a:rPr lang="cs-CZ" altLang="cs-CZ" sz="1600" b="0" dirty="0" smtClean="0">
                <a:latin typeface="Arial" charset="0"/>
                <a:cs typeface="Arial" charset="0"/>
              </a:rPr>
              <a:t>Podporovány jsou projekty nadregionálního charakteru zaměřené na: </a:t>
            </a:r>
          </a:p>
          <a:p>
            <a:pPr marL="1314450" lvl="2" indent="-171450">
              <a:lnSpc>
                <a:spcPct val="150000"/>
              </a:lnSpc>
              <a:spcBef>
                <a:spcPct val="0"/>
              </a:spcBef>
              <a:buFontTx/>
              <a:buChar char="-"/>
            </a:pPr>
            <a:r>
              <a:rPr lang="cs-CZ" altLang="cs-CZ" sz="1400" b="0" dirty="0" smtClean="0">
                <a:latin typeface="Arial" charset="0"/>
                <a:cs typeface="Arial" charset="0"/>
              </a:rPr>
              <a:t>Prezentaci úspěšně realizovaných projektů zaměřených na obnovu a rozvoj venkova. </a:t>
            </a:r>
          </a:p>
          <a:p>
            <a:pPr marL="1314450" lvl="2" indent="-171450">
              <a:lnSpc>
                <a:spcPct val="150000"/>
              </a:lnSpc>
              <a:spcBef>
                <a:spcPct val="0"/>
              </a:spcBef>
              <a:buFontTx/>
              <a:buChar char="-"/>
            </a:pPr>
            <a:r>
              <a:rPr lang="cs-CZ" altLang="cs-CZ" sz="1400" b="0" dirty="0" smtClean="0">
                <a:latin typeface="Arial" charset="0"/>
                <a:cs typeface="Arial" charset="0"/>
              </a:rPr>
              <a:t>Výměnu zkušeností při přípravě projektů zaměřených na obnovu a rozvoj venkova.</a:t>
            </a:r>
          </a:p>
          <a:p>
            <a:pPr marL="1314450" lvl="2" indent="-171450">
              <a:lnSpc>
                <a:spcPct val="150000"/>
              </a:lnSpc>
              <a:spcBef>
                <a:spcPct val="0"/>
              </a:spcBef>
              <a:buFontTx/>
              <a:buChar char="-"/>
            </a:pPr>
            <a:r>
              <a:rPr lang="cs-CZ" altLang="cs-CZ" sz="1400" b="0" dirty="0" smtClean="0">
                <a:latin typeface="Arial" charset="0"/>
                <a:cs typeface="Arial" charset="0"/>
              </a:rPr>
              <a:t>Podporu spolupráce a odborného vzdělávání zástupců obcí změřeného na obnovu </a:t>
            </a:r>
            <a:br>
              <a:rPr lang="cs-CZ" altLang="cs-CZ" sz="1400" b="0" dirty="0" smtClean="0">
                <a:latin typeface="Arial" charset="0"/>
                <a:cs typeface="Arial" charset="0"/>
              </a:rPr>
            </a:br>
            <a:r>
              <a:rPr lang="cs-CZ" altLang="cs-CZ" sz="1400" b="0" dirty="0" smtClean="0">
                <a:latin typeface="Arial" charset="0"/>
                <a:cs typeface="Arial" charset="0"/>
              </a:rPr>
              <a:t>a rozvoj venkova. </a:t>
            </a:r>
          </a:p>
          <a:p>
            <a:pPr marL="1314450" lvl="2" indent="-171450">
              <a:lnSpc>
                <a:spcPct val="150000"/>
              </a:lnSpc>
              <a:spcBef>
                <a:spcPct val="0"/>
              </a:spcBef>
              <a:buFontTx/>
              <a:buChar char="-"/>
            </a:pPr>
            <a:endParaRPr lang="cs-CZ" sz="2000" b="0" dirty="0" smtClean="0"/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cs-CZ" sz="2000" b="0" dirty="0" smtClean="0"/>
              <a:t>Dotační titul č. 4 – Podpora obnovy drobných sakrálních taveb v obci </a:t>
            </a:r>
            <a:r>
              <a:rPr lang="cs-CZ" sz="1600" b="0" dirty="0" smtClean="0"/>
              <a:t>(</a:t>
            </a:r>
            <a:r>
              <a:rPr lang="cs-CZ" sz="1600" b="1" dirty="0" smtClean="0"/>
              <a:t>stavby, které jsou ve vlastnictví obce, nejsou zapsané na Ústředním seznamu kulturních památek, nejsou ve vlastnictví církve</a:t>
            </a:r>
            <a:r>
              <a:rPr lang="cs-CZ" sz="1600" b="0" dirty="0" smtClean="0"/>
              <a:t>)</a:t>
            </a:r>
          </a:p>
          <a:p>
            <a:pPr marL="1085850" lvl="1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600" b="0" dirty="0" smtClean="0"/>
              <a:t>Žadatel: obec do 3 tis. obyvatel nebo svazek obcí. </a:t>
            </a:r>
          </a:p>
          <a:p>
            <a:pPr marL="1085850" lvl="1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600" b="0" dirty="0" smtClean="0"/>
              <a:t>Výše dotace: maximálně 300 tis. Kč.</a:t>
            </a:r>
          </a:p>
          <a:p>
            <a:pPr marL="1085850" lvl="1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600" b="0" dirty="0" smtClean="0"/>
              <a:t>Do 70% uznatelných nákladů na akci. </a:t>
            </a:r>
          </a:p>
          <a:p>
            <a:pPr marL="1085850" lvl="1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600" b="0" dirty="0" smtClean="0"/>
              <a:t>Jedná se zejména o obnovu staveb jako: </a:t>
            </a:r>
          </a:p>
          <a:p>
            <a:pPr marL="1314450" lvl="2" indent="-1714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cs-CZ" sz="1400" b="0" dirty="0" smtClean="0"/>
              <a:t>Kaple a kapličky. </a:t>
            </a:r>
          </a:p>
          <a:p>
            <a:pPr marL="1314450" lvl="2" indent="-1714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cs-CZ" sz="1400" b="0" dirty="0" smtClean="0"/>
              <a:t>Sakrální sochy.</a:t>
            </a:r>
          </a:p>
          <a:p>
            <a:pPr marL="1314450" lvl="2" indent="-1714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cs-CZ" sz="1400" b="0" dirty="0" smtClean="0"/>
              <a:t>Boží muka a křížky. </a:t>
            </a:r>
          </a:p>
          <a:p>
            <a:pPr marL="1314450" lvl="2" indent="-17145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cs-CZ" sz="1400" b="0" dirty="0" smtClean="0"/>
              <a:t>Úprava prostranství v bezprostřední blízkosti drobných sakrálních staveb.  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cs-CZ" sz="2000" b="0" dirty="0" smtClean="0"/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cs-CZ" sz="2000" b="0" dirty="0" smtClean="0"/>
              <a:t>Dotační titul č. 5 – Podpora obnovy místních komunikací</a:t>
            </a:r>
          </a:p>
          <a:p>
            <a:pPr marL="1085850" lvl="1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600" b="0" dirty="0" smtClean="0"/>
              <a:t>Žadatel: obec do 3 tis. obyvatel nebo svazek obcí. </a:t>
            </a:r>
          </a:p>
          <a:p>
            <a:pPr marL="1085850" lvl="1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600" b="0" dirty="0" smtClean="0"/>
              <a:t>Výše dotace: maximálně 1 mil. Kč.</a:t>
            </a:r>
          </a:p>
          <a:p>
            <a:pPr marL="1085850" lvl="1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600" b="0" dirty="0" smtClean="0"/>
              <a:t>Do 50% uznatelných nákladů na akci. </a:t>
            </a:r>
          </a:p>
          <a:p>
            <a:pPr marL="1085850" lvl="1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600" b="0" dirty="0" smtClean="0"/>
              <a:t>Budou podporovány akce zaměřené na rekonstrukci místních komunikací, jejich součásti a příslušenství dle zákona č. 13/1997 Sb., o pozemních komunikacích, </a:t>
            </a:r>
            <a:br>
              <a:rPr lang="cs-CZ" sz="1600" b="0" dirty="0" smtClean="0"/>
            </a:br>
            <a:r>
              <a:rPr lang="cs-CZ" sz="1600" b="0" dirty="0" smtClean="0"/>
              <a:t>ve znění pozdějších předpisů. </a:t>
            </a:r>
          </a:p>
          <a:p>
            <a:endParaRPr lang="cs-CZ" b="0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69942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cs-CZ" sz="2000" b="1" dirty="0" smtClean="0"/>
              <a:t>Podprogram Odstraňování bariér v domech s pečovatelskou službou a městských a obecních úřadů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cs-CZ" sz="1600" dirty="0" smtClean="0"/>
              <a:t>Cílem podprogramu je zajistit podporu při odstraňování bariér v těchto budovách </a:t>
            </a:r>
            <a:br>
              <a:rPr lang="cs-CZ" sz="1600" dirty="0" smtClean="0"/>
            </a:br>
            <a:r>
              <a:rPr lang="cs-CZ" sz="1600" dirty="0" smtClean="0"/>
              <a:t>v návaznosti na Národní rozvojový program mobility pro všechny. 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cs-CZ" altLang="cs-CZ" sz="1600" dirty="0" smtClean="0">
                <a:cs typeface="Arial" charset="0"/>
              </a:rPr>
              <a:t>Žadatel: obec, kraj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cs-CZ" altLang="cs-CZ" sz="1600" dirty="0" smtClean="0">
                <a:cs typeface="Arial" charset="0"/>
              </a:rPr>
              <a:t>Výše dotace: do 50% uznatelných nákladů na akci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2000" b="1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cs-CZ" sz="2000" b="1" dirty="0" smtClean="0"/>
              <a:t>Obnova obecního a krajského majetku po živelních</a:t>
            </a:r>
            <a:r>
              <a:rPr lang="cs-CZ" sz="2000" b="1" baseline="0" dirty="0" smtClean="0"/>
              <a:t> pohromách</a:t>
            </a:r>
            <a:endParaRPr lang="cs-CZ" sz="2000" b="1" dirty="0" smtClean="0"/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cs-CZ" sz="2000" b="1" dirty="0" smtClean="0"/>
              <a:t>Dotační titul č. 1 </a:t>
            </a:r>
            <a:r>
              <a:rPr lang="cs-CZ" sz="2000" dirty="0" smtClean="0"/>
              <a:t>– pro území, kde </a:t>
            </a:r>
            <a:r>
              <a:rPr lang="cs-CZ" sz="2000" b="1" dirty="0" smtClean="0"/>
              <a:t>BYL</a:t>
            </a:r>
            <a:r>
              <a:rPr lang="cs-CZ" sz="2000" dirty="0" smtClean="0"/>
              <a:t> vyhlášen nouzový stav nebo stav nebezpečí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cs-CZ" sz="2000" b="1" dirty="0" smtClean="0"/>
              <a:t>Dotační titul č. 2 </a:t>
            </a:r>
            <a:r>
              <a:rPr lang="cs-CZ" sz="2000" dirty="0" smtClean="0"/>
              <a:t>– pro území, kde </a:t>
            </a:r>
            <a:r>
              <a:rPr lang="cs-CZ" sz="2000" b="1" dirty="0" smtClean="0"/>
              <a:t>NEBYL</a:t>
            </a:r>
            <a:r>
              <a:rPr lang="cs-CZ" sz="2000" dirty="0" smtClean="0"/>
              <a:t> vyhlášen nouzový stav nebo stav nebezpečí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cs-CZ" altLang="cs-CZ" sz="1600" dirty="0" smtClean="0">
                <a:latin typeface="Arial" charset="0"/>
                <a:cs typeface="Arial" charset="0"/>
              </a:rPr>
              <a:t>Žadatel: 	obec, kraj 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cs-CZ" altLang="cs-CZ" sz="1600" dirty="0" smtClean="0">
                <a:latin typeface="Arial" charset="0"/>
                <a:cs typeface="Arial" charset="0"/>
              </a:rPr>
              <a:t>Výše dotace: 	DT č. 1: 	až 90% (obce), až 85% (kraje)</a:t>
            </a:r>
          </a:p>
          <a:p>
            <a:pPr lvl="1" indent="0">
              <a:lnSpc>
                <a:spcPct val="150000"/>
              </a:lnSpc>
              <a:spcBef>
                <a:spcPct val="0"/>
              </a:spcBef>
              <a:defRPr/>
            </a:pPr>
            <a:r>
              <a:rPr lang="cs-CZ" altLang="cs-CZ" sz="1600" dirty="0" smtClean="0">
                <a:latin typeface="Arial" charset="0"/>
                <a:cs typeface="Arial" charset="0"/>
              </a:rPr>
              <a:t>			DT č. 2:	až 70% (obce), až 40% (kraje)</a:t>
            </a:r>
            <a:endParaRPr lang="cs-CZ" altLang="cs-CZ" sz="1000" dirty="0" smtClean="0">
              <a:latin typeface="Arial" charset="0"/>
              <a:cs typeface="Arial" charset="0"/>
            </a:endParaRPr>
          </a:p>
          <a:p>
            <a:pPr marL="360000" lvl="1" indent="0" algn="ctr">
              <a:lnSpc>
                <a:spcPct val="150000"/>
              </a:lnSpc>
              <a:spcBef>
                <a:spcPct val="0"/>
              </a:spcBef>
              <a:defRPr/>
            </a:pPr>
            <a:endParaRPr lang="cs-CZ" altLang="cs-CZ" sz="1600" dirty="0" smtClean="0">
              <a:latin typeface="Arial" charset="0"/>
              <a:cs typeface="Arial" charset="0"/>
            </a:endParaRPr>
          </a:p>
          <a:p>
            <a:pPr marL="360000" lvl="1" indent="0">
              <a:lnSpc>
                <a:spcPct val="150000"/>
              </a:lnSpc>
              <a:spcBef>
                <a:spcPct val="0"/>
              </a:spcBef>
              <a:defRPr/>
            </a:pPr>
            <a:r>
              <a:rPr lang="cs-CZ" altLang="cs-CZ" sz="1800" dirty="0" smtClean="0">
                <a:latin typeface="Arial" charset="0"/>
                <a:cs typeface="Arial" charset="0"/>
              </a:rPr>
              <a:t>Alokace pro každý rok DT č. 2:  50 mil. Kč </a:t>
            </a:r>
          </a:p>
          <a:p>
            <a:pPr marL="360000" lvl="1" indent="0">
              <a:lnSpc>
                <a:spcPct val="150000"/>
              </a:lnSpc>
              <a:spcBef>
                <a:spcPct val="0"/>
              </a:spcBef>
              <a:defRPr/>
            </a:pPr>
            <a:r>
              <a:rPr lang="cs-CZ" altLang="cs-CZ" sz="1800" dirty="0" smtClean="0">
                <a:latin typeface="Arial" charset="0"/>
                <a:cs typeface="Arial" charset="0"/>
              </a:rPr>
              <a:t>V případě stavu nouze či nebezpečí = Vláda ČR schválí strategii = navýšení. </a:t>
            </a:r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6994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cs-CZ" sz="2000" b="1" dirty="0" smtClean="0"/>
              <a:t>Regenerace sídlišť</a:t>
            </a:r>
          </a:p>
          <a:p>
            <a:pPr>
              <a:buFont typeface="Wingdings" pitchFamily="2" charset="2"/>
              <a:buNone/>
              <a:defRPr/>
            </a:pPr>
            <a:r>
              <a:rPr lang="cs-CZ" sz="1800" dirty="0" smtClean="0"/>
              <a:t>- Regenerace veřejného prostranství sídliště o celkovém počtu min. 150 bytů </a:t>
            </a:r>
            <a:r>
              <a:rPr lang="cs-CZ" sz="1500" dirty="0" smtClean="0"/>
              <a:t>(sídliště postavené v letech 1945 – 1990), (zkvalitnění technické a dopravní infrastruktury, parkovací stání, dětské hřiště, úpravy zeleně, veřejné rekreační plochy). 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cs-CZ" altLang="cs-CZ" sz="1800" dirty="0" smtClean="0">
                <a:cs typeface="Arial" charset="0"/>
              </a:rPr>
              <a:t>Žadatel: 	obec</a:t>
            </a:r>
          </a:p>
          <a:p>
            <a:pPr marL="1085850" lvl="1" indent="-342900">
              <a:lnSpc>
                <a:spcPct val="150000"/>
              </a:lnSpc>
              <a:spcBef>
                <a:spcPct val="0"/>
              </a:spcBef>
              <a:buFont typeface="Arial" charset="0"/>
              <a:buChar char="•"/>
              <a:defRPr/>
            </a:pPr>
            <a:r>
              <a:rPr lang="cs-CZ" altLang="cs-CZ" sz="1800" dirty="0" smtClean="0">
                <a:cs typeface="Arial" charset="0"/>
              </a:rPr>
              <a:t>Výše dotace:  do 70% uznatelných nákladů na akci, max. 4 mil. Kč</a:t>
            </a:r>
          </a:p>
          <a:p>
            <a:pPr marL="742950" lvl="1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cs-CZ" altLang="cs-CZ" sz="1800" dirty="0" smtClean="0">
              <a:cs typeface="Arial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cs-CZ" sz="1200" b="1" dirty="0" smtClean="0"/>
              <a:t>Pečovatelský byt</a:t>
            </a:r>
          </a:p>
          <a:p>
            <a:pPr>
              <a:defRPr/>
            </a:pPr>
            <a:r>
              <a:rPr lang="cs-CZ" sz="1200" dirty="0" smtClean="0"/>
              <a:t>zpřístupnění nájemního bydlení osobám v tíživé sociální situaci způsobené zdravotním stavem* nebo věkem (65+ let)</a:t>
            </a:r>
          </a:p>
          <a:p>
            <a:pPr>
              <a:defRPr/>
            </a:pPr>
            <a:r>
              <a:rPr lang="cs-CZ" sz="1200" dirty="0" smtClean="0"/>
              <a:t>příjemce: právnické osoby (včetně obcí)</a:t>
            </a:r>
          </a:p>
          <a:p>
            <a:pPr>
              <a:defRPr/>
            </a:pPr>
            <a:r>
              <a:rPr lang="cs-CZ" sz="1200" dirty="0" smtClean="0"/>
              <a:t>dotace: 600 000,- Kč na jeden vybudovaný upravitelný byt; </a:t>
            </a:r>
          </a:p>
          <a:p>
            <a:pPr marL="360363" indent="0">
              <a:buFont typeface="Wingdings" pitchFamily="2" charset="2"/>
              <a:buNone/>
              <a:defRPr/>
            </a:pPr>
            <a:r>
              <a:rPr lang="cs-CZ" sz="1200" dirty="0" smtClean="0"/>
              <a:t>v režimu SGEI de </a:t>
            </a:r>
            <a:r>
              <a:rPr lang="cs-CZ" sz="1200" dirty="0" err="1" smtClean="0"/>
              <a:t>mimimis</a:t>
            </a:r>
            <a:r>
              <a:rPr lang="cs-CZ" sz="1200" dirty="0" smtClean="0"/>
              <a:t> (max. 500 tis. € za 3 roky)</a:t>
            </a:r>
          </a:p>
          <a:p>
            <a:pPr>
              <a:defRPr/>
            </a:pPr>
            <a:r>
              <a:rPr lang="cs-CZ" sz="1200" dirty="0" smtClean="0"/>
              <a:t>vznik: novostavba a rekonstrukce  vybydlených bytových domů, rekonstrukce nebytových prostor, přístavba nebo nástavba  </a:t>
            </a:r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69942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cs-CZ" altLang="cs-CZ" sz="2000" b="1" dirty="0" smtClean="0"/>
              <a:t>Vstupní byt</a:t>
            </a:r>
          </a:p>
          <a:p>
            <a:pPr>
              <a:defRPr/>
            </a:pPr>
            <a:r>
              <a:rPr lang="cs-CZ" sz="2000" dirty="0" smtClean="0"/>
              <a:t>zpřístupnění nájemního bydlení osobám v tíživé sociální situaci*</a:t>
            </a:r>
          </a:p>
          <a:p>
            <a:pPr>
              <a:defRPr/>
            </a:pPr>
            <a:r>
              <a:rPr lang="cs-CZ" sz="2000" dirty="0" smtClean="0"/>
              <a:t>příjemce: vyjmenované druhy právnických osob vyjma obcí, církví a NO</a:t>
            </a:r>
          </a:p>
          <a:p>
            <a:pPr>
              <a:defRPr/>
            </a:pPr>
            <a:r>
              <a:rPr lang="cs-CZ" sz="2000" dirty="0" smtClean="0"/>
              <a:t>dotace: výstavba 550 000,- Kč/byt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cs-CZ" sz="2000" dirty="0" smtClean="0"/>
              <a:t>                 pořízení 80% ceny, max. 400 000 Kč/byt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cs-CZ" sz="2000" dirty="0" smtClean="0"/>
              <a:t>    v režimu de </a:t>
            </a:r>
            <a:r>
              <a:rPr lang="cs-CZ" sz="2000" dirty="0" err="1" smtClean="0"/>
              <a:t>minimis</a:t>
            </a:r>
            <a:r>
              <a:rPr lang="cs-CZ" sz="2000" dirty="0" smtClean="0"/>
              <a:t> (1 žadatel max. 200 tis. € za 3 roky)</a:t>
            </a:r>
          </a:p>
          <a:p>
            <a:pPr>
              <a:defRPr/>
            </a:pPr>
            <a:r>
              <a:rPr lang="cs-CZ" sz="2000" dirty="0" smtClean="0"/>
              <a:t>vznik: novostavba a rekonstrukce vybydlených bytových domů, rekonstrukce nebytových prostor, přístavba nebo nástavba, koupě, vydražení</a:t>
            </a:r>
          </a:p>
          <a:p>
            <a:pPr>
              <a:defRPr/>
            </a:pPr>
            <a:endParaRPr lang="cs-CZ" sz="2000" dirty="0" smtClean="0"/>
          </a:p>
          <a:p>
            <a:pPr>
              <a:defRPr/>
            </a:pPr>
            <a:r>
              <a:rPr lang="cs-CZ" sz="2000" b="1" dirty="0" smtClean="0"/>
              <a:t>Komunitní domy seniorů</a:t>
            </a:r>
          </a:p>
          <a:p>
            <a:r>
              <a:rPr lang="cs-CZ" altLang="cs-CZ" sz="2000" dirty="0" smtClean="0"/>
              <a:t>podpora komunitního soužití osob starších 60let s cílem prodloužit jejich soběstačnost</a:t>
            </a:r>
          </a:p>
          <a:p>
            <a:r>
              <a:rPr lang="cs-CZ" altLang="cs-CZ" sz="2000" dirty="0" smtClean="0"/>
              <a:t>příjemce: právnické osoby včetně obcí</a:t>
            </a:r>
          </a:p>
          <a:p>
            <a:r>
              <a:rPr lang="cs-CZ" altLang="cs-CZ" sz="2000" dirty="0" smtClean="0"/>
              <a:t>dotace: 600 000,- Kč na jeden vybudovaný upravitelný byt; SGEI de </a:t>
            </a:r>
            <a:r>
              <a:rPr lang="cs-CZ" altLang="cs-CZ" sz="2000" dirty="0" err="1" smtClean="0"/>
              <a:t>mimimis</a:t>
            </a:r>
            <a:r>
              <a:rPr lang="cs-CZ" altLang="cs-CZ" sz="2000" dirty="0" smtClean="0"/>
              <a:t> (1 žadatel max. 500 tis. € za 3 roky)</a:t>
            </a:r>
          </a:p>
          <a:p>
            <a:r>
              <a:rPr lang="cs-CZ" altLang="cs-CZ" sz="2000" dirty="0" smtClean="0"/>
              <a:t>vznik: novostavba a rekonstrukce vybydlených bytových domů, rekonstrukce nebytových prostor a BD, přístavba nebo nástavba </a:t>
            </a:r>
          </a:p>
          <a:p>
            <a:r>
              <a:rPr lang="cs-CZ" altLang="cs-CZ" sz="2000" dirty="0" smtClean="0"/>
              <a:t>v </a:t>
            </a:r>
            <a:r>
              <a:rPr lang="cs-CZ" altLang="cs-CZ" sz="2000" dirty="0" err="1" smtClean="0"/>
              <a:t>KoDuS</a:t>
            </a:r>
            <a:r>
              <a:rPr lang="cs-CZ" altLang="cs-CZ" sz="2000" dirty="0" smtClean="0"/>
              <a:t> je povinné vybudování sdílených prostor pro  potřeby komunitního soužití</a:t>
            </a:r>
          </a:p>
          <a:p>
            <a:endParaRPr lang="cs-CZ" altLang="cs-CZ" sz="2000" dirty="0" smtClean="0"/>
          </a:p>
          <a:p>
            <a:r>
              <a:rPr lang="cs-CZ" altLang="cs-CZ" sz="2000" b="1" dirty="0" smtClean="0"/>
              <a:t>Olověné rozvody</a:t>
            </a:r>
          </a:p>
          <a:p>
            <a:pPr>
              <a:defRPr/>
            </a:pPr>
            <a:r>
              <a:rPr lang="cs-CZ" sz="2000" dirty="0" smtClean="0"/>
              <a:t>snížení obsahu olova v pitné vodě, prostřednictvím výměny olověných rozvodů pitné vody v domech pro bydlení</a:t>
            </a:r>
          </a:p>
          <a:p>
            <a:pPr>
              <a:defRPr/>
            </a:pPr>
            <a:r>
              <a:rPr lang="cs-CZ" sz="2000" dirty="0" smtClean="0"/>
              <a:t>příjemce: vlastník (spoluvlastník) bytového nebo rodinného domu včetně SVJ </a:t>
            </a:r>
          </a:p>
          <a:p>
            <a:pPr>
              <a:defRPr/>
            </a:pPr>
            <a:r>
              <a:rPr lang="cs-CZ" sz="2000" dirty="0" smtClean="0"/>
              <a:t>dotace: 20 000 Kč/byt v domě s vyměňovanými rozvody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cs-CZ" sz="2000" dirty="0" smtClean="0"/>
              <a:t>    v režimu de </a:t>
            </a:r>
            <a:r>
              <a:rPr lang="cs-CZ" sz="2000" dirty="0" err="1" smtClean="0"/>
              <a:t>minimis</a:t>
            </a:r>
            <a:r>
              <a:rPr lang="cs-CZ" sz="2000" dirty="0" smtClean="0"/>
              <a:t> (1 žadatel max. 200 tis. € za 3 roky)</a:t>
            </a:r>
          </a:p>
          <a:p>
            <a:pPr>
              <a:defRPr/>
            </a:pPr>
            <a:r>
              <a:rPr lang="cs-CZ" sz="2000" dirty="0" smtClean="0"/>
              <a:t>způsobilé aktivity: práce spojené s výměnou olověných rozvodů a uvedením místa výměny do původního stavu. Rozvody je nutné vyměnit v celém domě. 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  <a:defRPr/>
            </a:pPr>
            <a:endParaRPr lang="cs-CZ" altLang="cs-CZ" sz="2000" b="1" dirty="0" smtClean="0"/>
          </a:p>
          <a:p>
            <a:pPr marL="0" indent="0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cs-CZ" altLang="cs-CZ" sz="2000" b="1" dirty="0" smtClean="0"/>
              <a:t>Bytové domy bez bariér </a:t>
            </a:r>
          </a:p>
          <a:p>
            <a:r>
              <a:rPr lang="cs-CZ" altLang="cs-CZ" sz="1600" dirty="0" smtClean="0"/>
              <a:t>zkvalitnění bytového fondu odstraněním bariér v domě </a:t>
            </a:r>
          </a:p>
          <a:p>
            <a:r>
              <a:rPr lang="cs-CZ" altLang="cs-CZ" sz="1600" dirty="0" smtClean="0"/>
              <a:t>příjemce: vlastník bytového domu (včetně SVJ) se čtyřmi a více nadzemními podlažími </a:t>
            </a:r>
          </a:p>
          <a:p>
            <a:r>
              <a:rPr lang="cs-CZ" altLang="cs-CZ" sz="1600" dirty="0" smtClean="0"/>
              <a:t>dotace: 50% celkových výdajů, max. 800 000 Kč na jeden výtah a max. 200 000 Kč na vybudování bezbariérového přístupu do bytového domu. </a:t>
            </a:r>
          </a:p>
          <a:p>
            <a:r>
              <a:rPr lang="cs-CZ" altLang="cs-CZ" sz="1600" dirty="0" smtClean="0"/>
              <a:t>v režimu de </a:t>
            </a:r>
            <a:r>
              <a:rPr lang="cs-CZ" altLang="cs-CZ" sz="1600" dirty="0" err="1" smtClean="0"/>
              <a:t>minimis</a:t>
            </a:r>
            <a:r>
              <a:rPr lang="cs-CZ" altLang="cs-CZ" sz="1600" dirty="0" smtClean="0"/>
              <a:t> (1 žadatel max. 200 tis.€ za 3 roky)</a:t>
            </a:r>
          </a:p>
          <a:p>
            <a:r>
              <a:rPr lang="cs-CZ" altLang="cs-CZ" sz="1600" dirty="0" smtClean="0"/>
              <a:t>způsobilé jsou výdaje spojené s pořízením a instalací výtahu, příp. výdaje spojené se stavbou bezbariérového vstupu. 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1600" dirty="0" smtClean="0"/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69942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69942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Informace k NDT – Národní program podpory cestovního ruchu v regionech (MMR) – výzva pro rok 2017;  informace zazněly na setkání sekretariátu RSK, dne 15. 9. 2016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Dotace se bude týkat jak podpory doprovodné infrastruktury CR tak i podpory marketingových aktivit destinačních společností. </a:t>
            </a:r>
            <a:r>
              <a:rPr lang="cs-CZ" sz="1200" strike="sng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vč. podpory měkkých aktivit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Podporovány budou i nadregionální aktivity (přesahují hranice min. 2 krajů) – 1 dotační titul z pěti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Výše dotace – max. 50 %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Realizace projektů na 1 – 2 roky, udržitelnost: 3 – 5 let(měkké x tvrdé projekty)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Celková alokace programu: 250-350 mil. Kč/rok, pro rok 2017 předpoklad 580 mil. Kč.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Předpokládaný datum vyhlášení: 10/2016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Hodnocení projektů: 01-02/2017, hodnocení budou provádět externí hodnotitelé, kteří vzejdou z VŘ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Projekt(y) musí být min. v souladu se Strategii rozvoje územního obvodu kraje, popř. dalšími krajskými strategickými dokumenty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Vše řešeno 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dodavatelsky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Harmonogram výzev, do kdy budou podávány žádosti, do kdy bude probíhat hodnocení (předpoklad 17.10.2016 – 30.12.2016)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?? finanční ukončení projektů a uznatelnost nákladů (Nejasný dotaz. Uznatelnost nákladů bude vymezena v Zásadách pro žadatele. Finanční ukončení projektů max. 31.12.2018, čerpání dotací v r. 2017). 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?? výše a zdroje spolufinancování (zdroje financování: dotace ze státního rozpočtu x vlastní zdroje účastníka programu, dotace max. 50% uznatelných nákladů akce)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Jak bude probíhat hodnocení v rámci pracovní skupiny </a:t>
            </a:r>
          </a:p>
          <a:p>
            <a:pPr lvl="1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?bodování nebo pouze soulad ANO/NE soulad/nesoulad</a:t>
            </a:r>
          </a:p>
          <a:p>
            <a:pPr lvl="1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každý člen za sebe nebo společné rozhodnutí jedno stanovisko, které podepíše předseda komise (návrh stanoviska vypracuje 1 člen) – bude se posuzovat na základě abstraktu z projektu</a:t>
            </a:r>
          </a:p>
          <a:p>
            <a:pPr lvl="1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Časový problém min. 14 dní, musí se dát členům časový prostor pro seznámení (14 dní je reálné)</a:t>
            </a:r>
          </a:p>
          <a:p>
            <a:pPr lvl="1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Většina členů pracovní skupiny je současně statutárním zástupcem potenciálních žadatelů o dotaci (4 destinační agentury, velká města, apod.) Čestné prohlášení o nepodjatosti. V případě, že člen by měl posuzovat projekt, ke kterému by mohl mít nějakou vazbu – nebude ho hodnotit.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Kdo bude externím hodnotitelem žádostí  Externí hodnotitelé budou vybráni výběrovým řízením, dopředu není známo. Též budou podepisovat prohlášení o nepodjatosti.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destinacni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agentury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</a:t>
            </a:r>
            <a:r>
              <a:rPr lang="cs-CZ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zrejme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podmínka 1 rok fungovaní, ale PM chce 3. registrace budou otevřeny s vyhlášením programu. 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69607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38998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38998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5067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50673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2 žádosti vráceny</a:t>
            </a:r>
            <a:r>
              <a:rPr lang="cs-CZ" baseline="0" dirty="0" smtClean="0"/>
              <a:t> k přepracování VH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38998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  <a:p>
            <a:endParaRPr lang="cs-CZ" baseline="0" dirty="0" smtClean="0"/>
          </a:p>
          <a:p>
            <a:endParaRPr lang="cs-CZ" baseline="0" dirty="0" smtClean="0"/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69942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89886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89886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89886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89886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5955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5067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5067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5067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5067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8988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8988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8988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autoři projektu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7" name="Podnadpis 2"/>
          <p:cNvSpPr txBox="1">
            <a:spLocks/>
          </p:cNvSpPr>
          <p:nvPr userDrawn="1"/>
        </p:nvSpPr>
        <p:spPr>
          <a:xfrm>
            <a:off x="1403648" y="3789040"/>
            <a:ext cx="7209184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MINISTERSTVO PRO MÍSTNÍ ROZVOJ ČR</a:t>
            </a:r>
          </a:p>
        </p:txBody>
      </p:sp>
      <p:pic>
        <p:nvPicPr>
          <p:cNvPr id="8" name="Obrázek 7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2565000" cy="5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pic>
        <p:nvPicPr>
          <p:cNvPr id="3" name="Obrázek 2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2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7B3831-AC26-4329-A04D-2D285D214215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C19D152-992F-408E-9C49-D3EF8324FFE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046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7B3831-AC26-4329-A04D-2D285D214215}" type="datetimeFigureOut">
              <a:rPr lang="cs-CZ" smtClean="0"/>
              <a:t>21. 9. 2016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C19D152-992F-408E-9C49-D3EF8324FFE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914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podtisk_modry.emf"/>
          <p:cNvPicPr>
            <a:picLocks noChangeAspect="1"/>
          </p:cNvPicPr>
          <p:nvPr/>
        </p:nvPicPr>
        <p:blipFill>
          <a:blip r:embed="rId8" cstate="print"/>
          <a:srcRect l="17008" b="8622"/>
          <a:stretch>
            <a:fillRect/>
          </a:stretch>
        </p:blipFill>
        <p:spPr>
          <a:xfrm>
            <a:off x="2" y="1988841"/>
            <a:ext cx="7908545" cy="4869160"/>
          </a:xfrm>
          <a:prstGeom prst="rect">
            <a:avLst/>
          </a:prstGeom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1"/>
            <a:ext cx="9144000" cy="26064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mailto:radana.kratochvilova@mmr.cz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hyperlink" Target="http://www.uzemnidimenze.cz/" TargetMode="External"/><Relationship Id="rId4" Type="http://schemas.openxmlformats.org/officeDocument/2006/relationships/diagramLayout" Target="../diagrams/layout1.xml"/><Relationship Id="rId9" Type="http://schemas.openxmlformats.org/officeDocument/2006/relationships/hyperlink" Target="http://www.mmr.cz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51520" y="1925588"/>
            <a:ext cx="8568952" cy="1791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cs-CZ" dirty="0" smtClean="0">
                <a:latin typeface="Arial Narrow" pitchFamily="34" charset="0"/>
                <a:ea typeface="+mn-ea"/>
                <a:cs typeface="+mn-cs"/>
              </a:rPr>
              <a:t>Aktuální informace z Odboru regionální politiky MMR</a:t>
            </a:r>
            <a:endParaRPr lang="cs-CZ" dirty="0">
              <a:latin typeface="Arial Narrow" pitchFamily="34" charset="0"/>
              <a:ea typeface="+mn-ea"/>
              <a:cs typeface="+mn-cs"/>
            </a:endParaRPr>
          </a:p>
          <a:p>
            <a:pPr>
              <a:defRPr/>
            </a:pPr>
            <a:endParaRPr lang="cs-CZ" sz="3600" dirty="0"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95288" y="5157788"/>
            <a:ext cx="8229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</a:pPr>
            <a:endParaRPr lang="cs-CZ" sz="2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251520" y="2924944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dirty="0" smtClean="0">
              <a:solidFill>
                <a:srgbClr val="000099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Ministerstvo pro místní rozvoj ČR</a:t>
            </a:r>
            <a:endParaRPr lang="cs-CZ" dirty="0">
              <a:solidFill>
                <a:srgbClr val="000099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364088" y="5517232"/>
            <a:ext cx="326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21. 9. 2016</a:t>
            </a:r>
            <a:br>
              <a:rPr lang="cs-CZ" sz="1600" dirty="0" smtClean="0">
                <a:solidFill>
                  <a:srgbClr val="000099"/>
                </a:solidFill>
                <a:latin typeface="Arial" charset="0"/>
                <a:cs typeface="Arial" charset="0"/>
              </a:rPr>
            </a:br>
            <a:r>
              <a:rPr lang="cs-CZ" sz="1600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RSK Karlovarského kraje</a:t>
            </a:r>
          </a:p>
        </p:txBody>
      </p:sp>
    </p:spTree>
    <p:extLst>
      <p:ext uri="{BB962C8B-B14F-4D97-AF65-F5344CB8AC3E}">
        <p14:creationId xmlns:p14="http://schemas.microsoft.com/office/powerpoint/2010/main" val="55237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424936" cy="504056"/>
          </a:xfrm>
        </p:spPr>
        <p:txBody>
          <a:bodyPr/>
          <a:lstStyle/>
          <a:p>
            <a:r>
              <a:rPr lang="cs-CZ" sz="2400" dirty="0" smtClean="0"/>
              <a:t>	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107504" y="2636912"/>
            <a:ext cx="8856984" cy="1440160"/>
          </a:xfrm>
        </p:spPr>
        <p:txBody>
          <a:bodyPr/>
          <a:lstStyle/>
          <a:p>
            <a:pPr marL="1778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sz="2400" b="1" dirty="0" smtClean="0"/>
              <a:t>2. Význam </a:t>
            </a:r>
            <a:r>
              <a:rPr lang="cs-CZ" sz="2400" b="1" dirty="0"/>
              <a:t>regionálního akčního plánu</a:t>
            </a:r>
          </a:p>
        </p:txBody>
      </p:sp>
    </p:spTree>
    <p:extLst>
      <p:ext uri="{BB962C8B-B14F-4D97-AF65-F5344CB8AC3E}">
        <p14:creationId xmlns:p14="http://schemas.microsoft.com/office/powerpoint/2010/main" val="384045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800" dirty="0" smtClean="0"/>
              <a:t>Regionální akční plán</a:t>
            </a:r>
            <a:endParaRPr lang="cs-CZ" sz="3600" dirty="0"/>
          </a:p>
        </p:txBody>
      </p:sp>
      <p:sp>
        <p:nvSpPr>
          <p:cNvPr id="5" name="Zástupný symbol pro obsah 1"/>
          <p:cNvSpPr>
            <a:spLocks noGrp="1"/>
          </p:cNvSpPr>
          <p:nvPr>
            <p:ph idx="1"/>
          </p:nvPr>
        </p:nvSpPr>
        <p:spPr>
          <a:xfrm>
            <a:off x="539552" y="1844824"/>
            <a:ext cx="8147248" cy="4464496"/>
          </a:xfrm>
        </p:spPr>
        <p:txBody>
          <a:bodyPr>
            <a:noAutofit/>
          </a:bodyPr>
          <a:lstStyle/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2000" dirty="0">
                <a:solidFill>
                  <a:srgbClr val="002060"/>
                </a:solidFill>
                <a:latin typeface="+mj-lt"/>
              </a:rPr>
              <a:t>Základní dokument regionální stálé konference založený na sběru projektových záměrů z </a:t>
            </a:r>
            <a:r>
              <a:rPr lang="cs-CZ" sz="2000" dirty="0" smtClean="0">
                <a:solidFill>
                  <a:srgbClr val="002060"/>
                </a:solidFill>
                <a:latin typeface="+mj-lt"/>
              </a:rPr>
              <a:t>území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000099"/>
              </a:buClr>
            </a:pPr>
            <a:endParaRPr lang="cs-CZ" sz="2000" dirty="0">
              <a:solidFill>
                <a:srgbClr val="002060"/>
              </a:solidFill>
              <a:latin typeface="+mj-lt"/>
            </a:endParaRP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2000" dirty="0">
                <a:solidFill>
                  <a:srgbClr val="002060"/>
                </a:solidFill>
                <a:latin typeface="+mj-lt"/>
              </a:rPr>
              <a:t>Obsah</a:t>
            </a:r>
          </a:p>
          <a:p>
            <a:pPr marL="685800" lvl="2" indent="-34290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600" dirty="0">
                <a:solidFill>
                  <a:srgbClr val="002060"/>
                </a:solidFill>
                <a:latin typeface="+mj-lt"/>
              </a:rPr>
              <a:t>Vazba na Strategii regionálního rozvoje ČR</a:t>
            </a:r>
          </a:p>
          <a:p>
            <a:pPr marL="685800" lvl="2" indent="-34290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600" dirty="0">
                <a:solidFill>
                  <a:srgbClr val="002060"/>
                </a:solidFill>
                <a:latin typeface="+mj-lt"/>
              </a:rPr>
              <a:t>Vazba na strategii rozvoje kraje</a:t>
            </a:r>
          </a:p>
          <a:p>
            <a:pPr marL="685800" lvl="2" indent="-34290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600" dirty="0">
                <a:solidFill>
                  <a:srgbClr val="002060"/>
                </a:solidFill>
                <a:latin typeface="+mj-lt"/>
              </a:rPr>
              <a:t>Identifikace finančních zdrojů</a:t>
            </a:r>
          </a:p>
          <a:p>
            <a:pPr marL="685800" lvl="2" indent="-34290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600" dirty="0">
                <a:solidFill>
                  <a:srgbClr val="002060"/>
                </a:solidFill>
                <a:latin typeface="+mj-lt"/>
              </a:rPr>
              <a:t>Finanční </a:t>
            </a:r>
            <a:r>
              <a:rPr lang="cs-CZ" sz="1600" dirty="0" smtClean="0">
                <a:solidFill>
                  <a:srgbClr val="002060"/>
                </a:solidFill>
                <a:latin typeface="+mj-lt"/>
              </a:rPr>
              <a:t>plán</a:t>
            </a:r>
            <a:endParaRPr lang="cs-CZ" sz="16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176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968552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900" dirty="0">
                <a:solidFill>
                  <a:srgbClr val="002060"/>
                </a:solidFill>
                <a:latin typeface="+mj-lt"/>
              </a:rPr>
              <a:t>Využití dokumentu v r. 2016-17 z pohledu MMR:</a:t>
            </a:r>
            <a:endParaRPr lang="cs-CZ" sz="2000" dirty="0">
              <a:solidFill>
                <a:srgbClr val="002060"/>
              </a:solidFill>
              <a:latin typeface="+mj-lt"/>
            </a:endParaRPr>
          </a:p>
          <a:p>
            <a:pPr marL="1222375" lvl="1" indent="-342900">
              <a:spcBef>
                <a:spcPts val="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700" dirty="0">
                <a:solidFill>
                  <a:srgbClr val="002060"/>
                </a:solidFill>
                <a:latin typeface="+mj-lt"/>
              </a:rPr>
              <a:t>tvorba akčního plánu Strategie regionálního rozvoje </a:t>
            </a:r>
            <a:r>
              <a:rPr lang="cs-CZ" sz="1700" dirty="0" smtClean="0">
                <a:solidFill>
                  <a:srgbClr val="002060"/>
                </a:solidFill>
                <a:latin typeface="+mj-lt"/>
              </a:rPr>
              <a:t>ČR</a:t>
            </a:r>
          </a:p>
          <a:p>
            <a:pPr marL="1622425" lvl="2" indent="-342900">
              <a:spcBef>
                <a:spcPts val="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600" dirty="0">
                <a:solidFill>
                  <a:srgbClr val="002060"/>
                </a:solidFill>
                <a:latin typeface="+mj-lt"/>
              </a:rPr>
              <a:t>Stanovení významu </a:t>
            </a:r>
            <a:r>
              <a:rPr lang="cs-CZ" sz="1600" dirty="0" smtClean="0">
                <a:solidFill>
                  <a:srgbClr val="002060"/>
                </a:solidFill>
                <a:latin typeface="+mj-lt"/>
              </a:rPr>
              <a:t>aktivit</a:t>
            </a:r>
          </a:p>
          <a:p>
            <a:pPr marL="1622425" lvl="2" indent="-342900">
              <a:spcBef>
                <a:spcPts val="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600" dirty="0" smtClean="0">
                <a:solidFill>
                  <a:srgbClr val="002060"/>
                </a:solidFill>
                <a:latin typeface="+mj-lt"/>
              </a:rPr>
              <a:t>Bílá místa – podněty pro zaměření národních dotačních titulů</a:t>
            </a:r>
            <a:endParaRPr lang="cs-CZ" sz="1600" dirty="0">
              <a:solidFill>
                <a:srgbClr val="002060"/>
              </a:solidFill>
              <a:latin typeface="+mj-lt"/>
            </a:endParaRPr>
          </a:p>
          <a:p>
            <a:pPr marL="1222375" lvl="1" indent="-342900">
              <a:spcBef>
                <a:spcPts val="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700" dirty="0" smtClean="0">
                <a:solidFill>
                  <a:srgbClr val="002060"/>
                </a:solidFill>
                <a:latin typeface="+mj-lt"/>
              </a:rPr>
              <a:t>informace </a:t>
            </a:r>
            <a:r>
              <a:rPr lang="cs-CZ" sz="1700" dirty="0">
                <a:solidFill>
                  <a:srgbClr val="002060"/>
                </a:solidFill>
                <a:latin typeface="+mj-lt"/>
              </a:rPr>
              <a:t>o absorpční kapacitě v území </a:t>
            </a:r>
            <a:r>
              <a:rPr lang="cs-CZ" sz="1700" dirty="0" smtClean="0">
                <a:solidFill>
                  <a:srgbClr val="002060"/>
                </a:solidFill>
                <a:latin typeface="+mj-lt"/>
              </a:rPr>
              <a:t>a </a:t>
            </a:r>
            <a:r>
              <a:rPr lang="cs-CZ" sz="1700" dirty="0">
                <a:solidFill>
                  <a:srgbClr val="002060"/>
                </a:solidFill>
                <a:latin typeface="+mj-lt"/>
              </a:rPr>
              <a:t>podklad pro nastavení výzev pro rok </a:t>
            </a:r>
            <a:r>
              <a:rPr lang="cs-CZ" sz="1700" dirty="0" smtClean="0">
                <a:solidFill>
                  <a:srgbClr val="002060"/>
                </a:solidFill>
                <a:latin typeface="+mj-lt"/>
              </a:rPr>
              <a:t>2017</a:t>
            </a:r>
          </a:p>
          <a:p>
            <a:pPr marL="342900" indent="-342900">
              <a:spcBef>
                <a:spcPts val="120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900" dirty="0" smtClean="0">
                <a:solidFill>
                  <a:srgbClr val="002060"/>
                </a:solidFill>
                <a:latin typeface="+mj-lt"/>
              </a:rPr>
              <a:t>Využití dokumentu v r. 2016-17 z pohledu územních partnerů v Regionální stálé konferenci:</a:t>
            </a:r>
          </a:p>
          <a:p>
            <a:pPr marL="1222375" lvl="1" indent="-342900">
              <a:spcBef>
                <a:spcPts val="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700" dirty="0" smtClean="0">
                <a:solidFill>
                  <a:srgbClr val="002060"/>
                </a:solidFill>
                <a:latin typeface="+mj-lt"/>
              </a:rPr>
              <a:t>nástroj </a:t>
            </a:r>
            <a:r>
              <a:rPr lang="cs-CZ" sz="1700" dirty="0">
                <a:solidFill>
                  <a:srgbClr val="002060"/>
                </a:solidFill>
                <a:latin typeface="+mj-lt"/>
              </a:rPr>
              <a:t>k vyjednávání s řídícími orgány o nastavení podmínek budoucích výzev</a:t>
            </a:r>
          </a:p>
          <a:p>
            <a:pPr marL="1222375" lvl="1" indent="-342900">
              <a:spcBef>
                <a:spcPts val="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700" dirty="0">
                <a:solidFill>
                  <a:srgbClr val="002060"/>
                </a:solidFill>
                <a:latin typeface="+mj-lt"/>
              </a:rPr>
              <a:t>lze využít pro strategické projekty </a:t>
            </a:r>
            <a:r>
              <a:rPr lang="cs-CZ" sz="1700" dirty="0" smtClean="0">
                <a:solidFill>
                  <a:srgbClr val="002060"/>
                </a:solidFill>
                <a:latin typeface="+mj-lt"/>
              </a:rPr>
              <a:t>i </a:t>
            </a:r>
            <a:r>
              <a:rPr lang="cs-CZ" sz="1700" dirty="0">
                <a:solidFill>
                  <a:srgbClr val="002060"/>
                </a:solidFill>
                <a:latin typeface="+mj-lt"/>
              </a:rPr>
              <a:t>pro „společné“ problémy dílčích projektů měst a obcí</a:t>
            </a:r>
          </a:p>
          <a:p>
            <a:pPr marL="342900" indent="-342900">
              <a:spcBef>
                <a:spcPts val="120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900" dirty="0" smtClean="0">
                <a:solidFill>
                  <a:srgbClr val="002060"/>
                </a:solidFill>
                <a:latin typeface="+mj-lt"/>
              </a:rPr>
              <a:t>Využití </a:t>
            </a:r>
            <a:r>
              <a:rPr lang="cs-CZ" sz="1900" dirty="0">
                <a:solidFill>
                  <a:srgbClr val="002060"/>
                </a:solidFill>
                <a:latin typeface="+mj-lt"/>
              </a:rPr>
              <a:t>dokumentu v dlouhodobém horizontu do r. 2020:</a:t>
            </a:r>
          </a:p>
          <a:p>
            <a:pPr marL="1222375" lvl="1" indent="-342900">
              <a:spcBef>
                <a:spcPts val="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600" dirty="0">
                <a:solidFill>
                  <a:srgbClr val="002060"/>
                </a:solidFill>
                <a:latin typeface="+mj-lt"/>
              </a:rPr>
              <a:t>podklad pro vyhlašování výzev po r. 2017</a:t>
            </a:r>
          </a:p>
          <a:p>
            <a:pPr marL="1222375" lvl="1" indent="-342900">
              <a:spcBef>
                <a:spcPts val="0"/>
              </a:spcBef>
              <a:spcAft>
                <a:spcPts val="3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600" dirty="0">
                <a:solidFill>
                  <a:srgbClr val="002060"/>
                </a:solidFill>
                <a:latin typeface="+mj-lt"/>
              </a:rPr>
              <a:t>„znalostní základna“ bude využita při přípravě 2021</a:t>
            </a:r>
            <a:r>
              <a:rPr lang="cs-CZ" sz="1600" dirty="0" smtClean="0">
                <a:solidFill>
                  <a:srgbClr val="002060"/>
                </a:solidFill>
                <a:latin typeface="+mj-lt"/>
              </a:rPr>
              <a:t>+</a:t>
            </a:r>
            <a:endParaRPr lang="cs-CZ" sz="16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r>
              <a:rPr lang="cs-CZ" sz="2800" dirty="0">
                <a:latin typeface="+mj-lt"/>
              </a:rPr>
              <a:t>Smysl a využití Regionálního akčního plánu</a:t>
            </a:r>
          </a:p>
        </p:txBody>
      </p:sp>
    </p:spTree>
    <p:extLst>
      <p:ext uri="{BB962C8B-B14F-4D97-AF65-F5344CB8AC3E}">
        <p14:creationId xmlns:p14="http://schemas.microsoft.com/office/powerpoint/2010/main" val="345102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800" dirty="0" smtClean="0"/>
              <a:t>Pracovní verze RAP - výstupy</a:t>
            </a:r>
            <a:endParaRPr lang="cs-CZ" sz="3600" dirty="0"/>
          </a:p>
        </p:txBody>
      </p:sp>
      <p:sp>
        <p:nvSpPr>
          <p:cNvPr id="5" name="Zástupný symbol pro obsah 1"/>
          <p:cNvSpPr>
            <a:spLocks noGrp="1"/>
          </p:cNvSpPr>
          <p:nvPr>
            <p:ph idx="1"/>
          </p:nvPr>
        </p:nvSpPr>
        <p:spPr>
          <a:xfrm>
            <a:off x="539552" y="1844824"/>
            <a:ext cx="8147248" cy="4464496"/>
          </a:xfrm>
        </p:spPr>
        <p:txBody>
          <a:bodyPr>
            <a:noAutofit/>
          </a:bodyPr>
          <a:lstStyle/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800" dirty="0" smtClean="0">
                <a:solidFill>
                  <a:srgbClr val="002060"/>
                </a:solidFill>
                <a:latin typeface="+mj-lt"/>
              </a:rPr>
              <a:t>Priority regionů (dle aktivit AP SRR)</a:t>
            </a:r>
          </a:p>
          <a:p>
            <a:pPr marL="1028700" lvl="1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400" dirty="0" smtClean="0">
                <a:solidFill>
                  <a:srgbClr val="002060"/>
                </a:solidFill>
                <a:latin typeface="+mj-lt"/>
              </a:rPr>
              <a:t>Dopravní infrastruktura (dálnice, regionální silnice, cyklostezky</a:t>
            </a:r>
            <a:endParaRPr lang="cs-CZ" sz="1400" dirty="0">
              <a:solidFill>
                <a:srgbClr val="002060"/>
              </a:solidFill>
              <a:latin typeface="+mj-lt"/>
            </a:endParaRPr>
          </a:p>
          <a:p>
            <a:pPr marL="1028700" lvl="1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400" dirty="0" smtClean="0">
                <a:solidFill>
                  <a:srgbClr val="002060"/>
                </a:solidFill>
                <a:latin typeface="+mj-lt"/>
              </a:rPr>
              <a:t>Zapojení </a:t>
            </a:r>
            <a:r>
              <a:rPr lang="cs-CZ" sz="1400" dirty="0">
                <a:solidFill>
                  <a:srgbClr val="002060"/>
                </a:solidFill>
                <a:latin typeface="+mj-lt"/>
              </a:rPr>
              <a:t>zaměstnavatelů do odborné přípravy a odborného vzdělávání </a:t>
            </a:r>
          </a:p>
          <a:p>
            <a:pPr marL="1028700" lvl="1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400" dirty="0" smtClean="0">
                <a:solidFill>
                  <a:srgbClr val="002060"/>
                </a:solidFill>
                <a:latin typeface="+mj-lt"/>
              </a:rPr>
              <a:t>Podpora </a:t>
            </a:r>
            <a:r>
              <a:rPr lang="cs-CZ" sz="1400" dirty="0">
                <a:solidFill>
                  <a:srgbClr val="002060"/>
                </a:solidFill>
                <a:latin typeface="+mj-lt"/>
              </a:rPr>
              <a:t>propojování </a:t>
            </a:r>
            <a:r>
              <a:rPr lang="cs-CZ" sz="1400" dirty="0" smtClean="0">
                <a:solidFill>
                  <a:srgbClr val="002060"/>
                </a:solidFill>
                <a:latin typeface="+mj-lt"/>
              </a:rPr>
              <a:t>inovační infrastruktury s </a:t>
            </a:r>
            <a:r>
              <a:rPr lang="cs-CZ" sz="1400" dirty="0">
                <a:solidFill>
                  <a:srgbClr val="002060"/>
                </a:solidFill>
                <a:latin typeface="+mj-lt"/>
              </a:rPr>
              <a:t>vysokými </a:t>
            </a:r>
            <a:r>
              <a:rPr lang="cs-CZ" sz="1400" dirty="0" smtClean="0">
                <a:solidFill>
                  <a:srgbClr val="002060"/>
                </a:solidFill>
                <a:latin typeface="+mj-lt"/>
              </a:rPr>
              <a:t>školami</a:t>
            </a:r>
            <a:endParaRPr lang="cs-CZ" sz="1400" dirty="0">
              <a:solidFill>
                <a:srgbClr val="002060"/>
              </a:solidFill>
              <a:latin typeface="+mj-lt"/>
            </a:endParaRPr>
          </a:p>
          <a:p>
            <a:pPr marL="1028700" lvl="1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400" dirty="0" smtClean="0">
                <a:solidFill>
                  <a:srgbClr val="002060"/>
                </a:solidFill>
                <a:latin typeface="+mj-lt"/>
              </a:rPr>
              <a:t>Zvyšování </a:t>
            </a:r>
            <a:r>
              <a:rPr lang="cs-CZ" sz="1400" dirty="0">
                <a:solidFill>
                  <a:srgbClr val="002060"/>
                </a:solidFill>
                <a:latin typeface="+mj-lt"/>
              </a:rPr>
              <a:t>kvality a </a:t>
            </a:r>
            <a:r>
              <a:rPr lang="cs-CZ" sz="1400" dirty="0" smtClean="0">
                <a:solidFill>
                  <a:srgbClr val="002060"/>
                </a:solidFill>
                <a:latin typeface="+mj-lt"/>
              </a:rPr>
              <a:t>nabídky veřejných služeb (sociální, zdravotnické a vzdělávání)</a:t>
            </a: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800" dirty="0" smtClean="0">
                <a:solidFill>
                  <a:srgbClr val="002060"/>
                </a:solidFill>
                <a:latin typeface="+mj-lt"/>
              </a:rPr>
              <a:t>Doplnění aktivity „Podpora kulturních památek“ do AP SRR</a:t>
            </a: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800" dirty="0" smtClean="0">
                <a:solidFill>
                  <a:srgbClr val="002060"/>
                </a:solidFill>
                <a:latin typeface="+mj-lt"/>
              </a:rPr>
              <a:t>Podněty k národním dotačním titulům</a:t>
            </a:r>
          </a:p>
          <a:p>
            <a:pPr marL="1028700" lvl="1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400" dirty="0" smtClean="0">
                <a:solidFill>
                  <a:srgbClr val="002060"/>
                </a:solidFill>
                <a:latin typeface="+mj-lt"/>
              </a:rPr>
              <a:t>Dopravní infrastruktura</a:t>
            </a:r>
          </a:p>
          <a:p>
            <a:pPr marL="1028700" lvl="1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400" dirty="0" smtClean="0">
                <a:solidFill>
                  <a:srgbClr val="002060"/>
                </a:solidFill>
                <a:latin typeface="+mj-lt"/>
              </a:rPr>
              <a:t>Cestovní ruch, kulturní a technické památky</a:t>
            </a:r>
          </a:p>
          <a:p>
            <a:pPr marL="1028700" lvl="1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400" dirty="0" smtClean="0">
                <a:solidFill>
                  <a:srgbClr val="002060"/>
                </a:solidFill>
                <a:latin typeface="+mj-lt"/>
              </a:rPr>
              <a:t>Infrastruktura veřejných služeb (školství, zdravotnictví, sociální, muzea, knihovny…)</a:t>
            </a:r>
          </a:p>
          <a:p>
            <a:pPr marL="1028700" lvl="1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400" dirty="0" smtClean="0">
                <a:solidFill>
                  <a:srgbClr val="002060"/>
                </a:solidFill>
                <a:latin typeface="+mj-lt"/>
              </a:rPr>
              <a:t>Sportoviště, zázemí pro spolkovou činnost</a:t>
            </a:r>
            <a:endParaRPr lang="cs-CZ" sz="1400" dirty="0">
              <a:solidFill>
                <a:srgbClr val="002060"/>
              </a:solidFill>
              <a:latin typeface="+mj-lt"/>
            </a:endParaRPr>
          </a:p>
          <a:p>
            <a:pPr marL="1028700" lvl="1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cs-CZ" sz="1400" dirty="0">
              <a:solidFill>
                <a:srgbClr val="002060"/>
              </a:solidFill>
              <a:latin typeface="+mj-lt"/>
            </a:endParaRP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cs-CZ" sz="2000" b="1" dirty="0" smtClean="0">
              <a:solidFill>
                <a:srgbClr val="002060"/>
              </a:solidFill>
              <a:latin typeface="+mj-lt"/>
            </a:endParaRP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cs-CZ" sz="1600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488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800" dirty="0" smtClean="0"/>
              <a:t>Výsledky činnosti RSK</a:t>
            </a:r>
            <a:endParaRPr lang="cs-CZ" sz="3600" dirty="0"/>
          </a:p>
        </p:txBody>
      </p:sp>
      <p:sp>
        <p:nvSpPr>
          <p:cNvPr id="5" name="Zástupný symbol pro obsah 1"/>
          <p:cNvSpPr>
            <a:spLocks noGrp="1"/>
          </p:cNvSpPr>
          <p:nvPr>
            <p:ph idx="1"/>
          </p:nvPr>
        </p:nvSpPr>
        <p:spPr>
          <a:xfrm>
            <a:off x="539552" y="1844824"/>
            <a:ext cx="8147248" cy="4464496"/>
          </a:xfrm>
        </p:spPr>
        <p:txBody>
          <a:bodyPr>
            <a:noAutofit/>
          </a:bodyPr>
          <a:lstStyle/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800" dirty="0" smtClean="0">
                <a:solidFill>
                  <a:srgbClr val="002060"/>
                </a:solidFill>
                <a:latin typeface="+mj-lt"/>
              </a:rPr>
              <a:t>Místní komunikace</a:t>
            </a: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800" dirty="0" smtClean="0">
                <a:solidFill>
                  <a:srgbClr val="002060"/>
                </a:solidFill>
                <a:latin typeface="+mj-lt"/>
              </a:rPr>
              <a:t>Čistírny odpadních vod, kotlíkové dotace</a:t>
            </a: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800" dirty="0" smtClean="0">
                <a:solidFill>
                  <a:srgbClr val="002060"/>
                </a:solidFill>
                <a:latin typeface="+mj-lt"/>
              </a:rPr>
              <a:t>Spolupráce s řídicími orgány</a:t>
            </a:r>
          </a:p>
          <a:p>
            <a:pPr marL="1028700" lvl="1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400" dirty="0" smtClean="0">
                <a:solidFill>
                  <a:srgbClr val="002060"/>
                </a:solidFill>
                <a:latin typeface="+mj-lt"/>
              </a:rPr>
              <a:t>IROP: </a:t>
            </a:r>
            <a:r>
              <a:rPr lang="cs-CZ" sz="1400" dirty="0" err="1" smtClean="0">
                <a:solidFill>
                  <a:srgbClr val="002060"/>
                </a:solidFill>
                <a:latin typeface="+mj-lt"/>
              </a:rPr>
              <a:t>abkap</a:t>
            </a:r>
            <a:r>
              <a:rPr lang="cs-CZ" sz="1400" dirty="0" smtClean="0">
                <a:solidFill>
                  <a:srgbClr val="002060"/>
                </a:solidFill>
                <a:latin typeface="+mj-lt"/>
              </a:rPr>
              <a:t>, úprava výzev, hodnocení projektů (krajské silnice)</a:t>
            </a:r>
          </a:p>
          <a:p>
            <a:pPr marL="1028700" lvl="1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400" dirty="0" smtClean="0">
                <a:solidFill>
                  <a:srgbClr val="002060"/>
                </a:solidFill>
                <a:latin typeface="+mj-lt"/>
              </a:rPr>
              <a:t>OP Z: ověření souladu harmonogramu výzev s potřebami území</a:t>
            </a:r>
          </a:p>
          <a:p>
            <a:pPr marL="1028700" lvl="1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400" dirty="0" smtClean="0">
                <a:solidFill>
                  <a:srgbClr val="002060"/>
                </a:solidFill>
                <a:latin typeface="+mj-lt"/>
              </a:rPr>
              <a:t>OP VVV: místní akční plány vzdělávání</a:t>
            </a: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800" dirty="0" smtClean="0">
                <a:solidFill>
                  <a:srgbClr val="002060"/>
                </a:solidFill>
                <a:latin typeface="+mj-lt"/>
              </a:rPr>
              <a:t>komunikace s řídicími orgány</a:t>
            </a: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800" dirty="0" smtClean="0">
                <a:solidFill>
                  <a:srgbClr val="002060"/>
                </a:solidFill>
                <a:latin typeface="+mj-lt"/>
              </a:rPr>
              <a:t>RSK jako platforma různorodých aktérů regionálního rozvoje</a:t>
            </a: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800" dirty="0" smtClean="0">
                <a:solidFill>
                  <a:srgbClr val="002060"/>
                </a:solidFill>
                <a:latin typeface="+mj-lt"/>
              </a:rPr>
              <a:t>Význam RSK v regionech </a:t>
            </a: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cs-CZ" sz="1800" dirty="0" smtClean="0">
                <a:solidFill>
                  <a:srgbClr val="002060"/>
                </a:solidFill>
                <a:latin typeface="+mj-lt"/>
              </a:rPr>
              <a:t>Odezva z národní úrovně (vznikající komunikace </a:t>
            </a:r>
            <a:r>
              <a:rPr lang="cs-CZ" sz="1800" dirty="0">
                <a:solidFill>
                  <a:srgbClr val="002060"/>
                </a:solidFill>
                <a:latin typeface="+mj-lt"/>
              </a:rPr>
              <a:t>s dalšími </a:t>
            </a:r>
            <a:r>
              <a:rPr lang="cs-CZ" sz="1800" dirty="0" smtClean="0">
                <a:solidFill>
                  <a:srgbClr val="002060"/>
                </a:solidFill>
                <a:latin typeface="+mj-lt"/>
              </a:rPr>
              <a:t>aktéry)</a:t>
            </a:r>
            <a:endParaRPr lang="cs-CZ" sz="1800" dirty="0">
              <a:solidFill>
                <a:srgbClr val="002060"/>
              </a:solidFill>
              <a:latin typeface="+mj-lt"/>
            </a:endParaRP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cs-CZ" sz="2000" b="1" dirty="0" smtClean="0">
              <a:solidFill>
                <a:srgbClr val="002060"/>
              </a:solidFill>
              <a:latin typeface="+mj-lt"/>
            </a:endParaRP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cs-CZ" sz="1600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344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424936" cy="504056"/>
          </a:xfrm>
        </p:spPr>
        <p:txBody>
          <a:bodyPr/>
          <a:lstStyle/>
          <a:p>
            <a:r>
              <a:rPr lang="cs-CZ" sz="2400" dirty="0" smtClean="0"/>
              <a:t>	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107504" y="2636912"/>
            <a:ext cx="8856984" cy="1440160"/>
          </a:xfrm>
        </p:spPr>
        <p:txBody>
          <a:bodyPr/>
          <a:lstStyle/>
          <a:p>
            <a:pPr marL="1778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sz="2400" b="1" dirty="0" smtClean="0"/>
              <a:t>3. </a:t>
            </a:r>
            <a:r>
              <a:rPr lang="cs-CZ" sz="2400" b="1" dirty="0"/>
              <a:t>Aktuální a plánované činnosti MMR k podpoře regionálního rozvoje</a:t>
            </a:r>
          </a:p>
          <a:p>
            <a:pPr marL="177800" indent="0">
              <a:lnSpc>
                <a:spcPct val="120000"/>
              </a:lnSpc>
              <a:spcBef>
                <a:spcPts val="0"/>
              </a:spcBef>
              <a:buNone/>
            </a:pP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02769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772816"/>
            <a:ext cx="8136904" cy="4968552"/>
          </a:xfrm>
        </p:spPr>
        <p:txBody>
          <a:bodyPr>
            <a:normAutofit lnSpcReduction="10000"/>
          </a:bodyPr>
          <a:lstStyle/>
          <a:p>
            <a:pPr marL="8096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 smtClean="0"/>
              <a:t>Demolice budov v sociálně vyloučených lokalitách 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 smtClean="0"/>
              <a:t>Cíl: </a:t>
            </a:r>
            <a:r>
              <a:rPr lang="cs-CZ" sz="1400" dirty="0" smtClean="0"/>
              <a:t>podpora demolic budov a  příprava území pro jeho plnohodnotné využití v dalším rozvoji obce.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 smtClean="0"/>
              <a:t>Žadatelé: </a:t>
            </a:r>
            <a:r>
              <a:rPr lang="cs-CZ" sz="1400" dirty="0" smtClean="0"/>
              <a:t>Obce, které mají ve svém katastru soc. vyloučenou lokalitu, </a:t>
            </a:r>
            <a:r>
              <a:rPr lang="cs-CZ" altLang="cs-CZ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nebo se nachází ve správním obvodu obce s rozšířenou působností se SVL</a:t>
            </a:r>
            <a:r>
              <a:rPr lang="cs-CZ" altLang="cs-CZ" sz="1400" dirty="0" smtClean="0">
                <a:latin typeface="Arial" charset="0"/>
                <a:cs typeface="Arial" charset="0"/>
              </a:rPr>
              <a:t>.</a:t>
            </a:r>
            <a:endParaRPr lang="cs-CZ" sz="1400" dirty="0" smtClean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 smtClean="0"/>
              <a:t>Termín zahájení příjmu žádostí: </a:t>
            </a:r>
            <a:r>
              <a:rPr lang="cs-CZ" sz="1400" dirty="0" smtClean="0"/>
              <a:t>říjen 2016</a:t>
            </a:r>
          </a:p>
          <a:p>
            <a:pPr marL="80962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800" b="1" dirty="0" smtClean="0"/>
              <a:t>Podpora obnovy a rozvoje venkova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 smtClean="0"/>
              <a:t>Cíl: </a:t>
            </a:r>
            <a:r>
              <a:rPr lang="cs-CZ" sz="1400" dirty="0" smtClean="0"/>
              <a:t>podpořit obnovu a rozvoj venkovských prostor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 smtClean="0"/>
              <a:t>Žadatelé: </a:t>
            </a:r>
            <a:r>
              <a:rPr lang="cs-CZ" sz="1400" dirty="0" smtClean="0"/>
              <a:t>Obce či svazky obcí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 smtClean="0"/>
              <a:t>Termín zahájení příjmu žádostí: </a:t>
            </a:r>
            <a:r>
              <a:rPr lang="cs-CZ" sz="1400" dirty="0"/>
              <a:t>ř</a:t>
            </a:r>
            <a:r>
              <a:rPr lang="cs-CZ" sz="1400" dirty="0" smtClean="0"/>
              <a:t>íjen 2016</a:t>
            </a:r>
          </a:p>
          <a:p>
            <a:pPr marL="1109662"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dirty="0"/>
              <a:t>Podpora vítězů soutěže Vesnice roku</a:t>
            </a:r>
          </a:p>
          <a:p>
            <a:pPr marL="1109662"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dirty="0"/>
              <a:t>Podpora zapojení dětí a mládeže do komunitního života v obci</a:t>
            </a:r>
          </a:p>
          <a:p>
            <a:pPr marL="1109662"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dirty="0"/>
              <a:t>Podpora spolupráce obcí na obnově a rozvoji venkova </a:t>
            </a:r>
          </a:p>
          <a:p>
            <a:pPr marL="1109662"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dirty="0"/>
              <a:t>Podpora obnovy drobných sakrálních staveb v obci </a:t>
            </a:r>
          </a:p>
          <a:p>
            <a:pPr marL="1109662"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Podpora obnovy a rekonstrukce místních </a:t>
            </a:r>
            <a:r>
              <a:rPr lang="cs-CZ" sz="1400" b="1" dirty="0" smtClean="0"/>
              <a:t>komunikací </a:t>
            </a:r>
            <a:r>
              <a:rPr lang="cs-CZ" sz="1400" b="1" dirty="0" smtClean="0">
                <a:solidFill>
                  <a:srgbClr val="FF0000"/>
                </a:solidFill>
              </a:rPr>
              <a:t>(předpoklad 300 mil. Kč)</a:t>
            </a:r>
            <a:endParaRPr lang="cs-CZ" sz="1400" b="1" dirty="0">
              <a:solidFill>
                <a:srgbClr val="FF0000"/>
              </a:solidFill>
            </a:endParaRP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cs-CZ" sz="1400" dirty="0" smtClean="0"/>
          </a:p>
          <a:p>
            <a:pPr marL="8096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cs-CZ" sz="1800" b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r>
              <a:rPr lang="cs-CZ" dirty="0" smtClean="0"/>
              <a:t>Národní dotační tituly MMR 2017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441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772816"/>
            <a:ext cx="8136904" cy="4968552"/>
          </a:xfrm>
        </p:spPr>
        <p:txBody>
          <a:bodyPr>
            <a:normAutofit/>
          </a:bodyPr>
          <a:lstStyle/>
          <a:p>
            <a:pPr marL="80962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800" b="1" dirty="0" smtClean="0"/>
              <a:t>Podpora pro odstraňování bariér v budovách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Cíl: </a:t>
            </a:r>
            <a:r>
              <a:rPr lang="cs-CZ" sz="1400" dirty="0"/>
              <a:t>odstraňování bariér v budovách městských a obecních úřadů a v budovách s pečovatelskou službou </a:t>
            </a:r>
            <a:endParaRPr lang="cs-CZ" sz="1400" dirty="0" smtClean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 smtClean="0"/>
              <a:t>Žadatelé</a:t>
            </a:r>
            <a:r>
              <a:rPr lang="cs-CZ" sz="1400" b="1" dirty="0"/>
              <a:t>: </a:t>
            </a:r>
            <a:r>
              <a:rPr lang="cs-CZ" sz="1400" dirty="0" smtClean="0"/>
              <a:t>Obce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 smtClean="0"/>
              <a:t>Termín </a:t>
            </a:r>
            <a:r>
              <a:rPr lang="cs-CZ" sz="1400" b="1" dirty="0"/>
              <a:t>zahájení příjmu </a:t>
            </a:r>
            <a:r>
              <a:rPr lang="cs-CZ" sz="1400" b="1" dirty="0" smtClean="0"/>
              <a:t>žádostí: </a:t>
            </a:r>
            <a:r>
              <a:rPr lang="cs-CZ" sz="1400" dirty="0" smtClean="0"/>
              <a:t>prosinec 2016</a:t>
            </a:r>
          </a:p>
          <a:p>
            <a:pPr marL="8096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 smtClean="0"/>
              <a:t>Obnova obecního a krajského majetku po živelných pohromách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Cíl: </a:t>
            </a:r>
            <a:r>
              <a:rPr lang="cs-CZ" sz="1400" dirty="0" smtClean="0"/>
              <a:t>rekonstrukce / oprava obecního </a:t>
            </a:r>
            <a:r>
              <a:rPr lang="cs-CZ" sz="1400" dirty="0"/>
              <a:t>a krajského majetku postiženého živelní nebo jinou pohromou v roce </a:t>
            </a:r>
            <a:r>
              <a:rPr lang="cs-CZ" sz="1400" dirty="0" smtClean="0"/>
              <a:t>2016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 smtClean="0"/>
              <a:t>Žadatelé:</a:t>
            </a:r>
            <a:r>
              <a:rPr lang="cs-CZ" sz="1400" dirty="0" smtClean="0"/>
              <a:t> Obce, kraje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 smtClean="0"/>
              <a:t>Termín zahájení příjmu žádostí: </a:t>
            </a:r>
            <a:r>
              <a:rPr lang="cs-CZ" sz="1400" dirty="0"/>
              <a:t>ř</a:t>
            </a:r>
            <a:r>
              <a:rPr lang="cs-CZ" sz="1400" dirty="0" smtClean="0"/>
              <a:t>íjen 2016</a:t>
            </a:r>
            <a:endParaRPr lang="cs-CZ" sz="1400" b="1" dirty="0"/>
          </a:p>
          <a:p>
            <a:pPr marL="8096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cs-CZ" sz="1800" b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r>
              <a:rPr lang="cs-CZ" dirty="0" smtClean="0"/>
              <a:t>Národní dotační tituly MMR 2017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4715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772816"/>
            <a:ext cx="8136904" cy="4968552"/>
          </a:xfrm>
        </p:spPr>
        <p:txBody>
          <a:bodyPr>
            <a:normAutofit/>
          </a:bodyPr>
          <a:lstStyle/>
          <a:p>
            <a:pPr marL="8096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 smtClean="0"/>
              <a:t>Regenerace sídlišť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 smtClean="0"/>
              <a:t>Podporované aktivity: </a:t>
            </a:r>
            <a:r>
              <a:rPr lang="cs-CZ" sz="1400" dirty="0" smtClean="0"/>
              <a:t>revitalizace ucelených prostranství sídlišť s více než 150 byty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 smtClean="0"/>
              <a:t>Žadatelé</a:t>
            </a:r>
            <a:r>
              <a:rPr lang="cs-CZ" sz="1400" b="1" dirty="0"/>
              <a:t>: </a:t>
            </a:r>
            <a:r>
              <a:rPr lang="cs-CZ" sz="1400" dirty="0" smtClean="0"/>
              <a:t>Obce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 smtClean="0"/>
              <a:t>Termín </a:t>
            </a:r>
            <a:r>
              <a:rPr lang="cs-CZ" sz="1400" b="1" dirty="0"/>
              <a:t>zahájení příjmu žádostí: </a:t>
            </a:r>
            <a:r>
              <a:rPr lang="cs-CZ" sz="1400" dirty="0" smtClean="0"/>
              <a:t>říjen 2016</a:t>
            </a:r>
          </a:p>
          <a:p>
            <a:pPr marL="8096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 smtClean="0"/>
              <a:t>Technická infrastruktura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Podporované aktivity</a:t>
            </a:r>
            <a:r>
              <a:rPr lang="cs-CZ" sz="1400" b="1" dirty="0" smtClean="0"/>
              <a:t>: </a:t>
            </a:r>
            <a:r>
              <a:rPr lang="cs-CZ" sz="1400" dirty="0" smtClean="0"/>
              <a:t>zasíťování pozemků pro budoucí bytovou výstavbu </a:t>
            </a:r>
            <a:endParaRPr lang="cs-CZ" sz="1400" b="1" dirty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Žadatelé: </a:t>
            </a:r>
            <a:r>
              <a:rPr lang="cs-CZ" sz="1400" dirty="0" smtClean="0"/>
              <a:t>Obce</a:t>
            </a:r>
            <a:endParaRPr lang="cs-CZ" sz="1400" dirty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Termín zahájení příjmu žádostí: </a:t>
            </a:r>
            <a:r>
              <a:rPr lang="cs-CZ" sz="1400" dirty="0" smtClean="0"/>
              <a:t>zatím nejasný</a:t>
            </a:r>
            <a:endParaRPr lang="cs-CZ" sz="1400" dirty="0"/>
          </a:p>
          <a:p>
            <a:pPr marL="8096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 smtClean="0"/>
              <a:t>Pečovatelský byt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Podporované aktivity: </a:t>
            </a:r>
            <a:r>
              <a:rPr lang="cs-CZ" sz="1400" dirty="0" smtClean="0"/>
              <a:t>výstavba bytů pro osoby 65+ a osoby fyzicky závislé na jiné osobě</a:t>
            </a:r>
            <a:endParaRPr lang="cs-CZ" sz="1400" dirty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Žadatelé: </a:t>
            </a:r>
            <a:r>
              <a:rPr lang="cs-CZ" sz="1400" dirty="0" smtClean="0"/>
              <a:t>Právnické osoby včetně obcí</a:t>
            </a:r>
            <a:endParaRPr lang="cs-CZ" sz="1400" dirty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Termín zahájení příjmu žádostí: </a:t>
            </a:r>
            <a:r>
              <a:rPr lang="cs-CZ" sz="1400" dirty="0" smtClean="0"/>
              <a:t>říjen 2016</a:t>
            </a:r>
            <a:endParaRPr lang="cs-CZ" sz="1400" dirty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cs-CZ" sz="1800" b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r>
              <a:rPr lang="cs-CZ" dirty="0" smtClean="0"/>
              <a:t>Národní dotační tituly MMR 2017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208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628800"/>
            <a:ext cx="8352928" cy="5040560"/>
          </a:xfrm>
        </p:spPr>
        <p:txBody>
          <a:bodyPr>
            <a:normAutofit fontScale="92500" lnSpcReduction="20000"/>
          </a:bodyPr>
          <a:lstStyle/>
          <a:p>
            <a:pPr marL="8096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/>
              <a:t>Vstupní </a:t>
            </a:r>
            <a:r>
              <a:rPr lang="cs-CZ" sz="1800" b="1" dirty="0" smtClean="0"/>
              <a:t>byt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Podporované aktivity: </a:t>
            </a:r>
            <a:r>
              <a:rPr lang="cs-CZ" sz="1400" dirty="0" smtClean="0"/>
              <a:t>vznik bytů pro osoby v sociálně tíživé situaci</a:t>
            </a:r>
            <a:endParaRPr lang="cs-CZ" sz="1400" dirty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Žadatelé: </a:t>
            </a:r>
            <a:r>
              <a:rPr lang="cs-CZ" sz="1400" dirty="0" smtClean="0"/>
              <a:t>právnické osoby kromě obcí, církví a NNO</a:t>
            </a:r>
            <a:endParaRPr lang="cs-CZ" sz="1400" dirty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Termín zahájení příjmu žádostí: </a:t>
            </a:r>
            <a:r>
              <a:rPr lang="cs-CZ" sz="1400" dirty="0"/>
              <a:t>říjen 2016</a:t>
            </a:r>
          </a:p>
          <a:p>
            <a:pPr marL="8096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/>
              <a:t>Komunitní domy </a:t>
            </a:r>
            <a:r>
              <a:rPr lang="cs-CZ" sz="1800" b="1" dirty="0" smtClean="0"/>
              <a:t>seniorů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Podporované aktivity: </a:t>
            </a:r>
            <a:r>
              <a:rPr lang="cs-CZ" sz="1400" dirty="0" smtClean="0"/>
              <a:t>výstavba domů pro osoby 60+</a:t>
            </a:r>
            <a:endParaRPr lang="cs-CZ" sz="1400" dirty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Žadatelé: </a:t>
            </a:r>
            <a:r>
              <a:rPr lang="cs-CZ" sz="1400" dirty="0"/>
              <a:t>právnické osoby </a:t>
            </a:r>
            <a:r>
              <a:rPr lang="cs-CZ" sz="1400" dirty="0" smtClean="0"/>
              <a:t>včetně obcí</a:t>
            </a:r>
            <a:endParaRPr lang="cs-CZ" sz="1400" dirty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Termín zahájení příjmu žádostí: </a:t>
            </a:r>
            <a:r>
              <a:rPr lang="cs-CZ" sz="1400" dirty="0"/>
              <a:t>říjen </a:t>
            </a:r>
            <a:r>
              <a:rPr lang="cs-CZ" sz="1400" dirty="0" smtClean="0"/>
              <a:t>2016</a:t>
            </a:r>
            <a:endParaRPr lang="cs-CZ" sz="1800" b="1" dirty="0"/>
          </a:p>
          <a:p>
            <a:pPr marL="8096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/>
              <a:t>Olověné </a:t>
            </a:r>
            <a:r>
              <a:rPr lang="cs-CZ" sz="1800" b="1" dirty="0" smtClean="0"/>
              <a:t>rozvody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Podporované aktivity: </a:t>
            </a:r>
            <a:r>
              <a:rPr lang="cs-CZ" sz="1400" dirty="0" smtClean="0"/>
              <a:t>výměna olověných rozvodů  vody v rodinných a bytových domech</a:t>
            </a:r>
            <a:endParaRPr lang="cs-CZ" sz="1400" dirty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Žadatelé: </a:t>
            </a:r>
            <a:r>
              <a:rPr lang="cs-CZ" sz="1400" dirty="0" smtClean="0"/>
              <a:t>vlastníci bytových domů</a:t>
            </a:r>
            <a:endParaRPr lang="cs-CZ" sz="1400" dirty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Termín zahájení příjmu žádostí: </a:t>
            </a:r>
            <a:r>
              <a:rPr lang="cs-CZ" sz="1400" dirty="0"/>
              <a:t>říjen 2016</a:t>
            </a:r>
          </a:p>
          <a:p>
            <a:pPr marL="8096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/>
              <a:t>Bytové domy bez bariér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Podporované aktivity: </a:t>
            </a:r>
            <a:r>
              <a:rPr lang="cs-CZ" sz="1400" dirty="0"/>
              <a:t>výstavba </a:t>
            </a:r>
            <a:r>
              <a:rPr lang="cs-CZ" sz="1400" dirty="0" smtClean="0"/>
              <a:t>výtahu a odstranění bariér v bytových domech</a:t>
            </a:r>
            <a:endParaRPr lang="cs-CZ" sz="1400" dirty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Žadatelé: </a:t>
            </a:r>
            <a:r>
              <a:rPr lang="cs-CZ" sz="1400" dirty="0" smtClean="0"/>
              <a:t>vlastníci bytových domů</a:t>
            </a:r>
            <a:endParaRPr lang="cs-CZ" sz="1400" dirty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Termín zahájení příjmu žádostí: </a:t>
            </a:r>
            <a:r>
              <a:rPr lang="cs-CZ" sz="1400" dirty="0"/>
              <a:t>říjen 2016</a:t>
            </a:r>
          </a:p>
          <a:p>
            <a:pPr marL="8096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cs-CZ" sz="1800" b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91264" cy="504056"/>
          </a:xfrm>
        </p:spPr>
        <p:txBody>
          <a:bodyPr/>
          <a:lstStyle/>
          <a:p>
            <a:r>
              <a:rPr lang="cs-CZ" dirty="0" smtClean="0"/>
              <a:t>Národní dotační tituly MMR 2017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975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424936" cy="504056"/>
          </a:xfrm>
        </p:spPr>
        <p:txBody>
          <a:bodyPr/>
          <a:lstStyle/>
          <a:p>
            <a:r>
              <a:rPr lang="cs-CZ" sz="2400" dirty="0" smtClean="0"/>
              <a:t>Struktura prezentace	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323528" y="1772816"/>
            <a:ext cx="8496944" cy="4824536"/>
          </a:xfrm>
        </p:spPr>
        <p:txBody>
          <a:bodyPr/>
          <a:lstStyle/>
          <a:p>
            <a:pPr marL="635000" indent="-457200" algn="just">
              <a:lnSpc>
                <a:spcPct val="120000"/>
              </a:lnSpc>
              <a:spcBef>
                <a:spcPts val="0"/>
              </a:spcBef>
              <a:buAutoNum type="arabicPeriod"/>
            </a:pPr>
            <a:r>
              <a:rPr lang="cs-CZ" sz="2000" b="1" dirty="0" smtClean="0"/>
              <a:t>Strategie hospodářské restrukturalizace Moravskoslezského, Ústeckého a Karlovarského kraje</a:t>
            </a:r>
          </a:p>
          <a:p>
            <a:pPr marL="635000" indent="-457200" algn="just">
              <a:lnSpc>
                <a:spcPct val="120000"/>
              </a:lnSpc>
              <a:spcBef>
                <a:spcPts val="0"/>
              </a:spcBef>
              <a:buAutoNum type="arabicPeriod"/>
            </a:pPr>
            <a:r>
              <a:rPr lang="cs-CZ" sz="2000" b="1" dirty="0" smtClean="0"/>
              <a:t>Význam regionálního akčního plánu</a:t>
            </a:r>
          </a:p>
          <a:p>
            <a:pPr marL="635000" indent="-457200" algn="just">
              <a:lnSpc>
                <a:spcPct val="120000"/>
              </a:lnSpc>
              <a:spcBef>
                <a:spcPts val="0"/>
              </a:spcBef>
              <a:buAutoNum type="arabicPeriod"/>
            </a:pPr>
            <a:r>
              <a:rPr lang="cs-CZ" sz="2000" b="1" dirty="0" smtClean="0"/>
              <a:t>Aktuální a plánované činnosti MMR k podpoře regionálního rozvoje</a:t>
            </a:r>
          </a:p>
          <a:p>
            <a:pPr marL="635000" indent="-457200" algn="just">
              <a:lnSpc>
                <a:spcPct val="120000"/>
              </a:lnSpc>
              <a:spcBef>
                <a:spcPts val="0"/>
              </a:spcBef>
              <a:buAutoNum type="arabicPeriod"/>
            </a:pPr>
            <a:r>
              <a:rPr lang="cs-CZ" sz="2000" b="1" dirty="0" smtClean="0"/>
              <a:t>Informace k územní dimenzi</a:t>
            </a:r>
          </a:p>
        </p:txBody>
      </p:sp>
    </p:spTree>
    <p:extLst>
      <p:ext uri="{BB962C8B-B14F-4D97-AF65-F5344CB8AC3E}">
        <p14:creationId xmlns:p14="http://schemas.microsoft.com/office/powerpoint/2010/main" val="63847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628800"/>
            <a:ext cx="8352928" cy="5040560"/>
          </a:xfrm>
        </p:spPr>
        <p:txBody>
          <a:bodyPr>
            <a:normAutofit/>
          </a:bodyPr>
          <a:lstStyle/>
          <a:p>
            <a:pPr marL="8096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 smtClean="0"/>
              <a:t>Územní plán</a:t>
            </a:r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Podporované aktivity: </a:t>
            </a:r>
            <a:r>
              <a:rPr lang="cs-CZ" sz="1400" dirty="0" smtClean="0"/>
              <a:t>územní plány</a:t>
            </a:r>
            <a:endParaRPr lang="cs-CZ" sz="1400" dirty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Žadatelé: </a:t>
            </a:r>
            <a:r>
              <a:rPr lang="cs-CZ" sz="1400" dirty="0" smtClean="0"/>
              <a:t>obce na území ČR mimo ORP, hl. město Prahu a mimo obce, které pořídily/pořizují územní plán a byly/jsou příjemcem dotace na pořízení návrhu územního plánu z IOP nebo Programu rozvoje venkova </a:t>
            </a:r>
            <a:endParaRPr lang="cs-CZ" sz="1400" dirty="0"/>
          </a:p>
          <a:p>
            <a:pPr marL="366712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1400" b="1" dirty="0"/>
              <a:t>Termín zahájení příjmu žádostí: </a:t>
            </a:r>
            <a:r>
              <a:rPr lang="cs-CZ" sz="1400" dirty="0"/>
              <a:t>říjen 2016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91264" cy="504056"/>
          </a:xfrm>
        </p:spPr>
        <p:txBody>
          <a:bodyPr/>
          <a:lstStyle/>
          <a:p>
            <a:r>
              <a:rPr lang="cs-CZ" dirty="0" smtClean="0"/>
              <a:t>Národní dotační tituly MMR 2017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5031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91264" cy="1368152"/>
          </a:xfrm>
        </p:spPr>
        <p:txBody>
          <a:bodyPr/>
          <a:lstStyle/>
          <a:p>
            <a:r>
              <a:rPr lang="pl-PL" dirty="0" smtClean="0"/>
              <a:t>Národní program podpory cestovního ruchu v regionech</a:t>
            </a:r>
            <a:endParaRPr lang="pl-PL" i="1" dirty="0"/>
          </a:p>
        </p:txBody>
      </p:sp>
      <p:sp>
        <p:nvSpPr>
          <p:cNvPr id="3" name="Zástupný symbol pro obsah 1"/>
          <p:cNvSpPr>
            <a:spLocks noGrp="1"/>
          </p:cNvSpPr>
          <p:nvPr>
            <p:ph idx="4294967295"/>
          </p:nvPr>
        </p:nvSpPr>
        <p:spPr>
          <a:xfrm>
            <a:off x="395536" y="2852936"/>
            <a:ext cx="8568952" cy="31683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47675" lvl="1"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 smtClean="0">
                <a:latin typeface="+mn-lt"/>
                <a:cs typeface="+mn-cs"/>
              </a:rPr>
              <a:t>Vyhlášení programu: </a:t>
            </a:r>
            <a:r>
              <a:rPr lang="cs-CZ" sz="2000" dirty="0" smtClean="0"/>
              <a:t>říjen-listopad</a:t>
            </a:r>
            <a:r>
              <a:rPr lang="cs-CZ" sz="2000" dirty="0" smtClean="0">
                <a:latin typeface="+mn-lt"/>
                <a:cs typeface="+mn-cs"/>
              </a:rPr>
              <a:t> 2016</a:t>
            </a:r>
          </a:p>
          <a:p>
            <a:pPr marL="447675" lvl="1"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 smtClean="0">
                <a:latin typeface="+mn-lt"/>
                <a:cs typeface="+mn-cs"/>
              </a:rPr>
              <a:t>Alokace programu: </a:t>
            </a:r>
            <a:r>
              <a:rPr lang="cs-CZ" sz="2000" dirty="0"/>
              <a:t>rok 2017 </a:t>
            </a:r>
            <a:r>
              <a:rPr lang="cs-CZ" sz="2000" dirty="0" smtClean="0"/>
              <a:t>        280</a:t>
            </a:r>
            <a:r>
              <a:rPr lang="cs-CZ" sz="2000" dirty="0" smtClean="0">
                <a:latin typeface="+mn-lt"/>
                <a:cs typeface="+mn-cs"/>
              </a:rPr>
              <a:t> mil.</a:t>
            </a:r>
          </a:p>
          <a:p>
            <a:pPr marL="161925" lvl="1" indent="0">
              <a:spcAft>
                <a:spcPts val="1800"/>
              </a:spcAft>
              <a:buClr>
                <a:schemeClr val="accent1"/>
              </a:buClr>
              <a:buNone/>
            </a:pPr>
            <a:r>
              <a:rPr lang="cs-CZ" sz="2000" dirty="0" smtClean="0">
                <a:latin typeface="+mn-lt"/>
                <a:cs typeface="+mn-cs"/>
              </a:rPr>
              <a:t> </a:t>
            </a:r>
            <a:r>
              <a:rPr lang="cs-CZ" dirty="0" smtClean="0"/>
              <a:t>		</a:t>
            </a:r>
          </a:p>
        </p:txBody>
      </p:sp>
      <p:sp>
        <p:nvSpPr>
          <p:cNvPr id="6" name="Šipka doprava 5"/>
          <p:cNvSpPr/>
          <p:nvPr/>
        </p:nvSpPr>
        <p:spPr>
          <a:xfrm>
            <a:off x="5015113" y="3987531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4253524" y="3573016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3037049" y="3859484"/>
            <a:ext cx="20088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následující </a:t>
            </a:r>
            <a:r>
              <a:rPr lang="cs-CZ" sz="2000" dirty="0"/>
              <a:t>roky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5436096" y="3861115"/>
            <a:ext cx="1452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/>
              <a:t>250 mil. Kč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166655" y="4256390"/>
            <a:ext cx="79208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1"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 smtClean="0"/>
              <a:t>  Funkce </a:t>
            </a:r>
            <a:r>
              <a:rPr lang="cs-CZ" sz="2000" dirty="0"/>
              <a:t>RSK v procesu schvalování projektových </a:t>
            </a:r>
            <a:r>
              <a:rPr lang="cs-CZ" sz="2000" dirty="0" smtClean="0"/>
              <a:t>žádostí</a:t>
            </a:r>
          </a:p>
          <a:p>
            <a:pPr marL="1524000" lvl="3" indent="-161925"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600" dirty="0" smtClean="0"/>
              <a:t>Nultá </a:t>
            </a:r>
            <a:r>
              <a:rPr lang="cs-CZ" sz="1600" dirty="0"/>
              <a:t>fáze hodnocení projektové žádosti          </a:t>
            </a:r>
            <a:r>
              <a:rPr lang="cs-CZ" sz="1600" dirty="0" smtClean="0"/>
              <a:t> stanovisko vydávané předsedou </a:t>
            </a:r>
            <a:r>
              <a:rPr lang="cs-CZ" sz="1600" dirty="0"/>
              <a:t>Pracovní skupiny pro cestovní ruch</a:t>
            </a:r>
          </a:p>
          <a:p>
            <a:endParaRPr lang="cs-CZ" dirty="0"/>
          </a:p>
        </p:txBody>
      </p:sp>
      <p:sp>
        <p:nvSpPr>
          <p:cNvPr id="11" name="Šipka doprava 10"/>
          <p:cNvSpPr/>
          <p:nvPr/>
        </p:nvSpPr>
        <p:spPr>
          <a:xfrm>
            <a:off x="5508104" y="4941168"/>
            <a:ext cx="360040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364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2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91264" cy="504056"/>
          </a:xfrm>
        </p:spPr>
        <p:txBody>
          <a:bodyPr/>
          <a:lstStyle/>
          <a:p>
            <a:r>
              <a:rPr lang="cs-CZ" dirty="0" smtClean="0">
                <a:latin typeface="Calibri" pitchFamily="34" charset="0"/>
                <a:cs typeface="Calibri" pitchFamily="34" charset="0"/>
              </a:rPr>
              <a:t>Jednání RSK a OSMS</a:t>
            </a:r>
            <a:endParaRPr lang="cs-CZ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47675" lvl="1">
              <a:lnSpc>
                <a:spcPct val="90000"/>
              </a:lnSpc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800" dirty="0"/>
              <a:t>Termín: 11. 8. </a:t>
            </a:r>
            <a:r>
              <a:rPr lang="cs-CZ" sz="1800" dirty="0" smtClean="0"/>
              <a:t>2016</a:t>
            </a:r>
          </a:p>
          <a:p>
            <a:pPr marL="447675" lvl="1">
              <a:lnSpc>
                <a:spcPct val="90000"/>
              </a:lnSpc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800" dirty="0" smtClean="0"/>
              <a:t>Účastníci</a:t>
            </a:r>
          </a:p>
          <a:p>
            <a:pPr marL="847725" lvl="2">
              <a:lnSpc>
                <a:spcPct val="90000"/>
              </a:lnSpc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400" dirty="0" smtClean="0"/>
              <a:t>Zástupci Odboru správy monitorovacího systému</a:t>
            </a:r>
          </a:p>
          <a:p>
            <a:pPr marL="847725" lvl="2">
              <a:lnSpc>
                <a:spcPct val="90000"/>
              </a:lnSpc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400" dirty="0" smtClean="0"/>
              <a:t>Zástupci Regionálních stálých konferencí </a:t>
            </a:r>
          </a:p>
          <a:p>
            <a:pPr marL="447675" lvl="1">
              <a:lnSpc>
                <a:spcPct val="90000"/>
              </a:lnSpc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800" dirty="0" smtClean="0"/>
              <a:t>Řešení konkrétních problému v rámci MS2014+</a:t>
            </a:r>
          </a:p>
          <a:p>
            <a:pPr marL="847725" lvl="2">
              <a:lnSpc>
                <a:spcPct val="90000"/>
              </a:lnSpc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500" dirty="0" smtClean="0"/>
              <a:t>Řešeno na jednání operativně</a:t>
            </a:r>
          </a:p>
          <a:p>
            <a:pPr marL="847725" lvl="2">
              <a:lnSpc>
                <a:spcPct val="90000"/>
              </a:lnSpc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500" dirty="0" smtClean="0"/>
              <a:t>Stanoviska OSMS k podnětům RSK zaslány elektronicky</a:t>
            </a:r>
            <a:endParaRPr lang="cs-CZ" sz="15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617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2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91264" cy="504056"/>
          </a:xfrm>
        </p:spPr>
        <p:txBody>
          <a:bodyPr/>
          <a:lstStyle/>
          <a:p>
            <a:r>
              <a:rPr lang="cs-CZ" dirty="0" smtClean="0">
                <a:latin typeface="Calibri" pitchFamily="34" charset="0"/>
                <a:cs typeface="Calibri" pitchFamily="34" charset="0"/>
              </a:rPr>
              <a:t>Národní stálá konference</a:t>
            </a:r>
            <a:endParaRPr lang="cs-CZ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47675" lvl="1">
              <a:lnSpc>
                <a:spcPct val="90000"/>
              </a:lnSpc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800" dirty="0"/>
              <a:t>Termín: 5. - 6. října</a:t>
            </a:r>
          </a:p>
          <a:p>
            <a:pPr marL="447675" lvl="1">
              <a:lnSpc>
                <a:spcPct val="90000"/>
              </a:lnSpc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800" dirty="0" smtClean="0"/>
              <a:t>Místo konání: Poděbrady</a:t>
            </a:r>
          </a:p>
          <a:p>
            <a:pPr marL="447675" lvl="1">
              <a:lnSpc>
                <a:spcPct val="90000"/>
              </a:lnSpc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800" dirty="0" smtClean="0"/>
              <a:t>1. den</a:t>
            </a:r>
          </a:p>
          <a:p>
            <a:pPr marL="847725" lvl="2">
              <a:lnSpc>
                <a:spcPct val="90000"/>
              </a:lnSpc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500" dirty="0"/>
              <a:t>Jednání jednotlivých komor </a:t>
            </a:r>
            <a:r>
              <a:rPr lang="cs-CZ" sz="1500" dirty="0" smtClean="0"/>
              <a:t>NSK (ITI, IPRÚ, Regionální komora, CLLD)</a:t>
            </a:r>
            <a:endParaRPr lang="cs-CZ" sz="1500" dirty="0"/>
          </a:p>
          <a:p>
            <a:pPr marL="447675" lvl="1">
              <a:lnSpc>
                <a:spcPct val="90000"/>
              </a:lnSpc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800" dirty="0" smtClean="0"/>
              <a:t>2. den</a:t>
            </a:r>
          </a:p>
          <a:p>
            <a:pPr marL="847725" lvl="2">
              <a:lnSpc>
                <a:spcPct val="90000"/>
              </a:lnSpc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500" dirty="0" smtClean="0"/>
              <a:t>Plenární zasedání (shrnutí, přijetí usnesení, vystoupení řídicích orgánů, Agentura pro sociální začleňování)</a:t>
            </a:r>
            <a:endParaRPr lang="cs-CZ" sz="15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356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424936" cy="504056"/>
          </a:xfrm>
        </p:spPr>
        <p:txBody>
          <a:bodyPr/>
          <a:lstStyle/>
          <a:p>
            <a:r>
              <a:rPr lang="cs-CZ" sz="2400" dirty="0" smtClean="0"/>
              <a:t>	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107504" y="2636912"/>
            <a:ext cx="8856984" cy="1440160"/>
          </a:xfrm>
        </p:spPr>
        <p:txBody>
          <a:bodyPr/>
          <a:lstStyle/>
          <a:p>
            <a:pPr marL="17780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cs-CZ" sz="2400" b="1" dirty="0"/>
              <a:t>4</a:t>
            </a:r>
            <a:r>
              <a:rPr lang="cs-CZ" sz="2400" b="1" dirty="0" smtClean="0"/>
              <a:t>. </a:t>
            </a:r>
            <a:r>
              <a:rPr lang="cs-CZ" sz="2400" b="1" dirty="0"/>
              <a:t>Informace k územní dimenzi</a:t>
            </a:r>
          </a:p>
          <a:p>
            <a:pPr marL="177800" indent="0">
              <a:lnSpc>
                <a:spcPct val="120000"/>
              </a:lnSpc>
              <a:spcBef>
                <a:spcPts val="0"/>
              </a:spcBef>
              <a:buNone/>
            </a:pP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83971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5496" y="1844824"/>
            <a:ext cx="8291264" cy="4824536"/>
          </a:xfrm>
        </p:spPr>
        <p:txBody>
          <a:bodyPr>
            <a:noAutofit/>
          </a:bodyPr>
          <a:lstStyle/>
          <a:p>
            <a:pPr marL="1047750" lvl="1" indent="-3429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b="1" dirty="0" smtClean="0">
                <a:solidFill>
                  <a:srgbClr val="000099"/>
                </a:solidFill>
                <a:latin typeface="Calibri" pitchFamily="34" charset="0"/>
                <a:ea typeface="+mj-ea"/>
                <a:cs typeface="Calibri" pitchFamily="34" charset="0"/>
              </a:rPr>
              <a:t>Podané žádosti (Česká republika)</a:t>
            </a:r>
          </a:p>
          <a:p>
            <a:pPr marL="1390650" lvl="2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600" dirty="0">
                <a:latin typeface="+mn-lt"/>
                <a:cs typeface="+mn-cs"/>
              </a:rPr>
              <a:t>Podané v I. výzvě: 165</a:t>
            </a:r>
          </a:p>
          <a:p>
            <a:pPr marL="1390650" lvl="2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600" dirty="0">
                <a:latin typeface="+mn-lt"/>
                <a:cs typeface="+mn-cs"/>
              </a:rPr>
              <a:t>Podané v II. výzvě: </a:t>
            </a:r>
            <a:r>
              <a:rPr lang="cs-CZ" sz="1600" dirty="0" smtClean="0">
                <a:latin typeface="+mn-lt"/>
                <a:cs typeface="+mn-cs"/>
              </a:rPr>
              <a:t>16</a:t>
            </a:r>
            <a:endParaRPr lang="cs-CZ" sz="2000" b="1" dirty="0">
              <a:solidFill>
                <a:srgbClr val="000099"/>
              </a:solidFill>
              <a:latin typeface="Calibri" pitchFamily="34" charset="0"/>
              <a:ea typeface="+mj-ea"/>
              <a:cs typeface="Calibri" pitchFamily="34" charset="0"/>
            </a:endParaRPr>
          </a:p>
          <a:p>
            <a:pPr marL="1047750" lvl="1" indent="-3429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b="1" dirty="0" smtClean="0">
                <a:solidFill>
                  <a:srgbClr val="000099"/>
                </a:solidFill>
                <a:latin typeface="Calibri" pitchFamily="34" charset="0"/>
                <a:ea typeface="+mj-ea"/>
                <a:cs typeface="Calibri" pitchFamily="34" charset="0"/>
              </a:rPr>
              <a:t>Věcné hodnocení (Česká republika)</a:t>
            </a:r>
            <a:endParaRPr lang="cs-CZ" sz="2000" b="1" dirty="0">
              <a:solidFill>
                <a:srgbClr val="000099"/>
              </a:solidFill>
              <a:latin typeface="Calibri" pitchFamily="34" charset="0"/>
              <a:ea typeface="+mj-ea"/>
              <a:cs typeface="Calibri" pitchFamily="34" charset="0"/>
            </a:endParaRPr>
          </a:p>
          <a:p>
            <a:pPr marL="1390650" lvl="2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600" dirty="0" smtClean="0">
                <a:latin typeface="+mn-lt"/>
                <a:cs typeface="+mn-cs"/>
              </a:rPr>
              <a:t>Odeslané žádosti do fáze věcného hodnocení:116</a:t>
            </a:r>
            <a:endParaRPr lang="cs-CZ" sz="1600" dirty="0">
              <a:latin typeface="+mn-lt"/>
              <a:cs typeface="+mn-cs"/>
            </a:endParaRPr>
          </a:p>
          <a:p>
            <a:pPr marL="1390650" lvl="2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600" dirty="0" smtClean="0">
                <a:latin typeface="+mn-lt"/>
                <a:cs typeface="+mn-cs"/>
              </a:rPr>
              <a:t>Splnění podmínek věcného hodnocení: 3</a:t>
            </a:r>
          </a:p>
          <a:p>
            <a:pPr marL="1390650" lvl="2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600" dirty="0" smtClean="0">
                <a:latin typeface="+mn-lt"/>
                <a:cs typeface="+mn-cs"/>
              </a:rPr>
              <a:t>Vydání akceptačních dopisů: 3</a:t>
            </a:r>
          </a:p>
          <a:p>
            <a:pPr marL="1047750" lvl="1" indent="-3429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b="1" dirty="0">
                <a:solidFill>
                  <a:srgbClr val="FF0000"/>
                </a:solidFill>
                <a:latin typeface="Calibri" pitchFamily="34" charset="0"/>
                <a:ea typeface="+mj-ea"/>
                <a:cs typeface="Calibri" pitchFamily="34" charset="0"/>
              </a:rPr>
              <a:t>Stav strategií CLLD v </a:t>
            </a:r>
            <a:r>
              <a:rPr lang="cs-CZ" sz="2000" b="1" dirty="0" smtClean="0">
                <a:solidFill>
                  <a:srgbClr val="FF0000"/>
                </a:solidFill>
                <a:latin typeface="Calibri" pitchFamily="34" charset="0"/>
                <a:ea typeface="+mj-ea"/>
                <a:cs typeface="Calibri" pitchFamily="34" charset="0"/>
              </a:rPr>
              <a:t>Karlovarského kraji </a:t>
            </a:r>
            <a:r>
              <a:rPr lang="cs-CZ" sz="2000" b="1" dirty="0">
                <a:solidFill>
                  <a:srgbClr val="FF0000"/>
                </a:solidFill>
                <a:latin typeface="Calibri" pitchFamily="34" charset="0"/>
                <a:ea typeface="+mj-ea"/>
                <a:cs typeface="Calibri" pitchFamily="34" charset="0"/>
              </a:rPr>
              <a:t>(ke dni 16. 9. 2016)</a:t>
            </a:r>
          </a:p>
          <a:p>
            <a:pPr marL="1390650" lvl="2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600" dirty="0" smtClean="0">
                <a:solidFill>
                  <a:srgbClr val="FF0000"/>
                </a:solidFill>
                <a:latin typeface="+mn-lt"/>
                <a:cs typeface="+mn-cs"/>
              </a:rPr>
              <a:t>Formální náležitosti a přijatelnost: 2</a:t>
            </a:r>
          </a:p>
          <a:p>
            <a:pPr marL="1390650" lvl="2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600" dirty="0" smtClean="0">
                <a:solidFill>
                  <a:srgbClr val="FF0000"/>
                </a:solidFill>
                <a:latin typeface="+mn-lt"/>
                <a:cs typeface="+mn-cs"/>
              </a:rPr>
              <a:t>Věcné hodnocení: 2</a:t>
            </a:r>
          </a:p>
          <a:p>
            <a:pPr marL="1390650" lvl="2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600" dirty="0" smtClean="0">
                <a:solidFill>
                  <a:srgbClr val="FF0000"/>
                </a:solidFill>
                <a:latin typeface="+mn-lt"/>
                <a:cs typeface="+mn-cs"/>
              </a:rPr>
              <a:t>Ukončeno: 0</a:t>
            </a:r>
          </a:p>
          <a:p>
            <a:pPr marL="1390650" lvl="2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600" dirty="0" smtClean="0">
                <a:solidFill>
                  <a:srgbClr val="FF0000"/>
                </a:solidFill>
                <a:latin typeface="+mn-lt"/>
                <a:cs typeface="+mn-cs"/>
              </a:rPr>
              <a:t>Vydáno akceptačních dopisů: 1</a:t>
            </a:r>
          </a:p>
          <a:p>
            <a:pPr marL="990600" lvl="1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b="1" dirty="0">
                <a:solidFill>
                  <a:srgbClr val="000099"/>
                </a:solidFill>
                <a:latin typeface="Calibri" pitchFamily="34" charset="0"/>
                <a:ea typeface="+mj-ea"/>
                <a:cs typeface="Calibri" pitchFamily="34" charset="0"/>
              </a:rPr>
              <a:t>Urbánní strategie</a:t>
            </a:r>
          </a:p>
          <a:p>
            <a:pPr marL="1390650" lvl="2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1800" dirty="0">
                <a:cs typeface="Calibri" pitchFamily="34" charset="0"/>
              </a:rPr>
              <a:t>Schváleno 6 z 13 urbánní integrovaných strategií </a:t>
            </a:r>
          </a:p>
          <a:p>
            <a:pPr marL="1390650" lvl="2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cs-CZ" sz="1800" dirty="0" smtClean="0"/>
          </a:p>
          <a:p>
            <a:pPr algn="just"/>
            <a:endParaRPr lang="cs-CZ" sz="1800" dirty="0">
              <a:latin typeface="+mn-lt"/>
              <a:cs typeface="Calibri" pitchFamily="34" charset="0"/>
            </a:endParaRPr>
          </a:p>
        </p:txBody>
      </p:sp>
      <p:sp>
        <p:nvSpPr>
          <p:cNvPr id="5" name="Nadpis 2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91264" cy="504056"/>
          </a:xfrm>
        </p:spPr>
        <p:txBody>
          <a:bodyPr/>
          <a:lstStyle/>
          <a:p>
            <a:r>
              <a:rPr lang="cs-CZ" dirty="0" smtClean="0">
                <a:latin typeface="Calibri" pitchFamily="34" charset="0"/>
                <a:cs typeface="Calibri" pitchFamily="34" charset="0"/>
              </a:rPr>
              <a:t>Stav CLLD a Integrovaných strategií</a:t>
            </a:r>
            <a:endParaRPr lang="cs-CZ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62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r>
              <a:rPr lang="cs-CZ" dirty="0" smtClean="0"/>
              <a:t>CLLD</a:t>
            </a:r>
            <a:endParaRPr lang="cs-CZ" dirty="0"/>
          </a:p>
        </p:txBody>
      </p:sp>
      <p:pic>
        <p:nvPicPr>
          <p:cNvPr id="1026" name="Picture 2" descr="N:\RIS_MS\Mapy\EXPORT\Stav_CLLD_201609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65803"/>
            <a:ext cx="7382594" cy="52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56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496944" cy="504056"/>
          </a:xfrm>
        </p:spPr>
        <p:txBody>
          <a:bodyPr/>
          <a:lstStyle/>
          <a:p>
            <a:r>
              <a:rPr lang="cs-CZ" sz="1800" cap="all" dirty="0"/>
              <a:t>Celkové způsobilé </a:t>
            </a:r>
            <a:r>
              <a:rPr lang="cs-CZ" sz="1800" cap="all" dirty="0" smtClean="0"/>
              <a:t>VÝDAJE projektů dle místa realizace</a:t>
            </a:r>
            <a:endParaRPr lang="cs-CZ" sz="1800" dirty="0"/>
          </a:p>
        </p:txBody>
      </p:sp>
      <p:sp>
        <p:nvSpPr>
          <p:cNvPr id="5" name="Zástupný symbol pro obsah 1"/>
          <p:cNvSpPr>
            <a:spLocks noGrp="1"/>
          </p:cNvSpPr>
          <p:nvPr>
            <p:ph idx="1"/>
          </p:nvPr>
        </p:nvSpPr>
        <p:spPr>
          <a:xfrm>
            <a:off x="539552" y="1844824"/>
            <a:ext cx="8147248" cy="4464496"/>
          </a:xfrm>
        </p:spPr>
        <p:txBody>
          <a:bodyPr>
            <a:noAutofit/>
          </a:bodyPr>
          <a:lstStyle/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cs-CZ" sz="2000" b="1" dirty="0" smtClean="0">
              <a:solidFill>
                <a:srgbClr val="002060"/>
              </a:solidFill>
              <a:latin typeface="+mj-lt"/>
            </a:endParaRP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cs-CZ" sz="1600" b="1" dirty="0">
              <a:solidFill>
                <a:srgbClr val="002060"/>
              </a:solidFill>
              <a:latin typeface="+mj-lt"/>
            </a:endParaRPr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4325281"/>
              </p:ext>
            </p:extLst>
          </p:nvPr>
        </p:nvGraphicFramePr>
        <p:xfrm>
          <a:off x="539552" y="1556792"/>
          <a:ext cx="799288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1214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cap="all" dirty="0" smtClean="0"/>
              <a:t>Schválené projekty v Karlovarském kraji - alokace</a:t>
            </a:r>
            <a:endParaRPr lang="cs-CZ" sz="2800" cap="all" dirty="0"/>
          </a:p>
        </p:txBody>
      </p:sp>
      <p:sp>
        <p:nvSpPr>
          <p:cNvPr id="5" name="Zástupný symbol pro obsah 1"/>
          <p:cNvSpPr>
            <a:spLocks noGrp="1"/>
          </p:cNvSpPr>
          <p:nvPr>
            <p:ph idx="1"/>
          </p:nvPr>
        </p:nvSpPr>
        <p:spPr>
          <a:xfrm>
            <a:off x="539552" y="1844824"/>
            <a:ext cx="8147248" cy="4464496"/>
          </a:xfrm>
        </p:spPr>
        <p:txBody>
          <a:bodyPr>
            <a:noAutofit/>
          </a:bodyPr>
          <a:lstStyle/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cs-CZ" sz="2000" b="1" dirty="0" smtClean="0">
              <a:solidFill>
                <a:srgbClr val="002060"/>
              </a:solidFill>
              <a:latin typeface="+mj-lt"/>
            </a:endParaRP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cs-CZ" sz="1600" b="1" dirty="0">
              <a:solidFill>
                <a:srgbClr val="002060"/>
              </a:solidFill>
              <a:latin typeface="+mj-lt"/>
            </a:endParaRPr>
          </a:p>
        </p:txBody>
      </p:sp>
      <p:graphicFrame>
        <p:nvGraphicFramePr>
          <p:cNvPr id="8" name="Graf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3239366"/>
              </p:ext>
            </p:extLst>
          </p:nvPr>
        </p:nvGraphicFramePr>
        <p:xfrm>
          <a:off x="395536" y="1844824"/>
          <a:ext cx="835292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9805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cap="all" dirty="0" smtClean="0"/>
              <a:t>Schválené projekty v Karlovarském kraji - počet</a:t>
            </a:r>
            <a:endParaRPr lang="cs-CZ" sz="2800" cap="all" dirty="0"/>
          </a:p>
        </p:txBody>
      </p:sp>
      <p:sp>
        <p:nvSpPr>
          <p:cNvPr id="5" name="Zástupný symbol pro obsah 1"/>
          <p:cNvSpPr>
            <a:spLocks noGrp="1"/>
          </p:cNvSpPr>
          <p:nvPr>
            <p:ph idx="1"/>
          </p:nvPr>
        </p:nvSpPr>
        <p:spPr>
          <a:xfrm>
            <a:off x="539552" y="1844824"/>
            <a:ext cx="8147248" cy="4464496"/>
          </a:xfrm>
        </p:spPr>
        <p:txBody>
          <a:bodyPr>
            <a:noAutofit/>
          </a:bodyPr>
          <a:lstStyle/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cs-CZ" sz="2000" b="1" dirty="0" smtClean="0">
              <a:solidFill>
                <a:srgbClr val="002060"/>
              </a:solidFill>
              <a:latin typeface="+mj-lt"/>
            </a:endParaRP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cs-CZ" sz="1600" b="1" dirty="0">
              <a:solidFill>
                <a:srgbClr val="002060"/>
              </a:solidFill>
              <a:latin typeface="+mj-lt"/>
            </a:endParaRPr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8618594"/>
              </p:ext>
            </p:extLst>
          </p:nvPr>
        </p:nvGraphicFramePr>
        <p:xfrm>
          <a:off x="251520" y="1772816"/>
          <a:ext cx="849694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2422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424936" cy="504056"/>
          </a:xfrm>
        </p:spPr>
        <p:txBody>
          <a:bodyPr/>
          <a:lstStyle/>
          <a:p>
            <a:r>
              <a:rPr lang="cs-CZ" sz="2400" dirty="0" smtClean="0"/>
              <a:t>	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107504" y="2636912"/>
            <a:ext cx="8856984" cy="1440160"/>
          </a:xfrm>
        </p:spPr>
        <p:txBody>
          <a:bodyPr/>
          <a:lstStyle/>
          <a:p>
            <a:pPr marL="1778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sz="2400" b="1" dirty="0" smtClean="0"/>
              <a:t>1. Strategie hospodářské restrukturalizace Moravskoslezského, Ústeckého a Karlovarského kraje</a:t>
            </a:r>
          </a:p>
        </p:txBody>
      </p:sp>
    </p:spTree>
    <p:extLst>
      <p:ext uri="{BB962C8B-B14F-4D97-AF65-F5344CB8AC3E}">
        <p14:creationId xmlns:p14="http://schemas.microsoft.com/office/powerpoint/2010/main" val="1255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000" cap="all" dirty="0" smtClean="0"/>
              <a:t>Schválené projekty v Karlovarském kraji dle stavu</a:t>
            </a:r>
            <a:endParaRPr lang="cs-CZ" sz="2800" cap="all" dirty="0"/>
          </a:p>
        </p:txBody>
      </p:sp>
      <p:sp>
        <p:nvSpPr>
          <p:cNvPr id="5" name="Zástupný symbol pro obsah 1"/>
          <p:cNvSpPr>
            <a:spLocks noGrp="1"/>
          </p:cNvSpPr>
          <p:nvPr>
            <p:ph idx="1"/>
          </p:nvPr>
        </p:nvSpPr>
        <p:spPr>
          <a:xfrm>
            <a:off x="539552" y="1844824"/>
            <a:ext cx="8147248" cy="4464496"/>
          </a:xfrm>
        </p:spPr>
        <p:txBody>
          <a:bodyPr>
            <a:noAutofit/>
          </a:bodyPr>
          <a:lstStyle/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cs-CZ" sz="2000" b="1" dirty="0" smtClean="0">
              <a:solidFill>
                <a:srgbClr val="002060"/>
              </a:solidFill>
              <a:latin typeface="+mj-lt"/>
            </a:endParaRPr>
          </a:p>
          <a:p>
            <a:pPr marL="285750" indent="-34290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cs-CZ" sz="1600" b="1" dirty="0">
              <a:solidFill>
                <a:srgbClr val="002060"/>
              </a:solidFill>
              <a:latin typeface="+mj-lt"/>
            </a:endParaRPr>
          </a:p>
        </p:txBody>
      </p:sp>
      <p:graphicFrame>
        <p:nvGraphicFramePr>
          <p:cNvPr id="10" name="Graf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7605722"/>
              </p:ext>
            </p:extLst>
          </p:nvPr>
        </p:nvGraphicFramePr>
        <p:xfrm>
          <a:off x="467544" y="1569368"/>
          <a:ext cx="79629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0456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91264" cy="504056"/>
          </a:xfrm>
        </p:spPr>
        <p:txBody>
          <a:bodyPr/>
          <a:lstStyle/>
          <a:p>
            <a:r>
              <a:rPr lang="cs-CZ" sz="2400" dirty="0" smtClean="0"/>
              <a:t>Diskuze, náměty, komentáře  </a:t>
            </a:r>
            <a:endParaRPr lang="cs-CZ" sz="24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009817173"/>
              </p:ext>
            </p:extLst>
          </p:nvPr>
        </p:nvGraphicFramePr>
        <p:xfrm>
          <a:off x="5508104" y="2060848"/>
          <a:ext cx="2376264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Zástupný symbol pro obsah 1"/>
          <p:cNvSpPr txBox="1">
            <a:spLocks/>
          </p:cNvSpPr>
          <p:nvPr/>
        </p:nvSpPr>
        <p:spPr>
          <a:xfrm>
            <a:off x="395536" y="2276872"/>
            <a:ext cx="8291264" cy="41044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ts val="1000"/>
              </a:spcBef>
              <a:spcAft>
                <a:spcPts val="100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b="1" dirty="0" smtClean="0"/>
              <a:t>Radana </a:t>
            </a:r>
            <a:r>
              <a:rPr lang="cs-CZ" sz="2000" b="1" dirty="0" err="1" smtClean="0"/>
              <a:t>Leistner</a:t>
            </a:r>
            <a:r>
              <a:rPr lang="cs-CZ" sz="2000" b="1" dirty="0" smtClean="0"/>
              <a:t> Kratochvílová</a:t>
            </a:r>
            <a:endParaRPr lang="cs-CZ" sz="2000" dirty="0"/>
          </a:p>
          <a:p>
            <a:r>
              <a:rPr lang="cs-CZ" sz="2000" b="1" dirty="0" smtClean="0"/>
              <a:t>Ministerstvo </a:t>
            </a:r>
            <a:r>
              <a:rPr lang="cs-CZ" sz="2000" b="1" dirty="0"/>
              <a:t>pro místní rozvoj ČR</a:t>
            </a: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/>
              <a:t/>
            </a:r>
            <a:br>
              <a:rPr lang="cs-CZ" sz="2000" dirty="0"/>
            </a:br>
            <a:r>
              <a:rPr lang="cs-CZ" sz="2000" u="sng" dirty="0" err="1" smtClean="0">
                <a:solidFill>
                  <a:srgbClr val="00B050"/>
                </a:solidFill>
              </a:rPr>
              <a:t>radana.kratochvilova</a:t>
            </a:r>
            <a:r>
              <a:rPr lang="en-US" sz="2000" dirty="0" smtClean="0">
                <a:hlinkClick r:id="rId8"/>
              </a:rPr>
              <a:t>@</a:t>
            </a:r>
            <a:r>
              <a:rPr lang="cs-CZ" sz="2000" dirty="0" smtClean="0">
                <a:hlinkClick r:id="rId8"/>
              </a:rPr>
              <a:t>mmr.cz</a:t>
            </a:r>
            <a:r>
              <a:rPr lang="cs-CZ" sz="2000" dirty="0" smtClean="0"/>
              <a:t> </a:t>
            </a:r>
          </a:p>
          <a:p>
            <a:r>
              <a:rPr lang="cs-CZ" sz="2000" u="sng" dirty="0" smtClean="0">
                <a:hlinkClick r:id="rId9"/>
              </a:rPr>
              <a:t>www.mmr.cz</a:t>
            </a:r>
            <a:endParaRPr lang="cs-CZ" sz="2000" u="sng" dirty="0" smtClean="0"/>
          </a:p>
          <a:p>
            <a:r>
              <a:rPr lang="cs-CZ" sz="2000" u="sng" dirty="0" smtClean="0">
                <a:hlinkClick r:id="rId10"/>
              </a:rPr>
              <a:t>www.uzemnidimenze.cz</a:t>
            </a:r>
            <a:r>
              <a:rPr lang="cs-CZ" sz="2000" u="sng" dirty="0" smtClean="0"/>
              <a:t> </a:t>
            </a:r>
          </a:p>
          <a:p>
            <a:endParaRPr lang="cs-CZ" sz="2000" u="sng" dirty="0" smtClean="0"/>
          </a:p>
          <a:p>
            <a:endParaRPr lang="cs-CZ" sz="2000" dirty="0"/>
          </a:p>
          <a:p>
            <a:endParaRPr lang="cs-CZ" sz="2000" dirty="0" smtClean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 smtClean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 smtClean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 smtClean="0">
              <a:latin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cs-CZ" sz="800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978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496944" cy="720080"/>
          </a:xfrm>
        </p:spPr>
        <p:txBody>
          <a:bodyPr/>
          <a:lstStyle/>
          <a:p>
            <a:r>
              <a:rPr lang="cs-CZ" sz="2400" dirty="0" smtClean="0"/>
              <a:t>Strategie hospodářské restrukturalizace Ústeckého, Moravskoslezského a Karlovarského kraje	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179512" y="1916832"/>
            <a:ext cx="8568952" cy="4941168"/>
          </a:xfrm>
        </p:spPr>
        <p:txBody>
          <a:bodyPr/>
          <a:lstStyle/>
          <a:p>
            <a:pPr marL="457200" indent="-2794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b="1" u="sng" dirty="0" smtClean="0"/>
              <a:t>Realizované kroky</a:t>
            </a:r>
            <a:endParaRPr lang="cs-CZ" sz="1800" u="sng" dirty="0"/>
          </a:p>
          <a:p>
            <a:pPr marL="984250" lvl="1" indent="-2794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b="1" dirty="0" smtClean="0"/>
              <a:t>leden-únor 2016: </a:t>
            </a:r>
            <a:r>
              <a:rPr lang="cs-CZ" sz="1800" dirty="0" smtClean="0"/>
              <a:t>zpracování Vstupní analýzy Strategie restrukturalizace – výsledky představeny na </a:t>
            </a:r>
            <a:br>
              <a:rPr lang="cs-CZ" sz="1800" dirty="0" smtClean="0"/>
            </a:br>
            <a:r>
              <a:rPr lang="cs-CZ" sz="1800" dirty="0" smtClean="0">
                <a:solidFill>
                  <a:srgbClr val="FF0000"/>
                </a:solidFill>
              </a:rPr>
              <a:t>RSK </a:t>
            </a:r>
            <a:r>
              <a:rPr lang="cs-CZ" sz="1800" dirty="0" smtClean="0">
                <a:solidFill>
                  <a:srgbClr val="FF0000"/>
                </a:solidFill>
              </a:rPr>
              <a:t>Karlovarského kraje </a:t>
            </a:r>
            <a:r>
              <a:rPr lang="cs-CZ" sz="1800" dirty="0" smtClean="0">
                <a:solidFill>
                  <a:srgbClr val="FF0000"/>
                </a:solidFill>
              </a:rPr>
              <a:t>v březnu 2016</a:t>
            </a:r>
          </a:p>
          <a:p>
            <a:pPr marL="984250" lvl="1" indent="-2794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b="1" dirty="0" smtClean="0"/>
              <a:t>květen-září 2016</a:t>
            </a:r>
            <a:r>
              <a:rPr lang="cs-CZ" sz="1800" dirty="0" smtClean="0"/>
              <a:t>: příprava strategického rámce a projednání v PS Restrukturalizace</a:t>
            </a:r>
          </a:p>
          <a:p>
            <a:pPr marL="984250" lvl="1" indent="-2794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b="1" dirty="0" smtClean="0"/>
              <a:t>srpen 2016</a:t>
            </a:r>
            <a:r>
              <a:rPr lang="cs-CZ" sz="1800" dirty="0" smtClean="0"/>
              <a:t>: projednání strategického rámce v dotčených krajích</a:t>
            </a:r>
          </a:p>
          <a:p>
            <a:pPr marL="984250" lvl="1" indent="-2794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b="1" dirty="0" smtClean="0"/>
              <a:t>září 2016</a:t>
            </a:r>
            <a:r>
              <a:rPr lang="cs-CZ" sz="1800" dirty="0" smtClean="0"/>
              <a:t>: projednání strategického rámce v meziresortním týmu</a:t>
            </a:r>
          </a:p>
          <a:p>
            <a:pPr marL="704850" lvl="1" indent="0" algn="just">
              <a:spcBef>
                <a:spcPts val="0"/>
              </a:spcBef>
              <a:buNone/>
            </a:pPr>
            <a:endParaRPr lang="cs-CZ" sz="1800" dirty="0"/>
          </a:p>
          <a:p>
            <a:pPr marL="457200" indent="-2794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b="1" u="sng" dirty="0" smtClean="0"/>
              <a:t>Plánované kroky</a:t>
            </a:r>
            <a:endParaRPr lang="cs-CZ" sz="1800" b="1" u="sng" dirty="0"/>
          </a:p>
          <a:p>
            <a:pPr marL="984250" lvl="1" indent="-2794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b="1" dirty="0" smtClean="0"/>
              <a:t>září 2016</a:t>
            </a:r>
            <a:r>
              <a:rPr lang="cs-CZ" sz="1800" dirty="0" smtClean="0"/>
              <a:t>: dílčí schůzky se zástupci resortů – projednání strategického rámce</a:t>
            </a:r>
          </a:p>
          <a:p>
            <a:pPr marL="984250" lvl="1" indent="-2794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b="1" dirty="0" smtClean="0"/>
              <a:t>září 2016</a:t>
            </a:r>
            <a:r>
              <a:rPr lang="cs-CZ" sz="1800" dirty="0" smtClean="0"/>
              <a:t>: představení strategického rámce na RSK dotčených krajů </a:t>
            </a:r>
          </a:p>
          <a:p>
            <a:pPr marL="984250" lvl="1" indent="-2794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b="1" dirty="0" smtClean="0"/>
              <a:t>říjen 2016</a:t>
            </a:r>
            <a:r>
              <a:rPr lang="cs-CZ" sz="1800" dirty="0" smtClean="0"/>
              <a:t>: meziresortní připomínkové řízení</a:t>
            </a:r>
          </a:p>
          <a:p>
            <a:pPr marL="984250" lvl="1" indent="-2794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b="1" dirty="0" smtClean="0"/>
              <a:t>listopad 2016</a:t>
            </a:r>
            <a:r>
              <a:rPr lang="cs-CZ" sz="1800" dirty="0" smtClean="0"/>
              <a:t>: předložení Vládě ČR</a:t>
            </a:r>
          </a:p>
          <a:p>
            <a:pPr marL="984250" lvl="1" indent="-2794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800" b="1" dirty="0" smtClean="0"/>
              <a:t>prosinec 2016 – březen 2017</a:t>
            </a:r>
            <a:r>
              <a:rPr lang="cs-CZ" sz="1800" dirty="0" smtClean="0"/>
              <a:t>: příprava akčního plánu 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9924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424936" cy="864096"/>
          </a:xfrm>
        </p:spPr>
        <p:txBody>
          <a:bodyPr/>
          <a:lstStyle/>
          <a:p>
            <a:r>
              <a:rPr lang="cs-CZ" sz="2400" dirty="0" smtClean="0"/>
              <a:t>Strategie hospodářské restrukturalizace Ústeckého, Moravskoslezského a Karlovarského kraje	</a:t>
            </a:r>
            <a:endParaRPr lang="cs-CZ" sz="2400" dirty="0"/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683568" y="2078686"/>
            <a:ext cx="7992887" cy="4302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ct val="11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cs-CZ" sz="3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Vstupní analýza </a:t>
            </a:r>
          </a:p>
          <a:p>
            <a:pPr marL="900000" marR="0" lvl="0" indent="-540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ct val="95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Základní makroekonomická analýza</a:t>
            </a:r>
          </a:p>
          <a:p>
            <a:pPr marL="900000" marR="0" lvl="0" indent="-540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rgbClr val="C00000"/>
              </a:buClr>
              <a:buSzPct val="95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Rozhovory s klíčovými hráči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rgbClr val="C00000"/>
              </a:buClr>
              <a:buSzPct val="11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cs-CZ" sz="3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Strategický rámec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rgbClr val="C00000"/>
              </a:buClr>
              <a:buSzPct val="11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cs-CZ" sz="3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Akční plány </a:t>
            </a:r>
            <a:endParaRPr kumimoji="0" lang="cs-CZ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55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vnoramenný trojúhelník 3"/>
          <p:cNvSpPr/>
          <p:nvPr/>
        </p:nvSpPr>
        <p:spPr>
          <a:xfrm>
            <a:off x="161925" y="66675"/>
            <a:ext cx="8820000" cy="276225"/>
          </a:xfrm>
          <a:prstGeom prst="triangle">
            <a:avLst/>
          </a:prstGeom>
          <a:noFill/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000066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61924" y="390525"/>
            <a:ext cx="8820000" cy="648000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cs-CZ" sz="2200" b="1" dirty="0" smtClean="0">
                <a:solidFill>
                  <a:srgbClr val="000066"/>
                </a:solidFill>
              </a:rPr>
              <a:t>Proměna struktury hospodářství,</a:t>
            </a:r>
          </a:p>
          <a:p>
            <a:pPr algn="ctr">
              <a:lnSpc>
                <a:spcPct val="80000"/>
              </a:lnSpc>
            </a:pPr>
            <a:r>
              <a:rPr lang="cs-CZ" sz="2200" b="1" dirty="0" smtClean="0">
                <a:solidFill>
                  <a:srgbClr val="000066"/>
                </a:solidFill>
              </a:rPr>
              <a:t>rychlejší hospodářský růst a zastavení zaostávání krajů</a:t>
            </a:r>
            <a:endParaRPr lang="cs-CZ" sz="2200" b="1" dirty="0">
              <a:solidFill>
                <a:srgbClr val="000066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61924" y="1095375"/>
            <a:ext cx="8820000" cy="648000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cs-CZ" sz="1800" b="1" dirty="0" smtClean="0">
                <a:solidFill>
                  <a:srgbClr val="000066"/>
                </a:solidFill>
              </a:rPr>
              <a:t>Identita – posílení sounáležitosti a sebevědomí obyvatel</a:t>
            </a:r>
          </a:p>
          <a:p>
            <a:pPr algn="ctr">
              <a:lnSpc>
                <a:spcPct val="80000"/>
              </a:lnSpc>
            </a:pPr>
            <a:r>
              <a:rPr lang="cs-CZ" sz="1800" b="1" dirty="0" smtClean="0">
                <a:solidFill>
                  <a:srgbClr val="000066"/>
                </a:solidFill>
              </a:rPr>
              <a:t> Image – zlepšené vnímání krajů okolím: návštěvníky, investory, talenty </a:t>
            </a:r>
            <a:endParaRPr lang="cs-CZ" sz="1800" b="1" dirty="0">
              <a:solidFill>
                <a:srgbClr val="000066"/>
              </a:solidFill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161925" y="4553100"/>
            <a:ext cx="8820000" cy="900000"/>
          </a:xfrm>
          <a:prstGeom prst="roundRect">
            <a:avLst/>
          </a:prstGeom>
          <a:noFill/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 algn="ctr">
              <a:lnSpc>
                <a:spcPct val="80000"/>
              </a:lnSpc>
            </a:pPr>
            <a:r>
              <a:rPr lang="cs-CZ" sz="1800" b="1" dirty="0" smtClean="0">
                <a:solidFill>
                  <a:srgbClr val="000066"/>
                </a:solidFill>
              </a:rPr>
              <a:t>Pilíř Infrastruktura a životní prostředí</a:t>
            </a:r>
          </a:p>
          <a:p>
            <a:pPr algn="ctr">
              <a:lnSpc>
                <a:spcPct val="80000"/>
              </a:lnSpc>
            </a:pPr>
            <a:r>
              <a:rPr lang="cs-CZ" sz="1700" dirty="0" smtClean="0">
                <a:solidFill>
                  <a:srgbClr val="000066"/>
                </a:solidFill>
              </a:rPr>
              <a:t>Lepší infrastrukturní podmínky a vyšší kvalita životního prostředí pro investice do podnikání,  lidských zdrojů, výzkumu, vývoje a inovací, lákání investic a řešení sociálního vyloučení.</a:t>
            </a:r>
            <a:endParaRPr lang="cs-CZ" sz="1700" dirty="0">
              <a:solidFill>
                <a:srgbClr val="000066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161925" y="5524650"/>
            <a:ext cx="8820000" cy="1260000"/>
          </a:xfrm>
          <a:prstGeom prst="roundRect">
            <a:avLst/>
          </a:prstGeom>
          <a:noFill/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36000" rtlCol="0" anchor="ctr"/>
          <a:lstStyle/>
          <a:p>
            <a:pPr>
              <a:lnSpc>
                <a:spcPct val="80000"/>
              </a:lnSpc>
            </a:pPr>
            <a:r>
              <a:rPr lang="cs-CZ" sz="1900" b="1" dirty="0">
                <a:solidFill>
                  <a:srgbClr val="A50021"/>
                </a:solidFill>
              </a:rPr>
              <a:t>Pilíř </a:t>
            </a:r>
            <a:r>
              <a:rPr lang="cs-CZ" sz="1900" b="1" dirty="0" smtClean="0">
                <a:solidFill>
                  <a:srgbClr val="A50021"/>
                </a:solidFill>
              </a:rPr>
              <a:t>Implementace</a:t>
            </a:r>
            <a:endParaRPr lang="cs-CZ" sz="1900" b="1" dirty="0">
              <a:solidFill>
                <a:srgbClr val="A50021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cs-CZ" sz="1700" dirty="0" smtClean="0">
                <a:solidFill>
                  <a:srgbClr val="A50021"/>
                </a:solidFill>
              </a:rPr>
              <a:t>Decentralizace řízení a víceúrovňová spolupráce veřejné správy</a:t>
            </a:r>
            <a:r>
              <a:rPr lang="en-US" sz="1700" dirty="0" smtClean="0">
                <a:solidFill>
                  <a:srgbClr val="A50021"/>
                </a:solidFill>
              </a:rPr>
              <a:t>; </a:t>
            </a:r>
            <a:r>
              <a:rPr lang="cs-CZ" sz="1700" dirty="0">
                <a:solidFill>
                  <a:srgbClr val="A50021"/>
                </a:solidFill>
              </a:rPr>
              <a:t>V</a:t>
            </a:r>
            <a:r>
              <a:rPr lang="cs-CZ" sz="1700" dirty="0" smtClean="0">
                <a:solidFill>
                  <a:srgbClr val="A50021"/>
                </a:solidFill>
              </a:rPr>
              <a:t>yužití stávajících programů         a finančních zdrojů, doplněných v případě potřeby novými</a:t>
            </a:r>
            <a:r>
              <a:rPr lang="en-US" sz="1700" dirty="0" smtClean="0">
                <a:solidFill>
                  <a:srgbClr val="A50021"/>
                </a:solidFill>
              </a:rPr>
              <a:t>; </a:t>
            </a:r>
            <a:r>
              <a:rPr lang="cs-CZ" sz="1700" dirty="0" smtClean="0">
                <a:solidFill>
                  <a:srgbClr val="A50021"/>
                </a:solidFill>
              </a:rPr>
              <a:t>Organizační, institucionální                   a personální posílení implementace s krajích</a:t>
            </a:r>
            <a:r>
              <a:rPr lang="en-US" sz="1700" dirty="0" smtClean="0">
                <a:solidFill>
                  <a:srgbClr val="A50021"/>
                </a:solidFill>
              </a:rPr>
              <a:t>; </a:t>
            </a:r>
            <a:r>
              <a:rPr lang="cs-CZ" sz="1700" dirty="0" smtClean="0">
                <a:solidFill>
                  <a:srgbClr val="A50021"/>
                </a:solidFill>
              </a:rPr>
              <a:t>Odborné řízení implementace a důraz </a:t>
            </a:r>
          </a:p>
          <a:p>
            <a:pPr algn="ctr">
              <a:lnSpc>
                <a:spcPct val="80000"/>
              </a:lnSpc>
            </a:pPr>
            <a:r>
              <a:rPr lang="cs-CZ" sz="1700" dirty="0" smtClean="0">
                <a:solidFill>
                  <a:srgbClr val="A50021"/>
                </a:solidFill>
              </a:rPr>
              <a:t>na zodpovědnost za výsledky.</a:t>
            </a:r>
            <a:endParaRPr lang="cs-CZ" sz="1700" dirty="0">
              <a:solidFill>
                <a:srgbClr val="A50021"/>
              </a:solidFill>
            </a:endParaRPr>
          </a:p>
        </p:txBody>
      </p:sp>
      <p:sp>
        <p:nvSpPr>
          <p:cNvPr id="10" name="Ovál 9"/>
          <p:cNvSpPr/>
          <p:nvPr/>
        </p:nvSpPr>
        <p:spPr>
          <a:xfrm>
            <a:off x="6972300" y="1695449"/>
            <a:ext cx="2016000" cy="2916000"/>
          </a:xfrm>
          <a:prstGeom prst="ellipse">
            <a:avLst/>
          </a:prstGeom>
          <a:solidFill>
            <a:schemeClr val="bg1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>
              <a:lnSpc>
                <a:spcPct val="80000"/>
              </a:lnSpc>
            </a:pPr>
            <a:r>
              <a:rPr lang="cs-CZ" sz="1500" b="1" dirty="0">
                <a:solidFill>
                  <a:srgbClr val="000066"/>
                </a:solidFill>
              </a:rPr>
              <a:t>Pilíř </a:t>
            </a:r>
            <a:endParaRPr lang="cs-CZ" sz="1500" b="1" dirty="0" smtClean="0">
              <a:solidFill>
                <a:srgbClr val="000066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cs-CZ" sz="1500" b="1" dirty="0" smtClean="0">
                <a:solidFill>
                  <a:srgbClr val="000066"/>
                </a:solidFill>
              </a:rPr>
              <a:t>Sociální stabilizace</a:t>
            </a:r>
          </a:p>
          <a:p>
            <a:pPr algn="ctr">
              <a:lnSpc>
                <a:spcPct val="80000"/>
              </a:lnSpc>
            </a:pPr>
            <a:endParaRPr lang="cs-CZ" sz="1500" dirty="0">
              <a:solidFill>
                <a:srgbClr val="000066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cs-CZ" sz="1500" dirty="0" smtClean="0">
                <a:solidFill>
                  <a:srgbClr val="000066"/>
                </a:solidFill>
              </a:rPr>
              <a:t>Odstranění </a:t>
            </a:r>
          </a:p>
          <a:p>
            <a:pPr algn="ctr">
              <a:lnSpc>
                <a:spcPct val="80000"/>
              </a:lnSpc>
            </a:pPr>
            <a:r>
              <a:rPr lang="cs-CZ" sz="1500" dirty="0" smtClean="0">
                <a:solidFill>
                  <a:srgbClr val="000066"/>
                </a:solidFill>
              </a:rPr>
              <a:t>bariér rozvoje souvisejících </a:t>
            </a:r>
          </a:p>
          <a:p>
            <a:pPr algn="ctr">
              <a:lnSpc>
                <a:spcPct val="80000"/>
              </a:lnSpc>
            </a:pPr>
            <a:r>
              <a:rPr lang="cs-CZ" sz="1500" dirty="0" smtClean="0">
                <a:solidFill>
                  <a:srgbClr val="000066"/>
                </a:solidFill>
              </a:rPr>
              <a:t>se sociální nestabilitou.</a:t>
            </a:r>
          </a:p>
          <a:p>
            <a:pPr algn="ctr">
              <a:lnSpc>
                <a:spcPct val="80000"/>
              </a:lnSpc>
            </a:pPr>
            <a:endParaRPr lang="cs-CZ" sz="1500" dirty="0">
              <a:solidFill>
                <a:srgbClr val="000066"/>
              </a:solidFill>
            </a:endParaRPr>
          </a:p>
        </p:txBody>
      </p:sp>
      <p:sp>
        <p:nvSpPr>
          <p:cNvPr id="11" name="Ovál 10"/>
          <p:cNvSpPr/>
          <p:nvPr/>
        </p:nvSpPr>
        <p:spPr>
          <a:xfrm>
            <a:off x="5286375" y="1695449"/>
            <a:ext cx="2016000" cy="2916000"/>
          </a:xfrm>
          <a:prstGeom prst="ellipse">
            <a:avLst/>
          </a:prstGeom>
          <a:solidFill>
            <a:schemeClr val="bg1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>
              <a:lnSpc>
                <a:spcPct val="80000"/>
              </a:lnSpc>
            </a:pPr>
            <a:r>
              <a:rPr lang="cs-CZ" sz="1500" b="1" dirty="0">
                <a:solidFill>
                  <a:srgbClr val="000066"/>
                </a:solidFill>
              </a:rPr>
              <a:t>Pilíř </a:t>
            </a:r>
            <a:endParaRPr lang="cs-CZ" sz="1500" b="1" dirty="0" smtClean="0">
              <a:solidFill>
                <a:srgbClr val="000066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cs-CZ" sz="1500" b="1" dirty="0" smtClean="0">
                <a:solidFill>
                  <a:srgbClr val="000066"/>
                </a:solidFill>
              </a:rPr>
              <a:t>Lidské </a:t>
            </a:r>
          </a:p>
          <a:p>
            <a:pPr algn="ctr">
              <a:lnSpc>
                <a:spcPct val="80000"/>
              </a:lnSpc>
            </a:pPr>
            <a:r>
              <a:rPr lang="cs-CZ" sz="1500" b="1" dirty="0" smtClean="0">
                <a:solidFill>
                  <a:srgbClr val="000066"/>
                </a:solidFill>
              </a:rPr>
              <a:t>zdroje</a:t>
            </a:r>
          </a:p>
          <a:p>
            <a:pPr algn="ctr">
              <a:lnSpc>
                <a:spcPct val="80000"/>
              </a:lnSpc>
            </a:pPr>
            <a:endParaRPr lang="cs-CZ" sz="1500" dirty="0">
              <a:solidFill>
                <a:srgbClr val="000066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cs-CZ" sz="1500" dirty="0" smtClean="0">
                <a:solidFill>
                  <a:srgbClr val="000066"/>
                </a:solidFill>
              </a:rPr>
              <a:t>Kompetentní </a:t>
            </a:r>
          </a:p>
          <a:p>
            <a:pPr algn="ctr">
              <a:lnSpc>
                <a:spcPct val="80000"/>
              </a:lnSpc>
            </a:pPr>
            <a:r>
              <a:rPr lang="cs-CZ" sz="1500" dirty="0" smtClean="0">
                <a:solidFill>
                  <a:srgbClr val="000066"/>
                </a:solidFill>
              </a:rPr>
              <a:t>lidé pro průmysl, služby a veřejnou správu.</a:t>
            </a:r>
          </a:p>
          <a:p>
            <a:pPr algn="ctr">
              <a:lnSpc>
                <a:spcPct val="80000"/>
              </a:lnSpc>
            </a:pPr>
            <a:endParaRPr lang="cs-CZ" sz="1500" dirty="0" smtClean="0">
              <a:solidFill>
                <a:srgbClr val="000066"/>
              </a:solidFill>
            </a:endParaRPr>
          </a:p>
          <a:p>
            <a:pPr algn="ctr">
              <a:lnSpc>
                <a:spcPct val="80000"/>
              </a:lnSpc>
            </a:pPr>
            <a:endParaRPr lang="cs-CZ" sz="1500" dirty="0">
              <a:solidFill>
                <a:srgbClr val="000066"/>
              </a:solidFill>
            </a:endParaRPr>
          </a:p>
        </p:txBody>
      </p:sp>
      <p:sp>
        <p:nvSpPr>
          <p:cNvPr id="12" name="Ovál 11"/>
          <p:cNvSpPr/>
          <p:nvPr/>
        </p:nvSpPr>
        <p:spPr>
          <a:xfrm>
            <a:off x="3590925" y="1695449"/>
            <a:ext cx="2016000" cy="2916000"/>
          </a:xfrm>
          <a:prstGeom prst="ellipse">
            <a:avLst/>
          </a:prstGeom>
          <a:solidFill>
            <a:schemeClr val="bg1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>
              <a:lnSpc>
                <a:spcPct val="80000"/>
              </a:lnSpc>
            </a:pPr>
            <a:r>
              <a:rPr lang="cs-CZ" sz="1500" b="1" dirty="0" smtClean="0">
                <a:solidFill>
                  <a:srgbClr val="000066"/>
                </a:solidFill>
              </a:rPr>
              <a:t>Pilíř</a:t>
            </a:r>
          </a:p>
          <a:p>
            <a:pPr>
              <a:lnSpc>
                <a:spcPct val="80000"/>
              </a:lnSpc>
            </a:pPr>
            <a:r>
              <a:rPr lang="cs-CZ" sz="1500" b="1" dirty="0" smtClean="0">
                <a:solidFill>
                  <a:srgbClr val="000066"/>
                </a:solidFill>
              </a:rPr>
              <a:t>Výzkum </a:t>
            </a:r>
          </a:p>
          <a:p>
            <a:pPr>
              <a:lnSpc>
                <a:spcPct val="80000"/>
              </a:lnSpc>
            </a:pPr>
            <a:r>
              <a:rPr lang="cs-CZ" sz="1500" b="1" dirty="0" smtClean="0">
                <a:solidFill>
                  <a:srgbClr val="000066"/>
                </a:solidFill>
              </a:rPr>
              <a:t>a vývoj</a:t>
            </a:r>
          </a:p>
          <a:p>
            <a:pPr>
              <a:lnSpc>
                <a:spcPct val="80000"/>
              </a:lnSpc>
            </a:pPr>
            <a:endParaRPr lang="cs-CZ" sz="1500" dirty="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</a:pPr>
            <a:r>
              <a:rPr lang="cs-CZ" sz="1500" dirty="0" smtClean="0">
                <a:solidFill>
                  <a:srgbClr val="000066"/>
                </a:solidFill>
              </a:rPr>
              <a:t>Výzkum a vývoj    s většími přínosy pro hospodářství.</a:t>
            </a:r>
          </a:p>
          <a:p>
            <a:pPr>
              <a:lnSpc>
                <a:spcPct val="80000"/>
              </a:lnSpc>
            </a:pPr>
            <a:endParaRPr lang="cs-CZ" sz="1500" dirty="0" smtClean="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</a:pPr>
            <a:endParaRPr lang="cs-CZ" sz="1500" dirty="0">
              <a:solidFill>
                <a:srgbClr val="000066"/>
              </a:solidFill>
            </a:endParaRPr>
          </a:p>
          <a:p>
            <a:pPr algn="ctr">
              <a:lnSpc>
                <a:spcPct val="80000"/>
              </a:lnSpc>
            </a:pPr>
            <a:endParaRPr lang="cs-CZ" sz="1500" dirty="0">
              <a:solidFill>
                <a:srgbClr val="000066"/>
              </a:solidFill>
            </a:endParaRPr>
          </a:p>
        </p:txBody>
      </p:sp>
      <p:sp>
        <p:nvSpPr>
          <p:cNvPr id="13" name="Ovál 12"/>
          <p:cNvSpPr/>
          <p:nvPr/>
        </p:nvSpPr>
        <p:spPr>
          <a:xfrm>
            <a:off x="1866900" y="1695449"/>
            <a:ext cx="2016000" cy="2916000"/>
          </a:xfrm>
          <a:prstGeom prst="ellipse">
            <a:avLst/>
          </a:prstGeom>
          <a:solidFill>
            <a:schemeClr val="bg1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>
              <a:lnSpc>
                <a:spcPct val="80000"/>
              </a:lnSpc>
            </a:pPr>
            <a:r>
              <a:rPr lang="cs-CZ" sz="1500" b="1" dirty="0" smtClean="0">
                <a:solidFill>
                  <a:srgbClr val="000066"/>
                </a:solidFill>
              </a:rPr>
              <a:t>Pilíř</a:t>
            </a:r>
          </a:p>
          <a:p>
            <a:pPr>
              <a:lnSpc>
                <a:spcPct val="80000"/>
              </a:lnSpc>
            </a:pPr>
            <a:r>
              <a:rPr lang="cs-CZ" sz="1500" b="1" dirty="0" smtClean="0">
                <a:solidFill>
                  <a:srgbClr val="000066"/>
                </a:solidFill>
              </a:rPr>
              <a:t>Přímé zahraniční investice</a:t>
            </a:r>
            <a:endParaRPr lang="cs-CZ" sz="1500" b="1" dirty="0">
              <a:solidFill>
                <a:srgbClr val="000066"/>
              </a:solidFill>
            </a:endParaRPr>
          </a:p>
          <a:p>
            <a:pPr algn="ctr">
              <a:lnSpc>
                <a:spcPct val="80000"/>
              </a:lnSpc>
            </a:pPr>
            <a:endParaRPr lang="cs-CZ" sz="1500" dirty="0" smtClean="0">
              <a:solidFill>
                <a:srgbClr val="000066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cs-CZ" sz="1500" dirty="0" smtClean="0">
                <a:solidFill>
                  <a:srgbClr val="000066"/>
                </a:solidFill>
              </a:rPr>
              <a:t>Více přímých zahraničních investic s vyšší přidanou hodnotou.</a:t>
            </a:r>
          </a:p>
          <a:p>
            <a:pPr algn="ctr">
              <a:lnSpc>
                <a:spcPct val="80000"/>
              </a:lnSpc>
            </a:pPr>
            <a:endParaRPr lang="cs-CZ" sz="1500" dirty="0">
              <a:solidFill>
                <a:srgbClr val="000066"/>
              </a:solidFill>
            </a:endParaRPr>
          </a:p>
        </p:txBody>
      </p:sp>
      <p:sp>
        <p:nvSpPr>
          <p:cNvPr id="14" name="Ovál 13"/>
          <p:cNvSpPr/>
          <p:nvPr/>
        </p:nvSpPr>
        <p:spPr>
          <a:xfrm>
            <a:off x="171450" y="1685924"/>
            <a:ext cx="2016000" cy="2916000"/>
          </a:xfrm>
          <a:prstGeom prst="ellipse">
            <a:avLst/>
          </a:prstGeom>
          <a:solidFill>
            <a:schemeClr val="bg1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>
              <a:lnSpc>
                <a:spcPct val="80000"/>
              </a:lnSpc>
            </a:pPr>
            <a:r>
              <a:rPr lang="cs-CZ" sz="1500" b="1" dirty="0" smtClean="0">
                <a:solidFill>
                  <a:srgbClr val="000066"/>
                </a:solidFill>
              </a:rPr>
              <a:t>Pilíř </a:t>
            </a:r>
          </a:p>
          <a:p>
            <a:pPr algn="ctr">
              <a:lnSpc>
                <a:spcPct val="80000"/>
              </a:lnSpc>
            </a:pPr>
            <a:r>
              <a:rPr lang="cs-CZ" sz="1500" b="1" dirty="0" smtClean="0">
                <a:solidFill>
                  <a:srgbClr val="000066"/>
                </a:solidFill>
              </a:rPr>
              <a:t>Podnikání</a:t>
            </a:r>
          </a:p>
          <a:p>
            <a:pPr algn="ctr">
              <a:lnSpc>
                <a:spcPct val="80000"/>
              </a:lnSpc>
            </a:pPr>
            <a:r>
              <a:rPr lang="cs-CZ" sz="1500" b="1" dirty="0" smtClean="0">
                <a:solidFill>
                  <a:srgbClr val="000066"/>
                </a:solidFill>
              </a:rPr>
              <a:t>a inovace</a:t>
            </a:r>
          </a:p>
          <a:p>
            <a:pPr algn="ctr">
              <a:lnSpc>
                <a:spcPct val="80000"/>
              </a:lnSpc>
            </a:pPr>
            <a:endParaRPr lang="cs-CZ" sz="1500" dirty="0" smtClean="0">
              <a:solidFill>
                <a:srgbClr val="000066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cs-CZ" sz="1500" dirty="0" smtClean="0">
                <a:solidFill>
                  <a:srgbClr val="000066"/>
                </a:solidFill>
              </a:rPr>
              <a:t>Rostoucí podniky schopné se vyrovnávat se změnami na globálních </a:t>
            </a:r>
          </a:p>
          <a:p>
            <a:pPr algn="ctr">
              <a:lnSpc>
                <a:spcPct val="80000"/>
              </a:lnSpc>
            </a:pPr>
            <a:r>
              <a:rPr lang="cs-CZ" sz="1500" dirty="0" smtClean="0">
                <a:solidFill>
                  <a:srgbClr val="000066"/>
                </a:solidFill>
              </a:rPr>
              <a:t>trzích.</a:t>
            </a:r>
          </a:p>
        </p:txBody>
      </p:sp>
      <p:sp>
        <p:nvSpPr>
          <p:cNvPr id="15" name="Šipka nahoru 14"/>
          <p:cNvSpPr/>
          <p:nvPr/>
        </p:nvSpPr>
        <p:spPr>
          <a:xfrm>
            <a:off x="7781925" y="1619550"/>
            <a:ext cx="396000" cy="396000"/>
          </a:xfrm>
          <a:prstGeom prst="upArrow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Šipka nahoru 15"/>
          <p:cNvSpPr/>
          <p:nvPr/>
        </p:nvSpPr>
        <p:spPr>
          <a:xfrm>
            <a:off x="6096375" y="1621575"/>
            <a:ext cx="396000" cy="396000"/>
          </a:xfrm>
          <a:prstGeom prst="upArrow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Šipka nahoru 16"/>
          <p:cNvSpPr/>
          <p:nvPr/>
        </p:nvSpPr>
        <p:spPr>
          <a:xfrm>
            <a:off x="4391025" y="1619550"/>
            <a:ext cx="396000" cy="396000"/>
          </a:xfrm>
          <a:prstGeom prst="upArrow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Šipka nahoru 17"/>
          <p:cNvSpPr/>
          <p:nvPr/>
        </p:nvSpPr>
        <p:spPr>
          <a:xfrm>
            <a:off x="2695950" y="1621575"/>
            <a:ext cx="396000" cy="396000"/>
          </a:xfrm>
          <a:prstGeom prst="upArrow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Šipka nahoru 18"/>
          <p:cNvSpPr/>
          <p:nvPr/>
        </p:nvSpPr>
        <p:spPr>
          <a:xfrm>
            <a:off x="971925" y="1621575"/>
            <a:ext cx="396000" cy="396000"/>
          </a:xfrm>
          <a:prstGeom prst="upArrow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Šipka nahoru 20"/>
          <p:cNvSpPr/>
          <p:nvPr/>
        </p:nvSpPr>
        <p:spPr>
          <a:xfrm>
            <a:off x="7781925" y="4293378"/>
            <a:ext cx="396000" cy="396000"/>
          </a:xfrm>
          <a:prstGeom prst="upArrow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Šipka nahoru 21"/>
          <p:cNvSpPr/>
          <p:nvPr/>
        </p:nvSpPr>
        <p:spPr>
          <a:xfrm>
            <a:off x="6096375" y="4295403"/>
            <a:ext cx="396000" cy="396000"/>
          </a:xfrm>
          <a:prstGeom prst="upArrow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Šipka nahoru 22"/>
          <p:cNvSpPr/>
          <p:nvPr/>
        </p:nvSpPr>
        <p:spPr>
          <a:xfrm>
            <a:off x="4391025" y="4293378"/>
            <a:ext cx="396000" cy="396000"/>
          </a:xfrm>
          <a:prstGeom prst="upArrow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Šipka nahoru 23"/>
          <p:cNvSpPr/>
          <p:nvPr/>
        </p:nvSpPr>
        <p:spPr>
          <a:xfrm>
            <a:off x="2695950" y="4295403"/>
            <a:ext cx="396000" cy="396000"/>
          </a:xfrm>
          <a:prstGeom prst="upArrow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Šipka nahoru 24"/>
          <p:cNvSpPr/>
          <p:nvPr/>
        </p:nvSpPr>
        <p:spPr>
          <a:xfrm>
            <a:off x="971925" y="4295403"/>
            <a:ext cx="396000" cy="396000"/>
          </a:xfrm>
          <a:prstGeom prst="upArrow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Šipka nahoru 25"/>
          <p:cNvSpPr/>
          <p:nvPr/>
        </p:nvSpPr>
        <p:spPr>
          <a:xfrm>
            <a:off x="7781925" y="5343825"/>
            <a:ext cx="396000" cy="396000"/>
          </a:xfrm>
          <a:prstGeom prst="upArrow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Šipka nahoru 26"/>
          <p:cNvSpPr/>
          <p:nvPr/>
        </p:nvSpPr>
        <p:spPr>
          <a:xfrm>
            <a:off x="6096375" y="5345850"/>
            <a:ext cx="396000" cy="396000"/>
          </a:xfrm>
          <a:prstGeom prst="upArrow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Šipka nahoru 28"/>
          <p:cNvSpPr/>
          <p:nvPr/>
        </p:nvSpPr>
        <p:spPr>
          <a:xfrm>
            <a:off x="2695950" y="5345850"/>
            <a:ext cx="396000" cy="396000"/>
          </a:xfrm>
          <a:prstGeom prst="upArrow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Šipka nahoru 29"/>
          <p:cNvSpPr/>
          <p:nvPr/>
        </p:nvSpPr>
        <p:spPr>
          <a:xfrm>
            <a:off x="971925" y="5345850"/>
            <a:ext cx="396000" cy="396000"/>
          </a:xfrm>
          <a:prstGeom prst="upArrow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874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6" grpId="0" animBg="1"/>
      <p:bldP spid="27" grpId="0" animBg="1"/>
      <p:bldP spid="29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442771" y="1193277"/>
            <a:ext cx="8505335" cy="72000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cs-CZ" sz="2000" b="1" dirty="0">
                <a:solidFill>
                  <a:schemeClr val="tx1"/>
                </a:solidFill>
              </a:rPr>
              <a:t>Rostoucí podniky schopné se vyrovnávat se změnami na globálních trzích</a:t>
            </a:r>
            <a:endParaRPr lang="cs-CZ" sz="20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42771" y="2018346"/>
            <a:ext cx="2052000" cy="79200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cs-CZ" sz="1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A.1 </a:t>
            </a:r>
            <a:r>
              <a:rPr lang="cs-CZ" sz="1200" b="1" dirty="0">
                <a:solidFill>
                  <a:schemeClr val="tx1"/>
                </a:solidFill>
              </a:rPr>
              <a:t>Růst podniků a jejich pronikání na nové trhy, vyšší odolnost při </a:t>
            </a:r>
            <a:endParaRPr lang="cs-CZ" sz="1200" b="1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cs-CZ" sz="1200" b="1" dirty="0" smtClean="0">
                <a:solidFill>
                  <a:schemeClr val="tx1"/>
                </a:solidFill>
              </a:rPr>
              <a:t>změnách </a:t>
            </a:r>
            <a:r>
              <a:rPr lang="cs-CZ" sz="1200" b="1" dirty="0">
                <a:solidFill>
                  <a:schemeClr val="tx1"/>
                </a:solidFill>
              </a:rPr>
              <a:t>na </a:t>
            </a:r>
            <a:r>
              <a:rPr lang="cs-CZ" sz="1200" b="1" dirty="0" smtClean="0">
                <a:solidFill>
                  <a:schemeClr val="tx1"/>
                </a:solidFill>
              </a:rPr>
              <a:t>trzích</a:t>
            </a:r>
            <a:endParaRPr lang="cs-CZ" sz="12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2576586" y="2018346"/>
            <a:ext cx="2052000" cy="79200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cs-CZ" sz="1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A.2 </a:t>
            </a:r>
            <a:r>
              <a:rPr lang="cs-CZ" sz="1300" b="1" dirty="0">
                <a:solidFill>
                  <a:schemeClr val="tx1"/>
                </a:solidFill>
              </a:rPr>
              <a:t>Vznik nových firem </a:t>
            </a:r>
            <a:endParaRPr lang="cs-CZ" sz="1300" b="1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cs-CZ" sz="1300" b="1" dirty="0" smtClean="0">
                <a:solidFill>
                  <a:schemeClr val="tx1"/>
                </a:solidFill>
              </a:rPr>
              <a:t>a </a:t>
            </a:r>
            <a:r>
              <a:rPr lang="cs-CZ" sz="1300" b="1" dirty="0">
                <a:solidFill>
                  <a:schemeClr val="tx1"/>
                </a:solidFill>
              </a:rPr>
              <a:t>jejich větší </a:t>
            </a:r>
            <a:r>
              <a:rPr lang="cs-CZ" sz="1300" b="1" dirty="0" smtClean="0">
                <a:solidFill>
                  <a:schemeClr val="tx1"/>
                </a:solidFill>
              </a:rPr>
              <a:t>úspěšnost</a:t>
            </a:r>
            <a:endParaRPr lang="cs-CZ" sz="13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719027" y="2018346"/>
            <a:ext cx="2052000" cy="79200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cs-CZ" sz="1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A.3 </a:t>
            </a:r>
            <a:r>
              <a:rPr lang="cs-CZ" sz="1300" b="1" dirty="0">
                <a:solidFill>
                  <a:schemeClr val="tx1"/>
                </a:solidFill>
              </a:rPr>
              <a:t>Vyšší inovační výkonnost </a:t>
            </a:r>
            <a:r>
              <a:rPr lang="cs-CZ" sz="1300" b="1" dirty="0" smtClean="0">
                <a:solidFill>
                  <a:schemeClr val="tx1"/>
                </a:solidFill>
              </a:rPr>
              <a:t>ekonomiky,</a:t>
            </a:r>
          </a:p>
          <a:p>
            <a:pPr>
              <a:lnSpc>
                <a:spcPct val="90000"/>
              </a:lnSpc>
            </a:pPr>
            <a:r>
              <a:rPr lang="cs-CZ" sz="1300" b="1" dirty="0" smtClean="0">
                <a:solidFill>
                  <a:schemeClr val="tx1"/>
                </a:solidFill>
              </a:rPr>
              <a:t>více </a:t>
            </a:r>
            <a:r>
              <a:rPr lang="cs-CZ" sz="1300" b="1" dirty="0">
                <a:solidFill>
                  <a:schemeClr val="tx1"/>
                </a:solidFill>
              </a:rPr>
              <a:t>inovativních </a:t>
            </a:r>
            <a:r>
              <a:rPr lang="cs-CZ" sz="1300" b="1" dirty="0" smtClean="0">
                <a:solidFill>
                  <a:schemeClr val="tx1"/>
                </a:solidFill>
              </a:rPr>
              <a:t>firem</a:t>
            </a:r>
            <a:endParaRPr lang="cs-CZ" sz="13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 rot="16200000">
            <a:off x="-247100" y="2250903"/>
            <a:ext cx="1045543" cy="403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cs-CZ" sz="1400" b="1" dirty="0">
                <a:latin typeface="Calibri" panose="020F0502020204030204" pitchFamily="34" charset="0"/>
              </a:rPr>
              <a:t>Strategické </a:t>
            </a:r>
            <a:endParaRPr lang="cs-CZ" sz="1400" b="1" dirty="0" smtClean="0">
              <a:latin typeface="Calibri" panose="020F0502020204030204" pitchFamily="34" charset="0"/>
            </a:endParaRPr>
          </a:p>
          <a:p>
            <a:pPr>
              <a:lnSpc>
                <a:spcPct val="70000"/>
              </a:lnSpc>
            </a:pPr>
            <a:r>
              <a:rPr lang="cs-CZ" sz="1400" b="1" dirty="0" smtClean="0">
                <a:latin typeface="Calibri" panose="020F0502020204030204" pitchFamily="34" charset="0"/>
              </a:rPr>
              <a:t>cíle:</a:t>
            </a:r>
            <a:endParaRPr lang="cs-CZ" sz="1400" b="1" dirty="0">
              <a:latin typeface="Calibri" panose="020F050202020403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 rot="16200000">
            <a:off x="-299164" y="3689817"/>
            <a:ext cx="1149674" cy="25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cs-CZ" sz="1400" b="1" dirty="0" smtClean="0">
                <a:solidFill>
                  <a:srgbClr val="003300"/>
                </a:solidFill>
                <a:latin typeface="Calibri" panose="020F0502020204030204" pitchFamily="34" charset="0"/>
              </a:rPr>
              <a:t>Co se změní?</a:t>
            </a:r>
            <a:endParaRPr lang="cs-CZ" sz="1400" b="1" dirty="0">
              <a:solidFill>
                <a:srgbClr val="00330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 rot="16200000">
            <a:off x="-438453" y="5473359"/>
            <a:ext cx="1421799" cy="268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cs-CZ" sz="14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Jak to poznáme?</a:t>
            </a:r>
            <a:endParaRPr lang="cs-CZ" sz="1400" b="1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448454" y="3088389"/>
            <a:ext cx="2052000" cy="1428750"/>
          </a:xfrm>
          <a:prstGeom prst="rect">
            <a:avLst/>
          </a:prstGeom>
          <a:solidFill>
            <a:srgbClr val="FFFFCC"/>
          </a:solidFill>
          <a:ln w="19050">
            <a:solidFill>
              <a:srgbClr val="0033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lnSpc>
                <a:spcPct val="80000"/>
              </a:lnSpc>
              <a:spcBef>
                <a:spcPts val="600"/>
              </a:spcBef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03300"/>
                </a:solidFill>
              </a:rPr>
              <a:t>Zlepšení klíčových znalostí a kompetencí v oblasti marketingu a zahraničního </a:t>
            </a:r>
            <a:r>
              <a:rPr lang="cs-CZ" sz="1200" dirty="0" smtClean="0">
                <a:solidFill>
                  <a:srgbClr val="003300"/>
                </a:solidFill>
              </a:rPr>
              <a:t>obchodu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03300"/>
                </a:solidFill>
              </a:rPr>
              <a:t>Dostupnost exportní infrastruktury pro </a:t>
            </a:r>
            <a:r>
              <a:rPr lang="cs-CZ" sz="1200" dirty="0" smtClean="0">
                <a:solidFill>
                  <a:srgbClr val="003300"/>
                </a:solidFill>
              </a:rPr>
              <a:t>MSP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03300"/>
                </a:solidFill>
              </a:rPr>
              <a:t>Znalost trhů, trendů a požadavků zákazníků</a:t>
            </a:r>
            <a:endParaRPr lang="cs-CZ" sz="1200" dirty="0">
              <a:solidFill>
                <a:srgbClr val="0033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2582269" y="3088389"/>
            <a:ext cx="2052000" cy="1428750"/>
          </a:xfrm>
          <a:prstGeom prst="rect">
            <a:avLst/>
          </a:prstGeom>
          <a:solidFill>
            <a:srgbClr val="FFFFCC"/>
          </a:solidFill>
          <a:ln w="19050">
            <a:solidFill>
              <a:srgbClr val="0033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03300"/>
                </a:solidFill>
              </a:rPr>
              <a:t>Dostupnost financování pro začínající </a:t>
            </a:r>
            <a:r>
              <a:rPr lang="cs-CZ" sz="1200" dirty="0" smtClean="0">
                <a:solidFill>
                  <a:srgbClr val="003300"/>
                </a:solidFill>
              </a:rPr>
              <a:t>podnikatele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03300"/>
                </a:solidFill>
              </a:rPr>
              <a:t>Rozvoj sektoru </a:t>
            </a:r>
            <a:r>
              <a:rPr lang="cs-CZ" sz="1200" dirty="0" smtClean="0">
                <a:solidFill>
                  <a:srgbClr val="003300"/>
                </a:solidFill>
              </a:rPr>
              <a:t>služeb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03300"/>
                </a:solidFill>
              </a:rPr>
              <a:t>Motivace a vzdělání pro </a:t>
            </a:r>
            <a:r>
              <a:rPr lang="cs-CZ" sz="1200" dirty="0" smtClean="0">
                <a:solidFill>
                  <a:srgbClr val="003300"/>
                </a:solidFill>
              </a:rPr>
              <a:t>podnikání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cs-CZ" sz="1200" dirty="0">
              <a:solidFill>
                <a:srgbClr val="003300"/>
              </a:solidFill>
              <a:latin typeface="Calibri" panose="020F0502020204030204" pitchFamily="34" charset="0"/>
            </a:endParaRP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003300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4716084" y="3088389"/>
            <a:ext cx="2052000" cy="1428750"/>
          </a:xfrm>
          <a:prstGeom prst="rect">
            <a:avLst/>
          </a:prstGeom>
          <a:solidFill>
            <a:srgbClr val="FFFFCC"/>
          </a:solidFill>
          <a:ln w="19050">
            <a:solidFill>
              <a:srgbClr val="0033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03300"/>
                </a:solidFill>
              </a:rPr>
              <a:t>Kvalitní výzkum a vývoj ve firmách </a:t>
            </a:r>
            <a:endParaRPr lang="cs-CZ" sz="1200" dirty="0" smtClean="0">
              <a:solidFill>
                <a:srgbClr val="003300"/>
              </a:solidFill>
            </a:endParaRP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03300"/>
                </a:solidFill>
              </a:rPr>
              <a:t>Zvýšená poptávka po výsledcích </a:t>
            </a:r>
            <a:r>
              <a:rPr lang="cs-CZ" sz="1200" dirty="0" err="1">
                <a:solidFill>
                  <a:srgbClr val="003300"/>
                </a:solidFill>
              </a:rPr>
              <a:t>VaV</a:t>
            </a:r>
            <a:r>
              <a:rPr lang="cs-CZ" sz="1200" dirty="0">
                <a:solidFill>
                  <a:srgbClr val="003300"/>
                </a:solidFill>
              </a:rPr>
              <a:t> v akademických institucích </a:t>
            </a:r>
            <a:endParaRPr lang="cs-CZ" sz="1200" dirty="0" smtClean="0">
              <a:solidFill>
                <a:srgbClr val="003300"/>
              </a:solidFill>
            </a:endParaRP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03300"/>
                </a:solidFill>
              </a:rPr>
              <a:t>Motivace a vzdělání k inovačnímu </a:t>
            </a:r>
            <a:r>
              <a:rPr lang="cs-CZ" sz="1200" dirty="0" smtClean="0">
                <a:solidFill>
                  <a:srgbClr val="003300"/>
                </a:solidFill>
              </a:rPr>
              <a:t>podnikání </a:t>
            </a:r>
            <a:endParaRPr lang="cs-CZ" sz="1200" dirty="0">
              <a:solidFill>
                <a:srgbClr val="003300"/>
              </a:solidFill>
              <a:latin typeface="Calibri" panose="020F0502020204030204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 rot="16200000">
            <a:off x="132994" y="1437786"/>
            <a:ext cx="418704" cy="25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cs-CZ" sz="1400" b="1" dirty="0" smtClean="0">
                <a:latin typeface="Calibri" panose="020F0502020204030204" pitchFamily="34" charset="0"/>
              </a:rPr>
              <a:t>Cíl:</a:t>
            </a:r>
            <a:endParaRPr lang="cs-CZ" sz="1400" b="1" dirty="0">
              <a:latin typeface="Calibri" panose="020F0502020204030204" pitchFamily="34" charset="0"/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6872659" y="2015478"/>
            <a:ext cx="2052000" cy="79200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cs-CZ" sz="1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A.4 </a:t>
            </a:r>
            <a:r>
              <a:rPr lang="cs-CZ" sz="1300" b="1" dirty="0">
                <a:solidFill>
                  <a:schemeClr val="tx1"/>
                </a:solidFill>
              </a:rPr>
              <a:t>Stabilizace a rozvoj stávajících velkých firem</a:t>
            </a:r>
            <a:endParaRPr lang="cs-CZ" sz="13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Obdélník 26"/>
          <p:cNvSpPr/>
          <p:nvPr/>
        </p:nvSpPr>
        <p:spPr>
          <a:xfrm>
            <a:off x="6869716" y="3085521"/>
            <a:ext cx="2052000" cy="1428750"/>
          </a:xfrm>
          <a:prstGeom prst="rect">
            <a:avLst/>
          </a:prstGeom>
          <a:solidFill>
            <a:srgbClr val="FFFFCC"/>
          </a:solidFill>
          <a:ln w="19050">
            <a:solidFill>
              <a:srgbClr val="0033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03300"/>
                </a:solidFill>
              </a:rPr>
              <a:t>Efektivnější propojení klíčových hodnotových řetězců v </a:t>
            </a:r>
            <a:r>
              <a:rPr lang="cs-CZ" sz="1200" dirty="0" smtClean="0">
                <a:solidFill>
                  <a:srgbClr val="003300"/>
                </a:solidFill>
              </a:rPr>
              <a:t>krajích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03300"/>
                </a:solidFill>
              </a:rPr>
              <a:t>Znalost situace a očekávaného vývoje v klíčových </a:t>
            </a:r>
            <a:r>
              <a:rPr lang="cs-CZ" sz="1200" dirty="0" smtClean="0">
                <a:solidFill>
                  <a:srgbClr val="003300"/>
                </a:solidFill>
              </a:rPr>
              <a:t>oborech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003300"/>
                </a:solidFill>
              </a:rPr>
              <a:t>Zvýšené uplatnění firem na zahraničních trzích</a:t>
            </a:r>
            <a:endParaRPr lang="cs-CZ" sz="1200" dirty="0">
              <a:solidFill>
                <a:srgbClr val="003300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Line 15"/>
          <p:cNvSpPr>
            <a:spLocks noChangeShapeType="1"/>
          </p:cNvSpPr>
          <p:nvPr/>
        </p:nvSpPr>
        <p:spPr bwMode="auto">
          <a:xfrm>
            <a:off x="0" y="1016728"/>
            <a:ext cx="9140825" cy="0"/>
          </a:xfrm>
          <a:prstGeom prst="line">
            <a:avLst/>
          </a:prstGeom>
          <a:noFill/>
          <a:ln w="1016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45370"/>
            <a:ext cx="8229600" cy="707366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Pilíř A: Podnikání a inovace</a:t>
            </a:r>
            <a:endParaRPr lang="cs-CZ" sz="3600" b="1" dirty="0"/>
          </a:p>
        </p:txBody>
      </p:sp>
      <p:sp>
        <p:nvSpPr>
          <p:cNvPr id="32" name="Obdélník 31"/>
          <p:cNvSpPr/>
          <p:nvPr/>
        </p:nvSpPr>
        <p:spPr>
          <a:xfrm>
            <a:off x="445586" y="4802095"/>
            <a:ext cx="2052000" cy="1730968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</a:pPr>
            <a:r>
              <a:rPr lang="cs-CZ" sz="1200" dirty="0" smtClean="0">
                <a:solidFill>
                  <a:srgbClr val="000066"/>
                </a:solidFill>
              </a:rPr>
              <a:t>Způsoby měření: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rgbClr val="000066"/>
                </a:solidFill>
              </a:rPr>
              <a:t>Růst podílu exportu na regionálním HDP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rgbClr val="000066"/>
                </a:solidFill>
              </a:rPr>
              <a:t>Růst počtu exportujících firem v regionu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Podíl exportujících MSP</a:t>
            </a:r>
            <a:endParaRPr lang="cs-CZ" sz="1200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sp>
        <p:nvSpPr>
          <p:cNvPr id="33" name="Obdélník 32"/>
          <p:cNvSpPr/>
          <p:nvPr/>
        </p:nvSpPr>
        <p:spPr>
          <a:xfrm>
            <a:off x="2579401" y="4802095"/>
            <a:ext cx="2052000" cy="1730968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</a:pPr>
            <a:r>
              <a:rPr lang="cs-CZ" sz="1200" dirty="0" smtClean="0">
                <a:solidFill>
                  <a:srgbClr val="000066"/>
                </a:solidFill>
              </a:rPr>
              <a:t>Způsoby </a:t>
            </a:r>
            <a:r>
              <a:rPr lang="cs-CZ" sz="1200" dirty="0">
                <a:solidFill>
                  <a:srgbClr val="000066"/>
                </a:solidFill>
              </a:rPr>
              <a:t>měření</a:t>
            </a:r>
            <a:r>
              <a:rPr lang="cs-CZ" sz="1200" dirty="0" smtClean="0">
                <a:solidFill>
                  <a:srgbClr val="000066"/>
                </a:solidFill>
              </a:rPr>
              <a:t>: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rgbClr val="000066"/>
                </a:solidFill>
              </a:rPr>
              <a:t>Počet nově vzniklých firem za rok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rgbClr val="000066"/>
                </a:solidFill>
              </a:rPr>
              <a:t>Podíl MSP úspěšně podnikajících 5 let po založení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rgbClr val="000066"/>
                </a:solidFill>
              </a:rPr>
              <a:t>Podíl podnikajících osob na celkovém počtu ekonomicky aktivních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000066"/>
              </a:solidFill>
            </a:endParaRP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cs-CZ" sz="1200" dirty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Obdélník 33"/>
          <p:cNvSpPr/>
          <p:nvPr/>
        </p:nvSpPr>
        <p:spPr>
          <a:xfrm>
            <a:off x="4713216" y="4802095"/>
            <a:ext cx="2052000" cy="1730968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</a:pPr>
            <a:r>
              <a:rPr lang="cs-CZ" sz="1200" dirty="0" smtClean="0">
                <a:solidFill>
                  <a:srgbClr val="000066"/>
                </a:solidFill>
              </a:rPr>
              <a:t>Způsoby </a:t>
            </a:r>
            <a:r>
              <a:rPr lang="cs-CZ" sz="1200" dirty="0">
                <a:solidFill>
                  <a:srgbClr val="000066"/>
                </a:solidFill>
              </a:rPr>
              <a:t>měření: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rgbClr val="000066"/>
                </a:solidFill>
              </a:rPr>
              <a:t>Podíl firem, které zavedly na trh nový produkt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rgbClr val="000066"/>
                </a:solidFill>
              </a:rPr>
              <a:t>Podíl firem, jejichž konkurenční výhoda je založena na inovacích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Počet výsledků výzkumu a vývoje úspěšně uvedených na trh</a:t>
            </a:r>
            <a:endParaRPr lang="cs-CZ" sz="1200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Obdélník 34"/>
          <p:cNvSpPr/>
          <p:nvPr/>
        </p:nvSpPr>
        <p:spPr>
          <a:xfrm>
            <a:off x="6866848" y="4799227"/>
            <a:ext cx="2052000" cy="1730968"/>
          </a:xfrm>
          <a:prstGeom prst="rect">
            <a:avLst/>
          </a:prstGeom>
          <a:solidFill>
            <a:srgbClr val="FFFFCC"/>
          </a:solidFill>
          <a:ln w="19050">
            <a:solidFill>
              <a:srgbClr val="0000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</a:pPr>
            <a:r>
              <a:rPr lang="cs-CZ" sz="1200" dirty="0" smtClean="0">
                <a:solidFill>
                  <a:srgbClr val="000066"/>
                </a:solidFill>
              </a:rPr>
              <a:t>Způsoby </a:t>
            </a:r>
            <a:r>
              <a:rPr lang="cs-CZ" sz="1200" dirty="0">
                <a:solidFill>
                  <a:srgbClr val="000066"/>
                </a:solidFill>
              </a:rPr>
              <a:t>měření: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rgbClr val="000066"/>
                </a:solidFill>
              </a:rPr>
              <a:t>Počet zaměstnanců v klíčových oborech</a:t>
            </a:r>
          </a:p>
          <a:p>
            <a:pPr marL="180000" indent="-180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rgbClr val="000066"/>
                </a:solidFill>
              </a:rPr>
              <a:t>HDP (podíl HDP) vytvořené v klíčových oborech</a:t>
            </a:r>
            <a:endParaRPr lang="cs-CZ" sz="1200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ovnoramenný trojúhelník 2"/>
          <p:cNvSpPr>
            <a:spLocks noChangeAspect="1"/>
          </p:cNvSpPr>
          <p:nvPr/>
        </p:nvSpPr>
        <p:spPr>
          <a:xfrm rot="10800000">
            <a:off x="3472321" y="2824713"/>
            <a:ext cx="250560" cy="216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6" name="Rovnoramenný trojúhelník 35"/>
          <p:cNvSpPr>
            <a:spLocks noChangeAspect="1"/>
          </p:cNvSpPr>
          <p:nvPr/>
        </p:nvSpPr>
        <p:spPr>
          <a:xfrm rot="10800000">
            <a:off x="1343491" y="2803051"/>
            <a:ext cx="250560" cy="216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" name="Rovnoramenný trojúhelník 36"/>
          <p:cNvSpPr>
            <a:spLocks noChangeAspect="1"/>
          </p:cNvSpPr>
          <p:nvPr/>
        </p:nvSpPr>
        <p:spPr>
          <a:xfrm rot="10800000">
            <a:off x="5619747" y="2814561"/>
            <a:ext cx="250560" cy="216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Rovnoramenný trojúhelník 37"/>
          <p:cNvSpPr>
            <a:spLocks noChangeAspect="1"/>
          </p:cNvSpPr>
          <p:nvPr/>
        </p:nvSpPr>
        <p:spPr>
          <a:xfrm rot="10800000">
            <a:off x="7767568" y="2816087"/>
            <a:ext cx="250560" cy="216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Rovnoramenný trojúhelník 38"/>
          <p:cNvSpPr>
            <a:spLocks noChangeAspect="1"/>
          </p:cNvSpPr>
          <p:nvPr/>
        </p:nvSpPr>
        <p:spPr>
          <a:xfrm rot="10800000">
            <a:off x="3486705" y="4555671"/>
            <a:ext cx="250560" cy="216000"/>
          </a:xfrm>
          <a:prstGeom prst="triangle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Rovnoramenný trojúhelník 39"/>
          <p:cNvSpPr>
            <a:spLocks noChangeAspect="1"/>
          </p:cNvSpPr>
          <p:nvPr/>
        </p:nvSpPr>
        <p:spPr>
          <a:xfrm rot="10800000">
            <a:off x="1357875" y="4542635"/>
            <a:ext cx="250560" cy="216000"/>
          </a:xfrm>
          <a:prstGeom prst="triangle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Rovnoramenný trojúhelník 40"/>
          <p:cNvSpPr>
            <a:spLocks noChangeAspect="1"/>
          </p:cNvSpPr>
          <p:nvPr/>
        </p:nvSpPr>
        <p:spPr>
          <a:xfrm rot="10800000">
            <a:off x="5634131" y="4554145"/>
            <a:ext cx="250560" cy="216000"/>
          </a:xfrm>
          <a:prstGeom prst="triangle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2" name="Rovnoramenný trojúhelník 41"/>
          <p:cNvSpPr>
            <a:spLocks noChangeAspect="1"/>
          </p:cNvSpPr>
          <p:nvPr/>
        </p:nvSpPr>
        <p:spPr>
          <a:xfrm rot="10800000">
            <a:off x="7781952" y="4547045"/>
            <a:ext cx="250560" cy="216000"/>
          </a:xfrm>
          <a:prstGeom prst="triangle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60504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5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4" grpId="0" animBg="1"/>
      <p:bldP spid="15" grpId="0" animBg="1"/>
      <p:bldP spid="27" grpId="0" animBg="1"/>
      <p:bldP spid="32" grpId="0" animBg="1"/>
      <p:bldP spid="33" grpId="0" animBg="1"/>
      <p:bldP spid="34" grpId="0" animBg="1"/>
      <p:bldP spid="35" grpId="0" animBg="1"/>
      <p:bldP spid="3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442771" y="1193277"/>
            <a:ext cx="8505335" cy="72000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cs-CZ" sz="2000" b="1" dirty="0">
                <a:solidFill>
                  <a:schemeClr val="tx1"/>
                </a:solidFill>
              </a:rPr>
              <a:t>Rostoucí podniky schopné se vyrovnávat se změnami na globálních trzích</a:t>
            </a:r>
            <a:endParaRPr lang="cs-CZ" sz="20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42771" y="2018346"/>
            <a:ext cx="2052000" cy="79200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cs-CZ" sz="12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A.1 </a:t>
            </a:r>
            <a:r>
              <a:rPr lang="cs-CZ" sz="1200" b="1" dirty="0">
                <a:solidFill>
                  <a:schemeClr val="tx1"/>
                </a:solidFill>
              </a:rPr>
              <a:t>Růst podniků a jejich pronikání na nové trhy, vyšší odolnost při </a:t>
            </a:r>
            <a:endParaRPr lang="cs-CZ" sz="1200" b="1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cs-CZ" sz="1200" b="1" dirty="0" smtClean="0">
                <a:solidFill>
                  <a:schemeClr val="tx1"/>
                </a:solidFill>
              </a:rPr>
              <a:t>změnách </a:t>
            </a:r>
            <a:r>
              <a:rPr lang="cs-CZ" sz="1200" b="1" dirty="0">
                <a:solidFill>
                  <a:schemeClr val="tx1"/>
                </a:solidFill>
              </a:rPr>
              <a:t>na </a:t>
            </a:r>
            <a:r>
              <a:rPr lang="cs-CZ" sz="1200" b="1" dirty="0" smtClean="0">
                <a:solidFill>
                  <a:schemeClr val="tx1"/>
                </a:solidFill>
              </a:rPr>
              <a:t>trzích</a:t>
            </a:r>
            <a:endParaRPr lang="cs-CZ" sz="12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2576586" y="2018346"/>
            <a:ext cx="2052000" cy="79200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cs-CZ" sz="1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A.2 </a:t>
            </a:r>
            <a:r>
              <a:rPr lang="cs-CZ" sz="1300" b="1" dirty="0">
                <a:solidFill>
                  <a:schemeClr val="tx1"/>
                </a:solidFill>
              </a:rPr>
              <a:t>Vznik nových firem </a:t>
            </a:r>
            <a:endParaRPr lang="cs-CZ" sz="1300" b="1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cs-CZ" sz="1300" b="1" dirty="0" smtClean="0">
                <a:solidFill>
                  <a:schemeClr val="tx1"/>
                </a:solidFill>
              </a:rPr>
              <a:t>a </a:t>
            </a:r>
            <a:r>
              <a:rPr lang="cs-CZ" sz="1300" b="1" dirty="0">
                <a:solidFill>
                  <a:schemeClr val="tx1"/>
                </a:solidFill>
              </a:rPr>
              <a:t>jejich větší </a:t>
            </a:r>
            <a:r>
              <a:rPr lang="cs-CZ" sz="1300" b="1" dirty="0" smtClean="0">
                <a:solidFill>
                  <a:schemeClr val="tx1"/>
                </a:solidFill>
              </a:rPr>
              <a:t>úspěšnost</a:t>
            </a:r>
            <a:endParaRPr lang="cs-CZ" sz="13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719027" y="2018346"/>
            <a:ext cx="2052000" cy="79200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cs-CZ" sz="1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A.3 </a:t>
            </a:r>
            <a:r>
              <a:rPr lang="cs-CZ" sz="1300" b="1" dirty="0">
                <a:solidFill>
                  <a:schemeClr val="tx1"/>
                </a:solidFill>
              </a:rPr>
              <a:t>Vyšší inovační výkonnost </a:t>
            </a:r>
            <a:r>
              <a:rPr lang="cs-CZ" sz="1300" b="1" dirty="0" smtClean="0">
                <a:solidFill>
                  <a:schemeClr val="tx1"/>
                </a:solidFill>
              </a:rPr>
              <a:t>ekonomiky,</a:t>
            </a:r>
          </a:p>
          <a:p>
            <a:pPr>
              <a:lnSpc>
                <a:spcPct val="90000"/>
              </a:lnSpc>
            </a:pPr>
            <a:r>
              <a:rPr lang="cs-CZ" sz="1300" b="1" dirty="0" smtClean="0">
                <a:solidFill>
                  <a:schemeClr val="tx1"/>
                </a:solidFill>
              </a:rPr>
              <a:t>více </a:t>
            </a:r>
            <a:r>
              <a:rPr lang="cs-CZ" sz="1300" b="1" dirty="0">
                <a:solidFill>
                  <a:schemeClr val="tx1"/>
                </a:solidFill>
              </a:rPr>
              <a:t>inovativních </a:t>
            </a:r>
            <a:r>
              <a:rPr lang="cs-CZ" sz="1300" b="1" dirty="0" smtClean="0">
                <a:solidFill>
                  <a:schemeClr val="tx1"/>
                </a:solidFill>
              </a:rPr>
              <a:t>firem</a:t>
            </a:r>
            <a:endParaRPr lang="cs-CZ" sz="13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 rot="16200000">
            <a:off x="-247100" y="2250903"/>
            <a:ext cx="1045543" cy="403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cs-CZ" sz="1400" b="1" dirty="0">
                <a:latin typeface="Calibri" panose="020F0502020204030204" pitchFamily="34" charset="0"/>
              </a:rPr>
              <a:t>Strategické </a:t>
            </a:r>
            <a:endParaRPr lang="cs-CZ" sz="1400" b="1" dirty="0" smtClean="0">
              <a:latin typeface="Calibri" panose="020F0502020204030204" pitchFamily="34" charset="0"/>
            </a:endParaRPr>
          </a:p>
          <a:p>
            <a:pPr>
              <a:lnSpc>
                <a:spcPct val="70000"/>
              </a:lnSpc>
            </a:pPr>
            <a:r>
              <a:rPr lang="cs-CZ" sz="1400" b="1" dirty="0" smtClean="0">
                <a:latin typeface="Calibri" panose="020F0502020204030204" pitchFamily="34" charset="0"/>
              </a:rPr>
              <a:t>cíle:</a:t>
            </a:r>
            <a:endParaRPr lang="cs-CZ" sz="1400" b="1" dirty="0">
              <a:latin typeface="Calibri" panose="020F0502020204030204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 rot="16200000">
            <a:off x="132994" y="1437786"/>
            <a:ext cx="418704" cy="25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cs-CZ" sz="1400" b="1" dirty="0" smtClean="0">
                <a:latin typeface="Calibri" panose="020F0502020204030204" pitchFamily="34" charset="0"/>
              </a:rPr>
              <a:t>Cíl:</a:t>
            </a:r>
            <a:endParaRPr lang="cs-CZ" sz="1400" b="1" dirty="0">
              <a:latin typeface="Calibri" panose="020F0502020204030204" pitchFamily="34" charset="0"/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6872659" y="2015478"/>
            <a:ext cx="2052000" cy="79200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cs-CZ" sz="13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A.4 </a:t>
            </a:r>
            <a:r>
              <a:rPr lang="cs-CZ" sz="1300" b="1" dirty="0">
                <a:solidFill>
                  <a:schemeClr val="tx1"/>
                </a:solidFill>
              </a:rPr>
              <a:t>Stabilizace a rozvoj stávajících velkých firem</a:t>
            </a:r>
            <a:endParaRPr lang="cs-CZ" sz="13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Line 15"/>
          <p:cNvSpPr>
            <a:spLocks noChangeShapeType="1"/>
          </p:cNvSpPr>
          <p:nvPr/>
        </p:nvSpPr>
        <p:spPr bwMode="auto">
          <a:xfrm>
            <a:off x="0" y="1016728"/>
            <a:ext cx="9140825" cy="0"/>
          </a:xfrm>
          <a:prstGeom prst="line">
            <a:avLst/>
          </a:prstGeom>
          <a:noFill/>
          <a:ln w="1016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45370"/>
            <a:ext cx="8229600" cy="707366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Pilíř A: Podnikání a inovace</a:t>
            </a:r>
            <a:endParaRPr lang="cs-CZ" sz="3600" b="1" dirty="0"/>
          </a:p>
        </p:txBody>
      </p:sp>
      <p:sp>
        <p:nvSpPr>
          <p:cNvPr id="3" name="Rovnoramenný trojúhelník 2"/>
          <p:cNvSpPr>
            <a:spLocks noChangeAspect="1"/>
          </p:cNvSpPr>
          <p:nvPr/>
        </p:nvSpPr>
        <p:spPr>
          <a:xfrm rot="10800000">
            <a:off x="3472321" y="2824713"/>
            <a:ext cx="250560" cy="216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6" name="Rovnoramenný trojúhelník 35"/>
          <p:cNvSpPr>
            <a:spLocks noChangeAspect="1"/>
          </p:cNvSpPr>
          <p:nvPr/>
        </p:nvSpPr>
        <p:spPr>
          <a:xfrm rot="10800000">
            <a:off x="1343491" y="2803051"/>
            <a:ext cx="250560" cy="216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" name="Rovnoramenný trojúhelník 36"/>
          <p:cNvSpPr>
            <a:spLocks noChangeAspect="1"/>
          </p:cNvSpPr>
          <p:nvPr/>
        </p:nvSpPr>
        <p:spPr>
          <a:xfrm rot="10800000">
            <a:off x="5619747" y="2814561"/>
            <a:ext cx="250560" cy="216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Rovnoramenný trojúhelník 37"/>
          <p:cNvSpPr>
            <a:spLocks noChangeAspect="1"/>
          </p:cNvSpPr>
          <p:nvPr/>
        </p:nvSpPr>
        <p:spPr>
          <a:xfrm rot="10800000">
            <a:off x="7767568" y="2816087"/>
            <a:ext cx="250560" cy="216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Obdélník 28"/>
          <p:cNvSpPr/>
          <p:nvPr/>
        </p:nvSpPr>
        <p:spPr>
          <a:xfrm>
            <a:off x="448454" y="3152786"/>
            <a:ext cx="2052000" cy="828000"/>
          </a:xfrm>
          <a:prstGeom prst="rect">
            <a:avLst/>
          </a:prstGeom>
          <a:solidFill>
            <a:srgbClr val="FFFF99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6000" indent="-216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SzPct val="110000"/>
              <a:buFont typeface="Webdings" panose="05030102010509060703" pitchFamily="18" charset="2"/>
              <a:buChar char="4"/>
            </a:pPr>
            <a:r>
              <a:rPr lang="cs-CZ" sz="1200" b="1" dirty="0">
                <a:solidFill>
                  <a:srgbClr val="A50021"/>
                </a:solidFill>
              </a:rPr>
              <a:t>Finanční nástroje podpory exportu</a:t>
            </a:r>
            <a:endParaRPr lang="cs-CZ" sz="1200" b="1" dirty="0">
              <a:solidFill>
                <a:srgbClr val="A50021"/>
              </a:solidFill>
              <a:latin typeface="Calibri" panose="020F0502020204030204" pitchFamily="34" charset="0"/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2582269" y="3152786"/>
            <a:ext cx="2052000" cy="828000"/>
          </a:xfrm>
          <a:prstGeom prst="rect">
            <a:avLst/>
          </a:prstGeom>
          <a:solidFill>
            <a:srgbClr val="FFFF99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6000" indent="-216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SzPct val="110000"/>
              <a:buFont typeface="Webdings" panose="05030102010509060703" pitchFamily="18" charset="2"/>
              <a:buChar char="4"/>
            </a:pPr>
            <a:r>
              <a:rPr lang="cs-CZ" sz="1200" b="1" dirty="0">
                <a:solidFill>
                  <a:srgbClr val="A50021"/>
                </a:solidFill>
              </a:rPr>
              <a:t>Finanční nástroje na zahájení a rozvoj podnikání</a:t>
            </a:r>
            <a:endParaRPr lang="cs-CZ" sz="1200" b="1" dirty="0">
              <a:solidFill>
                <a:srgbClr val="A50021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Obdélník 42"/>
          <p:cNvSpPr/>
          <p:nvPr/>
        </p:nvSpPr>
        <p:spPr>
          <a:xfrm>
            <a:off x="4732802" y="3136648"/>
            <a:ext cx="2052000" cy="828000"/>
          </a:xfrm>
          <a:prstGeom prst="rect">
            <a:avLst/>
          </a:prstGeom>
          <a:solidFill>
            <a:srgbClr val="FFFF99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6000" indent="-216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SzPct val="110000"/>
              <a:buFont typeface="Webdings" panose="05030102010509060703" pitchFamily="18" charset="2"/>
              <a:buChar char="4"/>
            </a:pPr>
            <a:r>
              <a:rPr lang="cs-CZ" sz="1200" b="1" dirty="0">
                <a:solidFill>
                  <a:srgbClr val="A50021"/>
                </a:solidFill>
              </a:rPr>
              <a:t>Finanční podpora realizace podnikového </a:t>
            </a:r>
            <a:r>
              <a:rPr lang="cs-CZ" sz="1200" b="1" dirty="0" err="1">
                <a:solidFill>
                  <a:srgbClr val="A50021"/>
                </a:solidFill>
              </a:rPr>
              <a:t>VaV</a:t>
            </a:r>
            <a:endParaRPr lang="cs-CZ" sz="1200" b="1" dirty="0">
              <a:solidFill>
                <a:srgbClr val="A50021"/>
              </a:solidFill>
              <a:latin typeface="Calibri" panose="020F0502020204030204" pitchFamily="34" charset="0"/>
            </a:endParaRPr>
          </a:p>
        </p:txBody>
      </p:sp>
      <p:sp>
        <p:nvSpPr>
          <p:cNvPr id="44" name="Obdélník 43"/>
          <p:cNvSpPr/>
          <p:nvPr/>
        </p:nvSpPr>
        <p:spPr>
          <a:xfrm>
            <a:off x="448454" y="4143386"/>
            <a:ext cx="2052000" cy="828000"/>
          </a:xfrm>
          <a:prstGeom prst="rect">
            <a:avLst/>
          </a:prstGeom>
          <a:solidFill>
            <a:srgbClr val="FFFF99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6000" indent="-216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SzPct val="110000"/>
              <a:buFont typeface="Webdings" panose="05030102010509060703" pitchFamily="18" charset="2"/>
              <a:buChar char="4"/>
            </a:pPr>
            <a:r>
              <a:rPr lang="cs-CZ" sz="1200" b="1" dirty="0">
                <a:solidFill>
                  <a:srgbClr val="A50021"/>
                </a:solidFill>
              </a:rPr>
              <a:t>Vzdělávací programy – exportní akademie</a:t>
            </a:r>
            <a:endParaRPr lang="cs-CZ" sz="1200" b="1" dirty="0">
              <a:solidFill>
                <a:srgbClr val="A50021"/>
              </a:solidFill>
              <a:latin typeface="Calibri" panose="020F0502020204030204" pitchFamily="34" charset="0"/>
            </a:endParaRPr>
          </a:p>
        </p:txBody>
      </p:sp>
      <p:sp>
        <p:nvSpPr>
          <p:cNvPr id="45" name="Obdélník 44"/>
          <p:cNvSpPr/>
          <p:nvPr/>
        </p:nvSpPr>
        <p:spPr>
          <a:xfrm>
            <a:off x="2598987" y="4143386"/>
            <a:ext cx="2052000" cy="828000"/>
          </a:xfrm>
          <a:prstGeom prst="rect">
            <a:avLst/>
          </a:prstGeom>
          <a:solidFill>
            <a:srgbClr val="FFFF99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6000" indent="-216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SzPct val="110000"/>
              <a:buFont typeface="Webdings" panose="05030102010509060703" pitchFamily="18" charset="2"/>
              <a:buChar char="4"/>
            </a:pPr>
            <a:r>
              <a:rPr lang="cs-CZ" sz="1200" b="1" dirty="0">
                <a:solidFill>
                  <a:srgbClr val="A50021"/>
                </a:solidFill>
              </a:rPr>
              <a:t>Pro-podnikatelská infrastruktura s kvalitními poradenskými službami</a:t>
            </a:r>
            <a:endParaRPr lang="cs-CZ" sz="1200" b="1" dirty="0">
              <a:solidFill>
                <a:srgbClr val="A50021"/>
              </a:solidFill>
              <a:latin typeface="Calibri" panose="020F0502020204030204" pitchFamily="34" charset="0"/>
            </a:endParaRPr>
          </a:p>
        </p:txBody>
      </p:sp>
      <p:sp>
        <p:nvSpPr>
          <p:cNvPr id="46" name="Obdélník 45"/>
          <p:cNvSpPr/>
          <p:nvPr/>
        </p:nvSpPr>
        <p:spPr>
          <a:xfrm>
            <a:off x="4732802" y="4143386"/>
            <a:ext cx="2052000" cy="828000"/>
          </a:xfrm>
          <a:prstGeom prst="rect">
            <a:avLst/>
          </a:prstGeom>
          <a:solidFill>
            <a:srgbClr val="FFFF99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6000" indent="-216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SzPct val="110000"/>
              <a:buFont typeface="Webdings" panose="05030102010509060703" pitchFamily="18" charset="2"/>
              <a:buChar char="4"/>
            </a:pPr>
            <a:r>
              <a:rPr lang="cs-CZ" sz="1200" b="1" dirty="0">
                <a:solidFill>
                  <a:srgbClr val="A50021"/>
                </a:solidFill>
              </a:rPr>
              <a:t>Podpora partnerství pro transfer technologií; sdílená infrastruktura</a:t>
            </a:r>
            <a:endParaRPr lang="cs-CZ" sz="1200" b="1" dirty="0">
              <a:solidFill>
                <a:srgbClr val="A50021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Obdélník 46"/>
          <p:cNvSpPr/>
          <p:nvPr/>
        </p:nvSpPr>
        <p:spPr>
          <a:xfrm>
            <a:off x="448454" y="5143511"/>
            <a:ext cx="2052000" cy="828000"/>
          </a:xfrm>
          <a:prstGeom prst="rect">
            <a:avLst/>
          </a:prstGeom>
          <a:solidFill>
            <a:srgbClr val="FFFF99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6000" indent="-216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SzPct val="110000"/>
              <a:buFont typeface="Webdings" panose="05030102010509060703" pitchFamily="18" charset="2"/>
              <a:buChar char="4"/>
            </a:pPr>
            <a:r>
              <a:rPr lang="cs-CZ" sz="1200" b="1" dirty="0">
                <a:solidFill>
                  <a:srgbClr val="A50021"/>
                </a:solidFill>
              </a:rPr>
              <a:t>Sdílená exportní infrastruktura / vývozní manažer</a:t>
            </a:r>
            <a:endParaRPr lang="cs-CZ" sz="1200" b="1" dirty="0">
              <a:solidFill>
                <a:srgbClr val="A50021"/>
              </a:solidFill>
              <a:latin typeface="Calibri" panose="020F0502020204030204" pitchFamily="34" charset="0"/>
            </a:endParaRPr>
          </a:p>
        </p:txBody>
      </p:sp>
      <p:sp>
        <p:nvSpPr>
          <p:cNvPr id="48" name="Obdélník 47"/>
          <p:cNvSpPr/>
          <p:nvPr/>
        </p:nvSpPr>
        <p:spPr>
          <a:xfrm>
            <a:off x="2582269" y="5143511"/>
            <a:ext cx="2052000" cy="828000"/>
          </a:xfrm>
          <a:prstGeom prst="rect">
            <a:avLst/>
          </a:prstGeom>
          <a:solidFill>
            <a:srgbClr val="FFFF99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6000" indent="-216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SzPct val="110000"/>
              <a:buFont typeface="Webdings" panose="05030102010509060703" pitchFamily="18" charset="2"/>
              <a:buChar char="4"/>
            </a:pPr>
            <a:r>
              <a:rPr lang="cs-CZ" sz="1200" b="1" dirty="0">
                <a:solidFill>
                  <a:srgbClr val="A50021"/>
                </a:solidFill>
              </a:rPr>
              <a:t>Podpora posílení vzájemné komunikace a propojování aktérů ze soukromé sféry</a:t>
            </a:r>
            <a:endParaRPr lang="cs-CZ" sz="1200" b="1" dirty="0">
              <a:solidFill>
                <a:srgbClr val="A50021"/>
              </a:solidFill>
              <a:latin typeface="Calibri" panose="020F0502020204030204" pitchFamily="34" charset="0"/>
            </a:endParaRPr>
          </a:p>
        </p:txBody>
      </p:sp>
      <p:sp>
        <p:nvSpPr>
          <p:cNvPr id="49" name="Obdélník 48"/>
          <p:cNvSpPr/>
          <p:nvPr/>
        </p:nvSpPr>
        <p:spPr>
          <a:xfrm>
            <a:off x="4724176" y="5143511"/>
            <a:ext cx="2052000" cy="828000"/>
          </a:xfrm>
          <a:prstGeom prst="rect">
            <a:avLst/>
          </a:prstGeom>
          <a:solidFill>
            <a:srgbClr val="FFFF99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6000" indent="-216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SzPct val="110000"/>
              <a:buFont typeface="Webdings" panose="05030102010509060703" pitchFamily="18" charset="2"/>
              <a:buChar char="4"/>
            </a:pPr>
            <a:r>
              <a:rPr lang="cs-CZ" sz="1200" b="1" dirty="0">
                <a:solidFill>
                  <a:srgbClr val="A50021"/>
                </a:solidFill>
              </a:rPr>
              <a:t>Finanční nástroje pro inovační firmy </a:t>
            </a:r>
            <a:endParaRPr lang="cs-CZ" sz="1200" b="1" dirty="0">
              <a:solidFill>
                <a:srgbClr val="A50021"/>
              </a:solidFill>
              <a:latin typeface="Calibri" panose="020F0502020204030204" pitchFamily="34" charset="0"/>
            </a:endParaRPr>
          </a:p>
        </p:txBody>
      </p:sp>
      <p:sp>
        <p:nvSpPr>
          <p:cNvPr id="50" name="Obdélník 49"/>
          <p:cNvSpPr/>
          <p:nvPr/>
        </p:nvSpPr>
        <p:spPr>
          <a:xfrm>
            <a:off x="6878854" y="3139516"/>
            <a:ext cx="2052000" cy="828000"/>
          </a:xfrm>
          <a:prstGeom prst="rect">
            <a:avLst/>
          </a:prstGeom>
          <a:solidFill>
            <a:srgbClr val="FFFF99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6000" indent="-216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SzPct val="110000"/>
              <a:buFont typeface="Webdings" panose="05030102010509060703" pitchFamily="18" charset="2"/>
              <a:buChar char="4"/>
            </a:pPr>
            <a:r>
              <a:rPr lang="cs-CZ" sz="1200" b="1" dirty="0">
                <a:solidFill>
                  <a:srgbClr val="A50021"/>
                </a:solidFill>
              </a:rPr>
              <a:t>Podpora vzniku a rozvoje klastrů</a:t>
            </a:r>
            <a:endParaRPr lang="cs-CZ" sz="1200" b="1" dirty="0">
              <a:solidFill>
                <a:srgbClr val="A50021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Obdélník 50"/>
          <p:cNvSpPr/>
          <p:nvPr/>
        </p:nvSpPr>
        <p:spPr>
          <a:xfrm>
            <a:off x="6886434" y="4140518"/>
            <a:ext cx="2052000" cy="828000"/>
          </a:xfrm>
          <a:prstGeom prst="rect">
            <a:avLst/>
          </a:prstGeom>
          <a:solidFill>
            <a:srgbClr val="FFFF99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6000" indent="-216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SzPct val="110000"/>
              <a:buFont typeface="Webdings" panose="05030102010509060703" pitchFamily="18" charset="2"/>
              <a:buChar char="4"/>
            </a:pPr>
            <a:r>
              <a:rPr lang="cs-CZ" sz="1200" b="1" dirty="0">
                <a:solidFill>
                  <a:srgbClr val="A50021"/>
                </a:solidFill>
              </a:rPr>
              <a:t>Informační a koordinační role veřejné správy – </a:t>
            </a:r>
            <a:r>
              <a:rPr lang="cs-CZ" sz="1200" b="1" dirty="0" smtClean="0">
                <a:solidFill>
                  <a:srgbClr val="A50021"/>
                </a:solidFill>
              </a:rPr>
              <a:t>„business </a:t>
            </a:r>
            <a:r>
              <a:rPr lang="cs-CZ" sz="1200" b="1" dirty="0" err="1" smtClean="0">
                <a:solidFill>
                  <a:srgbClr val="A50021"/>
                </a:solidFill>
              </a:rPr>
              <a:t>calling</a:t>
            </a:r>
            <a:r>
              <a:rPr lang="cs-CZ" sz="1200" b="1" dirty="0" smtClean="0">
                <a:solidFill>
                  <a:srgbClr val="A50021"/>
                </a:solidFill>
              </a:rPr>
              <a:t>“ program, „</a:t>
            </a:r>
            <a:r>
              <a:rPr lang="cs-CZ" sz="1200" b="1" dirty="0" err="1" smtClean="0">
                <a:solidFill>
                  <a:srgbClr val="A50021"/>
                </a:solidFill>
              </a:rPr>
              <a:t>foresighting</a:t>
            </a:r>
            <a:r>
              <a:rPr lang="cs-CZ" sz="1200" b="1" dirty="0" smtClean="0">
                <a:solidFill>
                  <a:srgbClr val="A50021"/>
                </a:solidFill>
              </a:rPr>
              <a:t>“</a:t>
            </a:r>
            <a:endParaRPr lang="cs-CZ" sz="1200" b="1" dirty="0">
              <a:solidFill>
                <a:srgbClr val="A50021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Obdélník 51"/>
          <p:cNvSpPr/>
          <p:nvPr/>
        </p:nvSpPr>
        <p:spPr>
          <a:xfrm>
            <a:off x="6877808" y="5140643"/>
            <a:ext cx="2052000" cy="828000"/>
          </a:xfrm>
          <a:prstGeom prst="rect">
            <a:avLst/>
          </a:prstGeom>
          <a:solidFill>
            <a:srgbClr val="FFFF99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6000" indent="-216000" algn="l">
              <a:lnSpc>
                <a:spcPct val="80000"/>
              </a:lnSpc>
              <a:spcAft>
                <a:spcPts val="300"/>
              </a:spcAft>
              <a:buClr>
                <a:srgbClr val="C00000"/>
              </a:buClr>
              <a:buSzPct val="110000"/>
              <a:buFont typeface="Webdings" panose="05030102010509060703" pitchFamily="18" charset="2"/>
              <a:buChar char="4"/>
            </a:pPr>
            <a:r>
              <a:rPr lang="cs-CZ" sz="1200" b="1" dirty="0" smtClean="0">
                <a:solidFill>
                  <a:srgbClr val="A50021"/>
                </a:solidFill>
              </a:rPr>
              <a:t>„Best </a:t>
            </a:r>
            <a:r>
              <a:rPr lang="cs-CZ" sz="1200" b="1" dirty="0" err="1">
                <a:solidFill>
                  <a:srgbClr val="A50021"/>
                </a:solidFill>
              </a:rPr>
              <a:t>available</a:t>
            </a:r>
            <a:r>
              <a:rPr lang="cs-CZ" sz="1200" b="1" dirty="0">
                <a:solidFill>
                  <a:srgbClr val="A50021"/>
                </a:solidFill>
              </a:rPr>
              <a:t> </a:t>
            </a:r>
            <a:r>
              <a:rPr lang="cs-CZ" sz="1200" b="1" dirty="0" err="1" smtClean="0">
                <a:solidFill>
                  <a:srgbClr val="A50021"/>
                </a:solidFill>
              </a:rPr>
              <a:t>technologies</a:t>
            </a:r>
            <a:r>
              <a:rPr lang="cs-CZ" sz="1200" b="1" dirty="0" smtClean="0">
                <a:solidFill>
                  <a:srgbClr val="A50021"/>
                </a:solidFill>
              </a:rPr>
              <a:t>“ </a:t>
            </a:r>
            <a:r>
              <a:rPr lang="cs-CZ" sz="1200" b="1" dirty="0">
                <a:solidFill>
                  <a:srgbClr val="A50021"/>
                </a:solidFill>
              </a:rPr>
              <a:t>pro firmy ke snížení energetické náročnosti</a:t>
            </a:r>
            <a:endParaRPr lang="cs-CZ" sz="1200" b="1" dirty="0">
              <a:solidFill>
                <a:srgbClr val="A50021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Nadpis 1"/>
          <p:cNvSpPr txBox="1">
            <a:spLocks/>
          </p:cNvSpPr>
          <p:nvPr/>
        </p:nvSpPr>
        <p:spPr>
          <a:xfrm>
            <a:off x="566463" y="5881758"/>
            <a:ext cx="8229600" cy="7073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cs-CZ" sz="2800" b="1" dirty="0" smtClean="0">
                <a:solidFill>
                  <a:srgbClr val="A50021"/>
                </a:solidFill>
              </a:rPr>
              <a:t>Typová opatření</a:t>
            </a:r>
            <a:endParaRPr lang="cs-CZ" sz="28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4334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6" grpId="0" animBg="1"/>
      <p:bldP spid="37" grpId="0" animBg="1"/>
      <p:bldP spid="38" grpId="0" animBg="1"/>
      <p:bldP spid="29" grpId="0" animBg="1"/>
      <p:bldP spid="30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5"/>
          <p:cNvSpPr>
            <a:spLocks noChangeShapeType="1"/>
          </p:cNvSpPr>
          <p:nvPr/>
        </p:nvSpPr>
        <p:spPr bwMode="auto">
          <a:xfrm>
            <a:off x="0" y="1016728"/>
            <a:ext cx="9140825" cy="0"/>
          </a:xfrm>
          <a:prstGeom prst="line">
            <a:avLst/>
          </a:prstGeom>
          <a:noFill/>
          <a:ln w="10160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1" name="Ovál 50"/>
          <p:cNvSpPr/>
          <p:nvPr/>
        </p:nvSpPr>
        <p:spPr>
          <a:xfrm>
            <a:off x="228622" y="1699246"/>
            <a:ext cx="2637821" cy="4273762"/>
          </a:xfrm>
          <a:prstGeom prst="ellips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0" name="Ovál 49"/>
          <p:cNvSpPr/>
          <p:nvPr/>
        </p:nvSpPr>
        <p:spPr>
          <a:xfrm>
            <a:off x="560245" y="2977544"/>
            <a:ext cx="8280000" cy="3149078"/>
          </a:xfrm>
          <a:prstGeom prst="ellips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9" name="Ovál 48"/>
          <p:cNvSpPr/>
          <p:nvPr/>
        </p:nvSpPr>
        <p:spPr>
          <a:xfrm>
            <a:off x="554145" y="1552334"/>
            <a:ext cx="8280000" cy="3149078"/>
          </a:xfrm>
          <a:prstGeom prst="ellips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3815655" y="1588909"/>
            <a:ext cx="1684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800" b="1" i="1" dirty="0" smtClean="0">
                <a:latin typeface="+mn-lt"/>
              </a:rPr>
              <a:t>Národní úroveň</a:t>
            </a:r>
            <a:endParaRPr lang="cs-CZ" sz="1800" b="1" i="1" dirty="0">
              <a:latin typeface="+mn-lt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724787" y="5709964"/>
            <a:ext cx="1924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800" b="1" i="1" dirty="0" smtClean="0">
                <a:latin typeface="+mn-lt"/>
              </a:rPr>
              <a:t>Regionální úroveň</a:t>
            </a:r>
            <a:endParaRPr lang="cs-CZ" sz="1800" b="1" i="1" dirty="0">
              <a:latin typeface="+mn-lt"/>
            </a:endParaRPr>
          </a:p>
        </p:txBody>
      </p:sp>
      <p:sp>
        <p:nvSpPr>
          <p:cNvPr id="10" name="TextovéPole 9"/>
          <p:cNvSpPr txBox="1"/>
          <p:nvPr/>
        </p:nvSpPr>
        <p:spPr>
          <a:xfrm rot="16200000">
            <a:off x="49721" y="3656063"/>
            <a:ext cx="1919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800" b="1" dirty="0" smtClean="0">
                <a:latin typeface="+mn-lt"/>
              </a:rPr>
              <a:t>Vládní zmocněnec</a:t>
            </a:r>
            <a:endParaRPr lang="cs-CZ" sz="1800" b="1" dirty="0">
              <a:latin typeface="+mn-lt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333415" y="1971907"/>
            <a:ext cx="126000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cs-CZ" sz="1300" b="1" dirty="0" smtClean="0">
                <a:solidFill>
                  <a:schemeClr val="tx1"/>
                </a:solidFill>
              </a:rPr>
              <a:t>Vláda ČR</a:t>
            </a:r>
            <a:endParaRPr lang="cs-CZ" sz="1300" dirty="0">
              <a:solidFill>
                <a:schemeClr val="tx1"/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4042705" y="1969129"/>
            <a:ext cx="126000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cs-CZ" sz="1300" dirty="0" smtClean="0">
                <a:solidFill>
                  <a:schemeClr val="tx1"/>
                </a:solidFill>
              </a:rPr>
              <a:t>Podnikání, investice a inovace</a:t>
            </a:r>
          </a:p>
          <a:p>
            <a:pPr algn="ctr">
              <a:lnSpc>
                <a:spcPct val="80000"/>
              </a:lnSpc>
            </a:pPr>
            <a:r>
              <a:rPr lang="cs-CZ" sz="1300" b="1" dirty="0" smtClean="0">
                <a:solidFill>
                  <a:schemeClr val="tx1"/>
                </a:solidFill>
              </a:rPr>
              <a:t>MPO</a:t>
            </a:r>
            <a:endParaRPr lang="cs-CZ" sz="1300" dirty="0">
              <a:solidFill>
                <a:schemeClr val="tx1"/>
              </a:solidFill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5396586" y="1971907"/>
            <a:ext cx="126000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cs-CZ" sz="1300" dirty="0" smtClean="0">
                <a:solidFill>
                  <a:schemeClr val="tx1"/>
                </a:solidFill>
              </a:rPr>
              <a:t>Trh práce a vzdělávání</a:t>
            </a:r>
          </a:p>
          <a:p>
            <a:pPr algn="ctr">
              <a:lnSpc>
                <a:spcPct val="80000"/>
              </a:lnSpc>
            </a:pPr>
            <a:r>
              <a:rPr lang="cs-CZ" sz="1300" b="1" dirty="0" smtClean="0">
                <a:solidFill>
                  <a:schemeClr val="tx1"/>
                </a:solidFill>
              </a:rPr>
              <a:t>MPSV </a:t>
            </a:r>
            <a:r>
              <a:rPr lang="cs-CZ" sz="1300" dirty="0" smtClean="0">
                <a:solidFill>
                  <a:schemeClr val="tx1"/>
                </a:solidFill>
              </a:rPr>
              <a:t>+</a:t>
            </a:r>
            <a:r>
              <a:rPr lang="cs-CZ" sz="1300" b="1" dirty="0" smtClean="0">
                <a:solidFill>
                  <a:schemeClr val="tx1"/>
                </a:solidFill>
              </a:rPr>
              <a:t> MŠMT</a:t>
            </a:r>
            <a:endParaRPr lang="cs-CZ" sz="1300" b="1" dirty="0">
              <a:solidFill>
                <a:schemeClr val="tx1"/>
              </a:solidFill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6750467" y="1971907"/>
            <a:ext cx="126000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cs-CZ" sz="1300" dirty="0" smtClean="0">
                <a:solidFill>
                  <a:schemeClr val="tx1"/>
                </a:solidFill>
              </a:rPr>
              <a:t>Infrastruktura a životní prostředí </a:t>
            </a:r>
          </a:p>
          <a:p>
            <a:pPr algn="ctr">
              <a:lnSpc>
                <a:spcPct val="80000"/>
              </a:lnSpc>
            </a:pPr>
            <a:r>
              <a:rPr lang="cs-CZ" sz="1300" b="1" dirty="0" smtClean="0">
                <a:solidFill>
                  <a:schemeClr val="tx1"/>
                </a:solidFill>
              </a:rPr>
              <a:t>MD </a:t>
            </a:r>
            <a:r>
              <a:rPr lang="cs-CZ" sz="1300" dirty="0" smtClean="0">
                <a:solidFill>
                  <a:schemeClr val="tx1"/>
                </a:solidFill>
              </a:rPr>
              <a:t>+</a:t>
            </a:r>
            <a:r>
              <a:rPr lang="cs-CZ" sz="1300" b="1" dirty="0" smtClean="0">
                <a:solidFill>
                  <a:schemeClr val="tx1"/>
                </a:solidFill>
              </a:rPr>
              <a:t> MŽP</a:t>
            </a:r>
            <a:endParaRPr lang="cs-CZ" sz="1300" b="1" dirty="0">
              <a:solidFill>
                <a:schemeClr val="tx1"/>
              </a:solidFill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326007" y="4794965"/>
            <a:ext cx="126000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80000"/>
              </a:lnSpc>
            </a:pPr>
            <a:r>
              <a:rPr lang="cs-CZ" sz="1300" b="1" dirty="0" smtClean="0">
                <a:solidFill>
                  <a:schemeClr val="tx1"/>
                </a:solidFill>
              </a:rPr>
              <a:t>Kraje</a:t>
            </a:r>
            <a:r>
              <a:rPr lang="cs-CZ" sz="1300" dirty="0" smtClean="0">
                <a:solidFill>
                  <a:schemeClr val="tx1"/>
                </a:solidFill>
              </a:rPr>
              <a:t>, </a:t>
            </a:r>
            <a:r>
              <a:rPr lang="cs-CZ" sz="1300" b="1" dirty="0" smtClean="0">
                <a:solidFill>
                  <a:schemeClr val="tx1"/>
                </a:solidFill>
              </a:rPr>
              <a:t>statutární města</a:t>
            </a:r>
            <a:r>
              <a:rPr lang="cs-CZ" sz="1300" dirty="0" smtClean="0">
                <a:solidFill>
                  <a:schemeClr val="tx1"/>
                </a:solidFill>
              </a:rPr>
              <a:t> a další významná </a:t>
            </a:r>
            <a:r>
              <a:rPr lang="cs-CZ" sz="1300" b="1" dirty="0" smtClean="0">
                <a:solidFill>
                  <a:schemeClr val="tx1"/>
                </a:solidFill>
              </a:rPr>
              <a:t>města</a:t>
            </a:r>
            <a:endParaRPr lang="cs-CZ" sz="1300" b="1" dirty="0">
              <a:solidFill>
                <a:schemeClr val="tx1"/>
              </a:solidFill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2685140" y="4795980"/>
            <a:ext cx="126000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>
              <a:lnSpc>
                <a:spcPct val="80000"/>
              </a:lnSpc>
            </a:pPr>
            <a:r>
              <a:rPr lang="cs-CZ" sz="1300" dirty="0" smtClean="0">
                <a:solidFill>
                  <a:schemeClr val="tx1"/>
                </a:solidFill>
              </a:rPr>
              <a:t>Regionální tripartity</a:t>
            </a:r>
            <a:endParaRPr lang="cs-CZ" sz="1300" dirty="0">
              <a:solidFill>
                <a:schemeClr val="tx1"/>
              </a:solidFill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5388341" y="4794965"/>
            <a:ext cx="126000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>
              <a:lnSpc>
                <a:spcPct val="80000"/>
              </a:lnSpc>
            </a:pPr>
            <a:r>
              <a:rPr lang="cs-CZ" sz="1300" dirty="0" smtClean="0">
                <a:solidFill>
                  <a:schemeClr val="tx1"/>
                </a:solidFill>
              </a:rPr>
              <a:t>Významné podniky a klíčoví zaměstnavatelé</a:t>
            </a:r>
            <a:endParaRPr lang="cs-CZ" sz="1300" dirty="0">
              <a:solidFill>
                <a:schemeClr val="tx1"/>
              </a:solidFill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6747792" y="4794965"/>
            <a:ext cx="126000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>
              <a:lnSpc>
                <a:spcPct val="80000"/>
              </a:lnSpc>
            </a:pPr>
            <a:r>
              <a:rPr lang="cs-CZ" sz="1300" dirty="0" smtClean="0">
                <a:solidFill>
                  <a:schemeClr val="tx1"/>
                </a:solidFill>
              </a:rPr>
              <a:t>Další klíčoví aktéři: university, podnikatelské svazy, atp.</a:t>
            </a:r>
            <a:endParaRPr lang="cs-CZ" sz="1300" b="1" dirty="0">
              <a:solidFill>
                <a:schemeClr val="tx1"/>
              </a:solidFill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1335232" y="3251039"/>
            <a:ext cx="1260000" cy="1152000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cs-CZ" sz="1300" dirty="0" smtClean="0">
                <a:solidFill>
                  <a:schemeClr val="tx1"/>
                </a:solidFill>
              </a:rPr>
              <a:t>„</a:t>
            </a:r>
            <a:r>
              <a:rPr lang="cs-CZ" sz="1300" dirty="0" err="1" smtClean="0">
                <a:solidFill>
                  <a:schemeClr val="tx1"/>
                </a:solidFill>
              </a:rPr>
              <a:t>Task</a:t>
            </a:r>
            <a:r>
              <a:rPr lang="cs-CZ" sz="1300" dirty="0" smtClean="0">
                <a:solidFill>
                  <a:schemeClr val="tx1"/>
                </a:solidFill>
              </a:rPr>
              <a:t> </a:t>
            </a:r>
            <a:r>
              <a:rPr lang="cs-CZ" sz="1300" dirty="0" err="1" smtClean="0">
                <a:solidFill>
                  <a:schemeClr val="tx1"/>
                </a:solidFill>
              </a:rPr>
              <a:t>Force</a:t>
            </a:r>
            <a:r>
              <a:rPr lang="cs-CZ" sz="1300" dirty="0" smtClean="0">
                <a:solidFill>
                  <a:schemeClr val="tx1"/>
                </a:solidFill>
              </a:rPr>
              <a:t>“ </a:t>
            </a:r>
          </a:p>
          <a:p>
            <a:pPr algn="ctr">
              <a:lnSpc>
                <a:spcPct val="90000"/>
              </a:lnSpc>
            </a:pPr>
            <a:r>
              <a:rPr lang="cs-CZ" sz="1300" b="1" dirty="0" smtClean="0">
                <a:solidFill>
                  <a:schemeClr val="tx1"/>
                </a:solidFill>
              </a:rPr>
              <a:t>VÝKONNY TÝM</a:t>
            </a:r>
          </a:p>
          <a:p>
            <a:pPr algn="ctr">
              <a:lnSpc>
                <a:spcPct val="90000"/>
              </a:lnSpc>
            </a:pPr>
            <a:r>
              <a:rPr lang="cs-CZ" sz="1300" dirty="0" smtClean="0">
                <a:solidFill>
                  <a:schemeClr val="tx1"/>
                </a:solidFill>
              </a:rPr>
              <a:t>Strategie -</a:t>
            </a:r>
          </a:p>
          <a:p>
            <a:pPr algn="ctr">
              <a:lnSpc>
                <a:spcPct val="90000"/>
              </a:lnSpc>
            </a:pPr>
            <a:r>
              <a:rPr lang="cs-CZ" sz="1300" dirty="0" smtClean="0">
                <a:solidFill>
                  <a:schemeClr val="tx1"/>
                </a:solidFill>
              </a:rPr>
              <a:t>organizačně </a:t>
            </a:r>
            <a:r>
              <a:rPr lang="cs-CZ" sz="1300" b="1" dirty="0" smtClean="0">
                <a:solidFill>
                  <a:schemeClr val="tx1"/>
                </a:solidFill>
              </a:rPr>
              <a:t>POD VLÁDNÍM ZMOCNĚNCEM</a:t>
            </a:r>
            <a:endParaRPr lang="cs-CZ" sz="1300" b="1" dirty="0">
              <a:solidFill>
                <a:schemeClr val="tx1"/>
              </a:solidFill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2685965" y="1971907"/>
            <a:ext cx="126000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cs-CZ" sz="1300" dirty="0" smtClean="0">
                <a:solidFill>
                  <a:schemeClr val="tx1"/>
                </a:solidFill>
              </a:rPr>
              <a:t>Realizace a financování Strategie na národní úrovni</a:t>
            </a:r>
          </a:p>
          <a:p>
            <a:pPr algn="ctr">
              <a:lnSpc>
                <a:spcPct val="80000"/>
              </a:lnSpc>
            </a:pPr>
            <a:r>
              <a:rPr lang="cs-CZ" sz="1300" b="1" dirty="0" smtClean="0">
                <a:solidFill>
                  <a:schemeClr val="tx1"/>
                </a:solidFill>
              </a:rPr>
              <a:t>MMR </a:t>
            </a:r>
            <a:r>
              <a:rPr lang="cs-CZ" sz="1300" dirty="0" smtClean="0">
                <a:solidFill>
                  <a:schemeClr val="tx1"/>
                </a:solidFill>
              </a:rPr>
              <a:t>+</a:t>
            </a:r>
            <a:r>
              <a:rPr lang="cs-CZ" sz="1300" b="1" dirty="0" smtClean="0">
                <a:solidFill>
                  <a:schemeClr val="tx1"/>
                </a:solidFill>
              </a:rPr>
              <a:t> MF</a:t>
            </a:r>
            <a:endParaRPr lang="cs-CZ" sz="1300" dirty="0">
              <a:solidFill>
                <a:schemeClr val="tx1"/>
              </a:solidFill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2820970" y="3251039"/>
            <a:ext cx="1116000" cy="1152000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cs-CZ" sz="1400" b="1" dirty="0" smtClean="0">
                <a:solidFill>
                  <a:schemeClr val="tx1"/>
                </a:solidFill>
              </a:rPr>
              <a:t>Společné pracovní týmy pro Pilíře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22" name="Obdélník 21"/>
          <p:cNvSpPr/>
          <p:nvPr/>
        </p:nvSpPr>
        <p:spPr>
          <a:xfrm rot="16200000">
            <a:off x="3857878" y="3545844"/>
            <a:ext cx="1152000" cy="576000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70000"/>
              </a:lnSpc>
            </a:pPr>
            <a:r>
              <a:rPr lang="cs-CZ" sz="1400" dirty="0" smtClean="0">
                <a:solidFill>
                  <a:schemeClr val="tx1"/>
                </a:solidFill>
              </a:rPr>
              <a:t>Podnikání </a:t>
            </a:r>
          </a:p>
          <a:p>
            <a:pPr algn="ctr">
              <a:lnSpc>
                <a:spcPct val="70000"/>
              </a:lnSpc>
            </a:pPr>
            <a:r>
              <a:rPr lang="cs-CZ" sz="1400" dirty="0" smtClean="0">
                <a:solidFill>
                  <a:schemeClr val="tx1"/>
                </a:solidFill>
              </a:rPr>
              <a:t>a inovace</a:t>
            </a:r>
            <a:endParaRPr lang="cs-CZ" sz="1400" dirty="0">
              <a:solidFill>
                <a:schemeClr val="tx1"/>
              </a:solidFill>
            </a:endParaRPr>
          </a:p>
        </p:txBody>
      </p:sp>
      <p:sp>
        <p:nvSpPr>
          <p:cNvPr id="23" name="Obdélník 22"/>
          <p:cNvSpPr/>
          <p:nvPr/>
        </p:nvSpPr>
        <p:spPr>
          <a:xfrm rot="16200000">
            <a:off x="4517011" y="3545037"/>
            <a:ext cx="1152000" cy="576000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70000"/>
              </a:lnSpc>
            </a:pPr>
            <a:r>
              <a:rPr lang="cs-CZ" sz="1400" dirty="0" smtClean="0">
                <a:solidFill>
                  <a:schemeClr val="tx1"/>
                </a:solidFill>
              </a:rPr>
              <a:t>Přímé zahraniční </a:t>
            </a:r>
          </a:p>
          <a:p>
            <a:pPr algn="ctr">
              <a:lnSpc>
                <a:spcPct val="70000"/>
              </a:lnSpc>
            </a:pPr>
            <a:r>
              <a:rPr lang="cs-CZ" sz="1400" dirty="0" smtClean="0">
                <a:solidFill>
                  <a:schemeClr val="tx1"/>
                </a:solidFill>
              </a:rPr>
              <a:t>investice</a:t>
            </a:r>
            <a:endParaRPr lang="cs-CZ" sz="1400" dirty="0">
              <a:solidFill>
                <a:schemeClr val="tx1"/>
              </a:solidFill>
            </a:endParaRPr>
          </a:p>
        </p:txBody>
      </p:sp>
      <p:sp>
        <p:nvSpPr>
          <p:cNvPr id="24" name="Obdélník 23"/>
          <p:cNvSpPr/>
          <p:nvPr/>
        </p:nvSpPr>
        <p:spPr>
          <a:xfrm rot="16200000">
            <a:off x="5178897" y="3545844"/>
            <a:ext cx="1152000" cy="576000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70000"/>
              </a:lnSpc>
            </a:pPr>
            <a:r>
              <a:rPr lang="cs-CZ" sz="1400" dirty="0" smtClean="0">
                <a:solidFill>
                  <a:schemeClr val="tx1"/>
                </a:solidFill>
              </a:rPr>
              <a:t>Výzkum </a:t>
            </a:r>
          </a:p>
          <a:p>
            <a:pPr algn="ctr">
              <a:lnSpc>
                <a:spcPct val="70000"/>
              </a:lnSpc>
            </a:pPr>
            <a:r>
              <a:rPr lang="cs-CZ" sz="1400" dirty="0" smtClean="0">
                <a:solidFill>
                  <a:schemeClr val="tx1"/>
                </a:solidFill>
              </a:rPr>
              <a:t>a vývoj</a:t>
            </a:r>
            <a:endParaRPr lang="cs-CZ" sz="1400" dirty="0">
              <a:solidFill>
                <a:schemeClr val="tx1"/>
              </a:solidFill>
            </a:endParaRPr>
          </a:p>
        </p:txBody>
      </p:sp>
      <p:sp>
        <p:nvSpPr>
          <p:cNvPr id="25" name="Obdélník 24"/>
          <p:cNvSpPr/>
          <p:nvPr/>
        </p:nvSpPr>
        <p:spPr>
          <a:xfrm rot="16200000">
            <a:off x="5831322" y="3545843"/>
            <a:ext cx="1152000" cy="576000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70000"/>
              </a:lnSpc>
            </a:pPr>
            <a:r>
              <a:rPr lang="cs-CZ" sz="1400" dirty="0" smtClean="0">
                <a:solidFill>
                  <a:schemeClr val="tx1"/>
                </a:solidFill>
              </a:rPr>
              <a:t>Lidské zdroje</a:t>
            </a:r>
            <a:endParaRPr lang="cs-CZ" sz="1400" dirty="0">
              <a:solidFill>
                <a:schemeClr val="tx1"/>
              </a:solidFill>
            </a:endParaRPr>
          </a:p>
        </p:txBody>
      </p:sp>
      <p:sp>
        <p:nvSpPr>
          <p:cNvPr id="26" name="Obdélník 25"/>
          <p:cNvSpPr/>
          <p:nvPr/>
        </p:nvSpPr>
        <p:spPr>
          <a:xfrm rot="16200000">
            <a:off x="6487898" y="3545842"/>
            <a:ext cx="1152000" cy="576000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70000"/>
              </a:lnSpc>
            </a:pPr>
            <a:r>
              <a:rPr lang="cs-CZ" sz="1400" dirty="0" smtClean="0">
                <a:solidFill>
                  <a:schemeClr val="tx1"/>
                </a:solidFill>
              </a:rPr>
              <a:t>Sociální stabilizace</a:t>
            </a:r>
            <a:endParaRPr lang="cs-CZ" sz="1400" dirty="0">
              <a:solidFill>
                <a:schemeClr val="tx1"/>
              </a:solidFill>
            </a:endParaRPr>
          </a:p>
        </p:txBody>
      </p:sp>
      <p:sp>
        <p:nvSpPr>
          <p:cNvPr id="27" name="Obdélník 26"/>
          <p:cNvSpPr/>
          <p:nvPr/>
        </p:nvSpPr>
        <p:spPr>
          <a:xfrm rot="16200000">
            <a:off x="7144605" y="3537890"/>
            <a:ext cx="1152000" cy="576000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>
              <a:lnSpc>
                <a:spcPct val="70000"/>
              </a:lnSpc>
            </a:pPr>
            <a:r>
              <a:rPr lang="cs-CZ" sz="1350" dirty="0" smtClean="0">
                <a:solidFill>
                  <a:schemeClr val="tx1"/>
                </a:solidFill>
              </a:rPr>
              <a:t>Infrastruktura</a:t>
            </a:r>
            <a:r>
              <a:rPr lang="cs-CZ" sz="1400" dirty="0" smtClean="0">
                <a:solidFill>
                  <a:schemeClr val="tx1"/>
                </a:solidFill>
              </a:rPr>
              <a:t> a životní prostředí</a:t>
            </a:r>
            <a:endParaRPr lang="cs-CZ" sz="1400" dirty="0">
              <a:solidFill>
                <a:schemeClr val="tx1"/>
              </a:solidFill>
            </a:endParaRPr>
          </a:p>
        </p:txBody>
      </p:sp>
      <p:cxnSp>
        <p:nvCxnSpPr>
          <p:cNvPr id="29" name="Přímá spojnice se šipkou 28"/>
          <p:cNvCxnSpPr/>
          <p:nvPr/>
        </p:nvCxnSpPr>
        <p:spPr>
          <a:xfrm>
            <a:off x="2599428" y="3837740"/>
            <a:ext cx="226800" cy="0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Přímá spojnice se šipkou 30"/>
          <p:cNvCxnSpPr/>
          <p:nvPr/>
        </p:nvCxnSpPr>
        <p:spPr>
          <a:xfrm>
            <a:off x="3928576" y="3839071"/>
            <a:ext cx="226800" cy="0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Přímá spojnice se šipkou 31"/>
          <p:cNvCxnSpPr/>
          <p:nvPr/>
        </p:nvCxnSpPr>
        <p:spPr>
          <a:xfrm>
            <a:off x="1965232" y="2885242"/>
            <a:ext cx="0" cy="36000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se šipkou 33"/>
          <p:cNvCxnSpPr/>
          <p:nvPr/>
        </p:nvCxnSpPr>
        <p:spPr>
          <a:xfrm flipH="1" flipV="1">
            <a:off x="1965232" y="4403039"/>
            <a:ext cx="0" cy="37729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římá spojnice se šipkou 36"/>
          <p:cNvCxnSpPr/>
          <p:nvPr/>
        </p:nvCxnSpPr>
        <p:spPr>
          <a:xfrm>
            <a:off x="3397743" y="3061495"/>
            <a:ext cx="0" cy="19800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nice se šipkou 37"/>
          <p:cNvCxnSpPr/>
          <p:nvPr/>
        </p:nvCxnSpPr>
        <p:spPr>
          <a:xfrm flipH="1" flipV="1">
            <a:off x="3397743" y="4404370"/>
            <a:ext cx="0" cy="19800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nice 38"/>
          <p:cNvCxnSpPr/>
          <p:nvPr/>
        </p:nvCxnSpPr>
        <p:spPr>
          <a:xfrm>
            <a:off x="1968776" y="3061495"/>
            <a:ext cx="543600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nice se šipkou 40"/>
          <p:cNvCxnSpPr/>
          <p:nvPr/>
        </p:nvCxnSpPr>
        <p:spPr>
          <a:xfrm>
            <a:off x="3339918" y="2873910"/>
            <a:ext cx="0" cy="19800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římá spojnice se šipkou 41"/>
          <p:cNvCxnSpPr/>
          <p:nvPr/>
        </p:nvCxnSpPr>
        <p:spPr>
          <a:xfrm>
            <a:off x="4699293" y="2872695"/>
            <a:ext cx="0" cy="19800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nice se šipkou 42"/>
          <p:cNvCxnSpPr/>
          <p:nvPr/>
        </p:nvCxnSpPr>
        <p:spPr>
          <a:xfrm>
            <a:off x="6036723" y="2871480"/>
            <a:ext cx="0" cy="19800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se šipkou 43"/>
          <p:cNvCxnSpPr/>
          <p:nvPr/>
        </p:nvCxnSpPr>
        <p:spPr>
          <a:xfrm>
            <a:off x="7388783" y="2870265"/>
            <a:ext cx="0" cy="19800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44"/>
          <p:cNvCxnSpPr/>
          <p:nvPr/>
        </p:nvCxnSpPr>
        <p:spPr>
          <a:xfrm>
            <a:off x="1982191" y="4618375"/>
            <a:ext cx="540000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Přímá spojnice se šipkou 45"/>
          <p:cNvCxnSpPr/>
          <p:nvPr/>
        </p:nvCxnSpPr>
        <p:spPr>
          <a:xfrm>
            <a:off x="3331388" y="4613665"/>
            <a:ext cx="0" cy="18720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nice se šipkou 46"/>
          <p:cNvCxnSpPr/>
          <p:nvPr/>
        </p:nvCxnSpPr>
        <p:spPr>
          <a:xfrm>
            <a:off x="6023202" y="4618375"/>
            <a:ext cx="0" cy="18720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Přímá spojnice se šipkou 47"/>
          <p:cNvCxnSpPr/>
          <p:nvPr/>
        </p:nvCxnSpPr>
        <p:spPr>
          <a:xfrm>
            <a:off x="7374087" y="4612621"/>
            <a:ext cx="0" cy="18720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bdélník 51"/>
          <p:cNvSpPr/>
          <p:nvPr/>
        </p:nvSpPr>
        <p:spPr>
          <a:xfrm>
            <a:off x="4037200" y="4802080"/>
            <a:ext cx="126000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>
              <a:lnSpc>
                <a:spcPct val="80000"/>
              </a:lnSpc>
            </a:pPr>
            <a:r>
              <a:rPr lang="cs-CZ" sz="1300" dirty="0" smtClean="0">
                <a:solidFill>
                  <a:schemeClr val="tx1"/>
                </a:solidFill>
              </a:rPr>
              <a:t>Regionální stálé konference</a:t>
            </a:r>
            <a:endParaRPr lang="cs-CZ" sz="1300" dirty="0">
              <a:solidFill>
                <a:schemeClr val="tx1"/>
              </a:solidFill>
            </a:endParaRPr>
          </a:p>
        </p:txBody>
      </p:sp>
      <p:cxnSp>
        <p:nvCxnSpPr>
          <p:cNvPr id="53" name="Přímá spojnice se šipkou 52"/>
          <p:cNvCxnSpPr/>
          <p:nvPr/>
        </p:nvCxnSpPr>
        <p:spPr>
          <a:xfrm>
            <a:off x="4654188" y="4619765"/>
            <a:ext cx="0" cy="18720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Nadpis 1"/>
          <p:cNvSpPr txBox="1">
            <a:spLocks/>
          </p:cNvSpPr>
          <p:nvPr/>
        </p:nvSpPr>
        <p:spPr>
          <a:xfrm>
            <a:off x="457200" y="129396"/>
            <a:ext cx="8229600" cy="7073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cs-CZ" sz="3600" b="1" dirty="0" smtClean="0"/>
              <a:t>Pilíř G: Implementace</a:t>
            </a:r>
            <a:endParaRPr lang="cs-CZ" sz="3600" b="1" dirty="0"/>
          </a:p>
        </p:txBody>
      </p:sp>
      <p:sp>
        <p:nvSpPr>
          <p:cNvPr id="55" name="Nadpis 1"/>
          <p:cNvSpPr txBox="1">
            <a:spLocks/>
          </p:cNvSpPr>
          <p:nvPr/>
        </p:nvSpPr>
        <p:spPr>
          <a:xfrm>
            <a:off x="156355" y="1076357"/>
            <a:ext cx="2996495" cy="372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cs-CZ" sz="1800" b="1" dirty="0" smtClean="0"/>
              <a:t>Návrh organizační struktury:</a:t>
            </a:r>
            <a:endParaRPr lang="cs-CZ" sz="1800" b="1" dirty="0"/>
          </a:p>
        </p:txBody>
      </p:sp>
    </p:spTree>
    <p:extLst>
      <p:ext uri="{BB962C8B-B14F-4D97-AF65-F5344CB8AC3E}">
        <p14:creationId xmlns:p14="http://schemas.microsoft.com/office/powerpoint/2010/main" val="21542966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75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25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75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25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2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52" grpId="0" animBg="1"/>
    </p:bldLst>
  </p:timing>
</p:sld>
</file>

<file path=ppt/theme/theme1.xml><?xml version="1.0" encoding="utf-8"?>
<a:theme xmlns:a="http://schemas.openxmlformats.org/drawingml/2006/main" name="MMR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4017</TotalTime>
  <Words>2272</Words>
  <Application>Microsoft Office PowerPoint</Application>
  <PresentationFormat>Předvádění na obrazovce (4:3)</PresentationFormat>
  <Paragraphs>480</Paragraphs>
  <Slides>31</Slides>
  <Notes>26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32" baseType="lpstr">
      <vt:lpstr>MMR_klas</vt:lpstr>
      <vt:lpstr>Prezentace aplikace PowerPoint</vt:lpstr>
      <vt:lpstr>Struktura prezentace </vt:lpstr>
      <vt:lpstr> </vt:lpstr>
      <vt:lpstr>Strategie hospodářské restrukturalizace Ústeckého, Moravskoslezského a Karlovarského kraje </vt:lpstr>
      <vt:lpstr>Strategie hospodářské restrukturalizace Ústeckého, Moravskoslezského a Karlovarského kraje </vt:lpstr>
      <vt:lpstr>Prezentace aplikace PowerPoint</vt:lpstr>
      <vt:lpstr>Pilíř A: Podnikání a inovace</vt:lpstr>
      <vt:lpstr>Pilíř A: Podnikání a inovace</vt:lpstr>
      <vt:lpstr>Prezentace aplikace PowerPoint</vt:lpstr>
      <vt:lpstr> </vt:lpstr>
      <vt:lpstr>Regionální akční plán</vt:lpstr>
      <vt:lpstr>Smysl a využití Regionálního akčního plánu</vt:lpstr>
      <vt:lpstr>Pracovní verze RAP - výstupy</vt:lpstr>
      <vt:lpstr>Výsledky činnosti RSK</vt:lpstr>
      <vt:lpstr> </vt:lpstr>
      <vt:lpstr>Národní dotační tituly MMR 2017</vt:lpstr>
      <vt:lpstr>Národní dotační tituly MMR 2017</vt:lpstr>
      <vt:lpstr>Národní dotační tituly MMR 2017</vt:lpstr>
      <vt:lpstr>Národní dotační tituly MMR 2017</vt:lpstr>
      <vt:lpstr>Národní dotační tituly MMR 2017</vt:lpstr>
      <vt:lpstr>Národní program podpory cestovního ruchu v regionech</vt:lpstr>
      <vt:lpstr>Jednání RSK a OSMS</vt:lpstr>
      <vt:lpstr>Národní stálá konference</vt:lpstr>
      <vt:lpstr> </vt:lpstr>
      <vt:lpstr>Stav CLLD a Integrovaných strategií</vt:lpstr>
      <vt:lpstr>CLLD</vt:lpstr>
      <vt:lpstr>Celkové způsobilé VÝDAJE projektů dle místa realizace</vt:lpstr>
      <vt:lpstr>Schválené projekty v Karlovarském kraji - alokace</vt:lpstr>
      <vt:lpstr>Schválené projekty v Karlovarském kraji - počet</vt:lpstr>
      <vt:lpstr>Schválené projekty v Karlovarském kraji dle stavu</vt:lpstr>
      <vt:lpstr>Diskuze, náměty, komentáře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Vaner Lukáš</dc:creator>
  <cp:lastModifiedBy>Karp</cp:lastModifiedBy>
  <cp:revision>325</cp:revision>
  <cp:lastPrinted>2016-09-07T08:54:09Z</cp:lastPrinted>
  <dcterms:created xsi:type="dcterms:W3CDTF">2014-02-26T13:05:03Z</dcterms:created>
  <dcterms:modified xsi:type="dcterms:W3CDTF">2016-09-21T10:06:17Z</dcterms:modified>
</cp:coreProperties>
</file>