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  <p:sldMasterId id="2147483954" r:id="rId2"/>
    <p:sldMasterId id="2147484123" r:id="rId3"/>
    <p:sldMasterId id="2147484135" r:id="rId4"/>
  </p:sldMasterIdLst>
  <p:notesMasterIdLst>
    <p:notesMasterId r:id="rId29"/>
  </p:notesMasterIdLst>
  <p:handoutMasterIdLst>
    <p:handoutMasterId r:id="rId30"/>
  </p:handoutMasterIdLst>
  <p:sldIdLst>
    <p:sldId id="256" r:id="rId5"/>
    <p:sldId id="289" r:id="rId6"/>
    <p:sldId id="258" r:id="rId7"/>
    <p:sldId id="261" r:id="rId8"/>
    <p:sldId id="313" r:id="rId9"/>
    <p:sldId id="278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03" r:id="rId19"/>
    <p:sldId id="304" r:id="rId20"/>
    <p:sldId id="312" r:id="rId21"/>
    <p:sldId id="297" r:id="rId22"/>
    <p:sldId id="322" r:id="rId23"/>
    <p:sldId id="323" r:id="rId24"/>
    <p:sldId id="324" r:id="rId25"/>
    <p:sldId id="325" r:id="rId26"/>
    <p:sldId id="269" r:id="rId27"/>
    <p:sldId id="270" r:id="rId28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Financování</a:t>
            </a:r>
            <a:r>
              <a:rPr lang="cs-CZ"/>
              <a:t> RAP z</a:t>
            </a:r>
            <a:r>
              <a:rPr lang="en-US"/>
              <a:t> ESIF</a:t>
            </a:r>
            <a:r>
              <a:rPr lang="cs-CZ"/>
              <a:t> dle aktivit v mil Kč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2.2654511252007785E-2"/>
          <c:y val="9.28896466822388E-2"/>
          <c:w val="0.49789864900489389"/>
          <c:h val="0.85167170974849649"/>
        </c:manualLayout>
      </c:layout>
      <c:barChart>
        <c:barDir val="bar"/>
        <c:grouping val="clustered"/>
        <c:varyColors val="1"/>
        <c:ser>
          <c:idx val="0"/>
          <c:order val="0"/>
          <c:tx>
            <c:strRef>
              <c:f>List1!$C$4</c:f>
              <c:strCache>
                <c:ptCount val="1"/>
                <c:pt idx="0">
                  <c:v>Financování ESIF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List1!$B$5:$B$24</c:f>
              <c:strCache>
                <c:ptCount val="20"/>
                <c:pt idx="0">
                  <c:v>1. Budování a modernizace dopravní infrastruktury</c:v>
                </c:pt>
                <c:pt idx="1">
                  <c:v>2. Podpora udržitelných forem dopravy</c:v>
                </c:pt>
                <c:pt idx="2">
                  <c:v>3. Zvyšování kvality vzdělávání</c:v>
                </c:pt>
                <c:pt idx="3">
                  <c:v>4. Podpora výzkumu, vývoje a inovací</c:v>
                </c:pt>
                <c:pt idx="4">
                  <c:v>5. Zvyšování kvality a dostupnosti zdravotní péče</c:v>
                </c:pt>
                <c:pt idx="5">
                  <c:v>6. Dostupné a kvalitní sociální služby, podpora sociálních inovací</c:v>
                </c:pt>
                <c:pt idx="6">
                  <c:v>7. Podpora zaměstnanosti</c:v>
                </c:pt>
                <c:pt idx="7">
                  <c:v>8. Rozvoj sociálního podnikání a podpora aktivního začleňování</c:v>
                </c:pt>
                <c:pt idx="8">
                  <c:v>9. Rozvoj cestovního ruchu a lázeňství, kulturního a přírodního dědictví regionu</c:v>
                </c:pt>
                <c:pt idx="9">
                  <c:v>10. Podpora podnikání a zvyšováníé konkurenceschopnosti firem</c:v>
                </c:pt>
                <c:pt idx="10">
                  <c:v>11. Budování a modrnizace vodohospodářské infrastruktury</c:v>
                </c:pt>
                <c:pt idx="11">
                  <c:v>12. Posilování protipovodňové ochrany</c:v>
                </c:pt>
                <c:pt idx="12">
                  <c:v>13. Zlepšování stavu ovzduší</c:v>
                </c:pt>
                <c:pt idx="13">
                  <c:v>14. Efektivní odpadové hospodářství</c:v>
                </c:pt>
                <c:pt idx="14">
                  <c:v>15. Odstraňování ekologických zátěží a snižování enviiromentálních rizik</c:v>
                </c:pt>
                <c:pt idx="15">
                  <c:v>16. Ochrana přírody a péče o krajinu a veřejná prostranství</c:v>
                </c:pt>
                <c:pt idx="16">
                  <c:v>17. Snižování energetické náročnosti</c:v>
                </c:pt>
                <c:pt idx="17">
                  <c:v>18. Podpora multufunkčního zemědělství a rozvoje venkova</c:v>
                </c:pt>
                <c:pt idx="18">
                  <c:v>19. Modernizace veřejné správy</c:v>
                </c:pt>
                <c:pt idx="19">
                  <c:v>20. Podpora přeshraniční, meziregionální a nadnárodní spolupráce</c:v>
                </c:pt>
              </c:strCache>
            </c:strRef>
          </c:cat>
          <c:val>
            <c:numRef>
              <c:f>List1!$C$5:$C$24</c:f>
              <c:numCache>
                <c:formatCode>0</c:formatCode>
                <c:ptCount val="20"/>
                <c:pt idx="0">
                  <c:v>401.79999999999995</c:v>
                </c:pt>
                <c:pt idx="1">
                  <c:v>1513.3999999999999</c:v>
                </c:pt>
                <c:pt idx="2">
                  <c:v>2965.5</c:v>
                </c:pt>
                <c:pt idx="3">
                  <c:v>1869.3</c:v>
                </c:pt>
                <c:pt idx="4">
                  <c:v>8.4</c:v>
                </c:pt>
                <c:pt idx="5">
                  <c:v>193.2</c:v>
                </c:pt>
                <c:pt idx="6">
                  <c:v>215.3</c:v>
                </c:pt>
                <c:pt idx="7">
                  <c:v>100.8</c:v>
                </c:pt>
                <c:pt idx="8">
                  <c:v>18.2</c:v>
                </c:pt>
                <c:pt idx="9">
                  <c:v>1091.7</c:v>
                </c:pt>
                <c:pt idx="10">
                  <c:v>182.5</c:v>
                </c:pt>
                <c:pt idx="11">
                  <c:v>278.2</c:v>
                </c:pt>
                <c:pt idx="12">
                  <c:v>88</c:v>
                </c:pt>
                <c:pt idx="13">
                  <c:v>172.5</c:v>
                </c:pt>
                <c:pt idx="14">
                  <c:v>232.5</c:v>
                </c:pt>
                <c:pt idx="15">
                  <c:v>53.1</c:v>
                </c:pt>
                <c:pt idx="16">
                  <c:v>102.5</c:v>
                </c:pt>
                <c:pt idx="17">
                  <c:v>984.30000000000007</c:v>
                </c:pt>
                <c:pt idx="18">
                  <c:v>349.59999999999997</c:v>
                </c:pt>
                <c:pt idx="19">
                  <c:v>15.9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0CB-4A1A-91DB-9D0F215E8A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580416"/>
        <c:axId val="123581952"/>
      </c:barChart>
      <c:catAx>
        <c:axId val="123580416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crossAx val="123581952"/>
        <c:crosses val="autoZero"/>
        <c:auto val="1"/>
        <c:lblAlgn val="ctr"/>
        <c:lblOffset val="100"/>
        <c:noMultiLvlLbl val="0"/>
      </c:catAx>
      <c:valAx>
        <c:axId val="123581952"/>
        <c:scaling>
          <c:orientation val="maxMin"/>
        </c:scaling>
        <c:delete val="0"/>
        <c:axPos val="b"/>
        <c:majorGridlines/>
        <c:numFmt formatCode="0" sourceLinked="1"/>
        <c:majorTickMark val="out"/>
        <c:minorTickMark val="none"/>
        <c:tickLblPos val="nextTo"/>
        <c:crossAx val="12358041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solidFill>
      <a:schemeClr val="tx2">
        <a:lumMod val="10000"/>
        <a:lumOff val="90000"/>
      </a:schemeClr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Financování</a:t>
            </a:r>
            <a:r>
              <a:rPr lang="cs-CZ"/>
              <a:t> RAP</a:t>
            </a:r>
            <a:r>
              <a:rPr lang="en-US"/>
              <a:t> z ESIF</a:t>
            </a:r>
            <a:r>
              <a:rPr lang="cs-CZ"/>
              <a:t> dle operačních programů v mil Kč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119884904977687"/>
          <c:y val="0.12150655871503541"/>
          <c:w val="0.90747382561431789"/>
          <c:h val="0.82285642580101148"/>
        </c:manualLayout>
      </c:layout>
      <c:barChart>
        <c:barDir val="bar"/>
        <c:grouping val="clustered"/>
        <c:varyColors val="1"/>
        <c:ser>
          <c:idx val="0"/>
          <c:order val="0"/>
          <c:tx>
            <c:strRef>
              <c:f>List2!$C$5</c:f>
              <c:strCache>
                <c:ptCount val="1"/>
                <c:pt idx="0">
                  <c:v>Financování z ESIF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List2!$B$6:$B$15</c:f>
              <c:strCache>
                <c:ptCount val="10"/>
                <c:pt idx="0">
                  <c:v>IROP</c:v>
                </c:pt>
                <c:pt idx="1">
                  <c:v>OPD</c:v>
                </c:pt>
                <c:pt idx="2">
                  <c:v>OPPIK</c:v>
                </c:pt>
                <c:pt idx="3">
                  <c:v>OPVVV</c:v>
                </c:pt>
                <c:pt idx="4">
                  <c:v>OPZ</c:v>
                </c:pt>
                <c:pt idx="5">
                  <c:v>OPŽP</c:v>
                </c:pt>
                <c:pt idx="6">
                  <c:v>PRV</c:v>
                </c:pt>
                <c:pt idx="7">
                  <c:v>ČR - BY</c:v>
                </c:pt>
                <c:pt idx="8">
                  <c:v>ČR - SA</c:v>
                </c:pt>
                <c:pt idx="9">
                  <c:v>C. Europe aj.</c:v>
                </c:pt>
              </c:strCache>
            </c:strRef>
          </c:cat>
          <c:val>
            <c:numRef>
              <c:f>List2!$C$6:$C$15</c:f>
              <c:numCache>
                <c:formatCode>General</c:formatCode>
                <c:ptCount val="10"/>
                <c:pt idx="0">
                  <c:v>6157.8</c:v>
                </c:pt>
                <c:pt idx="1">
                  <c:v>100.8</c:v>
                </c:pt>
                <c:pt idx="2">
                  <c:v>307.70000000000005</c:v>
                </c:pt>
                <c:pt idx="3">
                  <c:v>352.4</c:v>
                </c:pt>
                <c:pt idx="4">
                  <c:v>1579.5</c:v>
                </c:pt>
                <c:pt idx="5">
                  <c:v>1372.4</c:v>
                </c:pt>
                <c:pt idx="6">
                  <c:v>365.49999999999994</c:v>
                </c:pt>
                <c:pt idx="7">
                  <c:v>401.79999999999995</c:v>
                </c:pt>
                <c:pt idx="8">
                  <c:v>187.29999999999998</c:v>
                </c:pt>
                <c:pt idx="9">
                  <c:v>11.5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CD1-44F1-9C66-7FED605397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9860352"/>
        <c:axId val="149861888"/>
      </c:barChart>
      <c:catAx>
        <c:axId val="1498603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49861888"/>
        <c:crosses val="autoZero"/>
        <c:auto val="1"/>
        <c:lblAlgn val="ctr"/>
        <c:lblOffset val="100"/>
        <c:noMultiLvlLbl val="0"/>
      </c:catAx>
      <c:valAx>
        <c:axId val="149861888"/>
        <c:scaling>
          <c:orientation val="minMax"/>
          <c:max val="6400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49860352"/>
        <c:crosses val="autoZero"/>
        <c:crossBetween val="between"/>
      </c:valAx>
      <c:spPr>
        <a:solidFill>
          <a:schemeClr val="tx2">
            <a:lumMod val="10000"/>
            <a:lumOff val="90000"/>
          </a:schemeClr>
        </a:solidFill>
      </c:spPr>
    </c:plotArea>
    <c:plotVisOnly val="1"/>
    <c:dispBlanksAs val="gap"/>
    <c:showDLblsOverMax val="0"/>
  </c:chart>
  <c:spPr>
    <a:solidFill>
      <a:schemeClr val="tx2">
        <a:lumMod val="10000"/>
        <a:lumOff val="90000"/>
      </a:schemeClr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DECAC-596D-44DC-9C44-A9D64FC6C4B8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7E35D-5391-497C-ADA5-2269FA8EAB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152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E6980-CCF8-4FCC-BF1D-AD50F7F08869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1FA4C-5E8B-4FBB-840E-7CA6DF0E05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495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4645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6661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11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746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78924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871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35282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96173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92443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18880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7254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5501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270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71304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79540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7551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510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183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7616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2889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4590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6034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8052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4305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085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990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501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5024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549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320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406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62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22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411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20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8330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13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2638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11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9694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228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910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0469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160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91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80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7140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891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5988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3426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62931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254055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896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73505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34028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9943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454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1742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612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7332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4106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01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0269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1869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0072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7548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2023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25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9565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031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04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358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230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09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368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95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B164F9-18D9-4FCF-9E76-5F4AB9C2F043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61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  <p:sldLayoutId id="2147484147" r:id="rId12"/>
    <p:sldLayoutId id="2147484148" r:id="rId13"/>
    <p:sldLayoutId id="2147484149" r:id="rId14"/>
    <p:sldLayoutId id="2147484150" r:id="rId15"/>
    <p:sldLayoutId id="2147484151" r:id="rId16"/>
    <p:sldLayoutId id="214748415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rsk@karp-kv.cz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7772400" cy="2986173"/>
          </a:xfrm>
        </p:spPr>
        <p:txBody>
          <a:bodyPr>
            <a:normAutofit fontScale="90000"/>
          </a:bodyPr>
          <a:lstStyle/>
          <a:p>
            <a:r>
              <a:rPr lang="cs-CZ" b="1" dirty="0">
                <a:latin typeface="+mn-lt"/>
              </a:rPr>
              <a:t>Regionální stálá konference Karlovarského kraje</a:t>
            </a:r>
            <a:br>
              <a:rPr lang="cs-CZ" b="1" dirty="0">
                <a:latin typeface="+mn-lt"/>
              </a:rPr>
            </a:br>
            <a:r>
              <a:rPr lang="cs-CZ" sz="3200" b="1" dirty="0">
                <a:latin typeface="+mn-lt"/>
              </a:rPr>
              <a:t>5. jednání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4108536"/>
            <a:ext cx="6858000" cy="1149263"/>
          </a:xfrm>
        </p:spPr>
        <p:txBody>
          <a:bodyPr/>
          <a:lstStyle/>
          <a:p>
            <a:endParaRPr lang="cs-CZ" dirty="0"/>
          </a:p>
          <a:p>
            <a:r>
              <a:rPr lang="cs-CZ" sz="2000" dirty="0"/>
              <a:t>Karlovy Vary, dne 21. září 2016</a:t>
            </a:r>
          </a:p>
        </p:txBody>
      </p:sp>
    </p:spTree>
    <p:extLst>
      <p:ext uri="{BB962C8B-B14F-4D97-AF65-F5344CB8AC3E}">
        <p14:creationId xmlns:p14="http://schemas.microsoft.com/office/powerpoint/2010/main" val="6560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000" b="1" dirty="0"/>
              <a:t>4. Informace o Regionální inovační strategii Karlovarského kraje (RIS3) a jednání Rady pro výzkum, vývoj a inovace Karlovarského kraje</a:t>
            </a:r>
            <a:r>
              <a:rPr lang="cs-CZ" sz="3600" dirty="0"/>
              <a:t/>
            </a:r>
            <a:br>
              <a:rPr lang="cs-CZ" sz="3600" dirty="0"/>
            </a:br>
            <a:r>
              <a:rPr lang="cs-CZ" sz="3200" b="1" dirty="0"/>
              <a:t>    </a:t>
            </a:r>
            <a:endParaRPr lang="cs-CZ" sz="31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Informaci o Regionální inovační strategii Karlovarského kraje (RIS3) a jednání Rady pro výzkum, vývoj a inovace Karlovarského kraje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67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Autofit/>
          </a:bodyPr>
          <a:lstStyle/>
          <a:p>
            <a:r>
              <a:rPr lang="cs-CZ" sz="2700" b="1" dirty="0"/>
              <a:t>     5. Aktuální informace o Integrovaném plánu rozvoje území (IPRÚ) Karlovy Vary</a:t>
            </a:r>
            <a:r>
              <a:rPr lang="cs-CZ" sz="2700" dirty="0"/>
              <a:t/>
            </a:r>
            <a:br>
              <a:rPr lang="cs-CZ" sz="2700" dirty="0"/>
            </a:br>
            <a:endParaRPr lang="cs-CZ" sz="27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endParaRPr lang="cs-CZ" b="1" u="sng" dirty="0"/>
          </a:p>
          <a:p>
            <a:pPr marL="0" indent="0" algn="ctr">
              <a:buNone/>
            </a:pPr>
            <a:endParaRPr lang="cs-CZ" b="1" dirty="0"/>
          </a:p>
          <a:p>
            <a:pPr marL="0" indent="0" algn="ctr">
              <a:spcBef>
                <a:spcPts val="0"/>
              </a:spcBef>
              <a:buNone/>
            </a:pPr>
            <a:r>
              <a:rPr lang="cs-CZ" sz="2600" b="1" dirty="0"/>
              <a:t>Ing. Pavlína </a:t>
            </a:r>
            <a:r>
              <a:rPr lang="cs-CZ" sz="2600" b="1" dirty="0" err="1"/>
              <a:t>Stracheová</a:t>
            </a:r>
            <a:endParaRPr lang="cs-CZ" sz="2600" b="1" dirty="0"/>
          </a:p>
          <a:p>
            <a:pPr marL="0" indent="0" algn="ctr">
              <a:spcBef>
                <a:spcPts val="0"/>
              </a:spcBef>
              <a:buNone/>
            </a:pPr>
            <a:r>
              <a:rPr lang="cs-CZ" sz="2600" dirty="0"/>
              <a:t>vedoucí odboru strategií a dotací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cs-CZ" sz="2600" dirty="0"/>
              <a:t>Magistrát města Karlovy Vary</a:t>
            </a:r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274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>     5. Aktuální informace o Integrovaném plánu rozvoje území (IPRÚ) Karlovy Vary</a:t>
            </a:r>
            <a:r>
              <a:rPr lang="cs-CZ" sz="3000" dirty="0"/>
              <a:t/>
            </a:r>
            <a:br>
              <a:rPr lang="cs-CZ" sz="3000" dirty="0"/>
            </a:br>
            <a:r>
              <a:rPr lang="cs-CZ" sz="3000" b="1" dirty="0"/>
              <a:t> </a:t>
            </a:r>
            <a:r>
              <a:rPr lang="cs-CZ" sz="3600" dirty="0"/>
              <a:t/>
            </a:r>
            <a:br>
              <a:rPr lang="cs-CZ" sz="3600" dirty="0"/>
            </a:br>
            <a:r>
              <a:rPr lang="cs-CZ" sz="3200" b="1" dirty="0"/>
              <a:t>    </a:t>
            </a:r>
            <a:endParaRPr lang="cs-CZ" sz="31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Aktuální informace o Integrovaném plánu rozvoje území (IPRÚ) Karlovy Vary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987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/>
            </a:r>
            <a:br>
              <a:rPr lang="cs-CZ" sz="3000" b="1" dirty="0"/>
            </a:br>
            <a:r>
              <a:rPr lang="cs-CZ" sz="3000" b="1" dirty="0"/>
              <a:t>6. Aktuální informace o Strategiích Komunitně vedeného místního rozvoje (CLLD) a MAS v Karlovarském kraji</a:t>
            </a:r>
            <a:r>
              <a:rPr lang="cs-CZ" sz="3000" dirty="0"/>
              <a:t/>
            </a:r>
            <a:br>
              <a:rPr lang="cs-CZ" sz="3000" dirty="0"/>
            </a:br>
            <a:r>
              <a:rPr lang="cs-CZ" sz="3600" dirty="0"/>
              <a:t/>
            </a:r>
            <a:br>
              <a:rPr lang="cs-CZ" sz="3600" dirty="0"/>
            </a:br>
            <a:r>
              <a:rPr lang="cs-CZ" sz="3200" b="1" dirty="0"/>
              <a:t>    </a:t>
            </a:r>
            <a:endParaRPr lang="cs-CZ" sz="31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 algn="ctr">
              <a:buNone/>
            </a:pPr>
            <a:r>
              <a:rPr lang="cs-CZ" sz="2600" b="1" dirty="0"/>
              <a:t>Ing. Miroslav Makovička</a:t>
            </a:r>
          </a:p>
          <a:p>
            <a:pPr marL="0" indent="0" algn="ctr">
              <a:buNone/>
            </a:pPr>
            <a:r>
              <a:rPr lang="cs-CZ" sz="2600" dirty="0"/>
              <a:t>předseda Krajské sítě Místních akčních skupin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122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/>
            </a:r>
            <a:br>
              <a:rPr lang="cs-CZ" sz="3000" b="1" dirty="0"/>
            </a:br>
            <a:r>
              <a:rPr lang="cs-CZ" sz="3000" b="1" dirty="0"/>
              <a:t>6. Aktuální informace o Strategiích Komunitně vedeného místního rozvoje (CLLD) a MAS v Karlovarském kraji</a:t>
            </a:r>
            <a:r>
              <a:rPr lang="cs-CZ" sz="3000" dirty="0"/>
              <a:t/>
            </a:r>
            <a:br>
              <a:rPr lang="cs-CZ" sz="3000" dirty="0"/>
            </a:br>
            <a:r>
              <a:rPr lang="cs-CZ" sz="3000" dirty="0"/>
              <a:t/>
            </a:r>
            <a:br>
              <a:rPr lang="cs-CZ" sz="3000" dirty="0"/>
            </a:br>
            <a:r>
              <a:rPr lang="cs-CZ" sz="3200" b="1" dirty="0"/>
              <a:t>    </a:t>
            </a:r>
            <a:endParaRPr lang="cs-CZ" sz="31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Aktuální informace </a:t>
            </a:r>
            <a:r>
              <a:rPr lang="cs-CZ" dirty="0" smtClean="0"/>
              <a:t>o neuspokojivém stavu hodnocení a schvalování Strategií </a:t>
            </a:r>
            <a:r>
              <a:rPr lang="cs-CZ" dirty="0"/>
              <a:t>Komunitně vedeného místního rozvoje (CLLD) a MAS v Karlovarském kraji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19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700" b="1" dirty="0">
                <a:latin typeface="+mn-lt"/>
              </a:rPr>
              <a:t/>
            </a:r>
            <a:br>
              <a:rPr lang="cs-CZ" sz="2700" b="1" dirty="0">
                <a:latin typeface="+mn-lt"/>
              </a:rPr>
            </a:br>
            <a:r>
              <a:rPr lang="cs-CZ" sz="2700" b="1" dirty="0">
                <a:latin typeface="+mn-lt"/>
              </a:rPr>
              <a:t>7. </a:t>
            </a:r>
            <a:r>
              <a:rPr lang="cs-CZ" sz="2700" b="1" dirty="0"/>
              <a:t>Informace o realizaci Krajského akčního plánu rozvoje vzdělávání Karlovarského kraje (KAP KK) – schvalování opravy dokumentu „Rámec pro podporu infrastruktury a investic v Karlovarském kraji I“</a:t>
            </a:r>
            <a:r>
              <a:rPr lang="cs-CZ" sz="2700" dirty="0"/>
              <a:t/>
            </a:r>
            <a:br>
              <a:rPr lang="cs-CZ" sz="2700" dirty="0"/>
            </a:br>
            <a:endParaRPr lang="cs-CZ" sz="2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sz="2400" dirty="0"/>
          </a:p>
        </p:txBody>
      </p:sp>
      <p:sp>
        <p:nvSpPr>
          <p:cNvPr id="4" name="Obdélník 3"/>
          <p:cNvSpPr/>
          <p:nvPr/>
        </p:nvSpPr>
        <p:spPr>
          <a:xfrm>
            <a:off x="1121434" y="2813447"/>
            <a:ext cx="7479102" cy="2192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endParaRPr lang="cs-CZ" sz="2400" b="1" dirty="0"/>
          </a:p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cs-CZ" sz="2600" b="1" dirty="0"/>
              <a:t>Mgr. Eva </a:t>
            </a:r>
            <a:r>
              <a:rPr lang="cs-CZ" sz="2600" b="1" dirty="0" err="1"/>
              <a:t>Saligerová</a:t>
            </a:r>
            <a:endParaRPr lang="cs-CZ" sz="2600" b="1" dirty="0"/>
          </a:p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cs-CZ" sz="2400" dirty="0"/>
              <a:t>hlavní manažer projektu KAP KK</a:t>
            </a:r>
          </a:p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cs-CZ" sz="2400" dirty="0"/>
              <a:t>Odbor školství, mládeže a tělovýchovy</a:t>
            </a:r>
          </a:p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cs-CZ" sz="2400" dirty="0"/>
              <a:t>Krajského úřadu Karlovarského kraje</a:t>
            </a:r>
          </a:p>
        </p:txBody>
      </p:sp>
    </p:spTree>
    <p:extLst>
      <p:ext uri="{BB962C8B-B14F-4D97-AF65-F5344CB8AC3E}">
        <p14:creationId xmlns:p14="http://schemas.microsoft.com/office/powerpoint/2010/main" val="326101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700" b="1" dirty="0">
                <a:latin typeface="+mn-lt"/>
              </a:rPr>
              <a:t/>
            </a:r>
            <a:br>
              <a:rPr lang="cs-CZ" sz="2700" b="1" dirty="0">
                <a:latin typeface="+mn-lt"/>
              </a:rPr>
            </a:br>
            <a:r>
              <a:rPr lang="cs-CZ" sz="2700" b="1" dirty="0">
                <a:latin typeface="+mn-lt"/>
              </a:rPr>
              <a:t>7. </a:t>
            </a:r>
            <a:r>
              <a:rPr lang="cs-CZ" sz="2700" b="1" dirty="0"/>
              <a:t>Informace o realizaci Krajského akčního plánu rozvoje vzdělávání Karlovarského kraje (KAP KK) – schvalování opravy dokumentu „Rámec pro podporu infrastruktury a investic v Karlovarském kraji I“</a:t>
            </a:r>
            <a:r>
              <a:rPr lang="cs-CZ" sz="2700" dirty="0"/>
              <a:t/>
            </a:r>
            <a:br>
              <a:rPr lang="cs-CZ" sz="2700" dirty="0"/>
            </a:br>
            <a:r>
              <a:rPr lang="cs-CZ" sz="2700" b="1" dirty="0">
                <a:latin typeface="+mn-lt"/>
              </a:rPr>
              <a:t>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1031393" y="2162547"/>
            <a:ext cx="7606145" cy="436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228600" algn="l"/>
              </a:tabLst>
            </a:pPr>
            <a:endParaRPr lang="cs-CZ" sz="2400" b="1" u="sng" dirty="0"/>
          </a:p>
          <a:p>
            <a:pPr algn="just">
              <a:tabLst>
                <a:tab pos="228600" algn="l"/>
              </a:tabLst>
            </a:pPr>
            <a:r>
              <a:rPr lang="cs-CZ" sz="2400" b="1" u="sng" dirty="0"/>
              <a:t>Návrh na usnesení:</a:t>
            </a:r>
            <a:endParaRPr lang="cs-CZ" sz="2400" dirty="0"/>
          </a:p>
          <a:p>
            <a:pPr algn="just">
              <a:tabLst>
                <a:tab pos="228600" algn="l"/>
              </a:tabLst>
            </a:pPr>
            <a:endParaRPr lang="cs-CZ" sz="2400" b="1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750"/>
              </a:spcBef>
              <a:tabLst>
                <a:tab pos="228600" algn="l"/>
              </a:tabLst>
            </a:pPr>
            <a:r>
              <a:rPr lang="cs-CZ" sz="2200" b="1" dirty="0">
                <a:solidFill>
                  <a:srgbClr val="000000"/>
                </a:solidFill>
                <a:ea typeface="Times New Roman" panose="02020603050405020304" pitchFamily="18" charset="0"/>
              </a:rPr>
              <a:t>Regionální stálá konference Karlovarského kraje</a:t>
            </a:r>
          </a:p>
          <a:p>
            <a:pPr marL="800100" lvl="1" indent="-3429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cs-CZ" sz="2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bere na vědomí</a:t>
            </a:r>
            <a:endParaRPr lang="cs-CZ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750"/>
              </a:spcBef>
              <a:tabLst>
                <a:tab pos="228600" algn="l"/>
              </a:tabLst>
            </a:pPr>
            <a:r>
              <a:rPr lang="cs-CZ" sz="2400" dirty="0"/>
              <a:t>Informace o realizaci Krajského akčního plánu rozvoje vzdělávání Karlovarského kraje (KAP KK)</a:t>
            </a:r>
          </a:p>
          <a:p>
            <a:pPr marL="800100" lvl="1" indent="-3429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cs-CZ" sz="2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schvaluje </a:t>
            </a: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cs-CZ" sz="2400" dirty="0"/>
              <a:t>Opravu dokumentu „Rámec pro podporu infrastruktury a investic v Karlovarském kraji I“ (příloha č. 1)</a:t>
            </a:r>
          </a:p>
          <a:p>
            <a:pPr lvl="1">
              <a:lnSpc>
                <a:spcPct val="90000"/>
              </a:lnSpc>
              <a:spcBef>
                <a:spcPts val="750"/>
              </a:spcBef>
            </a:pPr>
            <a:endParaRPr lang="cs-CZ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0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328" y="365760"/>
            <a:ext cx="8104908" cy="985058"/>
          </a:xfrm>
        </p:spPr>
        <p:txBody>
          <a:bodyPr>
            <a:normAutofit/>
          </a:bodyPr>
          <a:lstStyle/>
          <a:p>
            <a:r>
              <a:rPr lang="cs-CZ" sz="2800" b="1" dirty="0">
                <a:latin typeface="+mn-lt"/>
              </a:rPr>
              <a:t>8. Aktualizace Regionálního akčního plánu KK</a:t>
            </a:r>
            <a:endParaRPr lang="cs-CZ" sz="28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48906" y="1444337"/>
            <a:ext cx="8039818" cy="5018808"/>
          </a:xfrm>
        </p:spPr>
        <p:txBody>
          <a:bodyPr>
            <a:normAutofit fontScale="92500" lnSpcReduction="20000"/>
          </a:bodyPr>
          <a:lstStyle/>
          <a:p>
            <a:pPr marL="457200" lvl="1" indent="0">
              <a:buNone/>
            </a:pPr>
            <a:endParaRPr lang="cs-CZ" sz="2200" dirty="0"/>
          </a:p>
          <a:p>
            <a:pPr marL="457200" lvl="1" indent="0">
              <a:buNone/>
            </a:pPr>
            <a:endParaRPr lang="cs-CZ" sz="2200" dirty="0"/>
          </a:p>
          <a:p>
            <a:pPr marL="457200" lvl="1" indent="0">
              <a:buNone/>
            </a:pPr>
            <a:endParaRPr lang="cs-CZ" sz="2200" dirty="0"/>
          </a:p>
          <a:p>
            <a:pPr marL="457200" lvl="1" indent="0">
              <a:buNone/>
            </a:pPr>
            <a:r>
              <a:rPr lang="cs-CZ" sz="2400" dirty="0"/>
              <a:t>RAP Karlovarského kraje – schválen RSK 29. 5. 2016</a:t>
            </a:r>
          </a:p>
          <a:p>
            <a:pPr marL="457200" lvl="1" indent="0">
              <a:buNone/>
            </a:pPr>
            <a:r>
              <a:rPr lang="cs-CZ" sz="2400" dirty="0"/>
              <a:t>1. aktualizace – 15. 9. 2016 (projektové záměry modernizace silnic)</a:t>
            </a:r>
          </a:p>
          <a:p>
            <a:pPr marL="457200" lvl="1" indent="0">
              <a:buNone/>
            </a:pPr>
            <a:r>
              <a:rPr lang="cs-CZ" sz="2400" dirty="0"/>
              <a:t>2. aktualizace – nyní předložena RSK (pro 2017 – 2018)</a:t>
            </a:r>
          </a:p>
          <a:p>
            <a:pPr marL="457200" lvl="1" indent="0">
              <a:buNone/>
            </a:pPr>
            <a:endParaRPr lang="cs-CZ" sz="2400" dirty="0"/>
          </a:p>
          <a:p>
            <a:pPr lvl="1"/>
            <a:r>
              <a:rPr lang="cs-CZ" sz="2400" dirty="0"/>
              <a:t>Sběr projektových záměrů – celkem 2005 (k 15. 9. 2016)</a:t>
            </a:r>
          </a:p>
          <a:p>
            <a:pPr lvl="1"/>
            <a:r>
              <a:rPr lang="cs-CZ" sz="2400" dirty="0"/>
              <a:t>Nové členění dle 20 témat (x dříve členěno dle </a:t>
            </a:r>
            <a:r>
              <a:rPr lang="cs-CZ" sz="2400" dirty="0" err="1"/>
              <a:t>fin</a:t>
            </a:r>
            <a:r>
              <a:rPr lang="cs-CZ" sz="2400" dirty="0"/>
              <a:t>. zdrojů)</a:t>
            </a:r>
          </a:p>
          <a:p>
            <a:pPr lvl="1"/>
            <a:r>
              <a:rPr lang="cs-CZ" sz="2400" dirty="0"/>
              <a:t>Doplněny údaje za IPRÚKV° a za Strategie CLLD (aktuální)</a:t>
            </a:r>
          </a:p>
          <a:p>
            <a:pPr lvl="1"/>
            <a:r>
              <a:rPr lang="cs-CZ" sz="2400" dirty="0"/>
              <a:t>doplněny vazby na opatření Strategie regionálního rozvoje ČR a jejího Akčního plánu</a:t>
            </a:r>
          </a:p>
          <a:p>
            <a:pPr marL="457200" lvl="1" indent="0">
              <a:buNone/>
            </a:pPr>
            <a:endParaRPr lang="cs-CZ" sz="2200" dirty="0"/>
          </a:p>
          <a:p>
            <a:pPr lvl="1"/>
            <a:endParaRPr lang="cs-CZ" sz="2200" dirty="0"/>
          </a:p>
          <a:p>
            <a:pPr lvl="1"/>
            <a:endParaRPr lang="cs-CZ" sz="2200" dirty="0"/>
          </a:p>
          <a:p>
            <a:pPr marL="457200" indent="-457200">
              <a:buAutoNum type="arabicPeriod"/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13231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9936" y="365760"/>
            <a:ext cx="8167255" cy="1057795"/>
          </a:xfrm>
        </p:spPr>
        <p:txBody>
          <a:bodyPr>
            <a:normAutofit fontScale="90000"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 </a:t>
            </a:r>
            <a:r>
              <a:rPr lang="cs-CZ" sz="3100" b="1" dirty="0">
                <a:latin typeface="+mn-lt"/>
              </a:rPr>
              <a:t>8. </a:t>
            </a:r>
            <a:r>
              <a:rPr lang="cs-CZ" sz="3200" b="1" dirty="0"/>
              <a:t>Aktualizace Regionálního akčního plánu KK</a:t>
            </a:r>
            <a:r>
              <a:rPr lang="cs-CZ" sz="3100" b="1" dirty="0">
                <a:latin typeface="+mn-lt"/>
              </a:rPr>
              <a:t> </a:t>
            </a:r>
            <a:r>
              <a:rPr lang="cs-CZ" sz="3100" dirty="0">
                <a:latin typeface="+mn-lt"/>
              </a:rPr>
              <a:t/>
            </a:r>
            <a:br>
              <a:rPr lang="cs-CZ" sz="3100" dirty="0">
                <a:latin typeface="+mn-lt"/>
              </a:rPr>
            </a:br>
            <a:r>
              <a:rPr lang="cs-CZ" dirty="0"/>
              <a:t> </a:t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466966"/>
              </p:ext>
            </p:extLst>
          </p:nvPr>
        </p:nvGraphicFramePr>
        <p:xfrm>
          <a:off x="1" y="1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17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9936" y="365760"/>
            <a:ext cx="8167255" cy="1057795"/>
          </a:xfrm>
        </p:spPr>
        <p:txBody>
          <a:bodyPr>
            <a:normAutofit fontScale="90000"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 </a:t>
            </a:r>
            <a:r>
              <a:rPr lang="cs-CZ" sz="3100" b="1" dirty="0">
                <a:latin typeface="+mn-lt"/>
              </a:rPr>
              <a:t>8. </a:t>
            </a:r>
            <a:r>
              <a:rPr lang="cs-CZ" sz="3200" b="1" dirty="0"/>
              <a:t>Aktualizace Regionálního akčního plánu KK</a:t>
            </a:r>
            <a:r>
              <a:rPr lang="cs-CZ" sz="3100" b="1" dirty="0">
                <a:latin typeface="+mn-lt"/>
              </a:rPr>
              <a:t> </a:t>
            </a:r>
            <a:r>
              <a:rPr lang="cs-CZ" sz="3100" dirty="0">
                <a:latin typeface="+mn-lt"/>
              </a:rPr>
              <a:t/>
            </a:r>
            <a:br>
              <a:rPr lang="cs-CZ" sz="3100" dirty="0">
                <a:latin typeface="+mn-lt"/>
              </a:rPr>
            </a:br>
            <a:r>
              <a:rPr lang="cs-CZ" dirty="0"/>
              <a:t> </a:t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9465834"/>
              </p:ext>
            </p:extLst>
          </p:nvPr>
        </p:nvGraphicFramePr>
        <p:xfrm>
          <a:off x="1" y="0"/>
          <a:ext cx="9075738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146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7419" y="138023"/>
            <a:ext cx="8266982" cy="785003"/>
          </a:xfrm>
        </p:spPr>
        <p:txBody>
          <a:bodyPr>
            <a:normAutofit/>
          </a:bodyPr>
          <a:lstStyle/>
          <a:p>
            <a:r>
              <a:rPr lang="cs-CZ" sz="3600" b="1" dirty="0"/>
              <a:t>Program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457" y="923026"/>
            <a:ext cx="7746520" cy="6012611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cs-CZ" sz="2500" b="1" dirty="0"/>
              <a:t>Zahájení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/>
              <a:t>Aktuální informace o realizaci programového období 2014 – 2020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/>
              <a:t>Informace o přípravě Strategie hospodářské restrukturalizace Moravskoslezského, Ústeckého a Karlovarského kraje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/>
              <a:t>Informace o Regionální inovační strategii Karlovarského kraje (RIS3) a jednání Rady pro výzkum, vývoj a inovace Karlovarského kraje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/>
              <a:t>Aktuální informace o Integrovaném plánu rozvoje území (IPRÚ) Karlovy Vary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/>
              <a:t>Aktuální informace o Strategiích Komunitně vedeného místního rozvoje (CLLD) a MAS v Karlovarském kraji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/>
              <a:t>Informace o realizaci Krajského akčního plánu rozvoje vzdělávání Karlovarského kraje (KAP KK) – schvalování opravy dokumentu „Rámec pro podporu infrastruktury a investic v Karlovarském kraji I“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/>
              <a:t>Aktualizace Regionálního akčního plánu Karlovarského kraje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/>
              <a:t>Informace o přijatých opatření  k zjednodušení administrace projektů podaných v rámci IROP 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b="1" dirty="0"/>
              <a:t>Různé, diskuse</a:t>
            </a:r>
            <a:endParaRPr lang="cs-CZ" dirty="0"/>
          </a:p>
          <a:p>
            <a:pPr marL="457200" lvl="0" indent="-457200">
              <a:buFont typeface="+mj-lt"/>
              <a:buAutoNum type="arabicPeriod" startAt="4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9147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9936" y="365760"/>
            <a:ext cx="8167255" cy="1057795"/>
          </a:xfrm>
        </p:spPr>
        <p:txBody>
          <a:bodyPr>
            <a:normAutofit fontScale="90000"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> </a:t>
            </a:r>
            <a:r>
              <a:rPr lang="cs-CZ" sz="3100" b="1" dirty="0">
                <a:latin typeface="+mn-lt"/>
              </a:rPr>
              <a:t>8. </a:t>
            </a:r>
            <a:r>
              <a:rPr lang="cs-CZ" sz="3200" b="1" dirty="0"/>
              <a:t>Aktualizace Regionálního akčního plánu KK</a:t>
            </a:r>
            <a:r>
              <a:rPr lang="cs-CZ" sz="3100" b="1" dirty="0">
                <a:latin typeface="+mn-lt"/>
              </a:rPr>
              <a:t> </a:t>
            </a:r>
            <a:r>
              <a:rPr lang="cs-CZ" sz="3100" dirty="0">
                <a:latin typeface="+mn-lt"/>
              </a:rPr>
              <a:t/>
            </a:r>
            <a:br>
              <a:rPr lang="cs-CZ" sz="3100" dirty="0">
                <a:latin typeface="+mn-lt"/>
              </a:rPr>
            </a:br>
            <a:r>
              <a:rPr lang="cs-CZ" dirty="0"/>
              <a:t>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54015" y="1537854"/>
            <a:ext cx="8220974" cy="50268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  <a:r>
              <a:rPr lang="cs-CZ" b="1" dirty="0"/>
              <a:t>	•	schvaluje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2. aktualizaci Regionálního akčního plánu Karlovarského kraje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278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958331"/>
          </a:xfrm>
        </p:spPr>
        <p:txBody>
          <a:bodyPr>
            <a:normAutofit fontScale="90000"/>
          </a:bodyPr>
          <a:lstStyle/>
          <a:p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100" b="1" dirty="0">
                <a:latin typeface="+mn-lt"/>
              </a:rPr>
              <a:t>9. </a:t>
            </a:r>
            <a:r>
              <a:rPr lang="cs-CZ" sz="2800" b="1" dirty="0"/>
              <a:t>Informace o přijatých opatření  k zjednodušení administrace projektů podaných v rámci IROP </a:t>
            </a:r>
            <a:r>
              <a:rPr lang="cs-CZ" sz="2800" dirty="0"/>
              <a:t/>
            </a:r>
            <a:br>
              <a:rPr lang="cs-CZ" sz="2800" dirty="0"/>
            </a:br>
            <a:r>
              <a:rPr lang="cs-CZ" sz="3200" dirty="0"/>
              <a:t/>
            </a:r>
            <a:br>
              <a:rPr lang="cs-CZ" sz="3200" dirty="0"/>
            </a:br>
            <a:r>
              <a:rPr lang="cs-CZ" sz="3600" b="1" dirty="0"/>
              <a:t> </a:t>
            </a:r>
            <a:br>
              <a:rPr lang="cs-CZ" sz="3600" b="1" dirty="0"/>
            </a:b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pPr marL="0" indent="0" algn="ctr">
              <a:buNone/>
            </a:pPr>
            <a:r>
              <a:rPr lang="cs-CZ" sz="2600" b="1" dirty="0"/>
              <a:t>Ing. Marie Míšková</a:t>
            </a:r>
          </a:p>
          <a:p>
            <a:pPr marL="0" indent="0" algn="ctr">
              <a:buNone/>
            </a:pPr>
            <a:r>
              <a:rPr lang="cs-CZ" sz="2600" dirty="0"/>
              <a:t>vedoucí regionální pobočky pro Karlovarský kraj</a:t>
            </a:r>
          </a:p>
          <a:p>
            <a:pPr marL="0" indent="0" algn="ctr">
              <a:buNone/>
            </a:pPr>
            <a:r>
              <a:rPr lang="cs-CZ" sz="2600" dirty="0"/>
              <a:t>Centrum pro regionální rozvoj ČR</a:t>
            </a:r>
          </a:p>
          <a:p>
            <a:pPr marL="0" indent="0">
              <a:buNone/>
            </a:pP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325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958331"/>
          </a:xfrm>
        </p:spPr>
        <p:txBody>
          <a:bodyPr>
            <a:normAutofit fontScale="90000"/>
          </a:bodyPr>
          <a:lstStyle/>
          <a:p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100" b="1" dirty="0">
                <a:latin typeface="+mn-lt"/>
              </a:rPr>
              <a:t>9. </a:t>
            </a:r>
            <a:r>
              <a:rPr lang="cs-CZ" sz="2800" b="1" dirty="0"/>
              <a:t>Informace o přijatých opatření  k zjednodušení administrace projektů podaných v rámci IROP </a:t>
            </a:r>
            <a:r>
              <a:rPr lang="cs-CZ" sz="2800" dirty="0"/>
              <a:t/>
            </a:r>
            <a:br>
              <a:rPr lang="cs-CZ" sz="2800" dirty="0"/>
            </a:br>
            <a:r>
              <a:rPr lang="cs-CZ" sz="3200" dirty="0"/>
              <a:t/>
            </a:r>
            <a:br>
              <a:rPr lang="cs-CZ" sz="3200" dirty="0"/>
            </a:br>
            <a:r>
              <a:rPr lang="cs-CZ" sz="3600" b="1" dirty="0"/>
              <a:t> </a:t>
            </a:r>
            <a:br>
              <a:rPr lang="cs-CZ" sz="3600" b="1" dirty="0"/>
            </a:b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8012" y="1976886"/>
            <a:ext cx="7704667" cy="4320397"/>
          </a:xfrm>
        </p:spPr>
        <p:txBody>
          <a:bodyPr>
            <a:normAutofit fontScale="92500" lnSpcReduction="10000"/>
          </a:bodyPr>
          <a:lstStyle/>
          <a:p>
            <a:endParaRPr lang="cs-CZ" dirty="0"/>
          </a:p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Informaci Centra pro regionální rozvoj ČR o přijatých opatření  k zjednodušení administrace projektů podaných v rámci IROP </a:t>
            </a:r>
          </a:p>
          <a:p>
            <a:pPr marL="0" indent="0">
              <a:buNone/>
            </a:pPr>
            <a:r>
              <a:rPr lang="cs-CZ" dirty="0"/>
              <a:t/>
            </a:r>
            <a:br>
              <a:rPr lang="cs-CZ" dirty="0"/>
            </a:br>
            <a:r>
              <a:rPr lang="cs-CZ" sz="2800" dirty="0"/>
              <a:t/>
            </a:r>
            <a:br>
              <a:rPr lang="cs-CZ" sz="2800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513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r>
              <a:rPr lang="cs-CZ" sz="4000" b="1" dirty="0"/>
              <a:t>10. Různé, diskuze</a:t>
            </a:r>
          </a:p>
        </p:txBody>
      </p:sp>
    </p:spTree>
    <p:extLst>
      <p:ext uri="{BB962C8B-B14F-4D97-AF65-F5344CB8AC3E}">
        <p14:creationId xmlns:p14="http://schemas.microsoft.com/office/powerpoint/2010/main" val="348091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>Děkujeme za pozornost</a:t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endParaRPr lang="cs-CZ" sz="4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216"/>
          </a:xfrm>
        </p:spPr>
        <p:txBody>
          <a:bodyPr>
            <a:normAutofit fontScale="90000"/>
          </a:bodyPr>
          <a:lstStyle/>
          <a:p>
            <a:r>
              <a:rPr lang="cs-CZ" b="1" dirty="0"/>
              <a:t/>
            </a:r>
            <a:br>
              <a:rPr lang="cs-CZ" b="1" dirty="0"/>
            </a:br>
            <a:r>
              <a:rPr lang="cs-CZ" sz="4000" b="1" dirty="0">
                <a:latin typeface="+mn-lt"/>
              </a:rPr>
              <a:t>1. Zahájení</a:t>
            </a:r>
            <a:br>
              <a:rPr lang="cs-CZ" sz="4000" b="1" dirty="0">
                <a:latin typeface="+mn-lt"/>
              </a:rPr>
            </a:br>
            <a:endParaRPr lang="cs-CZ" sz="40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327758"/>
            <a:ext cx="7886700" cy="5073041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514350" indent="-514350">
              <a:buAutoNum type="alphaLcParenR"/>
            </a:pPr>
            <a:r>
              <a:rPr lang="cs-CZ" sz="3200" b="1" dirty="0"/>
              <a:t>Schválení programu</a:t>
            </a:r>
          </a:p>
          <a:p>
            <a:pPr marL="514350" indent="-514350">
              <a:buAutoNum type="alphaLcParenR"/>
            </a:pPr>
            <a:r>
              <a:rPr lang="cs-CZ" sz="3200" b="1" dirty="0"/>
              <a:t>Kontrola plnění úkolů z 4. jednání RSK</a:t>
            </a:r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542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556"/>
            <a:ext cx="8058150" cy="997526"/>
          </a:xfrm>
        </p:spPr>
        <p:txBody>
          <a:bodyPr>
            <a:normAutofit fontScale="90000"/>
          </a:bodyPr>
          <a:lstStyle/>
          <a:p>
            <a:r>
              <a:rPr lang="cs-CZ" sz="3100" b="1" dirty="0">
                <a:latin typeface="+mn-lt"/>
              </a:rPr>
              <a:t>      </a:t>
            </a:r>
            <a:br>
              <a:rPr lang="cs-CZ" sz="3100" b="1" dirty="0">
                <a:latin typeface="+mn-lt"/>
              </a:rPr>
            </a:br>
            <a:r>
              <a:rPr lang="cs-CZ" sz="3100" b="1" dirty="0">
                <a:latin typeface="+mn-lt"/>
              </a:rPr>
              <a:t>      2. </a:t>
            </a:r>
            <a:r>
              <a:rPr lang="cs-CZ" sz="3100" b="1" dirty="0"/>
              <a:t>Aktuální informace o realizaci programového období 2014 – 2020</a:t>
            </a:r>
            <a:br>
              <a:rPr lang="cs-CZ" sz="3100" b="1" dirty="0"/>
            </a:br>
            <a:r>
              <a:rPr lang="cs-CZ" sz="3600" b="1" dirty="0">
                <a:latin typeface="+mn-lt"/>
              </a:rPr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9935" y="1361208"/>
            <a:ext cx="8230243" cy="51331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dirty="0"/>
          </a:p>
          <a:p>
            <a:endParaRPr lang="cs-CZ" b="1" dirty="0"/>
          </a:p>
          <a:p>
            <a:pPr marL="0" indent="0" algn="ctr">
              <a:buNone/>
            </a:pPr>
            <a:endParaRPr lang="cs-CZ" sz="2800" b="1" dirty="0"/>
          </a:p>
          <a:p>
            <a:pPr marL="514350" indent="-514350" algn="ctr">
              <a:buAutoNum type="alphaLcParenR"/>
            </a:pPr>
            <a:r>
              <a:rPr lang="cs-CZ" sz="2600" b="1" dirty="0"/>
              <a:t>Aktuální informace z Ministerstva pro místní rozvoj ČR</a:t>
            </a:r>
          </a:p>
          <a:p>
            <a:pPr marL="0" indent="0" algn="ctr">
              <a:buNone/>
            </a:pPr>
            <a:endParaRPr lang="cs-CZ" sz="2800" b="1" dirty="0"/>
          </a:p>
          <a:p>
            <a:pPr marL="0" indent="0" algn="ctr">
              <a:buNone/>
            </a:pPr>
            <a:r>
              <a:rPr lang="cs-CZ" sz="2400" b="1" dirty="0"/>
              <a:t>Ing. Radana </a:t>
            </a:r>
            <a:r>
              <a:rPr lang="cs-CZ" sz="2400" b="1" dirty="0" err="1"/>
              <a:t>Leistner</a:t>
            </a:r>
            <a:r>
              <a:rPr lang="cs-CZ" sz="2400" b="1" dirty="0"/>
              <a:t> Kratochvílová</a:t>
            </a:r>
          </a:p>
          <a:p>
            <a:pPr marL="0" indent="0" algn="ctr">
              <a:buNone/>
            </a:pPr>
            <a:r>
              <a:rPr lang="cs-CZ" sz="2400" dirty="0"/>
              <a:t>vedoucí oddělení řízení strategie regionální politiky</a:t>
            </a:r>
          </a:p>
          <a:p>
            <a:pPr marL="0" indent="0" algn="ctr">
              <a:buNone/>
            </a:pPr>
            <a:r>
              <a:rPr lang="cs-CZ" sz="2400" dirty="0"/>
              <a:t>Ministerstvo pro místní rozvoj ČR</a:t>
            </a:r>
          </a:p>
          <a:p>
            <a:pPr marL="0" indent="0" algn="ctr">
              <a:buNone/>
            </a:pPr>
            <a:endParaRPr lang="cs-CZ" sz="2400" b="1" dirty="0"/>
          </a:p>
          <a:p>
            <a:endParaRPr lang="cs-CZ" b="1" dirty="0"/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089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215661"/>
            <a:ext cx="8079581" cy="1155939"/>
          </a:xfrm>
        </p:spPr>
        <p:txBody>
          <a:bodyPr>
            <a:normAutofit fontScale="90000"/>
          </a:bodyPr>
          <a:lstStyle/>
          <a:p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/>
              <a:t>    2. Aktuální informace o realizaci programového období 2014 – 2020</a:t>
            </a:r>
            <a:br>
              <a:rPr lang="cs-CZ" sz="3200" b="1" dirty="0"/>
            </a:br>
            <a:endParaRPr lang="cs-CZ" sz="32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66157" y="1371600"/>
            <a:ext cx="7554387" cy="50856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sz="2200" b="1" u="sng" dirty="0"/>
          </a:p>
          <a:p>
            <a:pPr marL="0" indent="0">
              <a:buNone/>
            </a:pPr>
            <a:r>
              <a:rPr lang="cs-CZ" sz="2200" b="1" u="sng" dirty="0"/>
              <a:t>Způsob předkládání Strategických rámců Místních akčních plánů (MAP) – do 30. 9. 2016:</a:t>
            </a:r>
          </a:p>
          <a:p>
            <a:pPr marL="457200" indent="-457200">
              <a:buAutoNum type="arabicParenR"/>
            </a:pPr>
            <a:r>
              <a:rPr lang="cs-CZ" sz="2200" dirty="0"/>
              <a:t>Schválit na Řídícím výboru </a:t>
            </a:r>
          </a:p>
          <a:p>
            <a:pPr marL="457200" indent="-457200">
              <a:buAutoNum type="arabicParenR"/>
            </a:pPr>
            <a:r>
              <a:rPr lang="cs-CZ" sz="2200" dirty="0"/>
              <a:t>Podepsat předsedou Řídícího výboru</a:t>
            </a:r>
          </a:p>
          <a:p>
            <a:pPr marL="457200" indent="-457200">
              <a:buAutoNum type="arabicParenR"/>
            </a:pPr>
            <a:r>
              <a:rPr lang="cs-CZ" sz="2200" dirty="0"/>
              <a:t>Naskenovat a elektronicky zaslat na Sekretariát RSK:</a:t>
            </a:r>
          </a:p>
          <a:p>
            <a:pPr marL="0" indent="0">
              <a:buNone/>
            </a:pPr>
            <a:r>
              <a:rPr lang="cs-CZ" sz="2200" b="1" u="sng" dirty="0">
                <a:hlinkClick r:id="rId3"/>
              </a:rPr>
              <a:t>rsk@karp-kv.cz</a:t>
            </a:r>
            <a:r>
              <a:rPr lang="cs-CZ" sz="2200" b="1" dirty="0"/>
              <a:t>     (datová schránka – Karlovarská agentura rozvoje podnikání, p. o.)</a:t>
            </a:r>
          </a:p>
          <a:p>
            <a:pPr marL="457200" indent="-457200">
              <a:buFont typeface="+mj-lt"/>
              <a:buAutoNum type="arabicParenR" startAt="4"/>
            </a:pPr>
            <a:r>
              <a:rPr lang="cs-CZ" sz="2200" dirty="0"/>
              <a:t>Sekretariát RSK vloží do extranetu MMR a zašle zprávu</a:t>
            </a:r>
          </a:p>
          <a:p>
            <a:pPr marL="457200" indent="-457200">
              <a:buFont typeface="+mj-lt"/>
              <a:buAutoNum type="arabicParenR" startAt="4"/>
            </a:pPr>
            <a:r>
              <a:rPr lang="cs-CZ" sz="2200" dirty="0"/>
              <a:t>MMR zveřejní rámce MAP na webu uzemnidimenze.cz a informuje řídicí orgány IROP a OP VVV</a:t>
            </a:r>
          </a:p>
          <a:p>
            <a:pPr marL="457200" indent="-457200">
              <a:buFont typeface="+mj-lt"/>
              <a:buAutoNum type="arabicParenR" startAt="4"/>
            </a:pPr>
            <a:r>
              <a:rPr lang="cs-CZ" sz="2200" dirty="0"/>
              <a:t>ŘO IROP a ŘO OP VVV – potvrzení o převzetí rámců MAP</a:t>
            </a:r>
          </a:p>
          <a:p>
            <a:pPr marL="457200" indent="-457200">
              <a:buFont typeface="+mj-lt"/>
              <a:buAutoNum type="arabicParenR" startAt="4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484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200" b="1" dirty="0"/>
              <a:t>     2. Aktuální informace o realizaci programového období 2014 – 2020</a:t>
            </a:r>
            <a:br>
              <a:rPr lang="cs-CZ" sz="3200" b="1" dirty="0"/>
            </a:br>
            <a:endParaRPr lang="cs-CZ" sz="32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r>
              <a:rPr lang="cs-CZ" sz="2400" b="1" u="sng" dirty="0"/>
              <a:t>Návrh na usnesení:</a:t>
            </a: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Regionální stálá konference Karlovarského kraje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•	bere na vědomí</a:t>
            </a:r>
            <a:endParaRPr lang="cs-CZ" sz="2400" dirty="0"/>
          </a:p>
          <a:p>
            <a:pPr marL="0" indent="0">
              <a:buNone/>
            </a:pPr>
            <a:r>
              <a:rPr lang="cs-CZ" dirty="0"/>
              <a:t>Aktuální informace o realizaci programového období 2014 – 2020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211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200" b="1" dirty="0"/>
              <a:t>    </a:t>
            </a:r>
            <a:r>
              <a:rPr lang="cs-CZ" sz="3100" b="1" dirty="0"/>
              <a:t>3. Informace o přípravě Strategie hospodářské restrukturalizace Moravskoslezského, Ústeckého a Karlovarského kraje</a:t>
            </a:r>
            <a:endParaRPr lang="cs-CZ" sz="31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 algn="ctr">
              <a:buNone/>
            </a:pPr>
            <a:r>
              <a:rPr lang="cs-CZ" b="1" dirty="0"/>
              <a:t>Ing. Radana </a:t>
            </a:r>
            <a:r>
              <a:rPr lang="cs-CZ" b="1" dirty="0" err="1"/>
              <a:t>Leistner</a:t>
            </a:r>
            <a:r>
              <a:rPr lang="cs-CZ" b="1" dirty="0"/>
              <a:t> Kratochvílová</a:t>
            </a:r>
          </a:p>
          <a:p>
            <a:pPr marL="0" indent="0" algn="ctr">
              <a:buNone/>
            </a:pPr>
            <a:r>
              <a:rPr lang="cs-CZ" dirty="0"/>
              <a:t>vedoucí oddělení řízení strategie regionální politiky</a:t>
            </a:r>
          </a:p>
          <a:p>
            <a:pPr marL="0" indent="0" algn="ctr">
              <a:buNone/>
            </a:pPr>
            <a:r>
              <a:rPr lang="cs-CZ" dirty="0"/>
              <a:t>Ministerstvo pro místní rozvoj ČR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550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200" b="1" dirty="0"/>
              <a:t>    </a:t>
            </a:r>
            <a:r>
              <a:rPr lang="cs-CZ" sz="3100" b="1" dirty="0"/>
              <a:t>3. Informace o přípravě Strategie hospodářské restrukturalizace Moravskoslezského, Ústeckého a Karlovarského kraje</a:t>
            </a:r>
            <a:endParaRPr lang="cs-CZ" sz="31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Informaci o přípravě Strategie hospodářské restrukturalizace Moravskoslezského, Ústeckého, a Karlovarského kraje.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804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2093" y="52541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000" b="1" dirty="0"/>
              <a:t>    4. Informace o Regionální inovační strategii Karlovarského kraje (RIS3) a jednání Rady pro výzkum, vývoj a inovace Karlovarského kraje</a:t>
            </a:r>
            <a:r>
              <a:rPr lang="cs-CZ" sz="3200" dirty="0"/>
              <a:t/>
            </a:r>
            <a:br>
              <a:rPr lang="cs-CZ" sz="3200" dirty="0"/>
            </a:br>
            <a:endParaRPr lang="cs-CZ" sz="31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035170" y="2690336"/>
            <a:ext cx="735833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cs-CZ" sz="2800" b="1" dirty="0"/>
          </a:p>
          <a:p>
            <a:pPr algn="ctr"/>
            <a:r>
              <a:rPr lang="cs-CZ" sz="2600" b="1" dirty="0"/>
              <a:t>Ing. Martina Weissová</a:t>
            </a:r>
          </a:p>
          <a:p>
            <a:pPr algn="ctr"/>
            <a:r>
              <a:rPr lang="cs-CZ" sz="2600" dirty="0"/>
              <a:t>Krajská RIS3 manažerka</a:t>
            </a:r>
          </a:p>
          <a:p>
            <a:pPr algn="ctr"/>
            <a:r>
              <a:rPr lang="cs-CZ" sz="2600" dirty="0"/>
              <a:t>Karlovarská agentura rozvoje podnikání, p. o.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501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Zeleno-žlutá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5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2165</TotalTime>
  <Words>599</Words>
  <Application>Microsoft Office PowerPoint</Application>
  <PresentationFormat>Předvádění na obrazovce (4:3)</PresentationFormat>
  <Paragraphs>177</Paragraphs>
  <Slides>24</Slides>
  <Notes>24</Notes>
  <HiddenSlides>0</HiddenSlides>
  <MMClips>0</MMClips>
  <ScaleCrop>false</ScaleCrop>
  <HeadingPairs>
    <vt:vector size="4" baseType="variant">
      <vt:variant>
        <vt:lpstr>Motiv</vt:lpstr>
      </vt:variant>
      <vt:variant>
        <vt:i4>4</vt:i4>
      </vt:variant>
      <vt:variant>
        <vt:lpstr>Nadpisy snímků</vt:lpstr>
      </vt:variant>
      <vt:variant>
        <vt:i4>24</vt:i4>
      </vt:variant>
    </vt:vector>
  </HeadingPairs>
  <TitlesOfParts>
    <vt:vector size="28" baseType="lpstr">
      <vt:lpstr>HDOfficeLightV0</vt:lpstr>
      <vt:lpstr>1_HDOfficeLightV0</vt:lpstr>
      <vt:lpstr>2_HDOfficeLightV0</vt:lpstr>
      <vt:lpstr>Paralaxa</vt:lpstr>
      <vt:lpstr>Regionální stálá konference Karlovarského kraje 5. jednání</vt:lpstr>
      <vt:lpstr>Program</vt:lpstr>
      <vt:lpstr> 1. Zahájení </vt:lpstr>
      <vt:lpstr>             2. Aktuální informace o realizaci programového období 2014 – 2020  </vt:lpstr>
      <vt:lpstr>     2. Aktuální informace o realizaci programového období 2014 – 2020 </vt:lpstr>
      <vt:lpstr>     2. Aktuální informace o realizaci programového období 2014 – 2020 </vt:lpstr>
      <vt:lpstr>    3. Informace o přípravě Strategie hospodářské restrukturalizace Moravskoslezského, Ústeckého a Karlovarského kraje</vt:lpstr>
      <vt:lpstr>    3. Informace o přípravě Strategie hospodářské restrukturalizace Moravskoslezského, Ústeckého a Karlovarského kraje</vt:lpstr>
      <vt:lpstr>    4. Informace o Regionální inovační strategii Karlovarského kraje (RIS3) a jednání Rady pro výzkum, vývoj a inovace Karlovarského kraje </vt:lpstr>
      <vt:lpstr>4. Informace o Regionální inovační strategii Karlovarského kraje (RIS3) a jednání Rady pro výzkum, vývoj a inovace Karlovarského kraje     </vt:lpstr>
      <vt:lpstr>     5. Aktuální informace o Integrovaném plánu rozvoje území (IPRÚ) Karlovy Vary </vt:lpstr>
      <vt:lpstr>           5. Aktuální informace o Integrovaném plánu rozvoje území (IPRÚ) Karlovy Vary       </vt:lpstr>
      <vt:lpstr>             6. Aktuální informace o Strategiích Komunitně vedeného místního rozvoje (CLLD) a MAS v Karlovarském kraji      </vt:lpstr>
      <vt:lpstr>             6. Aktuální informace o Strategiích Komunitně vedeného místního rozvoje (CLLD) a MAS v Karlovarském kraji      </vt:lpstr>
      <vt:lpstr> 7. Informace o realizaci Krajského akčního plánu rozvoje vzdělávání Karlovarského kraje (KAP KK) – schvalování opravy dokumentu „Rámec pro podporu infrastruktury a investic v Karlovarském kraji I“ </vt:lpstr>
      <vt:lpstr> 7. Informace o realizaci Krajského akčního plánu rozvoje vzdělávání Karlovarského kraje (KAP KK) – schvalování opravy dokumentu „Rámec pro podporu infrastruktury a investic v Karlovarském kraji I“   </vt:lpstr>
      <vt:lpstr>8. Aktualizace Regionálního akčního plánu KK</vt:lpstr>
      <vt:lpstr>   8. Aktualizace Regionálního akčního plánu KK    </vt:lpstr>
      <vt:lpstr>   8. Aktualizace Regionálního akčního plánu KK    </vt:lpstr>
      <vt:lpstr>   8. Aktualizace Regionálního akčního plánu KK    </vt:lpstr>
      <vt:lpstr>   9. Informace o přijatých opatření  k zjednodušení administrace projektů podaných v rámci IROP     </vt:lpstr>
      <vt:lpstr>   9. Informace o přijatých opatření  k zjednodušení administrace projektů podaných v rámci IROP     </vt:lpstr>
      <vt:lpstr>Prezentace aplikace PowerPoint</vt:lpstr>
      <vt:lpstr>  Děkujeme za pozornost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stálá konference  2. jednání</dc:title>
  <dc:creator>jelena.kriegelsteinova</dc:creator>
  <cp:lastModifiedBy>Karp</cp:lastModifiedBy>
  <cp:revision>165</cp:revision>
  <cp:lastPrinted>2016-06-23T05:31:04Z</cp:lastPrinted>
  <dcterms:created xsi:type="dcterms:W3CDTF">2015-05-26T10:30:37Z</dcterms:created>
  <dcterms:modified xsi:type="dcterms:W3CDTF">2016-09-21T10:03:21Z</dcterms:modified>
</cp:coreProperties>
</file>