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notesMasterIdLst>
    <p:notesMasterId r:id="rId20"/>
  </p:notesMasterIdLst>
  <p:sldIdLst>
    <p:sldId id="256" r:id="rId2"/>
    <p:sldId id="300" r:id="rId3"/>
    <p:sldId id="294" r:id="rId4"/>
    <p:sldId id="301" r:id="rId5"/>
    <p:sldId id="305" r:id="rId6"/>
    <p:sldId id="302" r:id="rId7"/>
    <p:sldId id="304" r:id="rId8"/>
    <p:sldId id="306" r:id="rId9"/>
    <p:sldId id="311" r:id="rId10"/>
    <p:sldId id="312" r:id="rId11"/>
    <p:sldId id="313" r:id="rId12"/>
    <p:sldId id="314" r:id="rId13"/>
    <p:sldId id="315" r:id="rId14"/>
    <p:sldId id="307" r:id="rId15"/>
    <p:sldId id="308" r:id="rId16"/>
    <p:sldId id="309" r:id="rId17"/>
    <p:sldId id="310" r:id="rId18"/>
    <p:sldId id="283" r:id="rId19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338" autoAdjust="0"/>
    <p:restoredTop sz="94660"/>
  </p:normalViewPr>
  <p:slideViewPr>
    <p:cSldViewPr>
      <p:cViewPr varScale="1">
        <p:scale>
          <a:sx n="108" d="100"/>
          <a:sy n="108" d="100"/>
        </p:scale>
        <p:origin x="1782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B3ECA3-4354-4B56-9ABA-684979B79F19}" type="datetimeFigureOut">
              <a:rPr lang="cs-CZ" smtClean="0"/>
              <a:t>21.09.2016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1B0726-C54B-4CD9-A9EA-12948BBFFD0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186778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Kliknutím lze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E8FE0B-D4AE-40E8-A604-6794CFF8FFF2}" type="datetimeFigureOut">
              <a:rPr lang="cs-CZ" smtClean="0"/>
              <a:t>21.09.2016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9A336-2844-44F8-B505-FC60DCF109EA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E8FE0B-D4AE-40E8-A604-6794CFF8FFF2}" type="datetimeFigureOut">
              <a:rPr lang="cs-CZ" smtClean="0"/>
              <a:t>21.09.2016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9A336-2844-44F8-B505-FC60DCF109EA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E8FE0B-D4AE-40E8-A604-6794CFF8FFF2}" type="datetimeFigureOut">
              <a:rPr lang="cs-CZ" smtClean="0"/>
              <a:t>21.09.2016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9A336-2844-44F8-B505-FC60DCF109EA}" type="slidenum">
              <a:rPr lang="cs-CZ" smtClean="0"/>
              <a:t>‹#›</a:t>
            </a:fld>
            <a:endParaRPr lang="cs-CZ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E8FE0B-D4AE-40E8-A604-6794CFF8FFF2}" type="datetimeFigureOut">
              <a:rPr lang="cs-CZ" smtClean="0"/>
              <a:t>21.09.2016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9A336-2844-44F8-B505-FC60DCF109EA}" type="slidenum">
              <a:rPr lang="cs-CZ" smtClean="0"/>
              <a:t>‹#›</a:t>
            </a:fld>
            <a:endParaRPr lang="cs-CZ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E8FE0B-D4AE-40E8-A604-6794CFF8FFF2}" type="datetimeFigureOut">
              <a:rPr lang="cs-CZ" smtClean="0"/>
              <a:t>21.09.2016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9A336-2844-44F8-B505-FC60DCF109EA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E8FE0B-D4AE-40E8-A604-6794CFF8FFF2}" type="datetimeFigureOut">
              <a:rPr lang="cs-CZ" smtClean="0"/>
              <a:t>21.09.2016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9A336-2844-44F8-B505-FC60DCF109EA}" type="slidenum">
              <a:rPr lang="cs-CZ" smtClean="0"/>
              <a:t>‹#›</a:t>
            </a:fld>
            <a:endParaRPr lang="cs-CZ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/>
              <a:t>Kliknutím lze upravit styl.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E8FE0B-D4AE-40E8-A604-6794CFF8FFF2}" type="datetimeFigureOut">
              <a:rPr lang="cs-CZ" smtClean="0"/>
              <a:t>21.09.2016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9A336-2844-44F8-B505-FC60DCF109EA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E8FE0B-D4AE-40E8-A604-6794CFF8FFF2}" type="datetimeFigureOut">
              <a:rPr lang="cs-CZ" smtClean="0"/>
              <a:t>21.09.2016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9A336-2844-44F8-B505-FC60DCF109EA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E8FE0B-D4AE-40E8-A604-6794CFF8FFF2}" type="datetimeFigureOut">
              <a:rPr lang="cs-CZ" smtClean="0"/>
              <a:t>21.09.2016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9A336-2844-44F8-B505-FC60DCF109EA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E8FE0B-D4AE-40E8-A604-6794CFF8FFF2}" type="datetimeFigureOut">
              <a:rPr lang="cs-CZ" smtClean="0"/>
              <a:t>21.09.2016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9A336-2844-44F8-B505-FC60DCF109EA}" type="slidenum">
              <a:rPr lang="cs-CZ" smtClean="0"/>
              <a:t>‹#›</a:t>
            </a:fld>
            <a:endParaRPr lang="cs-C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E8FE0B-D4AE-40E8-A604-6794CFF8FFF2}" type="datetimeFigureOut">
              <a:rPr lang="cs-CZ" smtClean="0"/>
              <a:t>21.09.2016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9A336-2844-44F8-B505-FC60DCF109EA}" type="slidenum">
              <a:rPr lang="cs-CZ" smtClean="0"/>
              <a:t>‹#›</a:t>
            </a:fld>
            <a:endParaRPr lang="cs-C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/>
              <a:t>Kliknutím na ikonu přidáte obrázek.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5E8FE0B-D4AE-40E8-A604-6794CFF8FFF2}" type="datetimeFigureOut">
              <a:rPr lang="cs-CZ" smtClean="0"/>
              <a:t>21.09.2016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09F9A336-2844-44F8-B505-FC60DCF109EA}" type="slidenum">
              <a:rPr lang="cs-CZ" smtClean="0"/>
              <a:t>‹#›</a:t>
            </a:fld>
            <a:endParaRPr lang="cs-C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mailto:martina.weissova@karp-kv.cz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martina\Desktop\logolink_MSMT_VVV_hor_barva_cz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209" y="4753700"/>
            <a:ext cx="8784976" cy="19602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Nadpis 4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cs-CZ" dirty="0"/>
              <a:t>Regionální inovační strategie Karlovarského kraje</a:t>
            </a:r>
          </a:p>
        </p:txBody>
      </p:sp>
    </p:spTree>
    <p:extLst>
      <p:ext uri="{BB962C8B-B14F-4D97-AF65-F5344CB8AC3E}">
        <p14:creationId xmlns:p14="http://schemas.microsoft.com/office/powerpoint/2010/main" val="3790304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martina\Desktop\logolink_MSMT_VVV_hor_barva_cz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59" y="5433882"/>
            <a:ext cx="6028614" cy="13452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662516" y="2204864"/>
            <a:ext cx="7818967" cy="3450696"/>
          </a:xfr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endParaRPr lang="cs-CZ" sz="2000" dirty="0"/>
          </a:p>
          <a:p>
            <a:pPr>
              <a:buFont typeface="Arial" panose="020B0604020202020204" pitchFamily="34" charset="0"/>
              <a:buChar char="•"/>
            </a:pPr>
            <a:r>
              <a:rPr lang="cs-CZ" sz="2000" dirty="0"/>
              <a:t>poradní orgán Rady Karlovarského kraje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cs-CZ" sz="2000" dirty="0"/>
              <a:t>zřízení 18. 11. 2015 (RK 1168/11/15)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cs-CZ" sz="2000" dirty="0"/>
              <a:t>v současné době 24 členů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cs-CZ" sz="2000" dirty="0"/>
              <a:t>představitelé samosprávy, inovačních firem, akademického sektoru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cs-CZ" sz="2000" dirty="0"/>
              <a:t>schází se podle potřeby – minimálně 2x ročně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cs-CZ" sz="2000" dirty="0"/>
              <a:t>založena na principu partnerství</a:t>
            </a:r>
          </a:p>
          <a:p>
            <a:pPr marL="0" indent="0">
              <a:buNone/>
            </a:pPr>
            <a:endParaRPr lang="cs-CZ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cs-CZ" sz="3200" dirty="0"/>
              <a:t>Rada pro výzkum, vývoj a inovace </a:t>
            </a:r>
          </a:p>
        </p:txBody>
      </p:sp>
    </p:spTree>
    <p:extLst>
      <p:ext uri="{BB962C8B-B14F-4D97-AF65-F5344CB8AC3E}">
        <p14:creationId xmlns:p14="http://schemas.microsoft.com/office/powerpoint/2010/main" val="10935919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martina\Desktop\logolink_MSMT_VVV_hor_barva_cz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59" y="5433882"/>
            <a:ext cx="6028614" cy="13452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662516" y="2204864"/>
            <a:ext cx="7818967" cy="3450696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cs-CZ" sz="2000" u="sng" dirty="0"/>
          </a:p>
          <a:p>
            <a:pPr marL="0" indent="0">
              <a:buNone/>
            </a:pPr>
            <a:r>
              <a:rPr lang="cs-CZ" sz="2000" u="sng" dirty="0"/>
              <a:t>Působnost RVVI: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cs-CZ" sz="2000" dirty="0"/>
              <a:t>RIS3 strategie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cs-CZ" sz="2000" dirty="0"/>
              <a:t>Akční plán RIS3 strategie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cs-CZ" sz="2000" dirty="0"/>
              <a:t>schvalování dokumentů pro Smart Akcelerátor (1. kolo)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cs-CZ" sz="2000" dirty="0"/>
              <a:t>vydává hodnocení a stanoviska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cs-CZ" sz="2000" dirty="0"/>
              <a:t>schvaluje výstupy hodnotících zpráv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cs-CZ" sz="2000" dirty="0"/>
              <a:t>navrhuje změny inovačního systému</a:t>
            </a: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cs-CZ" sz="3200" dirty="0"/>
              <a:t>Rada pro výzkum, vývoj a inovace </a:t>
            </a:r>
          </a:p>
        </p:txBody>
      </p:sp>
    </p:spTree>
    <p:extLst>
      <p:ext uri="{BB962C8B-B14F-4D97-AF65-F5344CB8AC3E}">
        <p14:creationId xmlns:p14="http://schemas.microsoft.com/office/powerpoint/2010/main" val="41175765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martina\Desktop\logolink_MSMT_VVV_hor_barva_cz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59" y="5433882"/>
            <a:ext cx="6028614" cy="13452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662516" y="2204864"/>
            <a:ext cx="7818967" cy="3450696"/>
          </a:xfrm>
        </p:spPr>
        <p:txBody>
          <a:bodyPr>
            <a:normAutofit/>
          </a:bodyPr>
          <a:lstStyle/>
          <a:p>
            <a:pPr algn="just">
              <a:buFont typeface="Arial" panose="020B0604020202020204" pitchFamily="34" charset="0"/>
              <a:buChar char="•"/>
            </a:pPr>
            <a:endParaRPr lang="cs-CZ" sz="2100" dirty="0"/>
          </a:p>
          <a:p>
            <a:pPr algn="just">
              <a:buFont typeface="Arial" panose="020B0604020202020204" pitchFamily="34" charset="0"/>
              <a:buChar char="•"/>
            </a:pPr>
            <a:r>
              <a:rPr lang="cs-CZ" sz="2100" dirty="0"/>
              <a:t>poradní, konzultační, pracovní skupiny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cs-CZ" sz="2100" dirty="0"/>
              <a:t>dosud 8 platforem (formou pilotních jednání) 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cs-CZ" sz="2100" dirty="0"/>
              <a:t>tematické zaměření inovačních platforem (energetika + využití OZE, strojírenství + automobilový průmysl, netechnické obory + design, lidské zdroje, lázeňství + balneologie, inovace ve firmách a transfer technologií, elektrotechnika, tradiční průmyslové obory)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cs-CZ" sz="2100" dirty="0"/>
              <a:t>19. června 2014 schváleno ZKK</a:t>
            </a:r>
          </a:p>
          <a:p>
            <a:pPr marL="0" indent="0">
              <a:buNone/>
            </a:pPr>
            <a:endParaRPr lang="cs-CZ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cs-CZ" sz="3200" dirty="0"/>
              <a:t>Krajské inovační platformy</a:t>
            </a:r>
          </a:p>
        </p:txBody>
      </p:sp>
    </p:spTree>
    <p:extLst>
      <p:ext uri="{BB962C8B-B14F-4D97-AF65-F5344CB8AC3E}">
        <p14:creationId xmlns:p14="http://schemas.microsoft.com/office/powerpoint/2010/main" val="220270185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martina\Desktop\logolink_MSMT_VVV_hor_barva_cz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59" y="5433882"/>
            <a:ext cx="6028614" cy="13452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662516" y="2204864"/>
            <a:ext cx="7818967" cy="3450696"/>
          </a:xfrm>
        </p:spPr>
        <p:txBody>
          <a:bodyPr>
            <a:normAutofit/>
          </a:bodyPr>
          <a:lstStyle/>
          <a:p>
            <a:pPr marL="0" indent="0" algn="just">
              <a:spcBef>
                <a:spcPts val="0"/>
              </a:spcBef>
              <a:buNone/>
            </a:pPr>
            <a:endParaRPr lang="cs-CZ" dirty="0"/>
          </a:p>
          <a:p>
            <a:pPr marL="0" indent="0" algn="just">
              <a:spcBef>
                <a:spcPts val="0"/>
              </a:spcBef>
              <a:buNone/>
            </a:pPr>
            <a:r>
              <a:rPr lang="cs-CZ" dirty="0"/>
              <a:t>Zaměření inovačních platforem pro SMA: </a:t>
            </a:r>
          </a:p>
          <a:p>
            <a:pPr lvl="1" algn="just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cs-CZ" sz="2400" dirty="0"/>
              <a:t>Lidské zdroje pro inovace </a:t>
            </a:r>
          </a:p>
          <a:p>
            <a:pPr lvl="1" algn="just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cs-CZ" sz="2400" dirty="0"/>
              <a:t>Lázeňství a balneologie </a:t>
            </a:r>
          </a:p>
          <a:p>
            <a:pPr lvl="1" algn="just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cs-CZ" sz="2400" dirty="0"/>
              <a:t>Inovace ve firmách a transfer technologií </a:t>
            </a:r>
          </a:p>
          <a:p>
            <a:pPr lvl="1" algn="just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cs-CZ" sz="2400" dirty="0"/>
              <a:t>Tradiční průmyslové obory </a:t>
            </a:r>
          </a:p>
          <a:p>
            <a:pPr marL="0" indent="0" algn="just">
              <a:lnSpc>
                <a:spcPct val="150000"/>
              </a:lnSpc>
              <a:buNone/>
            </a:pPr>
            <a:endParaRPr lang="cs-CZ" sz="1200" dirty="0"/>
          </a:p>
          <a:p>
            <a:pPr marL="0" indent="0">
              <a:buNone/>
            </a:pPr>
            <a:endParaRPr lang="cs-CZ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cs-CZ" sz="3200" dirty="0"/>
              <a:t>Krajské inovační platformy</a:t>
            </a:r>
          </a:p>
        </p:txBody>
      </p:sp>
    </p:spTree>
    <p:extLst>
      <p:ext uri="{BB962C8B-B14F-4D97-AF65-F5344CB8AC3E}">
        <p14:creationId xmlns:p14="http://schemas.microsoft.com/office/powerpoint/2010/main" val="162897538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martina\Desktop\logolink_MSMT_VVV_hor_barva_cz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59" y="5433882"/>
            <a:ext cx="6028614" cy="13452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662516" y="2204864"/>
            <a:ext cx="7818967" cy="3450696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cs-CZ" dirty="0"/>
          </a:p>
          <a:p>
            <a:pPr>
              <a:buFont typeface="Arial" panose="020B0604020202020204" pitchFamily="34" charset="0"/>
              <a:buChar char="•"/>
            </a:pPr>
            <a:r>
              <a:rPr lang="cs-CZ" dirty="0"/>
              <a:t>výzva OP VVV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cs-CZ" dirty="0"/>
              <a:t>podpora rozvoje krajských partnerství a posílení institucionální kapacity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cs-CZ" dirty="0"/>
              <a:t>smyslem je podpořit fungování krajských partnerství, krajských RIS3 manažerů a projektových manažerů pro přípravu a realizaci projektů na krajské úrovni</a:t>
            </a: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cs-CZ" sz="3200" dirty="0"/>
              <a:t>Smart Akcelerátor</a:t>
            </a:r>
          </a:p>
        </p:txBody>
      </p:sp>
    </p:spTree>
    <p:extLst>
      <p:ext uri="{BB962C8B-B14F-4D97-AF65-F5344CB8AC3E}">
        <p14:creationId xmlns:p14="http://schemas.microsoft.com/office/powerpoint/2010/main" val="198919616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martina\Desktop\logolink_MSMT_VVV_hor_barva_cz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59" y="5433882"/>
            <a:ext cx="6028614" cy="13452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662516" y="2204864"/>
            <a:ext cx="7818967" cy="3450696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cs-CZ" dirty="0"/>
          </a:p>
          <a:p>
            <a:pPr>
              <a:buFont typeface="Arial" panose="020B0604020202020204" pitchFamily="34" charset="0"/>
              <a:buChar char="•"/>
            </a:pPr>
            <a:r>
              <a:rPr lang="cs-CZ" dirty="0"/>
              <a:t>žádost podána 15. 4. 2016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cs-CZ" dirty="0"/>
              <a:t>žadatel Karlovarský kraj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cs-CZ" dirty="0"/>
              <a:t>partner Karlovarská agentura rozvoje podnikání, p. o.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cs-CZ" dirty="0"/>
              <a:t>22. 8. 2016 Vyrozumění o schválení žádosti o podporu ŘO OP VVV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cs-CZ" dirty="0"/>
              <a:t>realizováno ve všech krajích kromě Prahy</a:t>
            </a: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cs-CZ" sz="3200" dirty="0"/>
              <a:t>Smart Akcelerátor Karlovarského kraje</a:t>
            </a:r>
          </a:p>
        </p:txBody>
      </p:sp>
    </p:spTree>
    <p:extLst>
      <p:ext uri="{BB962C8B-B14F-4D97-AF65-F5344CB8AC3E}">
        <p14:creationId xmlns:p14="http://schemas.microsoft.com/office/powerpoint/2010/main" val="279588710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martina\Desktop\logolink_MSMT_VVV_hor_barva_cz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59" y="5433882"/>
            <a:ext cx="6028614" cy="13452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662516" y="2204864"/>
            <a:ext cx="7818967" cy="3450696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cs-CZ" b="1" u="sng" dirty="0"/>
              <a:t>První skupina úspěšných žadatelů:</a:t>
            </a:r>
          </a:p>
          <a:p>
            <a:pPr marL="0" indent="0">
              <a:buNone/>
            </a:pPr>
            <a:r>
              <a:rPr lang="cs-CZ" sz="2200" dirty="0"/>
              <a:t>Jihomoravský kraj (95 bodů – II. pokus)</a:t>
            </a:r>
          </a:p>
          <a:p>
            <a:pPr marL="0" indent="0">
              <a:buNone/>
            </a:pPr>
            <a:r>
              <a:rPr lang="cs-CZ" sz="2200" b="1" dirty="0"/>
              <a:t>Karlovarský kraj, </a:t>
            </a:r>
            <a:r>
              <a:rPr lang="cs-CZ" sz="2200" dirty="0"/>
              <a:t>Jihočeský kraj (92 bodů)</a:t>
            </a:r>
          </a:p>
          <a:p>
            <a:pPr marL="0" indent="0">
              <a:buNone/>
            </a:pPr>
            <a:r>
              <a:rPr lang="cs-CZ" sz="2200" dirty="0"/>
              <a:t>Moravskoslezský kraj (89 bodů)</a:t>
            </a:r>
          </a:p>
          <a:p>
            <a:pPr marL="0" indent="0">
              <a:buNone/>
            </a:pPr>
            <a:r>
              <a:rPr lang="cs-CZ" sz="2200" dirty="0"/>
              <a:t>Zlínský kraj (87 bodů)</a:t>
            </a:r>
          </a:p>
          <a:p>
            <a:pPr marL="0" indent="0">
              <a:buNone/>
            </a:pPr>
            <a:r>
              <a:rPr lang="cs-CZ" sz="2200" dirty="0"/>
              <a:t>Ústecký kraj (84 bodů)</a:t>
            </a:r>
          </a:p>
          <a:p>
            <a:pPr marL="0" indent="0">
              <a:buNone/>
            </a:pPr>
            <a:r>
              <a:rPr lang="cs-CZ" sz="2200" dirty="0"/>
              <a:t>Olomoucký kraj (69 bodů)</a:t>
            </a:r>
          </a:p>
          <a:p>
            <a:pPr marL="0" indent="0">
              <a:buNone/>
            </a:pPr>
            <a:r>
              <a:rPr lang="cs-CZ" sz="1500" dirty="0"/>
              <a:t>Středočeský, Liberecký, Královéhradecký kraj – čekají na zasedání výběrové komise</a:t>
            </a:r>
          </a:p>
          <a:p>
            <a:pPr marL="0" indent="0">
              <a:buNone/>
            </a:pPr>
            <a:r>
              <a:rPr lang="cs-CZ" sz="1500" dirty="0"/>
              <a:t>Plzeňský, Pardubický kraj – čekají na arbitra</a:t>
            </a:r>
          </a:p>
          <a:p>
            <a:pPr marL="0" indent="0">
              <a:buNone/>
            </a:pPr>
            <a:r>
              <a:rPr lang="cs-CZ" sz="1500" dirty="0"/>
              <a:t>Vysočina – negativní posudky od hodnotitelů</a:t>
            </a: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cs-CZ" sz="3200" dirty="0"/>
              <a:t>Smart Akcelerátor – srovnání v krajích</a:t>
            </a:r>
          </a:p>
        </p:txBody>
      </p:sp>
    </p:spTree>
    <p:extLst>
      <p:ext uri="{BB962C8B-B14F-4D97-AF65-F5344CB8AC3E}">
        <p14:creationId xmlns:p14="http://schemas.microsoft.com/office/powerpoint/2010/main" val="121028482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martina\Desktop\logolink_MSMT_VVV_hor_barva_cz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59" y="5433882"/>
            <a:ext cx="6028614" cy="13452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662516" y="2204864"/>
            <a:ext cx="7818967" cy="3450696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cs-CZ" sz="1900" dirty="0"/>
          </a:p>
          <a:p>
            <a:pPr marL="0" indent="0">
              <a:buNone/>
            </a:pPr>
            <a:r>
              <a:rPr lang="cs-CZ" sz="1900" dirty="0"/>
              <a:t>Karlovarský kraj - kraj vstřícný inovacím, podnikavosti a mezinárodní spolupráci, který kreativně rozvíjí místní lidský potenciál, znalosti a hospodářské tradice.</a:t>
            </a:r>
          </a:p>
          <a:p>
            <a:pPr marL="0" indent="0">
              <a:buNone/>
            </a:pPr>
            <a:endParaRPr lang="cs-CZ" sz="1900" dirty="0"/>
          </a:p>
          <a:p>
            <a:pPr marL="457200" indent="-457200">
              <a:buAutoNum type="alphaUcParenR"/>
            </a:pPr>
            <a:r>
              <a:rPr lang="cs-CZ" sz="1900" dirty="0"/>
              <a:t>VYŠŠÍ INOVAČNÍ VÝKONNOST FIREM A DALŠÍCH ORGANIZACÍ</a:t>
            </a:r>
          </a:p>
          <a:p>
            <a:pPr marL="457200" indent="-457200">
              <a:buAutoNum type="alphaUcParenR"/>
            </a:pPr>
            <a:r>
              <a:rPr lang="cs-CZ" sz="1900" dirty="0"/>
              <a:t>LÉPE DOSTUPNÁ KVALIFIKOVANÁ PRACOVNÍ SÍLA PRO INOVACE</a:t>
            </a: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cs-CZ" sz="3200" dirty="0"/>
              <a:t>Vize Karlovarského kraje</a:t>
            </a:r>
          </a:p>
        </p:txBody>
      </p:sp>
    </p:spTree>
    <p:extLst>
      <p:ext uri="{BB962C8B-B14F-4D97-AF65-F5344CB8AC3E}">
        <p14:creationId xmlns:p14="http://schemas.microsoft.com/office/powerpoint/2010/main" val="243179625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martina\Desktop\logolink_MSMT_VVV_hor_barva_cz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209" y="4753700"/>
            <a:ext cx="8784976" cy="19602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692696"/>
            <a:ext cx="7772400" cy="1780108"/>
          </a:xfrm>
        </p:spPr>
        <p:txBody>
          <a:bodyPr/>
          <a:lstStyle/>
          <a:p>
            <a:r>
              <a:rPr lang="cs-CZ" dirty="0"/>
              <a:t>DĚKUJI ZA POZORNOST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2564904"/>
            <a:ext cx="6400800" cy="1888233"/>
          </a:xfrm>
        </p:spPr>
        <p:txBody>
          <a:bodyPr/>
          <a:lstStyle/>
          <a:p>
            <a:r>
              <a:rPr lang="cs-CZ" sz="3600" b="1" dirty="0"/>
              <a:t>Martina Weissová</a:t>
            </a:r>
          </a:p>
          <a:p>
            <a:r>
              <a:rPr lang="cs-CZ" sz="1800" dirty="0"/>
              <a:t>RIS3 manažerka</a:t>
            </a:r>
          </a:p>
          <a:p>
            <a:r>
              <a:rPr lang="cs-CZ" sz="1800" dirty="0">
                <a:hlinkClick r:id="rId3"/>
              </a:rPr>
              <a:t>martina.weissova@karp-kv.cz</a:t>
            </a:r>
            <a:endParaRPr lang="cs-CZ" sz="1800" dirty="0"/>
          </a:p>
          <a:p>
            <a:r>
              <a:rPr lang="cs-CZ" sz="1800" dirty="0"/>
              <a:t>+420 775 187 808</a:t>
            </a:r>
          </a:p>
        </p:txBody>
      </p:sp>
    </p:spTree>
    <p:extLst>
      <p:ext uri="{BB962C8B-B14F-4D97-AF65-F5344CB8AC3E}">
        <p14:creationId xmlns:p14="http://schemas.microsoft.com/office/powerpoint/2010/main" val="20153258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cs-CZ" sz="3600" dirty="0"/>
              <a:t>Národní výzkumná a inovační strategie pro inteligentní specializaci České republiky</a:t>
            </a:r>
          </a:p>
        </p:txBody>
      </p:sp>
      <p:sp>
        <p:nvSpPr>
          <p:cNvPr id="5" name="Zástupný symbol pro obsah 4"/>
          <p:cNvSpPr>
            <a:spLocks noGrp="1"/>
          </p:cNvSpPr>
          <p:nvPr>
            <p:ph idx="1"/>
          </p:nvPr>
        </p:nvSpPr>
        <p:spPr>
          <a:xfrm>
            <a:off x="755576" y="2420888"/>
            <a:ext cx="7408333" cy="3450696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cs-CZ" u="sng" dirty="0"/>
          </a:p>
          <a:p>
            <a:pPr marL="0" indent="0">
              <a:buNone/>
            </a:pPr>
            <a:r>
              <a:rPr lang="cs-CZ" u="sng" dirty="0"/>
              <a:t>Účel a smysl Národní RIS3 strategie:</a:t>
            </a:r>
          </a:p>
          <a:p>
            <a:pPr algn="just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cs-CZ" dirty="0"/>
              <a:t>efektivně zacílit finanční prostředky na aktivity vedoucí k posílení výzkumné a inovační kapacity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cs-CZ" dirty="0"/>
              <a:t>zajistit hospodářský růst a konkurenceschopnost založené na využívání znalostí a na inovacích</a:t>
            </a:r>
          </a:p>
        </p:txBody>
      </p:sp>
      <p:pic>
        <p:nvPicPr>
          <p:cNvPr id="7" name="Picture 2" descr="C:\Users\martina\Desktop\logolink_MSMT_VVV_hor_barva_cz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59" y="5433882"/>
            <a:ext cx="6028614" cy="13452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90426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cs-CZ" sz="3600" dirty="0"/>
              <a:t>Národní výzkumná a inovační strategie pro inteligentní specializaci České republiky</a:t>
            </a:r>
          </a:p>
        </p:txBody>
      </p:sp>
      <p:sp>
        <p:nvSpPr>
          <p:cNvPr id="5" name="Zástupný symbol pro obsah 4"/>
          <p:cNvSpPr>
            <a:spLocks noGrp="1"/>
          </p:cNvSpPr>
          <p:nvPr>
            <p:ph idx="1"/>
          </p:nvPr>
        </p:nvSpPr>
        <p:spPr>
          <a:xfrm>
            <a:off x="683568" y="1983186"/>
            <a:ext cx="7776864" cy="3450696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endParaRPr lang="cs-CZ" sz="1800" b="1" dirty="0"/>
          </a:p>
          <a:p>
            <a:pPr marL="0" indent="0">
              <a:lnSpc>
                <a:spcPct val="150000"/>
              </a:lnSpc>
              <a:buNone/>
            </a:pPr>
            <a:endParaRPr lang="cs-CZ" sz="1800" b="1" dirty="0"/>
          </a:p>
          <a:p>
            <a:pPr>
              <a:buFont typeface="Arial" panose="020B0604020202020204" pitchFamily="34" charset="0"/>
              <a:buChar char="•"/>
            </a:pPr>
            <a:r>
              <a:rPr lang="cs-CZ" dirty="0"/>
              <a:t>předpoklad pro naplňování Regionální a kohezní politiky EU a cílů strategie Evropa 2020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cs-CZ" dirty="0"/>
              <a:t>předběžná podmínka Evropské komise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cs-CZ" dirty="0"/>
              <a:t>schválení vládou v 12/2014 (aktualizace 07/2016)</a:t>
            </a:r>
          </a:p>
        </p:txBody>
      </p:sp>
      <p:pic>
        <p:nvPicPr>
          <p:cNvPr id="7" name="Picture 2" descr="C:\Users\martina\Desktop\logolink_MSMT_VVV_hor_barva_cz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59" y="5433882"/>
            <a:ext cx="6028614" cy="13452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56612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cs-CZ" sz="2000" dirty="0"/>
              <a:t>součástí Národní RIS3 strategie 14 krajských příloh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cs-CZ" sz="2000" dirty="0"/>
              <a:t>identifikace zvláštností inovačních systémů v jednotlivých krajích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cs-CZ" sz="2000" dirty="0"/>
              <a:t>schváleny v období červen – září 2014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cs-CZ" sz="2000" dirty="0"/>
              <a:t>RIS3 strategie Karlovarského kraje ZKK 19. 6. 2014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cs-CZ" sz="2000" dirty="0"/>
              <a:t>definovány domény specializace = specifické podmínky rozvoje </a:t>
            </a:r>
            <a:r>
              <a:rPr lang="cs-CZ" sz="2000" dirty="0" err="1"/>
              <a:t>VaVaI</a:t>
            </a:r>
            <a:r>
              <a:rPr lang="cs-CZ" sz="2000" dirty="0"/>
              <a:t> a podnikatelských příležitostí v jednotlivých krajích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cs-CZ" sz="2000" dirty="0"/>
              <a:t>významná část se překrývá s tématy identifikovanými na národní úrovni</a:t>
            </a:r>
          </a:p>
          <a:p>
            <a:pPr marL="0" indent="0">
              <a:buNone/>
            </a:pPr>
            <a:endParaRPr lang="cs-CZ" dirty="0"/>
          </a:p>
          <a:p>
            <a:endParaRPr lang="cs-CZ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cs-CZ" sz="3200" dirty="0"/>
              <a:t>Krajské přílohy Národní RIS3 strategie</a:t>
            </a:r>
          </a:p>
        </p:txBody>
      </p:sp>
      <p:pic>
        <p:nvPicPr>
          <p:cNvPr id="4" name="Picture 2" descr="C:\Users\martina\Desktop\logolink_MSMT_VVV_hor_barva_cz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59" y="5433882"/>
            <a:ext cx="6028614" cy="13452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39410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cs-CZ" dirty="0"/>
          </a:p>
          <a:p>
            <a:endParaRPr lang="cs-CZ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cs-CZ" sz="3200" dirty="0"/>
              <a:t>Krajské přílohy Národní RIS3 strategie</a:t>
            </a:r>
          </a:p>
        </p:txBody>
      </p:sp>
      <p:pic>
        <p:nvPicPr>
          <p:cNvPr id="4" name="Picture 2" descr="C:\Users\martina\Desktop\logolink_MSMT_VVV_hor_barva_cz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59" y="5433882"/>
            <a:ext cx="6028614" cy="13452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Obrázek 4"/>
          <p:cNvPicPr/>
          <p:nvPr/>
        </p:nvPicPr>
        <p:blipFill rotWithShape="1">
          <a:blip r:embed="rId3"/>
          <a:srcRect l="5879" t="13330" r="21547" b="4024"/>
          <a:stretch/>
        </p:blipFill>
        <p:spPr bwMode="auto">
          <a:xfrm>
            <a:off x="179512" y="116633"/>
            <a:ext cx="8784976" cy="547260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8880743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martina\Desktop\logolink_MSMT_VVV_hor_barva_cz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59" y="5433882"/>
            <a:ext cx="6028614" cy="13452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867833" y="2276872"/>
            <a:ext cx="7408333" cy="3450696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cs-CZ" sz="1600" dirty="0"/>
          </a:p>
          <a:p>
            <a:pPr>
              <a:buFont typeface="Arial" panose="020B0604020202020204" pitchFamily="34" charset="0"/>
              <a:buChar char="•"/>
            </a:pPr>
            <a:r>
              <a:rPr lang="cs-CZ" sz="1600" dirty="0"/>
              <a:t>Strojírenství a zakázková kovodělná výroba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cs-CZ" sz="1600" dirty="0"/>
              <a:t>Elektrotechnika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cs-CZ" sz="1600" dirty="0"/>
              <a:t>Automobilový průmysl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cs-CZ" sz="1600" dirty="0"/>
              <a:t>Tradiční průmyslové odvětví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cs-CZ" sz="1600" b="1" u="sng" dirty="0"/>
              <a:t>Výroba pryžových a plastových výrobků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cs-CZ" sz="1600" dirty="0"/>
              <a:t>Energetika a využití OZE, zpracování druhotných surovin - pokročilé technologie recyklace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cs-CZ" sz="1600" b="1" u="sng" dirty="0"/>
              <a:t>Lázeňství a cestovní ruch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cs-CZ" sz="1600" dirty="0"/>
              <a:t>Výroba nápojů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cs-CZ" sz="1600" b="1" u="sng" dirty="0"/>
              <a:t>Chemie</a:t>
            </a:r>
          </a:p>
          <a:p>
            <a:pPr marL="0" indent="0">
              <a:buNone/>
            </a:pPr>
            <a:endParaRPr lang="cs-CZ" dirty="0"/>
          </a:p>
          <a:p>
            <a:endParaRPr lang="cs-CZ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cs-CZ" sz="3200" dirty="0"/>
              <a:t>Domény specializace Karlovarského kraje</a:t>
            </a:r>
          </a:p>
        </p:txBody>
      </p:sp>
    </p:spTree>
    <p:extLst>
      <p:ext uri="{BB962C8B-B14F-4D97-AF65-F5344CB8AC3E}">
        <p14:creationId xmlns:p14="http://schemas.microsoft.com/office/powerpoint/2010/main" val="37305747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martina\Desktop\logolink_MSMT_VVV_hor_barva_cz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59" y="5433882"/>
            <a:ext cx="6028614" cy="13452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867833" y="2204864"/>
            <a:ext cx="7408333" cy="3450696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cs-CZ" sz="2000" u="sng" dirty="0"/>
          </a:p>
          <a:p>
            <a:pPr marL="0" indent="0">
              <a:buNone/>
            </a:pPr>
            <a:r>
              <a:rPr lang="cs-CZ" sz="2000" u="sng" dirty="0"/>
              <a:t>Realizace intervencí:</a:t>
            </a:r>
          </a:p>
          <a:p>
            <a:pPr marL="457200" indent="-457200">
              <a:buAutoNum type="arabicParenR"/>
            </a:pPr>
            <a:r>
              <a:rPr lang="cs-CZ" sz="2000" dirty="0"/>
              <a:t>intervence budou podkladem pro přípravu projektů, které se budou ucházet o podporu ze zdrojů na národní úrovni nebo ze zdrojů ESIF</a:t>
            </a:r>
          </a:p>
          <a:p>
            <a:pPr marL="457200" indent="-457200">
              <a:buAutoNum type="arabicParenR"/>
            </a:pPr>
            <a:r>
              <a:rPr lang="cs-CZ" sz="2000" dirty="0"/>
              <a:t>intervence budou v omezeném rozsahu financovány z krajských rozpočtů</a:t>
            </a:r>
          </a:p>
          <a:p>
            <a:pPr marL="457200" indent="-457200">
              <a:buAutoNum type="arabicParenR"/>
            </a:pPr>
            <a:r>
              <a:rPr lang="cs-CZ" sz="2000" dirty="0"/>
              <a:t>intervence budou financovány z tzv. Smart Akcelerátoru</a:t>
            </a:r>
          </a:p>
          <a:p>
            <a:pPr marL="0" indent="0">
              <a:buNone/>
            </a:pPr>
            <a:endParaRPr lang="cs-CZ" dirty="0"/>
          </a:p>
          <a:p>
            <a:endParaRPr lang="cs-CZ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cs-CZ" sz="3200" dirty="0"/>
              <a:t>Intervence v krajských RIS3</a:t>
            </a:r>
          </a:p>
        </p:txBody>
      </p:sp>
    </p:spTree>
    <p:extLst>
      <p:ext uri="{BB962C8B-B14F-4D97-AF65-F5344CB8AC3E}">
        <p14:creationId xmlns:p14="http://schemas.microsoft.com/office/powerpoint/2010/main" val="40637770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martina\Desktop\logolink_MSMT_VVV_hor_barva_cz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59" y="5433882"/>
            <a:ext cx="6028614" cy="13452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662516" y="2204864"/>
            <a:ext cx="7818967" cy="3450696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cs-CZ" dirty="0"/>
          </a:p>
          <a:p>
            <a:pPr marL="457200" indent="-457200">
              <a:buFont typeface="+mj-lt"/>
              <a:buAutoNum type="arabicParenR"/>
            </a:pPr>
            <a:r>
              <a:rPr lang="cs-CZ" dirty="0"/>
              <a:t>Operační program Výzkum, vývoj a vzdělávání (OP VVV)</a:t>
            </a:r>
          </a:p>
          <a:p>
            <a:pPr marL="457200" indent="-457200">
              <a:buFont typeface="+mj-lt"/>
              <a:buAutoNum type="arabicParenR"/>
            </a:pPr>
            <a:r>
              <a:rPr lang="cs-CZ" dirty="0"/>
              <a:t>Operační program Podnikání a inovace pro konkurenceschopnost (OP PIK)</a:t>
            </a:r>
          </a:p>
          <a:p>
            <a:pPr marL="457200" indent="-457200">
              <a:buFont typeface="+mj-lt"/>
              <a:buAutoNum type="arabicParenR"/>
            </a:pPr>
            <a:r>
              <a:rPr lang="cs-CZ" dirty="0"/>
              <a:t>Operační program  Praha – pól růstu (OP PPR)</a:t>
            </a:r>
          </a:p>
          <a:p>
            <a:pPr marL="457200" indent="-457200">
              <a:buFont typeface="+mj-lt"/>
              <a:buAutoNum type="arabicParenR"/>
            </a:pPr>
            <a:r>
              <a:rPr lang="cs-CZ" dirty="0"/>
              <a:t>Operační program Zaměstnanost (OP Z)</a:t>
            </a:r>
          </a:p>
          <a:p>
            <a:endParaRPr lang="cs-CZ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cs-CZ" sz="3200" dirty="0"/>
              <a:t>Implementace RIS3</a:t>
            </a:r>
          </a:p>
        </p:txBody>
      </p:sp>
    </p:spTree>
    <p:extLst>
      <p:ext uri="{BB962C8B-B14F-4D97-AF65-F5344CB8AC3E}">
        <p14:creationId xmlns:p14="http://schemas.microsoft.com/office/powerpoint/2010/main" val="12029952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martina\Desktop\logolink_MSMT_VVV_hor_barva_cz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59" y="5433882"/>
            <a:ext cx="6028614" cy="13452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662516" y="2204864"/>
            <a:ext cx="7818967" cy="3450696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cs-CZ" u="sng" dirty="0"/>
          </a:p>
          <a:p>
            <a:pPr marL="0" indent="0">
              <a:buNone/>
            </a:pPr>
            <a:r>
              <a:rPr lang="cs-CZ" u="sng" dirty="0"/>
              <a:t>Krajské rady pro inovace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cs-CZ" dirty="0"/>
              <a:t>koordinační a doporučující role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cs-CZ" dirty="0"/>
              <a:t>poradní role ve vztahu k intervencím realizovaným z prostředků krajských samospráv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cs-CZ" dirty="0"/>
              <a:t>Rada pro výzkum, vývoj a inovace Karlovarského kraje</a:t>
            </a:r>
            <a:br>
              <a:rPr lang="cs-CZ" dirty="0"/>
            </a:br>
            <a:r>
              <a:rPr lang="cs-CZ" dirty="0"/>
              <a:t>(RVVI)</a:t>
            </a: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cs-CZ" sz="3200" dirty="0"/>
              <a:t>Krajská úroveň</a:t>
            </a:r>
          </a:p>
        </p:txBody>
      </p:sp>
    </p:spTree>
    <p:extLst>
      <p:ext uri="{BB962C8B-B14F-4D97-AF65-F5344CB8AC3E}">
        <p14:creationId xmlns:p14="http://schemas.microsoft.com/office/powerpoint/2010/main" val="356802590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lnění">
  <a:themeElements>
    <a:clrScheme name="Vlnění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Vlnění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Vlnění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1041</TotalTime>
  <Words>688</Words>
  <Application>Microsoft Office PowerPoint</Application>
  <PresentationFormat>Předvádění na obrazovce (4:3)</PresentationFormat>
  <Paragraphs>113</Paragraphs>
  <Slides>18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18</vt:i4>
      </vt:variant>
    </vt:vector>
  </HeadingPairs>
  <TitlesOfParts>
    <vt:vector size="23" baseType="lpstr">
      <vt:lpstr>Arial</vt:lpstr>
      <vt:lpstr>Calibri</vt:lpstr>
      <vt:lpstr>Candara</vt:lpstr>
      <vt:lpstr>Symbol</vt:lpstr>
      <vt:lpstr>Vlnění</vt:lpstr>
      <vt:lpstr>Regionální inovační strategie Karlovarského kraje</vt:lpstr>
      <vt:lpstr>Národní výzkumná a inovační strategie pro inteligentní specializaci České republiky</vt:lpstr>
      <vt:lpstr>Národní výzkumná a inovační strategie pro inteligentní specializaci České republiky</vt:lpstr>
      <vt:lpstr>Krajské přílohy Národní RIS3 strategie</vt:lpstr>
      <vt:lpstr>Krajské přílohy Národní RIS3 strategie</vt:lpstr>
      <vt:lpstr>Domény specializace Karlovarského kraje</vt:lpstr>
      <vt:lpstr>Intervence v krajských RIS3</vt:lpstr>
      <vt:lpstr>Implementace RIS3</vt:lpstr>
      <vt:lpstr>Krajská úroveň</vt:lpstr>
      <vt:lpstr>Rada pro výzkum, vývoj a inovace </vt:lpstr>
      <vt:lpstr>Rada pro výzkum, vývoj a inovace </vt:lpstr>
      <vt:lpstr>Krajské inovační platformy</vt:lpstr>
      <vt:lpstr>Krajské inovační platformy</vt:lpstr>
      <vt:lpstr>Smart Akcelerátor</vt:lpstr>
      <vt:lpstr>Smart Akcelerátor Karlovarského kraje</vt:lpstr>
      <vt:lpstr>Smart Akcelerátor – srovnání v krajích</vt:lpstr>
      <vt:lpstr>Vize Karlovarského kraje</vt:lpstr>
      <vt:lpstr>DĚKUJI ZA POZORNOST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Smart akcelerátor (1. kolo)</dc:title>
  <dc:creator>Martina Weissová</dc:creator>
  <cp:lastModifiedBy>Martina</cp:lastModifiedBy>
  <cp:revision>61</cp:revision>
  <dcterms:created xsi:type="dcterms:W3CDTF">2016-02-17T15:06:43Z</dcterms:created>
  <dcterms:modified xsi:type="dcterms:W3CDTF">2016-09-21T06:16:47Z</dcterms:modified>
</cp:coreProperties>
</file>