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0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37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38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56" r:id="rId2"/>
    <p:sldId id="258" r:id="rId3"/>
    <p:sldId id="263" r:id="rId4"/>
    <p:sldId id="264" r:id="rId5"/>
    <p:sldId id="265" r:id="rId6"/>
    <p:sldId id="277" r:id="rId7"/>
    <p:sldId id="267" r:id="rId8"/>
    <p:sldId id="300" r:id="rId9"/>
    <p:sldId id="266" r:id="rId10"/>
    <p:sldId id="269" r:id="rId11"/>
    <p:sldId id="301" r:id="rId12"/>
    <p:sldId id="304" r:id="rId13"/>
    <p:sldId id="305" r:id="rId14"/>
    <p:sldId id="268" r:id="rId15"/>
    <p:sldId id="281" r:id="rId16"/>
    <p:sldId id="260" r:id="rId17"/>
    <p:sldId id="303" r:id="rId18"/>
    <p:sldId id="279" r:id="rId19"/>
    <p:sldId id="280" r:id="rId20"/>
    <p:sldId id="282" r:id="rId21"/>
    <p:sldId id="270" r:id="rId22"/>
    <p:sldId id="271" r:id="rId23"/>
    <p:sldId id="278" r:id="rId24"/>
    <p:sldId id="283" r:id="rId25"/>
    <p:sldId id="284" r:id="rId26"/>
    <p:sldId id="285" r:id="rId27"/>
    <p:sldId id="286" r:id="rId28"/>
    <p:sldId id="287" r:id="rId29"/>
    <p:sldId id="289" r:id="rId30"/>
    <p:sldId id="272" r:id="rId31"/>
    <p:sldId id="273" r:id="rId32"/>
    <p:sldId id="290" r:id="rId33"/>
    <p:sldId id="291" r:id="rId34"/>
    <p:sldId id="292" r:id="rId35"/>
    <p:sldId id="293" r:id="rId36"/>
    <p:sldId id="294" r:id="rId37"/>
    <p:sldId id="295" r:id="rId38"/>
    <p:sldId id="274" r:id="rId39"/>
    <p:sldId id="275" r:id="rId40"/>
    <p:sldId id="297" r:id="rId41"/>
    <p:sldId id="296" r:id="rId42"/>
    <p:sldId id="298" r:id="rId43"/>
    <p:sldId id="288" r:id="rId44"/>
    <p:sldId id="306" r:id="rId45"/>
    <p:sldId id="308" r:id="rId46"/>
    <p:sldId id="307" r:id="rId47"/>
    <p:sldId id="309" r:id="rId48"/>
    <p:sldId id="276" r:id="rId4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>
          <p15:clr>
            <a:srgbClr val="A4A3A4"/>
          </p15:clr>
        </p15:guide>
        <p15:guide id="2">
          <p15:clr>
            <a:srgbClr val="A4A3A4"/>
          </p15:clr>
        </p15:guide>
        <p15:guide id="3" pos="192">
          <p15:clr>
            <a:srgbClr val="A4A3A4"/>
          </p15:clr>
        </p15:guide>
        <p15:guide id="4" pos="7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DF7"/>
    <a:srgbClr val="000000"/>
    <a:srgbClr val="FDFFF4"/>
    <a:srgbClr val="FFFCD5"/>
    <a:srgbClr val="FFDB87"/>
    <a:srgbClr val="FF6FCF"/>
    <a:srgbClr val="FFFFFF"/>
    <a:srgbClr val="FE18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72" autoAdjust="0"/>
    <p:restoredTop sz="91734" autoAdjust="0"/>
  </p:normalViewPr>
  <p:slideViewPr>
    <p:cSldViewPr snapToObjects="1">
      <p:cViewPr varScale="1">
        <p:scale>
          <a:sx n="84" d="100"/>
          <a:sy n="84" d="100"/>
        </p:scale>
        <p:origin x="1320" y="126"/>
      </p:cViewPr>
      <p:guideLst>
        <p:guide orient="horz" pos="1680"/>
        <p:guide/>
        <p:guide pos="192"/>
        <p:guide pos="7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4E52E8E-995C-4536-9676-F333F9A2EB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7455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B6EF8B7-AB55-4063-9226-B7AAFD0372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3075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CDBD3C-4089-4F77-9610-7AF7664FCE50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67288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DBFAF1-D6E3-4C9D-8C73-51BF71BE294A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3924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02868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1820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21529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3270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5313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DBFAF1-D6E3-4C9D-8C73-51BF71BE294A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140172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92962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17014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84260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75993E-15F1-4388-AEE8-B132286703CB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901500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68966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25839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86078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18984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09634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436360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626503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89468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710819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2354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75993E-15F1-4388-AEE8-B132286703CB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976455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6676609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79465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87869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197981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78719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115141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360575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321019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116462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011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75993E-15F1-4388-AEE8-B132286703CB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866586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40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919232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689713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42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881694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43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6108901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44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804512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45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9354155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46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061134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47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5118849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43626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75993E-15F1-4388-AEE8-B132286703CB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48678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75993E-15F1-4388-AEE8-B132286703CB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36823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3519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16008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851520E-4D98-4569-AEF4-ACA8A8C4B4FD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1024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005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8" descr="vectorhill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4288"/>
            <a:ext cx="9182100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8"/>
          <p:cNvSpPr txBox="1">
            <a:spLocks noChangeArrowheads="1"/>
          </p:cNvSpPr>
          <p:nvPr userDrawn="1"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865764-0853-4E9E-9C29-7ED8244F4C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918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1F41F-8618-4C9E-A6AD-F7DD51D882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4307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260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260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B1CBB-5C7F-47A4-A7D7-BA49FED31B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8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7B69F-8BDB-4A00-A4E1-EDB78F9D31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2959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CB0CE-E4CC-4720-B8E9-FCDE1057B0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08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E4AEC-2C56-40A3-9C8E-A2E8472E70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5096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B4793-8CCE-4454-9E5E-0840C8FFC5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022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1E9C6-1599-4B9E-8E67-30334E4FE6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858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78D99-A2CF-4A51-B836-0421D0A8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83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1310C-EFA3-4E56-A75C-8BF8DABAE3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678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78984-5454-41C8-9563-0828803C37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4667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12045-6FC0-4640-A58E-32B28E6E01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9935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69A6F-31D0-476E-9095-F26438DCD6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662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vectorhills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0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C28BE90E-CCFD-40A8-B7B7-21E34220CA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2" name="Rectangle 24"/>
          <p:cNvSpPr>
            <a:spLocks noChangeArrowheads="1"/>
          </p:cNvSpPr>
          <p:nvPr userDrawn="1"/>
        </p:nvSpPr>
        <p:spPr bwMode="auto">
          <a:xfrm>
            <a:off x="0" y="0"/>
            <a:ext cx="9182100" cy="6886575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2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123" name="Text Box 58"/>
          <p:cNvSpPr txBox="1">
            <a:spLocks noChangeArrowheads="1"/>
          </p:cNvSpPr>
          <p:nvPr/>
        </p:nvSpPr>
        <p:spPr bwMode="auto">
          <a:xfrm>
            <a:off x="898525" y="21764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5124" name="Text Box 60"/>
          <p:cNvSpPr txBox="1">
            <a:spLocks noChangeArrowheads="1"/>
          </p:cNvSpPr>
          <p:nvPr/>
        </p:nvSpPr>
        <p:spPr bwMode="auto">
          <a:xfrm>
            <a:off x="251520" y="49135"/>
            <a:ext cx="8784976" cy="327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1800"/>
              </a:spcBef>
            </a:pPr>
            <a:r>
              <a:rPr lang="cs-CZ" altLang="en-US" sz="6800" b="1" dirty="0">
                <a:solidFill>
                  <a:schemeClr val="accent6"/>
                </a:solidFill>
                <a:latin typeface="Arial Black" panose="020B0A04020102020204" pitchFamily="34" charset="0"/>
              </a:rPr>
              <a:t>M</a:t>
            </a:r>
            <a:r>
              <a:rPr lang="cs-CZ" altLang="en-US" sz="6800" dirty="0">
                <a:solidFill>
                  <a:schemeClr val="accent6"/>
                </a:solidFill>
                <a:latin typeface="Arial Black" panose="020B0A04020102020204" pitchFamily="34" charset="0"/>
              </a:rPr>
              <a:t>ÍSTNÍ AKČNÍ SKUPINY</a:t>
            </a:r>
          </a:p>
          <a:p>
            <a:pPr algn="ctr" eaLnBrk="1" hangingPunct="1">
              <a:spcBef>
                <a:spcPts val="1800"/>
              </a:spcBef>
            </a:pPr>
            <a:r>
              <a:rPr lang="cs-CZ" altLang="en-US" sz="5600" dirty="0">
                <a:solidFill>
                  <a:schemeClr val="accent6"/>
                </a:solidFill>
                <a:latin typeface="Arial Black" panose="020B0A04020102020204" pitchFamily="34" charset="0"/>
              </a:rPr>
              <a:t>Karlovarského kraje</a:t>
            </a:r>
            <a:endParaRPr lang="en-US" altLang="en-US" sz="5600" dirty="0">
              <a:solidFill>
                <a:schemeClr val="accent6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91701" y="4182669"/>
            <a:ext cx="853294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cs-CZ" altLang="en-US" sz="3000" dirty="0">
                <a:solidFill>
                  <a:schemeClr val="bg1"/>
                </a:solidFill>
              </a:rPr>
              <a:t>Prezentující: 		</a:t>
            </a:r>
            <a:r>
              <a:rPr lang="cs-CZ" altLang="en-US" sz="2500" b="0" dirty="0">
                <a:solidFill>
                  <a:schemeClr val="bg1"/>
                </a:solidFill>
              </a:rPr>
              <a:t>Ing. Ivana Jágriková</a:t>
            </a:r>
          </a:p>
          <a:p>
            <a:pPr algn="l" eaLnBrk="1" hangingPunct="1"/>
            <a:r>
              <a:rPr lang="cs-CZ" altLang="en-US" sz="3000" dirty="0">
                <a:solidFill>
                  <a:schemeClr val="bg1"/>
                </a:solidFill>
              </a:rPr>
              <a:t>Datum a místo:	</a:t>
            </a:r>
            <a:r>
              <a:rPr lang="cs-CZ" altLang="en-US" sz="2500" b="0" dirty="0">
                <a:solidFill>
                  <a:schemeClr val="bg1"/>
                </a:solidFill>
              </a:rPr>
              <a:t>23.6.2016, Karlovy Vary</a:t>
            </a:r>
          </a:p>
          <a:p>
            <a:pPr algn="l" eaLnBrk="1" hangingPunct="1"/>
            <a:r>
              <a:rPr lang="cs-CZ" altLang="en-US" sz="3000" dirty="0">
                <a:solidFill>
                  <a:schemeClr val="bg1"/>
                </a:solidFill>
              </a:rPr>
              <a:t>Akce:			</a:t>
            </a:r>
            <a:r>
              <a:rPr lang="cs-CZ" altLang="en-US" sz="2500" b="0" dirty="0">
                <a:solidFill>
                  <a:schemeClr val="bg1"/>
                </a:solidFill>
              </a:rPr>
              <a:t>Regionální stálá konference</a:t>
            </a:r>
            <a:endParaRPr lang="en-US" altLang="en-US" sz="2500" b="0" dirty="0">
              <a:solidFill>
                <a:schemeClr val="bg1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3"/>
          <a:srcRect l="5922" t="15370" r="6091" b="13507"/>
          <a:stretch/>
        </p:blipFill>
        <p:spPr>
          <a:xfrm>
            <a:off x="1820260" y="5993904"/>
            <a:ext cx="5616624" cy="86409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25"/>
          <p:cNvSpPr txBox="1">
            <a:spLocks noChangeArrowheads="1"/>
          </p:cNvSpPr>
          <p:nvPr/>
        </p:nvSpPr>
        <p:spPr bwMode="auto">
          <a:xfrm>
            <a:off x="457200" y="8858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17929" y="6489339"/>
            <a:ext cx="2133600" cy="361789"/>
          </a:xfrm>
        </p:spPr>
        <p:txBody>
          <a:bodyPr/>
          <a:lstStyle/>
          <a:p>
            <a:pPr>
              <a:defRPr/>
            </a:pPr>
            <a:fld id="{A441E9C6-1599-4B9E-8E67-30334E4FE60D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0"/>
            <a:ext cx="6048672" cy="691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75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Sokolovsko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7972" y="1282700"/>
            <a:ext cx="924454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r>
              <a:rPr lang="cs-CZ" b="1" dirty="0"/>
              <a:t>IROP </a:t>
            </a:r>
            <a:r>
              <a:rPr lang="cs-CZ" dirty="0"/>
              <a:t>(alokace 121 183 281 Kč):</a:t>
            </a:r>
          </a:p>
          <a:p>
            <a:pPr lvl="1">
              <a:spcAft>
                <a:spcPts val="0"/>
              </a:spcAft>
            </a:pPr>
            <a:r>
              <a:rPr lang="cs-CZ" sz="2600" b="1" dirty="0"/>
              <a:t>Řešení dopravní infrastruktury </a:t>
            </a:r>
            <a:r>
              <a:rPr lang="cs-CZ" sz="2600" dirty="0"/>
              <a:t>(</a:t>
            </a:r>
            <a:r>
              <a:rPr lang="cs-CZ" sz="2600" i="1" dirty="0"/>
              <a:t>45 183 281 Kč)</a:t>
            </a:r>
          </a:p>
          <a:p>
            <a:pPr lvl="1">
              <a:spcAft>
                <a:spcPts val="0"/>
              </a:spcAft>
            </a:pPr>
            <a:r>
              <a:rPr lang="cs-CZ" sz="2600" b="1" dirty="0"/>
              <a:t>Řešení IZS </a:t>
            </a:r>
            <a:r>
              <a:rPr lang="cs-CZ" sz="2600" dirty="0"/>
              <a:t>(</a:t>
            </a:r>
            <a:r>
              <a:rPr lang="cs-CZ" sz="2600" i="1" dirty="0"/>
              <a:t>12 600 000 Kč) </a:t>
            </a:r>
          </a:p>
          <a:p>
            <a:pPr lvl="1">
              <a:spcAft>
                <a:spcPts val="0"/>
              </a:spcAft>
            </a:pPr>
            <a:r>
              <a:rPr lang="cs-CZ" sz="2600" b="1" dirty="0"/>
              <a:t>Zvýšení kvality a dostupnosti služeb a opatření vedoucí k sociální inkluzi </a:t>
            </a:r>
            <a:r>
              <a:rPr lang="cs-CZ" sz="2600" i="1" dirty="0"/>
              <a:t>(19 000 000 Kč)</a:t>
            </a:r>
          </a:p>
          <a:p>
            <a:pPr lvl="1">
              <a:spcAft>
                <a:spcPts val="0"/>
              </a:spcAft>
            </a:pPr>
            <a:r>
              <a:rPr lang="cs-CZ" sz="2600" b="1" dirty="0"/>
              <a:t>Infrastruktura pro sociální podnikání </a:t>
            </a:r>
            <a:r>
              <a:rPr lang="cs-CZ" sz="2600" i="1" dirty="0"/>
              <a:t>(13 000 000 Kč) </a:t>
            </a:r>
          </a:p>
          <a:p>
            <a:pPr lvl="1">
              <a:spcAft>
                <a:spcPts val="0"/>
              </a:spcAft>
            </a:pPr>
            <a:r>
              <a:rPr lang="cs-CZ" sz="2600" b="1" dirty="0"/>
              <a:t>Zvýšení kvality a dostupnosti infrastruktury pro vzdělávání a celoživotní učení </a:t>
            </a:r>
            <a:r>
              <a:rPr lang="cs-CZ" sz="2600" i="1" dirty="0"/>
              <a:t>(20 000 000 Kč) </a:t>
            </a:r>
          </a:p>
          <a:p>
            <a:pPr lvl="1">
              <a:spcAft>
                <a:spcPts val="0"/>
              </a:spcAft>
            </a:pPr>
            <a:r>
              <a:rPr lang="cs-CZ" sz="2600" b="1" dirty="0"/>
              <a:t>Zkvalitnění prezentace, posílení ochrany a rozvoje kulturního dědictví </a:t>
            </a:r>
            <a:r>
              <a:rPr lang="cs-CZ" sz="2600" i="1" dirty="0"/>
              <a:t>(10 000 000 Kč) </a:t>
            </a:r>
          </a:p>
          <a:p>
            <a:pPr lvl="1">
              <a:spcAft>
                <a:spcPts val="0"/>
              </a:spcAft>
            </a:pPr>
            <a:r>
              <a:rPr lang="cs-CZ" sz="2600" b="1" dirty="0"/>
              <a:t>Studie, strategie a plány v oblasti udržitelného rozvoje </a:t>
            </a:r>
            <a:r>
              <a:rPr lang="cs-CZ" sz="2600" i="1" dirty="0"/>
              <a:t>(1 400 000 Kč)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334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Sokolovsko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7972" y="1282700"/>
            <a:ext cx="924454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r>
              <a:rPr lang="cs-CZ" b="1" dirty="0"/>
              <a:t>PRV </a:t>
            </a:r>
            <a:r>
              <a:rPr lang="cs-CZ" dirty="0"/>
              <a:t>(alokace 48 137 379 Kč):</a:t>
            </a:r>
          </a:p>
          <a:p>
            <a:pPr lvl="1">
              <a:spcAft>
                <a:spcPts val="0"/>
              </a:spcAft>
            </a:pPr>
            <a:r>
              <a:rPr lang="cs-CZ" sz="2500" b="1" dirty="0"/>
              <a:t>Předávání znalostí a informační akce </a:t>
            </a:r>
            <a:r>
              <a:rPr lang="cs-CZ" sz="2500" dirty="0"/>
              <a:t>(</a:t>
            </a:r>
            <a:r>
              <a:rPr lang="cs-CZ" sz="2500" i="1" dirty="0"/>
              <a:t>500 000 Kč)</a:t>
            </a:r>
          </a:p>
          <a:p>
            <a:pPr lvl="1">
              <a:spcAft>
                <a:spcPts val="0"/>
              </a:spcAft>
            </a:pPr>
            <a:r>
              <a:rPr lang="cs-CZ" sz="2500" b="1" dirty="0"/>
              <a:t>Investice do zemědělských podniků </a:t>
            </a:r>
            <a:r>
              <a:rPr lang="cs-CZ" sz="2500" dirty="0"/>
              <a:t>(</a:t>
            </a:r>
            <a:r>
              <a:rPr lang="cs-CZ" sz="2500" i="1" dirty="0"/>
              <a:t>10 000 000 Kč) </a:t>
            </a:r>
          </a:p>
          <a:p>
            <a:pPr lvl="1">
              <a:spcAft>
                <a:spcPts val="0"/>
              </a:spcAft>
            </a:pPr>
            <a:r>
              <a:rPr lang="cs-CZ" sz="2500" b="1" dirty="0"/>
              <a:t>Lesnická infrastruktura </a:t>
            </a:r>
            <a:r>
              <a:rPr lang="cs-CZ" sz="2500" i="1" dirty="0"/>
              <a:t>(5 000 000 Kč)</a:t>
            </a:r>
          </a:p>
          <a:p>
            <a:pPr lvl="1">
              <a:spcAft>
                <a:spcPts val="0"/>
              </a:spcAft>
            </a:pPr>
            <a:r>
              <a:rPr lang="cs-CZ" sz="2500" b="1" dirty="0"/>
              <a:t>Zemědělská infrastruktura </a:t>
            </a:r>
            <a:r>
              <a:rPr lang="cs-CZ" sz="2500" i="1" dirty="0"/>
              <a:t>(5 000 000 Kč) </a:t>
            </a:r>
          </a:p>
          <a:p>
            <a:pPr lvl="1">
              <a:spcAft>
                <a:spcPts val="0"/>
              </a:spcAft>
            </a:pPr>
            <a:r>
              <a:rPr lang="cs-CZ" sz="2500" b="1" dirty="0"/>
              <a:t>Podpora investic na založení nebo rozvoj nezemědělských činností </a:t>
            </a:r>
            <a:r>
              <a:rPr lang="cs-CZ" sz="2500" i="1" dirty="0"/>
              <a:t>(17 945 220 Kč) </a:t>
            </a:r>
          </a:p>
          <a:p>
            <a:pPr lvl="1">
              <a:spcAft>
                <a:spcPts val="0"/>
              </a:spcAft>
            </a:pPr>
            <a:r>
              <a:rPr lang="cs-CZ" sz="2500" b="1" dirty="0"/>
              <a:t>Neproduktivní investice v lesích </a:t>
            </a:r>
            <a:r>
              <a:rPr lang="cs-CZ" sz="2500" i="1" dirty="0"/>
              <a:t>(6 500 000 Kč) </a:t>
            </a:r>
          </a:p>
          <a:p>
            <a:pPr lvl="1">
              <a:spcAft>
                <a:spcPts val="0"/>
              </a:spcAft>
            </a:pPr>
            <a:r>
              <a:rPr lang="cs-CZ" sz="2500" b="1" dirty="0"/>
              <a:t>Horizontální a vertikální spolupráce mezi účastníky krátkých dodavatelských řetězců a místních trhů        </a:t>
            </a:r>
            <a:r>
              <a:rPr lang="cs-CZ" sz="2500" i="1" dirty="0"/>
              <a:t>(1 000 000 Kč)</a:t>
            </a:r>
          </a:p>
          <a:p>
            <a:pPr lvl="1">
              <a:spcAft>
                <a:spcPts val="0"/>
              </a:spcAft>
            </a:pPr>
            <a:r>
              <a:rPr lang="cs-CZ" sz="2500" b="1" dirty="0"/>
              <a:t>Spolupráce MAS </a:t>
            </a:r>
            <a:r>
              <a:rPr lang="cs-CZ" sz="2500" i="1" dirty="0"/>
              <a:t>(2 192 159 Kč)</a:t>
            </a:r>
          </a:p>
          <a:p>
            <a:pPr lvl="1">
              <a:spcAft>
                <a:spcPts val="0"/>
              </a:spcAft>
            </a:pPr>
            <a:endParaRPr lang="cs-CZ" b="1" dirty="0"/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010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Sokolovsko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484784"/>
            <a:ext cx="91440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300"/>
              </a:spcAft>
            </a:pPr>
            <a:r>
              <a:rPr lang="cs-CZ" sz="3000" b="1" dirty="0"/>
              <a:t>OPZ </a:t>
            </a:r>
            <a:r>
              <a:rPr lang="cs-CZ" sz="3000" dirty="0"/>
              <a:t>(alokace 23 452 000 Kč)</a:t>
            </a:r>
          </a:p>
          <a:p>
            <a:pPr lvl="1">
              <a:spcAft>
                <a:spcPts val="300"/>
              </a:spcAft>
            </a:pPr>
            <a:r>
              <a:rPr lang="cs-CZ" sz="3000" b="1" dirty="0"/>
              <a:t>Podpora zaměstnanosti </a:t>
            </a:r>
            <a:r>
              <a:rPr lang="cs-CZ" sz="3000" dirty="0"/>
              <a:t>(6 000 000 Kč)</a:t>
            </a:r>
          </a:p>
          <a:p>
            <a:pPr lvl="1">
              <a:spcAft>
                <a:spcPts val="300"/>
              </a:spcAft>
            </a:pPr>
            <a:r>
              <a:rPr lang="cs-CZ" sz="3000" b="1" dirty="0"/>
              <a:t>Sociální podnikání </a:t>
            </a:r>
            <a:r>
              <a:rPr lang="cs-CZ" sz="3000" dirty="0"/>
              <a:t>(7 000 000 Kč)</a:t>
            </a:r>
          </a:p>
          <a:p>
            <a:pPr lvl="1">
              <a:spcAft>
                <a:spcPts val="300"/>
              </a:spcAft>
            </a:pPr>
            <a:r>
              <a:rPr lang="cs-CZ" sz="3000" b="1" dirty="0"/>
              <a:t>Podpora začleňování sociálně vyloučených osob a prevence sociálního vyloučení 	    </a:t>
            </a:r>
            <a:r>
              <a:rPr lang="cs-CZ" sz="3000" dirty="0"/>
              <a:t>(7 000 000 Kč)</a:t>
            </a:r>
          </a:p>
          <a:p>
            <a:pPr lvl="1">
              <a:spcAft>
                <a:spcPts val="300"/>
              </a:spcAft>
            </a:pPr>
            <a:r>
              <a:rPr lang="cs-CZ" sz="3000" b="1" dirty="0"/>
              <a:t>Podpora prorodinných opatření pro zvýšení uplatnění rodičů na trhu práce </a:t>
            </a:r>
            <a:r>
              <a:rPr lang="cs-CZ" sz="3000" dirty="0"/>
              <a:t>(3 452 000 Kč)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42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  <p:pic>
        <p:nvPicPr>
          <p:cNvPr id="8" name="obrázek 11" descr="MAS21_logo_RGB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00908"/>
            <a:ext cx="5292588" cy="2158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5095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MAS 21,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26826"/>
            <a:ext cx="9036496" cy="551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cs-CZ" dirty="0"/>
              <a:t>Funguje od r. 2005 (aktuálně 10 zakladatelů)</a:t>
            </a:r>
          </a:p>
          <a:p>
            <a:pPr>
              <a:spcAft>
                <a:spcPts val="600"/>
              </a:spcAft>
            </a:pPr>
            <a:r>
              <a:rPr lang="cs-CZ" dirty="0"/>
              <a:t>Statutární zástupce: Miroslav Podlipský, ředitel</a:t>
            </a:r>
          </a:p>
          <a:p>
            <a:pPr>
              <a:spcAft>
                <a:spcPts val="600"/>
              </a:spcAft>
            </a:pPr>
            <a:r>
              <a:rPr lang="cs-CZ" dirty="0"/>
              <a:t>Sídlo: Plzeňská 32, Velká </a:t>
            </a:r>
            <a:r>
              <a:rPr lang="cs-CZ" dirty="0" err="1"/>
              <a:t>Hleďsebe</a:t>
            </a:r>
            <a:r>
              <a:rPr lang="cs-CZ" dirty="0"/>
              <a:t> 354 71</a:t>
            </a:r>
          </a:p>
          <a:p>
            <a:pPr>
              <a:spcAft>
                <a:spcPts val="600"/>
              </a:spcAft>
            </a:pPr>
            <a:r>
              <a:rPr lang="cs-CZ" dirty="0"/>
              <a:t>Partnerů: 33</a:t>
            </a:r>
          </a:p>
          <a:p>
            <a:r>
              <a:rPr lang="cs-CZ" dirty="0"/>
              <a:t>Velikost území: </a:t>
            </a:r>
          </a:p>
          <a:p>
            <a:pPr lvl="1"/>
            <a:r>
              <a:rPr lang="cs-CZ" sz="3000" dirty="0"/>
              <a:t>40 obcí okresu Cheb</a:t>
            </a:r>
          </a:p>
          <a:p>
            <a:pPr lvl="1"/>
            <a:r>
              <a:rPr lang="cs-CZ" sz="3000" dirty="0"/>
              <a:t>Rozloha: 765,85 km</a:t>
            </a:r>
            <a:r>
              <a:rPr lang="cs-CZ" sz="3000" baseline="30000" dirty="0"/>
              <a:t>2</a:t>
            </a:r>
          </a:p>
          <a:p>
            <a:pPr lvl="1"/>
            <a:r>
              <a:rPr lang="cs-CZ" sz="3000" dirty="0"/>
              <a:t>Obyvatelstvo: 56.005 osob (k 31.12.2014)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111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25"/>
          <p:cNvSpPr txBox="1">
            <a:spLocks noChangeArrowheads="1"/>
          </p:cNvSpPr>
          <p:nvPr/>
        </p:nvSpPr>
        <p:spPr bwMode="auto">
          <a:xfrm>
            <a:off x="457200" y="8858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17929" y="6489339"/>
            <a:ext cx="2133600" cy="361789"/>
          </a:xfrm>
        </p:spPr>
        <p:txBody>
          <a:bodyPr/>
          <a:lstStyle/>
          <a:p>
            <a:pPr>
              <a:defRPr/>
            </a:pPr>
            <a:fld id="{A441E9C6-1599-4B9E-8E67-30334E4FE60D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337" y="-42863"/>
            <a:ext cx="6029325" cy="69437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471284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21,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972" y="1282700"/>
            <a:ext cx="924454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r>
              <a:rPr lang="cs-CZ" b="1" dirty="0"/>
              <a:t>IROP </a:t>
            </a:r>
            <a:r>
              <a:rPr lang="cs-CZ" dirty="0"/>
              <a:t>(alokace 74 847 200 Kč):</a:t>
            </a:r>
          </a:p>
          <a:p>
            <a:pPr lvl="1">
              <a:spcAft>
                <a:spcPts val="600"/>
              </a:spcAft>
            </a:pPr>
            <a:r>
              <a:rPr lang="cs-CZ" b="1" dirty="0"/>
              <a:t>Vzdělávání </a:t>
            </a:r>
            <a:r>
              <a:rPr lang="cs-CZ" dirty="0"/>
              <a:t>(</a:t>
            </a:r>
            <a:r>
              <a:rPr lang="cs-CZ" i="1" dirty="0"/>
              <a:t>13 329 040 Kč) SC 2.4</a:t>
            </a:r>
            <a:endParaRPr lang="cs-CZ" dirty="0"/>
          </a:p>
          <a:p>
            <a:pPr lvl="1">
              <a:spcAft>
                <a:spcPts val="600"/>
              </a:spcAft>
            </a:pPr>
            <a:r>
              <a:rPr lang="cs-CZ" b="1" dirty="0"/>
              <a:t>Kulturní dědictví </a:t>
            </a:r>
            <a:r>
              <a:rPr lang="cs-CZ" dirty="0"/>
              <a:t>(</a:t>
            </a:r>
            <a:r>
              <a:rPr lang="cs-CZ" i="1" dirty="0"/>
              <a:t>4 500 000 Kč) SC 3.1</a:t>
            </a:r>
            <a:endParaRPr lang="cs-CZ" dirty="0"/>
          </a:p>
          <a:p>
            <a:pPr lvl="1">
              <a:spcAft>
                <a:spcPts val="600"/>
              </a:spcAft>
            </a:pPr>
            <a:r>
              <a:rPr lang="cs-CZ" b="1" dirty="0"/>
              <a:t>Kvalitní sociální služby </a:t>
            </a:r>
            <a:r>
              <a:rPr lang="cs-CZ" dirty="0"/>
              <a:t>(3 014 080 Kč) SC 2.1</a:t>
            </a:r>
          </a:p>
          <a:p>
            <a:pPr lvl="1">
              <a:spcAft>
                <a:spcPts val="600"/>
              </a:spcAft>
            </a:pPr>
            <a:r>
              <a:rPr lang="cs-CZ" b="1" dirty="0"/>
              <a:t>Sociální bydlení </a:t>
            </a:r>
            <a:r>
              <a:rPr lang="cs-CZ" dirty="0"/>
              <a:t>(6 530 080 Kč) SC 2.1</a:t>
            </a:r>
          </a:p>
          <a:p>
            <a:pPr lvl="1">
              <a:spcAft>
                <a:spcPts val="600"/>
              </a:spcAft>
            </a:pPr>
            <a:r>
              <a:rPr lang="cs-CZ" b="1" dirty="0"/>
              <a:t>Bezpečná doprava </a:t>
            </a:r>
            <a:r>
              <a:rPr lang="cs-CZ" dirty="0"/>
              <a:t>(44 474 000 Kč) SC 1.2</a:t>
            </a:r>
          </a:p>
          <a:p>
            <a:pPr lvl="1">
              <a:spcAft>
                <a:spcPts val="600"/>
              </a:spcAft>
            </a:pPr>
            <a:r>
              <a:rPr lang="cs-CZ" b="1" dirty="0"/>
              <a:t>Sociální podnikání </a:t>
            </a:r>
            <a:r>
              <a:rPr lang="cs-CZ" dirty="0"/>
              <a:t>(3 000 000 Kč) SC 2.2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169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21,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972" y="1282700"/>
            <a:ext cx="91440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300"/>
              </a:spcAft>
            </a:pPr>
            <a:r>
              <a:rPr lang="cs-CZ" sz="2800" b="1" dirty="0"/>
              <a:t>PRV </a:t>
            </a:r>
            <a:r>
              <a:rPr lang="cs-CZ" sz="2800" dirty="0"/>
              <a:t>(alokace 42 922 740 Kč)</a:t>
            </a:r>
          </a:p>
          <a:p>
            <a:pPr lvl="1">
              <a:spcAft>
                <a:spcPts val="0"/>
              </a:spcAft>
            </a:pPr>
            <a:r>
              <a:rPr lang="cs-CZ" sz="2700" b="1" dirty="0"/>
              <a:t>Neproduktivní investice v lesích </a:t>
            </a:r>
            <a:r>
              <a:rPr lang="cs-CZ" sz="2700" dirty="0"/>
              <a:t>(3 000 000 Kč) </a:t>
            </a: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700" dirty="0"/>
              <a:t>   </a:t>
            </a:r>
            <a:r>
              <a:rPr lang="cs-CZ" sz="2500" dirty="0"/>
              <a:t>čl. 25</a:t>
            </a:r>
          </a:p>
          <a:p>
            <a:pPr lvl="1">
              <a:spcAft>
                <a:spcPts val="0"/>
              </a:spcAft>
            </a:pPr>
            <a:r>
              <a:rPr lang="cs-CZ" sz="2700" b="1" dirty="0"/>
              <a:t>Rozvoj podnikání na venkově </a:t>
            </a:r>
            <a:r>
              <a:rPr lang="cs-CZ" sz="2700" dirty="0"/>
              <a:t>(15 000 000 Kč) </a:t>
            </a: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700" dirty="0"/>
              <a:t>   </a:t>
            </a:r>
            <a:r>
              <a:rPr lang="cs-CZ" sz="2500" dirty="0"/>
              <a:t>čl. 19, odst. 1, písm. b</a:t>
            </a:r>
          </a:p>
          <a:p>
            <a:pPr lvl="1">
              <a:spcAft>
                <a:spcPts val="0"/>
              </a:spcAft>
            </a:pPr>
            <a:r>
              <a:rPr lang="cs-CZ" sz="2700" b="1" dirty="0"/>
              <a:t>Rozvoj zemědělských podniků </a:t>
            </a:r>
            <a:r>
              <a:rPr lang="cs-CZ" sz="2700" dirty="0"/>
              <a:t>(15 000 000 Kč) </a:t>
            </a: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700" dirty="0"/>
              <a:t>   </a:t>
            </a:r>
            <a:r>
              <a:rPr lang="cs-CZ" sz="2500" dirty="0"/>
              <a:t>čl. 17, odst. 1, písm. a</a:t>
            </a:r>
          </a:p>
          <a:p>
            <a:pPr lvl="1">
              <a:spcAft>
                <a:spcPts val="0"/>
              </a:spcAft>
            </a:pPr>
            <a:r>
              <a:rPr lang="cs-CZ" sz="2700" b="1" dirty="0"/>
              <a:t>S produkty na trh </a:t>
            </a:r>
            <a:r>
              <a:rPr lang="cs-CZ" sz="2700" dirty="0"/>
              <a:t>(5 000 000 Kč) </a:t>
            </a: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700" dirty="0"/>
              <a:t>   </a:t>
            </a:r>
            <a:r>
              <a:rPr lang="cs-CZ" sz="2500" dirty="0"/>
              <a:t>čl. 17, odst. 1, písm. a</a:t>
            </a:r>
          </a:p>
          <a:p>
            <a:pPr lvl="1">
              <a:spcAft>
                <a:spcPts val="0"/>
              </a:spcAft>
            </a:pPr>
            <a:r>
              <a:rPr lang="cs-CZ" sz="2700" b="1" dirty="0"/>
              <a:t>Pozemkové úpravy </a:t>
            </a:r>
            <a:r>
              <a:rPr lang="cs-CZ" sz="2700" dirty="0"/>
              <a:t>(2 968 040 Kč) 		</a:t>
            </a: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700" dirty="0"/>
              <a:t>   </a:t>
            </a:r>
            <a:r>
              <a:rPr lang="cs-CZ" sz="2500" dirty="0"/>
              <a:t>čl. 17, odst. 1, písm. c</a:t>
            </a:r>
          </a:p>
          <a:p>
            <a:pPr lvl="1">
              <a:spcAft>
                <a:spcPts val="0"/>
              </a:spcAft>
            </a:pPr>
            <a:r>
              <a:rPr lang="cs-CZ" sz="2700" b="1" dirty="0"/>
              <a:t>Projekty spolupráce </a:t>
            </a:r>
            <a:r>
              <a:rPr lang="cs-CZ" sz="2700" dirty="0"/>
              <a:t>(1 954 700 Kč)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365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21,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484784"/>
            <a:ext cx="91440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300"/>
              </a:spcAft>
            </a:pPr>
            <a:r>
              <a:rPr lang="cs-CZ" sz="3000" b="1" dirty="0"/>
              <a:t>OPZ </a:t>
            </a:r>
            <a:r>
              <a:rPr lang="cs-CZ" sz="3000" dirty="0"/>
              <a:t>(alokace 13 900 000 Kč)</a:t>
            </a:r>
          </a:p>
          <a:p>
            <a:pPr lvl="1">
              <a:spcAft>
                <a:spcPts val="300"/>
              </a:spcAft>
            </a:pPr>
            <a:r>
              <a:rPr lang="cs-CZ" b="1" dirty="0"/>
              <a:t>Prevence sociálního vyloučení </a:t>
            </a:r>
            <a:r>
              <a:rPr lang="cs-CZ" dirty="0"/>
              <a:t>(2 000 000 Kč)</a:t>
            </a:r>
          </a:p>
          <a:p>
            <a:pPr lvl="1">
              <a:spcAft>
                <a:spcPts val="300"/>
              </a:spcAft>
            </a:pPr>
            <a:r>
              <a:rPr lang="cs-CZ" b="1" dirty="0"/>
              <a:t>Prorodinná opatření </a:t>
            </a:r>
            <a:r>
              <a:rPr lang="cs-CZ" dirty="0"/>
              <a:t>(7 500 000 Kč)</a:t>
            </a:r>
          </a:p>
          <a:p>
            <a:pPr lvl="1">
              <a:spcAft>
                <a:spcPts val="300"/>
              </a:spcAft>
            </a:pPr>
            <a:r>
              <a:rPr lang="cs-CZ" b="1" dirty="0"/>
              <a:t>Podpora sociálního podnikání </a:t>
            </a:r>
            <a:r>
              <a:rPr lang="cs-CZ" dirty="0"/>
              <a:t>(1 000 000 Kč)</a:t>
            </a:r>
          </a:p>
          <a:p>
            <a:pPr lvl="1">
              <a:spcAft>
                <a:spcPts val="300"/>
              </a:spcAft>
            </a:pPr>
            <a:r>
              <a:rPr lang="cs-CZ" b="1" dirty="0"/>
              <a:t>Vzdělání podporuje zaměstnanost </a:t>
            </a:r>
            <a:r>
              <a:rPr lang="cs-CZ" dirty="0"/>
              <a:t>(3 400 000 Kč)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900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7613"/>
            <a:ext cx="8229600" cy="1143000"/>
          </a:xfrm>
        </p:spPr>
        <p:txBody>
          <a:bodyPr/>
          <a:lstStyle/>
          <a:p>
            <a:pPr algn="l" eaLnBrk="1" hangingPunct="1"/>
            <a:r>
              <a:rPr lang="cs-CZ" altLang="en-US" dirty="0"/>
              <a:t>Obsah</a:t>
            </a:r>
            <a:endParaRPr lang="en-US" alt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340613"/>
            <a:ext cx="9036496" cy="255644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cs-CZ" altLang="en-US" dirty="0">
                <a:solidFill>
                  <a:schemeClr val="bg2"/>
                </a:solidFill>
              </a:rPr>
              <a:t>Integrovaný nástroj - CLLD</a:t>
            </a:r>
            <a:endParaRPr lang="en-GB" altLang="en-US" dirty="0">
              <a:solidFill>
                <a:schemeClr val="bg2"/>
              </a:solidFill>
            </a:endParaRPr>
          </a:p>
          <a:p>
            <a:pPr eaLnBrk="1" hangingPunct="1">
              <a:spcAft>
                <a:spcPts val="600"/>
              </a:spcAft>
            </a:pPr>
            <a:r>
              <a:rPr lang="cs-CZ" altLang="en-US" dirty="0">
                <a:solidFill>
                  <a:schemeClr val="bg2"/>
                </a:solidFill>
              </a:rPr>
              <a:t>Představení Strategií MAS Karlovarského kraje</a:t>
            </a:r>
            <a:endParaRPr lang="en-GB" altLang="en-US" dirty="0">
              <a:solidFill>
                <a:schemeClr val="bg2"/>
              </a:solidFill>
            </a:endParaRPr>
          </a:p>
          <a:p>
            <a:pPr marL="342900" lvl="1" indent="-342900" eaLnBrk="1" hangingPunct="1">
              <a:spcAft>
                <a:spcPts val="600"/>
              </a:spcAft>
              <a:buChar char="•"/>
            </a:pPr>
            <a:r>
              <a:rPr lang="cs-CZ" altLang="en-US" sz="3200" dirty="0">
                <a:solidFill>
                  <a:schemeClr val="bg2"/>
                </a:solidFill>
              </a:rPr>
              <a:t>Stav hodnocení SCLLD v Karlovarském kraji   k 23.6.2016</a:t>
            </a:r>
          </a:p>
        </p:txBody>
      </p:sp>
      <p:sp>
        <p:nvSpPr>
          <p:cNvPr id="7172" name="Text Box 29"/>
          <p:cNvSpPr txBox="1">
            <a:spLocks noChangeArrowheads="1"/>
          </p:cNvSpPr>
          <p:nvPr/>
        </p:nvSpPr>
        <p:spPr bwMode="auto">
          <a:xfrm>
            <a:off x="704850" y="9620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10400" y="6489340"/>
            <a:ext cx="2133600" cy="368660"/>
          </a:xfrm>
        </p:spPr>
        <p:txBody>
          <a:bodyPr/>
          <a:lstStyle/>
          <a:p>
            <a:pPr>
              <a:defRPr/>
            </a:pPr>
            <a:fld id="{E95E4AEC-2C56-40A3-9C8E-A2E8472E7022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sp>
        <p:nvSpPr>
          <p:cNvPr id="3" name="TextovéPole 2"/>
          <p:cNvSpPr txBox="1"/>
          <p:nvPr/>
        </p:nvSpPr>
        <p:spPr>
          <a:xfrm>
            <a:off x="796925" y="4009988"/>
            <a:ext cx="73443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eaLnBrk="1" hangingPunct="1">
              <a:buFont typeface="Wingdings" panose="05000000000000000000" pitchFamily="2" charset="2"/>
              <a:buChar char="ü"/>
            </a:pPr>
            <a:r>
              <a:rPr lang="cs-CZ" altLang="en-US" sz="3000" dirty="0">
                <a:solidFill>
                  <a:schemeClr val="tx1">
                    <a:lumMod val="50000"/>
                  </a:schemeClr>
                </a:solidFill>
              </a:rPr>
              <a:t>MAS Sokolovsko o.p.s.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ü"/>
            </a:pPr>
            <a:r>
              <a:rPr lang="cs-CZ" altLang="en-US" sz="3000" dirty="0">
                <a:solidFill>
                  <a:schemeClr val="tx1">
                    <a:lumMod val="50000"/>
                  </a:schemeClr>
                </a:solidFill>
              </a:rPr>
              <a:t>MAS 21, o.p.s.</a:t>
            </a:r>
          </a:p>
          <a:p>
            <a:pPr marL="1714500" lvl="3" indent="-342900" eaLnBrk="1" hangingPunct="1">
              <a:buFont typeface="Wingdings" panose="05000000000000000000" pitchFamily="2" charset="2"/>
              <a:buChar char="ü"/>
            </a:pPr>
            <a:r>
              <a:rPr lang="cs-CZ" altLang="en-US" sz="3000" dirty="0">
                <a:solidFill>
                  <a:schemeClr val="tx1">
                    <a:lumMod val="50000"/>
                  </a:schemeClr>
                </a:solidFill>
              </a:rPr>
              <a:t>MAS Vladař o.p.s.</a:t>
            </a:r>
          </a:p>
          <a:p>
            <a:pPr marL="2171700" lvl="4" indent="-342900" eaLnBrk="1" hangingPunct="1">
              <a:buFont typeface="Wingdings" panose="05000000000000000000" pitchFamily="2" charset="2"/>
              <a:buChar char="ü"/>
            </a:pPr>
            <a:r>
              <a:rPr lang="cs-CZ" altLang="en-US" sz="3000" dirty="0">
                <a:solidFill>
                  <a:schemeClr val="tx1">
                    <a:lumMod val="50000"/>
                  </a:schemeClr>
                </a:solidFill>
              </a:rPr>
              <a:t>MAS Krušné hory, o.p.s.</a:t>
            </a:r>
          </a:p>
          <a:p>
            <a:pPr marL="2628900" lvl="5" indent="-342900">
              <a:buFont typeface="Wingdings" panose="05000000000000000000" pitchFamily="2" charset="2"/>
              <a:buChar char="ü"/>
            </a:pPr>
            <a:r>
              <a:rPr lang="cs-CZ" altLang="en-US" sz="3000" dirty="0">
                <a:solidFill>
                  <a:schemeClr val="tx1">
                    <a:lumMod val="50000"/>
                  </a:schemeClr>
                </a:solidFill>
              </a:rPr>
              <a:t>MAS Kraj živých vod, </a:t>
            </a:r>
            <a:r>
              <a:rPr lang="cs-CZ" altLang="en-US" sz="3000" dirty="0" err="1">
                <a:solidFill>
                  <a:schemeClr val="tx1">
                    <a:lumMod val="50000"/>
                  </a:schemeClr>
                </a:solidFill>
              </a:rPr>
              <a:t>z.s</a:t>
            </a:r>
            <a:r>
              <a:rPr lang="cs-CZ" altLang="en-US" sz="3000" dirty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828" y="1628800"/>
            <a:ext cx="3985392" cy="397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062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MAS Vladař o.p.s.</a:t>
            </a:r>
            <a:endParaRPr lang="en-US" alt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26826"/>
            <a:ext cx="9036496" cy="551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cs-CZ" dirty="0"/>
              <a:t>Funguje od r. 1995, do rejstříku zapsána 1.2.2006 (aktuálně 9 zakladatelů)</a:t>
            </a:r>
          </a:p>
          <a:p>
            <a:pPr>
              <a:spcAft>
                <a:spcPts val="600"/>
              </a:spcAft>
            </a:pPr>
            <a:r>
              <a:rPr lang="cs-CZ" dirty="0"/>
              <a:t>Statutární zástupce: Ing. Josef Ryšavý, ředitel</a:t>
            </a:r>
          </a:p>
          <a:p>
            <a:pPr>
              <a:spcAft>
                <a:spcPts val="600"/>
              </a:spcAft>
            </a:pPr>
            <a:r>
              <a:rPr lang="cs-CZ" dirty="0"/>
              <a:t>Sídlo: Karlovarská 6, Valeč 364 53</a:t>
            </a:r>
          </a:p>
          <a:p>
            <a:pPr>
              <a:spcAft>
                <a:spcPts val="600"/>
              </a:spcAft>
            </a:pPr>
            <a:r>
              <a:rPr lang="cs-CZ" dirty="0"/>
              <a:t>Partnerů: 60</a:t>
            </a:r>
          </a:p>
          <a:p>
            <a:r>
              <a:rPr lang="cs-CZ" dirty="0"/>
              <a:t>Velikost území: </a:t>
            </a:r>
          </a:p>
          <a:p>
            <a:pPr lvl="1"/>
            <a:r>
              <a:rPr lang="cs-CZ" sz="3000" dirty="0"/>
              <a:t>54 obcí ze 3 krajů</a:t>
            </a:r>
          </a:p>
          <a:p>
            <a:pPr lvl="1"/>
            <a:r>
              <a:rPr lang="cs-CZ" sz="3000" dirty="0"/>
              <a:t>Rozloha: 1.392,6 km</a:t>
            </a:r>
            <a:r>
              <a:rPr lang="cs-CZ" sz="3000" baseline="30000" dirty="0"/>
              <a:t>2</a:t>
            </a:r>
          </a:p>
          <a:p>
            <a:pPr lvl="1"/>
            <a:r>
              <a:rPr lang="cs-CZ" sz="3000" dirty="0"/>
              <a:t>Obyvatelstvo: 83.056 osob (k 1.1.2014)</a:t>
            </a:r>
          </a:p>
          <a:p>
            <a:pPr marL="457200" lvl="1" indent="0">
              <a:buNone/>
            </a:pPr>
            <a:endParaRPr lang="cs-CZ" sz="3000" dirty="0"/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69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5" name="Obrázek 4" descr="mapapa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29" y="12898"/>
            <a:ext cx="9136671" cy="6845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307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Vladař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360462"/>
              </p:ext>
            </p:extLst>
          </p:nvPr>
        </p:nvGraphicFramePr>
        <p:xfrm>
          <a:off x="251520" y="1264210"/>
          <a:ext cx="8604956" cy="54472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xmlns="" val="364679738"/>
                    </a:ext>
                  </a:extLst>
                </a:gridCol>
                <a:gridCol w="6156684">
                  <a:extLst>
                    <a:ext uri="{9D8B030D-6E8A-4147-A177-3AD203B41FA5}">
                      <a16:colId xmlns:a16="http://schemas.microsoft.com/office/drawing/2014/main" xmlns="" val="3570457569"/>
                    </a:ext>
                  </a:extLst>
                </a:gridCol>
              </a:tblGrid>
              <a:tr h="142281">
                <a:tc gridSpan="2">
                  <a:txBody>
                    <a:bodyPr/>
                    <a:lstStyle/>
                    <a:p>
                      <a:pPr marL="762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500" dirty="0">
                          <a:solidFill>
                            <a:schemeClr val="tx1"/>
                          </a:solidFill>
                          <a:effectLst/>
                        </a:rPr>
                        <a:t>Priorita P1: Dobře vybavené, živé a aktivní obce</a:t>
                      </a:r>
                      <a:endParaRPr lang="cs-CZ" sz="2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7715604"/>
                  </a:ext>
                </a:extLst>
              </a:tr>
              <a:tr h="130425">
                <a:tc row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solidFill>
                            <a:schemeClr val="tx1"/>
                          </a:solidFill>
                          <a:effectLst/>
                        </a:rPr>
                        <a:t>StC1. Vytvoření hlubokých vazeb obyvatelstva k území, rozvoj regionu v sociální, ekologické i kulturní oblasti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effectLst/>
                        </a:rPr>
                        <a:t> </a:t>
                      </a:r>
                      <a:endParaRPr lang="cs-CZ" sz="23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300">
                          <a:effectLst/>
                        </a:rPr>
                        <a:t>SpC 1.1 Kvalitní a bezpečné komunikace v obcích, dopravní dostupnost</a:t>
                      </a:r>
                      <a:endParaRPr lang="cs-CZ" sz="23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1507020838"/>
                  </a:ext>
                </a:extLst>
              </a:tr>
              <a:tr h="1568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300">
                          <a:effectLst/>
                        </a:rPr>
                        <a:t>SpC 1.2 Fungující a dostupné sítě</a:t>
                      </a:r>
                      <a:endParaRPr lang="cs-CZ" sz="2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4285086877"/>
                  </a:ext>
                </a:extLst>
              </a:tr>
              <a:tr h="1568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300">
                          <a:effectLst/>
                        </a:rPr>
                        <a:t>SpC 1.3 Územní plánování a rozvoj sídel</a:t>
                      </a:r>
                      <a:endParaRPr lang="cs-CZ" sz="2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4090463465"/>
                  </a:ext>
                </a:extLst>
              </a:tr>
              <a:tr h="1568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300">
                          <a:effectLst/>
                        </a:rPr>
                        <a:t>SpC 1.4 Bezpečnost a zdraví obyvatel, krizové situace </a:t>
                      </a:r>
                      <a:endParaRPr lang="cs-CZ" sz="2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3867222552"/>
                  </a:ext>
                </a:extLst>
              </a:tr>
              <a:tr h="13635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300">
                          <a:effectLst/>
                        </a:rPr>
                        <a:t>SpC 1.5 Upravené a čisté obce</a:t>
                      </a:r>
                      <a:endParaRPr lang="cs-CZ" sz="23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460780369"/>
                  </a:ext>
                </a:extLst>
              </a:tr>
              <a:tr h="13635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300">
                          <a:effectLst/>
                        </a:rPr>
                        <a:t>SpC 1.6 Využití krajiny mezi venkovskými sídly</a:t>
                      </a:r>
                      <a:endParaRPr lang="cs-CZ" sz="23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1469686712"/>
                  </a:ext>
                </a:extLst>
              </a:tr>
              <a:tr h="15680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300">
                          <a:effectLst/>
                        </a:rPr>
                        <a:t>SpC 1.7 Zkvalitňování vzdělávání na venkově</a:t>
                      </a:r>
                      <a:endParaRPr lang="cs-CZ" sz="2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2161715968"/>
                  </a:ext>
                </a:extLst>
              </a:tr>
              <a:tr h="13635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300">
                          <a:effectLst/>
                        </a:rPr>
                        <a:t>SpC 1.8 Kultura a sport</a:t>
                      </a:r>
                      <a:endParaRPr lang="cs-CZ" sz="23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1133736573"/>
                  </a:ext>
                </a:extLst>
              </a:tr>
              <a:tr h="13635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300">
                          <a:effectLst/>
                        </a:rPr>
                        <a:t>SpC 1.9 Prevence sociálního vyloučení a řešení sociálního začleňování</a:t>
                      </a:r>
                      <a:endParaRPr lang="cs-CZ" sz="23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435667697"/>
                  </a:ext>
                </a:extLst>
              </a:tr>
              <a:tr h="13635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300" dirty="0" err="1">
                          <a:effectLst/>
                        </a:rPr>
                        <a:t>SpC</a:t>
                      </a:r>
                      <a:r>
                        <a:rPr lang="cs-CZ" sz="2300" dirty="0">
                          <a:effectLst/>
                        </a:rPr>
                        <a:t> 1.10 Spolupráce venkova</a:t>
                      </a:r>
                      <a:endParaRPr lang="cs-CZ" sz="23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30282656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0358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Vladař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554282"/>
              </p:ext>
            </p:extLst>
          </p:nvPr>
        </p:nvGraphicFramePr>
        <p:xfrm>
          <a:off x="359532" y="1383798"/>
          <a:ext cx="8323424" cy="40990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xmlns="" val="42834822"/>
                    </a:ext>
                  </a:extLst>
                </a:gridCol>
                <a:gridCol w="4651016">
                  <a:extLst>
                    <a:ext uri="{9D8B030D-6E8A-4147-A177-3AD203B41FA5}">
                      <a16:colId xmlns:a16="http://schemas.microsoft.com/office/drawing/2014/main" xmlns="" val="3348361628"/>
                    </a:ext>
                  </a:extLst>
                </a:gridCol>
              </a:tblGrid>
              <a:tr h="483111">
                <a:tc gridSpan="2">
                  <a:txBody>
                    <a:bodyPr/>
                    <a:lstStyle/>
                    <a:p>
                      <a:pPr marL="762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500" b="1" dirty="0">
                          <a:solidFill>
                            <a:schemeClr val="tx1"/>
                          </a:solidFill>
                          <a:effectLst/>
                        </a:rPr>
                        <a:t>P2: Prosperující a soběstačná místní ekonomika</a:t>
                      </a:r>
                      <a:endParaRPr lang="cs-CZ" sz="25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11546851"/>
                  </a:ext>
                </a:extLst>
              </a:tr>
              <a:tr h="128277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500" dirty="0" err="1">
                          <a:solidFill>
                            <a:schemeClr val="tx1"/>
                          </a:solidFill>
                          <a:effectLst/>
                        </a:rPr>
                        <a:t>StC</a:t>
                      </a:r>
                      <a:r>
                        <a:rPr lang="cs-CZ" sz="2500" dirty="0">
                          <a:solidFill>
                            <a:schemeClr val="tx1"/>
                          </a:solidFill>
                          <a:effectLst/>
                        </a:rPr>
                        <a:t> 2. Zajistit konkurenceschopnost, prosperitu, soběstačnost a všestranný rozvoj regionu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500" dirty="0">
                          <a:effectLst/>
                        </a:rPr>
                        <a:t> </a:t>
                      </a:r>
                      <a:endParaRPr lang="cs-CZ" sz="25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500">
                          <a:effectLst/>
                        </a:rPr>
                        <a:t>SpC 2.1 Konkurenceschopné zemědělské podniky, produkce lokálních potravin a výrobků</a:t>
                      </a:r>
                      <a:endParaRPr lang="cs-CZ" sz="25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434925220"/>
                  </a:ext>
                </a:extLst>
              </a:tr>
              <a:tr h="101867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500" dirty="0" err="1">
                          <a:effectLst/>
                        </a:rPr>
                        <a:t>SpC</a:t>
                      </a:r>
                      <a:r>
                        <a:rPr lang="cs-CZ" sz="2500" dirty="0">
                          <a:effectLst/>
                        </a:rPr>
                        <a:t> 2.2 Konkurenceschopné podniky a služby na venkově</a:t>
                      </a:r>
                      <a:endParaRPr lang="cs-CZ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746442777"/>
                  </a:ext>
                </a:extLst>
              </a:tr>
              <a:tr h="84481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9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500" dirty="0" err="1">
                          <a:effectLst/>
                        </a:rPr>
                        <a:t>SpC</a:t>
                      </a:r>
                      <a:r>
                        <a:rPr lang="cs-CZ" sz="2500" dirty="0">
                          <a:effectLst/>
                        </a:rPr>
                        <a:t> 2.3 Vzdělávající se a spolupracující podniky na venkově</a:t>
                      </a:r>
                      <a:endParaRPr lang="cs-CZ" sz="2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40515362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19531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Vladař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537996"/>
              </p:ext>
            </p:extLst>
          </p:nvPr>
        </p:nvGraphicFramePr>
        <p:xfrm>
          <a:off x="457200" y="1282700"/>
          <a:ext cx="8229600" cy="39195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2762333546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3684939255"/>
                    </a:ext>
                  </a:extLst>
                </a:gridCol>
              </a:tblGrid>
              <a:tr h="1162287">
                <a:tc gridSpan="2">
                  <a:txBody>
                    <a:bodyPr/>
                    <a:lstStyle/>
                    <a:p>
                      <a:pPr marL="7620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500" dirty="0">
                          <a:solidFill>
                            <a:schemeClr val="tx1"/>
                          </a:solidFill>
                          <a:effectLst/>
                        </a:rPr>
                        <a:t>Priorita P3: Udržení kulturního a přírodního dědictví pro další generace</a:t>
                      </a:r>
                      <a:endParaRPr lang="cs-CZ" sz="2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97895831"/>
                  </a:ext>
                </a:extLst>
              </a:tr>
              <a:tr h="123329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500" dirty="0" err="1">
                          <a:solidFill>
                            <a:schemeClr val="tx1"/>
                          </a:solidFill>
                          <a:effectLst/>
                        </a:rPr>
                        <a:t>StC</a:t>
                      </a:r>
                      <a:r>
                        <a:rPr lang="cs-CZ" sz="2500" dirty="0">
                          <a:solidFill>
                            <a:schemeClr val="tx1"/>
                          </a:solidFill>
                          <a:effectLst/>
                        </a:rPr>
                        <a:t> 3. Ochrana životního prostředí, zachování kulturního dědictví pro další generace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effectLst/>
                        </a:rPr>
                        <a:t> </a:t>
                      </a:r>
                      <a:endParaRPr lang="cs-CZ" sz="23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500" dirty="0" err="1">
                          <a:effectLst/>
                        </a:rPr>
                        <a:t>SpC</a:t>
                      </a:r>
                      <a:r>
                        <a:rPr lang="cs-CZ" sz="2500" dirty="0">
                          <a:effectLst/>
                        </a:rPr>
                        <a:t> 3.1 Zachování a zlepšení životního prostředí</a:t>
                      </a:r>
                      <a:endParaRPr lang="cs-CZ" sz="25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572238068"/>
                  </a:ext>
                </a:extLst>
              </a:tr>
              <a:tr h="108286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">
                        <a:spcAft>
                          <a:spcPts val="0"/>
                        </a:spcAft>
                      </a:pPr>
                      <a:r>
                        <a:rPr lang="cs-CZ" sz="2500" dirty="0" err="1">
                          <a:effectLst/>
                        </a:rPr>
                        <a:t>SpC</a:t>
                      </a:r>
                      <a:r>
                        <a:rPr lang="cs-CZ" sz="2500" dirty="0">
                          <a:effectLst/>
                        </a:rPr>
                        <a:t> 3.2 Zachování kulturního dědictví pro další generace</a:t>
                      </a:r>
                    </a:p>
                    <a:p>
                      <a:pPr marL="28575">
                        <a:spcAft>
                          <a:spcPts val="0"/>
                        </a:spcAft>
                      </a:pPr>
                      <a:endParaRPr lang="cs-CZ" sz="25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373858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6608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Vladař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260914"/>
              </p:ext>
            </p:extLst>
          </p:nvPr>
        </p:nvGraphicFramePr>
        <p:xfrm>
          <a:off x="533686" y="1282701"/>
          <a:ext cx="8250782" cy="4846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8628">
                  <a:extLst>
                    <a:ext uri="{9D8B030D-6E8A-4147-A177-3AD203B41FA5}">
                      <a16:colId xmlns:a16="http://schemas.microsoft.com/office/drawing/2014/main" xmlns="" val="3314893513"/>
                    </a:ext>
                  </a:extLst>
                </a:gridCol>
                <a:gridCol w="1787598">
                  <a:extLst>
                    <a:ext uri="{9D8B030D-6E8A-4147-A177-3AD203B41FA5}">
                      <a16:colId xmlns:a16="http://schemas.microsoft.com/office/drawing/2014/main" xmlns="" val="53380155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98343917"/>
                    </a:ext>
                  </a:extLst>
                </a:gridCol>
                <a:gridCol w="3420380">
                  <a:extLst>
                    <a:ext uri="{9D8B030D-6E8A-4147-A177-3AD203B41FA5}">
                      <a16:colId xmlns:a16="http://schemas.microsoft.com/office/drawing/2014/main" xmlns="" val="2033011959"/>
                    </a:ext>
                  </a:extLst>
                </a:gridCol>
              </a:tblGrid>
              <a:tr h="66518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Fiche CLLD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Identifikace programu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Plán financování (v tis. Kč)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032630078"/>
                  </a:ext>
                </a:extLst>
              </a:tr>
              <a:tr h="66516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Operační program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Prioritní osa OP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Dotace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31764092"/>
                  </a:ext>
                </a:extLst>
              </a:tr>
              <a:tr h="460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IROP1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IROP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PO 4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effectLst/>
                        </a:rPr>
                        <a:t>16 560 000,00 Kč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118908464"/>
                  </a:ext>
                </a:extLst>
              </a:tr>
              <a:tr h="4782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IROP2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IROP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PO 4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effectLst/>
                        </a:rPr>
                        <a:t>3 310 000,00 Kč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870836551"/>
                  </a:ext>
                </a:extLst>
              </a:tr>
              <a:tr h="432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IROP3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IROP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PO 4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effectLst/>
                        </a:rPr>
                        <a:t>22 080 000,00 Kč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91883950"/>
                  </a:ext>
                </a:extLst>
              </a:tr>
              <a:tr h="409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IROP4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IROP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PO 4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effectLst/>
                        </a:rPr>
                        <a:t>11 040 000,00 Kč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355983543"/>
                  </a:ext>
                </a:extLst>
              </a:tr>
              <a:tr h="4099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IROP5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IROP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PO 4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effectLst/>
                        </a:rPr>
                        <a:t>55 210 000,00 Kč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665504820"/>
                  </a:ext>
                </a:extLst>
              </a:tr>
              <a:tr h="483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solidFill>
                            <a:schemeClr val="tx1"/>
                          </a:solidFill>
                          <a:effectLst/>
                        </a:rPr>
                        <a:t>IROP6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IROP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>
                          <a:effectLst/>
                        </a:rPr>
                        <a:t>PO 4</a:t>
                      </a:r>
                      <a:endParaRPr lang="cs-CZ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effectLst/>
                        </a:rPr>
                        <a:t>2 210 000,00 Kč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448264173"/>
                  </a:ext>
                </a:extLst>
              </a:tr>
              <a:tr h="82809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effectLst/>
                        </a:rPr>
                        <a:t>IROP celkem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b="1" dirty="0">
                          <a:effectLst/>
                        </a:rPr>
                        <a:t>110 410 000,00 Kč</a:t>
                      </a:r>
                      <a:endParaRPr lang="cs-CZ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146260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09341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Vladař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015455"/>
              </p:ext>
            </p:extLst>
          </p:nvPr>
        </p:nvGraphicFramePr>
        <p:xfrm>
          <a:off x="533686" y="1282701"/>
          <a:ext cx="8250782" cy="554413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458628">
                  <a:extLst>
                    <a:ext uri="{9D8B030D-6E8A-4147-A177-3AD203B41FA5}">
                      <a16:colId xmlns:a16="http://schemas.microsoft.com/office/drawing/2014/main" xmlns="" val="3314893513"/>
                    </a:ext>
                  </a:extLst>
                </a:gridCol>
                <a:gridCol w="1787598">
                  <a:extLst>
                    <a:ext uri="{9D8B030D-6E8A-4147-A177-3AD203B41FA5}">
                      <a16:colId xmlns:a16="http://schemas.microsoft.com/office/drawing/2014/main" xmlns="" val="53380155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98343917"/>
                    </a:ext>
                  </a:extLst>
                </a:gridCol>
                <a:gridCol w="3420380">
                  <a:extLst>
                    <a:ext uri="{9D8B030D-6E8A-4147-A177-3AD203B41FA5}">
                      <a16:colId xmlns:a16="http://schemas.microsoft.com/office/drawing/2014/main" xmlns="" val="2033011959"/>
                    </a:ext>
                  </a:extLst>
                </a:gridCol>
              </a:tblGrid>
              <a:tr h="66518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Fiche CLLD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Identifikace programu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Plán financování (v tis. Kč)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032630078"/>
                  </a:ext>
                </a:extLst>
              </a:tr>
              <a:tr h="66516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Operační program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Prioritní osa OP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Dotace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31764092"/>
                  </a:ext>
                </a:extLst>
              </a:tr>
              <a:tr h="4600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PRV1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effectLst/>
                        </a:rPr>
                        <a:t>PRV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effectLst/>
                        </a:rPr>
                        <a:t>P6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21 259 200,00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118908464"/>
                  </a:ext>
                </a:extLst>
              </a:tr>
              <a:tr h="47827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PRV2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PRV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P6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7 086 400,00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870836551"/>
                  </a:ext>
                </a:extLst>
              </a:tr>
              <a:tr h="43272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PRV3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PRV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P6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21 259 200,00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91883950"/>
                  </a:ext>
                </a:extLst>
              </a:tr>
              <a:tr h="40995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PRV4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PRV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P6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7 086 400,00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355983543"/>
                  </a:ext>
                </a:extLst>
              </a:tr>
              <a:tr h="40995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PRV5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PRV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P6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7 086 400,00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665504820"/>
                  </a:ext>
                </a:extLst>
              </a:tr>
              <a:tr h="48385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PRV6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PRV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P6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3 543 200,00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076942414"/>
                  </a:ext>
                </a:extLst>
              </a:tr>
              <a:tr h="48385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PRV7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PRV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P6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3 543 200,00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933072560"/>
                  </a:ext>
                </a:extLst>
              </a:tr>
              <a:tr h="48385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PRV8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PRV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P6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3 381 000,00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448264173"/>
                  </a:ext>
                </a:extLst>
              </a:tr>
              <a:tr h="55791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dirty="0">
                          <a:effectLst/>
                        </a:rPr>
                        <a:t>PRV celkem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b="1" kern="1200" dirty="0">
                          <a:effectLst/>
                        </a:rPr>
                        <a:t>74 245 000,00 Kč</a:t>
                      </a:r>
                      <a:endParaRPr lang="cs-CZ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146260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32996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Vladař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47338"/>
              </p:ext>
            </p:extLst>
          </p:nvPr>
        </p:nvGraphicFramePr>
        <p:xfrm>
          <a:off x="533686" y="1282701"/>
          <a:ext cx="8250782" cy="409256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458628">
                  <a:extLst>
                    <a:ext uri="{9D8B030D-6E8A-4147-A177-3AD203B41FA5}">
                      <a16:colId xmlns:a16="http://schemas.microsoft.com/office/drawing/2014/main" xmlns="" val="3314893513"/>
                    </a:ext>
                  </a:extLst>
                </a:gridCol>
                <a:gridCol w="1787598">
                  <a:extLst>
                    <a:ext uri="{9D8B030D-6E8A-4147-A177-3AD203B41FA5}">
                      <a16:colId xmlns:a16="http://schemas.microsoft.com/office/drawing/2014/main" xmlns="" val="53380155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98343917"/>
                    </a:ext>
                  </a:extLst>
                </a:gridCol>
                <a:gridCol w="3420380">
                  <a:extLst>
                    <a:ext uri="{9D8B030D-6E8A-4147-A177-3AD203B41FA5}">
                      <a16:colId xmlns:a16="http://schemas.microsoft.com/office/drawing/2014/main" xmlns="" val="2033011959"/>
                    </a:ext>
                  </a:extLst>
                </a:gridCol>
              </a:tblGrid>
              <a:tr h="66518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Fiche CLLD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Identifikace programu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Plán financování (v tis. Kč)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032630078"/>
                  </a:ext>
                </a:extLst>
              </a:tr>
              <a:tr h="66516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Operační program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Prioritní osa OP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Dotace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31764092"/>
                  </a:ext>
                </a:extLst>
              </a:tr>
              <a:tr h="4600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OPZ1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effectLst/>
                        </a:rPr>
                        <a:t>OPZ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>
                          <a:effectLst/>
                        </a:rPr>
                        <a:t>PO2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9 700 000,00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118908464"/>
                  </a:ext>
                </a:extLst>
              </a:tr>
              <a:tr h="47827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OPZ2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OPZ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PO2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1 940 000,00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870836551"/>
                  </a:ext>
                </a:extLst>
              </a:tr>
              <a:tr h="43272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OPZ3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OPZ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PO2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1 940 000,00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91883950"/>
                  </a:ext>
                </a:extLst>
              </a:tr>
              <a:tr h="40995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OPZ4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OPZ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PO2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1 940 000,00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355983543"/>
                  </a:ext>
                </a:extLst>
              </a:tr>
              <a:tr h="40995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OPZ5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OPZ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PO2</a:t>
                      </a:r>
                      <a:endParaRPr kumimoji="0" lang="cs-CZ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C4C4C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3 880 000,00 Kč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665504820"/>
                  </a:ext>
                </a:extLst>
              </a:tr>
              <a:tr h="55791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OPZ</a:t>
                      </a:r>
                      <a:r>
                        <a:rPr lang="cs-CZ" sz="2000" dirty="0">
                          <a:effectLst/>
                        </a:rPr>
                        <a:t> celkem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b="1" kern="1200" dirty="0">
                          <a:effectLst/>
                        </a:rPr>
                        <a:t>19 400 000,00 Kč</a:t>
                      </a:r>
                      <a:endParaRPr lang="cs-CZ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146260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0261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  <p:pic>
        <p:nvPicPr>
          <p:cNvPr id="5" name="obrázek 7" descr="1560721_575388009198661_823793818_n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803289"/>
            <a:ext cx="5718499" cy="29883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441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7484"/>
            <a:ext cx="8229600" cy="1143000"/>
          </a:xfrm>
        </p:spPr>
        <p:txBody>
          <a:bodyPr/>
          <a:lstStyle/>
          <a:p>
            <a:pPr algn="l" eaLnBrk="1" hangingPunct="1"/>
            <a:r>
              <a:rPr lang="cs-CZ" altLang="en-US" dirty="0"/>
              <a:t>Integrovaný nástroj - CLLD</a:t>
            </a:r>
            <a:endParaRPr lang="en-US" alt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86072"/>
            <a:ext cx="9144000" cy="5671928"/>
          </a:xfrm>
        </p:spPr>
        <p:txBody>
          <a:bodyPr/>
          <a:lstStyle/>
          <a:p>
            <a:r>
              <a:rPr lang="cs-CZ" sz="3000" dirty="0"/>
              <a:t>V programovém období 2014–2020 je kladen důraz na </a:t>
            </a:r>
            <a:r>
              <a:rPr lang="cs-CZ" sz="3000" b="1" dirty="0"/>
              <a:t>územní dimenzi</a:t>
            </a:r>
            <a:r>
              <a:rPr lang="cs-CZ" sz="3000" dirty="0"/>
              <a:t>: </a:t>
            </a:r>
          </a:p>
          <a:p>
            <a:pPr lvl="1"/>
            <a:r>
              <a:rPr lang="cs-CZ" sz="2600" dirty="0"/>
              <a:t>Individuální projekty (prostřednictvím výzev zacílených na konkrétní území)</a:t>
            </a:r>
          </a:p>
          <a:p>
            <a:pPr lvl="1"/>
            <a:r>
              <a:rPr lang="cs-CZ" sz="2600" dirty="0"/>
              <a:t>Integrované nástroje (ITI, IPRÚ, CLLD)</a:t>
            </a:r>
          </a:p>
          <a:p>
            <a:r>
              <a:rPr lang="cs-CZ" sz="3000" b="1" dirty="0"/>
              <a:t>Komunitně vedený místní rozvoj (CLLD):</a:t>
            </a:r>
            <a:endParaRPr lang="cs-CZ" sz="3000" dirty="0"/>
          </a:p>
          <a:p>
            <a:pPr lvl="1"/>
            <a:r>
              <a:rPr lang="cs-CZ" sz="2600" dirty="0"/>
              <a:t>Je využit ve „venkovském území“.</a:t>
            </a:r>
          </a:p>
          <a:p>
            <a:pPr lvl="1"/>
            <a:r>
              <a:rPr lang="cs-CZ" sz="2600" dirty="0"/>
              <a:t>Území MAS tvoří správní území obcí &lt; 25 tis. obyvatel. </a:t>
            </a:r>
          </a:p>
          <a:p>
            <a:pPr lvl="1"/>
            <a:r>
              <a:rPr lang="cs-CZ" sz="2600" dirty="0"/>
              <a:t>Velikost MAS je max. 100 tis. obyvatel. </a:t>
            </a:r>
          </a:p>
          <a:p>
            <a:pPr lvl="1"/>
            <a:r>
              <a:rPr lang="cs-CZ" sz="2600" dirty="0"/>
              <a:t>V rámci tohoto území jsou zpracovávány strategie komunitně vedeného místního rozvoje (tzv. SCLLD).</a:t>
            </a:r>
          </a:p>
          <a:p>
            <a:pPr marL="342900" lvl="1" indent="-342900" eaLnBrk="1" hangingPunct="1">
              <a:spcAft>
                <a:spcPts val="600"/>
              </a:spcAft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  <p:sp>
        <p:nvSpPr>
          <p:cNvPr id="7172" name="Text Box 29"/>
          <p:cNvSpPr txBox="1">
            <a:spLocks noChangeArrowheads="1"/>
          </p:cNvSpPr>
          <p:nvPr/>
        </p:nvSpPr>
        <p:spPr bwMode="auto">
          <a:xfrm>
            <a:off x="704850" y="9620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>
          <a:xfrm>
            <a:off x="7010400" y="6525343"/>
            <a:ext cx="2133600" cy="333291"/>
          </a:xfrm>
        </p:spPr>
        <p:txBody>
          <a:bodyPr/>
          <a:lstStyle/>
          <a:p>
            <a:pPr>
              <a:defRPr/>
            </a:pPr>
            <a:fld id="{E95E4AEC-2C56-40A3-9C8E-A2E8472E7022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128284" y="2858648"/>
            <a:ext cx="2124236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cs-CZ" altLang="en-US" sz="4000" dirty="0"/>
              <a:t>Cheb?</a:t>
            </a:r>
            <a:endParaRPr lang="en-US" altLang="en-US" sz="4000" dirty="0"/>
          </a:p>
        </p:txBody>
      </p:sp>
      <p:grpSp>
        <p:nvGrpSpPr>
          <p:cNvPr id="4" name="Skupina 3"/>
          <p:cNvGrpSpPr/>
          <p:nvPr/>
        </p:nvGrpSpPr>
        <p:grpSpPr>
          <a:xfrm>
            <a:off x="6656380" y="4793454"/>
            <a:ext cx="2487621" cy="792088"/>
            <a:chOff x="6669420" y="4927268"/>
            <a:chExt cx="2591780" cy="792088"/>
          </a:xfrm>
        </p:grpSpPr>
        <p:sp>
          <p:nvSpPr>
            <p:cNvPr id="7" name="Rectangle 2"/>
            <p:cNvSpPr txBox="1">
              <a:spLocks noChangeArrowheads="1"/>
            </p:cNvSpPr>
            <p:nvPr/>
          </p:nvSpPr>
          <p:spPr bwMode="auto">
            <a:xfrm>
              <a:off x="6669420" y="4927268"/>
              <a:ext cx="2591780" cy="792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r>
                <a:rPr lang="cs-CZ" altLang="en-US" dirty="0"/>
                <a:t>  </a:t>
              </a:r>
              <a:r>
                <a:rPr lang="cs-CZ" altLang="en-US" sz="4000" dirty="0"/>
                <a:t>alokace</a:t>
              </a:r>
              <a:endParaRPr lang="en-US" altLang="en-US" sz="4000" dirty="0"/>
            </a:p>
          </p:txBody>
        </p:sp>
        <p:sp>
          <p:nvSpPr>
            <p:cNvPr id="2" name="Šipka doprava 1"/>
            <p:cNvSpPr/>
            <p:nvPr/>
          </p:nvSpPr>
          <p:spPr>
            <a:xfrm>
              <a:off x="6669420" y="5323312"/>
              <a:ext cx="314164" cy="144016"/>
            </a:xfrm>
            <a:prstGeom prst="rightArrow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119673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99276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MAS Krušné Hory, o.p.s.</a:t>
            </a:r>
            <a:endParaRPr lang="en-US" alt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38590" y="1003599"/>
            <a:ext cx="9036496" cy="551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cs-CZ" dirty="0"/>
              <a:t>Funguje od r. 2005, do rejstříku zapsána 22.11.2013 (aktuálně 9 zakladatelů)</a:t>
            </a:r>
          </a:p>
          <a:p>
            <a:pPr>
              <a:spcAft>
                <a:spcPts val="600"/>
              </a:spcAft>
            </a:pPr>
            <a:r>
              <a:rPr lang="cs-CZ" dirty="0"/>
              <a:t>Statutární zástupce: Ing. Jana Urbánková, ředitelka</a:t>
            </a:r>
          </a:p>
          <a:p>
            <a:pPr>
              <a:spcAft>
                <a:spcPts val="600"/>
              </a:spcAft>
            </a:pPr>
            <a:r>
              <a:rPr lang="cs-CZ" dirty="0"/>
              <a:t>Sídlo: Klínovecká 1407, Ostrov 363 01</a:t>
            </a:r>
          </a:p>
          <a:p>
            <a:pPr>
              <a:spcAft>
                <a:spcPts val="600"/>
              </a:spcAft>
            </a:pPr>
            <a:r>
              <a:rPr lang="cs-CZ" dirty="0"/>
              <a:t>Partnerů: 60</a:t>
            </a:r>
          </a:p>
          <a:p>
            <a:r>
              <a:rPr lang="cs-CZ" dirty="0"/>
              <a:t>Velikost území: </a:t>
            </a:r>
          </a:p>
          <a:p>
            <a:pPr lvl="1"/>
            <a:r>
              <a:rPr lang="cs-CZ" sz="3000" dirty="0"/>
              <a:t>26 obcí z okresu Karlovy Vary</a:t>
            </a:r>
          </a:p>
          <a:p>
            <a:pPr lvl="1"/>
            <a:r>
              <a:rPr lang="cs-CZ" sz="3000" dirty="0"/>
              <a:t>Rozloha: 499,13 km</a:t>
            </a:r>
            <a:r>
              <a:rPr lang="cs-CZ" sz="3000" baseline="30000" dirty="0"/>
              <a:t>2</a:t>
            </a:r>
          </a:p>
          <a:p>
            <a:pPr lvl="1"/>
            <a:r>
              <a:rPr lang="cs-CZ" sz="3000" dirty="0"/>
              <a:t>Obyvatelstvo: 48.159 osob (k 1.1.2014)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87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7" y="-57"/>
            <a:ext cx="6858055" cy="68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4433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Krušné Hory,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689997"/>
              </p:ext>
            </p:extLst>
          </p:nvPr>
        </p:nvGraphicFramePr>
        <p:xfrm>
          <a:off x="257959" y="1448780"/>
          <a:ext cx="8604956" cy="44330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xmlns="" val="364679738"/>
                    </a:ext>
                  </a:extLst>
                </a:gridCol>
                <a:gridCol w="6156684">
                  <a:extLst>
                    <a:ext uri="{9D8B030D-6E8A-4147-A177-3AD203B41FA5}">
                      <a16:colId xmlns:a16="http://schemas.microsoft.com/office/drawing/2014/main" xmlns="" val="3570457569"/>
                    </a:ext>
                  </a:extLst>
                </a:gridCol>
              </a:tblGrid>
              <a:tr h="792866">
                <a:tc gridSpan="2">
                  <a:txBody>
                    <a:bodyPr/>
                    <a:lstStyle/>
                    <a:p>
                      <a:pPr marL="7620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500" dirty="0">
                          <a:solidFill>
                            <a:schemeClr val="tx1"/>
                          </a:solidFill>
                          <a:effectLst/>
                        </a:rPr>
                        <a:t>Priorita P1: Vysoká kvalita života na venkově</a:t>
                      </a:r>
                      <a:r>
                        <a:rPr lang="cs-CZ" sz="2500" baseline="0" dirty="0">
                          <a:solidFill>
                            <a:schemeClr val="tx1"/>
                          </a:solidFill>
                          <a:effectLst/>
                        </a:rPr>
                        <a:t> a atraktivní prostředí</a:t>
                      </a:r>
                      <a:endParaRPr lang="cs-CZ" sz="2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7715604"/>
                  </a:ext>
                </a:extLst>
              </a:tr>
              <a:tr h="89767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solidFill>
                            <a:schemeClr val="tx1"/>
                          </a:solidFill>
                          <a:effectLst/>
                        </a:rPr>
                        <a:t>StC1. </a:t>
                      </a:r>
                      <a:r>
                        <a:rPr lang="cs-CZ" sz="23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Zabránit odlivu obyvatelstva z regionu a vytvořit pevné vazby k regionu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effectLst/>
                        </a:rPr>
                        <a:t> </a:t>
                      </a:r>
                      <a:endParaRPr lang="cs-CZ" sz="23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1.1 Zajistit dostatečnou vybavenost obcí a fungující služby</a:t>
                      </a: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1507020838"/>
                  </a:ext>
                </a:extLst>
              </a:tr>
              <a:tr h="104894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1.2 Zlepšit vzhled obcí, zkvalitnit a rozšířit dopravní a technickou infrastrukturu</a:t>
                      </a: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4285086877"/>
                  </a:ext>
                </a:extLst>
              </a:tr>
              <a:tr h="59939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1.3 Zvýšit kvalitu a dostupnost vzdělávání</a:t>
                      </a: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3241732407"/>
                  </a:ext>
                </a:extLst>
              </a:tr>
              <a:tr h="109415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1.4 Zvýšit kvalitu a dostupnost zdravotnických a sociálních služeb a snížit počet sociálně</a:t>
                      </a:r>
                    </a:p>
                  </a:txBody>
                  <a:tcPr marL="53356" marR="53356" marT="0" marB="0"/>
                </a:tc>
                <a:extLst>
                  <a:ext uri="{0D108BD9-81ED-4DB2-BD59-A6C34878D82A}">
                    <a16:rowId xmlns:a16="http://schemas.microsoft.com/office/drawing/2014/main" xmlns="" val="38672225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67855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Krušné Hory,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598300"/>
              </p:ext>
            </p:extLst>
          </p:nvPr>
        </p:nvGraphicFramePr>
        <p:xfrm>
          <a:off x="257959" y="1448780"/>
          <a:ext cx="8604956" cy="4066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xmlns="" val="364679738"/>
                    </a:ext>
                  </a:extLst>
                </a:gridCol>
                <a:gridCol w="6156684">
                  <a:extLst>
                    <a:ext uri="{9D8B030D-6E8A-4147-A177-3AD203B41FA5}">
                      <a16:colId xmlns:a16="http://schemas.microsoft.com/office/drawing/2014/main" xmlns="" val="3570457569"/>
                    </a:ext>
                  </a:extLst>
                </a:gridCol>
              </a:tblGrid>
              <a:tr h="540060">
                <a:tc gridSpan="2">
                  <a:txBody>
                    <a:bodyPr/>
                    <a:lstStyle/>
                    <a:p>
                      <a:pPr marL="7620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500" dirty="0">
                          <a:solidFill>
                            <a:schemeClr val="tx1"/>
                          </a:solidFill>
                          <a:effectLst/>
                        </a:rPr>
                        <a:t>Priorita P2: Udržitelný rozvoj regionu</a:t>
                      </a:r>
                      <a:endParaRPr lang="cs-CZ" sz="2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7715604"/>
                  </a:ext>
                </a:extLst>
              </a:tr>
              <a:tr h="75608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solidFill>
                            <a:schemeClr val="tx1"/>
                          </a:solidFill>
                          <a:effectLst/>
                        </a:rPr>
                        <a:t>StC2. </a:t>
                      </a:r>
                      <a:r>
                        <a:rPr lang="cs-CZ" sz="23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Zajistit koordinovaný rozvoj regionu při vyvážené ekonomické, ekologické a sociální</a:t>
                      </a:r>
                      <a:r>
                        <a:rPr lang="cs-CZ" sz="23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oblasti</a:t>
                      </a:r>
                      <a:endParaRPr lang="cs-CZ" sz="23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effectLst/>
                        </a:rPr>
                        <a:t> </a:t>
                      </a:r>
                      <a:endParaRPr lang="cs-CZ" sz="23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2.1 Zkvalitnit nakládání s odpady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1507020838"/>
                  </a:ext>
                </a:extLst>
              </a:tr>
              <a:tr h="136815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2.2 Zefektivnit hospodaření s energií a místními zdroji, podporovat energetickou soběstačnost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4285086877"/>
                  </a:ext>
                </a:extLst>
              </a:tr>
              <a:tr h="59939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2.3 Zlepšit prevence rizik a jejich předcházení a zvýšit ochranu území a obyvatelstva</a:t>
                      </a:r>
                    </a:p>
                    <a:p>
                      <a:endParaRPr lang="cs-CZ" sz="2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3241732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80462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Krušné Hory,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34</a:t>
            </a:fld>
            <a:endParaRPr lang="en-US" altLang="en-US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42153"/>
              </p:ext>
            </p:extLst>
          </p:nvPr>
        </p:nvGraphicFramePr>
        <p:xfrm>
          <a:off x="257959" y="1448780"/>
          <a:ext cx="8604956" cy="52640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xmlns="" val="364679738"/>
                    </a:ext>
                  </a:extLst>
                </a:gridCol>
                <a:gridCol w="6156684">
                  <a:extLst>
                    <a:ext uri="{9D8B030D-6E8A-4147-A177-3AD203B41FA5}">
                      <a16:colId xmlns:a16="http://schemas.microsoft.com/office/drawing/2014/main" xmlns="" val="3570457569"/>
                    </a:ext>
                  </a:extLst>
                </a:gridCol>
              </a:tblGrid>
              <a:tr h="540060">
                <a:tc gridSpan="2">
                  <a:txBody>
                    <a:bodyPr/>
                    <a:lstStyle/>
                    <a:p>
                      <a:pPr marL="7620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500" dirty="0">
                          <a:solidFill>
                            <a:schemeClr val="tx1"/>
                          </a:solidFill>
                          <a:effectLst/>
                        </a:rPr>
                        <a:t>Priorita P3: Obnova památek a dalších místních</a:t>
                      </a:r>
                      <a:r>
                        <a:rPr lang="cs-CZ" sz="2500" baseline="0" dirty="0">
                          <a:solidFill>
                            <a:schemeClr val="tx1"/>
                          </a:solidFill>
                          <a:effectLst/>
                        </a:rPr>
                        <a:t> hodnot jako významného dědictví regionu</a:t>
                      </a:r>
                      <a:endParaRPr lang="cs-CZ" sz="2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7715604"/>
                  </a:ext>
                </a:extLst>
              </a:tr>
              <a:tr h="121822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solidFill>
                            <a:schemeClr val="tx1"/>
                          </a:solidFill>
                          <a:effectLst/>
                        </a:rPr>
                        <a:t>StC3. </a:t>
                      </a:r>
                      <a:r>
                        <a:rPr lang="cs-CZ" sz="23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Zajistit udržované a provozované památky, krajinu, obnovené tradice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effectLst/>
                        </a:rPr>
                        <a:t> </a:t>
                      </a:r>
                      <a:endParaRPr lang="cs-CZ" sz="23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3.1. Posílit péči a využití kulturních, historických, technických a hornických památek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1507020838"/>
                  </a:ext>
                </a:extLst>
              </a:tr>
              <a:tr h="115212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3.2 Posílit péči o přírodní památky, chráněná území, krajinné prvky a krajinný ráz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4285086877"/>
                  </a:ext>
                </a:extLst>
              </a:tr>
              <a:tr h="108012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3.3 Udržovat o oživit tradice a zvyky, místní specifika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3241732407"/>
                  </a:ext>
                </a:extLst>
              </a:tr>
              <a:tr h="599398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23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3.4 Zlepšit poznávání a prezentace místních hodnot</a:t>
                      </a:r>
                    </a:p>
                    <a:p>
                      <a:endParaRPr lang="cs-CZ" sz="2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1695664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6396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Krušné Hory,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35</a:t>
            </a:fld>
            <a:endParaRPr lang="en-US" altLang="en-US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569315"/>
              </p:ext>
            </p:extLst>
          </p:nvPr>
        </p:nvGraphicFramePr>
        <p:xfrm>
          <a:off x="257959" y="1448780"/>
          <a:ext cx="8604956" cy="4392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xmlns="" val="364679738"/>
                    </a:ext>
                  </a:extLst>
                </a:gridCol>
                <a:gridCol w="6156684">
                  <a:extLst>
                    <a:ext uri="{9D8B030D-6E8A-4147-A177-3AD203B41FA5}">
                      <a16:colId xmlns:a16="http://schemas.microsoft.com/office/drawing/2014/main" xmlns="" val="3570457569"/>
                    </a:ext>
                  </a:extLst>
                </a:gridCol>
              </a:tblGrid>
              <a:tr h="540060">
                <a:tc gridSpan="2">
                  <a:txBody>
                    <a:bodyPr/>
                    <a:lstStyle/>
                    <a:p>
                      <a:pPr marL="7620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500" dirty="0">
                          <a:solidFill>
                            <a:schemeClr val="tx1"/>
                          </a:solidFill>
                          <a:effectLst/>
                        </a:rPr>
                        <a:t>Priorita P4: Podpora místního hospodářství</a:t>
                      </a:r>
                      <a:r>
                        <a:rPr lang="cs-CZ" sz="2500" baseline="0" dirty="0">
                          <a:solidFill>
                            <a:schemeClr val="tx1"/>
                          </a:solidFill>
                          <a:effectLst/>
                        </a:rPr>
                        <a:t> a cestovního ruchu</a:t>
                      </a:r>
                      <a:endParaRPr lang="cs-CZ" sz="2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7715604"/>
                  </a:ext>
                </a:extLst>
              </a:tr>
              <a:tr h="139824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solidFill>
                            <a:schemeClr val="tx1"/>
                          </a:solidFill>
                          <a:effectLst/>
                        </a:rPr>
                        <a:t>StC4. </a:t>
                      </a:r>
                      <a:r>
                        <a:rPr lang="cs-CZ" sz="23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Zlepšit hospodářskou soběstačnost regionu za využití místního potenciálu a respektování hodnot území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effectLst/>
                        </a:rPr>
                        <a:t> </a:t>
                      </a:r>
                      <a:endParaRPr lang="cs-CZ" sz="23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4.1. Zlepšit podmínky pro místní podnikatelské prostředí využívající především místní zdroje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1507020838"/>
                  </a:ext>
                </a:extLst>
              </a:tr>
              <a:tr h="115212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4.2 Zajistit dostatek pracovních příležitostí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4285086877"/>
                  </a:ext>
                </a:extLst>
              </a:tr>
              <a:tr h="108012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4.3 Využít cestovní ruch jako významnou složku místní ekonomiky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3241732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822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Krušné Hory,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36</a:t>
            </a:fld>
            <a:endParaRPr lang="en-US" altLang="en-US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983682"/>
              </p:ext>
            </p:extLst>
          </p:nvPr>
        </p:nvGraphicFramePr>
        <p:xfrm>
          <a:off x="257959" y="1448780"/>
          <a:ext cx="8604956" cy="51485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xmlns="" val="364679738"/>
                    </a:ext>
                  </a:extLst>
                </a:gridCol>
                <a:gridCol w="6156684">
                  <a:extLst>
                    <a:ext uri="{9D8B030D-6E8A-4147-A177-3AD203B41FA5}">
                      <a16:colId xmlns:a16="http://schemas.microsoft.com/office/drawing/2014/main" xmlns="" val="3570457569"/>
                    </a:ext>
                  </a:extLst>
                </a:gridCol>
              </a:tblGrid>
              <a:tr h="540060">
                <a:tc gridSpan="2">
                  <a:txBody>
                    <a:bodyPr/>
                    <a:lstStyle/>
                    <a:p>
                      <a:pPr marL="7620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2500" dirty="0">
                          <a:solidFill>
                            <a:schemeClr val="tx1"/>
                          </a:solidFill>
                          <a:effectLst/>
                        </a:rPr>
                        <a:t>Priorita P5: </a:t>
                      </a:r>
                      <a:r>
                        <a:rPr lang="cs-CZ" sz="25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Upevňování místní a územní soudržnosti, vytváření sítí, přeshraniční spolupráce a partnerství</a:t>
                      </a:r>
                    </a:p>
                  </a:txBody>
                  <a:tcPr marL="53356" marR="53356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97715604"/>
                  </a:ext>
                </a:extLst>
              </a:tr>
              <a:tr h="1074204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300" dirty="0">
                          <a:solidFill>
                            <a:schemeClr val="tx1"/>
                          </a:solidFill>
                          <a:effectLst/>
                        </a:rPr>
                        <a:t>StC5. </a:t>
                      </a:r>
                      <a:r>
                        <a:rPr lang="cs-CZ" sz="23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Zajistit spolehlivé a fungující místní partnerství a spolupráci</a:t>
                      </a:r>
                      <a:r>
                        <a:rPr lang="cs-CZ" sz="2300" dirty="0">
                          <a:effectLst/>
                        </a:rPr>
                        <a:t> </a:t>
                      </a:r>
                      <a:endParaRPr lang="cs-CZ" sz="23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3356" marR="53356" marT="0" marB="0" anchor="ctr"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5.1 Zvýšit kvalitu a transparentnost veřejné správy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1507020838"/>
                  </a:ext>
                </a:extLst>
              </a:tr>
              <a:tr h="115212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5.2 Posílit spolkovou činnost a místní aktivity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4285086877"/>
                  </a:ext>
                </a:extLst>
              </a:tr>
              <a:tr h="108012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5.3 Zajistit úspěšnou realizaci SCLLD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2632822836"/>
                  </a:ext>
                </a:extLst>
              </a:tr>
              <a:tr h="108012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SpC</a:t>
                      </a:r>
                      <a:r>
                        <a:rPr lang="cs-CZ" sz="2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5.4 Úspěšně spolupracovat s přeshraničním partnery</a:t>
                      </a:r>
                    </a:p>
                  </a:txBody>
                  <a:tcPr marL="53356" marR="53356" marT="0" marB="0" anchor="ctr"/>
                </a:tc>
                <a:extLst>
                  <a:ext uri="{0D108BD9-81ED-4DB2-BD59-A6C34878D82A}">
                    <a16:rowId xmlns:a16="http://schemas.microsoft.com/office/drawing/2014/main" xmlns="" val="3241732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44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37</a:t>
            </a:fld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5" name="obrázek 1" descr="MAS_KZV_rgb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9652" y="1736812"/>
            <a:ext cx="6623884" cy="3420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8959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39700"/>
            <a:ext cx="8532948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MAS Kraj živých vod, </a:t>
            </a:r>
            <a:r>
              <a:rPr lang="cs-CZ" altLang="en-US" dirty="0" err="1"/>
              <a:t>z.s</a:t>
            </a:r>
            <a:r>
              <a:rPr lang="cs-CZ" altLang="en-US" dirty="0"/>
              <a:t>.</a:t>
            </a:r>
            <a:endParaRPr lang="en-US" alt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38</a:t>
            </a:fld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26826"/>
            <a:ext cx="9036496" cy="5406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"/>
              </a:spcAft>
            </a:pPr>
            <a:r>
              <a:rPr lang="cs-CZ" sz="2950" dirty="0"/>
              <a:t>Funguje od r. 1995, do rejstříku zapsána 20.1.2005 jako Náš region </a:t>
            </a:r>
            <a:r>
              <a:rPr lang="cs-CZ" sz="2950" dirty="0" err="1"/>
              <a:t>o.s</a:t>
            </a:r>
            <a:r>
              <a:rPr lang="cs-CZ" sz="2950" dirty="0"/>
              <a:t>., změněno na MAS Kraj živých vod, </a:t>
            </a:r>
            <a:r>
              <a:rPr lang="cs-CZ" sz="2950" dirty="0" err="1"/>
              <a:t>z.s</a:t>
            </a:r>
            <a:r>
              <a:rPr lang="cs-CZ" sz="2950" dirty="0"/>
              <a:t>. 1.1.2014 	(aktuálně 1 zakládací člen)</a:t>
            </a:r>
          </a:p>
          <a:p>
            <a:pPr>
              <a:spcAft>
                <a:spcPts val="300"/>
              </a:spcAft>
            </a:pPr>
            <a:r>
              <a:rPr lang="cs-CZ" sz="2950" dirty="0"/>
              <a:t>Statutární zástupce: Jan </a:t>
            </a:r>
            <a:r>
              <a:rPr lang="cs-CZ" sz="2950" dirty="0" err="1"/>
              <a:t>Orosz</a:t>
            </a:r>
            <a:r>
              <a:rPr lang="cs-CZ" sz="2950" dirty="0"/>
              <a:t>, předseda</a:t>
            </a:r>
          </a:p>
          <a:p>
            <a:pPr>
              <a:spcAft>
                <a:spcPts val="300"/>
              </a:spcAft>
            </a:pPr>
            <a:r>
              <a:rPr lang="cs-CZ" sz="2950" dirty="0"/>
              <a:t>Sídlo: Klášterní 237, Teplá 364 61</a:t>
            </a:r>
          </a:p>
          <a:p>
            <a:pPr>
              <a:spcAft>
                <a:spcPts val="300"/>
              </a:spcAft>
            </a:pPr>
            <a:r>
              <a:rPr lang="cs-CZ" sz="2950" dirty="0"/>
              <a:t>Partnerů: 34</a:t>
            </a:r>
          </a:p>
          <a:p>
            <a:r>
              <a:rPr lang="cs-CZ" sz="2950" dirty="0"/>
              <a:t>Velikost území: </a:t>
            </a:r>
          </a:p>
          <a:p>
            <a:pPr lvl="1"/>
            <a:r>
              <a:rPr lang="cs-CZ" sz="2950" dirty="0"/>
              <a:t>21 obcí Karlovarského a Plzeňského kraje</a:t>
            </a:r>
          </a:p>
          <a:p>
            <a:pPr lvl="1"/>
            <a:r>
              <a:rPr lang="cs-CZ" sz="2950" dirty="0"/>
              <a:t>Rozloha: 626 km</a:t>
            </a:r>
            <a:r>
              <a:rPr lang="cs-CZ" sz="2950" baseline="30000" dirty="0"/>
              <a:t>2</a:t>
            </a:r>
          </a:p>
          <a:p>
            <a:pPr lvl="1"/>
            <a:r>
              <a:rPr lang="cs-CZ" sz="2950" dirty="0"/>
              <a:t>Obyvatelstvo: 13.908 osob (k 31.12.2014)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29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81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39</a:t>
            </a:fld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4"/>
          <a:srcRect b="5685"/>
          <a:stretch/>
        </p:blipFill>
        <p:spPr>
          <a:xfrm>
            <a:off x="1347268" y="11476"/>
            <a:ext cx="6720570" cy="686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41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29"/>
          <p:cNvSpPr txBox="1">
            <a:spLocks noChangeArrowheads="1"/>
          </p:cNvSpPr>
          <p:nvPr/>
        </p:nvSpPr>
        <p:spPr bwMode="auto">
          <a:xfrm>
            <a:off x="704850" y="9620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12060" y="6561347"/>
            <a:ext cx="2133600" cy="306431"/>
          </a:xfrm>
        </p:spPr>
        <p:txBody>
          <a:bodyPr/>
          <a:lstStyle/>
          <a:p>
            <a:pPr>
              <a:defRPr/>
            </a:pPr>
            <a:fld id="{E95E4AEC-2C56-40A3-9C8E-A2E8472E7022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" t="2360" r="1175" b="2517"/>
          <a:stretch/>
        </p:blipFill>
        <p:spPr>
          <a:xfrm>
            <a:off x="-5278" y="0"/>
            <a:ext cx="9150938" cy="6489340"/>
          </a:xfr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7108288" y="1772816"/>
            <a:ext cx="2052228" cy="900100"/>
          </a:xfrm>
        </p:spPr>
        <p:txBody>
          <a:bodyPr/>
          <a:lstStyle/>
          <a:p>
            <a:pPr eaLnBrk="1" hangingPunct="1"/>
            <a:r>
              <a:rPr lang="cs-CZ" altLang="en-US" sz="4000" dirty="0"/>
              <a:t>180</a:t>
            </a:r>
            <a:br>
              <a:rPr lang="cs-CZ" altLang="en-US" sz="4000" dirty="0"/>
            </a:br>
            <a:r>
              <a:rPr lang="cs-CZ" altLang="en-US" sz="4000" dirty="0"/>
              <a:t>13/13,4</a:t>
            </a:r>
            <a:br>
              <a:rPr lang="cs-CZ" altLang="en-US" sz="4000" dirty="0"/>
            </a:br>
            <a:r>
              <a:rPr lang="cs-CZ" altLang="en-US" sz="4000" dirty="0"/>
              <a:t>5</a:t>
            </a: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83941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471284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Kraj živých vod, </a:t>
            </a:r>
            <a:r>
              <a:rPr lang="cs-CZ" altLang="en-US" dirty="0" err="1"/>
              <a:t>z.s</a:t>
            </a:r>
            <a:r>
              <a:rPr lang="cs-CZ" altLang="en-US" dirty="0"/>
              <a:t>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40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972" y="1282700"/>
            <a:ext cx="924454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300"/>
              </a:spcAft>
            </a:pPr>
            <a:r>
              <a:rPr lang="cs-CZ" sz="2800" b="1" dirty="0"/>
              <a:t>IROP </a:t>
            </a:r>
            <a:r>
              <a:rPr lang="cs-CZ" sz="2800" dirty="0"/>
              <a:t>(alokace 18 500 000 Kč)</a:t>
            </a:r>
          </a:p>
          <a:p>
            <a:pPr lvl="1">
              <a:spcAft>
                <a:spcPts val="300"/>
              </a:spcAft>
            </a:pPr>
            <a:r>
              <a:rPr lang="cs-CZ" sz="2700" b="1" dirty="0"/>
              <a:t>Občanská vybavenost a služby </a:t>
            </a:r>
            <a:r>
              <a:rPr lang="cs-CZ" sz="2700" dirty="0"/>
              <a:t>(4 500 000 Kč)</a:t>
            </a:r>
          </a:p>
          <a:p>
            <a:pPr lvl="1">
              <a:spcAft>
                <a:spcPts val="300"/>
              </a:spcAft>
            </a:pPr>
            <a:r>
              <a:rPr lang="cs-CZ" sz="2700" b="1" dirty="0"/>
              <a:t>Veřejná prostranství a infrastruktura </a:t>
            </a:r>
            <a:r>
              <a:rPr lang="cs-CZ" sz="2700" dirty="0"/>
              <a:t>(6 000 000 Kč)</a:t>
            </a:r>
          </a:p>
          <a:p>
            <a:pPr lvl="1">
              <a:spcAft>
                <a:spcPts val="300"/>
              </a:spcAft>
            </a:pPr>
            <a:r>
              <a:rPr lang="cs-CZ" sz="2700" b="1" dirty="0"/>
              <a:t>Investice do vzdělávání </a:t>
            </a:r>
            <a:r>
              <a:rPr lang="cs-CZ" sz="2700" dirty="0"/>
              <a:t>(4 000 000 Kč)</a:t>
            </a:r>
          </a:p>
          <a:p>
            <a:pPr lvl="1">
              <a:spcAft>
                <a:spcPts val="300"/>
              </a:spcAft>
            </a:pPr>
            <a:r>
              <a:rPr lang="cs-CZ" sz="2700" b="1" dirty="0"/>
              <a:t>Podpora sociálních podniků </a:t>
            </a:r>
            <a:r>
              <a:rPr lang="cs-CZ" sz="2700" dirty="0"/>
              <a:t>(2 000 000 Kč)</a:t>
            </a:r>
          </a:p>
          <a:p>
            <a:pPr lvl="1">
              <a:spcAft>
                <a:spcPts val="300"/>
              </a:spcAft>
            </a:pPr>
            <a:r>
              <a:rPr lang="cs-CZ" sz="2700" b="1" dirty="0"/>
              <a:t>Kulturní dědictví </a:t>
            </a:r>
            <a:r>
              <a:rPr lang="cs-CZ" sz="2700" dirty="0"/>
              <a:t>(2 000 000 Kč)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2303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471284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Kraj živých vod, </a:t>
            </a:r>
            <a:r>
              <a:rPr lang="cs-CZ" altLang="en-US" dirty="0" err="1"/>
              <a:t>z.s</a:t>
            </a:r>
            <a:r>
              <a:rPr lang="cs-CZ" altLang="en-US" dirty="0"/>
              <a:t>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41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972" y="1282700"/>
            <a:ext cx="91440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300"/>
              </a:spcAft>
            </a:pPr>
            <a:r>
              <a:rPr lang="cs-CZ" sz="2800" b="1" dirty="0"/>
              <a:t>PRV </a:t>
            </a:r>
            <a:r>
              <a:rPr lang="cs-CZ" sz="2800" dirty="0"/>
              <a:t>(alokace 27 000 000 Kč)</a:t>
            </a:r>
          </a:p>
          <a:p>
            <a:pPr lvl="1">
              <a:spcAft>
                <a:spcPts val="300"/>
              </a:spcAft>
            </a:pPr>
            <a:r>
              <a:rPr lang="cs-CZ" sz="2600" b="1" dirty="0"/>
              <a:t>Rozvoj podnikání a cestovního ruchu </a:t>
            </a:r>
            <a:r>
              <a:rPr lang="cs-CZ" sz="2600" dirty="0"/>
              <a:t>(8 000 000 Kč)</a:t>
            </a:r>
          </a:p>
          <a:p>
            <a:pPr lvl="1">
              <a:spcAft>
                <a:spcPts val="300"/>
              </a:spcAft>
            </a:pPr>
            <a:r>
              <a:rPr lang="cs-CZ" sz="2600" b="1" dirty="0"/>
              <a:t>Rozvoj zemědělských podniků </a:t>
            </a:r>
            <a:r>
              <a:rPr lang="cs-CZ" sz="2600" dirty="0"/>
              <a:t>(7 500 000 Kč)</a:t>
            </a:r>
          </a:p>
          <a:p>
            <a:pPr lvl="1">
              <a:spcAft>
                <a:spcPts val="300"/>
              </a:spcAft>
            </a:pPr>
            <a:r>
              <a:rPr lang="cs-CZ" sz="2600" b="1" dirty="0"/>
              <a:t>Lesnická a zemědělská infrastruktura </a:t>
            </a:r>
            <a:r>
              <a:rPr lang="cs-CZ" sz="2600" dirty="0"/>
              <a:t>(5 500 000 Kč)</a:t>
            </a:r>
          </a:p>
          <a:p>
            <a:pPr lvl="1">
              <a:spcAft>
                <a:spcPts val="300"/>
              </a:spcAft>
            </a:pPr>
            <a:r>
              <a:rPr lang="cs-CZ" sz="2600" b="1" dirty="0"/>
              <a:t>Využití lesů pro cestovní ruch </a:t>
            </a:r>
            <a:r>
              <a:rPr lang="cs-CZ" sz="2600" dirty="0"/>
              <a:t>(6 000 000 Kč)</a:t>
            </a:r>
          </a:p>
          <a:p>
            <a:pPr lvl="1">
              <a:spcAft>
                <a:spcPts val="300"/>
              </a:spcAft>
            </a:pPr>
            <a:r>
              <a:rPr lang="cs-CZ" sz="2600" b="1" dirty="0"/>
              <a:t>Vzdělávání, informace a výchova pro udržitelný rozvoj </a:t>
            </a:r>
            <a:r>
              <a:rPr lang="cs-CZ" sz="2600" dirty="0"/>
              <a:t>(1 000 000 Kč)</a:t>
            </a:r>
          </a:p>
          <a:p>
            <a:pPr lvl="1">
              <a:spcAft>
                <a:spcPts val="300"/>
              </a:spcAft>
            </a:pPr>
            <a:r>
              <a:rPr lang="cs-CZ" sz="2600" b="1" dirty="0"/>
              <a:t>Posílení a využití specifik regionu </a:t>
            </a:r>
            <a:r>
              <a:rPr lang="cs-CZ" sz="2600" dirty="0"/>
              <a:t>(5 000 000 Kč)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399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471284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SCLLD MAS Kraj živých vod, </a:t>
            </a:r>
            <a:r>
              <a:rPr lang="cs-CZ" altLang="en-US" dirty="0" err="1"/>
              <a:t>z.s</a:t>
            </a:r>
            <a:r>
              <a:rPr lang="cs-CZ" altLang="en-US" dirty="0"/>
              <a:t>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42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-6086" y="1282700"/>
            <a:ext cx="91440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300"/>
              </a:spcAft>
            </a:pPr>
            <a:r>
              <a:rPr lang="cs-CZ" sz="3000" b="1" dirty="0"/>
              <a:t>OPZ </a:t>
            </a:r>
            <a:r>
              <a:rPr lang="cs-CZ" sz="3000" dirty="0"/>
              <a:t>(alokace 9 700 000 Kč)</a:t>
            </a:r>
          </a:p>
          <a:p>
            <a:pPr lvl="1">
              <a:spcAft>
                <a:spcPts val="300"/>
              </a:spcAft>
            </a:pPr>
            <a:r>
              <a:rPr lang="cs-CZ" sz="3000" b="1" dirty="0"/>
              <a:t>Zapojení obyvatel do života v obcích</a:t>
            </a:r>
            <a:r>
              <a:rPr lang="cs-CZ" sz="3000" dirty="0"/>
              <a:t> </a:t>
            </a:r>
          </a:p>
          <a:p>
            <a:pPr marL="457200" lvl="1" indent="0">
              <a:spcAft>
                <a:spcPts val="300"/>
              </a:spcAft>
              <a:buNone/>
            </a:pPr>
            <a:r>
              <a:rPr lang="cs-CZ" sz="3000" dirty="0"/>
              <a:t>	(4 100 000 Kč)</a:t>
            </a:r>
          </a:p>
          <a:p>
            <a:pPr lvl="1">
              <a:spcAft>
                <a:spcPts val="300"/>
              </a:spcAft>
            </a:pPr>
            <a:r>
              <a:rPr lang="cs-CZ" sz="3000" b="1" dirty="0"/>
              <a:t>Pracovní příležitosti na venkově</a:t>
            </a:r>
            <a:r>
              <a:rPr lang="cs-CZ" sz="3000" dirty="0"/>
              <a:t> </a:t>
            </a:r>
          </a:p>
          <a:p>
            <a:pPr marL="457200" lvl="1" indent="0">
              <a:spcAft>
                <a:spcPts val="300"/>
              </a:spcAft>
              <a:buNone/>
            </a:pPr>
            <a:r>
              <a:rPr lang="cs-CZ" sz="3000" dirty="0"/>
              <a:t>	(5 600 000 Kč)</a:t>
            </a:r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Alokace SCLLD pro MAS KVK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43</a:t>
            </a:fld>
            <a:endParaRPr lang="en-US" altLang="en-US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83684"/>
              </p:ext>
            </p:extLst>
          </p:nvPr>
        </p:nvGraphicFramePr>
        <p:xfrm>
          <a:off x="179512" y="1282700"/>
          <a:ext cx="8963307" cy="499061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xmlns="" val="3314893513"/>
                    </a:ext>
                  </a:extLst>
                </a:gridCol>
                <a:gridCol w="1548172">
                  <a:extLst>
                    <a:ext uri="{9D8B030D-6E8A-4147-A177-3AD203B41FA5}">
                      <a16:colId xmlns:a16="http://schemas.microsoft.com/office/drawing/2014/main" xmlns="" val="53380155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98343917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xmlns="" val="1563978138"/>
                    </a:ext>
                  </a:extLst>
                </a:gridCol>
                <a:gridCol w="2122547">
                  <a:extLst>
                    <a:ext uri="{9D8B030D-6E8A-4147-A177-3AD203B41FA5}">
                      <a16:colId xmlns:a16="http://schemas.microsoft.com/office/drawing/2014/main" xmlns="" val="2033011959"/>
                    </a:ext>
                  </a:extLst>
                </a:gridCol>
              </a:tblGrid>
              <a:tr h="75002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MAS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Operační program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Alokace</a:t>
                      </a:r>
                      <a:endParaRPr lang="cs-CZ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032630078"/>
                  </a:ext>
                </a:extLst>
              </a:tr>
              <a:tr h="53350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IROP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PRV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OPZ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v Kč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31764092"/>
                  </a:ext>
                </a:extLst>
              </a:tr>
              <a:tr h="51875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Sokolovsko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121.183.281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dirty="0"/>
                        <a:t>48.137.379 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23.452.000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192.772.660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118908464"/>
                  </a:ext>
                </a:extLst>
              </a:tr>
              <a:tr h="53928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21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74.847.200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42.922.740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13.900.000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131.669.940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870836551"/>
                  </a:ext>
                </a:extLst>
              </a:tr>
              <a:tr h="76726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Vladař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110.410.000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74.245.000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19.400.000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204.055.000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91883950"/>
                  </a:ext>
                </a:extLst>
              </a:tr>
              <a:tr h="46224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Krušné hory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67.828.000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29.957.986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14.060.000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111.845.986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355983543"/>
                  </a:ext>
                </a:extLst>
              </a:tr>
              <a:tr h="79046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Kraj živých vod</a:t>
                      </a:r>
                      <a:endParaRPr lang="cs-CZ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18.500.000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27.000.000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9.700.000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55.200.000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665504820"/>
                  </a:ext>
                </a:extLst>
              </a:tr>
              <a:tr h="6290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kern="1200" dirty="0">
                          <a:effectLst/>
                        </a:rPr>
                        <a:t>MAS </a:t>
                      </a:r>
                      <a:r>
                        <a:rPr lang="cs-CZ" sz="2000" dirty="0">
                          <a:effectLst/>
                        </a:rPr>
                        <a:t>celkem</a:t>
                      </a:r>
                      <a:endParaRPr lang="cs-CZ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392.768.481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222.263.105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80.512.000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480"/>
                        </a:spcAft>
                      </a:pPr>
                      <a:r>
                        <a:rPr lang="cs-CZ" sz="2200" b="1" kern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695.543.586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146260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8852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471284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Aktuální stav schvalování SCLLD MAS z Karlovarského kraje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44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-6086" y="1412776"/>
            <a:ext cx="9144000" cy="544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550" dirty="0"/>
              <a:t>MAS Sokolovsko – odevzdáno 31.10.2015, vypořádání připomínek z věcného hodnocení 5/2016, čekáme na opakované věcné hodnocení.</a:t>
            </a:r>
          </a:p>
          <a:p>
            <a:r>
              <a:rPr lang="cs-CZ" sz="2550" dirty="0"/>
              <a:t>MAS 21 – odevzdáno 2.12.2015, vypořádání připomínek z věcného hodnocení 5/2016, čekáme na opakované věcné hodnocení.</a:t>
            </a:r>
          </a:p>
          <a:p>
            <a:r>
              <a:rPr lang="cs-CZ" sz="2550" dirty="0"/>
              <a:t>MAS Vladař – odevzdáno 30.3.2016, čekají na připomínky k přijatelnosti.</a:t>
            </a:r>
          </a:p>
          <a:p>
            <a:r>
              <a:rPr lang="cs-CZ" sz="2550" dirty="0"/>
              <a:t>MAS Krušné hory – odevzdali SCLLD v 22. března 2016, obdrželi připomínky k přijatelnosti, odeslali jejich vypořádání.</a:t>
            </a:r>
          </a:p>
          <a:p>
            <a:r>
              <a:rPr lang="cs-CZ" sz="2550" dirty="0"/>
              <a:t>MAS Kraj živých vod – odevzdali SCLLD v březnu 2016, neprošli kontrolou přijatelnosti – podají SCLLD znovu.</a:t>
            </a:r>
          </a:p>
          <a:p>
            <a:pPr marL="0" lvl="0" indent="0">
              <a:spcAft>
                <a:spcPts val="300"/>
              </a:spcAft>
              <a:buNone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5469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471284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Postup výzvy a realizace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45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-6086" y="1282700"/>
            <a:ext cx="91440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300"/>
              </a:spcAft>
            </a:pPr>
            <a:r>
              <a:rPr lang="cs-CZ" sz="2500" dirty="0"/>
              <a:t>Řídící orgány jednotlivých operačních programů vyhlašují výzvy pro tzv. integrované projekty.</a:t>
            </a:r>
          </a:p>
          <a:p>
            <a:pPr lvl="0">
              <a:spcAft>
                <a:spcPts val="300"/>
              </a:spcAft>
            </a:pPr>
            <a:r>
              <a:rPr lang="cs-CZ" sz="2500" dirty="0"/>
              <a:t>MAS na ně navazují své výzvy a přijímají žádosti o podporu.</a:t>
            </a:r>
          </a:p>
          <a:p>
            <a:r>
              <a:rPr lang="cs-CZ" sz="2500" dirty="0"/>
              <a:t>Pracovníci MAS provádějí kontrolu administrativní, formálních náležitostí a přijatelnosti.</a:t>
            </a:r>
          </a:p>
          <a:p>
            <a:r>
              <a:rPr lang="cs-CZ" sz="2500" dirty="0"/>
              <a:t>Hodnocení projektů „Výběrovým orgánem“ MAS (věcné hodnocení).</a:t>
            </a:r>
          </a:p>
          <a:p>
            <a:r>
              <a:rPr lang="cs-CZ" sz="2500" dirty="0"/>
              <a:t>„Rozhodovací orgán“ MAS určí výběr projektů dle bodů a alokací.</a:t>
            </a:r>
          </a:p>
          <a:p>
            <a:r>
              <a:rPr lang="cs-CZ" sz="2500" dirty="0"/>
              <a:t>MAS postoupí vybrané projekty ŘO – kontrola, právní akt.</a:t>
            </a:r>
          </a:p>
          <a:p>
            <a:r>
              <a:rPr lang="cs-CZ" sz="2500" dirty="0"/>
              <a:t>ŘO kontroluje změnová hlášení, vyúčtování, udržitelnost.</a:t>
            </a:r>
          </a:p>
          <a:p>
            <a:r>
              <a:rPr lang="cs-CZ" sz="2500" dirty="0"/>
              <a:t>MAS: konzultace, monitoring, </a:t>
            </a:r>
            <a:r>
              <a:rPr lang="cs-CZ" sz="2500" dirty="0" err="1"/>
              <a:t>předkontrola</a:t>
            </a:r>
            <a:r>
              <a:rPr lang="cs-CZ" sz="2500" dirty="0"/>
              <a:t>, archivace, evaluace.</a:t>
            </a:r>
          </a:p>
          <a:p>
            <a:pPr lvl="0">
              <a:spcAft>
                <a:spcPts val="300"/>
              </a:spcAft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7379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471284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Postup výzvy a realizace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46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-6086" y="1282700"/>
            <a:ext cx="914400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800" b="1" dirty="0"/>
              <a:t>Nutný soulad projektů se SCLLD.</a:t>
            </a:r>
          </a:p>
          <a:p>
            <a:pPr marL="0" indent="0">
              <a:buNone/>
            </a:pPr>
            <a:r>
              <a:rPr lang="cs-CZ" sz="2800" b="1" dirty="0"/>
              <a:t>-  Platí pravidla OP: IROP, PRV, OPZ!</a:t>
            </a:r>
          </a:p>
          <a:p>
            <a:pPr marL="0" indent="0">
              <a:buNone/>
            </a:pPr>
            <a:r>
              <a:rPr lang="cs-CZ" sz="2800" b="1" dirty="0"/>
              <a:t>+ Projekty spolu soutěží jen v rámci území MAS.</a:t>
            </a:r>
          </a:p>
          <a:p>
            <a:pPr marL="0" indent="0">
              <a:buNone/>
            </a:pPr>
            <a:r>
              <a:rPr lang="cs-CZ" sz="2800" b="1" dirty="0"/>
              <a:t>+ Výjimky - PRV, OPZ i IROP drobné změny  			oproti žádostem napřímo.</a:t>
            </a:r>
          </a:p>
          <a:p>
            <a:pPr lvl="0">
              <a:spcAft>
                <a:spcPts val="300"/>
              </a:spcAft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6825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47</a:t>
            </a:fld>
            <a:endParaRPr lang="en-US" alt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640" y="0"/>
            <a:ext cx="5220580" cy="689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423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Děkuji za pozornost.</a:t>
            </a:r>
            <a:endParaRPr lang="en-US" alt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48</a:t>
            </a:fld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24133" y="1777606"/>
            <a:ext cx="7607188" cy="392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cs-CZ" sz="3500" dirty="0"/>
              <a:t>Ing. Ivana Jágriková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cs-CZ" sz="3500" dirty="0"/>
              <a:t>jagrikova@mas-sokolovsko.eu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cs-CZ" sz="3500" dirty="0"/>
              <a:t>+420 739 011 869</a:t>
            </a:r>
          </a:p>
          <a:p>
            <a:pPr marL="0" indent="0" algn="ctr">
              <a:spcAft>
                <a:spcPts val="600"/>
              </a:spcAft>
              <a:buNone/>
            </a:pPr>
            <a:endParaRPr lang="cs-CZ" sz="3000" dirty="0"/>
          </a:p>
          <a:p>
            <a:pPr marL="342900" lvl="1" indent="-342900" algn="ctr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498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29"/>
          <p:cNvSpPr txBox="1">
            <a:spLocks noChangeArrowheads="1"/>
          </p:cNvSpPr>
          <p:nvPr/>
        </p:nvSpPr>
        <p:spPr bwMode="auto">
          <a:xfrm>
            <a:off x="704850" y="9620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12060" y="6561347"/>
            <a:ext cx="2133600" cy="306431"/>
          </a:xfrm>
        </p:spPr>
        <p:txBody>
          <a:bodyPr/>
          <a:lstStyle/>
          <a:p>
            <a:pPr>
              <a:defRPr/>
            </a:pPr>
            <a:fld id="{E95E4AEC-2C56-40A3-9C8E-A2E8472E7022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98" y="10063"/>
            <a:ext cx="9132550" cy="6551284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8618" y="2420888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sz="5000" b="1" dirty="0"/>
              <a:t>Karlovarský</a:t>
            </a:r>
            <a:r>
              <a:rPr lang="cs-CZ" altLang="en-US" sz="5000" dirty="0"/>
              <a:t> </a:t>
            </a:r>
            <a:r>
              <a:rPr lang="cs-CZ" altLang="en-US" sz="5000" b="1" dirty="0"/>
              <a:t>kraj</a:t>
            </a:r>
            <a:endParaRPr lang="en-US" alt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12650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29"/>
          <p:cNvSpPr txBox="1">
            <a:spLocks noChangeArrowheads="1"/>
          </p:cNvSpPr>
          <p:nvPr/>
        </p:nvSpPr>
        <p:spPr bwMode="auto">
          <a:xfrm>
            <a:off x="704850" y="9620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>
          <a:xfrm>
            <a:off x="7010400" y="6525343"/>
            <a:ext cx="2133600" cy="333291"/>
          </a:xfrm>
        </p:spPr>
        <p:txBody>
          <a:bodyPr/>
          <a:lstStyle/>
          <a:p>
            <a:pPr>
              <a:defRPr/>
            </a:pPr>
            <a:fld id="{E95E4AEC-2C56-40A3-9C8E-A2E8472E7022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graphicFrame>
        <p:nvGraphicFramePr>
          <p:cNvPr id="11" name="Tabul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089365"/>
              </p:ext>
            </p:extLst>
          </p:nvPr>
        </p:nvGraphicFramePr>
        <p:xfrm>
          <a:off x="323528" y="368660"/>
          <a:ext cx="8604956" cy="5563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24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024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52884">
                <a:tc>
                  <a:txBody>
                    <a:bodyPr/>
                    <a:lstStyle/>
                    <a:p>
                      <a:pPr algn="ctr"/>
                      <a:r>
                        <a:rPr lang="cs-CZ" sz="3000" dirty="0"/>
                        <a:t>Strategický plán </a:t>
                      </a:r>
                      <a:r>
                        <a:rPr lang="cs-CZ" sz="30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Leader</a:t>
                      </a:r>
                      <a:r>
                        <a:rPr lang="cs-CZ" sz="3000" dirty="0"/>
                        <a:t> (SPL)</a:t>
                      </a:r>
                      <a:endParaRPr lang="cs-CZ" sz="3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3000" kern="1200" dirty="0"/>
                        <a:t>Strategie komunitně vedeného místního rozvoje (S</a:t>
                      </a:r>
                      <a:r>
                        <a:rPr lang="cs-CZ" sz="3000" kern="1200" dirty="0">
                          <a:solidFill>
                            <a:schemeClr val="tx1">
                              <a:lumMod val="50000"/>
                            </a:schemeClr>
                          </a:solidFill>
                        </a:rPr>
                        <a:t>CLLD</a:t>
                      </a:r>
                      <a:r>
                        <a:rPr lang="cs-CZ" sz="3000" kern="1200" dirty="0"/>
                        <a:t>)</a:t>
                      </a:r>
                    </a:p>
                    <a:p>
                      <a:endParaRPr lang="cs-CZ" dirty="0">
                        <a:solidFill>
                          <a:schemeClr val="accent6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51894">
                <a:tc>
                  <a:txBody>
                    <a:bodyPr/>
                    <a:lstStyle/>
                    <a:p>
                      <a:r>
                        <a:rPr lang="cs-CZ" sz="2800" dirty="0"/>
                        <a:t>Výzvy 2009</a:t>
                      </a:r>
                      <a:r>
                        <a:rPr lang="cs-CZ" sz="2800" baseline="0" dirty="0"/>
                        <a:t> - 2014</a:t>
                      </a:r>
                      <a:endParaRPr lang="cs-CZ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2800" kern="1200" dirty="0"/>
                        <a:t>Výzvy 2016 - 2021</a:t>
                      </a:r>
                      <a:endParaRPr lang="cs-CZ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189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2800" kern="1200" dirty="0"/>
                        <a:t>Řídící orgán: </a:t>
                      </a:r>
                      <a:r>
                        <a:rPr lang="cs-CZ" sz="2800" kern="1200" dirty="0" err="1"/>
                        <a:t>MZe</a:t>
                      </a:r>
                      <a:r>
                        <a:rPr lang="cs-CZ" sz="2800" kern="1200" dirty="0"/>
                        <a:t>, </a:t>
                      </a:r>
                      <a:r>
                        <a:rPr lang="cs-CZ" sz="2800" kern="1200" dirty="0" err="1"/>
                        <a:t>SZIF</a:t>
                      </a:r>
                      <a:endParaRPr lang="cs-CZ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2800" kern="1200" dirty="0"/>
                        <a:t>Řídící orgán: </a:t>
                      </a:r>
                      <a:r>
                        <a:rPr lang="cs-CZ" sz="2800" kern="1200" dirty="0" err="1"/>
                        <a:t>MMR</a:t>
                      </a:r>
                      <a:endParaRPr lang="cs-CZ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332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2800" kern="1200" dirty="0"/>
                        <a:t>1 OP: </a:t>
                      </a:r>
                      <a:r>
                        <a:rPr lang="cs-CZ" sz="2800" kern="1200" dirty="0" err="1"/>
                        <a:t>PRV</a:t>
                      </a:r>
                      <a:endParaRPr lang="cs-CZ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800" kern="1200" dirty="0"/>
                        <a:t>3 OP: IROP, PRV, OPZ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800" kern="1200" dirty="0"/>
                        <a:t>+ Animace škol OPVVV</a:t>
                      </a:r>
                      <a:endParaRPr lang="cs-CZ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53323">
                <a:tc>
                  <a:txBody>
                    <a:bodyPr/>
                    <a:lstStyle/>
                    <a:p>
                      <a:r>
                        <a:rPr lang="cs-CZ" sz="2800" kern="1200" dirty="0"/>
                        <a:t>Alokace 120 mil. Kč*</a:t>
                      </a:r>
                      <a:endParaRPr lang="cs-CZ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cs-CZ" sz="2800" kern="1200" dirty="0"/>
                        <a:t>Alokace 193 mil. Kč* (předpoklad navýšení)</a:t>
                      </a:r>
                      <a:endParaRPr lang="cs-CZ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0" y="6525343"/>
            <a:ext cx="8892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* </a:t>
            </a:r>
            <a:r>
              <a:rPr lang="cs-CZ" sz="1600" dirty="0"/>
              <a:t>Hodnota alokace je uvedena pro srovnání obou období a vztahuje se k MAS Sokolovsko o.p.s.</a:t>
            </a:r>
          </a:p>
        </p:txBody>
      </p:sp>
    </p:spTree>
    <p:extLst>
      <p:ext uri="{BB962C8B-B14F-4D97-AF65-F5344CB8AC3E}">
        <p14:creationId xmlns:p14="http://schemas.microsoft.com/office/powerpoint/2010/main" val="398500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Alokace CLLD/180 MAS/KVK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26826"/>
            <a:ext cx="9142820" cy="551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3000" dirty="0"/>
          </a:p>
          <a:p>
            <a:pPr marL="342900" lvl="1" indent="-342900" eaLnBrk="1" hangingPunct="1">
              <a:spcAft>
                <a:spcPts val="600"/>
              </a:spcAft>
              <a:buFontTx/>
              <a:buChar char="•"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424859"/>
              </p:ext>
            </p:extLst>
          </p:nvPr>
        </p:nvGraphicFramePr>
        <p:xfrm>
          <a:off x="107505" y="1226111"/>
          <a:ext cx="8991331" cy="4448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59">
                  <a:extLst>
                    <a:ext uri="{9D8B030D-6E8A-4147-A177-3AD203B41FA5}">
                      <a16:colId xmlns:a16="http://schemas.microsoft.com/office/drawing/2014/main" xmlns="" val="3725230237"/>
                    </a:ext>
                  </a:extLst>
                </a:gridCol>
                <a:gridCol w="2916324">
                  <a:extLst>
                    <a:ext uri="{9D8B030D-6E8A-4147-A177-3AD203B41FA5}">
                      <a16:colId xmlns:a16="http://schemas.microsoft.com/office/drawing/2014/main" xmlns="" val="455747571"/>
                    </a:ext>
                  </a:extLst>
                </a:gridCol>
                <a:gridCol w="2834648">
                  <a:extLst>
                    <a:ext uri="{9D8B030D-6E8A-4147-A177-3AD203B41FA5}">
                      <a16:colId xmlns:a16="http://schemas.microsoft.com/office/drawing/2014/main" xmlns="" val="2706943333"/>
                    </a:ext>
                  </a:extLst>
                </a:gridCol>
              </a:tblGrid>
              <a:tr h="757047"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Operační program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Alokace pro CLLD </a:t>
                      </a:r>
                    </a:p>
                    <a:p>
                      <a:pPr algn="ctr"/>
                      <a:r>
                        <a:rPr lang="cs-CZ" sz="2000" dirty="0"/>
                        <a:t>za ČR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Alokace pro CLLD </a:t>
                      </a:r>
                    </a:p>
                    <a:p>
                      <a:pPr algn="ctr"/>
                      <a:r>
                        <a:rPr lang="cs-CZ" sz="2000" dirty="0"/>
                        <a:t>za Karlovarský kraj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03778642"/>
                  </a:ext>
                </a:extLst>
              </a:tr>
              <a:tr h="757047">
                <a:tc>
                  <a:txBody>
                    <a:bodyPr/>
                    <a:lstStyle/>
                    <a:p>
                      <a:pPr algn="l"/>
                      <a:r>
                        <a:rPr lang="cs-CZ" sz="1800" dirty="0"/>
                        <a:t>OP Zaměstnanost </a:t>
                      </a:r>
                    </a:p>
                    <a:p>
                      <a:pPr algn="l"/>
                      <a:r>
                        <a:rPr lang="cs-CZ" sz="1800" dirty="0"/>
                        <a:t>(horní limit) 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2.186.808.000 Kč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97.318.000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150094002"/>
                  </a:ext>
                </a:extLst>
              </a:tr>
              <a:tr h="438606">
                <a:tc>
                  <a:txBody>
                    <a:bodyPr/>
                    <a:lstStyle/>
                    <a:p>
                      <a:pPr algn="l"/>
                      <a:r>
                        <a:rPr lang="cs-CZ" sz="1800" dirty="0"/>
                        <a:t>IROP (SC 4.1)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8.206.170.000 Kč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389.399.000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29551313"/>
                  </a:ext>
                </a:extLst>
              </a:tr>
              <a:tr h="563914">
                <a:tc>
                  <a:txBody>
                    <a:bodyPr/>
                    <a:lstStyle/>
                    <a:p>
                      <a:pPr algn="l"/>
                      <a:r>
                        <a:rPr lang="cs-CZ" sz="1800" dirty="0"/>
                        <a:t>PRV (vč. projektů spolupráce) 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4.157.586.000 Kč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224.947.000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953438676"/>
                  </a:ext>
                </a:extLst>
              </a:tr>
              <a:tr h="438606">
                <a:tc>
                  <a:txBody>
                    <a:bodyPr/>
                    <a:lstStyle/>
                    <a:p>
                      <a:pPr algn="l"/>
                      <a:r>
                        <a:rPr lang="cs-CZ" sz="1800" dirty="0"/>
                        <a:t>OPŽP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/>
                        <a:t>486.000.000 Kč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rgbClr val="FF0000"/>
                          </a:solidFill>
                        </a:rPr>
                        <a:t>4.992.000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64909742"/>
                  </a:ext>
                </a:extLst>
              </a:tr>
              <a:tr h="1054785">
                <a:tc>
                  <a:txBody>
                    <a:bodyPr/>
                    <a:lstStyle/>
                    <a:p>
                      <a:pPr algn="l"/>
                      <a:r>
                        <a:rPr lang="cs-CZ" b="0" dirty="0"/>
                        <a:t>Animace</a:t>
                      </a:r>
                      <a:r>
                        <a:rPr lang="cs-CZ" b="0" baseline="0" dirty="0"/>
                        <a:t> území, </a:t>
                      </a:r>
                    </a:p>
                    <a:p>
                      <a:pPr algn="l"/>
                      <a:r>
                        <a:rPr lang="cs-CZ" b="0" baseline="0" dirty="0"/>
                        <a:t>animace </a:t>
                      </a:r>
                      <a:r>
                        <a:rPr lang="cs-CZ" b="0" dirty="0"/>
                        <a:t>OPVVV (6.733 škol), režie MAS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0" dirty="0"/>
                        <a:t>2.311.162.054 Kč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89.071.000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29413443"/>
                  </a:ext>
                </a:extLst>
              </a:tr>
              <a:tr h="438606">
                <a:tc>
                  <a:txBody>
                    <a:bodyPr/>
                    <a:lstStyle/>
                    <a:p>
                      <a:pPr algn="l"/>
                      <a:r>
                        <a:rPr lang="cs-CZ" sz="1800" b="1" dirty="0"/>
                        <a:t>Celkem</a:t>
                      </a:r>
                      <a:endParaRPr lang="cs-CZ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b="1" dirty="0"/>
                        <a:t>16.835.650.000 Kč</a:t>
                      </a:r>
                      <a:endParaRPr lang="cs-CZ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dirty="0"/>
                        <a:t>805.727.000 Kč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972903560"/>
                  </a:ext>
                </a:extLst>
              </a:tr>
            </a:tbl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896036" y="5791351"/>
            <a:ext cx="4212468" cy="1089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en-US" sz="3000" dirty="0"/>
              <a:t>Podíl na alokaci 4,79 % +- ?</a:t>
            </a:r>
            <a:endParaRPr lang="en-US" altLang="en-US" sz="3000" dirty="0"/>
          </a:p>
        </p:txBody>
      </p:sp>
    </p:spTree>
    <p:extLst>
      <p:ext uri="{BB962C8B-B14F-4D97-AF65-F5344CB8AC3E}">
        <p14:creationId xmlns:p14="http://schemas.microsoft.com/office/powerpoint/2010/main" val="367764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pic>
        <p:nvPicPr>
          <p:cNvPr id="5" name="obrázek 10" descr="webmail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844824"/>
            <a:ext cx="5919738" cy="3672407"/>
          </a:xfrm>
          <a:prstGeom prst="rect">
            <a:avLst/>
          </a:prstGeom>
          <a:solidFill>
            <a:srgbClr val="DBE5F1">
              <a:alpha val="32156"/>
            </a:srgbClr>
          </a:solidFill>
        </p:spPr>
      </p:pic>
    </p:spTree>
    <p:extLst>
      <p:ext uri="{BB962C8B-B14F-4D97-AF65-F5344CB8AC3E}">
        <p14:creationId xmlns:p14="http://schemas.microsoft.com/office/powerpoint/2010/main" val="4117305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en-US" dirty="0"/>
              <a:t>MAS Sokolovsko o.p.s.</a:t>
            </a:r>
            <a:endParaRPr lang="en-US" altLang="en-US" dirty="0"/>
          </a:p>
        </p:txBody>
      </p:sp>
      <p:sp>
        <p:nvSpPr>
          <p:cNvPr id="9220" name="Text Box 24"/>
          <p:cNvSpPr txBox="1">
            <a:spLocks noChangeArrowheads="1"/>
          </p:cNvSpPr>
          <p:nvPr/>
        </p:nvSpPr>
        <p:spPr bwMode="auto">
          <a:xfrm>
            <a:off x="457200" y="9159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7009220" y="6556062"/>
            <a:ext cx="2133600" cy="301937"/>
          </a:xfrm>
        </p:spPr>
        <p:txBody>
          <a:bodyPr/>
          <a:lstStyle/>
          <a:p>
            <a:pPr>
              <a:defRPr/>
            </a:pPr>
            <a:fld id="{2577B69F-8BDB-4A00-A4E1-EDB78F9D312B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26826"/>
            <a:ext cx="9036496" cy="551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cs-CZ" dirty="0"/>
              <a:t>Funguje od r. 2009 (aktuálně 8 zakladatelů)</a:t>
            </a:r>
          </a:p>
          <a:p>
            <a:pPr>
              <a:spcAft>
                <a:spcPts val="600"/>
              </a:spcAft>
            </a:pPr>
            <a:r>
              <a:rPr lang="cs-CZ" dirty="0"/>
              <a:t>Statutární zástupce: Ing. Ivana Jágriková, ředitelka</a:t>
            </a:r>
          </a:p>
          <a:p>
            <a:pPr>
              <a:spcAft>
                <a:spcPts val="600"/>
              </a:spcAft>
            </a:pPr>
            <a:r>
              <a:rPr lang="cs-CZ" dirty="0"/>
              <a:t>Sídlo: Nám. Míru 230, Březová 356 01</a:t>
            </a:r>
          </a:p>
          <a:p>
            <a:pPr>
              <a:spcAft>
                <a:spcPts val="600"/>
              </a:spcAft>
            </a:pPr>
            <a:r>
              <a:rPr lang="cs-CZ" dirty="0"/>
              <a:t>Partnerů: 75</a:t>
            </a:r>
          </a:p>
          <a:p>
            <a:r>
              <a:rPr lang="cs-CZ" dirty="0"/>
              <a:t>Velikost území: </a:t>
            </a:r>
          </a:p>
          <a:p>
            <a:pPr lvl="1"/>
            <a:r>
              <a:rPr lang="cs-CZ" sz="3000" dirty="0"/>
              <a:t>35 obcí okresu Sokolov + 3 obce okresu K. Vary </a:t>
            </a:r>
          </a:p>
          <a:p>
            <a:pPr lvl="1"/>
            <a:r>
              <a:rPr lang="cs-CZ" sz="3000" dirty="0"/>
              <a:t>Rozloha: 770 km</a:t>
            </a:r>
            <a:r>
              <a:rPr lang="cs-CZ" sz="3000" baseline="30000" dirty="0"/>
              <a:t>2</a:t>
            </a:r>
          </a:p>
          <a:p>
            <a:pPr lvl="1"/>
            <a:r>
              <a:rPr lang="cs-CZ" sz="3000" dirty="0"/>
              <a:t>Obyvatelstvo: 90.086 osob (k 31.12.2014)</a:t>
            </a:r>
          </a:p>
          <a:p>
            <a:pPr marL="0" lvl="1" indent="0" eaLnBrk="1" hangingPunct="1">
              <a:spcAft>
                <a:spcPts val="600"/>
              </a:spcAft>
              <a:buNone/>
            </a:pPr>
            <a:endParaRPr lang="cs-CZ" alt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23265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4C4C4C"/>
      </a:dk1>
      <a:lt1>
        <a:srgbClr val="FFFFFF"/>
      </a:lt1>
      <a:dk2>
        <a:srgbClr val="FF0080"/>
      </a:dk2>
      <a:lt2>
        <a:srgbClr val="4C4C4C"/>
      </a:lt2>
      <a:accent1>
        <a:srgbClr val="66CCFF"/>
      </a:accent1>
      <a:accent2>
        <a:srgbClr val="FF0080"/>
      </a:accent2>
      <a:accent3>
        <a:srgbClr val="FFFFFF"/>
      </a:accent3>
      <a:accent4>
        <a:srgbClr val="404040"/>
      </a:accent4>
      <a:accent5>
        <a:srgbClr val="B8E2FF"/>
      </a:accent5>
      <a:accent6>
        <a:srgbClr val="E70073"/>
      </a:accent6>
      <a:hlink>
        <a:srgbClr val="666666"/>
      </a:hlink>
      <a:folHlink>
        <a:srgbClr val="66FFF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4C4C4C"/>
    </a:dk1>
    <a:lt1>
      <a:srgbClr val="FFFFFF"/>
    </a:lt1>
    <a:dk2>
      <a:srgbClr val="FF0080"/>
    </a:dk2>
    <a:lt2>
      <a:srgbClr val="4C4C4C"/>
    </a:lt2>
    <a:accent1>
      <a:srgbClr val="66CCFF"/>
    </a:accent1>
    <a:accent2>
      <a:srgbClr val="FF0080"/>
    </a:accent2>
    <a:accent3>
      <a:srgbClr val="FFFFFF"/>
    </a:accent3>
    <a:accent4>
      <a:srgbClr val="404040"/>
    </a:accent4>
    <a:accent5>
      <a:srgbClr val="B8E2FF"/>
    </a:accent5>
    <a:accent6>
      <a:srgbClr val="E70073"/>
    </a:accent6>
    <a:hlink>
      <a:srgbClr val="666666"/>
    </a:hlink>
    <a:folHlink>
      <a:srgbClr val="66FF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4C4C4C"/>
    </a:dk1>
    <a:lt1>
      <a:srgbClr val="FFFFFF"/>
    </a:lt1>
    <a:dk2>
      <a:srgbClr val="FF0080"/>
    </a:dk2>
    <a:lt2>
      <a:srgbClr val="4C4C4C"/>
    </a:lt2>
    <a:accent1>
      <a:srgbClr val="66CCFF"/>
    </a:accent1>
    <a:accent2>
      <a:srgbClr val="FF0080"/>
    </a:accent2>
    <a:accent3>
      <a:srgbClr val="FFFFFF"/>
    </a:accent3>
    <a:accent4>
      <a:srgbClr val="404040"/>
    </a:accent4>
    <a:accent5>
      <a:srgbClr val="B8E2FF"/>
    </a:accent5>
    <a:accent6>
      <a:srgbClr val="E70073"/>
    </a:accent6>
    <a:hlink>
      <a:srgbClr val="666666"/>
    </a:hlink>
    <a:folHlink>
      <a:srgbClr val="66FFFF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4C4C4C"/>
    </a:dk1>
    <a:lt1>
      <a:srgbClr val="FFFFFF"/>
    </a:lt1>
    <a:dk2>
      <a:srgbClr val="FF0080"/>
    </a:dk2>
    <a:lt2>
      <a:srgbClr val="4C4C4C"/>
    </a:lt2>
    <a:accent1>
      <a:srgbClr val="66CCFF"/>
    </a:accent1>
    <a:accent2>
      <a:srgbClr val="FF0080"/>
    </a:accent2>
    <a:accent3>
      <a:srgbClr val="FFFFFF"/>
    </a:accent3>
    <a:accent4>
      <a:srgbClr val="404040"/>
    </a:accent4>
    <a:accent5>
      <a:srgbClr val="B8E2FF"/>
    </a:accent5>
    <a:accent6>
      <a:srgbClr val="E70073"/>
    </a:accent6>
    <a:hlink>
      <a:srgbClr val="666666"/>
    </a:hlink>
    <a:folHlink>
      <a:srgbClr val="66FFFF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4C4C4C"/>
    </a:dk1>
    <a:lt1>
      <a:srgbClr val="FFFFFF"/>
    </a:lt1>
    <a:dk2>
      <a:srgbClr val="FF0080"/>
    </a:dk2>
    <a:lt2>
      <a:srgbClr val="4C4C4C"/>
    </a:lt2>
    <a:accent1>
      <a:srgbClr val="66CCFF"/>
    </a:accent1>
    <a:accent2>
      <a:srgbClr val="FF0080"/>
    </a:accent2>
    <a:accent3>
      <a:srgbClr val="FFFFFF"/>
    </a:accent3>
    <a:accent4>
      <a:srgbClr val="404040"/>
    </a:accent4>
    <a:accent5>
      <a:srgbClr val="B8E2FF"/>
    </a:accent5>
    <a:accent6>
      <a:srgbClr val="E70073"/>
    </a:accent6>
    <a:hlink>
      <a:srgbClr val="666666"/>
    </a:hlink>
    <a:folHlink>
      <a:srgbClr val="66FFFF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4C4C4C"/>
    </a:dk1>
    <a:lt1>
      <a:srgbClr val="FFFFFF"/>
    </a:lt1>
    <a:dk2>
      <a:srgbClr val="FF0080"/>
    </a:dk2>
    <a:lt2>
      <a:srgbClr val="4C4C4C"/>
    </a:lt2>
    <a:accent1>
      <a:srgbClr val="66CCFF"/>
    </a:accent1>
    <a:accent2>
      <a:srgbClr val="FF0080"/>
    </a:accent2>
    <a:accent3>
      <a:srgbClr val="FFFFFF"/>
    </a:accent3>
    <a:accent4>
      <a:srgbClr val="404040"/>
    </a:accent4>
    <a:accent5>
      <a:srgbClr val="B8E2FF"/>
    </a:accent5>
    <a:accent6>
      <a:srgbClr val="E70073"/>
    </a:accent6>
    <a:hlink>
      <a:srgbClr val="666666"/>
    </a:hlink>
    <a:folHlink>
      <a:srgbClr val="66FFFF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4C4C4C"/>
    </a:dk1>
    <a:lt1>
      <a:srgbClr val="FFFFFF"/>
    </a:lt1>
    <a:dk2>
      <a:srgbClr val="FF0080"/>
    </a:dk2>
    <a:lt2>
      <a:srgbClr val="4C4C4C"/>
    </a:lt2>
    <a:accent1>
      <a:srgbClr val="66CCFF"/>
    </a:accent1>
    <a:accent2>
      <a:srgbClr val="FF0080"/>
    </a:accent2>
    <a:accent3>
      <a:srgbClr val="FFFFFF"/>
    </a:accent3>
    <a:accent4>
      <a:srgbClr val="404040"/>
    </a:accent4>
    <a:accent5>
      <a:srgbClr val="B8E2FF"/>
    </a:accent5>
    <a:accent6>
      <a:srgbClr val="E70073"/>
    </a:accent6>
    <a:hlink>
      <a:srgbClr val="666666"/>
    </a:hlink>
    <a:folHlink>
      <a:srgbClr val="66FFFF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4C4C4C"/>
    </a:dk1>
    <a:lt1>
      <a:srgbClr val="FFFFFF"/>
    </a:lt1>
    <a:dk2>
      <a:srgbClr val="FF0080"/>
    </a:dk2>
    <a:lt2>
      <a:srgbClr val="4C4C4C"/>
    </a:lt2>
    <a:accent1>
      <a:srgbClr val="66CCFF"/>
    </a:accent1>
    <a:accent2>
      <a:srgbClr val="FF0080"/>
    </a:accent2>
    <a:accent3>
      <a:srgbClr val="FFFFFF"/>
    </a:accent3>
    <a:accent4>
      <a:srgbClr val="404040"/>
    </a:accent4>
    <a:accent5>
      <a:srgbClr val="B8E2FF"/>
    </a:accent5>
    <a:accent6>
      <a:srgbClr val="E70073"/>
    </a:accent6>
    <a:hlink>
      <a:srgbClr val="666666"/>
    </a:hlink>
    <a:folHlink>
      <a:srgbClr val="66FFFF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4C4C4C"/>
    </a:dk1>
    <a:lt1>
      <a:srgbClr val="FFFFFF"/>
    </a:lt1>
    <a:dk2>
      <a:srgbClr val="FF0080"/>
    </a:dk2>
    <a:lt2>
      <a:srgbClr val="4C4C4C"/>
    </a:lt2>
    <a:accent1>
      <a:srgbClr val="66CCFF"/>
    </a:accent1>
    <a:accent2>
      <a:srgbClr val="FF0080"/>
    </a:accent2>
    <a:accent3>
      <a:srgbClr val="FFFFFF"/>
    </a:accent3>
    <a:accent4>
      <a:srgbClr val="404040"/>
    </a:accent4>
    <a:accent5>
      <a:srgbClr val="B8E2FF"/>
    </a:accent5>
    <a:accent6>
      <a:srgbClr val="E70073"/>
    </a:accent6>
    <a:hlink>
      <a:srgbClr val="666666"/>
    </a:hlink>
    <a:folHlink>
      <a:srgbClr val="66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2825</TotalTime>
  <Words>1917</Words>
  <Application>Microsoft Office PowerPoint</Application>
  <PresentationFormat>Předvádění na obrazovce (4:3)</PresentationFormat>
  <Paragraphs>508</Paragraphs>
  <Slides>48</Slides>
  <Notes>48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48</vt:i4>
      </vt:variant>
    </vt:vector>
  </HeadingPairs>
  <TitlesOfParts>
    <vt:vector size="54" baseType="lpstr">
      <vt:lpstr>Arial</vt:lpstr>
      <vt:lpstr>Arial Black</vt:lpstr>
      <vt:lpstr>Calibri</vt:lpstr>
      <vt:lpstr>Times New Roman</vt:lpstr>
      <vt:lpstr>Wingdings</vt:lpstr>
      <vt:lpstr>Default Design</vt:lpstr>
      <vt:lpstr>Prezentace aplikace PowerPoint</vt:lpstr>
      <vt:lpstr>Obsah</vt:lpstr>
      <vt:lpstr>Integrovaný nástroj - CLLD</vt:lpstr>
      <vt:lpstr>180 13/13,4 5</vt:lpstr>
      <vt:lpstr>Karlovarský kraj</vt:lpstr>
      <vt:lpstr>Prezentace aplikace PowerPoint</vt:lpstr>
      <vt:lpstr>Alokace CLLD/180 MAS/KVK</vt:lpstr>
      <vt:lpstr>Prezentace aplikace PowerPoint</vt:lpstr>
      <vt:lpstr>MAS Sokolovsko o.p.s.</vt:lpstr>
      <vt:lpstr>Prezentace aplikace PowerPoint</vt:lpstr>
      <vt:lpstr>SCLLD MAS Sokolovsko o.p.s.</vt:lpstr>
      <vt:lpstr>SCLLD MAS Sokolovsko o.p.s.</vt:lpstr>
      <vt:lpstr>SCLLD MAS Sokolovsko o.p.s.</vt:lpstr>
      <vt:lpstr>Prezentace aplikace PowerPoint</vt:lpstr>
      <vt:lpstr>MAS 21, o.p.s.</vt:lpstr>
      <vt:lpstr>Prezentace aplikace PowerPoint</vt:lpstr>
      <vt:lpstr>SCLLD MAS 21, o.p.s.</vt:lpstr>
      <vt:lpstr>SCLLD MAS 21, o.p.s.</vt:lpstr>
      <vt:lpstr>SCLLD MAS 21, o.p.s.</vt:lpstr>
      <vt:lpstr>Prezentace aplikace PowerPoint</vt:lpstr>
      <vt:lpstr>MAS Vladař o.p.s.</vt:lpstr>
      <vt:lpstr>Prezentace aplikace PowerPoint</vt:lpstr>
      <vt:lpstr>SCLLD MAS Vladař o.p.s.</vt:lpstr>
      <vt:lpstr>SCLLD MAS Vladař o.p.s.</vt:lpstr>
      <vt:lpstr>SCLLD MAS Vladař o.p.s.</vt:lpstr>
      <vt:lpstr>SCLLD MAS Vladař o.p.s.</vt:lpstr>
      <vt:lpstr>SCLLD MAS Vladař o.p.s.</vt:lpstr>
      <vt:lpstr>SCLLD MAS Vladař o.p.s.</vt:lpstr>
      <vt:lpstr>Prezentace aplikace PowerPoint</vt:lpstr>
      <vt:lpstr>MAS Krušné Hory, o.p.s.</vt:lpstr>
      <vt:lpstr>Prezentace aplikace PowerPoint</vt:lpstr>
      <vt:lpstr>SCLLD Krušné Hory, o.p.s.</vt:lpstr>
      <vt:lpstr>SCLLD Krušné Hory, o.p.s.</vt:lpstr>
      <vt:lpstr>SCLLD Krušné Hory, o.p.s.</vt:lpstr>
      <vt:lpstr>SCLLD Krušné Hory, o.p.s.</vt:lpstr>
      <vt:lpstr>SCLLD Krušné Hory, o.p.s.</vt:lpstr>
      <vt:lpstr>Prezentace aplikace PowerPoint</vt:lpstr>
      <vt:lpstr>MAS Kraj živých vod, z.s.</vt:lpstr>
      <vt:lpstr>Prezentace aplikace PowerPoint</vt:lpstr>
      <vt:lpstr>SCLLD MAS Kraj živých vod, z.s.</vt:lpstr>
      <vt:lpstr>SCLLD MAS Kraj živých vod, z.s.</vt:lpstr>
      <vt:lpstr>SCLLD MAS Kraj živých vod, z.s.</vt:lpstr>
      <vt:lpstr>Alokace SCLLD pro MAS KVK</vt:lpstr>
      <vt:lpstr>Aktuální stav schvalování SCLLD MAS z Karlovarského kraje</vt:lpstr>
      <vt:lpstr>Postup výzvy a realizace</vt:lpstr>
      <vt:lpstr>Postup výzvy a realizace</vt:lpstr>
      <vt:lpstr>Prezentace aplikace PowerPoint</vt:lpstr>
      <vt:lpstr>Děkuji za pozornost.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Vector Hills Template</dc:title>
  <dc:creator>Presentation Magazine</dc:creator>
  <cp:lastModifiedBy>jelena.kriegelsteinova</cp:lastModifiedBy>
  <cp:revision>120</cp:revision>
  <dcterms:modified xsi:type="dcterms:W3CDTF">2016-07-15T12:45:54Z</dcterms:modified>
</cp:coreProperties>
</file>