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9" r:id="rId2"/>
    <p:sldId id="346" r:id="rId3"/>
    <p:sldId id="347" r:id="rId4"/>
    <p:sldId id="348" r:id="rId5"/>
    <p:sldId id="350" r:id="rId6"/>
    <p:sldId id="351" r:id="rId7"/>
    <p:sldId id="368" r:id="rId8"/>
    <p:sldId id="369" r:id="rId9"/>
    <p:sldId id="370" r:id="rId10"/>
    <p:sldId id="372" r:id="rId11"/>
    <p:sldId id="379" r:id="rId12"/>
    <p:sldId id="378" r:id="rId13"/>
    <p:sldId id="344" r:id="rId14"/>
    <p:sldId id="345" r:id="rId15"/>
    <p:sldId id="373" r:id="rId16"/>
    <p:sldId id="375" r:id="rId17"/>
    <p:sldId id="376" r:id="rId18"/>
    <p:sldId id="360" r:id="rId19"/>
    <p:sldId id="361" r:id="rId20"/>
    <p:sldId id="362" r:id="rId21"/>
    <p:sldId id="363" r:id="rId22"/>
    <p:sldId id="364" r:id="rId23"/>
    <p:sldId id="333" r:id="rId24"/>
    <p:sldId id="359" r:id="rId25"/>
    <p:sldId id="352" r:id="rId26"/>
    <p:sldId id="353" r:id="rId27"/>
    <p:sldId id="354" r:id="rId28"/>
    <p:sldId id="355" r:id="rId29"/>
    <p:sldId id="356" r:id="rId30"/>
    <p:sldId id="357" r:id="rId31"/>
    <p:sldId id="358" r:id="rId32"/>
    <p:sldId id="367" r:id="rId33"/>
    <p:sldId id="371" r:id="rId34"/>
    <p:sldId id="377" r:id="rId35"/>
    <p:sldId id="343" r:id="rId36"/>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atochvílová Radana" initials="KR" lastIdx="2" clrIdx="0">
    <p:extLst/>
  </p:cmAuthor>
  <p:cmAuthor id="2" name="Ondřej Pergl" initials="OP"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E395"/>
    <a:srgbClr val="00AF3F"/>
    <a:srgbClr val="000099"/>
    <a:srgbClr val="DB7D00"/>
    <a:srgbClr val="F9E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66" autoAdjust="0"/>
    <p:restoredTop sz="76845" autoAdjust="0"/>
  </p:normalViewPr>
  <p:slideViewPr>
    <p:cSldViewPr>
      <p:cViewPr varScale="1">
        <p:scale>
          <a:sx n="71" d="100"/>
          <a:sy n="71" d="100"/>
        </p:scale>
        <p:origin x="2064"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00" d="100"/>
          <a:sy n="100" d="100"/>
        </p:scale>
        <p:origin x="-360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OP!$N$22</c:f>
              <c:strCache>
                <c:ptCount val="1"/>
                <c:pt idx="0">
                  <c:v>Alokace výzev s ÚD</c:v>
                </c:pt>
              </c:strCache>
            </c:strRef>
          </c:tx>
          <c:invertIfNegative val="0"/>
          <c:cat>
            <c:strRef>
              <c:f>OP!$M$23:$M$30</c:f>
              <c:strCache>
                <c:ptCount val="8"/>
                <c:pt idx="0">
                  <c:v>OP D</c:v>
                </c:pt>
                <c:pt idx="1">
                  <c:v>IROP</c:v>
                </c:pt>
                <c:pt idx="2">
                  <c:v>OP PIK</c:v>
                </c:pt>
                <c:pt idx="3">
                  <c:v>OP VVV</c:v>
                </c:pt>
                <c:pt idx="4">
                  <c:v>OP ŽP</c:v>
                </c:pt>
                <c:pt idx="5">
                  <c:v>PRV</c:v>
                </c:pt>
                <c:pt idx="6">
                  <c:v>OP Z</c:v>
                </c:pt>
                <c:pt idx="7">
                  <c:v>OP Praha</c:v>
                </c:pt>
              </c:strCache>
            </c:strRef>
          </c:cat>
          <c:val>
            <c:numRef>
              <c:f>OP!$N$23:$N$30</c:f>
              <c:numCache>
                <c:formatCode>#,##0</c:formatCode>
                <c:ptCount val="8"/>
                <c:pt idx="0">
                  <c:v>82113635195</c:v>
                </c:pt>
                <c:pt idx="1">
                  <c:v>20003562856</c:v>
                </c:pt>
                <c:pt idx="2">
                  <c:v>26320000000</c:v>
                </c:pt>
                <c:pt idx="3">
                  <c:v>7800000000</c:v>
                </c:pt>
                <c:pt idx="4">
                  <c:v>3089000000</c:v>
                </c:pt>
                <c:pt idx="5">
                  <c:v>0</c:v>
                </c:pt>
                <c:pt idx="6">
                  <c:v>9563000000</c:v>
                </c:pt>
                <c:pt idx="7">
                  <c:v>607500000</c:v>
                </c:pt>
              </c:numCache>
            </c:numRef>
          </c:val>
        </c:ser>
        <c:ser>
          <c:idx val="1"/>
          <c:order val="1"/>
          <c:tx>
            <c:strRef>
              <c:f>OP!$O$22</c:f>
              <c:strCache>
                <c:ptCount val="1"/>
                <c:pt idx="0">
                  <c:v>Celková alokace programu</c:v>
                </c:pt>
              </c:strCache>
            </c:strRef>
          </c:tx>
          <c:spPr>
            <a:solidFill>
              <a:srgbClr val="92D050"/>
            </a:solidFill>
          </c:spPr>
          <c:invertIfNegative val="0"/>
          <c:cat>
            <c:strRef>
              <c:f>OP!$M$23:$M$30</c:f>
              <c:strCache>
                <c:ptCount val="8"/>
                <c:pt idx="0">
                  <c:v>OP D</c:v>
                </c:pt>
                <c:pt idx="1">
                  <c:v>IROP</c:v>
                </c:pt>
                <c:pt idx="2">
                  <c:v>OP PIK</c:v>
                </c:pt>
                <c:pt idx="3">
                  <c:v>OP VVV</c:v>
                </c:pt>
                <c:pt idx="4">
                  <c:v>OP ŽP</c:v>
                </c:pt>
                <c:pt idx="5">
                  <c:v>PRV</c:v>
                </c:pt>
                <c:pt idx="6">
                  <c:v>OP Z</c:v>
                </c:pt>
                <c:pt idx="7">
                  <c:v>OP Praha</c:v>
                </c:pt>
              </c:strCache>
            </c:strRef>
          </c:cat>
          <c:val>
            <c:numRef>
              <c:f>OP!$O$23:$O$30</c:f>
              <c:numCache>
                <c:formatCode>#,##0</c:formatCode>
                <c:ptCount val="8"/>
                <c:pt idx="0">
                  <c:v>127912759409.39999</c:v>
                </c:pt>
                <c:pt idx="1">
                  <c:v>125754815435.15999</c:v>
                </c:pt>
                <c:pt idx="2">
                  <c:v>110899456946.39999</c:v>
                </c:pt>
                <c:pt idx="3">
                  <c:v>70877891152.919998</c:v>
                </c:pt>
                <c:pt idx="4">
                  <c:v>67375732528.799995</c:v>
                </c:pt>
                <c:pt idx="5">
                  <c:v>59259365767.977592</c:v>
                </c:pt>
                <c:pt idx="6">
                  <c:v>54987351564.839996</c:v>
                </c:pt>
                <c:pt idx="7">
                  <c:v>5161835546.2799997</c:v>
                </c:pt>
              </c:numCache>
            </c:numRef>
          </c:val>
        </c:ser>
        <c:dLbls>
          <c:showLegendKey val="0"/>
          <c:showVal val="0"/>
          <c:showCatName val="0"/>
          <c:showSerName val="0"/>
          <c:showPercent val="0"/>
          <c:showBubbleSize val="0"/>
        </c:dLbls>
        <c:gapWidth val="150"/>
        <c:axId val="254033384"/>
        <c:axId val="326495440"/>
      </c:barChart>
      <c:catAx>
        <c:axId val="254033384"/>
        <c:scaling>
          <c:orientation val="minMax"/>
        </c:scaling>
        <c:delete val="0"/>
        <c:axPos val="b"/>
        <c:numFmt formatCode="General" sourceLinked="0"/>
        <c:majorTickMark val="out"/>
        <c:minorTickMark val="none"/>
        <c:tickLblPos val="nextTo"/>
        <c:txPr>
          <a:bodyPr/>
          <a:lstStyle/>
          <a:p>
            <a:pPr>
              <a:defRPr sz="1800"/>
            </a:pPr>
            <a:endParaRPr lang="cs-CZ"/>
          </a:p>
        </c:txPr>
        <c:crossAx val="326495440"/>
        <c:crosses val="autoZero"/>
        <c:auto val="1"/>
        <c:lblAlgn val="ctr"/>
        <c:lblOffset val="100"/>
        <c:noMultiLvlLbl val="0"/>
      </c:catAx>
      <c:valAx>
        <c:axId val="326495440"/>
        <c:scaling>
          <c:orientation val="minMax"/>
        </c:scaling>
        <c:delete val="0"/>
        <c:axPos val="l"/>
        <c:majorGridlines/>
        <c:numFmt formatCode="#,##0" sourceLinked="1"/>
        <c:majorTickMark val="out"/>
        <c:minorTickMark val="none"/>
        <c:tickLblPos val="nextTo"/>
        <c:txPr>
          <a:bodyPr/>
          <a:lstStyle/>
          <a:p>
            <a:pPr>
              <a:defRPr sz="1400"/>
            </a:pPr>
            <a:endParaRPr lang="cs-CZ"/>
          </a:p>
        </c:txPr>
        <c:crossAx val="254033384"/>
        <c:crosses val="autoZero"/>
        <c:crossBetween val="between"/>
        <c:dispUnits>
          <c:builtInUnit val="billions"/>
          <c:dispUnitsLbl>
            <c:tx>
              <c:rich>
                <a:bodyPr/>
                <a:lstStyle/>
                <a:p>
                  <a:pPr>
                    <a:defRPr sz="1600"/>
                  </a:pPr>
                  <a:r>
                    <a:rPr lang="cs-CZ" sz="1600"/>
                    <a:t>Miliardy Kč</a:t>
                  </a:r>
                </a:p>
              </c:rich>
            </c:tx>
          </c:dispUnitsLbl>
        </c:dispUnits>
      </c:valAx>
    </c:plotArea>
    <c:legend>
      <c:legendPos val="t"/>
      <c:layout>
        <c:manualLayout>
          <c:xMode val="edge"/>
          <c:yMode val="edge"/>
          <c:x val="0.44602488125101103"/>
          <c:y val="0.12855564693916285"/>
          <c:w val="0.53804365304439861"/>
          <c:h val="5.6660842989444384E-2"/>
        </c:manualLayout>
      </c:layout>
      <c:overlay val="0"/>
      <c:txPr>
        <a:bodyPr/>
        <a:lstStyle/>
        <a:p>
          <a:pPr>
            <a:defRPr sz="1400"/>
          </a:pPr>
          <a:endParaRPr lang="cs-CZ"/>
        </a:p>
      </c:txPr>
    </c:legend>
    <c:plotVisOnly val="1"/>
    <c:dispBlanksAs val="gap"/>
    <c:showDLblsOverMax val="0"/>
  </c:chart>
  <c:spPr>
    <a:ln>
      <a:noFill/>
    </a:ln>
  </c:spPr>
  <c:externalData r:id="rId2">
    <c:autoUpdate val="0"/>
  </c:externalData>
  <c:userShapes r:id="rId3"/>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E5F89E-1F13-45B9-ACE6-E5BACC2135F2}" type="doc">
      <dgm:prSet loTypeId="urn:microsoft.com/office/officeart/2008/layout/PictureAccentList" loCatId="list" qsTypeId="urn:microsoft.com/office/officeart/2005/8/quickstyle/simple1" qsCatId="simple" csTypeId="urn:microsoft.com/office/officeart/2005/8/colors/accent1_2" csCatId="accent1" phldr="1"/>
      <dgm:spPr/>
      <dgm:t>
        <a:bodyPr/>
        <a:lstStyle/>
        <a:p>
          <a:endParaRPr lang="cs-CZ"/>
        </a:p>
      </dgm:t>
    </dgm:pt>
    <dgm:pt modelId="{03BD3B55-54CA-4A1E-B311-C96D5721D8BA}" type="pres">
      <dgm:prSet presAssocID="{41E5F89E-1F13-45B9-ACE6-E5BACC2135F2}" presName="layout" presStyleCnt="0">
        <dgm:presLayoutVars>
          <dgm:chMax/>
          <dgm:chPref/>
          <dgm:dir/>
          <dgm:animOne val="branch"/>
          <dgm:animLvl val="lvl"/>
          <dgm:resizeHandles/>
        </dgm:presLayoutVars>
      </dgm:prSet>
      <dgm:spPr/>
      <dgm:t>
        <a:bodyPr/>
        <a:lstStyle/>
        <a:p>
          <a:endParaRPr lang="cs-CZ"/>
        </a:p>
      </dgm:t>
    </dgm:pt>
  </dgm:ptLst>
  <dgm:cxnLst>
    <dgm:cxn modelId="{2ABD98C5-3A8C-46A9-B4FF-63F980267699}" type="presOf" srcId="{41E5F89E-1F13-45B9-ACE6-E5BACC2135F2}" destId="{03BD3B55-54CA-4A1E-B311-C96D5721D8BA}" srcOrd="0" destOrd="0" presId="urn:microsoft.com/office/officeart/2008/layout/Pictu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0.11877</cdr:x>
      <cdr:y>0.3667</cdr:y>
    </cdr:from>
    <cdr:to>
      <cdr:x>0.20405</cdr:x>
      <cdr:y>0.44838</cdr:y>
    </cdr:to>
    <cdr:sp macro="" textlink="">
      <cdr:nvSpPr>
        <cdr:cNvPr id="2" name="TextovéPole 1"/>
        <cdr:cNvSpPr txBox="1"/>
      </cdr:nvSpPr>
      <cdr:spPr>
        <a:xfrm xmlns:a="http://schemas.openxmlformats.org/drawingml/2006/main">
          <a:off x="875614" y="1496687"/>
          <a:ext cx="628714" cy="33337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cs-CZ" sz="1400" b="1"/>
            <a:t>64 %</a:t>
          </a:r>
        </a:p>
      </cdr:txBody>
    </cdr:sp>
  </cdr:relSizeAnchor>
  <cdr:relSizeAnchor xmlns:cdr="http://schemas.openxmlformats.org/drawingml/2006/chartDrawing">
    <cdr:from>
      <cdr:x>0.22743</cdr:x>
      <cdr:y>0.69162</cdr:y>
    </cdr:from>
    <cdr:to>
      <cdr:x>0.3127</cdr:x>
      <cdr:y>0.7733</cdr:y>
    </cdr:to>
    <cdr:sp macro="" textlink="">
      <cdr:nvSpPr>
        <cdr:cNvPr id="3" name="TextovéPole 2"/>
        <cdr:cNvSpPr txBox="1"/>
      </cdr:nvSpPr>
      <cdr:spPr>
        <a:xfrm xmlns:a="http://schemas.openxmlformats.org/drawingml/2006/main">
          <a:off x="1866953" y="3552900"/>
          <a:ext cx="699974" cy="41959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cs-CZ" sz="1400" b="1" dirty="0"/>
            <a:t>16 %</a:t>
          </a:r>
        </a:p>
      </cdr:txBody>
    </cdr:sp>
  </cdr:relSizeAnchor>
  <cdr:relSizeAnchor xmlns:cdr="http://schemas.openxmlformats.org/drawingml/2006/chartDrawing">
    <cdr:from>
      <cdr:x>0.33333</cdr:x>
      <cdr:y>0.69162</cdr:y>
    </cdr:from>
    <cdr:to>
      <cdr:x>0.4186</cdr:x>
      <cdr:y>0.7733</cdr:y>
    </cdr:to>
    <cdr:sp macro="" textlink="">
      <cdr:nvSpPr>
        <cdr:cNvPr id="4" name="TextovéPole 3"/>
        <cdr:cNvSpPr txBox="1"/>
      </cdr:nvSpPr>
      <cdr:spPr>
        <a:xfrm xmlns:a="http://schemas.openxmlformats.org/drawingml/2006/main">
          <a:off x="2736304" y="3552900"/>
          <a:ext cx="699974" cy="4195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cs-CZ" sz="1400" b="1" dirty="0"/>
            <a:t>24 %</a:t>
          </a:r>
        </a:p>
      </cdr:txBody>
    </cdr:sp>
  </cdr:relSizeAnchor>
  <cdr:relSizeAnchor xmlns:cdr="http://schemas.openxmlformats.org/drawingml/2006/chartDrawing">
    <cdr:from>
      <cdr:x>0.44737</cdr:x>
      <cdr:y>0.78974</cdr:y>
    </cdr:from>
    <cdr:to>
      <cdr:x>0.53264</cdr:x>
      <cdr:y>0.87142</cdr:y>
    </cdr:to>
    <cdr:sp macro="" textlink="">
      <cdr:nvSpPr>
        <cdr:cNvPr id="5" name="TextovéPole 4"/>
        <cdr:cNvSpPr txBox="1"/>
      </cdr:nvSpPr>
      <cdr:spPr>
        <a:xfrm xmlns:a="http://schemas.openxmlformats.org/drawingml/2006/main">
          <a:off x="3672408" y="4056956"/>
          <a:ext cx="699974" cy="4195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cs-CZ" sz="1400" b="1" dirty="0"/>
            <a:t>11 %</a:t>
          </a:r>
        </a:p>
      </cdr:txBody>
    </cdr:sp>
  </cdr:relSizeAnchor>
  <cdr:relSizeAnchor xmlns:cdr="http://schemas.openxmlformats.org/drawingml/2006/chartDrawing">
    <cdr:from>
      <cdr:x>0.5614</cdr:x>
      <cdr:y>0.78974</cdr:y>
    </cdr:from>
    <cdr:to>
      <cdr:x>0.64667</cdr:x>
      <cdr:y>0.87142</cdr:y>
    </cdr:to>
    <cdr:sp macro="" textlink="">
      <cdr:nvSpPr>
        <cdr:cNvPr id="6" name="TextovéPole 5"/>
        <cdr:cNvSpPr txBox="1"/>
      </cdr:nvSpPr>
      <cdr:spPr>
        <a:xfrm xmlns:a="http://schemas.openxmlformats.org/drawingml/2006/main">
          <a:off x="4608512" y="4056956"/>
          <a:ext cx="699974" cy="4195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cs-CZ" sz="1400" b="1" dirty="0"/>
            <a:t>5 %</a:t>
          </a:r>
        </a:p>
      </cdr:txBody>
    </cdr:sp>
  </cdr:relSizeAnchor>
  <cdr:relSizeAnchor xmlns:cdr="http://schemas.openxmlformats.org/drawingml/2006/chartDrawing">
    <cdr:from>
      <cdr:x>0.66667</cdr:x>
      <cdr:y>0.78974</cdr:y>
    </cdr:from>
    <cdr:to>
      <cdr:x>0.75195</cdr:x>
      <cdr:y>0.87142</cdr:y>
    </cdr:to>
    <cdr:sp macro="" textlink="">
      <cdr:nvSpPr>
        <cdr:cNvPr id="7" name="TextovéPole 6"/>
        <cdr:cNvSpPr txBox="1"/>
      </cdr:nvSpPr>
      <cdr:spPr>
        <a:xfrm xmlns:a="http://schemas.openxmlformats.org/drawingml/2006/main">
          <a:off x="5472608" y="4056956"/>
          <a:ext cx="700056" cy="4195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cs-CZ" sz="1400" b="1" dirty="0"/>
            <a:t>0 %</a:t>
          </a:r>
        </a:p>
      </cdr:txBody>
    </cdr:sp>
  </cdr:relSizeAnchor>
  <cdr:relSizeAnchor xmlns:cdr="http://schemas.openxmlformats.org/drawingml/2006/chartDrawing">
    <cdr:from>
      <cdr:x>0.89474</cdr:x>
      <cdr:y>0.78974</cdr:y>
    </cdr:from>
    <cdr:to>
      <cdr:x>0.98001</cdr:x>
      <cdr:y>0.87142</cdr:y>
    </cdr:to>
    <cdr:sp macro="" textlink="">
      <cdr:nvSpPr>
        <cdr:cNvPr id="8" name="TextovéPole 7"/>
        <cdr:cNvSpPr txBox="1"/>
      </cdr:nvSpPr>
      <cdr:spPr>
        <a:xfrm xmlns:a="http://schemas.openxmlformats.org/drawingml/2006/main">
          <a:off x="7344816" y="4056956"/>
          <a:ext cx="699974" cy="4195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cs-CZ" sz="1400" b="1" dirty="0"/>
            <a:t>12 %</a:t>
          </a:r>
        </a:p>
      </cdr:txBody>
    </cdr:sp>
  </cdr:relSizeAnchor>
  <cdr:relSizeAnchor xmlns:cdr="http://schemas.openxmlformats.org/drawingml/2006/chartDrawing">
    <cdr:from>
      <cdr:x>0.7807</cdr:x>
      <cdr:y>0.78974</cdr:y>
    </cdr:from>
    <cdr:to>
      <cdr:x>0.86598</cdr:x>
      <cdr:y>0.87142</cdr:y>
    </cdr:to>
    <cdr:sp macro="" textlink="">
      <cdr:nvSpPr>
        <cdr:cNvPr id="9" name="TextovéPole 8"/>
        <cdr:cNvSpPr txBox="1"/>
      </cdr:nvSpPr>
      <cdr:spPr>
        <a:xfrm xmlns:a="http://schemas.openxmlformats.org/drawingml/2006/main">
          <a:off x="6408712" y="4056956"/>
          <a:ext cx="700056" cy="4195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cs-CZ" sz="1400" b="1" dirty="0"/>
            <a:t>17%</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DA9FB6-D9ED-404E-AFD2-37E0835FC3D6}" type="datetimeFigureOut">
              <a:rPr lang="cs-CZ" smtClean="0"/>
              <a:pPr/>
              <a:t>08.07.2016</a:t>
            </a:fld>
            <a:endParaRPr lang="cs-CZ"/>
          </a:p>
        </p:txBody>
      </p:sp>
      <p:sp>
        <p:nvSpPr>
          <p:cNvPr id="4" name="Zástupný symbol pro zápatí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4BA257B-425A-4350-8792-7C494188941C}" type="slidenum">
              <a:rPr lang="cs-CZ" smtClean="0"/>
              <a:pPr/>
              <a:t>‹#›</a:t>
            </a:fld>
            <a:endParaRPr lang="cs-CZ"/>
          </a:p>
        </p:txBody>
      </p:sp>
    </p:spTree>
    <p:extLst>
      <p:ext uri="{BB962C8B-B14F-4D97-AF65-F5344CB8AC3E}">
        <p14:creationId xmlns:p14="http://schemas.microsoft.com/office/powerpoint/2010/main" val="12820806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B48070-1754-4046-9E38-6F5D9D5E9BB1}" type="datetimeFigureOut">
              <a:rPr lang="cs-CZ" smtClean="0"/>
              <a:pPr/>
              <a:t>08.07.2016</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477F0F-9C0A-45F8-A7AE-EABCF9118898}" type="slidenum">
              <a:rPr lang="cs-CZ" smtClean="0"/>
              <a:pPr/>
              <a:t>‹#›</a:t>
            </a:fld>
            <a:endParaRPr lang="cs-CZ"/>
          </a:p>
        </p:txBody>
      </p:sp>
    </p:spTree>
    <p:extLst>
      <p:ext uri="{BB962C8B-B14F-4D97-AF65-F5344CB8AC3E}">
        <p14:creationId xmlns:p14="http://schemas.microsoft.com/office/powerpoint/2010/main" val="1221469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uzemnidimenze.cz/"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a:t>
            </a:fld>
            <a:endParaRPr lang="cs-CZ"/>
          </a:p>
        </p:txBody>
      </p:sp>
    </p:spTree>
    <p:extLst>
      <p:ext uri="{BB962C8B-B14F-4D97-AF65-F5344CB8AC3E}">
        <p14:creationId xmlns:p14="http://schemas.microsoft.com/office/powerpoint/2010/main" val="3409208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165 MAS /180 předložilo v 1. výzvě (modré) – z KVK předložily všechny MAS -&gt; je tak jedním z pěti krajů, kde se toto povedlo (dále Královéhradecký, Pardubický, Olomoucký a Zlínský)</a:t>
            </a:r>
          </a:p>
          <a:p>
            <a:r>
              <a:rPr lang="cs-CZ" baseline="0" dirty="0" smtClean="0"/>
              <a:t>Pro zbylých 15 + ty co vypadnou z 1. výzvy – prozatím předložilo 7 MAS (bez určení, zda se jedná o vypadnuvší z první výzvy či oněch 15 doposud nepředložených)</a:t>
            </a:r>
          </a:p>
          <a:p>
            <a:endParaRPr lang="cs-CZ" baseline="0" dirty="0" smtClean="0"/>
          </a:p>
          <a:p>
            <a:endParaRPr lang="cs-CZ" baseline="0" dirty="0" smtClean="0"/>
          </a:p>
          <a:p>
            <a:endParaRPr lang="cs-CZ" baseline="0" dirty="0" smtClean="0"/>
          </a:p>
          <a:p>
            <a:endParaRPr lang="cs-CZ" baseline="0"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24</a:t>
            </a:fld>
            <a:endParaRPr lang="cs-CZ"/>
          </a:p>
        </p:txBody>
      </p:sp>
    </p:spTree>
    <p:extLst>
      <p:ext uri="{BB962C8B-B14F-4D97-AF65-F5344CB8AC3E}">
        <p14:creationId xmlns:p14="http://schemas.microsoft.com/office/powerpoint/2010/main" val="7269942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spcBef>
                <a:spcPts val="0"/>
              </a:spcBef>
              <a:buFont typeface="Arial" panose="020B0604020202020204" pitchFamily="34" charset="0"/>
              <a:buNone/>
            </a:pPr>
            <a:endParaRPr lang="cs-CZ" sz="1200" b="1"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25</a:t>
            </a:fld>
            <a:endParaRPr lang="cs-CZ"/>
          </a:p>
        </p:txBody>
      </p:sp>
    </p:spTree>
    <p:extLst>
      <p:ext uri="{BB962C8B-B14F-4D97-AF65-F5344CB8AC3E}">
        <p14:creationId xmlns:p14="http://schemas.microsoft.com/office/powerpoint/2010/main" val="726994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spcBef>
                <a:spcPts val="0"/>
              </a:spcBef>
              <a:buFont typeface="Arial" panose="020B0604020202020204" pitchFamily="34" charset="0"/>
              <a:buNone/>
            </a:pPr>
            <a:endParaRPr lang="cs-CZ" sz="1200" b="1"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26</a:t>
            </a:fld>
            <a:endParaRPr lang="cs-CZ"/>
          </a:p>
        </p:txBody>
      </p:sp>
    </p:spTree>
    <p:extLst>
      <p:ext uri="{BB962C8B-B14F-4D97-AF65-F5344CB8AC3E}">
        <p14:creationId xmlns:p14="http://schemas.microsoft.com/office/powerpoint/2010/main" val="7269942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spcBef>
                <a:spcPts val="0"/>
              </a:spcBef>
              <a:buFont typeface="Arial" panose="020B0604020202020204" pitchFamily="34" charset="0"/>
              <a:buNone/>
            </a:pPr>
            <a:endParaRPr lang="cs-CZ" sz="1200" b="1"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27</a:t>
            </a:fld>
            <a:endParaRPr lang="cs-CZ"/>
          </a:p>
        </p:txBody>
      </p:sp>
    </p:spTree>
    <p:extLst>
      <p:ext uri="{BB962C8B-B14F-4D97-AF65-F5344CB8AC3E}">
        <p14:creationId xmlns:p14="http://schemas.microsoft.com/office/powerpoint/2010/main" val="726994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spcBef>
                <a:spcPts val="0"/>
              </a:spcBef>
              <a:buFont typeface="Arial" panose="020B0604020202020204" pitchFamily="34" charset="0"/>
              <a:buNone/>
            </a:pPr>
            <a:endParaRPr lang="cs-CZ" sz="1200" b="1"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28</a:t>
            </a:fld>
            <a:endParaRPr lang="cs-CZ"/>
          </a:p>
        </p:txBody>
      </p:sp>
    </p:spTree>
    <p:extLst>
      <p:ext uri="{BB962C8B-B14F-4D97-AF65-F5344CB8AC3E}">
        <p14:creationId xmlns:p14="http://schemas.microsoft.com/office/powerpoint/2010/main" val="7269942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spcBef>
                <a:spcPts val="0"/>
              </a:spcBef>
              <a:buFont typeface="Arial" panose="020B0604020202020204" pitchFamily="34" charset="0"/>
              <a:buNone/>
            </a:pPr>
            <a:endParaRPr lang="cs-CZ" sz="1200" b="1"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29</a:t>
            </a:fld>
            <a:endParaRPr lang="cs-CZ"/>
          </a:p>
        </p:txBody>
      </p:sp>
    </p:spTree>
    <p:extLst>
      <p:ext uri="{BB962C8B-B14F-4D97-AF65-F5344CB8AC3E}">
        <p14:creationId xmlns:p14="http://schemas.microsoft.com/office/powerpoint/2010/main" val="7269942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spcBef>
                <a:spcPts val="0"/>
              </a:spcBef>
              <a:buFont typeface="Arial" panose="020B0604020202020204" pitchFamily="34" charset="0"/>
              <a:buNone/>
            </a:pPr>
            <a:endParaRPr lang="cs-CZ" sz="1200" b="1"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30</a:t>
            </a:fld>
            <a:endParaRPr lang="cs-CZ"/>
          </a:p>
        </p:txBody>
      </p:sp>
    </p:spTree>
    <p:extLst>
      <p:ext uri="{BB962C8B-B14F-4D97-AF65-F5344CB8AC3E}">
        <p14:creationId xmlns:p14="http://schemas.microsoft.com/office/powerpoint/2010/main" val="7269942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indent="0">
              <a:spcBef>
                <a:spcPts val="0"/>
              </a:spcBef>
              <a:buFont typeface="Arial" panose="020B0604020202020204" pitchFamily="34" charset="0"/>
              <a:buNone/>
            </a:pPr>
            <a:endParaRPr lang="cs-CZ" sz="1200" b="1"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31</a:t>
            </a:fld>
            <a:endParaRPr lang="cs-CZ"/>
          </a:p>
        </p:txBody>
      </p:sp>
    </p:spTree>
    <p:extLst>
      <p:ext uri="{BB962C8B-B14F-4D97-AF65-F5344CB8AC3E}">
        <p14:creationId xmlns:p14="http://schemas.microsoft.com/office/powerpoint/2010/main" val="726994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fontScale="92500" lnSpcReduction="10000"/>
          </a:bodyPr>
          <a:lstStyle/>
          <a:p>
            <a:pPr>
              <a:spcAft>
                <a:spcPts val="0"/>
              </a:spcAft>
            </a:pPr>
            <a:r>
              <a:rPr lang="cs-CZ" sz="1100" dirty="0" smtClean="0">
                <a:effectLst/>
                <a:latin typeface="Calibri" panose="020F0502020204030204" pitchFamily="34" charset="0"/>
                <a:ea typeface="Calibri" panose="020F0502020204030204" pitchFamily="34" charset="0"/>
              </a:rPr>
              <a:t> </a:t>
            </a:r>
            <a:endParaRPr lang="cs-CZ" sz="1200" dirty="0" smtClean="0">
              <a:effectLst/>
              <a:latin typeface="Times New Roman" panose="02020603050405020304" pitchFamily="18" charset="0"/>
              <a:ea typeface="Calibri" panose="020F0502020204030204" pitchFamily="34" charset="0"/>
            </a:endParaRPr>
          </a:p>
          <a:p>
            <a:pPr algn="ctr">
              <a:spcAft>
                <a:spcPts val="0"/>
              </a:spcAft>
            </a:pPr>
            <a:r>
              <a:rPr lang="cs-CZ" sz="1200" b="1" dirty="0" smtClean="0">
                <a:effectLst/>
                <a:latin typeface="Times New Roman" panose="02020603050405020304" pitchFamily="18" charset="0"/>
                <a:ea typeface="Calibri" panose="020F0502020204030204" pitchFamily="34" charset="0"/>
              </a:rPr>
              <a:t>INFORMACE K PROGRAMU</a:t>
            </a:r>
            <a:endParaRPr lang="cs-CZ" sz="1200" dirty="0" smtClean="0">
              <a:effectLst/>
              <a:latin typeface="Times New Roman" panose="02020603050405020304" pitchFamily="18" charset="0"/>
              <a:ea typeface="Calibri" panose="020F0502020204030204" pitchFamily="34" charset="0"/>
            </a:endParaRPr>
          </a:p>
          <a:p>
            <a:pPr algn="ctr">
              <a:spcAft>
                <a:spcPts val="0"/>
              </a:spcAft>
            </a:pPr>
            <a:r>
              <a:rPr lang="cs-CZ" sz="1200" b="1" dirty="0" smtClean="0">
                <a:effectLst/>
                <a:latin typeface="Times New Roman" panose="02020603050405020304" pitchFamily="18" charset="0"/>
                <a:ea typeface="Calibri" panose="020F0502020204030204" pitchFamily="34" charset="0"/>
              </a:rPr>
              <a:t>Demolice budov v sociálně vyloučených lokalitách¨</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200" dirty="0" smtClean="0">
                <a:effectLst/>
                <a:latin typeface="Times New Roman" panose="02020603050405020304" pitchFamily="18" charset="0"/>
                <a:ea typeface="Calibri" panose="020F0502020204030204" pitchFamily="34" charset="0"/>
              </a:rPr>
              <a:t> </a:t>
            </a:r>
          </a:p>
          <a:p>
            <a:pPr>
              <a:spcAft>
                <a:spcPts val="0"/>
              </a:spcAft>
            </a:pPr>
            <a:r>
              <a:rPr lang="cs-CZ" sz="1200" dirty="0" smtClean="0">
                <a:effectLst/>
                <a:latin typeface="Times New Roman" panose="02020603050405020304" pitchFamily="18" charset="0"/>
                <a:ea typeface="Calibri" panose="020F0502020204030204" pitchFamily="34" charset="0"/>
              </a:rPr>
              <a:t>Na daný program bylo pro rok 2016 alokováno 100 mil. Kč.  Nevyužité prostředky budou převedeny do rozpočtu programu na rok 2017, kde je připraveno opět 100 mil. Kč</a:t>
            </a:r>
          </a:p>
          <a:p>
            <a:pPr>
              <a:spcAft>
                <a:spcPts val="0"/>
              </a:spcAft>
            </a:pPr>
            <a:r>
              <a:rPr lang="cs-CZ" sz="1200" dirty="0" smtClean="0">
                <a:effectLst/>
                <a:latin typeface="Times New Roman" panose="02020603050405020304" pitchFamily="18" charset="0"/>
                <a:ea typeface="Calibri" panose="020F0502020204030204" pitchFamily="34" charset="0"/>
              </a:rPr>
              <a:t>V příštím roce se předpokládá výrazný nárůst počtu žádostí s ohledem na fakt, že podmínky programu jsou již známy a obce se mohou na další ročník připravit. V letošním roce obce většinou nestihly vyřešit majetkoprávní vztahy u objektů určených k demolici.</a:t>
            </a:r>
          </a:p>
          <a:p>
            <a:pPr>
              <a:spcAft>
                <a:spcPts val="0"/>
              </a:spcAft>
            </a:pPr>
            <a:r>
              <a:rPr lang="cs-CZ" sz="1200" dirty="0" smtClean="0">
                <a:effectLst/>
                <a:latin typeface="Times New Roman" panose="02020603050405020304" pitchFamily="18" charset="0"/>
                <a:ea typeface="Calibri" panose="020F0502020204030204" pitchFamily="34" charset="0"/>
              </a:rPr>
              <a:t>Komise sice zasedala 8. 6., ale konečné rozhodnutí ještě není podepsáno PM – tzn. nelze veřejně prezentovat výsledky jednání. Počty uspokojených tudíž nemůžeme poskytnout. </a:t>
            </a:r>
          </a:p>
          <a:p>
            <a:pPr>
              <a:spcAft>
                <a:spcPts val="0"/>
              </a:spcAft>
            </a:pPr>
            <a:r>
              <a:rPr lang="cs-CZ" sz="1100" dirty="0" smtClean="0">
                <a:effectLst/>
                <a:latin typeface="Calibri" panose="020F0502020204030204" pitchFamily="34" charset="0"/>
                <a:ea typeface="Calibri" panose="020F0502020204030204" pitchFamily="34" charset="0"/>
              </a:rPr>
              <a:t>Celkový počet žádostí</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b="1" dirty="0" smtClean="0">
                <a:effectLst/>
                <a:latin typeface="Calibri" panose="020F0502020204030204" pitchFamily="34" charset="0"/>
                <a:ea typeface="Calibri" panose="020F0502020204030204" pitchFamily="34" charset="0"/>
              </a:rPr>
              <a:t>31</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DT 1 </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15</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DT 2</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16</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Celkové požadavky</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b="1" dirty="0" smtClean="0">
                <a:effectLst/>
                <a:latin typeface="Calibri" panose="020F0502020204030204" pitchFamily="34" charset="0"/>
                <a:ea typeface="Calibri" panose="020F0502020204030204" pitchFamily="34" charset="0"/>
              </a:rPr>
              <a:t>82 578 197</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DT 1</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57 481 950</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DT 2</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25 096 247</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Počet žádostí</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Karlovarský kraj</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4 žádosti</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13 144 114 Kč</a:t>
            </a:r>
            <a:endParaRPr lang="cs-CZ" sz="1200" dirty="0" smtClean="0">
              <a:effectLst/>
              <a:latin typeface="Times New Roman" panose="02020603050405020304" pitchFamily="18" charset="0"/>
              <a:ea typeface="Calibri" panose="020F0502020204030204" pitchFamily="34" charset="0"/>
            </a:endParaRPr>
          </a:p>
          <a:p>
            <a:pPr>
              <a:spcAft>
                <a:spcPts val="0"/>
              </a:spcAft>
            </a:pPr>
            <a:r>
              <a:rPr lang="cs-CZ" sz="1100" dirty="0" smtClean="0">
                <a:effectLst/>
                <a:latin typeface="Calibri" panose="020F0502020204030204" pitchFamily="34" charset="0"/>
                <a:ea typeface="Calibri" panose="020F0502020204030204" pitchFamily="34" charset="0"/>
              </a:rPr>
              <a:t> </a:t>
            </a:r>
            <a:endParaRPr lang="cs-CZ" sz="1200" dirty="0" smtClean="0">
              <a:effectLst/>
              <a:latin typeface="Times New Roman" panose="02020603050405020304" pitchFamily="18" charset="0"/>
              <a:ea typeface="Calibri" panose="020F0502020204030204" pitchFamily="34" charset="0"/>
            </a:endParaRPr>
          </a:p>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32</a:t>
            </a:fld>
            <a:endParaRPr lang="cs-CZ"/>
          </a:p>
        </p:txBody>
      </p:sp>
    </p:spTree>
    <p:extLst>
      <p:ext uri="{BB962C8B-B14F-4D97-AF65-F5344CB8AC3E}">
        <p14:creationId xmlns:p14="http://schemas.microsoft.com/office/powerpoint/2010/main" val="3154243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fontScale="92500" lnSpcReduction="10000"/>
          </a:bodyPr>
          <a:lstStyle/>
          <a:p>
            <a:r>
              <a:rPr lang="cs-CZ" sz="1200" kern="1200" dirty="0" smtClean="0">
                <a:solidFill>
                  <a:schemeClr val="tx1"/>
                </a:solidFill>
                <a:effectLst/>
                <a:latin typeface="+mn-lt"/>
                <a:ea typeface="+mn-ea"/>
                <a:cs typeface="+mn-cs"/>
              </a:rPr>
              <a:t>Nově připravovaný národní program je zaměřen na rozvoj cestovního ruchu v našich krajích a kromě toho chce MMR přijít s novým programem na principu sdružování čili multiplikace finančních zdrojů na uvedené oblasti podpory. Dalším velmi důležitým cílem MMR je provázat podporu marketingových aktivit se zaváděním systému organizace cestovního ruchu.</a:t>
            </a:r>
          </a:p>
          <a:p>
            <a:r>
              <a:rPr lang="cs-CZ" sz="1200" kern="1200" dirty="0" smtClean="0">
                <a:solidFill>
                  <a:schemeClr val="tx1"/>
                </a:solidFill>
                <a:effectLst/>
                <a:latin typeface="+mn-lt"/>
                <a:ea typeface="+mn-ea"/>
                <a:cs typeface="+mn-cs"/>
              </a:rPr>
              <a:t>Neustále probíhají intenzivní konzultace s Ministerstvem financí, zapracovávají se připomínky a další podmínky, což má vliv na „podobu“ programu.</a:t>
            </a:r>
          </a:p>
          <a:p>
            <a:r>
              <a:rPr lang="cs-CZ" sz="1200" kern="1200" dirty="0" smtClean="0">
                <a:solidFill>
                  <a:schemeClr val="tx1"/>
                </a:solidFill>
                <a:effectLst/>
                <a:latin typeface="+mn-lt"/>
                <a:ea typeface="+mn-ea"/>
                <a:cs typeface="+mn-cs"/>
              </a:rPr>
              <a:t>Alokace: 300 mil. Kč</a:t>
            </a:r>
          </a:p>
          <a:p>
            <a:r>
              <a:rPr lang="cs-CZ" sz="1200" kern="1200" dirty="0" smtClean="0">
                <a:solidFill>
                  <a:schemeClr val="tx1"/>
                </a:solidFill>
                <a:effectLst/>
                <a:latin typeface="+mn-lt"/>
                <a:ea typeface="+mn-ea"/>
                <a:cs typeface="+mn-cs"/>
              </a:rPr>
              <a:t>Dotace bude poskytována max. do 50 % uznatelných výdajů projektů, tudíž minimálně stejná výše bude do cestovního ruchu investována samotnými příjemci, mezi nimiž budou také podnikatelské subjekty. </a:t>
            </a:r>
          </a:p>
          <a:p>
            <a:r>
              <a:rPr lang="cs-CZ" sz="1200" kern="1200" dirty="0" smtClean="0">
                <a:solidFill>
                  <a:schemeClr val="tx1"/>
                </a:solidFill>
                <a:effectLst/>
                <a:latin typeface="+mn-lt"/>
                <a:ea typeface="+mn-ea"/>
                <a:cs typeface="+mn-cs"/>
              </a:rPr>
              <a:t>Momentálně se řeší několik nejpalčivějších okruhů: </a:t>
            </a:r>
          </a:p>
          <a:p>
            <a:pPr lvl="0"/>
            <a:r>
              <a:rPr lang="cs-CZ" sz="1200" kern="1200" dirty="0" smtClean="0">
                <a:solidFill>
                  <a:schemeClr val="tx1"/>
                </a:solidFill>
                <a:effectLst/>
                <a:latin typeface="+mn-lt"/>
                <a:ea typeface="+mn-ea"/>
                <a:cs typeface="+mn-cs"/>
              </a:rPr>
              <a:t>definování cílů programu a indikátorů </a:t>
            </a:r>
          </a:p>
          <a:p>
            <a:pPr lvl="0"/>
            <a:r>
              <a:rPr lang="cs-CZ" sz="1200" kern="1200" dirty="0" smtClean="0">
                <a:solidFill>
                  <a:schemeClr val="tx1"/>
                </a:solidFill>
                <a:effectLst/>
                <a:latin typeface="+mn-lt"/>
                <a:ea typeface="+mn-ea"/>
                <a:cs typeface="+mn-cs"/>
              </a:rPr>
              <a:t>definování parametrů podprogramu, tak aby umožňovali sledovat efektivitu aktivit, respektive přínosy realizovaného programu a vložených prostředků</a:t>
            </a:r>
          </a:p>
          <a:p>
            <a:pPr lvl="0"/>
            <a:r>
              <a:rPr lang="cs-CZ" sz="1200" kern="1200" dirty="0" smtClean="0">
                <a:solidFill>
                  <a:schemeClr val="tx1"/>
                </a:solidFill>
                <a:effectLst/>
                <a:latin typeface="+mn-lt"/>
                <a:ea typeface="+mn-ea"/>
                <a:cs typeface="+mn-cs"/>
              </a:rPr>
              <a:t>nastavují se a definují se hodnotící kritéria předložených žádostí s cílem podpořit kvalitní projekty naplňující cíle podprogramů, respektive programu a přeneseně i Koncepce státní politiky cestovního ruchu</a:t>
            </a:r>
          </a:p>
          <a:p>
            <a:pPr lvl="0"/>
            <a:r>
              <a:rPr lang="cs-CZ" sz="1200" kern="1200" dirty="0" smtClean="0">
                <a:solidFill>
                  <a:schemeClr val="tx1"/>
                </a:solidFill>
                <a:effectLst/>
                <a:latin typeface="+mn-lt"/>
                <a:ea typeface="+mn-ea"/>
                <a:cs typeface="+mn-cs"/>
              </a:rPr>
              <a:t>řeší se způsob hodnocení a výběru hodnotitelů žádostí</a:t>
            </a:r>
          </a:p>
          <a:p>
            <a:pPr lvl="0"/>
            <a:r>
              <a:rPr lang="cs-CZ" sz="1200" kern="1200" dirty="0" smtClean="0">
                <a:solidFill>
                  <a:schemeClr val="tx1"/>
                </a:solidFill>
                <a:effectLst/>
                <a:latin typeface="+mn-lt"/>
                <a:ea typeface="+mn-ea"/>
                <a:cs typeface="+mn-cs"/>
              </a:rPr>
              <a:t>nadále se pracuje na veřejné podpoře, kde je snahou vymezit podporované oblasti u kterých bude moci být uplatněna některá z tzv. Nových blokových výjimek“ a podpora tak nebude muset být čerpána v režimu de </a:t>
            </a:r>
            <a:r>
              <a:rPr lang="cs-CZ" sz="1200" kern="1200" dirty="0" err="1" smtClean="0">
                <a:solidFill>
                  <a:schemeClr val="tx1"/>
                </a:solidFill>
                <a:effectLst/>
                <a:latin typeface="+mn-lt"/>
                <a:ea typeface="+mn-ea"/>
                <a:cs typeface="+mn-cs"/>
              </a:rPr>
              <a:t>minimis</a:t>
            </a:r>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Aktuální změny v programu:</a:t>
            </a:r>
          </a:p>
          <a:p>
            <a:pPr lvl="0"/>
            <a:r>
              <a:rPr lang="cs-CZ" sz="1200" kern="1200" dirty="0" smtClean="0">
                <a:solidFill>
                  <a:schemeClr val="tx1"/>
                </a:solidFill>
                <a:effectLst/>
                <a:latin typeface="+mn-lt"/>
                <a:ea typeface="+mn-ea"/>
                <a:cs typeface="+mn-cs"/>
              </a:rPr>
              <a:t>v původním záměru bylo uvažováno s 5 podprogramy, na základě požadavku MF přepracováváme na model Programu se dvěma podprogramy, které však budou zahrnovat většinu původně uvažovaných podporovaných oblastí; program poskytoval dotace na drobnější investiční záměry (zejména podnikatelům, obcím) a neinvestiční záměry z oblasti destinačního marketingu (zejména destinačním společnostem); v rámci programu budou podporovány aktivity pro rozvoj investic v regionech (doprovodná infrastruktura cestovního ruchu pro podnikatelské subjekty, obce, NNO provozující atraktivity cestovního ruchu) a neinvestiční, marketingové aktivity pro destinační společnosti</a:t>
            </a:r>
          </a:p>
          <a:p>
            <a:pPr lvl="0"/>
            <a:r>
              <a:rPr lang="cs-CZ" sz="1200" kern="1200" dirty="0" smtClean="0">
                <a:solidFill>
                  <a:schemeClr val="tx1"/>
                </a:solidFill>
                <a:effectLst/>
                <a:latin typeface="+mn-lt"/>
                <a:ea typeface="+mn-ea"/>
                <a:cs typeface="+mn-cs"/>
              </a:rPr>
              <a:t>další změna se týká systému rozdělení alokace mezi kraje, která bude navázána na poměr výdajů jednotlivých krajů na podporu cestovního ruchu, tento podíl bude vypočítán za delší časové období (minimálně za 3 ukončené kalendářní roky) a dále bude takto vypočtená alokace pro kraj platit po delší časové obdob (minimálně po 3 roky); po uplynutí stanoveného období může dojít k výpočtu nového podílu kraje na další 3 roky na stejném principu; záměr rozdělení alokace průměrem, který byl představen v prvním konceptu, byl pouze ilustrativní pro představu o jak velkou alokaci na kraj se může jednat, tato varianta pro představení záměru byla zvolena z důvodu chybějících jakýchkoli relevantních dat (čísel) za kraje; v současné době byly již kraje osloveny o zaslání přesně definovaných výdajů z krajských rozpočtů za roky 2013 – 2015.</a:t>
            </a:r>
          </a:p>
          <a:p>
            <a:pPr lvl="0"/>
            <a:r>
              <a:rPr lang="cs-CZ" sz="1200" b="1" kern="1200" dirty="0" smtClean="0">
                <a:solidFill>
                  <a:schemeClr val="tx1"/>
                </a:solidFill>
                <a:effectLst/>
                <a:latin typeface="+mn-lt"/>
                <a:ea typeface="+mn-ea"/>
                <a:cs typeface="+mn-cs"/>
              </a:rPr>
              <a:t>Pracovní skupina pro cestovní ruch</a:t>
            </a:r>
            <a:r>
              <a:rPr lang="cs-CZ" sz="1200" kern="1200" dirty="0" smtClean="0">
                <a:solidFill>
                  <a:schemeClr val="tx1"/>
                </a:solidFill>
                <a:effectLst/>
                <a:latin typeface="+mn-lt"/>
                <a:ea typeface="+mn-ea"/>
                <a:cs typeface="+mn-cs"/>
              </a:rPr>
              <a:t> (při RSK) bude hodnotit soulad projektu s koncepcí kraje - může se jednat o Strategii rozvoje cestovního ruchu v daném kraji, či o Program/Strategii rozvoje daného kraje.</a:t>
            </a:r>
          </a:p>
          <a:p>
            <a:pPr lvl="0"/>
            <a:r>
              <a:rPr lang="cs-CZ" sz="1200" kern="1200" dirty="0" smtClean="0">
                <a:solidFill>
                  <a:schemeClr val="tx1"/>
                </a:solidFill>
                <a:effectLst/>
                <a:latin typeface="+mn-lt"/>
                <a:ea typeface="+mn-ea"/>
                <a:cs typeface="+mn-cs"/>
              </a:rPr>
              <a:t>Aktuálně se předpokládá, že bude nutné vyúčtovat všechny předložené projekty do konce roku 2016 – termín spuštění dotačního titulu je přitom odvislý od názoru Ministerstva financí na nastavení dotačního titulu. </a:t>
            </a:r>
          </a:p>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33</a:t>
            </a:fld>
            <a:endParaRPr lang="cs-CZ"/>
          </a:p>
        </p:txBody>
      </p:sp>
    </p:spTree>
    <p:extLst>
      <p:ext uri="{BB962C8B-B14F-4D97-AF65-F5344CB8AC3E}">
        <p14:creationId xmlns:p14="http://schemas.microsoft.com/office/powerpoint/2010/main" val="160612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Přehled podaných strategií CLLD byl zveřejněn dne 25. 5. 2016 na </a:t>
            </a:r>
            <a:r>
              <a:rPr lang="cs-CZ" sz="1200" u="sng" kern="1200" dirty="0" smtClean="0">
                <a:solidFill>
                  <a:schemeClr val="tx1"/>
                </a:solidFill>
                <a:effectLst/>
                <a:latin typeface="+mn-lt"/>
                <a:ea typeface="+mn-ea"/>
                <a:cs typeface="+mn-cs"/>
                <a:hlinkClick r:id="rId3"/>
              </a:rPr>
              <a:t>www.uzemnidimenze.cz</a:t>
            </a:r>
            <a:r>
              <a:rPr lang="cs-CZ" sz="1200" kern="1200" dirty="0" smtClean="0">
                <a:solidFill>
                  <a:schemeClr val="tx1"/>
                </a:solidFill>
                <a:effectLst/>
                <a:latin typeface="+mn-lt"/>
                <a:ea typeface="+mn-ea"/>
                <a:cs typeface="+mn-cs"/>
              </a:rPr>
              <a:t>.</a:t>
            </a:r>
          </a:p>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5</a:t>
            </a:fld>
            <a:endParaRPr lang="cs-CZ"/>
          </a:p>
        </p:txBody>
      </p:sp>
    </p:spTree>
    <p:extLst>
      <p:ext uri="{BB962C8B-B14F-4D97-AF65-F5344CB8AC3E}">
        <p14:creationId xmlns:p14="http://schemas.microsoft.com/office/powerpoint/2010/main" val="3728390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fontScale="77500" lnSpcReduction="20000"/>
          </a:bodyPr>
          <a:lstStyle/>
          <a:p>
            <a:r>
              <a:rPr lang="cs-CZ" sz="1200" kern="1200" dirty="0" smtClean="0">
                <a:solidFill>
                  <a:schemeClr val="tx1"/>
                </a:solidFill>
                <a:effectLst/>
                <a:latin typeface="+mn-lt"/>
                <a:ea typeface="+mn-ea"/>
                <a:cs typeface="+mn-cs"/>
              </a:rPr>
              <a:t>Nově připravovaný národní program je zaměřen na rozvoj cestovního ruchu v našich krajích a kromě toho chce MMR přijít s novým programem na principu sdružování čili multiplikace finančních zdrojů </a:t>
            </a:r>
            <a:br>
              <a:rPr lang="cs-CZ" sz="1200" kern="1200" dirty="0" smtClean="0">
                <a:solidFill>
                  <a:schemeClr val="tx1"/>
                </a:solidFill>
                <a:effectLst/>
                <a:latin typeface="+mn-lt"/>
                <a:ea typeface="+mn-ea"/>
                <a:cs typeface="+mn-cs"/>
              </a:rPr>
            </a:br>
            <a:r>
              <a:rPr lang="cs-CZ" sz="1200" kern="1200" dirty="0" smtClean="0">
                <a:solidFill>
                  <a:schemeClr val="tx1"/>
                </a:solidFill>
                <a:effectLst/>
                <a:latin typeface="+mn-lt"/>
                <a:ea typeface="+mn-ea"/>
                <a:cs typeface="+mn-cs"/>
              </a:rPr>
              <a:t>na uvedené oblasti podpory. Dalším velmi důležitým cílem MMR je provázat podporu marketingových aktivit se zaváděním systému organizace cestovního ruchu.</a:t>
            </a:r>
          </a:p>
          <a:p>
            <a:r>
              <a:rPr lang="cs-CZ" sz="1200" kern="1200" dirty="0" smtClean="0">
                <a:solidFill>
                  <a:schemeClr val="tx1"/>
                </a:solidFill>
                <a:effectLst/>
                <a:latin typeface="+mn-lt"/>
                <a:ea typeface="+mn-ea"/>
                <a:cs typeface="+mn-cs"/>
              </a:rPr>
              <a:t>Neustále probíhají intenzivní konzultace s Ministerstvem financí, zapracovávají se připomínky a další podmínky, což má vliv na „podobu“ programu.</a:t>
            </a:r>
          </a:p>
          <a:p>
            <a:r>
              <a:rPr lang="cs-CZ" sz="1200" kern="1200" dirty="0" smtClean="0">
                <a:solidFill>
                  <a:schemeClr val="tx1"/>
                </a:solidFill>
                <a:effectLst/>
                <a:latin typeface="+mn-lt"/>
                <a:ea typeface="+mn-ea"/>
                <a:cs typeface="+mn-cs"/>
              </a:rPr>
              <a:t>Alokace: 300 mil. Kč</a:t>
            </a:r>
          </a:p>
          <a:p>
            <a:r>
              <a:rPr lang="cs-CZ" sz="1200" kern="1200" dirty="0" smtClean="0">
                <a:solidFill>
                  <a:schemeClr val="tx1"/>
                </a:solidFill>
                <a:effectLst/>
                <a:latin typeface="+mn-lt"/>
                <a:ea typeface="+mn-ea"/>
                <a:cs typeface="+mn-cs"/>
              </a:rPr>
              <a:t>Dotace bude poskytována max. do 50 % uznatelných výdajů projektů, tudíž minimálně stejná výše bude do cestovního ruchu investována samotnými příjemci, mezi nimiž budou také podnikatelské subjekty. </a:t>
            </a:r>
          </a:p>
          <a:p>
            <a:r>
              <a:rPr lang="cs-CZ" sz="1200" kern="1200" dirty="0" smtClean="0">
                <a:solidFill>
                  <a:schemeClr val="tx1"/>
                </a:solidFill>
                <a:effectLst/>
                <a:latin typeface="+mn-lt"/>
                <a:ea typeface="+mn-ea"/>
                <a:cs typeface="+mn-cs"/>
              </a:rPr>
              <a:t>Momentálně se řeší několik nejpalčivějších okruhů: </a:t>
            </a:r>
          </a:p>
          <a:p>
            <a:pPr lvl="0"/>
            <a:r>
              <a:rPr lang="cs-CZ" sz="1200" kern="1200" dirty="0" smtClean="0">
                <a:solidFill>
                  <a:schemeClr val="tx1"/>
                </a:solidFill>
                <a:effectLst/>
                <a:latin typeface="+mn-lt"/>
                <a:ea typeface="+mn-ea"/>
                <a:cs typeface="+mn-cs"/>
              </a:rPr>
              <a:t>definování cílů programu a indikátorů </a:t>
            </a:r>
          </a:p>
          <a:p>
            <a:pPr lvl="0"/>
            <a:r>
              <a:rPr lang="cs-CZ" sz="1200" kern="1200" dirty="0" smtClean="0">
                <a:solidFill>
                  <a:schemeClr val="tx1"/>
                </a:solidFill>
                <a:effectLst/>
                <a:latin typeface="+mn-lt"/>
                <a:ea typeface="+mn-ea"/>
                <a:cs typeface="+mn-cs"/>
              </a:rPr>
              <a:t>definování parametrů podprogramu, tak aby umožňovali sledovat efektivitu aktivit, respektive přínosy realizovaného programu a vložených prostředků</a:t>
            </a:r>
          </a:p>
          <a:p>
            <a:pPr lvl="0"/>
            <a:r>
              <a:rPr lang="cs-CZ" sz="1200" kern="1200" dirty="0" smtClean="0">
                <a:solidFill>
                  <a:schemeClr val="tx1"/>
                </a:solidFill>
                <a:effectLst/>
                <a:latin typeface="+mn-lt"/>
                <a:ea typeface="+mn-ea"/>
                <a:cs typeface="+mn-cs"/>
              </a:rPr>
              <a:t>nastavují se a definují se hodnotící kritéria předložených žádostí s cílem podpořit kvalitní projekty naplňující cíle podprogramů, respektive programu a přeneseně i Koncepce státní politiky cestovního ruchu</a:t>
            </a:r>
          </a:p>
          <a:p>
            <a:pPr lvl="0"/>
            <a:r>
              <a:rPr lang="cs-CZ" sz="1200" kern="1200" dirty="0" smtClean="0">
                <a:solidFill>
                  <a:schemeClr val="tx1"/>
                </a:solidFill>
                <a:effectLst/>
                <a:latin typeface="+mn-lt"/>
                <a:ea typeface="+mn-ea"/>
                <a:cs typeface="+mn-cs"/>
              </a:rPr>
              <a:t>řeší se způsob hodnocení a výběru hodnotitelů žádostí</a:t>
            </a:r>
          </a:p>
          <a:p>
            <a:pPr lvl="0"/>
            <a:r>
              <a:rPr lang="cs-CZ" sz="1200" kern="1200" dirty="0" smtClean="0">
                <a:solidFill>
                  <a:schemeClr val="tx1"/>
                </a:solidFill>
                <a:effectLst/>
                <a:latin typeface="+mn-lt"/>
                <a:ea typeface="+mn-ea"/>
                <a:cs typeface="+mn-cs"/>
              </a:rPr>
              <a:t>nadále se pracuje na veřejné podpoře, kde je snahou vymezit podporované oblasti u kterých bude moci být uplatněna některá z tzv. Nových blokových výjimek“ a podpora tak nebude muset být čerpána v režimu de </a:t>
            </a:r>
            <a:r>
              <a:rPr lang="cs-CZ" sz="1200" kern="1200" dirty="0" err="1" smtClean="0">
                <a:solidFill>
                  <a:schemeClr val="tx1"/>
                </a:solidFill>
                <a:effectLst/>
                <a:latin typeface="+mn-lt"/>
                <a:ea typeface="+mn-ea"/>
                <a:cs typeface="+mn-cs"/>
              </a:rPr>
              <a:t>minimis</a:t>
            </a:r>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 </a:t>
            </a:r>
          </a:p>
          <a:p>
            <a:r>
              <a:rPr lang="cs-CZ" sz="1200" kern="1200" dirty="0" smtClean="0">
                <a:solidFill>
                  <a:schemeClr val="tx1"/>
                </a:solidFill>
                <a:effectLst/>
                <a:latin typeface="+mn-lt"/>
                <a:ea typeface="+mn-ea"/>
                <a:cs typeface="+mn-cs"/>
              </a:rPr>
              <a:t>Aktuální změny v programu:</a:t>
            </a:r>
          </a:p>
          <a:p>
            <a:pPr lvl="0"/>
            <a:r>
              <a:rPr lang="cs-CZ" sz="1200" kern="1200" dirty="0" smtClean="0">
                <a:solidFill>
                  <a:schemeClr val="tx1"/>
                </a:solidFill>
                <a:effectLst/>
                <a:latin typeface="+mn-lt"/>
                <a:ea typeface="+mn-ea"/>
                <a:cs typeface="+mn-cs"/>
              </a:rPr>
              <a:t>v původním záměru bylo uvažováno s 5 podprogramy, na základě požadavku MF přepracováváme na model Programu se dvěma podprogramy, které však budou zahrnovat většinu původně uvažovaných podporovaných oblastí; program poskytoval dotace na drobnější investiční záměry (zejména podnikatelům, obcím) a neinvestiční záměry z oblasti destinačního marketingu (zejména destinačním společnostem); v rámci programu budou podporovány aktivity pro rozvoj investic v regionech (doprovodná infrastruktura cestovního ruchu pro podnikatelské subjekty, obce, NNO provozující atraktivity cestovního ruchu) a neinvestiční, marketingové aktivity pro destinační společnosti</a:t>
            </a:r>
          </a:p>
          <a:p>
            <a:pPr lvl="0"/>
            <a:r>
              <a:rPr lang="cs-CZ" sz="1200" kern="1200" dirty="0" smtClean="0">
                <a:solidFill>
                  <a:schemeClr val="tx1"/>
                </a:solidFill>
                <a:effectLst/>
                <a:latin typeface="+mn-lt"/>
                <a:ea typeface="+mn-ea"/>
                <a:cs typeface="+mn-cs"/>
              </a:rPr>
              <a:t>další změna se týká systému rozdělení alokace mezi kraje, která bude navázána na poměr výdajů jednotlivých krajů na podporu cestovního ruchu, tento podíl bude vypočítán za delší časové období (minimálně za 3 ukončené kalendářní roky) a dále bude takto vypočtená alokace pro kraj platit po delší časové obdob (minimálně po 3 roky); po uplynutí stanoveného období může dojít k výpočtu nového podílu kraje na další 3 roky na stejném principu; záměr rozdělení alokace průměrem, který byl představen v prvním konceptu, byl pouze ilustrativní pro představu o jak velkou alokaci na kraj se může jednat, tato varianta pro představení záměru byla zvolena z důvodu chybějících jakýchkoli relevantních dat (čísel) za kraje; v současné době byly již kraje osloveny o zaslání přesně definovaných výdajů z krajských rozpočtů za roky 2013 – 2015.</a:t>
            </a:r>
          </a:p>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34</a:t>
            </a:fld>
            <a:endParaRPr lang="cs-CZ"/>
          </a:p>
        </p:txBody>
      </p:sp>
    </p:spTree>
    <p:extLst>
      <p:ext uri="{BB962C8B-B14F-4D97-AF65-F5344CB8AC3E}">
        <p14:creationId xmlns:p14="http://schemas.microsoft.com/office/powerpoint/2010/main" val="1301328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Pozn. MV IROP schválil na svém zasedání konaném dne 23. 5. 2016 první sadu kritérií pro ZS ITI</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kern="1200" dirty="0" smtClean="0">
                <a:solidFill>
                  <a:schemeClr val="tx1"/>
                </a:solidFill>
                <a:effectLst/>
                <a:latin typeface="+mn-lt"/>
                <a:ea typeface="+mn-ea"/>
                <a:cs typeface="+mn-cs"/>
              </a:rPr>
              <a:t>Pozn. V průběhu měsíce května bylo projednáno se statutárním městem Ostrava (téma Kvalita ovzduší) a statutárním městem Brno (téma bydlení) – obě města projevila zájem o zapojení do partnerství.</a:t>
            </a:r>
          </a:p>
          <a:p>
            <a:pPr marL="0" marR="0" indent="0" algn="l" defTabSz="914400" rtl="0" eaLnBrk="1" fontAlgn="auto" latinLnBrk="0" hangingPunct="1">
              <a:lnSpc>
                <a:spcPct val="100000"/>
              </a:lnSpc>
              <a:spcBef>
                <a:spcPts val="0"/>
              </a:spcBef>
              <a:spcAft>
                <a:spcPts val="0"/>
              </a:spcAft>
              <a:buClrTx/>
              <a:buSzTx/>
              <a:buFontTx/>
              <a:buNone/>
              <a:tabLst/>
              <a:defRPr/>
            </a:pPr>
            <a:endParaRPr lang="cs-CZ" sz="1200" kern="1200" dirty="0" smtClean="0">
              <a:solidFill>
                <a:schemeClr val="tx1"/>
              </a:solidFill>
              <a:effectLst/>
              <a:latin typeface="+mn-lt"/>
              <a:ea typeface="+mn-ea"/>
              <a:cs typeface="+mn-cs"/>
            </a:endParaRPr>
          </a:p>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6</a:t>
            </a:fld>
            <a:endParaRPr lang="cs-CZ"/>
          </a:p>
        </p:txBody>
      </p:sp>
    </p:spTree>
    <p:extLst>
      <p:ext uri="{BB962C8B-B14F-4D97-AF65-F5344CB8AC3E}">
        <p14:creationId xmlns:p14="http://schemas.microsoft.com/office/powerpoint/2010/main" val="3728390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8</a:t>
            </a:fld>
            <a:endParaRPr lang="cs-CZ"/>
          </a:p>
        </p:txBody>
      </p:sp>
    </p:spTree>
    <p:extLst>
      <p:ext uri="{BB962C8B-B14F-4D97-AF65-F5344CB8AC3E}">
        <p14:creationId xmlns:p14="http://schemas.microsoft.com/office/powerpoint/2010/main" val="2268533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Celkem 149,5 mld. Kč – prozatím bez integrovaných nástrojů</a:t>
            </a:r>
          </a:p>
          <a:p>
            <a:endParaRPr lang="cs-CZ" baseline="0" dirty="0" smtClean="0"/>
          </a:p>
          <a:p>
            <a:r>
              <a:rPr lang="cs-CZ" sz="1200" kern="1200" dirty="0" smtClean="0">
                <a:solidFill>
                  <a:schemeClr val="tx1"/>
                </a:solidFill>
                <a:effectLst/>
                <a:latin typeface="+mn-lt"/>
                <a:ea typeface="+mn-ea"/>
                <a:cs typeface="+mn-cs"/>
              </a:rPr>
              <a:t>Jako výzvy, u nichž je zohledněna územní dimenze, považujeme takové výzvy, které splňují alespoň jedno z těchto kritérií:</a:t>
            </a:r>
          </a:p>
          <a:p>
            <a:r>
              <a:rPr lang="cs-CZ" sz="1200" kern="1200" dirty="0" smtClean="0">
                <a:solidFill>
                  <a:schemeClr val="tx1"/>
                </a:solidFill>
                <a:effectLst/>
                <a:latin typeface="+mn-lt"/>
                <a:ea typeface="+mn-ea"/>
                <a:cs typeface="+mn-cs"/>
              </a:rPr>
              <a:t> </a:t>
            </a:r>
          </a:p>
          <a:p>
            <a:pPr lvl="0"/>
            <a:r>
              <a:rPr lang="cs-CZ" sz="1200" kern="1200" dirty="0" smtClean="0">
                <a:solidFill>
                  <a:schemeClr val="tx1"/>
                </a:solidFill>
                <a:effectLst/>
                <a:latin typeface="+mn-lt"/>
                <a:ea typeface="+mn-ea"/>
                <a:cs typeface="+mn-cs"/>
              </a:rPr>
              <a:t>Výzva je zaměřena výhradně na nějaké území (např. jen pro NUTS II Severozápad nebo pro </a:t>
            </a:r>
            <a:br>
              <a:rPr lang="cs-CZ" sz="1200" kern="1200" dirty="0" smtClean="0">
                <a:solidFill>
                  <a:schemeClr val="tx1"/>
                </a:solidFill>
                <a:effectLst/>
                <a:latin typeface="+mn-lt"/>
                <a:ea typeface="+mn-ea"/>
                <a:cs typeface="+mn-cs"/>
              </a:rPr>
            </a:br>
            <a:r>
              <a:rPr lang="cs-CZ" sz="1200" kern="1200" dirty="0" smtClean="0">
                <a:solidFill>
                  <a:schemeClr val="tx1"/>
                </a:solidFill>
                <a:effectLst/>
                <a:latin typeface="+mn-lt"/>
                <a:ea typeface="+mn-ea"/>
                <a:cs typeface="+mn-cs"/>
              </a:rPr>
              <a:t>hl. m. Prahu). </a:t>
            </a:r>
          </a:p>
          <a:p>
            <a:pPr lvl="0"/>
            <a:r>
              <a:rPr lang="cs-CZ" sz="1200" kern="1200" dirty="0" smtClean="0">
                <a:solidFill>
                  <a:schemeClr val="tx1"/>
                </a:solidFill>
                <a:effectLst/>
                <a:latin typeface="+mn-lt"/>
                <a:ea typeface="+mn-ea"/>
                <a:cs typeface="+mn-cs"/>
              </a:rPr>
              <a:t>Ve výzvě je stanoveno rozdělení prostředků mezi územní jednotky (např. kraje v IROP 1.1 nebo mezi vybraná města v rámci koordinovaného přístupu k sociálně vyloučeným lokalitám v OP Z). </a:t>
            </a:r>
          </a:p>
          <a:p>
            <a:pPr lvl="0"/>
            <a:r>
              <a:rPr lang="cs-CZ" sz="1200" kern="1200" dirty="0" smtClean="0">
                <a:solidFill>
                  <a:schemeClr val="tx1"/>
                </a:solidFill>
                <a:effectLst/>
                <a:latin typeface="+mn-lt"/>
                <a:ea typeface="+mn-ea"/>
                <a:cs typeface="+mn-cs"/>
              </a:rPr>
              <a:t> V rámci výzvy jsou stanovena kritéria zvýhodňující určitý typ území (např. bonifikace pro projekty realizované na území hospodářsky problémových regionů a regionů s vyšší než průměrnou mírou nezaměstnanosti uplatňované v rámci OP PIK). </a:t>
            </a:r>
          </a:p>
          <a:p>
            <a:pPr lvl="0"/>
            <a:r>
              <a:rPr lang="cs-CZ" sz="1200" kern="1200" dirty="0" smtClean="0">
                <a:solidFill>
                  <a:schemeClr val="tx1"/>
                </a:solidFill>
                <a:effectLst/>
                <a:latin typeface="+mn-lt"/>
                <a:ea typeface="+mn-ea"/>
                <a:cs typeface="+mn-cs"/>
              </a:rPr>
              <a:t>Územní dimenze vyplývající z tematického zacílení výzvy (např. síť TEN-T) </a:t>
            </a:r>
          </a:p>
          <a:p>
            <a:endParaRPr lang="cs-CZ" baseline="0"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10</a:t>
            </a:fld>
            <a:endParaRPr lang="cs-CZ"/>
          </a:p>
        </p:txBody>
      </p:sp>
    </p:spTree>
    <p:extLst>
      <p:ext uri="{BB962C8B-B14F-4D97-AF65-F5344CB8AC3E}">
        <p14:creationId xmlns:p14="http://schemas.microsoft.com/office/powerpoint/2010/main" val="278293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12</a:t>
            </a:fld>
            <a:endParaRPr lang="cs-CZ"/>
          </a:p>
        </p:txBody>
      </p:sp>
    </p:spTree>
    <p:extLst>
      <p:ext uri="{BB962C8B-B14F-4D97-AF65-F5344CB8AC3E}">
        <p14:creationId xmlns:p14="http://schemas.microsoft.com/office/powerpoint/2010/main" val="19375217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15</a:t>
            </a:fld>
            <a:endParaRPr lang="cs-CZ"/>
          </a:p>
        </p:txBody>
      </p:sp>
    </p:spTree>
    <p:extLst>
      <p:ext uri="{BB962C8B-B14F-4D97-AF65-F5344CB8AC3E}">
        <p14:creationId xmlns:p14="http://schemas.microsoft.com/office/powerpoint/2010/main" val="576586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kern="1200" dirty="0" smtClean="0">
                <a:solidFill>
                  <a:schemeClr val="tx1"/>
                </a:solidFill>
                <a:effectLst/>
                <a:latin typeface="+mn-lt"/>
                <a:ea typeface="+mn-ea"/>
                <a:cs typeface="+mn-cs"/>
              </a:rPr>
              <a:t/>
            </a:r>
            <a:br>
              <a:rPr lang="cs-CZ" sz="1200" kern="1200" dirty="0" smtClean="0">
                <a:solidFill>
                  <a:schemeClr val="tx1"/>
                </a:solidFill>
                <a:effectLst/>
                <a:latin typeface="+mn-lt"/>
                <a:ea typeface="+mn-ea"/>
                <a:cs typeface="+mn-cs"/>
              </a:rPr>
            </a:br>
            <a:r>
              <a:rPr lang="cs-CZ" sz="1200" kern="1200" dirty="0" smtClean="0">
                <a:solidFill>
                  <a:schemeClr val="tx1"/>
                </a:solidFill>
                <a:effectLst/>
                <a:latin typeface="+mn-lt"/>
                <a:ea typeface="+mn-ea"/>
                <a:cs typeface="+mn-cs"/>
              </a:rPr>
              <a:t> </a:t>
            </a:r>
          </a:p>
          <a:p>
            <a:endParaRPr lang="cs-CZ" dirty="0" smtClean="0"/>
          </a:p>
          <a:p>
            <a:endParaRPr lang="cs-CZ" dirty="0" smtClean="0"/>
          </a:p>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16</a:t>
            </a:fld>
            <a:endParaRPr lang="cs-CZ"/>
          </a:p>
        </p:txBody>
      </p:sp>
    </p:spTree>
    <p:extLst>
      <p:ext uri="{BB962C8B-B14F-4D97-AF65-F5344CB8AC3E}">
        <p14:creationId xmlns:p14="http://schemas.microsoft.com/office/powerpoint/2010/main" val="33281520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sz="1200" b="1" dirty="0" smtClean="0"/>
              <a:t>Projekty </a:t>
            </a:r>
            <a:r>
              <a:rPr lang="cs-CZ" sz="1200" b="1" dirty="0" smtClean="0">
                <a:solidFill>
                  <a:srgbClr val="FF0000"/>
                </a:solidFill>
              </a:rPr>
              <a:t>757</a:t>
            </a:r>
            <a:r>
              <a:rPr lang="cs-CZ" sz="1200" b="1" dirty="0" smtClean="0"/>
              <a:t> - schválené/15 575 – podané žádosti	 za 30/178 mld. Kč</a:t>
            </a:r>
          </a:p>
          <a:p>
            <a:endParaRPr lang="cs-CZ" baseline="0"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23</a:t>
            </a:fld>
            <a:endParaRPr lang="cs-CZ"/>
          </a:p>
        </p:txBody>
      </p:sp>
    </p:spTree>
    <p:extLst>
      <p:ext uri="{BB962C8B-B14F-4D97-AF65-F5344CB8AC3E}">
        <p14:creationId xmlns:p14="http://schemas.microsoft.com/office/powerpoint/2010/main" val="7269942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list">
    <p:spTree>
      <p:nvGrpSpPr>
        <p:cNvPr id="1" name=""/>
        <p:cNvGrpSpPr/>
        <p:nvPr/>
      </p:nvGrpSpPr>
      <p:grpSpPr>
        <a:xfrm>
          <a:off x="0" y="0"/>
          <a:ext cx="0" cy="0"/>
          <a:chOff x="0" y="0"/>
          <a:chExt cx="0" cy="0"/>
        </a:xfrm>
      </p:grpSpPr>
      <p:sp>
        <p:nvSpPr>
          <p:cNvPr id="5" name="Podnadpis 2"/>
          <p:cNvSpPr>
            <a:spLocks noGrp="1"/>
          </p:cNvSpPr>
          <p:nvPr>
            <p:ph type="subTitle" idx="1" hasCustomPrompt="1"/>
          </p:nvPr>
        </p:nvSpPr>
        <p:spPr>
          <a:xfrm>
            <a:off x="1403648" y="4581128"/>
            <a:ext cx="7056784" cy="1800200"/>
          </a:xfrm>
          <a:prstGeom prst="rect">
            <a:avLst/>
          </a:prstGeom>
        </p:spPr>
        <p:txBody>
          <a:bodyPr anchor="b">
            <a:noAutofit/>
          </a:bodyPr>
          <a:lstStyle>
            <a:lvl1pPr marL="0" indent="0" algn="l">
              <a:spcBef>
                <a:spcPts val="1000"/>
              </a:spcBef>
              <a:spcAft>
                <a:spcPts val="1000"/>
              </a:spcAft>
              <a:buNone/>
              <a:defRPr sz="20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autoři projektu</a:t>
            </a:r>
            <a:endParaRPr lang="cs-CZ" dirty="0"/>
          </a:p>
        </p:txBody>
      </p:sp>
      <p:sp>
        <p:nvSpPr>
          <p:cNvPr id="6" name="Nadpis 13"/>
          <p:cNvSpPr>
            <a:spLocks noGrp="1" noChangeAspect="1"/>
          </p:cNvSpPr>
          <p:nvPr>
            <p:ph type="title" hasCustomPrompt="1"/>
          </p:nvPr>
        </p:nvSpPr>
        <p:spPr>
          <a:xfrm>
            <a:off x="1403648" y="1988840"/>
            <a:ext cx="7283152" cy="1872208"/>
          </a:xfrm>
          <a:prstGeom prst="rect">
            <a:avLst/>
          </a:prstGeom>
        </p:spPr>
        <p:txBody>
          <a:bodyPr anchor="b"/>
          <a:lstStyle>
            <a:lvl1pPr algn="l">
              <a:defRPr b="1" baseline="0">
                <a:solidFill>
                  <a:srgbClr val="000099"/>
                </a:solidFill>
                <a:latin typeface="Arial" pitchFamily="34" charset="0"/>
                <a:cs typeface="Arial" pitchFamily="34" charset="0"/>
              </a:defRPr>
            </a:lvl1pPr>
          </a:lstStyle>
          <a:p>
            <a:r>
              <a:rPr lang="cs-CZ" dirty="0" smtClean="0"/>
              <a:t>NÁZEV PREZENTACE</a:t>
            </a:r>
            <a:endParaRPr lang="cs-CZ" dirty="0"/>
          </a:p>
        </p:txBody>
      </p:sp>
      <p:sp>
        <p:nvSpPr>
          <p:cNvPr id="7" name="Podnadpis 2"/>
          <p:cNvSpPr txBox="1">
            <a:spLocks/>
          </p:cNvSpPr>
          <p:nvPr userDrawn="1"/>
        </p:nvSpPr>
        <p:spPr>
          <a:xfrm>
            <a:off x="1403648" y="3789040"/>
            <a:ext cx="7209184" cy="576064"/>
          </a:xfrm>
          <a:prstGeom prst="rect">
            <a:avLst/>
          </a:prstGeom>
        </p:spPr>
        <p:txBody>
          <a:bodyPr>
            <a:noAutofit/>
          </a:bodyPr>
          <a:lstStyle>
            <a:lvl1pPr marL="0" indent="0" algn="l">
              <a:buNone/>
              <a:defRPr sz="26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s-CZ" sz="2600" b="0" i="0" u="none" strike="noStrike" kern="1200" cap="none" spc="0" normalizeH="0" baseline="0" noProof="0" smtClean="0">
                <a:ln>
                  <a:noFill/>
                </a:ln>
                <a:solidFill>
                  <a:schemeClr val="tx1"/>
                </a:solidFill>
                <a:effectLst/>
                <a:uLnTx/>
                <a:uFillTx/>
                <a:latin typeface="Arial" pitchFamily="34" charset="0"/>
                <a:ea typeface="+mn-ea"/>
                <a:cs typeface="Arial" pitchFamily="34" charset="0"/>
              </a:rPr>
              <a:t>MINISTERSTVO PRO MÍSTNÍ ROZVOJ ČR</a:t>
            </a:r>
          </a:p>
        </p:txBody>
      </p:sp>
      <p:pic>
        <p:nvPicPr>
          <p:cNvPr id="8" name="Obrázek 7" descr="mmr_cr_rgb.emf"/>
          <p:cNvPicPr>
            <a:picLocks noChangeAspect="1"/>
          </p:cNvPicPr>
          <p:nvPr userDrawn="1"/>
        </p:nvPicPr>
        <p:blipFill>
          <a:blip r:embed="rId2" cstate="print"/>
          <a:stretch>
            <a:fillRect/>
          </a:stretch>
        </p:blipFill>
        <p:spPr>
          <a:xfrm>
            <a:off x="323528" y="692696"/>
            <a:ext cx="2565000" cy="56250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nitřní list s nadpisem">
    <p:spTree>
      <p:nvGrpSpPr>
        <p:cNvPr id="1" name=""/>
        <p:cNvGrpSpPr/>
        <p:nvPr/>
      </p:nvGrpSpPr>
      <p:grpSpPr>
        <a:xfrm>
          <a:off x="0" y="0"/>
          <a:ext cx="0" cy="0"/>
          <a:chOff x="0" y="0"/>
          <a:chExt cx="0" cy="0"/>
        </a:xfrm>
      </p:grpSpPr>
      <p:sp>
        <p:nvSpPr>
          <p:cNvPr id="3" name="Zástupný symbol pro obsah 2"/>
          <p:cNvSpPr>
            <a:spLocks noGrp="1"/>
          </p:cNvSpPr>
          <p:nvPr>
            <p:ph idx="1" hasCustomPrompt="1"/>
          </p:nvPr>
        </p:nvSpPr>
        <p:spPr>
          <a:xfrm>
            <a:off x="395536" y="2060848"/>
            <a:ext cx="8291264" cy="4392488"/>
          </a:xfrm>
          <a:prstGeom prst="rect">
            <a:avLst/>
          </a:prstGeom>
        </p:spPr>
        <p:txBody>
          <a:bodyPr>
            <a:normAutofit/>
          </a:bodyPr>
          <a:lstStyle>
            <a:lvl1pPr marL="0" indent="0"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dirty="0" smtClean="0"/>
              <a:t>Klepnutím vložíte text</a:t>
            </a:r>
          </a:p>
        </p:txBody>
      </p:sp>
      <p:sp>
        <p:nvSpPr>
          <p:cNvPr id="10" name="Nadpis 9"/>
          <p:cNvSpPr>
            <a:spLocks noGrp="1"/>
          </p:cNvSpPr>
          <p:nvPr>
            <p:ph type="title" hasCustomPrompt="1"/>
          </p:nvPr>
        </p:nvSpPr>
        <p:spPr>
          <a:xfrm>
            <a:off x="395536" y="1412776"/>
            <a:ext cx="8291264"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dirty="0" smtClean="0"/>
              <a:t>NADPIS</a:t>
            </a:r>
            <a:endParaRPr lang="cs-CZ" dirty="0"/>
          </a:p>
        </p:txBody>
      </p:sp>
      <p:pic>
        <p:nvPicPr>
          <p:cNvPr id="4" name="Obrázek 3" descr="mmr_cr_rgb.emf"/>
          <p:cNvPicPr>
            <a:picLocks noChangeAspect="1"/>
          </p:cNvPicPr>
          <p:nvPr userDrawn="1"/>
        </p:nvPicPr>
        <p:blipFill>
          <a:blip r:embed="rId2" cstate="print"/>
          <a:stretch>
            <a:fillRect/>
          </a:stretch>
        </p:blipFill>
        <p:spPr>
          <a:xfrm>
            <a:off x="467544" y="620688"/>
            <a:ext cx="2016224" cy="442154"/>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nitřní list bez nadpisu">
    <p:spTree>
      <p:nvGrpSpPr>
        <p:cNvPr id="1" name=""/>
        <p:cNvGrpSpPr/>
        <p:nvPr/>
      </p:nvGrpSpPr>
      <p:grpSpPr>
        <a:xfrm>
          <a:off x="0" y="0"/>
          <a:ext cx="0" cy="0"/>
          <a:chOff x="0" y="0"/>
          <a:chExt cx="0" cy="0"/>
        </a:xfrm>
      </p:grpSpPr>
      <p:sp>
        <p:nvSpPr>
          <p:cNvPr id="7" name="Zástupný symbol pro obsah 2"/>
          <p:cNvSpPr>
            <a:spLocks noGrp="1"/>
          </p:cNvSpPr>
          <p:nvPr>
            <p:ph idx="1" hasCustomPrompt="1"/>
          </p:nvPr>
        </p:nvSpPr>
        <p:spPr>
          <a:xfrm>
            <a:off x="395536" y="1484784"/>
            <a:ext cx="8291264" cy="4968552"/>
          </a:xfrm>
          <a:prstGeom prst="rect">
            <a:avLst/>
          </a:prstGeom>
        </p:spPr>
        <p:txBody>
          <a:bodyPr>
            <a:normAutofit/>
          </a:bodyPr>
          <a:lstStyle>
            <a:lvl1pPr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dirty="0" smtClean="0"/>
              <a:t>Klepnutím vložíte text</a:t>
            </a:r>
          </a:p>
        </p:txBody>
      </p:sp>
      <p:pic>
        <p:nvPicPr>
          <p:cNvPr id="3" name="Obrázek 2" descr="mmr_cr_rgb.emf"/>
          <p:cNvPicPr>
            <a:picLocks noChangeAspect="1"/>
          </p:cNvPicPr>
          <p:nvPr userDrawn="1"/>
        </p:nvPicPr>
        <p:blipFill>
          <a:blip r:embed="rId2" cstate="print"/>
          <a:stretch>
            <a:fillRect/>
          </a:stretch>
        </p:blipFill>
        <p:spPr>
          <a:xfrm>
            <a:off x="467544" y="620688"/>
            <a:ext cx="2016224" cy="442154"/>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nitřní list s odrážkami">
    <p:spTree>
      <p:nvGrpSpPr>
        <p:cNvPr id="1" name=""/>
        <p:cNvGrpSpPr/>
        <p:nvPr/>
      </p:nvGrpSpPr>
      <p:grpSpPr>
        <a:xfrm>
          <a:off x="0" y="0"/>
          <a:ext cx="0" cy="0"/>
          <a:chOff x="0" y="0"/>
          <a:chExt cx="0" cy="0"/>
        </a:xfrm>
      </p:grpSpPr>
      <p:sp>
        <p:nvSpPr>
          <p:cNvPr id="10" name="Nadpis 9"/>
          <p:cNvSpPr>
            <a:spLocks noGrp="1"/>
          </p:cNvSpPr>
          <p:nvPr>
            <p:ph type="title" hasCustomPrompt="1"/>
          </p:nvPr>
        </p:nvSpPr>
        <p:spPr>
          <a:xfrm>
            <a:off x="395536" y="1412776"/>
            <a:ext cx="8291264"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dirty="0" smtClean="0"/>
              <a:t>NADPIS</a:t>
            </a:r>
            <a:endParaRPr lang="cs-CZ" dirty="0"/>
          </a:p>
        </p:txBody>
      </p:sp>
      <p:sp>
        <p:nvSpPr>
          <p:cNvPr id="4" name="Zástupný symbol pro obsah 2"/>
          <p:cNvSpPr>
            <a:spLocks noGrp="1"/>
          </p:cNvSpPr>
          <p:nvPr>
            <p:ph idx="10"/>
          </p:nvPr>
        </p:nvSpPr>
        <p:spPr>
          <a:xfrm>
            <a:off x="467544" y="2060849"/>
            <a:ext cx="8229600" cy="4392488"/>
          </a:xfrm>
          <a:prstGeom prst="rect">
            <a:avLst/>
          </a:prstGeom>
        </p:spPr>
        <p:txBody>
          <a:bodyPr/>
          <a:lstStyle>
            <a:lvl1pPr marL="342900" indent="-342900">
              <a:buClr>
                <a:schemeClr val="accent1"/>
              </a:buClr>
              <a:buFont typeface="Wingdings" pitchFamily="2" charset="2"/>
              <a:buChar char="§"/>
              <a:defRPr/>
            </a:lvl1pPr>
            <a:lvl2pPr marL="742950" indent="-285750">
              <a:buClr>
                <a:schemeClr val="accent1"/>
              </a:buClr>
              <a:buFont typeface="Wingdings" pitchFamily="2" charset="2"/>
              <a:buChar char="§"/>
              <a:defRPr/>
            </a:lvl2pPr>
            <a:lvl3pPr marL="1143000" indent="-228600">
              <a:buClr>
                <a:schemeClr val="accent1"/>
              </a:buClr>
              <a:buFont typeface="Wingdings" pitchFamily="2" charset="2"/>
              <a:buChar char="§"/>
              <a:defRPr/>
            </a:lvl3pPr>
            <a:lvl4pPr marL="1600200" indent="-228600">
              <a:buClr>
                <a:schemeClr val="accent1"/>
              </a:buClr>
              <a:buFont typeface="Wingdings" pitchFamily="2" charset="2"/>
              <a:buChar char="§"/>
              <a:defRPr/>
            </a:lvl4pPr>
            <a:lvl5pPr marL="2057400" indent="-228600">
              <a:buClr>
                <a:schemeClr val="accent1"/>
              </a:buClr>
              <a:buFont typeface="Wingdings" pitchFamily="2"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pic>
        <p:nvPicPr>
          <p:cNvPr id="5" name="Obrázek 4" descr="mmr_cr_rgb.emf"/>
          <p:cNvPicPr>
            <a:picLocks noChangeAspect="1"/>
          </p:cNvPicPr>
          <p:nvPr userDrawn="1"/>
        </p:nvPicPr>
        <p:blipFill>
          <a:blip r:embed="rId2" cstate="print"/>
          <a:stretch>
            <a:fillRect/>
          </a:stretch>
        </p:blipFill>
        <p:spPr>
          <a:xfrm>
            <a:off x="467544" y="620688"/>
            <a:ext cx="2016224" cy="442154"/>
          </a:xfrm>
          <a:prstGeom prst="rect">
            <a:avLst/>
          </a:prstGeom>
        </p:spPr>
      </p:pic>
    </p:spTree>
    <p:extLst>
      <p:ext uri="{BB962C8B-B14F-4D97-AF65-F5344CB8AC3E}">
        <p14:creationId xmlns:p14="http://schemas.microsoft.com/office/powerpoint/2010/main" val="9109423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Obrázek 9" descr="podtisk_modry.emf"/>
          <p:cNvPicPr>
            <a:picLocks noChangeAspect="1"/>
          </p:cNvPicPr>
          <p:nvPr/>
        </p:nvPicPr>
        <p:blipFill>
          <a:blip r:embed="rId6" cstate="print"/>
          <a:srcRect l="17008" b="8622"/>
          <a:stretch>
            <a:fillRect/>
          </a:stretch>
        </p:blipFill>
        <p:spPr>
          <a:xfrm>
            <a:off x="2" y="1988841"/>
            <a:ext cx="7908545" cy="4869160"/>
          </a:xfrm>
          <a:prstGeom prst="rect">
            <a:avLst/>
          </a:prstGeom>
        </p:spPr>
      </p:pic>
      <p:sp>
        <p:nvSpPr>
          <p:cNvPr id="8" name="Obdélník 7"/>
          <p:cNvSpPr>
            <a:spLocks noChangeAspect="1"/>
          </p:cNvSpPr>
          <p:nvPr/>
        </p:nvSpPr>
        <p:spPr>
          <a:xfrm>
            <a:off x="0" y="1"/>
            <a:ext cx="9144000" cy="260648"/>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noFill/>
            </a:endParaRPr>
          </a:p>
        </p:txBody>
      </p:sp>
      <p:sp>
        <p:nvSpPr>
          <p:cNvPr id="9" name="Obdélník 8"/>
          <p:cNvSpPr/>
          <p:nvPr/>
        </p:nvSpPr>
        <p:spPr>
          <a:xfrm>
            <a:off x="0" y="260649"/>
            <a:ext cx="9144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no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urbanagenda.nl/" TargetMode="External"/><Relationship Id="rId2" Type="http://schemas.openxmlformats.org/officeDocument/2006/relationships/hyperlink" Target="mailto:frantisek.kubes@mmr.cz"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opzp.cz/dokumenty/download/256-1-Harmonogram%20v%C3%BDzev%202016%2009_12_2015.xlsx" TargetMode="External"/><Relationship Id="rId3" Type="http://schemas.openxmlformats.org/officeDocument/2006/relationships/hyperlink" Target="http://www.dotaceeu.cz/cs/Informace-o-cerpani" TargetMode="External"/><Relationship Id="rId7" Type="http://schemas.openxmlformats.org/officeDocument/2006/relationships/hyperlink" Target="http://download.mpo.cz/get/54192/61840/639711/priloha001.xls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www.esfcr.cz/file/9032_24_1/" TargetMode="External"/><Relationship Id="rId5" Type="http://schemas.openxmlformats.org/officeDocument/2006/relationships/hyperlink" Target="http://www.dotaceeu.cz/getmedia/da685c06-a4f6-47eb-af6d-4a7512b15f23/IROP_Harmonogram-vyzev-2016_27-10-2015.xlsx?ext=.xlsx" TargetMode="External"/><Relationship Id="rId10" Type="http://schemas.openxmlformats.org/officeDocument/2006/relationships/hyperlink" Target="http://eagri.cz/public/web/mze/dotace/program-rozvoje-venkova-na-obdobi-2014/zakladni-informace/harmonogram-vyzev/" TargetMode="External"/><Relationship Id="rId4" Type="http://schemas.openxmlformats.org/officeDocument/2006/relationships/hyperlink" Target="http://web.opd.cz/wp-content/uploads/2015/11/OPD_harmonogram-v%C3%BDzev-na-rok-2016_12-20-2015.xlsx" TargetMode="External"/><Relationship Id="rId9" Type="http://schemas.openxmlformats.org/officeDocument/2006/relationships/hyperlink" Target="http://www.msmt.cz/file/37090/"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uzemnidimenze.cz/"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uzemnidimenze.cz/"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8" Type="http://schemas.openxmlformats.org/officeDocument/2006/relationships/hyperlink" Target="http://www.mmr.cz/" TargetMode="External"/><Relationship Id="rId3" Type="http://schemas.openxmlformats.org/officeDocument/2006/relationships/diagramLayout" Target="../diagrams/layout1.xml"/><Relationship Id="rId7" Type="http://schemas.openxmlformats.org/officeDocument/2006/relationships/hyperlink" Target="mailto:radana.kratochvilova@mmr.cz"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hyperlink" Target="http://www.uzemnidimenze.cz/"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dotaceeu.cz/cs/Microsites/uzemni-dimenze/Aktuality/Seznam-zadosti-o-podporu-SCLLD-predlozenych-v-ramci-vyzvy-CLLD_15_00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uzemnidimenze.cz/"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590872" y="1925588"/>
            <a:ext cx="8229600" cy="1791444"/>
          </a:xfrm>
          <a:prstGeom prst="rect">
            <a:avLst/>
          </a:prstGeom>
          <a:ln>
            <a:miter lim="800000"/>
            <a:headEnd/>
            <a:tailEnd/>
          </a:ln>
        </p:spPr>
        <p:txBody>
          <a:bodyPr vert="horz" wrap="square" lIns="91440" tIns="45720" rIns="91440" bIns="45720" numCol="1" anchor="ctr" anchorCtr="0" compatLnSpc="1">
            <a:prstTxWarp prst="textNoShape">
              <a:avLst/>
            </a:prstTxWarp>
            <a:noAutofit/>
          </a:bodyPr>
          <a:lstStyle>
            <a:lvl1pPr algn="l" defTabSz="914400" rtl="0" eaLnBrk="1" latinLnBrk="0" hangingPunct="1">
              <a:spcBef>
                <a:spcPct val="0"/>
              </a:spcBef>
              <a:buNone/>
              <a:defRPr sz="3200" b="1" kern="1200">
                <a:solidFill>
                  <a:srgbClr val="000099"/>
                </a:solidFill>
                <a:latin typeface="Arial" pitchFamily="34" charset="0"/>
                <a:ea typeface="+mj-ea"/>
                <a:cs typeface="Arial" pitchFamily="34" charset="0"/>
              </a:defRPr>
            </a:lvl1pPr>
          </a:lstStyle>
          <a:p>
            <a:pPr>
              <a:defRPr/>
            </a:pPr>
            <a:r>
              <a:rPr lang="cs-CZ" sz="3600" dirty="0" smtClean="0">
                <a:latin typeface="Arial Narrow" pitchFamily="34" charset="0"/>
                <a:ea typeface="+mn-ea"/>
                <a:cs typeface="+mn-cs"/>
              </a:rPr>
              <a:t>Aktuální informace z programového </a:t>
            </a:r>
            <a:br>
              <a:rPr lang="cs-CZ" sz="3600" dirty="0" smtClean="0">
                <a:latin typeface="Arial Narrow" pitchFamily="34" charset="0"/>
                <a:ea typeface="+mn-ea"/>
                <a:cs typeface="+mn-cs"/>
              </a:rPr>
            </a:br>
            <a:r>
              <a:rPr lang="cs-CZ" sz="3600" dirty="0" smtClean="0">
                <a:latin typeface="Arial Narrow" pitchFamily="34" charset="0"/>
                <a:ea typeface="+mn-ea"/>
                <a:cs typeface="+mn-cs"/>
              </a:rPr>
              <a:t>období 2014+</a:t>
            </a:r>
            <a:endParaRPr lang="cs-CZ" sz="3600" dirty="0">
              <a:latin typeface="Arial Narrow" pitchFamily="34" charset="0"/>
              <a:ea typeface="+mn-ea"/>
              <a:cs typeface="+mn-cs"/>
            </a:endParaRPr>
          </a:p>
          <a:p>
            <a:pPr>
              <a:defRPr/>
            </a:pPr>
            <a:endParaRPr lang="cs-CZ" sz="3600" dirty="0">
              <a:latin typeface="Arial Narrow" pitchFamily="34" charset="0"/>
              <a:ea typeface="+mn-ea"/>
              <a:cs typeface="+mn-cs"/>
            </a:endParaRPr>
          </a:p>
        </p:txBody>
      </p:sp>
      <p:sp>
        <p:nvSpPr>
          <p:cNvPr id="5" name="Rectangle 3"/>
          <p:cNvSpPr>
            <a:spLocks noChangeArrowheads="1"/>
          </p:cNvSpPr>
          <p:nvPr/>
        </p:nvSpPr>
        <p:spPr bwMode="auto">
          <a:xfrm>
            <a:off x="395288" y="5157788"/>
            <a:ext cx="8229600" cy="431800"/>
          </a:xfrm>
          <a:prstGeom prst="rect">
            <a:avLst/>
          </a:prstGeom>
          <a:noFill/>
          <a:ln w="9525">
            <a:noFill/>
            <a:miter lim="800000"/>
            <a:headEnd/>
            <a:tailEnd/>
          </a:ln>
        </p:spPr>
        <p:txBody>
          <a:bodyPr/>
          <a:lstStyle/>
          <a:p>
            <a:pPr marL="342900" indent="-342900" algn="ctr" fontAlgn="base">
              <a:lnSpc>
                <a:spcPct val="80000"/>
              </a:lnSpc>
              <a:spcBef>
                <a:spcPct val="20000"/>
              </a:spcBef>
              <a:spcAft>
                <a:spcPct val="0"/>
              </a:spcAft>
              <a:buFont typeface="Arial" charset="0"/>
              <a:buNone/>
            </a:pPr>
            <a:endParaRPr lang="cs-CZ" sz="2400">
              <a:solidFill>
                <a:srgbClr val="000000"/>
              </a:solidFill>
              <a:latin typeface="Arial" charset="0"/>
              <a:cs typeface="Arial" charset="0"/>
            </a:endParaRPr>
          </a:p>
        </p:txBody>
      </p:sp>
      <p:sp>
        <p:nvSpPr>
          <p:cNvPr id="6" name="TextovéPole 5"/>
          <p:cNvSpPr txBox="1"/>
          <p:nvPr/>
        </p:nvSpPr>
        <p:spPr>
          <a:xfrm>
            <a:off x="611560" y="2852936"/>
            <a:ext cx="4680520" cy="646331"/>
          </a:xfrm>
          <a:prstGeom prst="rect">
            <a:avLst/>
          </a:prstGeom>
          <a:noFill/>
        </p:spPr>
        <p:txBody>
          <a:bodyPr wrap="square" rtlCol="0">
            <a:spAutoFit/>
          </a:bodyPr>
          <a:lstStyle/>
          <a:p>
            <a:pPr fontAlgn="base">
              <a:spcBef>
                <a:spcPct val="0"/>
              </a:spcBef>
              <a:spcAft>
                <a:spcPct val="0"/>
              </a:spcAft>
            </a:pPr>
            <a:endParaRPr lang="cs-CZ" dirty="0" smtClean="0">
              <a:solidFill>
                <a:srgbClr val="000099"/>
              </a:solidFill>
              <a:latin typeface="Arial" charset="0"/>
              <a:cs typeface="Arial" charset="0"/>
            </a:endParaRPr>
          </a:p>
          <a:p>
            <a:pPr fontAlgn="base">
              <a:spcBef>
                <a:spcPct val="0"/>
              </a:spcBef>
              <a:spcAft>
                <a:spcPct val="0"/>
              </a:spcAft>
            </a:pPr>
            <a:r>
              <a:rPr lang="cs-CZ" dirty="0" smtClean="0">
                <a:solidFill>
                  <a:srgbClr val="000099"/>
                </a:solidFill>
                <a:latin typeface="Arial" charset="0"/>
                <a:cs typeface="Arial" charset="0"/>
              </a:rPr>
              <a:t>Ministerstvo pro místní rozvoj ČR</a:t>
            </a:r>
            <a:endParaRPr lang="cs-CZ" dirty="0">
              <a:solidFill>
                <a:srgbClr val="000099"/>
              </a:solidFill>
              <a:latin typeface="Arial" charset="0"/>
              <a:cs typeface="Arial" charset="0"/>
            </a:endParaRPr>
          </a:p>
        </p:txBody>
      </p:sp>
      <p:sp>
        <p:nvSpPr>
          <p:cNvPr id="7" name="TextovéPole 6"/>
          <p:cNvSpPr txBox="1"/>
          <p:nvPr/>
        </p:nvSpPr>
        <p:spPr>
          <a:xfrm>
            <a:off x="5364088" y="5517232"/>
            <a:ext cx="3260800" cy="584775"/>
          </a:xfrm>
          <a:prstGeom prst="rect">
            <a:avLst/>
          </a:prstGeom>
          <a:noFill/>
        </p:spPr>
        <p:txBody>
          <a:bodyPr wrap="square" rtlCol="0">
            <a:spAutoFit/>
          </a:bodyPr>
          <a:lstStyle/>
          <a:p>
            <a:pPr fontAlgn="base">
              <a:spcBef>
                <a:spcPct val="0"/>
              </a:spcBef>
              <a:spcAft>
                <a:spcPct val="0"/>
              </a:spcAft>
            </a:pPr>
            <a:r>
              <a:rPr lang="cs-CZ" sz="1600" dirty="0">
                <a:solidFill>
                  <a:srgbClr val="000099"/>
                </a:solidFill>
                <a:latin typeface="Arial" charset="0"/>
                <a:cs typeface="Arial" charset="0"/>
              </a:rPr>
              <a:t>2</a:t>
            </a:r>
            <a:r>
              <a:rPr lang="cs-CZ" sz="1600" dirty="0" smtClean="0">
                <a:solidFill>
                  <a:srgbClr val="000099"/>
                </a:solidFill>
                <a:latin typeface="Arial" charset="0"/>
                <a:cs typeface="Arial" charset="0"/>
              </a:rPr>
              <a:t>3. 6. 2016</a:t>
            </a:r>
            <a:br>
              <a:rPr lang="cs-CZ" sz="1600" dirty="0" smtClean="0">
                <a:solidFill>
                  <a:srgbClr val="000099"/>
                </a:solidFill>
                <a:latin typeface="Arial" charset="0"/>
                <a:cs typeface="Arial" charset="0"/>
              </a:rPr>
            </a:br>
            <a:r>
              <a:rPr lang="cs-CZ" sz="1600" dirty="0" smtClean="0">
                <a:solidFill>
                  <a:srgbClr val="000099"/>
                </a:solidFill>
                <a:latin typeface="Arial" charset="0"/>
                <a:cs typeface="Arial" charset="0"/>
              </a:rPr>
              <a:t>RSK Karlovarského kraje</a:t>
            </a:r>
          </a:p>
        </p:txBody>
      </p:sp>
    </p:spTree>
    <p:extLst>
      <p:ext uri="{BB962C8B-B14F-4D97-AF65-F5344CB8AC3E}">
        <p14:creationId xmlns:p14="http://schemas.microsoft.com/office/powerpoint/2010/main" val="5523744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1196752"/>
            <a:ext cx="8291264" cy="504056"/>
          </a:xfrm>
        </p:spPr>
        <p:txBody>
          <a:bodyPr/>
          <a:lstStyle/>
          <a:p>
            <a:r>
              <a:rPr lang="cs-CZ" dirty="0" smtClean="0"/>
              <a:t>Zpráva o naplňování ÚD – shrnutí výzev</a:t>
            </a:r>
            <a:endParaRPr lang="cs-CZ" dirty="0"/>
          </a:p>
        </p:txBody>
      </p:sp>
      <p:graphicFrame>
        <p:nvGraphicFramePr>
          <p:cNvPr id="13" name="Graf 12"/>
          <p:cNvGraphicFramePr>
            <a:graphicFrameLocks/>
          </p:cNvGraphicFramePr>
          <p:nvPr>
            <p:extLst/>
          </p:nvPr>
        </p:nvGraphicFramePr>
        <p:xfrm>
          <a:off x="395536" y="1388268"/>
          <a:ext cx="8208912" cy="51370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411699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endParaRPr lang="cs-CZ" dirty="0"/>
          </a:p>
        </p:txBody>
      </p:sp>
      <p:sp>
        <p:nvSpPr>
          <p:cNvPr id="3" name="Nadpis 2"/>
          <p:cNvSpPr>
            <a:spLocks noGrp="1"/>
          </p:cNvSpPr>
          <p:nvPr>
            <p:ph type="title"/>
          </p:nvPr>
        </p:nvSpPr>
        <p:spPr/>
        <p:txBody>
          <a:bodyPr/>
          <a:lstStyle/>
          <a:p>
            <a:r>
              <a:rPr lang="cs-CZ" dirty="0">
                <a:latin typeface="Calibri" pitchFamily="34" charset="0"/>
                <a:cs typeface="Calibri" pitchFamily="34" charset="0"/>
              </a:rPr>
              <a:t>Akční plán SRR 2017-2018</a:t>
            </a:r>
            <a:endParaRPr lang="cs-CZ" dirty="0"/>
          </a:p>
        </p:txBody>
      </p:sp>
      <p:sp>
        <p:nvSpPr>
          <p:cNvPr id="4" name="Zaoblený obdélník 3"/>
          <p:cNvSpPr/>
          <p:nvPr/>
        </p:nvSpPr>
        <p:spPr>
          <a:xfrm>
            <a:off x="899592" y="4233773"/>
            <a:ext cx="2448272" cy="170648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cs-CZ" b="1" dirty="0" smtClean="0">
                <a:solidFill>
                  <a:schemeClr val="tx1"/>
                </a:solidFill>
              </a:rPr>
              <a:t>Vstup rezortů </a:t>
            </a:r>
            <a:r>
              <a:rPr lang="cs-CZ" dirty="0" smtClean="0">
                <a:solidFill>
                  <a:schemeClr val="tx1"/>
                </a:solidFill>
              </a:rPr>
              <a:t>(</a:t>
            </a:r>
            <a:r>
              <a:rPr lang="cs-CZ" dirty="0" err="1" smtClean="0">
                <a:solidFill>
                  <a:schemeClr val="tx1"/>
                </a:solidFill>
              </a:rPr>
              <a:t>prioritizace</a:t>
            </a:r>
            <a:r>
              <a:rPr lang="cs-CZ" dirty="0" smtClean="0">
                <a:solidFill>
                  <a:schemeClr val="tx1"/>
                </a:solidFill>
              </a:rPr>
              <a:t> aktivit SRR + popis + NDT)</a:t>
            </a:r>
            <a:endParaRPr lang="cs-CZ" dirty="0">
              <a:solidFill>
                <a:schemeClr val="tx1"/>
              </a:solidFill>
            </a:endParaRPr>
          </a:p>
        </p:txBody>
      </p:sp>
      <p:sp>
        <p:nvSpPr>
          <p:cNvPr id="5" name="Zaoblený obdélník 4"/>
          <p:cNvSpPr/>
          <p:nvPr/>
        </p:nvSpPr>
        <p:spPr>
          <a:xfrm>
            <a:off x="5796136" y="4257092"/>
            <a:ext cx="2664296" cy="162018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cs-CZ" b="1" dirty="0" smtClean="0"/>
              <a:t>Vstup regionů prostřednictvím RSK </a:t>
            </a:r>
            <a:r>
              <a:rPr lang="cs-CZ" dirty="0" smtClean="0"/>
              <a:t>(</a:t>
            </a:r>
            <a:r>
              <a:rPr lang="cs-CZ" dirty="0" err="1" smtClean="0"/>
              <a:t>prioritizace</a:t>
            </a:r>
            <a:r>
              <a:rPr lang="cs-CZ" dirty="0" smtClean="0"/>
              <a:t> aktivit SRR prostřednictvím RAP + krajské dotace) )</a:t>
            </a:r>
            <a:endParaRPr lang="cs-CZ" dirty="0"/>
          </a:p>
        </p:txBody>
      </p:sp>
      <p:sp>
        <p:nvSpPr>
          <p:cNvPr id="6" name="Ovál 5"/>
          <p:cNvSpPr/>
          <p:nvPr/>
        </p:nvSpPr>
        <p:spPr>
          <a:xfrm>
            <a:off x="3347864" y="2708920"/>
            <a:ext cx="2448272" cy="154817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cs-CZ" b="1" dirty="0" smtClean="0">
                <a:solidFill>
                  <a:schemeClr val="tx1"/>
                </a:solidFill>
              </a:rPr>
              <a:t>AP SRR 17-18</a:t>
            </a:r>
            <a:endParaRPr lang="cs-CZ" b="1" dirty="0">
              <a:solidFill>
                <a:schemeClr val="tx1"/>
              </a:solidFill>
            </a:endParaRPr>
          </a:p>
        </p:txBody>
      </p:sp>
      <p:cxnSp>
        <p:nvCxnSpPr>
          <p:cNvPr id="8" name="Přímá spojnice se šipkou 7"/>
          <p:cNvCxnSpPr/>
          <p:nvPr/>
        </p:nvCxnSpPr>
        <p:spPr>
          <a:xfrm flipV="1">
            <a:off x="2555776" y="3645024"/>
            <a:ext cx="792088" cy="5887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Přímá spojnice se šipkou 9"/>
          <p:cNvCxnSpPr>
            <a:stCxn id="5" idx="0"/>
          </p:cNvCxnSpPr>
          <p:nvPr/>
        </p:nvCxnSpPr>
        <p:spPr>
          <a:xfrm flipH="1" flipV="1">
            <a:off x="5796136" y="3645024"/>
            <a:ext cx="1332148" cy="6120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2598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1844824"/>
            <a:ext cx="8291264" cy="4824536"/>
          </a:xfrm>
        </p:spPr>
        <p:txBody>
          <a:bodyPr>
            <a:noAutofit/>
          </a:bodyPr>
          <a:lstStyle/>
          <a:p>
            <a:pPr marL="457200" indent="-279400" algn="just">
              <a:lnSpc>
                <a:spcPct val="120000"/>
              </a:lnSpc>
              <a:spcBef>
                <a:spcPts val="0"/>
              </a:spcBef>
              <a:buFont typeface="Arial" panose="020B0604020202020204" pitchFamily="34" charset="0"/>
              <a:buChar char="•"/>
            </a:pPr>
            <a:r>
              <a:rPr lang="cs-CZ" sz="1800" dirty="0"/>
              <a:t>S</a:t>
            </a:r>
            <a:r>
              <a:rPr lang="cs-CZ" sz="1800" dirty="0" smtClean="0"/>
              <a:t>chůzka </a:t>
            </a:r>
            <a:r>
              <a:rPr lang="cs-CZ" sz="1800" dirty="0"/>
              <a:t>s </a:t>
            </a:r>
            <a:r>
              <a:rPr lang="cs-CZ" sz="1800" dirty="0" smtClean="0"/>
              <a:t>resorty: 16. 5. 2015</a:t>
            </a:r>
          </a:p>
          <a:p>
            <a:pPr marL="457200" indent="-279400" algn="just">
              <a:lnSpc>
                <a:spcPct val="120000"/>
              </a:lnSpc>
              <a:spcBef>
                <a:spcPts val="0"/>
              </a:spcBef>
              <a:buFont typeface="Arial" panose="020B0604020202020204" pitchFamily="34" charset="0"/>
              <a:buChar char="•"/>
            </a:pPr>
            <a:r>
              <a:rPr lang="cs-CZ" sz="1800" dirty="0" err="1" smtClean="0"/>
              <a:t>Prioritizace</a:t>
            </a:r>
            <a:r>
              <a:rPr lang="cs-CZ" sz="1800" dirty="0" smtClean="0"/>
              <a:t> </a:t>
            </a:r>
            <a:r>
              <a:rPr lang="cs-CZ" sz="1800" dirty="0"/>
              <a:t>aktivit naplňujících v daném období Strategii regionálního </a:t>
            </a:r>
            <a:r>
              <a:rPr lang="cs-CZ" sz="1800" dirty="0" smtClean="0"/>
              <a:t>rozvoje – tj. podrobnější popis těch aktivit, které byly resorty a kraji </a:t>
            </a:r>
            <a:r>
              <a:rPr lang="cs-CZ" sz="1800" b="1" dirty="0" smtClean="0"/>
              <a:t>(dle aktualizovaného RAP</a:t>
            </a:r>
            <a:r>
              <a:rPr lang="cs-CZ" sz="1800" dirty="0" smtClean="0"/>
              <a:t>) označeny za prioritní</a:t>
            </a:r>
          </a:p>
          <a:p>
            <a:pPr marL="457200" indent="-279400" algn="just">
              <a:lnSpc>
                <a:spcPct val="120000"/>
              </a:lnSpc>
              <a:spcBef>
                <a:spcPts val="0"/>
              </a:spcBef>
              <a:buFont typeface="Arial" panose="020B0604020202020204" pitchFamily="34" charset="0"/>
              <a:buChar char="•"/>
            </a:pPr>
            <a:r>
              <a:rPr lang="cs-CZ" sz="1800" dirty="0" smtClean="0"/>
              <a:t>Sladění </a:t>
            </a:r>
            <a:r>
              <a:rPr lang="cs-CZ" sz="1800" dirty="0"/>
              <a:t>resortních záměrů s územním rozměrem a </a:t>
            </a:r>
            <a:r>
              <a:rPr lang="cs-CZ" sz="1800" b="1" dirty="0" smtClean="0"/>
              <a:t>potřebami území </a:t>
            </a:r>
          </a:p>
          <a:p>
            <a:pPr marL="457200" indent="-279400" algn="just">
              <a:lnSpc>
                <a:spcPct val="120000"/>
              </a:lnSpc>
              <a:spcBef>
                <a:spcPts val="0"/>
              </a:spcBef>
              <a:buFont typeface="Arial" panose="020B0604020202020204" pitchFamily="34" charset="0"/>
              <a:buChar char="•"/>
            </a:pPr>
            <a:r>
              <a:rPr lang="cs-CZ" sz="1800" b="1" dirty="0" smtClean="0"/>
              <a:t>Aktualizace </a:t>
            </a:r>
            <a:r>
              <a:rPr lang="cs-CZ" sz="1800" b="1" dirty="0"/>
              <a:t>souhrnného seznamu plánovaných národních dotačních titulů </a:t>
            </a:r>
            <a:endParaRPr lang="cs-CZ" sz="1800" b="1" dirty="0" smtClean="0"/>
          </a:p>
          <a:p>
            <a:pPr marL="457200" indent="-279400" algn="just">
              <a:lnSpc>
                <a:spcPct val="120000"/>
              </a:lnSpc>
              <a:spcBef>
                <a:spcPts val="0"/>
              </a:spcBef>
              <a:buFont typeface="Arial" panose="020B0604020202020204" pitchFamily="34" charset="0"/>
              <a:buChar char="•"/>
            </a:pPr>
            <a:r>
              <a:rPr lang="cs-CZ" sz="1800" b="1" dirty="0" smtClean="0"/>
              <a:t>Rozšíření </a:t>
            </a:r>
            <a:r>
              <a:rPr lang="cs-CZ" sz="1800" b="1" dirty="0"/>
              <a:t>o přehled krajských dotačních </a:t>
            </a:r>
            <a:r>
              <a:rPr lang="cs-CZ" sz="1800" b="1" dirty="0" smtClean="0"/>
              <a:t>titulů</a:t>
            </a:r>
          </a:p>
          <a:p>
            <a:pPr marL="457200" indent="-279400" algn="just">
              <a:lnSpc>
                <a:spcPct val="120000"/>
              </a:lnSpc>
              <a:spcBef>
                <a:spcPts val="0"/>
              </a:spcBef>
              <a:buFont typeface="Arial" panose="020B0604020202020204" pitchFamily="34" charset="0"/>
              <a:buChar char="•"/>
            </a:pPr>
            <a:r>
              <a:rPr lang="cs-CZ" sz="1800" dirty="0"/>
              <a:t>Možné využití </a:t>
            </a:r>
            <a:r>
              <a:rPr lang="cs-CZ" sz="1800" dirty="0" smtClean="0"/>
              <a:t>RAP pro národní dotační tituly</a:t>
            </a:r>
            <a:endParaRPr lang="cs-CZ" sz="1800" dirty="0"/>
          </a:p>
          <a:p>
            <a:pPr marL="1200150" lvl="1" indent="-279400" algn="just">
              <a:lnSpc>
                <a:spcPct val="120000"/>
              </a:lnSpc>
              <a:spcBef>
                <a:spcPts val="0"/>
              </a:spcBef>
              <a:buFont typeface="Arial" panose="020B0604020202020204" pitchFamily="34" charset="0"/>
              <a:buChar char="•"/>
            </a:pPr>
            <a:r>
              <a:rPr lang="cs-CZ" sz="1600" dirty="0"/>
              <a:t>Úprava stávajících dotačních titulů – alokace, příjemci apod.</a:t>
            </a:r>
          </a:p>
          <a:p>
            <a:pPr marL="1200150" lvl="1" indent="-279400" algn="just">
              <a:lnSpc>
                <a:spcPct val="120000"/>
              </a:lnSpc>
              <a:spcBef>
                <a:spcPts val="0"/>
              </a:spcBef>
              <a:buFont typeface="Arial" panose="020B0604020202020204" pitchFamily="34" charset="0"/>
              <a:buChar char="•"/>
            </a:pPr>
            <a:r>
              <a:rPr lang="cs-CZ" sz="1600" dirty="0"/>
              <a:t>Zohlednění územní dimenze</a:t>
            </a:r>
          </a:p>
          <a:p>
            <a:pPr marL="1200150" lvl="1" indent="-279400" algn="just">
              <a:lnSpc>
                <a:spcPct val="120000"/>
              </a:lnSpc>
              <a:spcBef>
                <a:spcPts val="0"/>
              </a:spcBef>
              <a:buFont typeface="Arial" panose="020B0604020202020204" pitchFamily="34" charset="0"/>
              <a:buChar char="•"/>
            </a:pPr>
            <a:r>
              <a:rPr lang="cs-CZ" sz="1600" dirty="0"/>
              <a:t>Podněty ke zřízení nového dotačního titulu </a:t>
            </a:r>
          </a:p>
          <a:p>
            <a:pPr marL="457200" indent="-279400" algn="just">
              <a:lnSpc>
                <a:spcPct val="120000"/>
              </a:lnSpc>
              <a:spcBef>
                <a:spcPts val="0"/>
              </a:spcBef>
              <a:buFont typeface="Arial" panose="020B0604020202020204" pitchFamily="34" charset="0"/>
              <a:buChar char="•"/>
            </a:pPr>
            <a:endParaRPr lang="cs-CZ" sz="1800" b="1" dirty="0" smtClean="0"/>
          </a:p>
          <a:p>
            <a:pPr algn="just"/>
            <a:endParaRPr lang="cs-CZ" sz="1800" dirty="0">
              <a:latin typeface="+mn-lt"/>
              <a:cs typeface="Calibri" pitchFamily="34" charset="0"/>
            </a:endParaRPr>
          </a:p>
        </p:txBody>
      </p:sp>
      <p:sp>
        <p:nvSpPr>
          <p:cNvPr id="5" name="Nadpis 2"/>
          <p:cNvSpPr>
            <a:spLocks noGrp="1"/>
          </p:cNvSpPr>
          <p:nvPr>
            <p:ph type="title"/>
          </p:nvPr>
        </p:nvSpPr>
        <p:spPr>
          <a:xfrm>
            <a:off x="395536" y="1268760"/>
            <a:ext cx="8291264" cy="504056"/>
          </a:xfrm>
        </p:spPr>
        <p:txBody>
          <a:bodyPr/>
          <a:lstStyle/>
          <a:p>
            <a:r>
              <a:rPr lang="cs-CZ" dirty="0" smtClean="0">
                <a:latin typeface="Calibri" pitchFamily="34" charset="0"/>
                <a:cs typeface="Calibri" pitchFamily="34" charset="0"/>
              </a:rPr>
              <a:t>Akční plán SRR 2017-2018</a:t>
            </a:r>
            <a:endParaRPr lang="cs-CZ" dirty="0">
              <a:latin typeface="Calibri" pitchFamily="34" charset="0"/>
              <a:cs typeface="Calibri" pitchFamily="34" charset="0"/>
            </a:endParaRPr>
          </a:p>
        </p:txBody>
      </p:sp>
    </p:spTree>
    <p:extLst>
      <p:ext uri="{BB962C8B-B14F-4D97-AF65-F5344CB8AC3E}">
        <p14:creationId xmlns:p14="http://schemas.microsoft.com/office/powerpoint/2010/main" val="7006055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1340768"/>
            <a:ext cx="8291264" cy="504056"/>
          </a:xfrm>
        </p:spPr>
        <p:txBody>
          <a:bodyPr/>
          <a:lstStyle/>
          <a:p>
            <a:r>
              <a:rPr lang="cs-CZ" sz="2800" dirty="0" smtClean="0"/>
              <a:t>Jednání sekretariátů RSK – současný stav	</a:t>
            </a:r>
            <a:endParaRPr lang="cs-CZ" sz="2800" dirty="0"/>
          </a:p>
        </p:txBody>
      </p:sp>
      <p:sp>
        <p:nvSpPr>
          <p:cNvPr id="3" name="Zástupný symbol pro obsah 2"/>
          <p:cNvSpPr>
            <a:spLocks noGrp="1"/>
          </p:cNvSpPr>
          <p:nvPr>
            <p:ph idx="10"/>
          </p:nvPr>
        </p:nvSpPr>
        <p:spPr>
          <a:xfrm>
            <a:off x="467544" y="2060848"/>
            <a:ext cx="8280920" cy="2952328"/>
          </a:xfrm>
        </p:spPr>
        <p:txBody>
          <a:bodyPr/>
          <a:lstStyle/>
          <a:p>
            <a:pPr marL="457200" indent="-279400">
              <a:lnSpc>
                <a:spcPct val="120000"/>
              </a:lnSpc>
              <a:spcBef>
                <a:spcPts val="0"/>
              </a:spcBef>
              <a:buFont typeface="Arial" panose="020B0604020202020204" pitchFamily="34" charset="0"/>
              <a:buChar char="•"/>
            </a:pPr>
            <a:r>
              <a:rPr lang="cs-CZ" sz="1800" b="1" dirty="0"/>
              <a:t>Pravidelné schůzky MMR, sekretariátů RSK a vybraných </a:t>
            </a:r>
            <a:r>
              <a:rPr lang="cs-CZ" sz="1800" b="1" dirty="0" smtClean="0"/>
              <a:t>ŘO</a:t>
            </a:r>
            <a:endParaRPr lang="cs-CZ" sz="1800" dirty="0"/>
          </a:p>
          <a:p>
            <a:pPr marL="984250" lvl="1" indent="-279400">
              <a:lnSpc>
                <a:spcPct val="120000"/>
              </a:lnSpc>
              <a:spcBef>
                <a:spcPts val="0"/>
              </a:spcBef>
              <a:buFont typeface="Arial" panose="020B0604020202020204" pitchFamily="34" charset="0"/>
              <a:buChar char="•"/>
            </a:pPr>
            <a:r>
              <a:rPr lang="cs-CZ" sz="1800" dirty="0"/>
              <a:t>Aktualizace RAP – komunikováno s ŘO</a:t>
            </a:r>
          </a:p>
          <a:p>
            <a:pPr marL="984250" lvl="1" indent="-279400">
              <a:lnSpc>
                <a:spcPct val="120000"/>
              </a:lnSpc>
              <a:spcBef>
                <a:spcPts val="0"/>
              </a:spcBef>
              <a:buFont typeface="Arial" panose="020B0604020202020204" pitchFamily="34" charset="0"/>
              <a:buChar char="•"/>
            </a:pPr>
            <a:r>
              <a:rPr lang="cs-CZ" sz="1800" dirty="0"/>
              <a:t>Průběžný sběr podnětů z území směrem k řídicím orgánům</a:t>
            </a:r>
          </a:p>
          <a:p>
            <a:pPr marL="984250" lvl="1" indent="-279400">
              <a:lnSpc>
                <a:spcPct val="120000"/>
              </a:lnSpc>
              <a:spcBef>
                <a:spcPts val="0"/>
              </a:spcBef>
              <a:buFont typeface="Arial" panose="020B0604020202020204" pitchFamily="34" charset="0"/>
              <a:buChar char="•"/>
            </a:pPr>
            <a:r>
              <a:rPr lang="cs-CZ" sz="1800" dirty="0"/>
              <a:t>Data z MS2014+ </a:t>
            </a:r>
          </a:p>
          <a:p>
            <a:pPr marL="1200150" lvl="1" indent="-279400">
              <a:lnSpc>
                <a:spcPct val="120000"/>
              </a:lnSpc>
              <a:spcBef>
                <a:spcPts val="0"/>
              </a:spcBef>
              <a:buFont typeface="Arial" panose="020B0604020202020204" pitchFamily="34" charset="0"/>
              <a:buChar char="•"/>
            </a:pPr>
            <a:endParaRPr lang="cs-CZ" sz="1800" dirty="0"/>
          </a:p>
          <a:p>
            <a:pPr marL="457200" indent="-279400">
              <a:lnSpc>
                <a:spcPct val="120000"/>
              </a:lnSpc>
              <a:spcBef>
                <a:spcPts val="0"/>
              </a:spcBef>
              <a:buFont typeface="Arial" panose="020B0604020202020204" pitchFamily="34" charset="0"/>
              <a:buChar char="•"/>
            </a:pPr>
            <a:r>
              <a:rPr lang="cs-CZ" sz="1800" b="1" dirty="0"/>
              <a:t>Intenzivnější spolupráce s řídicími orgány</a:t>
            </a:r>
          </a:p>
          <a:p>
            <a:pPr marL="984250" lvl="1" indent="-279400">
              <a:lnSpc>
                <a:spcPct val="120000"/>
              </a:lnSpc>
              <a:spcBef>
                <a:spcPts val="0"/>
              </a:spcBef>
              <a:buFont typeface="Arial" panose="020B0604020202020204" pitchFamily="34" charset="0"/>
              <a:buChar char="•"/>
            </a:pPr>
            <a:r>
              <a:rPr lang="cs-CZ" sz="1800" dirty="0"/>
              <a:t>Možnosti spolupráce s RSK</a:t>
            </a:r>
          </a:p>
          <a:p>
            <a:pPr marL="984250" lvl="1" indent="-279400">
              <a:lnSpc>
                <a:spcPct val="120000"/>
              </a:lnSpc>
              <a:spcBef>
                <a:spcPts val="0"/>
              </a:spcBef>
              <a:buFont typeface="Arial" panose="020B0604020202020204" pitchFamily="34" charset="0"/>
              <a:buChar char="•"/>
            </a:pPr>
            <a:r>
              <a:rPr lang="cs-CZ" sz="1800" dirty="0"/>
              <a:t>Podoba aktualizace RAP</a:t>
            </a:r>
          </a:p>
        </p:txBody>
      </p:sp>
    </p:spTree>
    <p:extLst>
      <p:ext uri="{BB962C8B-B14F-4D97-AF65-F5344CB8AC3E}">
        <p14:creationId xmlns:p14="http://schemas.microsoft.com/office/powerpoint/2010/main" val="992445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1268760"/>
            <a:ext cx="8291264" cy="504056"/>
          </a:xfrm>
        </p:spPr>
        <p:txBody>
          <a:bodyPr/>
          <a:lstStyle/>
          <a:p>
            <a:r>
              <a:rPr lang="cs-CZ" sz="2800" dirty="0"/>
              <a:t>Jednání sekretariátů RSK – </a:t>
            </a:r>
            <a:r>
              <a:rPr lang="cs-CZ" sz="2800" dirty="0" smtClean="0"/>
              <a:t>výhled</a:t>
            </a:r>
            <a:r>
              <a:rPr lang="cs-CZ" dirty="0" smtClean="0"/>
              <a:t>	</a:t>
            </a:r>
            <a:endParaRPr lang="cs-CZ" dirty="0"/>
          </a:p>
        </p:txBody>
      </p:sp>
      <p:sp>
        <p:nvSpPr>
          <p:cNvPr id="3" name="Zástupný symbol pro obsah 2"/>
          <p:cNvSpPr>
            <a:spLocks noGrp="1"/>
          </p:cNvSpPr>
          <p:nvPr>
            <p:ph idx="10"/>
          </p:nvPr>
        </p:nvSpPr>
        <p:spPr>
          <a:xfrm>
            <a:off x="467544" y="2060848"/>
            <a:ext cx="8280920" cy="2952328"/>
          </a:xfrm>
        </p:spPr>
        <p:txBody>
          <a:bodyPr/>
          <a:lstStyle/>
          <a:p>
            <a:pPr>
              <a:spcAft>
                <a:spcPts val="1200"/>
              </a:spcAft>
            </a:pPr>
            <a:r>
              <a:rPr lang="cs-CZ" sz="1800" dirty="0" smtClean="0"/>
              <a:t>Možné střídání míst konání (např. vždy každé druhé jednání mimo MMR)</a:t>
            </a:r>
          </a:p>
          <a:p>
            <a:pPr>
              <a:spcAft>
                <a:spcPts val="1200"/>
              </a:spcAft>
            </a:pPr>
            <a:r>
              <a:rPr lang="cs-CZ" sz="1800" dirty="0" smtClean="0"/>
              <a:t>Prezentování dobré praxe určité RSK (např. při sběru dat pro účely RAP, při vizualizaci územní dimenze apod.)</a:t>
            </a:r>
          </a:p>
          <a:p>
            <a:pPr>
              <a:spcAft>
                <a:spcPts val="1200"/>
              </a:spcAft>
            </a:pPr>
            <a:r>
              <a:rPr lang="cs-CZ" sz="1800" dirty="0" smtClean="0"/>
              <a:t>Diskuze rovněž např. ohledně strategických dokumentů krajů --- jejich sladění se Strategií regionálního rozvoje </a:t>
            </a:r>
            <a:endParaRPr lang="cs-CZ" sz="1800" dirty="0"/>
          </a:p>
        </p:txBody>
      </p:sp>
    </p:spTree>
    <p:extLst>
      <p:ext uri="{BB962C8B-B14F-4D97-AF65-F5344CB8AC3E}">
        <p14:creationId xmlns:p14="http://schemas.microsoft.com/office/powerpoint/2010/main" val="37077707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algn="just">
              <a:spcBef>
                <a:spcPts val="600"/>
              </a:spcBef>
            </a:pPr>
            <a:r>
              <a:rPr lang="cs-CZ" sz="2000" b="1" dirty="0"/>
              <a:t>Důvody </a:t>
            </a:r>
            <a:r>
              <a:rPr lang="cs-CZ" sz="2000" b="1" dirty="0" smtClean="0"/>
              <a:t>zpracování:</a:t>
            </a:r>
            <a:endParaRPr lang="cs-CZ" sz="2000" b="1" dirty="0"/>
          </a:p>
          <a:p>
            <a:pPr marL="342900" indent="-342900" algn="just">
              <a:spcBef>
                <a:spcPts val="600"/>
              </a:spcBef>
              <a:buFont typeface="Arial" panose="020B0604020202020204" pitchFamily="34" charset="0"/>
              <a:buChar char="•"/>
            </a:pPr>
            <a:r>
              <a:rPr lang="cs-CZ" sz="2000" dirty="0" smtClean="0"/>
              <a:t>Ústecký, Moravskoslezský a Karlovarský kraj byly </a:t>
            </a:r>
            <a:r>
              <a:rPr lang="cs-CZ" sz="2000" b="1" dirty="0" smtClean="0"/>
              <a:t>historicky specializovány na tradiční odvětví</a:t>
            </a:r>
            <a:r>
              <a:rPr lang="cs-CZ" sz="2000" dirty="0" smtClean="0"/>
              <a:t> s významnou rolí těžkého průmyslu, těžby a energetiky --- </a:t>
            </a:r>
            <a:r>
              <a:rPr lang="cs-CZ" sz="2000" b="1" dirty="0" smtClean="0"/>
              <a:t>hospodářská transformace zde byla náročnější a pouze částečně úspěšná</a:t>
            </a:r>
            <a:r>
              <a:rPr lang="cs-CZ" sz="2000" dirty="0" smtClean="0"/>
              <a:t>.</a:t>
            </a:r>
          </a:p>
          <a:p>
            <a:pPr marL="342900" indent="-342900" algn="just">
              <a:spcBef>
                <a:spcPts val="600"/>
              </a:spcBef>
              <a:buFont typeface="Arial" panose="020B0604020202020204" pitchFamily="34" charset="0"/>
              <a:buChar char="•"/>
            </a:pPr>
            <a:r>
              <a:rPr lang="cs-CZ" sz="2000" dirty="0" smtClean="0"/>
              <a:t>V dotčených krajích </a:t>
            </a:r>
            <a:r>
              <a:rPr lang="cs-CZ" sz="2000" b="1" dirty="0" smtClean="0"/>
              <a:t>nedokončená transformace</a:t>
            </a:r>
            <a:r>
              <a:rPr lang="cs-CZ" sz="2000" dirty="0" smtClean="0"/>
              <a:t>, která ovlivňuje ekonomický rozvoj a konkurenceschopnost krajů --- </a:t>
            </a:r>
            <a:r>
              <a:rPr lang="cs-CZ" sz="2000" b="1" dirty="0" smtClean="0"/>
              <a:t>potřeba restrukturalizace hospodářství </a:t>
            </a:r>
            <a:r>
              <a:rPr lang="cs-CZ" sz="2000" dirty="0" smtClean="0"/>
              <a:t>dotčených krajů.</a:t>
            </a:r>
            <a:endParaRPr lang="cs-CZ" sz="2000" dirty="0"/>
          </a:p>
          <a:p>
            <a:pPr marL="342900" indent="-342900" algn="just">
              <a:spcBef>
                <a:spcPts val="600"/>
              </a:spcBef>
              <a:buFont typeface="Arial" panose="020B0604020202020204" pitchFamily="34" charset="0"/>
              <a:buChar char="•"/>
            </a:pPr>
            <a:r>
              <a:rPr lang="cs-CZ" sz="2000" dirty="0" smtClean="0"/>
              <a:t>Strategie zaměřena na </a:t>
            </a:r>
            <a:r>
              <a:rPr lang="cs-CZ" sz="2000" b="1" dirty="0" smtClean="0"/>
              <a:t>nejdůležitější faktory, které ovlivňují ekonomickou výkonnost</a:t>
            </a:r>
            <a:r>
              <a:rPr lang="cs-CZ" sz="2000" dirty="0" smtClean="0"/>
              <a:t>, a jsou proto klíčovými faktory konkurenceschopnosti krajů.</a:t>
            </a:r>
          </a:p>
          <a:p>
            <a:pPr indent="-346950" algn="just">
              <a:spcBef>
                <a:spcPts val="600"/>
              </a:spcBef>
              <a:buFont typeface="Arial" pitchFamily="34" charset="0"/>
              <a:buChar char="•"/>
            </a:pPr>
            <a:endParaRPr lang="cs-CZ" sz="2000" dirty="0" smtClean="0"/>
          </a:p>
        </p:txBody>
      </p:sp>
      <p:sp>
        <p:nvSpPr>
          <p:cNvPr id="3" name="Nadpis 2"/>
          <p:cNvSpPr>
            <a:spLocks noGrp="1"/>
          </p:cNvSpPr>
          <p:nvPr>
            <p:ph type="title"/>
          </p:nvPr>
        </p:nvSpPr>
        <p:spPr>
          <a:xfrm>
            <a:off x="107504" y="1196752"/>
            <a:ext cx="9036496" cy="504056"/>
          </a:xfrm>
        </p:spPr>
        <p:txBody>
          <a:bodyPr/>
          <a:lstStyle/>
          <a:p>
            <a:r>
              <a:rPr lang="cs-CZ" sz="2400" dirty="0" smtClean="0"/>
              <a:t>Strategie hospodářské restrukturalizace</a:t>
            </a:r>
            <a:r>
              <a:rPr lang="cs-CZ" dirty="0" smtClean="0"/>
              <a:t>	</a:t>
            </a:r>
            <a:endParaRPr lang="en-GB" dirty="0"/>
          </a:p>
        </p:txBody>
      </p:sp>
    </p:spTree>
    <p:extLst>
      <p:ext uri="{BB962C8B-B14F-4D97-AF65-F5344CB8AC3E}">
        <p14:creationId xmlns:p14="http://schemas.microsoft.com/office/powerpoint/2010/main" val="551039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b="1" dirty="0" smtClean="0"/>
              <a:t>= Proměna </a:t>
            </a:r>
            <a:r>
              <a:rPr lang="cs-CZ" b="1" dirty="0"/>
              <a:t>struktury soukromého sektoru, a to v několika </a:t>
            </a:r>
            <a:r>
              <a:rPr lang="cs-CZ" b="1" dirty="0" smtClean="0"/>
              <a:t>rozměrech:</a:t>
            </a:r>
            <a:endParaRPr lang="cs-CZ" dirty="0"/>
          </a:p>
          <a:p>
            <a:pPr marL="457200" lvl="0" indent="-457200">
              <a:buFont typeface="Arial" panose="020B0604020202020204" pitchFamily="34" charset="0"/>
              <a:buChar char="•"/>
            </a:pPr>
            <a:r>
              <a:rPr lang="cs-CZ" b="1" dirty="0"/>
              <a:t>kvalitativní </a:t>
            </a:r>
            <a:r>
              <a:rPr lang="cs-CZ" b="1" dirty="0" smtClean="0"/>
              <a:t>proměna </a:t>
            </a:r>
            <a:r>
              <a:rPr lang="cs-CZ" b="1" dirty="0"/>
              <a:t>stávajících firem </a:t>
            </a:r>
            <a:r>
              <a:rPr lang="cs-CZ" dirty="0"/>
              <a:t>– růst jejich produktivity, vstup na nové geografické nebo produktové trhy, apod. – v jejichž důsledku firmy budou na světových trzích úspěšnější</a:t>
            </a:r>
          </a:p>
          <a:p>
            <a:pPr marL="457200" lvl="0" indent="-457200">
              <a:buFont typeface="Arial" panose="020B0604020202020204" pitchFamily="34" charset="0"/>
              <a:buChar char="•"/>
            </a:pPr>
            <a:r>
              <a:rPr lang="cs-CZ" b="1" dirty="0"/>
              <a:t>příchod nových firem </a:t>
            </a:r>
            <a:r>
              <a:rPr lang="cs-CZ" b="1" dirty="0" smtClean="0"/>
              <a:t>odjinud</a:t>
            </a:r>
            <a:r>
              <a:rPr lang="cs-CZ" dirty="0"/>
              <a:t> </a:t>
            </a:r>
            <a:r>
              <a:rPr lang="cs-CZ" dirty="0" smtClean="0"/>
              <a:t>(ČR </a:t>
            </a:r>
            <a:r>
              <a:rPr lang="cs-CZ" dirty="0"/>
              <a:t>nebo ze </a:t>
            </a:r>
            <a:r>
              <a:rPr lang="cs-CZ" dirty="0" smtClean="0"/>
              <a:t>zahraničí </a:t>
            </a:r>
            <a:r>
              <a:rPr lang="cs-CZ" dirty="0"/>
              <a:t>a bez ohledu na </a:t>
            </a:r>
            <a:r>
              <a:rPr lang="cs-CZ" dirty="0" smtClean="0"/>
              <a:t>vlastnictví); nově </a:t>
            </a:r>
            <a:r>
              <a:rPr lang="cs-CZ" dirty="0"/>
              <a:t>příchozí firmy mohou (nemusí) přinášet nové obory nebo nové druhy aktivit </a:t>
            </a:r>
          </a:p>
          <a:p>
            <a:pPr marL="457200" lvl="0" indent="-457200">
              <a:buFont typeface="Arial" panose="020B0604020202020204" pitchFamily="34" charset="0"/>
              <a:buChar char="•"/>
            </a:pPr>
            <a:r>
              <a:rPr lang="cs-CZ" b="1" dirty="0"/>
              <a:t>vznik firem nových nebo rychlejší růst stávajících malých firem</a:t>
            </a:r>
            <a:r>
              <a:rPr lang="cs-CZ" dirty="0"/>
              <a:t> a jejich vstup na </a:t>
            </a:r>
            <a:r>
              <a:rPr lang="cs-CZ" b="1" dirty="0"/>
              <a:t>nové geografické či produktové trhy</a:t>
            </a:r>
            <a:r>
              <a:rPr lang="cs-CZ" dirty="0"/>
              <a:t>. </a:t>
            </a:r>
          </a:p>
          <a:p>
            <a:endParaRPr lang="cs-CZ" dirty="0"/>
          </a:p>
        </p:txBody>
      </p:sp>
      <p:sp>
        <p:nvSpPr>
          <p:cNvPr id="3" name="Nadpis 2"/>
          <p:cNvSpPr>
            <a:spLocks noGrp="1"/>
          </p:cNvSpPr>
          <p:nvPr>
            <p:ph type="title"/>
          </p:nvPr>
        </p:nvSpPr>
        <p:spPr>
          <a:xfrm>
            <a:off x="611560" y="1412776"/>
            <a:ext cx="8352928" cy="504056"/>
          </a:xfrm>
        </p:spPr>
        <p:txBody>
          <a:bodyPr/>
          <a:lstStyle/>
          <a:p>
            <a:r>
              <a:rPr lang="cs-CZ" sz="2400" dirty="0" smtClean="0"/>
              <a:t>Hospodářská </a:t>
            </a:r>
            <a:r>
              <a:rPr lang="cs-CZ" sz="2400" dirty="0"/>
              <a:t>restrukturalizace</a:t>
            </a:r>
          </a:p>
        </p:txBody>
      </p:sp>
    </p:spTree>
    <p:extLst>
      <p:ext uri="{BB962C8B-B14F-4D97-AF65-F5344CB8AC3E}">
        <p14:creationId xmlns:p14="http://schemas.microsoft.com/office/powerpoint/2010/main" val="387197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348880"/>
            <a:ext cx="8352928" cy="3600400"/>
          </a:xfrm>
        </p:spPr>
        <p:txBody>
          <a:bodyPr>
            <a:normAutofit fontScale="77500" lnSpcReduction="20000"/>
          </a:bodyPr>
          <a:lstStyle/>
          <a:p>
            <a:pPr marL="457200" indent="-457200">
              <a:buFont typeface="Arial" panose="020B0604020202020204" pitchFamily="34" charset="0"/>
              <a:buChar char="•"/>
            </a:pPr>
            <a:r>
              <a:rPr lang="cs-CZ" sz="2400" dirty="0" smtClean="0"/>
              <a:t>při </a:t>
            </a:r>
            <a:r>
              <a:rPr lang="cs-CZ" sz="2400" dirty="0"/>
              <a:t>přípravě analytické části </a:t>
            </a:r>
            <a:r>
              <a:rPr lang="cs-CZ" sz="2400" b="1" dirty="0"/>
              <a:t>zástupci </a:t>
            </a:r>
            <a:r>
              <a:rPr lang="cs-CZ" sz="2400" b="1" dirty="0" smtClean="0"/>
              <a:t>RSK </a:t>
            </a:r>
            <a:r>
              <a:rPr lang="cs-CZ" sz="2400" dirty="0" smtClean="0"/>
              <a:t>dotčených krajů </a:t>
            </a:r>
            <a:r>
              <a:rPr lang="cs-CZ" sz="2400" b="1" dirty="0" smtClean="0"/>
              <a:t>průběžně připomínkovaly</a:t>
            </a:r>
            <a:r>
              <a:rPr lang="cs-CZ" sz="2400" dirty="0" smtClean="0"/>
              <a:t> pracovní verze dokumentu v PS restrukturalizace</a:t>
            </a:r>
          </a:p>
          <a:p>
            <a:pPr marL="457200" indent="-457200">
              <a:buFont typeface="Arial" panose="020B0604020202020204" pitchFamily="34" charset="0"/>
              <a:buChar char="•"/>
            </a:pPr>
            <a:r>
              <a:rPr lang="cs-CZ" sz="2400" dirty="0" smtClean="0"/>
              <a:t>výsledná </a:t>
            </a:r>
            <a:r>
              <a:rPr lang="cs-CZ" sz="2400" dirty="0"/>
              <a:t>Vstupní analýza jim pak následně byla představena. </a:t>
            </a:r>
            <a:endParaRPr lang="cs-CZ" sz="2400" dirty="0" smtClean="0"/>
          </a:p>
          <a:p>
            <a:pPr marL="457200" indent="-457200">
              <a:buFont typeface="Arial" panose="020B0604020202020204" pitchFamily="34" charset="0"/>
              <a:buChar char="•"/>
            </a:pPr>
            <a:r>
              <a:rPr lang="cs-CZ" sz="2400" dirty="0"/>
              <a:t>p</a:t>
            </a:r>
            <a:r>
              <a:rPr lang="cs-CZ" sz="2400" dirty="0" smtClean="0"/>
              <a:t>ři </a:t>
            </a:r>
            <a:r>
              <a:rPr lang="cs-CZ" sz="2400" dirty="0"/>
              <a:t>přípravě návrhové a implementační </a:t>
            </a:r>
            <a:r>
              <a:rPr lang="cs-CZ" sz="2400" dirty="0" smtClean="0"/>
              <a:t>části a akčního plánu </a:t>
            </a:r>
            <a:r>
              <a:rPr lang="cs-CZ" sz="2400" dirty="0"/>
              <a:t>se rovněž očekává aktivní role členů </a:t>
            </a:r>
            <a:r>
              <a:rPr lang="cs-CZ" sz="2400" dirty="0" smtClean="0"/>
              <a:t>RSK</a:t>
            </a:r>
            <a:r>
              <a:rPr lang="cs-CZ" sz="2400" dirty="0"/>
              <a:t> </a:t>
            </a:r>
            <a:r>
              <a:rPr lang="cs-CZ" sz="2400" dirty="0" smtClean="0"/>
              <a:t>(proběhla úvodní PS)</a:t>
            </a:r>
            <a:endParaRPr lang="cs-CZ" sz="2400" dirty="0"/>
          </a:p>
          <a:p>
            <a:pPr marL="457200" indent="-457200">
              <a:buFont typeface="Arial" panose="020B0604020202020204" pitchFamily="34" charset="0"/>
              <a:buChar char="•"/>
            </a:pPr>
            <a:r>
              <a:rPr lang="cs-CZ" sz="2400" dirty="0" smtClean="0"/>
              <a:t>dílčí </a:t>
            </a:r>
            <a:r>
              <a:rPr lang="cs-CZ" sz="2400" dirty="0"/>
              <a:t>kroky </a:t>
            </a:r>
            <a:r>
              <a:rPr lang="cs-CZ" sz="2400" dirty="0" smtClean="0"/>
              <a:t>Strategie </a:t>
            </a:r>
            <a:r>
              <a:rPr lang="cs-CZ" sz="2400" dirty="0"/>
              <a:t>restrukturalizace budou </a:t>
            </a:r>
            <a:r>
              <a:rPr lang="cs-CZ" sz="2400" dirty="0" smtClean="0"/>
              <a:t>popisovány v</a:t>
            </a:r>
            <a:r>
              <a:rPr lang="cs-CZ" sz="2400" dirty="0"/>
              <a:t> </a:t>
            </a:r>
            <a:r>
              <a:rPr lang="cs-CZ" sz="2400" b="1" dirty="0"/>
              <a:t>regionálních akčních </a:t>
            </a:r>
            <a:r>
              <a:rPr lang="cs-CZ" sz="2400" b="1" dirty="0" smtClean="0"/>
              <a:t>plánech </a:t>
            </a:r>
            <a:r>
              <a:rPr lang="cs-CZ" sz="2400" dirty="0" smtClean="0"/>
              <a:t>(RAP). </a:t>
            </a:r>
          </a:p>
          <a:p>
            <a:pPr marL="457200" indent="-457200">
              <a:buFont typeface="Arial" panose="020B0604020202020204" pitchFamily="34" charset="0"/>
              <a:buChar char="•"/>
            </a:pPr>
            <a:r>
              <a:rPr lang="cs-CZ" sz="2400" dirty="0" smtClean="0"/>
              <a:t>ustaven mezirezortní tým (úroveň NM)</a:t>
            </a:r>
          </a:p>
          <a:p>
            <a:pPr marL="457200" indent="-457200">
              <a:buFont typeface="Arial" panose="020B0604020202020204" pitchFamily="34" charset="0"/>
              <a:buChar char="•"/>
            </a:pPr>
            <a:r>
              <a:rPr lang="cs-CZ" sz="2400" dirty="0" smtClean="0"/>
              <a:t>PS Restrukturalizace – červenec (představení návrhů)</a:t>
            </a:r>
          </a:p>
          <a:p>
            <a:pPr marL="457200" indent="-457200">
              <a:buFont typeface="Arial" panose="020B0604020202020204" pitchFamily="34" charset="0"/>
              <a:buChar char="•"/>
            </a:pPr>
            <a:endParaRPr lang="cs-CZ" sz="2400" dirty="0"/>
          </a:p>
          <a:p>
            <a:endParaRPr lang="cs-CZ" dirty="0"/>
          </a:p>
        </p:txBody>
      </p:sp>
      <p:sp>
        <p:nvSpPr>
          <p:cNvPr id="3" name="Nadpis 2"/>
          <p:cNvSpPr>
            <a:spLocks noGrp="1"/>
          </p:cNvSpPr>
          <p:nvPr>
            <p:ph type="title"/>
          </p:nvPr>
        </p:nvSpPr>
        <p:spPr>
          <a:xfrm>
            <a:off x="251520" y="1340768"/>
            <a:ext cx="9433048" cy="504056"/>
          </a:xfrm>
        </p:spPr>
        <p:txBody>
          <a:bodyPr/>
          <a:lstStyle/>
          <a:p>
            <a:r>
              <a:rPr lang="cs-CZ" sz="2200" dirty="0" smtClean="0"/>
              <a:t>Role RSK při zpracování Strategie hospodářské restrukturalizace</a:t>
            </a:r>
            <a:endParaRPr lang="cs-CZ" sz="2200" dirty="0"/>
          </a:p>
        </p:txBody>
      </p:sp>
    </p:spTree>
    <p:extLst>
      <p:ext uri="{BB962C8B-B14F-4D97-AF65-F5344CB8AC3E}">
        <p14:creationId xmlns:p14="http://schemas.microsoft.com/office/powerpoint/2010/main" val="15782802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1844824"/>
            <a:ext cx="8291264" cy="4824536"/>
          </a:xfrm>
        </p:spPr>
        <p:txBody>
          <a:bodyPr>
            <a:noAutofit/>
          </a:bodyPr>
          <a:lstStyle/>
          <a:p>
            <a:pPr marL="457200" indent="-279400" algn="just">
              <a:lnSpc>
                <a:spcPct val="120000"/>
              </a:lnSpc>
              <a:spcBef>
                <a:spcPts val="0"/>
              </a:spcBef>
              <a:buFont typeface="Arial" panose="020B0604020202020204" pitchFamily="34" charset="0"/>
              <a:buChar char="•"/>
            </a:pPr>
            <a:r>
              <a:rPr lang="cs-CZ" sz="2000" dirty="0"/>
              <a:t>Aktivita nizozemského PRES</a:t>
            </a:r>
          </a:p>
          <a:p>
            <a:pPr marL="457200" indent="-279400" algn="just">
              <a:lnSpc>
                <a:spcPct val="120000"/>
              </a:lnSpc>
              <a:spcBef>
                <a:spcPts val="0"/>
              </a:spcBef>
              <a:buFont typeface="Arial" panose="020B0604020202020204" pitchFamily="34" charset="0"/>
              <a:buChar char="•"/>
            </a:pPr>
            <a:r>
              <a:rPr lang="cs-CZ" sz="2000" dirty="0" smtClean="0"/>
              <a:t>potvrzena ministry podpisem tzv. </a:t>
            </a:r>
            <a:r>
              <a:rPr lang="cs-CZ" sz="2000" b="1" dirty="0" smtClean="0"/>
              <a:t>Amsterodamského paktu </a:t>
            </a:r>
            <a:r>
              <a:rPr lang="cs-CZ" sz="2000" dirty="0" smtClean="0"/>
              <a:t>(AP) na neformálním jednání ministrů dne </a:t>
            </a:r>
            <a:r>
              <a:rPr lang="cs-CZ" sz="2000" b="1" dirty="0" smtClean="0"/>
              <a:t>30. května 2016 </a:t>
            </a:r>
            <a:br>
              <a:rPr lang="cs-CZ" sz="2000" b="1" dirty="0" smtClean="0"/>
            </a:br>
            <a:r>
              <a:rPr lang="cs-CZ" sz="2000" dirty="0" smtClean="0"/>
              <a:t>v Amsterodamu </a:t>
            </a:r>
          </a:p>
          <a:p>
            <a:pPr marL="457200" indent="-279400" algn="just">
              <a:lnSpc>
                <a:spcPct val="120000"/>
              </a:lnSpc>
              <a:spcBef>
                <a:spcPts val="0"/>
              </a:spcBef>
              <a:buFont typeface="Arial" panose="020B0604020202020204" pitchFamily="34" charset="0"/>
              <a:buChar char="•"/>
            </a:pPr>
            <a:r>
              <a:rPr lang="cs-CZ" sz="2000" dirty="0" smtClean="0"/>
              <a:t>Následně </a:t>
            </a:r>
            <a:r>
              <a:rPr lang="cs-CZ" sz="2000" dirty="0"/>
              <a:t>bude stvrzena </a:t>
            </a:r>
            <a:r>
              <a:rPr lang="cs-CZ" sz="2000" b="1" dirty="0"/>
              <a:t>schválením závěrů Rady pro obecné záležitosti dne 21. června </a:t>
            </a:r>
            <a:r>
              <a:rPr lang="cs-CZ" sz="2000" b="1" dirty="0" smtClean="0"/>
              <a:t>2016</a:t>
            </a:r>
            <a:endParaRPr lang="cs-CZ" sz="2000" b="1" dirty="0"/>
          </a:p>
          <a:p>
            <a:pPr marL="457200" lvl="0" indent="-279400" algn="just">
              <a:lnSpc>
                <a:spcPct val="120000"/>
              </a:lnSpc>
              <a:spcBef>
                <a:spcPts val="0"/>
              </a:spcBef>
              <a:buFont typeface="Arial" panose="020B0604020202020204" pitchFamily="34" charset="0"/>
              <a:buChar char="•"/>
            </a:pPr>
            <a:r>
              <a:rPr lang="cs-CZ" sz="2000" dirty="0"/>
              <a:t>Praktickým aspektem jsou tzv. </a:t>
            </a:r>
            <a:r>
              <a:rPr lang="cs-CZ" sz="2000" b="1" dirty="0"/>
              <a:t>partnerství</a:t>
            </a:r>
            <a:r>
              <a:rPr lang="cs-CZ" sz="2000" dirty="0"/>
              <a:t> - tvořena </a:t>
            </a:r>
            <a:r>
              <a:rPr lang="cs-CZ" sz="2000" b="1" dirty="0"/>
              <a:t>zástupci měst a jejich asociací na evropské úrovni, zástupci institucí EU, členských států a dalších expertů. </a:t>
            </a:r>
            <a:r>
              <a:rPr lang="cs-CZ" sz="2000" dirty="0"/>
              <a:t>K jednotlivým oblastem (regulace – financování – znalosti) vznikne </a:t>
            </a:r>
            <a:r>
              <a:rPr lang="cs-CZ" sz="2000" b="1" dirty="0"/>
              <a:t>akční plán aktivit</a:t>
            </a:r>
            <a:r>
              <a:rPr lang="cs-CZ" sz="2000" dirty="0"/>
              <a:t>, kterému se budou v nadcházejících letech (2-3) věnovat. </a:t>
            </a:r>
          </a:p>
          <a:p>
            <a:pPr marL="457200" indent="-279400" algn="just">
              <a:lnSpc>
                <a:spcPct val="120000"/>
              </a:lnSpc>
              <a:spcBef>
                <a:spcPts val="0"/>
              </a:spcBef>
              <a:buFont typeface="Arial" panose="020B0604020202020204" pitchFamily="34" charset="0"/>
              <a:buChar char="•"/>
            </a:pPr>
            <a:endParaRPr lang="cs-CZ" sz="2000" b="1" dirty="0"/>
          </a:p>
          <a:p>
            <a:pPr marL="457200" indent="-279400" algn="just">
              <a:lnSpc>
                <a:spcPct val="120000"/>
              </a:lnSpc>
              <a:spcBef>
                <a:spcPts val="0"/>
              </a:spcBef>
              <a:buFont typeface="Arial" panose="020B0604020202020204" pitchFamily="34" charset="0"/>
              <a:buChar char="•"/>
            </a:pPr>
            <a:endParaRPr lang="cs-CZ" sz="1800" b="1" dirty="0" smtClean="0"/>
          </a:p>
          <a:p>
            <a:pPr algn="just"/>
            <a:endParaRPr lang="cs-CZ" sz="1800" dirty="0">
              <a:latin typeface="+mn-lt"/>
              <a:cs typeface="Calibri" pitchFamily="34" charset="0"/>
            </a:endParaRPr>
          </a:p>
        </p:txBody>
      </p:sp>
      <p:sp>
        <p:nvSpPr>
          <p:cNvPr id="5" name="Nadpis 2"/>
          <p:cNvSpPr>
            <a:spLocks noGrp="1"/>
          </p:cNvSpPr>
          <p:nvPr>
            <p:ph type="title"/>
          </p:nvPr>
        </p:nvSpPr>
        <p:spPr>
          <a:xfrm>
            <a:off x="395536" y="1268760"/>
            <a:ext cx="8291264" cy="504056"/>
          </a:xfrm>
        </p:spPr>
        <p:txBody>
          <a:bodyPr/>
          <a:lstStyle/>
          <a:p>
            <a:r>
              <a:rPr lang="cs-CZ" sz="2800" dirty="0" smtClean="0">
                <a:latin typeface="Calibri" pitchFamily="34" charset="0"/>
                <a:cs typeface="Calibri" pitchFamily="34" charset="0"/>
              </a:rPr>
              <a:t>Urbánní agenda EU (</a:t>
            </a:r>
            <a:r>
              <a:rPr lang="cs-CZ" sz="2800" b="0" dirty="0" smtClean="0">
                <a:latin typeface="Calibri" pitchFamily="34" charset="0"/>
                <a:cs typeface="Calibri" pitchFamily="34" charset="0"/>
              </a:rPr>
              <a:t>nově </a:t>
            </a:r>
            <a:r>
              <a:rPr lang="cs-CZ" sz="2800" dirty="0" smtClean="0">
                <a:latin typeface="Calibri" pitchFamily="34" charset="0"/>
                <a:cs typeface="Calibri" pitchFamily="34" charset="0"/>
              </a:rPr>
              <a:t>Urban Agenda </a:t>
            </a:r>
            <a:r>
              <a:rPr lang="cs-CZ" sz="2800" dirty="0" err="1" smtClean="0">
                <a:latin typeface="Calibri" pitchFamily="34" charset="0"/>
                <a:cs typeface="Calibri" pitchFamily="34" charset="0"/>
              </a:rPr>
              <a:t>for</a:t>
            </a:r>
            <a:r>
              <a:rPr lang="cs-CZ" sz="2800" dirty="0" smtClean="0">
                <a:latin typeface="Calibri" pitchFamily="34" charset="0"/>
                <a:cs typeface="Calibri" pitchFamily="34" charset="0"/>
              </a:rPr>
              <a:t> </a:t>
            </a:r>
            <a:r>
              <a:rPr lang="cs-CZ" sz="2800" dirty="0" err="1" smtClean="0">
                <a:latin typeface="Calibri" pitchFamily="34" charset="0"/>
                <a:cs typeface="Calibri" pitchFamily="34" charset="0"/>
              </a:rPr>
              <a:t>the</a:t>
            </a:r>
            <a:r>
              <a:rPr lang="cs-CZ" sz="2800" dirty="0" smtClean="0">
                <a:latin typeface="Calibri" pitchFamily="34" charset="0"/>
                <a:cs typeface="Calibri" pitchFamily="34" charset="0"/>
              </a:rPr>
              <a:t> EU)</a:t>
            </a:r>
            <a:endParaRPr lang="cs-CZ" sz="2800" dirty="0">
              <a:latin typeface="Calibri" pitchFamily="34" charset="0"/>
              <a:cs typeface="Calibri" pitchFamily="34" charset="0"/>
            </a:endParaRPr>
          </a:p>
        </p:txBody>
      </p:sp>
    </p:spTree>
    <p:extLst>
      <p:ext uri="{BB962C8B-B14F-4D97-AF65-F5344CB8AC3E}">
        <p14:creationId xmlns:p14="http://schemas.microsoft.com/office/powerpoint/2010/main" val="21687203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1844824"/>
            <a:ext cx="8291264" cy="4824536"/>
          </a:xfrm>
        </p:spPr>
        <p:txBody>
          <a:bodyPr>
            <a:noAutofit/>
          </a:bodyPr>
          <a:lstStyle/>
          <a:p>
            <a:pPr marL="457200" indent="-279400" algn="just">
              <a:lnSpc>
                <a:spcPct val="120000"/>
              </a:lnSpc>
              <a:spcBef>
                <a:spcPts val="0"/>
              </a:spcBef>
              <a:buFont typeface="Arial" panose="020B0604020202020204" pitchFamily="34" charset="0"/>
              <a:buChar char="•"/>
            </a:pPr>
            <a:r>
              <a:rPr lang="cs-CZ" sz="1800" dirty="0"/>
              <a:t>Prozatím piloty řídí a také financuje nizozemské PRES; </a:t>
            </a:r>
            <a:r>
              <a:rPr lang="cs-CZ" sz="1800" dirty="0" smtClean="0"/>
              <a:t/>
            </a:r>
            <a:br>
              <a:rPr lang="cs-CZ" sz="1800" dirty="0" smtClean="0"/>
            </a:br>
            <a:r>
              <a:rPr lang="cs-CZ" sz="1800" dirty="0" smtClean="0"/>
              <a:t>od </a:t>
            </a:r>
            <a:r>
              <a:rPr lang="cs-CZ" sz="1800" dirty="0"/>
              <a:t>1. 1. 2017 zřejmě </a:t>
            </a:r>
            <a:r>
              <a:rPr lang="cs-CZ" sz="1800" b="1" dirty="0"/>
              <a:t>financování partnerství z technické pomoci DG REGIO</a:t>
            </a:r>
            <a:r>
              <a:rPr lang="cs-CZ" sz="1800" dirty="0"/>
              <a:t>.</a:t>
            </a:r>
          </a:p>
          <a:p>
            <a:pPr marL="457200" indent="-279400" algn="just">
              <a:lnSpc>
                <a:spcPct val="120000"/>
              </a:lnSpc>
              <a:spcBef>
                <a:spcPts val="0"/>
              </a:spcBef>
              <a:buFont typeface="Arial" panose="020B0604020202020204" pitchFamily="34" charset="0"/>
              <a:buChar char="•"/>
            </a:pPr>
            <a:r>
              <a:rPr lang="cs-CZ" sz="1800" dirty="0"/>
              <a:t>I do budoucna se dá očekávat, že </a:t>
            </a:r>
            <a:r>
              <a:rPr lang="cs-CZ" sz="1800" b="1" dirty="0"/>
              <a:t>EK bude výstupům a návrhům vzešlým z partnerství věnovat detailní pozornost, bude dle nich směřovat své finanční nástroje pro podporu měst </a:t>
            </a:r>
            <a:r>
              <a:rPr lang="cs-CZ" sz="1800" b="1" dirty="0" smtClean="0"/>
              <a:t/>
            </a:r>
            <a:br>
              <a:rPr lang="cs-CZ" sz="1800" b="1" dirty="0" smtClean="0"/>
            </a:br>
            <a:r>
              <a:rPr lang="cs-CZ" sz="1800" b="1" dirty="0" smtClean="0"/>
              <a:t>a </a:t>
            </a:r>
            <a:r>
              <a:rPr lang="cs-CZ" sz="1800" b="1" dirty="0"/>
              <a:t>pravděpodobně využije i návrhy, které z partnerství vzejdou, pro úpravu EU legislativy i pro nadcházející programové období. </a:t>
            </a:r>
            <a:endParaRPr lang="cs-CZ" sz="1800" b="1" dirty="0" smtClean="0"/>
          </a:p>
          <a:p>
            <a:pPr marL="450850" indent="-450850" algn="just">
              <a:buFont typeface="Arial" panose="020B0604020202020204" pitchFamily="34" charset="0"/>
              <a:buChar char="•"/>
            </a:pPr>
            <a:r>
              <a:rPr lang="cs-CZ" sz="1800" b="1" dirty="0">
                <a:solidFill>
                  <a:srgbClr val="FF0000"/>
                </a:solidFill>
              </a:rPr>
              <a:t>Je nutné, aby se česká města zapojila. MMR je připraveno metodicky p</a:t>
            </a:r>
            <a:r>
              <a:rPr lang="cs-CZ" sz="1800" b="1" dirty="0" smtClean="0">
                <a:solidFill>
                  <a:srgbClr val="FF0000"/>
                </a:solidFill>
              </a:rPr>
              <a:t>omoci</a:t>
            </a:r>
            <a:r>
              <a:rPr lang="cs-CZ" sz="1800" b="1" dirty="0">
                <a:solidFill>
                  <a:srgbClr val="FF0000"/>
                </a:solidFill>
              </a:rPr>
              <a:t>. </a:t>
            </a:r>
          </a:p>
          <a:p>
            <a:pPr marL="725488" lvl="0" indent="-274638">
              <a:buFont typeface="+mj-lt"/>
              <a:buAutoNum type="arabicPeriod"/>
            </a:pPr>
            <a:r>
              <a:rPr lang="cs-CZ" sz="1800" b="1" dirty="0"/>
              <a:t>Do současných partnerství</a:t>
            </a:r>
          </a:p>
          <a:p>
            <a:pPr marL="725488" lvl="0" indent="-274638">
              <a:buFont typeface="+mj-lt"/>
              <a:buAutoNum type="arabicPeriod"/>
            </a:pPr>
            <a:r>
              <a:rPr lang="cs-CZ" sz="1800" b="1" dirty="0"/>
              <a:t>Do nových partnerství  </a:t>
            </a:r>
          </a:p>
          <a:p>
            <a:pPr marL="457200" indent="-279400" algn="just">
              <a:lnSpc>
                <a:spcPct val="120000"/>
              </a:lnSpc>
              <a:spcBef>
                <a:spcPts val="0"/>
              </a:spcBef>
              <a:buFont typeface="Arial" panose="020B0604020202020204" pitchFamily="34" charset="0"/>
              <a:buChar char="•"/>
            </a:pPr>
            <a:endParaRPr lang="cs-CZ" sz="1800" b="1" dirty="0"/>
          </a:p>
          <a:p>
            <a:pPr marL="457200" indent="-279400" algn="just">
              <a:lnSpc>
                <a:spcPct val="120000"/>
              </a:lnSpc>
              <a:spcBef>
                <a:spcPts val="0"/>
              </a:spcBef>
              <a:buFont typeface="Arial" panose="020B0604020202020204" pitchFamily="34" charset="0"/>
              <a:buChar char="•"/>
            </a:pPr>
            <a:endParaRPr lang="cs-CZ" sz="1800" b="1" dirty="0" smtClean="0"/>
          </a:p>
          <a:p>
            <a:pPr algn="just"/>
            <a:endParaRPr lang="cs-CZ" sz="1800" dirty="0">
              <a:latin typeface="+mn-lt"/>
              <a:cs typeface="Calibri" pitchFamily="34" charset="0"/>
            </a:endParaRPr>
          </a:p>
        </p:txBody>
      </p:sp>
      <p:sp>
        <p:nvSpPr>
          <p:cNvPr id="5" name="Nadpis 2"/>
          <p:cNvSpPr>
            <a:spLocks noGrp="1"/>
          </p:cNvSpPr>
          <p:nvPr>
            <p:ph type="title"/>
          </p:nvPr>
        </p:nvSpPr>
        <p:spPr>
          <a:xfrm>
            <a:off x="395536" y="1268760"/>
            <a:ext cx="8291264" cy="504056"/>
          </a:xfrm>
        </p:spPr>
        <p:txBody>
          <a:bodyPr/>
          <a:lstStyle/>
          <a:p>
            <a:r>
              <a:rPr lang="cs-CZ" sz="2800" dirty="0" smtClean="0">
                <a:latin typeface="Calibri" pitchFamily="34" charset="0"/>
                <a:cs typeface="Calibri" pitchFamily="34" charset="0"/>
              </a:rPr>
              <a:t>Urbánní agenda EU (</a:t>
            </a:r>
            <a:r>
              <a:rPr lang="cs-CZ" sz="2800" b="0" dirty="0" smtClean="0">
                <a:latin typeface="Calibri" pitchFamily="34" charset="0"/>
                <a:cs typeface="Calibri" pitchFamily="34" charset="0"/>
              </a:rPr>
              <a:t>nově </a:t>
            </a:r>
            <a:r>
              <a:rPr lang="cs-CZ" sz="2800" dirty="0" smtClean="0">
                <a:latin typeface="Calibri" pitchFamily="34" charset="0"/>
                <a:cs typeface="Calibri" pitchFamily="34" charset="0"/>
              </a:rPr>
              <a:t>Urban Agenda </a:t>
            </a:r>
            <a:r>
              <a:rPr lang="cs-CZ" sz="2800" dirty="0" err="1" smtClean="0">
                <a:latin typeface="Calibri" pitchFamily="34" charset="0"/>
                <a:cs typeface="Calibri" pitchFamily="34" charset="0"/>
              </a:rPr>
              <a:t>for</a:t>
            </a:r>
            <a:r>
              <a:rPr lang="cs-CZ" sz="2800" dirty="0" smtClean="0">
                <a:latin typeface="Calibri" pitchFamily="34" charset="0"/>
                <a:cs typeface="Calibri" pitchFamily="34" charset="0"/>
              </a:rPr>
              <a:t> </a:t>
            </a:r>
            <a:r>
              <a:rPr lang="cs-CZ" sz="2800" dirty="0" err="1" smtClean="0">
                <a:latin typeface="Calibri" pitchFamily="34" charset="0"/>
                <a:cs typeface="Calibri" pitchFamily="34" charset="0"/>
              </a:rPr>
              <a:t>the</a:t>
            </a:r>
            <a:r>
              <a:rPr lang="cs-CZ" sz="2800" dirty="0" smtClean="0">
                <a:latin typeface="Calibri" pitchFamily="34" charset="0"/>
                <a:cs typeface="Calibri" pitchFamily="34" charset="0"/>
              </a:rPr>
              <a:t> EU)</a:t>
            </a:r>
            <a:endParaRPr lang="cs-CZ" sz="2800" dirty="0">
              <a:latin typeface="Calibri" pitchFamily="34" charset="0"/>
              <a:cs typeface="Calibri" pitchFamily="34" charset="0"/>
            </a:endParaRPr>
          </a:p>
        </p:txBody>
      </p:sp>
    </p:spTree>
    <p:extLst>
      <p:ext uri="{BB962C8B-B14F-4D97-AF65-F5344CB8AC3E}">
        <p14:creationId xmlns:p14="http://schemas.microsoft.com/office/powerpoint/2010/main" val="6307019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060848"/>
            <a:ext cx="8291264" cy="4392488"/>
          </a:xfrm>
        </p:spPr>
        <p:txBody>
          <a:bodyPr>
            <a:noAutofit/>
          </a:bodyPr>
          <a:lstStyle/>
          <a:p>
            <a:pPr marL="285750" lvl="0" indent="-285750">
              <a:buFont typeface="Arial" panose="020B0604020202020204" pitchFamily="34" charset="0"/>
              <a:buChar char="•"/>
            </a:pPr>
            <a:r>
              <a:rPr lang="cs-CZ" sz="1800" dirty="0" smtClean="0"/>
              <a:t>Řídicí orgány zohledňují územní dimenzi (různými způsoby)</a:t>
            </a:r>
          </a:p>
          <a:p>
            <a:pPr marL="285750" lvl="0" indent="-285750">
              <a:buFont typeface="Arial" panose="020B0604020202020204" pitchFamily="34" charset="0"/>
              <a:buChar char="•"/>
            </a:pPr>
            <a:r>
              <a:rPr lang="cs-CZ" sz="1800" dirty="0" smtClean="0"/>
              <a:t>Intenzivní práce v území – nyní zejména aktualizace RAP</a:t>
            </a:r>
          </a:p>
          <a:p>
            <a:pPr marL="285750" lvl="0" indent="-285750">
              <a:buFont typeface="Arial" panose="020B0604020202020204" pitchFamily="34" charset="0"/>
              <a:buChar char="•"/>
            </a:pPr>
            <a:r>
              <a:rPr lang="cs-CZ" sz="1800" dirty="0" smtClean="0"/>
              <a:t>Spolupráce s ŘO se postupně zlepšuje, včetně OP ŽP</a:t>
            </a:r>
          </a:p>
          <a:p>
            <a:pPr marL="285750" lvl="0" indent="-285750">
              <a:buFont typeface="Arial" panose="020B0604020202020204" pitchFamily="34" charset="0"/>
              <a:buChar char="•"/>
            </a:pPr>
            <a:r>
              <a:rPr lang="cs-CZ" sz="1800" dirty="0" smtClean="0"/>
              <a:t>Společná témata RSK – KAP/MAP, cestovní ruch, kotlíkové dotace, sběr dat, pakty zaměstnanosti</a:t>
            </a:r>
            <a:endParaRPr lang="cs-CZ" sz="1400" dirty="0"/>
          </a:p>
          <a:p>
            <a:pPr lvl="0"/>
            <a:endParaRPr lang="cs-CZ" sz="1800" dirty="0"/>
          </a:p>
          <a:p>
            <a:pPr algn="just"/>
            <a:endParaRPr lang="cs-CZ" sz="1800" dirty="0">
              <a:latin typeface="+mn-lt"/>
              <a:cs typeface="Calibri" pitchFamily="34" charset="0"/>
            </a:endParaRPr>
          </a:p>
        </p:txBody>
      </p:sp>
      <p:sp>
        <p:nvSpPr>
          <p:cNvPr id="3" name="Nadpis 2"/>
          <p:cNvSpPr>
            <a:spLocks noGrp="1"/>
          </p:cNvSpPr>
          <p:nvPr>
            <p:ph type="title"/>
          </p:nvPr>
        </p:nvSpPr>
        <p:spPr>
          <a:xfrm>
            <a:off x="395536" y="1268760"/>
            <a:ext cx="8291264" cy="504056"/>
          </a:xfrm>
        </p:spPr>
        <p:txBody>
          <a:bodyPr/>
          <a:lstStyle/>
          <a:p>
            <a:r>
              <a:rPr lang="cs-CZ" dirty="0" smtClean="0">
                <a:latin typeface="Calibri" pitchFamily="34" charset="0"/>
                <a:cs typeface="Calibri" pitchFamily="34" charset="0"/>
              </a:rPr>
              <a:t>NSK – komora regionální</a:t>
            </a:r>
            <a:endParaRPr lang="cs-CZ" dirty="0">
              <a:latin typeface="Calibri" pitchFamily="34" charset="0"/>
              <a:cs typeface="Calibri" pitchFamily="34" charset="0"/>
            </a:endParaRPr>
          </a:p>
        </p:txBody>
      </p:sp>
    </p:spTree>
    <p:extLst>
      <p:ext uri="{BB962C8B-B14F-4D97-AF65-F5344CB8AC3E}">
        <p14:creationId xmlns:p14="http://schemas.microsoft.com/office/powerpoint/2010/main" val="21620092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132856"/>
            <a:ext cx="8291264" cy="4536504"/>
          </a:xfrm>
        </p:spPr>
        <p:txBody>
          <a:bodyPr>
            <a:noAutofit/>
          </a:bodyPr>
          <a:lstStyle/>
          <a:p>
            <a:pPr marL="457200" indent="-279400" algn="just">
              <a:lnSpc>
                <a:spcPct val="120000"/>
              </a:lnSpc>
              <a:spcBef>
                <a:spcPts val="0"/>
              </a:spcBef>
              <a:buFont typeface="Arial" panose="020B0604020202020204" pitchFamily="34" charset="0"/>
              <a:buChar char="•"/>
            </a:pPr>
            <a:r>
              <a:rPr lang="cs-CZ" sz="1800" dirty="0"/>
              <a:t>Témata partnerství jsou definována v AP; první </a:t>
            </a:r>
            <a:r>
              <a:rPr lang="cs-CZ" sz="1800" b="1" dirty="0"/>
              <a:t>4 pilotní partnerství již existují a začala fungovat v prvních měsících roku 2016 </a:t>
            </a:r>
            <a:endParaRPr lang="cs-CZ" sz="1800" b="1" dirty="0" smtClean="0"/>
          </a:p>
          <a:p>
            <a:pPr marL="1206500" lvl="1" algn="just">
              <a:lnSpc>
                <a:spcPct val="120000"/>
              </a:lnSpc>
              <a:spcBef>
                <a:spcPts val="1800"/>
              </a:spcBef>
              <a:spcAft>
                <a:spcPts val="1200"/>
              </a:spcAft>
              <a:buFont typeface="Courier New" panose="02070309020205020404" pitchFamily="49" charset="0"/>
              <a:buChar char="o"/>
            </a:pPr>
            <a:r>
              <a:rPr lang="cs-CZ" sz="1800" dirty="0" smtClean="0"/>
              <a:t>dostupné </a:t>
            </a:r>
            <a:r>
              <a:rPr lang="cs-CZ" sz="1800" dirty="0"/>
              <a:t>bydlení (koordinátor Slovensko)</a:t>
            </a:r>
          </a:p>
          <a:p>
            <a:pPr marL="1206500" lvl="1" algn="just">
              <a:lnSpc>
                <a:spcPct val="120000"/>
              </a:lnSpc>
              <a:spcBef>
                <a:spcPts val="0"/>
              </a:spcBef>
              <a:spcAft>
                <a:spcPts val="1200"/>
              </a:spcAft>
              <a:buFont typeface="Courier New" panose="02070309020205020404" pitchFamily="49" charset="0"/>
              <a:buChar char="o"/>
            </a:pPr>
            <a:r>
              <a:rPr lang="cs-CZ" sz="1800" dirty="0"/>
              <a:t>chudoba ve městech (koordinátor Belgie a Francie)</a:t>
            </a:r>
          </a:p>
          <a:p>
            <a:pPr marL="1206500" lvl="1" algn="just">
              <a:lnSpc>
                <a:spcPct val="120000"/>
              </a:lnSpc>
              <a:spcBef>
                <a:spcPts val="0"/>
              </a:spcBef>
              <a:spcAft>
                <a:spcPts val="1200"/>
              </a:spcAft>
              <a:buFont typeface="Courier New" panose="02070309020205020404" pitchFamily="49" charset="0"/>
              <a:buChar char="o"/>
            </a:pPr>
            <a:r>
              <a:rPr lang="cs-CZ" sz="1800" dirty="0"/>
              <a:t>kvalita ovzduší (koordinátor Nizozemí) </a:t>
            </a:r>
          </a:p>
          <a:p>
            <a:pPr marL="1206500" lvl="1" algn="just">
              <a:lnSpc>
                <a:spcPct val="120000"/>
              </a:lnSpc>
              <a:spcBef>
                <a:spcPts val="0"/>
              </a:spcBef>
              <a:spcAft>
                <a:spcPts val="1200"/>
              </a:spcAft>
              <a:buFont typeface="Courier New" panose="02070309020205020404" pitchFamily="49" charset="0"/>
              <a:buChar char="o"/>
            </a:pPr>
            <a:r>
              <a:rPr lang="cs-CZ" sz="1800" dirty="0"/>
              <a:t>migrace (koordinátor Nizozemí a DG </a:t>
            </a:r>
            <a:r>
              <a:rPr lang="cs-CZ" sz="1800" dirty="0" err="1"/>
              <a:t>Home</a:t>
            </a:r>
            <a:r>
              <a:rPr lang="cs-CZ" sz="1800" dirty="0"/>
              <a:t>) </a:t>
            </a:r>
          </a:p>
          <a:p>
            <a:pPr marL="457200" indent="-279400" algn="just">
              <a:lnSpc>
                <a:spcPct val="120000"/>
              </a:lnSpc>
              <a:spcBef>
                <a:spcPts val="0"/>
              </a:spcBef>
              <a:buFont typeface="Arial" panose="020B0604020202020204" pitchFamily="34" charset="0"/>
              <a:buChar char="•"/>
            </a:pPr>
            <a:endParaRPr lang="cs-CZ" sz="1800" b="1" dirty="0"/>
          </a:p>
          <a:p>
            <a:pPr marL="457200" indent="-279400" algn="just">
              <a:lnSpc>
                <a:spcPct val="120000"/>
              </a:lnSpc>
              <a:spcBef>
                <a:spcPts val="0"/>
              </a:spcBef>
              <a:buFont typeface="Arial" panose="020B0604020202020204" pitchFamily="34" charset="0"/>
              <a:buChar char="•"/>
            </a:pPr>
            <a:endParaRPr lang="cs-CZ" sz="1800" b="1" dirty="0" smtClean="0"/>
          </a:p>
          <a:p>
            <a:pPr algn="just"/>
            <a:endParaRPr lang="cs-CZ" sz="1800" dirty="0">
              <a:latin typeface="+mn-lt"/>
              <a:cs typeface="Calibri" pitchFamily="34" charset="0"/>
            </a:endParaRPr>
          </a:p>
        </p:txBody>
      </p:sp>
      <p:sp>
        <p:nvSpPr>
          <p:cNvPr id="5" name="Nadpis 2"/>
          <p:cNvSpPr>
            <a:spLocks noGrp="1"/>
          </p:cNvSpPr>
          <p:nvPr>
            <p:ph type="title"/>
          </p:nvPr>
        </p:nvSpPr>
        <p:spPr>
          <a:xfrm>
            <a:off x="395536" y="1268760"/>
            <a:ext cx="8291264" cy="504056"/>
          </a:xfrm>
        </p:spPr>
        <p:txBody>
          <a:bodyPr/>
          <a:lstStyle/>
          <a:p>
            <a:r>
              <a:rPr lang="cs-CZ" sz="2800" dirty="0" smtClean="0">
                <a:latin typeface="Calibri" pitchFamily="34" charset="0"/>
                <a:cs typeface="Calibri" pitchFamily="34" charset="0"/>
              </a:rPr>
              <a:t>Urbánní agenda EU (</a:t>
            </a:r>
            <a:r>
              <a:rPr lang="cs-CZ" sz="2800" b="0" dirty="0" smtClean="0">
                <a:latin typeface="Calibri" pitchFamily="34" charset="0"/>
                <a:cs typeface="Calibri" pitchFamily="34" charset="0"/>
              </a:rPr>
              <a:t>nově </a:t>
            </a:r>
            <a:r>
              <a:rPr lang="cs-CZ" sz="2800" dirty="0" smtClean="0">
                <a:latin typeface="Calibri" pitchFamily="34" charset="0"/>
                <a:cs typeface="Calibri" pitchFamily="34" charset="0"/>
              </a:rPr>
              <a:t>Urban Agenda </a:t>
            </a:r>
            <a:r>
              <a:rPr lang="cs-CZ" sz="2800" dirty="0" err="1" smtClean="0">
                <a:latin typeface="Calibri" pitchFamily="34" charset="0"/>
                <a:cs typeface="Calibri" pitchFamily="34" charset="0"/>
              </a:rPr>
              <a:t>for</a:t>
            </a:r>
            <a:r>
              <a:rPr lang="cs-CZ" sz="2800" dirty="0" smtClean="0">
                <a:latin typeface="Calibri" pitchFamily="34" charset="0"/>
                <a:cs typeface="Calibri" pitchFamily="34" charset="0"/>
              </a:rPr>
              <a:t> </a:t>
            </a:r>
            <a:r>
              <a:rPr lang="cs-CZ" sz="2800" dirty="0" err="1" smtClean="0">
                <a:latin typeface="Calibri" pitchFamily="34" charset="0"/>
                <a:cs typeface="Calibri" pitchFamily="34" charset="0"/>
              </a:rPr>
              <a:t>the</a:t>
            </a:r>
            <a:r>
              <a:rPr lang="cs-CZ" sz="2800" dirty="0" smtClean="0">
                <a:latin typeface="Calibri" pitchFamily="34" charset="0"/>
                <a:cs typeface="Calibri" pitchFamily="34" charset="0"/>
              </a:rPr>
              <a:t> EU)</a:t>
            </a:r>
            <a:br>
              <a:rPr lang="cs-CZ" sz="2800" dirty="0" smtClean="0">
                <a:latin typeface="Calibri" pitchFamily="34" charset="0"/>
                <a:cs typeface="Calibri" pitchFamily="34" charset="0"/>
              </a:rPr>
            </a:br>
            <a:r>
              <a:rPr lang="cs-CZ" sz="2000" dirty="0" smtClean="0">
                <a:latin typeface="Calibri" pitchFamily="34" charset="0"/>
                <a:cs typeface="Calibri" pitchFamily="34" charset="0"/>
              </a:rPr>
              <a:t>S</a:t>
            </a:r>
            <a:r>
              <a:rPr lang="cs-CZ" sz="2000" i="1" dirty="0" smtClean="0">
                <a:latin typeface="Calibri" pitchFamily="34" charset="0"/>
                <a:cs typeface="Calibri" pitchFamily="34" charset="0"/>
              </a:rPr>
              <a:t>oučasná partnerství</a:t>
            </a:r>
            <a:endParaRPr lang="cs-CZ" sz="2000" i="1" dirty="0">
              <a:latin typeface="Calibri" pitchFamily="34" charset="0"/>
              <a:cs typeface="Calibri" pitchFamily="34" charset="0"/>
            </a:endParaRPr>
          </a:p>
        </p:txBody>
      </p:sp>
    </p:spTree>
    <p:extLst>
      <p:ext uri="{BB962C8B-B14F-4D97-AF65-F5344CB8AC3E}">
        <p14:creationId xmlns:p14="http://schemas.microsoft.com/office/powerpoint/2010/main" val="30643354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132856"/>
            <a:ext cx="8291264" cy="4536504"/>
          </a:xfrm>
        </p:spPr>
        <p:txBody>
          <a:bodyPr>
            <a:noAutofit/>
          </a:bodyPr>
          <a:lstStyle/>
          <a:p>
            <a:pPr marL="457200" indent="-279400" algn="just">
              <a:lnSpc>
                <a:spcPct val="120000"/>
              </a:lnSpc>
              <a:spcBef>
                <a:spcPts val="0"/>
              </a:spcBef>
              <a:spcAft>
                <a:spcPts val="600"/>
              </a:spcAft>
              <a:buFont typeface="Arial" panose="020B0604020202020204" pitchFamily="34" charset="0"/>
              <a:buChar char="•"/>
            </a:pPr>
            <a:r>
              <a:rPr lang="cs-CZ" sz="1800" dirty="0"/>
              <a:t>oběhové hospodářství (</a:t>
            </a:r>
            <a:r>
              <a:rPr lang="cs-CZ" sz="1800" dirty="0" err="1"/>
              <a:t>Circular</a:t>
            </a:r>
            <a:r>
              <a:rPr lang="cs-CZ" sz="1800" dirty="0"/>
              <a:t> </a:t>
            </a:r>
            <a:r>
              <a:rPr lang="cs-CZ" sz="1800" dirty="0" err="1"/>
              <a:t>economy</a:t>
            </a:r>
            <a:r>
              <a:rPr lang="cs-CZ" sz="1800" dirty="0"/>
              <a:t>)</a:t>
            </a:r>
          </a:p>
          <a:p>
            <a:pPr marL="457200" indent="-279400" algn="just">
              <a:lnSpc>
                <a:spcPct val="120000"/>
              </a:lnSpc>
              <a:spcBef>
                <a:spcPts val="0"/>
              </a:spcBef>
              <a:spcAft>
                <a:spcPts val="600"/>
              </a:spcAft>
              <a:buFont typeface="Arial" panose="020B0604020202020204" pitchFamily="34" charset="0"/>
              <a:buChar char="•"/>
            </a:pPr>
            <a:r>
              <a:rPr lang="cs-CZ" sz="1800" dirty="0"/>
              <a:t>pracovní místa a dovednosti v místní ekonomice (</a:t>
            </a:r>
            <a:r>
              <a:rPr lang="cs-CZ" sz="1800" dirty="0" err="1"/>
              <a:t>Jobs</a:t>
            </a:r>
            <a:r>
              <a:rPr lang="cs-CZ" sz="1800" dirty="0"/>
              <a:t> and </a:t>
            </a:r>
            <a:r>
              <a:rPr lang="cs-CZ" sz="1800" dirty="0" err="1"/>
              <a:t>skills</a:t>
            </a:r>
            <a:r>
              <a:rPr lang="cs-CZ" sz="1800" dirty="0"/>
              <a:t> in </a:t>
            </a:r>
            <a:r>
              <a:rPr lang="cs-CZ" sz="1800" dirty="0" err="1"/>
              <a:t>the</a:t>
            </a:r>
            <a:r>
              <a:rPr lang="cs-CZ" sz="1800" dirty="0"/>
              <a:t> </a:t>
            </a:r>
            <a:r>
              <a:rPr lang="cs-CZ" sz="1800" dirty="0" err="1"/>
              <a:t>local</a:t>
            </a:r>
            <a:r>
              <a:rPr lang="cs-CZ" sz="1800" dirty="0"/>
              <a:t> </a:t>
            </a:r>
            <a:r>
              <a:rPr lang="cs-CZ" sz="1800" dirty="0" err="1"/>
              <a:t>economy</a:t>
            </a:r>
            <a:r>
              <a:rPr lang="cs-CZ" sz="1800" dirty="0"/>
              <a:t>), </a:t>
            </a:r>
          </a:p>
          <a:p>
            <a:pPr marL="457200" indent="-279400" algn="just">
              <a:lnSpc>
                <a:spcPct val="120000"/>
              </a:lnSpc>
              <a:spcBef>
                <a:spcPts val="0"/>
              </a:spcBef>
              <a:spcAft>
                <a:spcPts val="600"/>
              </a:spcAft>
              <a:buFont typeface="Arial" panose="020B0604020202020204" pitchFamily="34" charset="0"/>
              <a:buChar char="•"/>
            </a:pPr>
            <a:r>
              <a:rPr lang="cs-CZ" sz="1800" dirty="0"/>
              <a:t>přizpůsobování se změně klimatu včetně tzv. zelené infrastruktury (</a:t>
            </a:r>
            <a:r>
              <a:rPr lang="cs-CZ" sz="1800" dirty="0" err="1"/>
              <a:t>Climate</a:t>
            </a:r>
            <a:r>
              <a:rPr lang="cs-CZ" sz="1800" dirty="0"/>
              <a:t> </a:t>
            </a:r>
            <a:r>
              <a:rPr lang="cs-CZ" sz="1800" dirty="0" err="1"/>
              <a:t>adaption</a:t>
            </a:r>
            <a:r>
              <a:rPr lang="cs-CZ" sz="1800" dirty="0"/>
              <a:t> - </a:t>
            </a:r>
            <a:r>
              <a:rPr lang="cs-CZ" sz="1800" dirty="0" err="1"/>
              <a:t>including</a:t>
            </a:r>
            <a:r>
              <a:rPr lang="cs-CZ" sz="1800" dirty="0"/>
              <a:t> green </a:t>
            </a:r>
            <a:r>
              <a:rPr lang="cs-CZ" sz="1800" dirty="0" err="1"/>
              <a:t>infrastructure</a:t>
            </a:r>
            <a:r>
              <a:rPr lang="cs-CZ" sz="1800" dirty="0"/>
              <a:t> </a:t>
            </a:r>
            <a:r>
              <a:rPr lang="cs-CZ" sz="1800" dirty="0" err="1"/>
              <a:t>solutions</a:t>
            </a:r>
            <a:r>
              <a:rPr lang="cs-CZ" sz="1800" dirty="0"/>
              <a:t>), </a:t>
            </a:r>
          </a:p>
          <a:p>
            <a:pPr marL="457200" indent="-279400" algn="just">
              <a:lnSpc>
                <a:spcPct val="120000"/>
              </a:lnSpc>
              <a:spcBef>
                <a:spcPts val="0"/>
              </a:spcBef>
              <a:spcAft>
                <a:spcPts val="600"/>
              </a:spcAft>
              <a:buFont typeface="Arial" panose="020B0604020202020204" pitchFamily="34" charset="0"/>
              <a:buChar char="•"/>
            </a:pPr>
            <a:r>
              <a:rPr lang="cs-CZ" sz="1800" dirty="0"/>
              <a:t>transformace energetiky (</a:t>
            </a:r>
            <a:r>
              <a:rPr lang="cs-CZ" sz="1800" dirty="0" err="1"/>
              <a:t>Energy</a:t>
            </a:r>
            <a:r>
              <a:rPr lang="cs-CZ" sz="1800" dirty="0"/>
              <a:t> </a:t>
            </a:r>
            <a:r>
              <a:rPr lang="cs-CZ" sz="1800" dirty="0" err="1"/>
              <a:t>transition</a:t>
            </a:r>
            <a:r>
              <a:rPr lang="cs-CZ" sz="1800" dirty="0"/>
              <a:t>), </a:t>
            </a:r>
          </a:p>
          <a:p>
            <a:pPr marL="457200" indent="-279400" algn="just">
              <a:lnSpc>
                <a:spcPct val="120000"/>
              </a:lnSpc>
              <a:spcBef>
                <a:spcPts val="0"/>
              </a:spcBef>
              <a:spcAft>
                <a:spcPts val="600"/>
              </a:spcAft>
              <a:buFont typeface="Arial" panose="020B0604020202020204" pitchFamily="34" charset="0"/>
              <a:buChar char="•"/>
            </a:pPr>
            <a:r>
              <a:rPr lang="cs-CZ" sz="1800" dirty="0"/>
              <a:t>udržitelný rozvoj území a přírodní řešení (</a:t>
            </a:r>
            <a:r>
              <a:rPr lang="cs-CZ" sz="1800" dirty="0" err="1"/>
              <a:t>Sustainable</a:t>
            </a:r>
            <a:r>
              <a:rPr lang="cs-CZ" sz="1800" dirty="0"/>
              <a:t> use </a:t>
            </a:r>
            <a:r>
              <a:rPr lang="cs-CZ" sz="1800" dirty="0" err="1"/>
              <a:t>of</a:t>
            </a:r>
            <a:r>
              <a:rPr lang="cs-CZ" sz="1800" dirty="0"/>
              <a:t> </a:t>
            </a:r>
            <a:r>
              <a:rPr lang="cs-CZ" sz="1800" dirty="0" err="1"/>
              <a:t>land</a:t>
            </a:r>
            <a:r>
              <a:rPr lang="cs-CZ" sz="1800" dirty="0"/>
              <a:t> and </a:t>
            </a:r>
            <a:r>
              <a:rPr lang="cs-CZ" sz="1800" dirty="0" err="1"/>
              <a:t>nature-based</a:t>
            </a:r>
            <a:r>
              <a:rPr lang="cs-CZ" sz="1800" dirty="0"/>
              <a:t> </a:t>
            </a:r>
            <a:r>
              <a:rPr lang="cs-CZ" sz="1800" dirty="0" err="1"/>
              <a:t>solutions</a:t>
            </a:r>
            <a:r>
              <a:rPr lang="cs-CZ" sz="1800" dirty="0"/>
              <a:t>), </a:t>
            </a:r>
          </a:p>
          <a:p>
            <a:pPr marL="457200" indent="-279400" algn="just">
              <a:lnSpc>
                <a:spcPct val="120000"/>
              </a:lnSpc>
              <a:spcBef>
                <a:spcPts val="0"/>
              </a:spcBef>
              <a:spcAft>
                <a:spcPts val="600"/>
              </a:spcAft>
              <a:buFont typeface="Arial" panose="020B0604020202020204" pitchFamily="34" charset="0"/>
              <a:buChar char="•"/>
            </a:pPr>
            <a:r>
              <a:rPr lang="cs-CZ" sz="1800" dirty="0"/>
              <a:t>městská mobilita (Urban mobility), </a:t>
            </a:r>
          </a:p>
          <a:p>
            <a:pPr marL="457200" indent="-279400" algn="just">
              <a:lnSpc>
                <a:spcPct val="120000"/>
              </a:lnSpc>
              <a:spcBef>
                <a:spcPts val="0"/>
              </a:spcBef>
              <a:spcAft>
                <a:spcPts val="600"/>
              </a:spcAft>
              <a:buFont typeface="Arial" panose="020B0604020202020204" pitchFamily="34" charset="0"/>
              <a:buChar char="•"/>
            </a:pPr>
            <a:r>
              <a:rPr lang="cs-CZ" sz="1800" dirty="0"/>
              <a:t>přechod k digitální ekonomice (Digital </a:t>
            </a:r>
            <a:r>
              <a:rPr lang="cs-CZ" sz="1800" dirty="0" err="1"/>
              <a:t>transition</a:t>
            </a:r>
            <a:r>
              <a:rPr lang="cs-CZ" sz="1800" dirty="0"/>
              <a:t>), </a:t>
            </a:r>
          </a:p>
          <a:p>
            <a:pPr marL="457200" indent="-279400" algn="just">
              <a:lnSpc>
                <a:spcPct val="120000"/>
              </a:lnSpc>
              <a:spcBef>
                <a:spcPts val="0"/>
              </a:spcBef>
              <a:spcAft>
                <a:spcPts val="600"/>
              </a:spcAft>
              <a:buFont typeface="Arial" panose="020B0604020202020204" pitchFamily="34" charset="0"/>
              <a:buChar char="•"/>
            </a:pPr>
            <a:r>
              <a:rPr lang="cs-CZ" sz="1800" dirty="0"/>
              <a:t>inovativní a odpovědné zadávání veřejných zakázek (</a:t>
            </a:r>
            <a:r>
              <a:rPr lang="cs-CZ" sz="1800" dirty="0" err="1"/>
              <a:t>Innovative</a:t>
            </a:r>
            <a:r>
              <a:rPr lang="cs-CZ" sz="1800" dirty="0"/>
              <a:t> and </a:t>
            </a:r>
            <a:r>
              <a:rPr lang="cs-CZ" sz="1800" dirty="0" err="1"/>
              <a:t>responsible</a:t>
            </a:r>
            <a:r>
              <a:rPr lang="cs-CZ" sz="1800" dirty="0"/>
              <a:t> public </a:t>
            </a:r>
            <a:r>
              <a:rPr lang="cs-CZ" sz="1800" dirty="0" err="1"/>
              <a:t>procurement</a:t>
            </a:r>
            <a:r>
              <a:rPr lang="cs-CZ" sz="1800" dirty="0"/>
              <a:t>). </a:t>
            </a:r>
            <a:endParaRPr lang="cs-CZ" sz="1800" b="1" dirty="0" smtClean="0"/>
          </a:p>
          <a:p>
            <a:pPr algn="just"/>
            <a:endParaRPr lang="cs-CZ" sz="1800" dirty="0">
              <a:latin typeface="+mn-lt"/>
              <a:cs typeface="Calibri" pitchFamily="34" charset="0"/>
            </a:endParaRPr>
          </a:p>
        </p:txBody>
      </p:sp>
      <p:sp>
        <p:nvSpPr>
          <p:cNvPr id="5" name="Nadpis 2"/>
          <p:cNvSpPr>
            <a:spLocks noGrp="1"/>
          </p:cNvSpPr>
          <p:nvPr>
            <p:ph type="title"/>
          </p:nvPr>
        </p:nvSpPr>
        <p:spPr>
          <a:xfrm>
            <a:off x="395536" y="1268760"/>
            <a:ext cx="8291264" cy="504056"/>
          </a:xfrm>
        </p:spPr>
        <p:txBody>
          <a:bodyPr/>
          <a:lstStyle/>
          <a:p>
            <a:r>
              <a:rPr lang="cs-CZ" sz="2800" dirty="0" smtClean="0">
                <a:latin typeface="Calibri" pitchFamily="34" charset="0"/>
                <a:cs typeface="Calibri" pitchFamily="34" charset="0"/>
              </a:rPr>
              <a:t>Urbánní agenda EU (</a:t>
            </a:r>
            <a:r>
              <a:rPr lang="cs-CZ" sz="2800" b="0" dirty="0" smtClean="0">
                <a:latin typeface="Calibri" pitchFamily="34" charset="0"/>
                <a:cs typeface="Calibri" pitchFamily="34" charset="0"/>
              </a:rPr>
              <a:t>nově </a:t>
            </a:r>
            <a:r>
              <a:rPr lang="cs-CZ" sz="2800" dirty="0" smtClean="0">
                <a:latin typeface="Calibri" pitchFamily="34" charset="0"/>
                <a:cs typeface="Calibri" pitchFamily="34" charset="0"/>
              </a:rPr>
              <a:t>Urban Agenda </a:t>
            </a:r>
            <a:r>
              <a:rPr lang="cs-CZ" sz="2800" dirty="0" err="1" smtClean="0">
                <a:latin typeface="Calibri" pitchFamily="34" charset="0"/>
                <a:cs typeface="Calibri" pitchFamily="34" charset="0"/>
              </a:rPr>
              <a:t>for</a:t>
            </a:r>
            <a:r>
              <a:rPr lang="cs-CZ" sz="2800" dirty="0" smtClean="0">
                <a:latin typeface="Calibri" pitchFamily="34" charset="0"/>
                <a:cs typeface="Calibri" pitchFamily="34" charset="0"/>
              </a:rPr>
              <a:t> </a:t>
            </a:r>
            <a:r>
              <a:rPr lang="cs-CZ" sz="2800" dirty="0" err="1" smtClean="0">
                <a:latin typeface="Calibri" pitchFamily="34" charset="0"/>
                <a:cs typeface="Calibri" pitchFamily="34" charset="0"/>
              </a:rPr>
              <a:t>the</a:t>
            </a:r>
            <a:r>
              <a:rPr lang="cs-CZ" sz="2800" dirty="0" smtClean="0">
                <a:latin typeface="Calibri" pitchFamily="34" charset="0"/>
                <a:cs typeface="Calibri" pitchFamily="34" charset="0"/>
              </a:rPr>
              <a:t> EU)</a:t>
            </a:r>
            <a:br>
              <a:rPr lang="cs-CZ" sz="2800" dirty="0" smtClean="0">
                <a:latin typeface="Calibri" pitchFamily="34" charset="0"/>
                <a:cs typeface="Calibri" pitchFamily="34" charset="0"/>
              </a:rPr>
            </a:br>
            <a:r>
              <a:rPr lang="cs-CZ" sz="2000" i="1" dirty="0" smtClean="0">
                <a:latin typeface="Calibri" pitchFamily="34" charset="0"/>
                <a:cs typeface="Calibri" pitchFamily="34" charset="0"/>
              </a:rPr>
              <a:t>Možná témata nových partnerství</a:t>
            </a:r>
            <a:endParaRPr lang="cs-CZ" sz="2000" i="1" dirty="0">
              <a:latin typeface="Calibri" pitchFamily="34" charset="0"/>
              <a:cs typeface="Calibri" pitchFamily="34" charset="0"/>
            </a:endParaRPr>
          </a:p>
        </p:txBody>
      </p:sp>
    </p:spTree>
    <p:extLst>
      <p:ext uri="{BB962C8B-B14F-4D97-AF65-F5344CB8AC3E}">
        <p14:creationId xmlns:p14="http://schemas.microsoft.com/office/powerpoint/2010/main" val="37631043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420888"/>
            <a:ext cx="8291264" cy="4248472"/>
          </a:xfrm>
        </p:spPr>
        <p:txBody>
          <a:bodyPr>
            <a:noAutofit/>
          </a:bodyPr>
          <a:lstStyle/>
          <a:p>
            <a:r>
              <a:rPr lang="cs-CZ" altLang="cs-CZ" sz="1800" dirty="0" smtClean="0"/>
              <a:t>Odbor </a:t>
            </a:r>
            <a:r>
              <a:rPr lang="cs-CZ" altLang="cs-CZ" sz="1800" dirty="0"/>
              <a:t>regionální politiky, oddělení urbánní politiky</a:t>
            </a:r>
          </a:p>
          <a:p>
            <a:r>
              <a:rPr lang="cs-CZ" altLang="cs-CZ" sz="1800" dirty="0" smtClean="0"/>
              <a:t>Mgr</a:t>
            </a:r>
            <a:r>
              <a:rPr lang="cs-CZ" altLang="cs-CZ" sz="1800" dirty="0"/>
              <a:t>. František Kubeš, vedoucí oddělení</a:t>
            </a:r>
          </a:p>
          <a:p>
            <a:r>
              <a:rPr lang="cs-CZ" altLang="cs-CZ" sz="1800" dirty="0">
                <a:hlinkClick r:id="rId2"/>
              </a:rPr>
              <a:t>frantisek.kubes@mmr.cz</a:t>
            </a:r>
            <a:endParaRPr lang="cs-CZ" altLang="cs-CZ" sz="1800" dirty="0"/>
          </a:p>
          <a:p>
            <a:endParaRPr lang="cs-CZ" altLang="cs-CZ" sz="1800" dirty="0"/>
          </a:p>
          <a:p>
            <a:r>
              <a:rPr lang="cs-CZ" sz="1800" b="1" dirty="0">
                <a:solidFill>
                  <a:srgbClr val="000099"/>
                </a:solidFill>
              </a:rPr>
              <a:t>Veškeré informace k partnerstvím jsou </a:t>
            </a:r>
            <a:r>
              <a:rPr lang="cs-CZ" sz="1800" b="1" dirty="0" smtClean="0">
                <a:solidFill>
                  <a:srgbClr val="000099"/>
                </a:solidFill>
              </a:rPr>
              <a:t>na </a:t>
            </a:r>
            <a:r>
              <a:rPr lang="cs-CZ" sz="1800" u="sng" dirty="0" smtClean="0">
                <a:hlinkClick r:id="rId3"/>
              </a:rPr>
              <a:t>www.urbanagenda.nl</a:t>
            </a:r>
            <a:endParaRPr lang="cs-CZ" sz="1800" dirty="0"/>
          </a:p>
          <a:p>
            <a:endParaRPr lang="cs-CZ" sz="1800" b="1" dirty="0">
              <a:solidFill>
                <a:srgbClr val="000099"/>
              </a:solidFill>
            </a:endParaRPr>
          </a:p>
          <a:p>
            <a:endParaRPr lang="cs-CZ" altLang="cs-CZ" sz="1800" dirty="0"/>
          </a:p>
          <a:p>
            <a:pPr algn="just"/>
            <a:endParaRPr lang="cs-CZ" sz="1800" b="1" dirty="0">
              <a:latin typeface="+mn-lt"/>
              <a:cs typeface="Calibri" pitchFamily="34" charset="0"/>
            </a:endParaRPr>
          </a:p>
        </p:txBody>
      </p:sp>
      <p:sp>
        <p:nvSpPr>
          <p:cNvPr id="5" name="Nadpis 2"/>
          <p:cNvSpPr>
            <a:spLocks noGrp="1"/>
          </p:cNvSpPr>
          <p:nvPr>
            <p:ph type="title"/>
          </p:nvPr>
        </p:nvSpPr>
        <p:spPr>
          <a:xfrm>
            <a:off x="395536" y="1268760"/>
            <a:ext cx="8291264" cy="504056"/>
          </a:xfrm>
        </p:spPr>
        <p:txBody>
          <a:bodyPr/>
          <a:lstStyle/>
          <a:p>
            <a:r>
              <a:rPr lang="cs-CZ" sz="2800" dirty="0" smtClean="0">
                <a:latin typeface="Calibri" pitchFamily="34" charset="0"/>
                <a:cs typeface="Calibri" pitchFamily="34" charset="0"/>
              </a:rPr>
              <a:t>Urbánní agenda EU (</a:t>
            </a:r>
            <a:r>
              <a:rPr lang="cs-CZ" sz="2800" b="0" dirty="0" smtClean="0">
                <a:latin typeface="Calibri" pitchFamily="34" charset="0"/>
                <a:cs typeface="Calibri" pitchFamily="34" charset="0"/>
              </a:rPr>
              <a:t>nově </a:t>
            </a:r>
            <a:r>
              <a:rPr lang="cs-CZ" sz="2800" dirty="0" smtClean="0">
                <a:latin typeface="Calibri" pitchFamily="34" charset="0"/>
                <a:cs typeface="Calibri" pitchFamily="34" charset="0"/>
              </a:rPr>
              <a:t>Urban Agenda </a:t>
            </a:r>
            <a:r>
              <a:rPr lang="cs-CZ" sz="2800" dirty="0" err="1" smtClean="0">
                <a:latin typeface="Calibri" pitchFamily="34" charset="0"/>
                <a:cs typeface="Calibri" pitchFamily="34" charset="0"/>
              </a:rPr>
              <a:t>for</a:t>
            </a:r>
            <a:r>
              <a:rPr lang="cs-CZ" sz="2800" dirty="0" smtClean="0">
                <a:latin typeface="Calibri" pitchFamily="34" charset="0"/>
                <a:cs typeface="Calibri" pitchFamily="34" charset="0"/>
              </a:rPr>
              <a:t> </a:t>
            </a:r>
            <a:r>
              <a:rPr lang="cs-CZ" sz="2800" dirty="0" err="1" smtClean="0">
                <a:latin typeface="Calibri" pitchFamily="34" charset="0"/>
                <a:cs typeface="Calibri" pitchFamily="34" charset="0"/>
              </a:rPr>
              <a:t>the</a:t>
            </a:r>
            <a:r>
              <a:rPr lang="cs-CZ" sz="2800" dirty="0" smtClean="0">
                <a:latin typeface="Calibri" pitchFamily="34" charset="0"/>
                <a:cs typeface="Calibri" pitchFamily="34" charset="0"/>
              </a:rPr>
              <a:t> EU)</a:t>
            </a:r>
            <a:br>
              <a:rPr lang="cs-CZ" sz="2800" dirty="0" smtClean="0">
                <a:latin typeface="Calibri" pitchFamily="34" charset="0"/>
                <a:cs typeface="Calibri" pitchFamily="34" charset="0"/>
              </a:rPr>
            </a:br>
            <a:r>
              <a:rPr lang="cs-CZ" sz="2000" i="1" dirty="0" smtClean="0">
                <a:latin typeface="Calibri" pitchFamily="34" charset="0"/>
                <a:cs typeface="Calibri" pitchFamily="34" charset="0"/>
              </a:rPr>
              <a:t>Kontakt v rámci MMR</a:t>
            </a:r>
            <a:endParaRPr lang="cs-CZ" sz="2000" i="1" dirty="0">
              <a:latin typeface="Calibri" pitchFamily="34" charset="0"/>
              <a:cs typeface="Calibri" pitchFamily="34" charset="0"/>
            </a:endParaRPr>
          </a:p>
        </p:txBody>
      </p:sp>
    </p:spTree>
    <p:extLst>
      <p:ext uri="{BB962C8B-B14F-4D97-AF65-F5344CB8AC3E}">
        <p14:creationId xmlns:p14="http://schemas.microsoft.com/office/powerpoint/2010/main" val="16982652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1916832"/>
            <a:ext cx="8136904" cy="4536504"/>
          </a:xfrm>
        </p:spPr>
        <p:txBody>
          <a:bodyPr>
            <a:normAutofit lnSpcReduction="10000"/>
          </a:bodyPr>
          <a:lstStyle/>
          <a:p>
            <a:pPr marL="285750" indent="-285750">
              <a:lnSpc>
                <a:spcPct val="120000"/>
              </a:lnSpc>
              <a:spcBef>
                <a:spcPts val="0"/>
              </a:spcBef>
              <a:buFontTx/>
              <a:buChar char="-"/>
            </a:pPr>
            <a:r>
              <a:rPr lang="cs-CZ" sz="2000" b="1" dirty="0" smtClean="0">
                <a:hlinkClick r:id="rId3"/>
              </a:rPr>
              <a:t>Vyhlášeno 140 výzev</a:t>
            </a:r>
            <a:r>
              <a:rPr lang="cs-CZ" sz="2000" b="1" dirty="0" smtClean="0"/>
              <a:t> </a:t>
            </a:r>
          </a:p>
          <a:p>
            <a:pPr marL="1028700" lvl="1">
              <a:lnSpc>
                <a:spcPct val="120000"/>
              </a:lnSpc>
              <a:spcBef>
                <a:spcPts val="0"/>
              </a:spcBef>
              <a:buFontTx/>
              <a:buChar char="-"/>
            </a:pPr>
            <a:r>
              <a:rPr lang="cs-CZ" sz="1800" dirty="0"/>
              <a:t>IROP: </a:t>
            </a:r>
            <a:r>
              <a:rPr lang="cs-CZ" sz="1800" b="1" dirty="0"/>
              <a:t>26 výzev</a:t>
            </a:r>
          </a:p>
          <a:p>
            <a:pPr marL="1028700" lvl="1">
              <a:lnSpc>
                <a:spcPct val="120000"/>
              </a:lnSpc>
              <a:spcBef>
                <a:spcPts val="0"/>
              </a:spcBef>
              <a:buFontTx/>
              <a:buChar char="-"/>
            </a:pPr>
            <a:r>
              <a:rPr lang="cs-CZ" sz="1800" dirty="0" smtClean="0"/>
              <a:t>OP Doprava: </a:t>
            </a:r>
            <a:r>
              <a:rPr lang="cs-CZ" sz="1800" b="1" dirty="0" smtClean="0"/>
              <a:t>11 výzev</a:t>
            </a:r>
          </a:p>
          <a:p>
            <a:pPr marL="1028700" lvl="1">
              <a:lnSpc>
                <a:spcPct val="120000"/>
              </a:lnSpc>
              <a:spcBef>
                <a:spcPts val="0"/>
              </a:spcBef>
              <a:buFontTx/>
              <a:buChar char="-"/>
            </a:pPr>
            <a:r>
              <a:rPr lang="cs-CZ" sz="1800" dirty="0"/>
              <a:t>OP Podnikání a inovace pro konkurenceschopnost: </a:t>
            </a:r>
            <a:r>
              <a:rPr lang="cs-CZ" sz="1800" b="1" dirty="0" smtClean="0"/>
              <a:t>18 </a:t>
            </a:r>
            <a:r>
              <a:rPr lang="cs-CZ" sz="1800" b="1" dirty="0"/>
              <a:t>výzev</a:t>
            </a:r>
          </a:p>
          <a:p>
            <a:pPr marL="1028700" lvl="1">
              <a:lnSpc>
                <a:spcPct val="120000"/>
              </a:lnSpc>
              <a:spcBef>
                <a:spcPts val="0"/>
              </a:spcBef>
              <a:buFontTx/>
              <a:buChar char="-"/>
            </a:pPr>
            <a:r>
              <a:rPr lang="cs-CZ" sz="1800" dirty="0"/>
              <a:t>OP Technická pomoc: </a:t>
            </a:r>
            <a:r>
              <a:rPr lang="cs-CZ" sz="1800" b="1" dirty="0"/>
              <a:t>3 výzvy</a:t>
            </a:r>
          </a:p>
          <a:p>
            <a:pPr marL="1028700" lvl="1">
              <a:lnSpc>
                <a:spcPct val="120000"/>
              </a:lnSpc>
              <a:spcBef>
                <a:spcPts val="0"/>
              </a:spcBef>
              <a:buFontTx/>
              <a:buChar char="-"/>
            </a:pPr>
            <a:r>
              <a:rPr lang="cs-CZ" sz="1800" dirty="0"/>
              <a:t>OP Výzkum, vývoj a vzdělávání: </a:t>
            </a:r>
            <a:r>
              <a:rPr lang="cs-CZ" sz="1800" b="1" dirty="0"/>
              <a:t>14 výzev</a:t>
            </a:r>
          </a:p>
          <a:p>
            <a:pPr marL="1028700" lvl="1">
              <a:lnSpc>
                <a:spcPct val="120000"/>
              </a:lnSpc>
              <a:spcBef>
                <a:spcPts val="0"/>
              </a:spcBef>
              <a:buFontTx/>
              <a:buChar char="-"/>
            </a:pPr>
            <a:r>
              <a:rPr lang="cs-CZ" sz="1800" dirty="0" smtClean="0"/>
              <a:t>OP Zaměstnanost: </a:t>
            </a:r>
            <a:r>
              <a:rPr lang="cs-CZ" sz="1800" b="1" dirty="0" smtClean="0"/>
              <a:t>42 výzev</a:t>
            </a:r>
          </a:p>
          <a:p>
            <a:pPr marL="1028700" lvl="1">
              <a:lnSpc>
                <a:spcPct val="120000"/>
              </a:lnSpc>
              <a:spcBef>
                <a:spcPts val="0"/>
              </a:spcBef>
              <a:buFontTx/>
              <a:buChar char="-"/>
            </a:pPr>
            <a:r>
              <a:rPr lang="cs-CZ" sz="1800" dirty="0" smtClean="0"/>
              <a:t>OP Životní prostředí: </a:t>
            </a:r>
            <a:r>
              <a:rPr lang="cs-CZ" sz="1800" b="1" dirty="0"/>
              <a:t>9</a:t>
            </a:r>
            <a:r>
              <a:rPr lang="cs-CZ" sz="1800" b="1" dirty="0" smtClean="0"/>
              <a:t> výzev</a:t>
            </a:r>
          </a:p>
          <a:p>
            <a:pPr marL="1028700" lvl="1">
              <a:lnSpc>
                <a:spcPct val="120000"/>
              </a:lnSpc>
              <a:spcBef>
                <a:spcPts val="0"/>
              </a:spcBef>
              <a:buFontTx/>
              <a:buChar char="-"/>
            </a:pPr>
            <a:r>
              <a:rPr lang="cs-CZ" sz="1800" dirty="0" smtClean="0"/>
              <a:t>Dohoda o partnerství: </a:t>
            </a:r>
            <a:r>
              <a:rPr lang="cs-CZ" sz="1800" b="1" dirty="0"/>
              <a:t>1</a:t>
            </a:r>
            <a:r>
              <a:rPr lang="cs-CZ" sz="1800" b="1" dirty="0" smtClean="0"/>
              <a:t> výzva</a:t>
            </a:r>
          </a:p>
          <a:p>
            <a:pPr marL="1028700" lvl="1">
              <a:lnSpc>
                <a:spcPct val="120000"/>
              </a:lnSpc>
              <a:spcBef>
                <a:spcPts val="0"/>
              </a:spcBef>
              <a:buFontTx/>
              <a:buChar char="-"/>
            </a:pPr>
            <a:endParaRPr lang="cs-CZ" sz="1800" dirty="0" smtClean="0"/>
          </a:p>
          <a:p>
            <a:pPr marL="285750" indent="-285750">
              <a:lnSpc>
                <a:spcPct val="120000"/>
              </a:lnSpc>
              <a:spcBef>
                <a:spcPts val="0"/>
              </a:spcBef>
              <a:buFontTx/>
              <a:buChar char="-"/>
            </a:pPr>
            <a:r>
              <a:rPr lang="cs-CZ" sz="1600" b="1" dirty="0" smtClean="0"/>
              <a:t>242 mld. Kč v aktuálních výzvách</a:t>
            </a:r>
          </a:p>
          <a:p>
            <a:pPr marL="285750" indent="-285750">
              <a:lnSpc>
                <a:spcPct val="120000"/>
              </a:lnSpc>
              <a:spcBef>
                <a:spcPts val="0"/>
              </a:spcBef>
              <a:buFontTx/>
              <a:buChar char="-"/>
            </a:pPr>
            <a:r>
              <a:rPr lang="cs-CZ" sz="1600" b="1" dirty="0" smtClean="0"/>
              <a:t>Projekty 757/15 575 za 30/178 mld. Kč</a:t>
            </a:r>
          </a:p>
          <a:p>
            <a:pPr marL="285750" indent="-285750">
              <a:lnSpc>
                <a:spcPct val="120000"/>
              </a:lnSpc>
              <a:spcBef>
                <a:spcPts val="0"/>
              </a:spcBef>
              <a:buFontTx/>
              <a:buChar char="-"/>
            </a:pPr>
            <a:r>
              <a:rPr lang="cs-CZ" sz="1600" dirty="0" smtClean="0"/>
              <a:t>Harmonogramy 2016 – </a:t>
            </a:r>
            <a:r>
              <a:rPr lang="cs-CZ" sz="1600" dirty="0" smtClean="0">
                <a:hlinkClick r:id="rId4"/>
              </a:rPr>
              <a:t>OP D</a:t>
            </a:r>
            <a:r>
              <a:rPr lang="cs-CZ" sz="1600" dirty="0" smtClean="0"/>
              <a:t>, </a:t>
            </a:r>
            <a:r>
              <a:rPr lang="cs-CZ" sz="1600" dirty="0" smtClean="0">
                <a:hlinkClick r:id="rId5"/>
              </a:rPr>
              <a:t>IROP</a:t>
            </a:r>
            <a:r>
              <a:rPr lang="cs-CZ" sz="1600" dirty="0" smtClean="0"/>
              <a:t>, </a:t>
            </a:r>
            <a:r>
              <a:rPr lang="cs-CZ" sz="1600" dirty="0" smtClean="0">
                <a:hlinkClick r:id="rId6"/>
              </a:rPr>
              <a:t>OP Z</a:t>
            </a:r>
            <a:r>
              <a:rPr lang="cs-CZ" sz="1600" dirty="0" smtClean="0"/>
              <a:t>, </a:t>
            </a:r>
            <a:r>
              <a:rPr lang="cs-CZ" sz="1600" dirty="0" smtClean="0">
                <a:hlinkClick r:id="rId7"/>
              </a:rPr>
              <a:t>OP PIK</a:t>
            </a:r>
            <a:r>
              <a:rPr lang="cs-CZ" sz="1600" dirty="0" smtClean="0"/>
              <a:t>, </a:t>
            </a:r>
            <a:r>
              <a:rPr lang="cs-CZ" sz="1600" dirty="0" smtClean="0">
                <a:hlinkClick r:id="rId8"/>
              </a:rPr>
              <a:t>OP ŽP</a:t>
            </a:r>
            <a:r>
              <a:rPr lang="cs-CZ" sz="1600" dirty="0" smtClean="0"/>
              <a:t>, </a:t>
            </a:r>
            <a:r>
              <a:rPr lang="cs-CZ" sz="1600" dirty="0" smtClean="0">
                <a:hlinkClick r:id="rId9"/>
              </a:rPr>
              <a:t>OP VVV</a:t>
            </a:r>
            <a:r>
              <a:rPr lang="cs-CZ" sz="1600" dirty="0" smtClean="0"/>
              <a:t>, </a:t>
            </a:r>
            <a:r>
              <a:rPr lang="cs-CZ" sz="1600" dirty="0" smtClean="0">
                <a:hlinkClick r:id="rId10"/>
              </a:rPr>
              <a:t>PRV</a:t>
            </a:r>
            <a:endParaRPr lang="cs-CZ" sz="1600" dirty="0" smtClean="0"/>
          </a:p>
        </p:txBody>
      </p:sp>
      <p:sp>
        <p:nvSpPr>
          <p:cNvPr id="3" name="Nadpis 2"/>
          <p:cNvSpPr>
            <a:spLocks noGrp="1"/>
          </p:cNvSpPr>
          <p:nvPr>
            <p:ph type="title"/>
          </p:nvPr>
        </p:nvSpPr>
        <p:spPr>
          <a:xfrm>
            <a:off x="395536" y="1196752"/>
            <a:ext cx="8291264" cy="504056"/>
          </a:xfrm>
        </p:spPr>
        <p:txBody>
          <a:bodyPr/>
          <a:lstStyle/>
          <a:p>
            <a:r>
              <a:rPr lang="cs-CZ" dirty="0" smtClean="0"/>
              <a:t>Přehled výzev</a:t>
            </a:r>
            <a:endParaRPr lang="cs-CZ" dirty="0"/>
          </a:p>
        </p:txBody>
      </p:sp>
    </p:spTree>
    <p:extLst>
      <p:ext uri="{BB962C8B-B14F-4D97-AF65-F5344CB8AC3E}">
        <p14:creationId xmlns:p14="http://schemas.microsoft.com/office/powerpoint/2010/main" val="31510390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1916832"/>
            <a:ext cx="8136904" cy="4536504"/>
          </a:xfrm>
        </p:spPr>
        <p:txBody>
          <a:bodyPr>
            <a:normAutofit/>
          </a:bodyPr>
          <a:lstStyle/>
          <a:p>
            <a:pPr marL="285750" indent="-285750">
              <a:lnSpc>
                <a:spcPct val="120000"/>
              </a:lnSpc>
              <a:spcBef>
                <a:spcPts val="0"/>
              </a:spcBef>
              <a:buFontTx/>
              <a:buChar char="-"/>
            </a:pPr>
            <a:r>
              <a:rPr lang="cs-CZ" sz="1600" dirty="0" smtClean="0"/>
              <a:t>Datum zahájení příjmu žádostí: 11. 5. 2016</a:t>
            </a:r>
          </a:p>
          <a:p>
            <a:pPr marL="285750" indent="-285750">
              <a:lnSpc>
                <a:spcPct val="120000"/>
              </a:lnSpc>
              <a:spcBef>
                <a:spcPts val="0"/>
              </a:spcBef>
              <a:buFontTx/>
              <a:buChar char="-"/>
            </a:pPr>
            <a:r>
              <a:rPr lang="cs-CZ" sz="1600" dirty="0" smtClean="0"/>
              <a:t>Datum ukončení příjmu žádostí: 29. 7. 2016</a:t>
            </a:r>
          </a:p>
          <a:p>
            <a:pPr marL="285750" indent="-285750">
              <a:lnSpc>
                <a:spcPct val="120000"/>
              </a:lnSpc>
              <a:spcBef>
                <a:spcPts val="0"/>
              </a:spcBef>
              <a:buFontTx/>
              <a:buChar char="-"/>
            </a:pPr>
            <a:r>
              <a:rPr lang="cs-CZ" sz="1600" dirty="0" smtClean="0"/>
              <a:t>Více na </a:t>
            </a:r>
            <a:br>
              <a:rPr lang="cs-CZ" sz="1600" dirty="0" smtClean="0"/>
            </a:br>
            <a:r>
              <a:rPr lang="cs-CZ" sz="1600" dirty="0" smtClean="0">
                <a:hlinkClick r:id="rId3"/>
              </a:rPr>
              <a:t>www.uzemnidimenze.cz</a:t>
            </a:r>
            <a:endParaRPr lang="cs-CZ" sz="1600" dirty="0" smtClean="0"/>
          </a:p>
          <a:p>
            <a:pPr marL="271463">
              <a:lnSpc>
                <a:spcPct val="120000"/>
              </a:lnSpc>
              <a:spcBef>
                <a:spcPts val="0"/>
              </a:spcBef>
            </a:pPr>
            <a:r>
              <a:rPr lang="cs-CZ" sz="1600" dirty="0" smtClean="0"/>
              <a:t>včetně FAQ</a:t>
            </a:r>
          </a:p>
          <a:p>
            <a:pPr>
              <a:lnSpc>
                <a:spcPct val="120000"/>
              </a:lnSpc>
              <a:spcBef>
                <a:spcPts val="0"/>
              </a:spcBef>
            </a:pPr>
            <a:endParaRPr lang="cs-CZ" sz="1600" dirty="0" smtClean="0"/>
          </a:p>
          <a:p>
            <a:pPr marL="285750" indent="-285750">
              <a:lnSpc>
                <a:spcPct val="120000"/>
              </a:lnSpc>
              <a:spcBef>
                <a:spcPts val="0"/>
              </a:spcBef>
              <a:buFontTx/>
              <a:buChar char="-"/>
            </a:pPr>
            <a:endParaRPr lang="cs-CZ" sz="1600" dirty="0" smtClean="0"/>
          </a:p>
        </p:txBody>
      </p:sp>
      <p:sp>
        <p:nvSpPr>
          <p:cNvPr id="3" name="Nadpis 2"/>
          <p:cNvSpPr>
            <a:spLocks noGrp="1"/>
          </p:cNvSpPr>
          <p:nvPr>
            <p:ph type="title"/>
          </p:nvPr>
        </p:nvSpPr>
        <p:spPr>
          <a:xfrm>
            <a:off x="395536" y="1196752"/>
            <a:ext cx="8291264" cy="504056"/>
          </a:xfrm>
        </p:spPr>
        <p:txBody>
          <a:bodyPr/>
          <a:lstStyle/>
          <a:p>
            <a:r>
              <a:rPr lang="cs-CZ" dirty="0" smtClean="0"/>
              <a:t>2. </a:t>
            </a:r>
            <a:r>
              <a:rPr lang="cs-CZ" dirty="0"/>
              <a:t>v</a:t>
            </a:r>
            <a:r>
              <a:rPr lang="cs-CZ" dirty="0" smtClean="0"/>
              <a:t>ýzva CLLD</a:t>
            </a:r>
            <a:endParaRPr lang="cs-CZ" dirty="0"/>
          </a:p>
        </p:txBody>
      </p:sp>
      <p:pic>
        <p:nvPicPr>
          <p:cNvPr id="1026" name="Picture 2" descr="http://www.dotaceeu.cz/getmedia/c585a777-257d-4775-a31d-19af20f812ec/CLLD_vyzva_1_v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79096" y="2708920"/>
            <a:ext cx="5864903" cy="4149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49136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1196752"/>
            <a:ext cx="9145016" cy="504056"/>
          </a:xfrm>
        </p:spPr>
        <p:txBody>
          <a:bodyPr/>
          <a:lstStyle/>
          <a:p>
            <a:r>
              <a:rPr lang="cs-CZ" dirty="0" smtClean="0"/>
              <a:t>Plánované výzvy pro kraje a obce – IROP I.</a:t>
            </a:r>
            <a:endParaRPr lang="cs-CZ" dirty="0"/>
          </a:p>
        </p:txBody>
      </p:sp>
      <p:graphicFrame>
        <p:nvGraphicFramePr>
          <p:cNvPr id="4" name="Zástupný symbol pro obsah 4"/>
          <p:cNvGraphicFramePr>
            <a:graphicFrameLocks/>
          </p:cNvGraphicFramePr>
          <p:nvPr>
            <p:extLst>
              <p:ext uri="{D42A27DB-BD31-4B8C-83A1-F6EECF244321}">
                <p14:modId xmlns:p14="http://schemas.microsoft.com/office/powerpoint/2010/main" val="4210620584"/>
              </p:ext>
            </p:extLst>
          </p:nvPr>
        </p:nvGraphicFramePr>
        <p:xfrm>
          <a:off x="616445" y="1844824"/>
          <a:ext cx="7911111" cy="4752525"/>
        </p:xfrm>
        <a:graphic>
          <a:graphicData uri="http://schemas.openxmlformats.org/drawingml/2006/table">
            <a:tbl>
              <a:tblPr>
                <a:solidFill>
                  <a:srgbClr val="6699FF"/>
                </a:solidFill>
                <a:tableStyleId>{5C22544A-7EE6-4342-B048-85BDC9FD1C3A}</a:tableStyleId>
              </a:tblPr>
              <a:tblGrid>
                <a:gridCol w="5216421"/>
                <a:gridCol w="1685482"/>
                <a:gridCol w="1009208"/>
              </a:tblGrid>
              <a:tr h="407996">
                <a:tc>
                  <a:txBody>
                    <a:bodyPr/>
                    <a:lstStyle/>
                    <a:p>
                      <a:pPr algn="ctr">
                        <a:lnSpc>
                          <a:spcPct val="115000"/>
                        </a:lnSpc>
                        <a:spcAft>
                          <a:spcPts val="1000"/>
                        </a:spcAft>
                      </a:pPr>
                      <a:r>
                        <a:rPr lang="cs-CZ" sz="1100" b="1" dirty="0" smtClean="0">
                          <a:effectLst/>
                          <a:latin typeface="+mn-lt"/>
                        </a:rPr>
                        <a:t>Plánované </a:t>
                      </a:r>
                      <a:r>
                        <a:rPr lang="cs-CZ" sz="1100" b="1" dirty="0">
                          <a:effectLst/>
                          <a:latin typeface="+mn-lt"/>
                        </a:rPr>
                        <a:t>výzvy IROP</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Celková</a:t>
                      </a:r>
                      <a:r>
                        <a:rPr lang="cs-CZ" sz="1100" b="1" baseline="0" dirty="0" smtClean="0">
                          <a:effectLst/>
                          <a:latin typeface="+mn-lt"/>
                          <a:ea typeface="Calibri"/>
                          <a:cs typeface="Times New Roman"/>
                        </a:rPr>
                        <a:t> alokace</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a:effectLst/>
                          <a:latin typeface="+mn-lt"/>
                        </a:rPr>
                        <a:t>Vyhlášení</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282925">
                <a:tc>
                  <a:txBody>
                    <a:bodyPr/>
                    <a:lstStyle/>
                    <a:p>
                      <a:pPr marL="108000">
                        <a:lnSpc>
                          <a:spcPct val="115000"/>
                        </a:lnSpc>
                        <a:spcAft>
                          <a:spcPts val="1000"/>
                        </a:spcAft>
                      </a:pPr>
                      <a:r>
                        <a:rPr lang="cs-CZ" sz="1100" b="1" dirty="0" smtClean="0">
                          <a:effectLst/>
                          <a:latin typeface="+mn-lt"/>
                          <a:ea typeface="Calibri"/>
                          <a:cs typeface="Times New Roman"/>
                        </a:rPr>
                        <a:t>Vybrané úseky silnic II. a III. třídy (ITI</a:t>
                      </a:r>
                      <a:r>
                        <a:rPr lang="cs-CZ" sz="1100" b="1" baseline="0" dirty="0" smtClean="0">
                          <a:effectLst/>
                          <a:latin typeface="+mn-lt"/>
                          <a:ea typeface="Calibri"/>
                          <a:cs typeface="Times New Roman"/>
                        </a:rPr>
                        <a:t> a IPRÚ)</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5,2 mld. Kč</a:t>
                      </a: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5/2016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282925">
                <a:tc>
                  <a:txBody>
                    <a:bodyPr/>
                    <a:lstStyle/>
                    <a:p>
                      <a:pPr marL="108000">
                        <a:lnSpc>
                          <a:spcPct val="115000"/>
                        </a:lnSpc>
                        <a:spcAft>
                          <a:spcPts val="1000"/>
                        </a:spcAft>
                      </a:pPr>
                      <a:r>
                        <a:rPr lang="cs-CZ" sz="1100" b="1" dirty="0" smtClean="0">
                          <a:effectLst/>
                          <a:latin typeface="+mn-lt"/>
                          <a:ea typeface="Calibri"/>
                          <a:cs typeface="Times New Roman"/>
                        </a:rPr>
                        <a:t>Rozvoj sociálních služeb (mimo</a:t>
                      </a:r>
                      <a:r>
                        <a:rPr lang="cs-CZ" sz="1100" b="1" baseline="0" dirty="0" smtClean="0">
                          <a:effectLst/>
                          <a:latin typeface="+mn-lt"/>
                          <a:ea typeface="Calibri"/>
                          <a:cs typeface="Times New Roman"/>
                        </a:rPr>
                        <a:t> SVL a SVL)</a:t>
                      </a:r>
                      <a:endParaRPr lang="cs-CZ" sz="1100" b="1" dirty="0">
                        <a:effectLst/>
                        <a:latin typeface="+mn-lt"/>
                        <a:ea typeface="Calibri"/>
                        <a:cs typeface="Times New Roman"/>
                      </a:endParaRPr>
                    </a:p>
                  </a:txBody>
                  <a:tcPr marL="9525" marR="9525" marT="9525" marB="0" anchor="ctr">
                    <a:solidFill>
                      <a:srgbClr val="BEE395"/>
                    </a:solidFill>
                  </a:tcPr>
                </a:tc>
                <a:tc>
                  <a:txBody>
                    <a:bodyPr/>
                    <a:lstStyle/>
                    <a:p>
                      <a:pPr lvl="1" algn="l">
                        <a:lnSpc>
                          <a:spcPct val="115000"/>
                        </a:lnSpc>
                        <a:spcAft>
                          <a:spcPts val="1000"/>
                        </a:spcAft>
                      </a:pPr>
                      <a:r>
                        <a:rPr lang="cs-CZ" sz="1100" b="1" dirty="0" smtClean="0">
                          <a:effectLst/>
                          <a:latin typeface="+mn-lt"/>
                          <a:ea typeface="Calibri"/>
                          <a:cs typeface="Times New Roman"/>
                        </a:rPr>
                        <a:t>0,9 mld. Kč</a:t>
                      </a:r>
                      <a:endParaRPr lang="cs-CZ" sz="1100" b="1" dirty="0">
                        <a:effectLst/>
                        <a:latin typeface="+mn-lt"/>
                        <a:ea typeface="Calibri"/>
                        <a:cs typeface="Times New Roman"/>
                      </a:endParaRPr>
                    </a:p>
                  </a:txBody>
                  <a:tcPr marL="9525" marR="9525" marT="9525" marB="0" anchor="ctr">
                    <a:solidFill>
                      <a:srgbClr val="BEE395"/>
                    </a:solidFill>
                  </a:tcPr>
                </a:tc>
                <a:tc>
                  <a:txBody>
                    <a:bodyPr/>
                    <a:lstStyle/>
                    <a:p>
                      <a:pPr algn="ctr">
                        <a:lnSpc>
                          <a:spcPct val="115000"/>
                        </a:lnSpc>
                        <a:spcAft>
                          <a:spcPts val="1000"/>
                        </a:spcAft>
                      </a:pPr>
                      <a:r>
                        <a:rPr lang="cs-CZ" sz="1100" b="1" dirty="0" smtClean="0">
                          <a:effectLst/>
                          <a:latin typeface="+mn-lt"/>
                          <a:ea typeface="Calibri"/>
                          <a:cs typeface="Times New Roman"/>
                        </a:rPr>
                        <a:t>5/2016</a:t>
                      </a:r>
                      <a:endParaRPr lang="cs-CZ" sz="1100" b="1" dirty="0">
                        <a:effectLst/>
                        <a:latin typeface="+mn-lt"/>
                        <a:ea typeface="Calibri"/>
                        <a:cs typeface="Times New Roman"/>
                      </a:endParaRPr>
                    </a:p>
                  </a:txBody>
                  <a:tcPr marL="9525" marR="9525" marT="9525" marB="0" anchor="ctr">
                    <a:solidFill>
                      <a:srgbClr val="BEE395"/>
                    </a:solidFill>
                  </a:tcPr>
                </a:tc>
              </a:tr>
              <a:tr h="282925">
                <a:tc>
                  <a:txBody>
                    <a:bodyPr/>
                    <a:lstStyle/>
                    <a:p>
                      <a:pPr marL="108000">
                        <a:lnSpc>
                          <a:spcPct val="115000"/>
                        </a:lnSpc>
                        <a:spcAft>
                          <a:spcPts val="1000"/>
                        </a:spcAft>
                      </a:pPr>
                      <a:r>
                        <a:rPr lang="cs-CZ" sz="1100" b="1" dirty="0" smtClean="0">
                          <a:effectLst/>
                          <a:latin typeface="+mn-lt"/>
                          <a:ea typeface="Calibri"/>
                          <a:cs typeface="Times New Roman"/>
                        </a:rPr>
                        <a:t>Sociální bydlení (mimo SVL a SVL)</a:t>
                      </a:r>
                      <a:endParaRPr lang="cs-CZ" sz="1100" b="1" dirty="0">
                        <a:effectLst/>
                        <a:latin typeface="+mn-lt"/>
                        <a:ea typeface="Calibri"/>
                        <a:cs typeface="Times New Roman"/>
                      </a:endParaRPr>
                    </a:p>
                  </a:txBody>
                  <a:tcPr marL="9525" marR="9525" marT="9525" marB="0" anchor="ctr">
                    <a:solidFill>
                      <a:srgbClr val="BEE395"/>
                    </a:solidFill>
                  </a:tcPr>
                </a:tc>
                <a:tc>
                  <a:txBody>
                    <a:bodyPr/>
                    <a:lstStyle/>
                    <a:p>
                      <a:pPr lvl="1" algn="l">
                        <a:lnSpc>
                          <a:spcPct val="115000"/>
                        </a:lnSpc>
                        <a:spcAft>
                          <a:spcPts val="1000"/>
                        </a:spcAft>
                      </a:pPr>
                      <a:r>
                        <a:rPr lang="cs-CZ" sz="1100" b="1" dirty="0" smtClean="0">
                          <a:effectLst/>
                          <a:latin typeface="+mn-lt"/>
                          <a:ea typeface="Calibri"/>
                          <a:cs typeface="Times New Roman"/>
                        </a:rPr>
                        <a:t>0,9 mld. Kč</a:t>
                      </a:r>
                      <a:endParaRPr lang="cs-CZ" sz="1100" b="1" dirty="0">
                        <a:effectLst/>
                        <a:latin typeface="+mn-lt"/>
                        <a:ea typeface="Calibri"/>
                        <a:cs typeface="Times New Roman"/>
                      </a:endParaRPr>
                    </a:p>
                  </a:txBody>
                  <a:tcPr marL="9525" marR="9525" marT="9525" marB="0" anchor="ctr">
                    <a:solidFill>
                      <a:srgbClr val="BEE395"/>
                    </a:solidFill>
                  </a:tcPr>
                </a:tc>
                <a:tc>
                  <a:txBody>
                    <a:bodyPr/>
                    <a:lstStyle/>
                    <a:p>
                      <a:pPr algn="ctr">
                        <a:lnSpc>
                          <a:spcPct val="115000"/>
                        </a:lnSpc>
                        <a:spcAft>
                          <a:spcPts val="1000"/>
                        </a:spcAft>
                      </a:pPr>
                      <a:r>
                        <a:rPr lang="cs-CZ" sz="1100" b="1" dirty="0" smtClean="0">
                          <a:effectLst/>
                          <a:latin typeface="+mn-lt"/>
                          <a:ea typeface="Calibri"/>
                          <a:cs typeface="Times New Roman"/>
                        </a:rPr>
                        <a:t>5/2016</a:t>
                      </a:r>
                      <a:endParaRPr lang="cs-CZ" sz="1100" b="1" dirty="0">
                        <a:effectLst/>
                        <a:latin typeface="+mn-lt"/>
                        <a:ea typeface="Calibri"/>
                        <a:cs typeface="Times New Roman"/>
                      </a:endParaRPr>
                    </a:p>
                  </a:txBody>
                  <a:tcPr marL="9525" marR="9525" marT="9525" marB="0" anchor="ctr">
                    <a:solidFill>
                      <a:srgbClr val="BEE395"/>
                    </a:solidFill>
                  </a:tcPr>
                </a:tc>
              </a:tr>
              <a:tr h="449551">
                <a:tc>
                  <a:txBody>
                    <a:bodyPr/>
                    <a:lstStyle/>
                    <a:p>
                      <a:pPr marL="108000">
                        <a:lnSpc>
                          <a:spcPct val="115000"/>
                        </a:lnSpc>
                        <a:spcAft>
                          <a:spcPts val="1000"/>
                        </a:spcAft>
                      </a:pPr>
                      <a:r>
                        <a:rPr lang="cs-CZ" sz="1100" b="1" dirty="0" smtClean="0">
                          <a:effectLst/>
                          <a:latin typeface="+mn-lt"/>
                          <a:ea typeface="Calibri"/>
                          <a:cs typeface="Times New Roman"/>
                        </a:rPr>
                        <a:t>Infrastruktura</a:t>
                      </a:r>
                      <a:r>
                        <a:rPr lang="cs-CZ" sz="1100" b="1" baseline="0" dirty="0" smtClean="0">
                          <a:effectLst/>
                          <a:latin typeface="+mn-lt"/>
                          <a:ea typeface="Calibri"/>
                          <a:cs typeface="Times New Roman"/>
                        </a:rPr>
                        <a:t> středních škol a vyšších odborných škol (mimo SVL a SVL)</a:t>
                      </a:r>
                      <a:endParaRPr lang="cs-CZ" sz="1100" b="1" dirty="0">
                        <a:effectLst/>
                        <a:latin typeface="+mn-lt"/>
                        <a:ea typeface="Calibri"/>
                        <a:cs typeface="Times New Roman"/>
                      </a:endParaRPr>
                    </a:p>
                  </a:txBody>
                  <a:tcPr marL="9525" marR="9525" marT="9525" marB="0" anchor="ctr">
                    <a:solidFill>
                      <a:srgbClr val="BEE395"/>
                    </a:solidFill>
                  </a:tcPr>
                </a:tc>
                <a:tc>
                  <a:txBody>
                    <a:bodyPr/>
                    <a:lstStyle/>
                    <a:p>
                      <a:pPr lvl="1" algn="l">
                        <a:lnSpc>
                          <a:spcPct val="115000"/>
                        </a:lnSpc>
                        <a:spcAft>
                          <a:spcPts val="1000"/>
                        </a:spcAft>
                      </a:pPr>
                      <a:r>
                        <a:rPr lang="cs-CZ" sz="1100" b="1" dirty="0" smtClean="0">
                          <a:effectLst/>
                          <a:latin typeface="+mn-lt"/>
                          <a:ea typeface="Calibri"/>
                          <a:cs typeface="Times New Roman"/>
                        </a:rPr>
                        <a:t>1,3 mld. Kč</a:t>
                      </a:r>
                      <a:endParaRPr lang="cs-CZ" sz="1100" b="1" dirty="0">
                        <a:effectLst/>
                        <a:latin typeface="+mn-lt"/>
                        <a:ea typeface="Calibri"/>
                        <a:cs typeface="Times New Roman"/>
                      </a:endParaRPr>
                    </a:p>
                  </a:txBody>
                  <a:tcPr marL="9525" marR="9525" marT="9525" marB="0" anchor="ctr">
                    <a:solidFill>
                      <a:srgbClr val="BEE395"/>
                    </a:solidFill>
                  </a:tcPr>
                </a:tc>
                <a:tc>
                  <a:txBody>
                    <a:bodyPr/>
                    <a:lstStyle/>
                    <a:p>
                      <a:pPr algn="ctr">
                        <a:lnSpc>
                          <a:spcPct val="115000"/>
                        </a:lnSpc>
                        <a:spcAft>
                          <a:spcPts val="1000"/>
                        </a:spcAft>
                      </a:pPr>
                      <a:r>
                        <a:rPr lang="cs-CZ" sz="1100" b="1" dirty="0" smtClean="0">
                          <a:effectLst/>
                          <a:latin typeface="+mn-lt"/>
                          <a:ea typeface="Calibri"/>
                          <a:cs typeface="Times New Roman"/>
                        </a:rPr>
                        <a:t>5/2016</a:t>
                      </a:r>
                      <a:endParaRPr lang="cs-CZ" sz="1100" b="1" dirty="0">
                        <a:effectLst/>
                        <a:latin typeface="+mn-lt"/>
                        <a:ea typeface="Calibri"/>
                        <a:cs typeface="Times New Roman"/>
                      </a:endParaRPr>
                    </a:p>
                  </a:txBody>
                  <a:tcPr marL="9525" marR="9525" marT="9525" marB="0" anchor="ctr">
                    <a:solidFill>
                      <a:srgbClr val="BEE395"/>
                    </a:solidFill>
                  </a:tcPr>
                </a:tc>
              </a:tr>
              <a:tr h="282925">
                <a:tc>
                  <a:txBody>
                    <a:bodyPr/>
                    <a:lstStyle/>
                    <a:p>
                      <a:pPr marL="108000">
                        <a:lnSpc>
                          <a:spcPct val="115000"/>
                        </a:lnSpc>
                        <a:spcAft>
                          <a:spcPts val="1000"/>
                        </a:spcAft>
                      </a:pPr>
                      <a:r>
                        <a:rPr lang="cs-CZ" sz="1100" b="1" dirty="0" smtClean="0">
                          <a:effectLst/>
                          <a:latin typeface="+mn-lt"/>
                          <a:ea typeface="Calibri"/>
                          <a:cs typeface="Times New Roman"/>
                        </a:rPr>
                        <a:t>Kulturní dědictví (ITI a IPRÚ)</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4,1 mld.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5/2016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449551">
                <a:tc>
                  <a:txBody>
                    <a:bodyPr/>
                    <a:lstStyle/>
                    <a:p>
                      <a:pPr marL="108000">
                        <a:lnSpc>
                          <a:spcPct val="115000"/>
                        </a:lnSpc>
                        <a:spcAft>
                          <a:spcPts val="1000"/>
                        </a:spcAft>
                      </a:pPr>
                      <a:r>
                        <a:rPr lang="cs-CZ" sz="1100" b="1" dirty="0" smtClean="0">
                          <a:effectLst/>
                          <a:latin typeface="+mn-lt"/>
                          <a:ea typeface="Calibri"/>
                          <a:cs typeface="Times New Roman"/>
                        </a:rPr>
                        <a:t>Komunitně vedený místní rozvoj</a:t>
                      </a:r>
                      <a:r>
                        <a:rPr lang="cs-CZ" sz="1100" b="1" baseline="0" dirty="0" smtClean="0">
                          <a:effectLst/>
                          <a:latin typeface="+mn-lt"/>
                          <a:ea typeface="Calibri"/>
                          <a:cs typeface="Times New Roman"/>
                        </a:rPr>
                        <a:t> – dokumenty územního rozvoje</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95 mil.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5/2016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282925">
                <a:tc>
                  <a:txBody>
                    <a:bodyPr/>
                    <a:lstStyle/>
                    <a:p>
                      <a:pPr marL="108000">
                        <a:lnSpc>
                          <a:spcPct val="115000"/>
                        </a:lnSpc>
                        <a:spcAft>
                          <a:spcPts val="1000"/>
                        </a:spcAft>
                      </a:pPr>
                      <a:r>
                        <a:rPr lang="cs-CZ" sz="1100" b="1" dirty="0" smtClean="0">
                          <a:effectLst/>
                          <a:latin typeface="+mn-lt"/>
                          <a:ea typeface="Calibri"/>
                          <a:cs typeface="Times New Roman"/>
                        </a:rPr>
                        <a:t>Komunitně vedený</a:t>
                      </a:r>
                      <a:r>
                        <a:rPr lang="cs-CZ" sz="1100" b="1" baseline="0" dirty="0" smtClean="0">
                          <a:effectLst/>
                          <a:latin typeface="+mn-lt"/>
                          <a:ea typeface="Calibri"/>
                          <a:cs typeface="Times New Roman"/>
                        </a:rPr>
                        <a:t> místní rozvoj – dopravní obslužnost</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1,6 mld.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5/2016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449551">
                <a:tc>
                  <a:txBody>
                    <a:bodyPr/>
                    <a:lstStyle/>
                    <a:p>
                      <a:pPr marL="108000">
                        <a:lnSpc>
                          <a:spcPct val="115000"/>
                        </a:lnSpc>
                        <a:spcAft>
                          <a:spcPts val="1000"/>
                        </a:spcAft>
                      </a:pPr>
                      <a:r>
                        <a:rPr lang="cs-CZ" sz="1100" b="1" dirty="0" smtClean="0">
                          <a:effectLst/>
                          <a:latin typeface="+mn-lt"/>
                          <a:ea typeface="Calibri"/>
                          <a:cs typeface="Times New Roman"/>
                        </a:rPr>
                        <a:t>Rozvoj infrastruktury komunitních center </a:t>
                      </a:r>
                      <a:br>
                        <a:rPr lang="cs-CZ" sz="1100" b="1" dirty="0" smtClean="0">
                          <a:effectLst/>
                          <a:latin typeface="+mn-lt"/>
                          <a:ea typeface="Calibri"/>
                          <a:cs typeface="Times New Roman"/>
                        </a:rPr>
                      </a:br>
                      <a:r>
                        <a:rPr lang="cs-CZ" sz="1100" b="1" dirty="0" smtClean="0">
                          <a:effectLst/>
                          <a:latin typeface="+mn-lt"/>
                          <a:ea typeface="Calibri"/>
                          <a:cs typeface="Times New Roman"/>
                        </a:rPr>
                        <a:t>(mimo SVL a SVL)</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120 mil.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6/2016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282925">
                <a:tc>
                  <a:txBody>
                    <a:bodyPr/>
                    <a:lstStyle/>
                    <a:p>
                      <a:pPr marL="108000">
                        <a:lnSpc>
                          <a:spcPct val="115000"/>
                        </a:lnSpc>
                        <a:spcAft>
                          <a:spcPts val="1000"/>
                        </a:spcAft>
                      </a:pPr>
                      <a:r>
                        <a:rPr lang="cs-CZ" sz="1100" b="1" dirty="0" smtClean="0">
                          <a:effectLst/>
                          <a:latin typeface="+mn-lt"/>
                          <a:ea typeface="Calibri"/>
                          <a:cs typeface="Times New Roman"/>
                        </a:rPr>
                        <a:t>Stanice IZS</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1,8 mld.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6/2016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282925">
                <a:tc>
                  <a:txBody>
                    <a:bodyPr/>
                    <a:lstStyle/>
                    <a:p>
                      <a:pPr marL="108000">
                        <a:lnSpc>
                          <a:spcPct val="115000"/>
                        </a:lnSpc>
                        <a:spcAft>
                          <a:spcPts val="1000"/>
                        </a:spcAft>
                      </a:pPr>
                      <a:r>
                        <a:rPr lang="cs-CZ" sz="1100" b="1" dirty="0" smtClean="0">
                          <a:effectLst/>
                          <a:latin typeface="+mn-lt"/>
                          <a:ea typeface="Calibri"/>
                          <a:cs typeface="Times New Roman"/>
                        </a:rPr>
                        <a:t>Infrastruktura pro předškolní vzdělávání (ITI a IPRÚ)</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1,1 mld.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6/2016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282925">
                <a:tc>
                  <a:txBody>
                    <a:bodyPr/>
                    <a:lstStyle/>
                    <a:p>
                      <a:pPr marL="108000">
                        <a:lnSpc>
                          <a:spcPct val="115000"/>
                        </a:lnSpc>
                        <a:spcAft>
                          <a:spcPts val="1000"/>
                        </a:spcAft>
                      </a:pPr>
                      <a:r>
                        <a:rPr lang="cs-CZ" sz="1100" b="1" dirty="0" smtClean="0">
                          <a:effectLst/>
                          <a:latin typeface="+mn-lt"/>
                          <a:ea typeface="Calibri"/>
                          <a:cs typeface="Times New Roman"/>
                        </a:rPr>
                        <a:t>Dopravní</a:t>
                      </a:r>
                      <a:r>
                        <a:rPr lang="cs-CZ" sz="1100" b="1" baseline="0" dirty="0" smtClean="0">
                          <a:effectLst/>
                          <a:latin typeface="+mn-lt"/>
                          <a:ea typeface="Calibri"/>
                          <a:cs typeface="Times New Roman"/>
                        </a:rPr>
                        <a:t> obslužnost (ITI a IPRÚ)</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5,1 mld.</a:t>
                      </a:r>
                      <a:r>
                        <a:rPr lang="cs-CZ" sz="1100" b="1" baseline="0" dirty="0" smtClean="0">
                          <a:effectLst/>
                          <a:latin typeface="+mn-lt"/>
                          <a:ea typeface="Calibri"/>
                          <a:cs typeface="Times New Roman"/>
                        </a:rPr>
                        <a:t>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6/2016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282925">
                <a:tc>
                  <a:txBody>
                    <a:bodyPr/>
                    <a:lstStyle/>
                    <a:p>
                      <a:pPr marL="108000">
                        <a:lnSpc>
                          <a:spcPct val="115000"/>
                        </a:lnSpc>
                        <a:spcAft>
                          <a:spcPts val="1000"/>
                        </a:spcAft>
                      </a:pPr>
                      <a:r>
                        <a:rPr lang="cs-CZ" sz="1100" b="1" dirty="0" smtClean="0">
                          <a:effectLst/>
                          <a:latin typeface="+mn-lt"/>
                          <a:ea typeface="Calibri"/>
                          <a:cs typeface="Times New Roman"/>
                        </a:rPr>
                        <a:t>Sociální infrastruktura (ITI a IPRÚ)</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3,3 mld.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6/2016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449551">
                <a:tc>
                  <a:txBody>
                    <a:bodyPr/>
                    <a:lstStyle/>
                    <a:p>
                      <a:pPr marL="108000">
                        <a:lnSpc>
                          <a:spcPct val="115000"/>
                        </a:lnSpc>
                        <a:spcAft>
                          <a:spcPts val="1000"/>
                        </a:spcAft>
                      </a:pPr>
                      <a:r>
                        <a:rPr lang="cs-CZ" sz="1100" b="1" dirty="0" smtClean="0">
                          <a:effectLst/>
                          <a:latin typeface="+mn-lt"/>
                          <a:ea typeface="Calibri"/>
                          <a:cs typeface="Times New Roman"/>
                        </a:rPr>
                        <a:t>Infrastruktura pro zájmové,</a:t>
                      </a:r>
                      <a:r>
                        <a:rPr lang="cs-CZ" sz="1100" b="1" baseline="0" dirty="0" smtClean="0">
                          <a:effectLst/>
                          <a:latin typeface="+mn-lt"/>
                          <a:ea typeface="Calibri"/>
                          <a:cs typeface="Times New Roman"/>
                        </a:rPr>
                        <a:t> neformální a celoživotní vzdělávání (mimo SVL a SVL)</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89 mil.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7/2016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bl>
          </a:graphicData>
        </a:graphic>
      </p:graphicFrame>
    </p:spTree>
    <p:extLst>
      <p:ext uri="{BB962C8B-B14F-4D97-AF65-F5344CB8AC3E}">
        <p14:creationId xmlns:p14="http://schemas.microsoft.com/office/powerpoint/2010/main" val="34355030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1196752"/>
            <a:ext cx="9145016" cy="504056"/>
          </a:xfrm>
        </p:spPr>
        <p:txBody>
          <a:bodyPr/>
          <a:lstStyle/>
          <a:p>
            <a:r>
              <a:rPr lang="cs-CZ" dirty="0" smtClean="0"/>
              <a:t>Plánované výzvy pro kraje a obce – IROP II.</a:t>
            </a:r>
            <a:endParaRPr lang="cs-CZ" dirty="0"/>
          </a:p>
        </p:txBody>
      </p:sp>
      <p:graphicFrame>
        <p:nvGraphicFramePr>
          <p:cNvPr id="5" name="Zástupný symbol pro obsah 4"/>
          <p:cNvGraphicFramePr>
            <a:graphicFrameLocks/>
          </p:cNvGraphicFramePr>
          <p:nvPr>
            <p:extLst>
              <p:ext uri="{D42A27DB-BD31-4B8C-83A1-F6EECF244321}">
                <p14:modId xmlns:p14="http://schemas.microsoft.com/office/powerpoint/2010/main" val="4033538030"/>
              </p:ext>
            </p:extLst>
          </p:nvPr>
        </p:nvGraphicFramePr>
        <p:xfrm>
          <a:off x="179512" y="1988840"/>
          <a:ext cx="8712968" cy="4487939"/>
        </p:xfrm>
        <a:graphic>
          <a:graphicData uri="http://schemas.openxmlformats.org/drawingml/2006/table">
            <a:tbl>
              <a:tblPr>
                <a:solidFill>
                  <a:srgbClr val="6699FF"/>
                </a:solidFill>
                <a:tableStyleId>{5C22544A-7EE6-4342-B048-85BDC9FD1C3A}</a:tableStyleId>
              </a:tblPr>
              <a:tblGrid>
                <a:gridCol w="769650"/>
                <a:gridCol w="5006897"/>
                <a:gridCol w="1617784"/>
                <a:gridCol w="1318637"/>
              </a:tblGrid>
              <a:tr h="306706">
                <a:tc>
                  <a:txBody>
                    <a:bodyPr/>
                    <a:lstStyle/>
                    <a:p>
                      <a:pPr algn="ctr">
                        <a:lnSpc>
                          <a:spcPct val="115000"/>
                        </a:lnSpc>
                        <a:spcAft>
                          <a:spcPts val="1000"/>
                        </a:spcAft>
                      </a:pPr>
                      <a:r>
                        <a:rPr lang="cs-CZ" sz="1100" b="1" dirty="0">
                          <a:effectLst/>
                          <a:latin typeface="+mn-lt"/>
                        </a:rPr>
                        <a:t>Číslo výzvy</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rPr>
                        <a:t>Plánované </a:t>
                      </a:r>
                      <a:r>
                        <a:rPr lang="cs-CZ" sz="1100" b="1" dirty="0">
                          <a:effectLst/>
                          <a:latin typeface="+mn-lt"/>
                        </a:rPr>
                        <a:t>výzvy IROP</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Celková</a:t>
                      </a:r>
                      <a:r>
                        <a:rPr lang="cs-CZ" sz="1100" b="1" baseline="0" dirty="0" smtClean="0">
                          <a:effectLst/>
                          <a:latin typeface="+mn-lt"/>
                          <a:ea typeface="Calibri"/>
                          <a:cs typeface="Times New Roman"/>
                        </a:rPr>
                        <a:t> alokace</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a:effectLst/>
                          <a:latin typeface="+mn-lt"/>
                        </a:rPr>
                        <a:t>Vyhlášení</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53</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a:lnSpc>
                          <a:spcPct val="115000"/>
                        </a:lnSpc>
                        <a:spcAft>
                          <a:spcPts val="1000"/>
                        </a:spcAft>
                      </a:pPr>
                      <a:r>
                        <a:rPr lang="cs-CZ" sz="1100" b="1" dirty="0" err="1" smtClean="0">
                          <a:effectLst/>
                          <a:latin typeface="+mn-lt"/>
                          <a:ea typeface="Calibri"/>
                          <a:cs typeface="Times New Roman"/>
                        </a:rPr>
                        <a:t>Deinstitucionalizace</a:t>
                      </a:r>
                      <a:r>
                        <a:rPr lang="cs-CZ" sz="1100" b="1" baseline="0" dirty="0" smtClean="0">
                          <a:effectLst/>
                          <a:latin typeface="+mn-lt"/>
                          <a:ea typeface="Calibri"/>
                          <a:cs typeface="Times New Roman"/>
                        </a:rPr>
                        <a:t> sociálních služeb (včetně SVL)</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1,3</a:t>
                      </a:r>
                      <a:r>
                        <a:rPr lang="cs-CZ" sz="1100" b="1" baseline="0" dirty="0" smtClean="0">
                          <a:effectLst/>
                          <a:latin typeface="+mn-lt"/>
                          <a:ea typeface="Calibri"/>
                          <a:cs typeface="Times New Roman"/>
                        </a:rPr>
                        <a:t> mld. Kč</a:t>
                      </a:r>
                      <a:endParaRPr lang="cs-CZ" sz="1100" b="1" dirty="0" smtClean="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7/2016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54</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a:lnSpc>
                          <a:spcPct val="115000"/>
                        </a:lnSpc>
                        <a:spcAft>
                          <a:spcPts val="1000"/>
                        </a:spcAft>
                      </a:pPr>
                      <a:r>
                        <a:rPr lang="cs-CZ" sz="1100" b="1" dirty="0" smtClean="0">
                          <a:effectLst/>
                          <a:latin typeface="+mn-lt"/>
                          <a:ea typeface="Calibri"/>
                          <a:cs typeface="Times New Roman"/>
                        </a:rPr>
                        <a:t>Komunitně vedený místní rozvoj – sociální infrastruktura</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1,9</a:t>
                      </a:r>
                      <a:r>
                        <a:rPr lang="cs-CZ" sz="1100" b="1" baseline="0" dirty="0" smtClean="0">
                          <a:effectLst/>
                          <a:latin typeface="+mn-lt"/>
                          <a:ea typeface="Calibri"/>
                          <a:cs typeface="Times New Roman"/>
                        </a:rPr>
                        <a:t> mld.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7/2016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55</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marR="0" indent="0" algn="l" defTabSz="457200" rtl="0" eaLnBrk="1" fontAlgn="auto" latinLnBrk="0" hangingPunct="1">
                        <a:lnSpc>
                          <a:spcPct val="115000"/>
                        </a:lnSpc>
                        <a:spcBef>
                          <a:spcPts val="0"/>
                        </a:spcBef>
                        <a:spcAft>
                          <a:spcPts val="1000"/>
                        </a:spcAft>
                        <a:buClrTx/>
                        <a:buSzTx/>
                        <a:buFontTx/>
                        <a:buNone/>
                        <a:tabLst/>
                        <a:defRPr/>
                      </a:pPr>
                      <a:r>
                        <a:rPr lang="cs-CZ" sz="1100" b="1" dirty="0" smtClean="0">
                          <a:effectLst/>
                          <a:latin typeface="+mn-lt"/>
                          <a:ea typeface="Calibri"/>
                          <a:cs typeface="Times New Roman"/>
                        </a:rPr>
                        <a:t>Komunitně vedený místní rozvoj – kulturní</a:t>
                      </a:r>
                      <a:r>
                        <a:rPr lang="cs-CZ" sz="1100" b="1" baseline="0" dirty="0" smtClean="0">
                          <a:effectLst/>
                          <a:latin typeface="+mn-lt"/>
                          <a:ea typeface="Calibri"/>
                          <a:cs typeface="Times New Roman"/>
                        </a:rPr>
                        <a:t> dědictví</a:t>
                      </a:r>
                      <a:endParaRPr lang="cs-CZ" sz="1100" b="1" dirty="0" smtClean="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427 mil.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7/2016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56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a:lnSpc>
                          <a:spcPct val="115000"/>
                        </a:lnSpc>
                        <a:spcAft>
                          <a:spcPts val="1000"/>
                        </a:spcAft>
                      </a:pPr>
                      <a:r>
                        <a:rPr lang="cs-CZ" sz="1100" b="1" dirty="0" smtClean="0">
                          <a:effectLst/>
                          <a:latin typeface="+mn-lt"/>
                          <a:ea typeface="Calibri"/>
                          <a:cs typeface="Times New Roman"/>
                        </a:rPr>
                        <a:t>Revitalizace vybraných</a:t>
                      </a:r>
                      <a:r>
                        <a:rPr lang="cs-CZ" sz="1100" b="1" baseline="0" dirty="0" smtClean="0">
                          <a:effectLst/>
                          <a:latin typeface="+mn-lt"/>
                          <a:ea typeface="Calibri"/>
                          <a:cs typeface="Times New Roman"/>
                        </a:rPr>
                        <a:t> památek II.</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1,5 mld.</a:t>
                      </a:r>
                      <a:r>
                        <a:rPr lang="cs-CZ" sz="1100" b="1" baseline="0" dirty="0" smtClean="0">
                          <a:effectLst/>
                          <a:latin typeface="+mn-lt"/>
                          <a:ea typeface="Calibri"/>
                          <a:cs typeface="Times New Roman"/>
                        </a:rPr>
                        <a:t>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7/2016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57</a:t>
                      </a:r>
                      <a:r>
                        <a:rPr lang="cs-CZ" sz="1100" b="1" baseline="0" dirty="0" smtClean="0">
                          <a:effectLst/>
                          <a:latin typeface="+mn-lt"/>
                          <a:ea typeface="Calibri"/>
                          <a:cs typeface="Times New Roman"/>
                        </a:rPr>
                        <a:t> + 58</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a:lnSpc>
                          <a:spcPct val="115000"/>
                        </a:lnSpc>
                        <a:spcAft>
                          <a:spcPts val="1000"/>
                        </a:spcAft>
                      </a:pPr>
                      <a:r>
                        <a:rPr lang="cs-CZ" sz="1100" b="1" dirty="0" smtClean="0">
                          <a:effectLst/>
                          <a:latin typeface="+mn-lt"/>
                          <a:ea typeface="Calibri"/>
                          <a:cs typeface="Times New Roman"/>
                        </a:rPr>
                        <a:t>Sociální podnikání II (mimo SVL + SVL)</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170 mil.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8/2016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59</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marR="0" indent="0" algn="l" defTabSz="457200" rtl="0" eaLnBrk="1" fontAlgn="auto" latinLnBrk="0" hangingPunct="1">
                        <a:lnSpc>
                          <a:spcPct val="115000"/>
                        </a:lnSpc>
                        <a:spcBef>
                          <a:spcPts val="0"/>
                        </a:spcBef>
                        <a:spcAft>
                          <a:spcPts val="1000"/>
                        </a:spcAft>
                        <a:buClrTx/>
                        <a:buSzTx/>
                        <a:buFontTx/>
                        <a:buNone/>
                        <a:tabLst/>
                        <a:defRPr/>
                      </a:pPr>
                      <a:r>
                        <a:rPr lang="cs-CZ" sz="1100" b="1" dirty="0" smtClean="0">
                          <a:effectLst/>
                          <a:latin typeface="+mn-lt"/>
                          <a:ea typeface="Calibri"/>
                          <a:cs typeface="Times New Roman"/>
                        </a:rPr>
                        <a:t>Komunitně vedený místní rozvoj –</a:t>
                      </a:r>
                      <a:r>
                        <a:rPr lang="cs-CZ" sz="1100" b="1" baseline="0" dirty="0" smtClean="0">
                          <a:effectLst/>
                          <a:latin typeface="+mn-lt"/>
                          <a:ea typeface="Calibri"/>
                          <a:cs typeface="Times New Roman"/>
                        </a:rPr>
                        <a:t> sociální podnikání</a:t>
                      </a:r>
                      <a:endParaRPr lang="cs-CZ" sz="1100" b="1" dirty="0" smtClean="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1 mld.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8/2016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60 + 61</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a:lnSpc>
                          <a:spcPct val="115000"/>
                        </a:lnSpc>
                        <a:spcAft>
                          <a:spcPts val="1000"/>
                        </a:spcAft>
                      </a:pPr>
                      <a:r>
                        <a:rPr lang="cs-CZ" sz="1100" b="1" dirty="0" smtClean="0">
                          <a:effectLst/>
                          <a:latin typeface="+mn-lt"/>
                          <a:ea typeface="Calibri"/>
                          <a:cs typeface="Times New Roman"/>
                        </a:rPr>
                        <a:t>Infrastruktura základních</a:t>
                      </a:r>
                      <a:r>
                        <a:rPr lang="cs-CZ" sz="1100" b="1" baseline="0" dirty="0" smtClean="0">
                          <a:effectLst/>
                          <a:latin typeface="+mn-lt"/>
                          <a:ea typeface="Calibri"/>
                          <a:cs typeface="Times New Roman"/>
                        </a:rPr>
                        <a:t> škol (mimo SVL + SVL)</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1,8 mld.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8/2016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62</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a:lnSpc>
                          <a:spcPct val="115000"/>
                        </a:lnSpc>
                        <a:spcAft>
                          <a:spcPts val="1000"/>
                        </a:spcAft>
                      </a:pPr>
                      <a:r>
                        <a:rPr lang="cs-CZ" sz="1100" b="1" dirty="0" err="1" smtClean="0">
                          <a:effectLst/>
                          <a:latin typeface="+mn-lt"/>
                          <a:ea typeface="Calibri"/>
                          <a:cs typeface="Times New Roman"/>
                        </a:rPr>
                        <a:t>Deinstitucionalizace</a:t>
                      </a:r>
                      <a:r>
                        <a:rPr lang="cs-CZ" sz="1100" b="1" dirty="0" smtClean="0">
                          <a:effectLst/>
                          <a:latin typeface="+mn-lt"/>
                          <a:ea typeface="Calibri"/>
                          <a:cs typeface="Times New Roman"/>
                        </a:rPr>
                        <a:t> psychiatrické péče</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352</a:t>
                      </a:r>
                      <a:r>
                        <a:rPr lang="cs-CZ" sz="1100" b="1" baseline="0" dirty="0" smtClean="0">
                          <a:effectLst/>
                          <a:latin typeface="+mn-lt"/>
                          <a:ea typeface="Calibri"/>
                          <a:cs typeface="Times New Roman"/>
                        </a:rPr>
                        <a:t> mil.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9/2016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63 + 64</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a:lnSpc>
                          <a:spcPct val="115000"/>
                        </a:lnSpc>
                        <a:spcAft>
                          <a:spcPts val="1000"/>
                        </a:spcAft>
                      </a:pPr>
                      <a:r>
                        <a:rPr lang="cs-CZ" sz="1100" b="1" dirty="0" smtClean="0">
                          <a:effectLst/>
                          <a:latin typeface="+mn-lt"/>
                          <a:ea typeface="Calibri"/>
                          <a:cs typeface="Times New Roman"/>
                        </a:rPr>
                        <a:t>Sociální podnikání (ITI + IPRÚ)</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280 mil.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9/2016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65</a:t>
                      </a:r>
                      <a:r>
                        <a:rPr lang="cs-CZ" sz="1100" b="1" baseline="0" dirty="0" smtClean="0">
                          <a:effectLst/>
                          <a:latin typeface="+mn-lt"/>
                          <a:ea typeface="Calibri"/>
                          <a:cs typeface="Times New Roman"/>
                        </a:rPr>
                        <a:t> + 66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a:lnSpc>
                          <a:spcPct val="115000"/>
                        </a:lnSpc>
                        <a:spcAft>
                          <a:spcPts val="1000"/>
                        </a:spcAft>
                      </a:pPr>
                      <a:r>
                        <a:rPr lang="cs-CZ" sz="1100" b="1" dirty="0" smtClean="0">
                          <a:effectLst/>
                          <a:latin typeface="+mn-lt"/>
                          <a:ea typeface="Calibri"/>
                          <a:cs typeface="Times New Roman"/>
                        </a:rPr>
                        <a:t>Regionální vzdělávání (ITI + IPRÚ)</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3,4 mld.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9/2016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67</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marR="0" indent="0" algn="l" defTabSz="457200" rtl="0" eaLnBrk="1" fontAlgn="auto" latinLnBrk="0" hangingPunct="1">
                        <a:lnSpc>
                          <a:spcPct val="115000"/>
                        </a:lnSpc>
                        <a:spcBef>
                          <a:spcPts val="0"/>
                        </a:spcBef>
                        <a:spcAft>
                          <a:spcPts val="1000"/>
                        </a:spcAft>
                        <a:buClrTx/>
                        <a:buSzTx/>
                        <a:buFontTx/>
                        <a:buNone/>
                        <a:tabLst/>
                        <a:defRPr/>
                      </a:pPr>
                      <a:r>
                        <a:rPr lang="cs-CZ" sz="1100" b="1" dirty="0" smtClean="0">
                          <a:effectLst/>
                          <a:latin typeface="+mn-lt"/>
                          <a:ea typeface="Calibri"/>
                          <a:cs typeface="Times New Roman"/>
                        </a:rPr>
                        <a:t>Komunitně vedený místní rozvoj –</a:t>
                      </a:r>
                      <a:r>
                        <a:rPr lang="cs-CZ" sz="1100" b="1" baseline="0" dirty="0" smtClean="0">
                          <a:effectLst/>
                          <a:latin typeface="+mn-lt"/>
                          <a:ea typeface="Calibri"/>
                          <a:cs typeface="Times New Roman"/>
                        </a:rPr>
                        <a:t> vzdělávání</a:t>
                      </a:r>
                      <a:endParaRPr lang="cs-CZ" sz="1100" b="1" dirty="0" smtClean="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1,9 mld.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11/2016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68</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marR="0" indent="0" algn="l" defTabSz="457200" rtl="0" eaLnBrk="1" fontAlgn="auto" latinLnBrk="0" hangingPunct="1">
                        <a:lnSpc>
                          <a:spcPct val="115000"/>
                        </a:lnSpc>
                        <a:spcBef>
                          <a:spcPts val="0"/>
                        </a:spcBef>
                        <a:spcAft>
                          <a:spcPts val="1000"/>
                        </a:spcAft>
                        <a:buClrTx/>
                        <a:buSzTx/>
                        <a:buFontTx/>
                        <a:buNone/>
                        <a:tabLst/>
                        <a:defRPr/>
                      </a:pPr>
                      <a:r>
                        <a:rPr lang="cs-CZ" sz="1100" b="1" dirty="0" smtClean="0">
                          <a:effectLst/>
                          <a:latin typeface="+mn-lt"/>
                          <a:ea typeface="Calibri"/>
                          <a:cs typeface="Times New Roman"/>
                        </a:rPr>
                        <a:t>Komunitně vedený místní rozvoj –</a:t>
                      </a:r>
                      <a:r>
                        <a:rPr lang="cs-CZ" sz="1100" b="1" baseline="0" dirty="0" smtClean="0">
                          <a:effectLst/>
                          <a:latin typeface="+mn-lt"/>
                          <a:ea typeface="Calibri"/>
                          <a:cs typeface="Times New Roman"/>
                        </a:rPr>
                        <a:t> řešení rizik</a:t>
                      </a:r>
                      <a:endParaRPr lang="cs-CZ" sz="1100" b="1" dirty="0" smtClean="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0,5 mld.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11/2016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100" b="1" dirty="0" smtClean="0">
                          <a:effectLst/>
                          <a:latin typeface="+mn-lt"/>
                          <a:ea typeface="Calibri"/>
                          <a:cs typeface="Times New Roman"/>
                        </a:rPr>
                        <a:t>69</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72000">
                        <a:lnSpc>
                          <a:spcPct val="115000"/>
                        </a:lnSpc>
                        <a:spcAft>
                          <a:spcPts val="1000"/>
                        </a:spcAft>
                      </a:pPr>
                      <a:r>
                        <a:rPr lang="cs-CZ" sz="1100" b="1" dirty="0" smtClean="0">
                          <a:effectLst/>
                          <a:latin typeface="+mn-lt"/>
                          <a:ea typeface="Calibri"/>
                          <a:cs typeface="Times New Roman"/>
                        </a:rPr>
                        <a:t>Zateplování</a:t>
                      </a:r>
                      <a:r>
                        <a:rPr lang="cs-CZ" sz="1100" b="1" baseline="0" dirty="0" smtClean="0">
                          <a:effectLst/>
                          <a:latin typeface="+mn-lt"/>
                          <a:ea typeface="Calibri"/>
                          <a:cs typeface="Times New Roman"/>
                        </a:rPr>
                        <a:t> – finanční nástroj</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100" b="1" dirty="0" smtClean="0">
                          <a:effectLst/>
                          <a:latin typeface="+mn-lt"/>
                          <a:ea typeface="Calibri"/>
                          <a:cs typeface="Times New Roman"/>
                        </a:rPr>
                        <a:t>2,55 mld. Kč</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100" b="1" dirty="0" smtClean="0">
                          <a:effectLst/>
                          <a:latin typeface="+mn-lt"/>
                          <a:ea typeface="Calibri"/>
                          <a:cs typeface="Times New Roman"/>
                        </a:rPr>
                        <a:t>12/2016</a:t>
                      </a:r>
                      <a:endParaRPr lang="cs-CZ" sz="1100" b="1" dirty="0">
                        <a:effectLst/>
                        <a:latin typeface="+mn-lt"/>
                        <a:ea typeface="Calibri"/>
                        <a:cs typeface="Times New Roman"/>
                      </a:endParaRPr>
                    </a:p>
                  </a:txBody>
                  <a:tcPr marL="9525" marR="9525" marT="9525" marB="0" anchor="ctr">
                    <a:solidFill>
                      <a:schemeClr val="tx2">
                        <a:lumMod val="20000"/>
                        <a:lumOff val="80000"/>
                      </a:schemeClr>
                    </a:solidFill>
                  </a:tcPr>
                </a:tc>
              </a:tr>
            </a:tbl>
          </a:graphicData>
        </a:graphic>
      </p:graphicFrame>
    </p:spTree>
    <p:extLst>
      <p:ext uri="{BB962C8B-B14F-4D97-AF65-F5344CB8AC3E}">
        <p14:creationId xmlns:p14="http://schemas.microsoft.com/office/powerpoint/2010/main" val="8219181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1196752"/>
            <a:ext cx="9145016" cy="504056"/>
          </a:xfrm>
        </p:spPr>
        <p:txBody>
          <a:bodyPr/>
          <a:lstStyle/>
          <a:p>
            <a:r>
              <a:rPr lang="cs-CZ" dirty="0" smtClean="0"/>
              <a:t>Plánované výzvy pro kraje a obce – OP Z</a:t>
            </a:r>
            <a:endParaRPr lang="cs-CZ" dirty="0"/>
          </a:p>
        </p:txBody>
      </p:sp>
      <p:graphicFrame>
        <p:nvGraphicFramePr>
          <p:cNvPr id="4" name="Zástupný symbol pro obsah 4"/>
          <p:cNvGraphicFramePr>
            <a:graphicFrameLocks/>
          </p:cNvGraphicFramePr>
          <p:nvPr>
            <p:extLst>
              <p:ext uri="{D42A27DB-BD31-4B8C-83A1-F6EECF244321}">
                <p14:modId xmlns:p14="http://schemas.microsoft.com/office/powerpoint/2010/main" val="4262834002"/>
              </p:ext>
            </p:extLst>
          </p:nvPr>
        </p:nvGraphicFramePr>
        <p:xfrm>
          <a:off x="395536" y="2276872"/>
          <a:ext cx="8363004" cy="3648456"/>
        </p:xfrm>
        <a:graphic>
          <a:graphicData uri="http://schemas.openxmlformats.org/drawingml/2006/table">
            <a:tbl>
              <a:tblPr>
                <a:solidFill>
                  <a:srgbClr val="6699FF"/>
                </a:solidFill>
                <a:tableStyleId>{5C22544A-7EE6-4342-B048-85BDC9FD1C3A}</a:tableStyleId>
              </a:tblPr>
              <a:tblGrid>
                <a:gridCol w="538064"/>
                <a:gridCol w="5238483"/>
                <a:gridCol w="1617784"/>
                <a:gridCol w="968673"/>
              </a:tblGrid>
              <a:tr h="314834">
                <a:tc>
                  <a:txBody>
                    <a:bodyPr/>
                    <a:lstStyle/>
                    <a:p>
                      <a:pPr algn="ctr">
                        <a:lnSpc>
                          <a:spcPct val="115000"/>
                        </a:lnSpc>
                        <a:spcAft>
                          <a:spcPts val="1000"/>
                        </a:spcAft>
                      </a:pPr>
                      <a:r>
                        <a:rPr lang="cs-CZ" sz="1200" b="1" dirty="0">
                          <a:effectLst/>
                          <a:latin typeface="+mn-lt"/>
                        </a:rPr>
                        <a:t>Číslo výzvy</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rPr>
                        <a:t>Plánované výzvy OP</a:t>
                      </a:r>
                      <a:r>
                        <a:rPr lang="cs-CZ" sz="1200" b="1" baseline="0" dirty="0" smtClean="0">
                          <a:effectLst/>
                          <a:latin typeface="+mn-lt"/>
                        </a:rPr>
                        <a:t> Z</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Celková</a:t>
                      </a:r>
                      <a:r>
                        <a:rPr lang="cs-CZ" sz="1200" b="1" baseline="0" dirty="0" smtClean="0">
                          <a:effectLst/>
                          <a:latin typeface="+mn-lt"/>
                          <a:ea typeface="Calibri"/>
                          <a:cs typeface="Times New Roman"/>
                        </a:rPr>
                        <a:t> alokace</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a:effectLst/>
                          <a:latin typeface="+mn-lt"/>
                        </a:rPr>
                        <a:t>Vyhlášení</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400" b="1" dirty="0" smtClean="0">
                          <a:effectLst/>
                          <a:latin typeface="+mn-lt"/>
                          <a:ea typeface="Calibri"/>
                          <a:cs typeface="Times New Roman"/>
                        </a:rPr>
                        <a:t>58</a:t>
                      </a:r>
                      <a:endParaRPr lang="cs-CZ" sz="14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400" b="1" dirty="0" smtClean="0">
                          <a:effectLst/>
                          <a:latin typeface="+mn-lt"/>
                          <a:ea typeface="Calibri"/>
                          <a:cs typeface="Times New Roman"/>
                        </a:rPr>
                        <a:t>Projekty zaměřené na</a:t>
                      </a:r>
                      <a:r>
                        <a:rPr lang="cs-CZ" sz="1400" b="1" baseline="0" dirty="0" smtClean="0">
                          <a:effectLst/>
                          <a:latin typeface="+mn-lt"/>
                          <a:ea typeface="Calibri"/>
                          <a:cs typeface="Times New Roman"/>
                        </a:rPr>
                        <a:t> vzdělávací aktivity, na zvýšení kvality a řízení lidských zdrojů v úřadech územích samosprávných celků, na optimalizaci chodu úřadů a tzv. </a:t>
                      </a:r>
                      <a:r>
                        <a:rPr lang="cs-CZ" sz="1400" b="1" baseline="0" dirty="0" err="1" smtClean="0">
                          <a:effectLst/>
                          <a:latin typeface="+mn-lt"/>
                          <a:ea typeface="Calibri"/>
                          <a:cs typeface="Times New Roman"/>
                        </a:rPr>
                        <a:t>good</a:t>
                      </a:r>
                      <a:r>
                        <a:rPr lang="cs-CZ" sz="1400" b="1" baseline="0" dirty="0" smtClean="0">
                          <a:effectLst/>
                          <a:latin typeface="+mn-lt"/>
                          <a:ea typeface="Calibri"/>
                          <a:cs typeface="Times New Roman"/>
                        </a:rPr>
                        <a:t> </a:t>
                      </a:r>
                      <a:r>
                        <a:rPr lang="cs-CZ" sz="1400" b="1" baseline="0" dirty="0" err="1" smtClean="0">
                          <a:effectLst/>
                          <a:latin typeface="+mn-lt"/>
                          <a:ea typeface="Calibri"/>
                          <a:cs typeface="Times New Roman"/>
                        </a:rPr>
                        <a:t>governance</a:t>
                      </a:r>
                      <a:r>
                        <a:rPr lang="cs-CZ" sz="1400" b="1" baseline="0" dirty="0" smtClean="0">
                          <a:effectLst/>
                          <a:latin typeface="+mn-lt"/>
                          <a:ea typeface="Calibri"/>
                          <a:cs typeface="Times New Roman"/>
                        </a:rPr>
                        <a:t>, na procesní a personální audity v úřadech územních samosprávných celků, na projektové řízení a strategické plánování v úřadech územních samosprávných celků</a:t>
                      </a:r>
                      <a:endParaRPr lang="cs-CZ" sz="14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400" b="1" dirty="0" smtClean="0">
                          <a:effectLst/>
                          <a:latin typeface="+mn-lt"/>
                          <a:ea typeface="Calibri"/>
                          <a:cs typeface="Times New Roman"/>
                        </a:rPr>
                        <a:t>242 mil. Kč</a:t>
                      </a:r>
                      <a:endParaRPr lang="cs-CZ" sz="14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400" b="1" dirty="0" smtClean="0">
                          <a:effectLst/>
                          <a:latin typeface="+mn-lt"/>
                          <a:ea typeface="Calibri"/>
                          <a:cs typeface="Times New Roman"/>
                        </a:rPr>
                        <a:t>9/2016</a:t>
                      </a:r>
                      <a:endParaRPr lang="cs-CZ" sz="14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400" b="1" dirty="0" smtClean="0">
                          <a:effectLst/>
                          <a:latin typeface="+mn-lt"/>
                          <a:ea typeface="Calibri"/>
                          <a:cs typeface="Times New Roman"/>
                        </a:rPr>
                        <a:t>69</a:t>
                      </a:r>
                      <a:endParaRPr lang="cs-CZ" sz="14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400" b="1" dirty="0" smtClean="0">
                          <a:effectLst/>
                          <a:latin typeface="+mn-lt"/>
                          <a:ea typeface="Calibri"/>
                          <a:cs typeface="Times New Roman"/>
                        </a:rPr>
                        <a:t>Výzva zaměřená na podporu</a:t>
                      </a:r>
                      <a:r>
                        <a:rPr lang="cs-CZ" sz="1400" b="1" baseline="0" dirty="0" smtClean="0">
                          <a:effectLst/>
                          <a:latin typeface="+mn-lt"/>
                          <a:ea typeface="Calibri"/>
                          <a:cs typeface="Times New Roman"/>
                        </a:rPr>
                        <a:t> zaměstnanosti žen ohrožených na trhu práce s dopadem na pozitivní slaďování rodinného a pracovního života rodičům-pracovníkům či klientům žadatele</a:t>
                      </a:r>
                      <a:endParaRPr lang="cs-CZ" sz="14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400" b="1" dirty="0" smtClean="0">
                          <a:effectLst/>
                          <a:latin typeface="+mn-lt"/>
                          <a:ea typeface="Calibri"/>
                          <a:cs typeface="Times New Roman"/>
                        </a:rPr>
                        <a:t>225 mil. Kč</a:t>
                      </a:r>
                      <a:endParaRPr lang="cs-CZ" sz="14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400" b="1" dirty="0" smtClean="0">
                          <a:effectLst/>
                          <a:latin typeface="+mn-lt"/>
                          <a:ea typeface="Calibri"/>
                          <a:cs typeface="Times New Roman"/>
                        </a:rPr>
                        <a:t>10/2016</a:t>
                      </a:r>
                      <a:endParaRPr lang="cs-CZ" sz="14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400" b="1" dirty="0" smtClean="0">
                          <a:effectLst/>
                          <a:latin typeface="+mn-lt"/>
                          <a:ea typeface="Calibri"/>
                          <a:cs typeface="Times New Roman"/>
                        </a:rPr>
                        <a:t>70</a:t>
                      </a:r>
                      <a:endParaRPr lang="cs-CZ" sz="14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400" b="1" dirty="0" smtClean="0">
                          <a:effectLst/>
                          <a:latin typeface="+mn-lt"/>
                          <a:ea typeface="Calibri"/>
                          <a:cs typeface="Times New Roman"/>
                        </a:rPr>
                        <a:t>Výzva</a:t>
                      </a:r>
                      <a:r>
                        <a:rPr lang="cs-CZ" sz="1400" b="1" baseline="0" dirty="0" smtClean="0">
                          <a:effectLst/>
                          <a:latin typeface="+mn-lt"/>
                          <a:ea typeface="Calibri"/>
                          <a:cs typeface="Times New Roman"/>
                        </a:rPr>
                        <a:t> zaměřená na podporu zaměstnanosti žen ohrožených na trhu práce s dopadem na pozitivní slaďování rodinného a pracovního života </a:t>
                      </a:r>
                      <a:endParaRPr lang="cs-CZ" sz="14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400" b="1" dirty="0" smtClean="0">
                          <a:effectLst/>
                          <a:latin typeface="+mn-lt"/>
                          <a:ea typeface="Calibri"/>
                          <a:cs typeface="Times New Roman"/>
                        </a:rPr>
                        <a:t>17,5 mil. Kč</a:t>
                      </a:r>
                      <a:endParaRPr lang="cs-CZ" sz="14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400" b="1" dirty="0" smtClean="0">
                          <a:effectLst/>
                          <a:latin typeface="+mn-lt"/>
                          <a:ea typeface="Calibri"/>
                          <a:cs typeface="Times New Roman"/>
                        </a:rPr>
                        <a:t>10/2016</a:t>
                      </a:r>
                      <a:endParaRPr lang="cs-CZ" sz="1400" b="1" dirty="0">
                        <a:effectLst/>
                        <a:latin typeface="+mn-lt"/>
                        <a:ea typeface="Calibri"/>
                        <a:cs typeface="Times New Roman"/>
                      </a:endParaRPr>
                    </a:p>
                  </a:txBody>
                  <a:tcPr marL="9525" marR="9525" marT="9525" marB="0" anchor="ctr">
                    <a:solidFill>
                      <a:schemeClr val="tx2">
                        <a:lumMod val="20000"/>
                        <a:lumOff val="80000"/>
                      </a:schemeClr>
                    </a:solidFill>
                  </a:tcPr>
                </a:tc>
              </a:tr>
            </a:tbl>
          </a:graphicData>
        </a:graphic>
      </p:graphicFrame>
    </p:spTree>
    <p:extLst>
      <p:ext uri="{BB962C8B-B14F-4D97-AF65-F5344CB8AC3E}">
        <p14:creationId xmlns:p14="http://schemas.microsoft.com/office/powerpoint/2010/main" val="32008197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1196752"/>
            <a:ext cx="9145016" cy="504056"/>
          </a:xfrm>
        </p:spPr>
        <p:txBody>
          <a:bodyPr/>
          <a:lstStyle/>
          <a:p>
            <a:r>
              <a:rPr lang="cs-CZ" dirty="0" smtClean="0"/>
              <a:t>Plánované výzvy pro kraje a obce – OP PIK</a:t>
            </a:r>
            <a:endParaRPr lang="cs-CZ" dirty="0"/>
          </a:p>
        </p:txBody>
      </p:sp>
      <p:graphicFrame>
        <p:nvGraphicFramePr>
          <p:cNvPr id="5" name="Zástupný symbol pro obsah 4"/>
          <p:cNvGraphicFramePr>
            <a:graphicFrameLocks/>
          </p:cNvGraphicFramePr>
          <p:nvPr>
            <p:extLst>
              <p:ext uri="{D42A27DB-BD31-4B8C-83A1-F6EECF244321}">
                <p14:modId xmlns:p14="http://schemas.microsoft.com/office/powerpoint/2010/main" val="2343630268"/>
              </p:ext>
            </p:extLst>
          </p:nvPr>
        </p:nvGraphicFramePr>
        <p:xfrm>
          <a:off x="251520" y="2204864"/>
          <a:ext cx="8363004" cy="744983"/>
        </p:xfrm>
        <a:graphic>
          <a:graphicData uri="http://schemas.openxmlformats.org/drawingml/2006/table">
            <a:tbl>
              <a:tblPr>
                <a:solidFill>
                  <a:srgbClr val="6699FF"/>
                </a:solidFill>
                <a:tableStyleId>{5C22544A-7EE6-4342-B048-85BDC9FD1C3A}</a:tableStyleId>
              </a:tblPr>
              <a:tblGrid>
                <a:gridCol w="538064"/>
                <a:gridCol w="5238483"/>
                <a:gridCol w="1617784"/>
                <a:gridCol w="968673"/>
              </a:tblGrid>
              <a:tr h="314834">
                <a:tc>
                  <a:txBody>
                    <a:bodyPr/>
                    <a:lstStyle/>
                    <a:p>
                      <a:pPr algn="ctr">
                        <a:lnSpc>
                          <a:spcPct val="115000"/>
                        </a:lnSpc>
                        <a:spcAft>
                          <a:spcPts val="1000"/>
                        </a:spcAft>
                      </a:pPr>
                      <a:r>
                        <a:rPr lang="cs-CZ" sz="1200" b="1" dirty="0">
                          <a:effectLst/>
                          <a:latin typeface="Myriad Pro"/>
                        </a:rPr>
                        <a:t>Číslo výzvy</a:t>
                      </a:r>
                      <a:endParaRPr lang="cs-CZ" sz="1200" b="1" dirty="0">
                        <a:effectLst/>
                        <a:latin typeface="Myriad Pro"/>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yriad Pro"/>
                        </a:rPr>
                        <a:t>Plánované výzvy OP</a:t>
                      </a:r>
                      <a:r>
                        <a:rPr lang="cs-CZ" sz="1200" b="1" baseline="0" dirty="0" smtClean="0">
                          <a:effectLst/>
                          <a:latin typeface="Myriad Pro"/>
                        </a:rPr>
                        <a:t> PIK</a:t>
                      </a:r>
                      <a:endParaRPr lang="cs-CZ" sz="1200" b="1" dirty="0">
                        <a:effectLst/>
                        <a:latin typeface="Myriad Pro"/>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yriad Pro"/>
                          <a:ea typeface="Calibri"/>
                          <a:cs typeface="Times New Roman"/>
                        </a:rPr>
                        <a:t>Celková</a:t>
                      </a:r>
                      <a:r>
                        <a:rPr lang="cs-CZ" sz="1200" b="1" baseline="0" dirty="0" smtClean="0">
                          <a:effectLst/>
                          <a:latin typeface="Myriad Pro"/>
                          <a:ea typeface="Calibri"/>
                          <a:cs typeface="Times New Roman"/>
                        </a:rPr>
                        <a:t> alokace</a:t>
                      </a:r>
                      <a:endParaRPr lang="cs-CZ" sz="1200" b="1" dirty="0">
                        <a:effectLst/>
                        <a:latin typeface="Myriad Pro"/>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a:effectLst/>
                          <a:latin typeface="Myriad Pro"/>
                        </a:rPr>
                        <a:t>Vyhlášení</a:t>
                      </a:r>
                      <a:endParaRPr lang="cs-CZ" sz="1200" b="1" dirty="0">
                        <a:effectLst/>
                        <a:latin typeface="Myriad Pro"/>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400" b="1" dirty="0" smtClean="0">
                          <a:effectLst/>
                          <a:latin typeface="Myriad Pro"/>
                          <a:ea typeface="Calibri"/>
                          <a:cs typeface="Times New Roman"/>
                        </a:rPr>
                        <a:t>52</a:t>
                      </a:r>
                      <a:endParaRPr lang="cs-CZ" sz="1400" b="1" dirty="0">
                        <a:effectLst/>
                        <a:latin typeface="Myriad Pro"/>
                        <a:ea typeface="Calibri"/>
                        <a:cs typeface="Times New Roman"/>
                      </a:endParaRPr>
                    </a:p>
                  </a:txBody>
                  <a:tcPr marL="9525" marR="9525" marT="9525" marB="0" anchor="ctr">
                    <a:solidFill>
                      <a:schemeClr val="tx2">
                        <a:lumMod val="20000"/>
                        <a:lumOff val="80000"/>
                      </a:schemeClr>
                    </a:solidFill>
                  </a:tcPr>
                </a:tc>
                <a:tc>
                  <a:txBody>
                    <a:bodyPr/>
                    <a:lstStyle/>
                    <a:p>
                      <a:pPr>
                        <a:lnSpc>
                          <a:spcPct val="115000"/>
                        </a:lnSpc>
                        <a:spcAft>
                          <a:spcPts val="1000"/>
                        </a:spcAft>
                      </a:pPr>
                      <a:r>
                        <a:rPr lang="cs-CZ" sz="1400" b="1" dirty="0" smtClean="0">
                          <a:effectLst/>
                          <a:latin typeface="Myriad Pro"/>
                          <a:ea typeface="Calibri"/>
                          <a:cs typeface="Times New Roman"/>
                        </a:rPr>
                        <a:t>Zadávání zakázek na služby</a:t>
                      </a:r>
                      <a:r>
                        <a:rPr lang="cs-CZ" sz="1400" b="1" baseline="0" dirty="0" smtClean="0">
                          <a:effectLst/>
                          <a:latin typeface="Myriad Pro"/>
                          <a:ea typeface="Calibri"/>
                          <a:cs typeface="Times New Roman"/>
                        </a:rPr>
                        <a:t> v oblasti výzkumu a vývoje</a:t>
                      </a:r>
                      <a:endParaRPr lang="cs-CZ" sz="1400" b="1" dirty="0">
                        <a:effectLst/>
                        <a:latin typeface="Myriad Pro"/>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400" b="1" dirty="0" smtClean="0">
                          <a:effectLst/>
                          <a:latin typeface="Myriad Pro"/>
                          <a:ea typeface="Calibri"/>
                          <a:cs typeface="Times New Roman"/>
                        </a:rPr>
                        <a:t>440 mil. Kč</a:t>
                      </a:r>
                      <a:endParaRPr lang="cs-CZ" sz="1400" b="1" dirty="0">
                        <a:effectLst/>
                        <a:latin typeface="Myriad Pro"/>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400" b="1" dirty="0" smtClean="0">
                          <a:effectLst/>
                          <a:latin typeface="Myriad Pro"/>
                          <a:ea typeface="Calibri"/>
                          <a:cs typeface="Times New Roman"/>
                        </a:rPr>
                        <a:t>8/2016</a:t>
                      </a:r>
                      <a:endParaRPr lang="cs-CZ" sz="1400" b="1" dirty="0">
                        <a:effectLst/>
                        <a:latin typeface="Myriad Pro"/>
                        <a:ea typeface="Calibri"/>
                        <a:cs typeface="Times New Roman"/>
                      </a:endParaRPr>
                    </a:p>
                  </a:txBody>
                  <a:tcPr marL="9525" marR="9525" marT="9525" marB="0" anchor="ctr">
                    <a:solidFill>
                      <a:schemeClr val="tx2">
                        <a:lumMod val="20000"/>
                        <a:lumOff val="80000"/>
                      </a:schemeClr>
                    </a:solidFill>
                  </a:tcPr>
                </a:tc>
              </a:tr>
            </a:tbl>
          </a:graphicData>
        </a:graphic>
      </p:graphicFrame>
    </p:spTree>
    <p:extLst>
      <p:ext uri="{BB962C8B-B14F-4D97-AF65-F5344CB8AC3E}">
        <p14:creationId xmlns:p14="http://schemas.microsoft.com/office/powerpoint/2010/main" val="29797257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1196752"/>
            <a:ext cx="9145016" cy="504056"/>
          </a:xfrm>
        </p:spPr>
        <p:txBody>
          <a:bodyPr/>
          <a:lstStyle/>
          <a:p>
            <a:r>
              <a:rPr lang="cs-CZ" dirty="0" smtClean="0"/>
              <a:t>Plánované výzvy pro kraje a obce – OP ŽP I</a:t>
            </a:r>
            <a:endParaRPr lang="cs-CZ" dirty="0"/>
          </a:p>
        </p:txBody>
      </p:sp>
      <p:graphicFrame>
        <p:nvGraphicFramePr>
          <p:cNvPr id="4" name="Zástupný symbol pro obsah 4"/>
          <p:cNvGraphicFramePr>
            <a:graphicFrameLocks/>
          </p:cNvGraphicFramePr>
          <p:nvPr>
            <p:extLst>
              <p:ext uri="{D42A27DB-BD31-4B8C-83A1-F6EECF244321}">
                <p14:modId xmlns:p14="http://schemas.microsoft.com/office/powerpoint/2010/main" val="4045474932"/>
              </p:ext>
            </p:extLst>
          </p:nvPr>
        </p:nvGraphicFramePr>
        <p:xfrm>
          <a:off x="395536" y="1988840"/>
          <a:ext cx="8330490" cy="4613661"/>
        </p:xfrm>
        <a:graphic>
          <a:graphicData uri="http://schemas.openxmlformats.org/drawingml/2006/table">
            <a:tbl>
              <a:tblPr>
                <a:solidFill>
                  <a:srgbClr val="6699FF"/>
                </a:solidFill>
                <a:tableStyleId>{5C22544A-7EE6-4342-B048-85BDC9FD1C3A}</a:tableStyleId>
              </a:tblPr>
              <a:tblGrid>
                <a:gridCol w="535972"/>
                <a:gridCol w="5218117"/>
                <a:gridCol w="1611494"/>
                <a:gridCol w="964907"/>
              </a:tblGrid>
              <a:tr h="333873">
                <a:tc>
                  <a:txBody>
                    <a:bodyPr/>
                    <a:lstStyle/>
                    <a:p>
                      <a:pPr algn="ctr">
                        <a:lnSpc>
                          <a:spcPct val="115000"/>
                        </a:lnSpc>
                        <a:spcAft>
                          <a:spcPts val="1000"/>
                        </a:spcAft>
                      </a:pPr>
                      <a:r>
                        <a:rPr lang="cs-CZ" sz="1200" b="1" dirty="0">
                          <a:effectLst/>
                          <a:latin typeface="+mn-lt"/>
                        </a:rPr>
                        <a:t>Číslo výzvy</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rPr>
                        <a:t>Plánované výzvy OP</a:t>
                      </a:r>
                      <a:r>
                        <a:rPr lang="cs-CZ" sz="1200" b="1" baseline="0" dirty="0" smtClean="0">
                          <a:effectLst/>
                          <a:latin typeface="+mn-lt"/>
                        </a:rPr>
                        <a:t> ŽP</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Celková</a:t>
                      </a:r>
                      <a:r>
                        <a:rPr lang="cs-CZ" sz="1200" b="1" baseline="0" dirty="0" smtClean="0">
                          <a:effectLst/>
                          <a:latin typeface="+mn-lt"/>
                          <a:ea typeface="Calibri"/>
                          <a:cs typeface="Times New Roman"/>
                        </a:rPr>
                        <a:t> alokace</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a:effectLst/>
                          <a:latin typeface="+mn-lt"/>
                        </a:rPr>
                        <a:t>Vyhlášení</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769178">
                <a:tc>
                  <a:txBody>
                    <a:bodyPr/>
                    <a:lstStyle/>
                    <a:p>
                      <a:pPr algn="ctr">
                        <a:lnSpc>
                          <a:spcPct val="115000"/>
                        </a:lnSpc>
                        <a:spcAft>
                          <a:spcPts val="1000"/>
                        </a:spcAft>
                      </a:pPr>
                      <a:r>
                        <a:rPr lang="cs-CZ" sz="1200" b="1" dirty="0" smtClean="0">
                          <a:effectLst/>
                          <a:latin typeface="+mn-lt"/>
                          <a:ea typeface="Calibri"/>
                          <a:cs typeface="Times New Roman"/>
                        </a:rPr>
                        <a:t>45</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200" b="1" dirty="0" err="1" smtClean="0">
                          <a:effectLst/>
                          <a:latin typeface="+mn-lt"/>
                          <a:ea typeface="Calibri"/>
                          <a:cs typeface="Times New Roman"/>
                        </a:rPr>
                        <a:t>Zprůtočnění</a:t>
                      </a:r>
                      <a:r>
                        <a:rPr lang="cs-CZ" sz="1200" b="1" baseline="0" dirty="0" smtClean="0">
                          <a:effectLst/>
                          <a:latin typeface="+mn-lt"/>
                          <a:ea typeface="Calibri"/>
                          <a:cs typeface="Times New Roman"/>
                        </a:rPr>
                        <a:t> nebo zvýšení retenčního potenciálu koryt vodních toků a přilehlých niv + hospodaření se srážkovými vodami + obnovení, výstavba, rekonstrukce, modernizace vodních děl sloužících k povodňové ochraně</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200" b="1" dirty="0" smtClean="0">
                          <a:effectLst/>
                          <a:latin typeface="+mn-lt"/>
                          <a:ea typeface="Calibri"/>
                          <a:cs typeface="Times New Roman"/>
                        </a:rPr>
                        <a:t>1,1 mld.</a:t>
                      </a:r>
                      <a:r>
                        <a:rPr lang="cs-CZ" sz="1200" b="1" baseline="0" dirty="0" smtClean="0">
                          <a:effectLst/>
                          <a:latin typeface="+mn-lt"/>
                          <a:ea typeface="Calibri"/>
                          <a:cs typeface="Times New Roman"/>
                        </a:rPr>
                        <a:t> Kč</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9/2016</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388286">
                <a:tc>
                  <a:txBody>
                    <a:bodyPr/>
                    <a:lstStyle/>
                    <a:p>
                      <a:pPr algn="ctr">
                        <a:lnSpc>
                          <a:spcPct val="115000"/>
                        </a:lnSpc>
                        <a:spcAft>
                          <a:spcPts val="1000"/>
                        </a:spcAft>
                      </a:pPr>
                      <a:r>
                        <a:rPr lang="cs-CZ" sz="1200" b="1" dirty="0" smtClean="0">
                          <a:effectLst/>
                          <a:latin typeface="+mn-lt"/>
                          <a:ea typeface="Calibri"/>
                          <a:cs typeface="Times New Roman"/>
                        </a:rPr>
                        <a:t>44</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200" b="1" dirty="0" smtClean="0">
                          <a:effectLst/>
                          <a:latin typeface="+mn-lt"/>
                          <a:ea typeface="Calibri"/>
                          <a:cs typeface="Times New Roman"/>
                        </a:rPr>
                        <a:t>Sanace vážně kontaminovaných</a:t>
                      </a:r>
                      <a:r>
                        <a:rPr lang="cs-CZ" sz="1200" b="1" baseline="0" dirty="0" smtClean="0">
                          <a:effectLst/>
                          <a:latin typeface="+mn-lt"/>
                          <a:ea typeface="Calibri"/>
                          <a:cs typeface="Times New Roman"/>
                        </a:rPr>
                        <a:t> lokalit + realizace průzkumných prací, analýzy rizik</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200" b="1" dirty="0" smtClean="0">
                          <a:effectLst/>
                          <a:latin typeface="+mn-lt"/>
                          <a:ea typeface="Calibri"/>
                          <a:cs typeface="Times New Roman"/>
                        </a:rPr>
                        <a:t>0,5 mld. Kč</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9/2016</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388286">
                <a:tc>
                  <a:txBody>
                    <a:bodyPr/>
                    <a:lstStyle/>
                    <a:p>
                      <a:pPr algn="ctr">
                        <a:lnSpc>
                          <a:spcPct val="115000"/>
                        </a:lnSpc>
                        <a:spcAft>
                          <a:spcPts val="1000"/>
                        </a:spcAft>
                      </a:pPr>
                      <a:r>
                        <a:rPr lang="cs-CZ" sz="1200" b="1" dirty="0" smtClean="0">
                          <a:effectLst/>
                          <a:latin typeface="+mn-lt"/>
                          <a:ea typeface="Calibri"/>
                          <a:cs typeface="Times New Roman"/>
                        </a:rPr>
                        <a:t>43</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200" b="1" dirty="0" smtClean="0">
                          <a:effectLst/>
                          <a:latin typeface="+mn-lt"/>
                          <a:ea typeface="Calibri"/>
                          <a:cs typeface="Times New Roman"/>
                        </a:rPr>
                        <a:t>Výstavba a modernizace</a:t>
                      </a:r>
                      <a:r>
                        <a:rPr lang="cs-CZ" sz="1200" b="1" baseline="0" dirty="0" smtClean="0">
                          <a:effectLst/>
                          <a:latin typeface="+mn-lt"/>
                          <a:ea typeface="Calibri"/>
                          <a:cs typeface="Times New Roman"/>
                        </a:rPr>
                        <a:t> úpraven vody + výstavba a dostavba přivaděčů a rozvodných sítí pitné vody</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200" b="1" dirty="0" smtClean="0">
                          <a:effectLst/>
                          <a:latin typeface="+mn-lt"/>
                          <a:ea typeface="Calibri"/>
                          <a:cs typeface="Times New Roman"/>
                        </a:rPr>
                        <a:t>0,74 mld. Kč</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9/2016</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578732">
                <a:tc>
                  <a:txBody>
                    <a:bodyPr/>
                    <a:lstStyle/>
                    <a:p>
                      <a:pPr algn="ctr">
                        <a:lnSpc>
                          <a:spcPct val="115000"/>
                        </a:lnSpc>
                        <a:spcAft>
                          <a:spcPts val="1000"/>
                        </a:spcAft>
                      </a:pPr>
                      <a:r>
                        <a:rPr lang="cs-CZ" sz="1200" b="1" dirty="0" smtClean="0">
                          <a:effectLst/>
                          <a:latin typeface="+mn-lt"/>
                          <a:ea typeface="Calibri"/>
                          <a:cs typeface="Times New Roman"/>
                        </a:rPr>
                        <a:t>42</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200" b="1" dirty="0" smtClean="0">
                          <a:effectLst/>
                          <a:latin typeface="+mn-lt"/>
                          <a:ea typeface="Calibri"/>
                          <a:cs typeface="Times New Roman"/>
                        </a:rPr>
                        <a:t>Výstavba kanalizace</a:t>
                      </a:r>
                      <a:r>
                        <a:rPr lang="cs-CZ" sz="1200" b="1" baseline="0" dirty="0" smtClean="0">
                          <a:effectLst/>
                          <a:latin typeface="+mn-lt"/>
                          <a:ea typeface="Calibri"/>
                          <a:cs typeface="Times New Roman"/>
                        </a:rPr>
                        <a:t> za předpokladu existence vyhovující čistírny odpadních vod v aglomeraci + výstavba, modernizace a intenzifikace čistíren odpadních vod</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200" b="1" dirty="0" smtClean="0">
                          <a:effectLst/>
                          <a:latin typeface="+mn-lt"/>
                          <a:ea typeface="Calibri"/>
                          <a:cs typeface="Times New Roman"/>
                        </a:rPr>
                        <a:t>2,6 mld. Kč</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9/2016</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769178">
                <a:tc>
                  <a:txBody>
                    <a:bodyPr/>
                    <a:lstStyle/>
                    <a:p>
                      <a:pPr algn="ctr">
                        <a:lnSpc>
                          <a:spcPct val="115000"/>
                        </a:lnSpc>
                        <a:spcAft>
                          <a:spcPts val="1000"/>
                        </a:spcAft>
                      </a:pPr>
                      <a:r>
                        <a:rPr lang="cs-CZ" sz="1200" b="1" dirty="0" smtClean="0">
                          <a:effectLst/>
                          <a:latin typeface="+mn-lt"/>
                          <a:ea typeface="Calibri"/>
                          <a:cs typeface="Times New Roman"/>
                        </a:rPr>
                        <a:t>41</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200" b="1" dirty="0" smtClean="0">
                          <a:effectLst/>
                          <a:latin typeface="+mn-lt"/>
                          <a:ea typeface="Calibri"/>
                          <a:cs typeface="Times New Roman"/>
                        </a:rPr>
                        <a:t>Výstavba a modernizace zařízení pro sběr,</a:t>
                      </a:r>
                      <a:r>
                        <a:rPr lang="cs-CZ" sz="1200" b="1" baseline="0" dirty="0" smtClean="0">
                          <a:effectLst/>
                          <a:latin typeface="+mn-lt"/>
                          <a:ea typeface="Calibri"/>
                          <a:cs typeface="Times New Roman"/>
                        </a:rPr>
                        <a:t> třídění a úpravu odpadů + výstavba a modernizace zařízení pro materiálové využití odpadů + výstavba a modernizace zařízení na energetické využití odpadů</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200" b="1" dirty="0" smtClean="0">
                          <a:effectLst/>
                          <a:latin typeface="+mn-lt"/>
                          <a:ea typeface="Calibri"/>
                          <a:cs typeface="Times New Roman"/>
                        </a:rPr>
                        <a:t>0,43 mld.</a:t>
                      </a:r>
                      <a:r>
                        <a:rPr lang="cs-CZ" sz="1200" b="1" baseline="0" dirty="0" smtClean="0">
                          <a:effectLst/>
                          <a:latin typeface="+mn-lt"/>
                          <a:ea typeface="Calibri"/>
                          <a:cs typeface="Times New Roman"/>
                        </a:rPr>
                        <a:t> Kč</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8/2016</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388286">
                <a:tc>
                  <a:txBody>
                    <a:bodyPr/>
                    <a:lstStyle/>
                    <a:p>
                      <a:pPr algn="ctr">
                        <a:lnSpc>
                          <a:spcPct val="115000"/>
                        </a:lnSpc>
                        <a:spcAft>
                          <a:spcPts val="1000"/>
                        </a:spcAft>
                      </a:pPr>
                      <a:r>
                        <a:rPr lang="cs-CZ" sz="1200" b="1" dirty="0" smtClean="0">
                          <a:effectLst/>
                          <a:latin typeface="+mn-lt"/>
                          <a:ea typeface="Calibri"/>
                          <a:cs typeface="Times New Roman"/>
                        </a:rPr>
                        <a:t>40</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200" b="1" dirty="0" smtClean="0">
                          <a:effectLst/>
                          <a:latin typeface="+mn-lt"/>
                          <a:ea typeface="Calibri"/>
                          <a:cs typeface="Times New Roman"/>
                        </a:rPr>
                        <a:t>Předcházení vzniku komunálních</a:t>
                      </a:r>
                      <a:r>
                        <a:rPr lang="cs-CZ" sz="1200" b="1" baseline="0" dirty="0" smtClean="0">
                          <a:effectLst/>
                          <a:latin typeface="+mn-lt"/>
                          <a:ea typeface="Calibri"/>
                          <a:cs typeface="Times New Roman"/>
                        </a:rPr>
                        <a:t> odpadů + předcházení vzniku průmyslových odpadů</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200" b="1" dirty="0" smtClean="0">
                          <a:effectLst/>
                          <a:latin typeface="+mn-lt"/>
                          <a:ea typeface="Calibri"/>
                          <a:cs typeface="Times New Roman"/>
                        </a:rPr>
                        <a:t>0,24 mld. Kč</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8/2016</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388286">
                <a:tc>
                  <a:txBody>
                    <a:bodyPr/>
                    <a:lstStyle/>
                    <a:p>
                      <a:pPr algn="ctr">
                        <a:lnSpc>
                          <a:spcPct val="115000"/>
                        </a:lnSpc>
                        <a:spcAft>
                          <a:spcPts val="1000"/>
                        </a:spcAft>
                      </a:pPr>
                      <a:r>
                        <a:rPr lang="cs-CZ" sz="1200" b="1" dirty="0" smtClean="0">
                          <a:effectLst/>
                          <a:latin typeface="+mn-lt"/>
                          <a:ea typeface="Calibri"/>
                          <a:cs typeface="Times New Roman"/>
                        </a:rPr>
                        <a:t>39</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200" b="1" dirty="0" smtClean="0">
                          <a:effectLst/>
                          <a:latin typeface="+mn-lt"/>
                          <a:ea typeface="Calibri"/>
                          <a:cs typeface="Times New Roman"/>
                        </a:rPr>
                        <a:t>Celkové</a:t>
                      </a:r>
                      <a:r>
                        <a:rPr lang="cs-CZ" sz="1200" b="1" baseline="0" dirty="0" smtClean="0">
                          <a:effectLst/>
                          <a:latin typeface="+mn-lt"/>
                          <a:ea typeface="Calibri"/>
                          <a:cs typeface="Times New Roman"/>
                        </a:rPr>
                        <a:t> nebo dílčí energeticky úsporné renovace veřejných budov</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200" b="1" dirty="0" smtClean="0">
                          <a:effectLst/>
                          <a:latin typeface="+mn-lt"/>
                          <a:ea typeface="Calibri"/>
                          <a:cs typeface="Times New Roman"/>
                        </a:rPr>
                        <a:t>2,65</a:t>
                      </a:r>
                      <a:r>
                        <a:rPr lang="cs-CZ" sz="1200" b="1" baseline="0" dirty="0" smtClean="0">
                          <a:effectLst/>
                          <a:latin typeface="+mn-lt"/>
                          <a:ea typeface="Calibri"/>
                          <a:cs typeface="Times New Roman"/>
                        </a:rPr>
                        <a:t> mld. Kč</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9/2016</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244367">
                <a:tc>
                  <a:txBody>
                    <a:bodyPr/>
                    <a:lstStyle/>
                    <a:p>
                      <a:pPr algn="ctr">
                        <a:lnSpc>
                          <a:spcPct val="115000"/>
                        </a:lnSpc>
                        <a:spcAft>
                          <a:spcPts val="1000"/>
                        </a:spcAft>
                      </a:pPr>
                      <a:r>
                        <a:rPr lang="cs-CZ" sz="1200" b="1" dirty="0" smtClean="0">
                          <a:effectLst/>
                          <a:latin typeface="+mn-lt"/>
                          <a:ea typeface="Calibri"/>
                          <a:cs typeface="Times New Roman"/>
                        </a:rPr>
                        <a:t>38</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200" b="1" dirty="0" smtClean="0">
                          <a:effectLst/>
                          <a:latin typeface="+mn-lt"/>
                          <a:ea typeface="Calibri"/>
                          <a:cs typeface="Times New Roman"/>
                        </a:rPr>
                        <a:t>Odstraňování</a:t>
                      </a:r>
                      <a:r>
                        <a:rPr lang="cs-CZ" sz="1200" b="1" baseline="0" dirty="0" smtClean="0">
                          <a:effectLst/>
                          <a:latin typeface="+mn-lt"/>
                          <a:ea typeface="Calibri"/>
                          <a:cs typeface="Times New Roman"/>
                        </a:rPr>
                        <a:t> příčin nadměrného zatížení povrchových vod</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200" b="1" dirty="0" smtClean="0">
                          <a:effectLst/>
                          <a:latin typeface="+mn-lt"/>
                          <a:ea typeface="Calibri"/>
                          <a:cs typeface="Times New Roman"/>
                        </a:rPr>
                        <a:t>0,5 mld. Kč</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6/2016</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bl>
          </a:graphicData>
        </a:graphic>
      </p:graphicFrame>
    </p:spTree>
    <p:extLst>
      <p:ext uri="{BB962C8B-B14F-4D97-AF65-F5344CB8AC3E}">
        <p14:creationId xmlns:p14="http://schemas.microsoft.com/office/powerpoint/2010/main" val="20486562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060848"/>
            <a:ext cx="8291264" cy="4392488"/>
          </a:xfrm>
        </p:spPr>
        <p:txBody>
          <a:bodyPr>
            <a:noAutofit/>
          </a:bodyPr>
          <a:lstStyle/>
          <a:p>
            <a:pPr algn="just"/>
            <a:r>
              <a:rPr lang="cs-CZ" sz="1800" b="1" dirty="0" smtClean="0">
                <a:latin typeface="+mn-lt"/>
                <a:cs typeface="Calibri" pitchFamily="34" charset="0"/>
              </a:rPr>
              <a:t>Národní </a:t>
            </a:r>
            <a:r>
              <a:rPr lang="cs-CZ" sz="1800" b="1" dirty="0">
                <a:latin typeface="+mn-lt"/>
                <a:cs typeface="Calibri" pitchFamily="34" charset="0"/>
              </a:rPr>
              <a:t>stálá </a:t>
            </a:r>
            <a:r>
              <a:rPr lang="cs-CZ" sz="1800" b="1" dirty="0" smtClean="0">
                <a:latin typeface="+mn-lt"/>
                <a:cs typeface="Calibri" pitchFamily="34" charset="0"/>
              </a:rPr>
              <a:t>konference</a:t>
            </a:r>
            <a:endParaRPr lang="cs-CZ" sz="1800" b="1" dirty="0">
              <a:latin typeface="+mn-lt"/>
              <a:cs typeface="Calibri" pitchFamily="34" charset="0"/>
            </a:endParaRPr>
          </a:p>
          <a:p>
            <a:pPr marL="285750" lvl="0" indent="-285750">
              <a:buFont typeface="Arial" panose="020B0604020202020204" pitchFamily="34" charset="0"/>
              <a:buChar char="•"/>
            </a:pPr>
            <a:r>
              <a:rPr lang="cs-CZ" sz="1800" b="1" dirty="0" smtClean="0"/>
              <a:t>bere </a:t>
            </a:r>
            <a:r>
              <a:rPr lang="cs-CZ" sz="1800" b="1" dirty="0"/>
              <a:t>na vědomí </a:t>
            </a:r>
            <a:r>
              <a:rPr lang="cs-CZ" sz="1800" dirty="0"/>
              <a:t>pokyny a termíny stanovené MMR pro aktualizaci regionálních akčních </a:t>
            </a:r>
            <a:r>
              <a:rPr lang="cs-CZ" sz="1800" dirty="0" smtClean="0"/>
              <a:t>plánů,</a:t>
            </a:r>
            <a:endParaRPr lang="cs-CZ" sz="1800" dirty="0"/>
          </a:p>
          <a:p>
            <a:pPr marL="285750" lvl="0" indent="-285750">
              <a:buFont typeface="Arial" panose="020B0604020202020204" pitchFamily="34" charset="0"/>
              <a:buChar char="•"/>
            </a:pPr>
            <a:r>
              <a:rPr lang="cs-CZ" sz="1800" b="1" dirty="0" smtClean="0">
                <a:solidFill>
                  <a:srgbClr val="FF0000"/>
                </a:solidFill>
              </a:rPr>
              <a:t>ukládá </a:t>
            </a:r>
            <a:r>
              <a:rPr lang="cs-CZ" sz="1800" b="1" dirty="0">
                <a:solidFill>
                  <a:srgbClr val="FF0000"/>
                </a:solidFill>
              </a:rPr>
              <a:t>sekretariátu </a:t>
            </a:r>
            <a:r>
              <a:rPr lang="cs-CZ" sz="1800" dirty="0">
                <a:solidFill>
                  <a:srgbClr val="FF0000"/>
                </a:solidFill>
              </a:rPr>
              <a:t>NSK zveřejnit aktualizované regionální akční plány na webu </a:t>
            </a:r>
            <a:r>
              <a:rPr lang="cs-CZ" sz="1800" u="sng" dirty="0">
                <a:solidFill>
                  <a:srgbClr val="FF0000"/>
                </a:solidFill>
                <a:hlinkClick r:id="rId2"/>
              </a:rPr>
              <a:t>www.uzemnidimenze.cz</a:t>
            </a:r>
            <a:r>
              <a:rPr lang="cs-CZ" sz="1800" dirty="0">
                <a:solidFill>
                  <a:srgbClr val="FF0000"/>
                </a:solidFill>
              </a:rPr>
              <a:t>. T: 3. 10. </a:t>
            </a:r>
            <a:r>
              <a:rPr lang="cs-CZ" sz="1800" dirty="0" smtClean="0">
                <a:solidFill>
                  <a:srgbClr val="FF0000"/>
                </a:solidFill>
              </a:rPr>
              <a:t>2016</a:t>
            </a:r>
          </a:p>
          <a:p>
            <a:pPr marL="285750" lvl="0" indent="-285750">
              <a:buFont typeface="Arial" panose="020B0604020202020204" pitchFamily="34" charset="0"/>
              <a:buChar char="•"/>
            </a:pPr>
            <a:r>
              <a:rPr lang="cs-CZ" sz="1800" b="1" dirty="0" smtClean="0">
                <a:solidFill>
                  <a:srgbClr val="FF0000"/>
                </a:solidFill>
              </a:rPr>
              <a:t>ukládá </a:t>
            </a:r>
            <a:r>
              <a:rPr lang="cs-CZ" sz="1800" dirty="0">
                <a:solidFill>
                  <a:srgbClr val="FF0000"/>
                </a:solidFill>
              </a:rPr>
              <a:t>sekretariátu NSK poskytovat výstupy z RAP řídicím orgánům včetně podnětů týkajících se nastavení výzev.</a:t>
            </a:r>
          </a:p>
          <a:p>
            <a:pPr marL="285750" lvl="0" indent="-285750">
              <a:buFont typeface="Arial" panose="020B0604020202020204" pitchFamily="34" charset="0"/>
              <a:buChar char="•"/>
            </a:pPr>
            <a:r>
              <a:rPr lang="cs-CZ" sz="1800" b="1" dirty="0" smtClean="0">
                <a:solidFill>
                  <a:srgbClr val="FF0000"/>
                </a:solidFill>
              </a:rPr>
              <a:t>doporučuje </a:t>
            </a:r>
            <a:r>
              <a:rPr lang="cs-CZ" sz="1800" dirty="0">
                <a:solidFill>
                  <a:srgbClr val="FF0000"/>
                </a:solidFill>
              </a:rPr>
              <a:t>řídícím orgánům využít výstupy z aktualizace RAP a o způsobu jejich využití informovat na následujícím jednání NSK.</a:t>
            </a:r>
          </a:p>
          <a:p>
            <a:pPr lvl="0"/>
            <a:endParaRPr lang="cs-CZ" sz="1800" dirty="0"/>
          </a:p>
          <a:p>
            <a:pPr algn="just"/>
            <a:endParaRPr lang="cs-CZ" sz="1800" dirty="0">
              <a:latin typeface="+mn-lt"/>
              <a:cs typeface="Calibri" pitchFamily="34" charset="0"/>
            </a:endParaRPr>
          </a:p>
        </p:txBody>
      </p:sp>
      <p:sp>
        <p:nvSpPr>
          <p:cNvPr id="3" name="Nadpis 2"/>
          <p:cNvSpPr>
            <a:spLocks noGrp="1"/>
          </p:cNvSpPr>
          <p:nvPr>
            <p:ph type="title"/>
          </p:nvPr>
        </p:nvSpPr>
        <p:spPr>
          <a:xfrm>
            <a:off x="395536" y="1268760"/>
            <a:ext cx="8291264" cy="504056"/>
          </a:xfrm>
        </p:spPr>
        <p:txBody>
          <a:bodyPr/>
          <a:lstStyle/>
          <a:p>
            <a:r>
              <a:rPr lang="cs-CZ" dirty="0" smtClean="0">
                <a:latin typeface="Calibri" pitchFamily="34" charset="0"/>
                <a:cs typeface="Calibri" pitchFamily="34" charset="0"/>
              </a:rPr>
              <a:t>Usnesení NSK – komora regionální</a:t>
            </a:r>
            <a:endParaRPr lang="cs-CZ" dirty="0">
              <a:latin typeface="Calibri" pitchFamily="34" charset="0"/>
              <a:cs typeface="Calibri" pitchFamily="34" charset="0"/>
            </a:endParaRPr>
          </a:p>
        </p:txBody>
      </p:sp>
    </p:spTree>
    <p:extLst>
      <p:ext uri="{BB962C8B-B14F-4D97-AF65-F5344CB8AC3E}">
        <p14:creationId xmlns:p14="http://schemas.microsoft.com/office/powerpoint/2010/main" val="20413384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1196752"/>
            <a:ext cx="9145016" cy="504056"/>
          </a:xfrm>
        </p:spPr>
        <p:txBody>
          <a:bodyPr/>
          <a:lstStyle/>
          <a:p>
            <a:r>
              <a:rPr lang="cs-CZ" dirty="0" smtClean="0"/>
              <a:t>Plánované výzvy pro kraje a obce – OP ŽP II</a:t>
            </a:r>
            <a:endParaRPr lang="cs-CZ" dirty="0"/>
          </a:p>
        </p:txBody>
      </p:sp>
      <p:graphicFrame>
        <p:nvGraphicFramePr>
          <p:cNvPr id="4" name="Zástupný symbol pro obsah 4"/>
          <p:cNvGraphicFramePr>
            <a:graphicFrameLocks/>
          </p:cNvGraphicFramePr>
          <p:nvPr>
            <p:extLst>
              <p:ext uri="{D42A27DB-BD31-4B8C-83A1-F6EECF244321}">
                <p14:modId xmlns:p14="http://schemas.microsoft.com/office/powerpoint/2010/main" val="3432062967"/>
              </p:ext>
            </p:extLst>
          </p:nvPr>
        </p:nvGraphicFramePr>
        <p:xfrm>
          <a:off x="323528" y="2276872"/>
          <a:ext cx="8424935" cy="2520279"/>
        </p:xfrm>
        <a:graphic>
          <a:graphicData uri="http://schemas.openxmlformats.org/drawingml/2006/table">
            <a:tbl>
              <a:tblPr>
                <a:solidFill>
                  <a:srgbClr val="6699FF"/>
                </a:solidFill>
                <a:tableStyleId>{5C22544A-7EE6-4342-B048-85BDC9FD1C3A}</a:tableStyleId>
              </a:tblPr>
              <a:tblGrid>
                <a:gridCol w="542049"/>
                <a:gridCol w="5277276"/>
                <a:gridCol w="1629764"/>
                <a:gridCol w="975846"/>
              </a:tblGrid>
              <a:tr h="556699">
                <a:tc>
                  <a:txBody>
                    <a:bodyPr/>
                    <a:lstStyle/>
                    <a:p>
                      <a:pPr algn="ctr">
                        <a:lnSpc>
                          <a:spcPct val="115000"/>
                        </a:lnSpc>
                        <a:spcAft>
                          <a:spcPts val="1000"/>
                        </a:spcAft>
                      </a:pPr>
                      <a:r>
                        <a:rPr lang="cs-CZ" sz="1200" b="1" dirty="0">
                          <a:effectLst/>
                          <a:latin typeface="+mn-lt"/>
                        </a:rPr>
                        <a:t>Číslo výzvy</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rPr>
                        <a:t>Plánované výzvy OP</a:t>
                      </a:r>
                      <a:r>
                        <a:rPr lang="cs-CZ" sz="1200" b="1" baseline="0" dirty="0" smtClean="0">
                          <a:effectLst/>
                          <a:latin typeface="+mn-lt"/>
                        </a:rPr>
                        <a:t> ŽP</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Celková</a:t>
                      </a:r>
                      <a:r>
                        <a:rPr lang="cs-CZ" sz="1200" b="1" baseline="0" dirty="0" smtClean="0">
                          <a:effectLst/>
                          <a:latin typeface="+mn-lt"/>
                          <a:ea typeface="Calibri"/>
                          <a:cs typeface="Times New Roman"/>
                        </a:rPr>
                        <a:t> alokace</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a:effectLst/>
                          <a:latin typeface="+mn-lt"/>
                        </a:rPr>
                        <a:t>Vyhlášení</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425091">
                <a:tc>
                  <a:txBody>
                    <a:bodyPr/>
                    <a:lstStyle/>
                    <a:p>
                      <a:pPr algn="ctr">
                        <a:lnSpc>
                          <a:spcPct val="115000"/>
                        </a:lnSpc>
                        <a:spcAft>
                          <a:spcPts val="1000"/>
                        </a:spcAft>
                      </a:pPr>
                      <a:r>
                        <a:rPr lang="cs-CZ" sz="1200" b="1" dirty="0" smtClean="0">
                          <a:effectLst/>
                          <a:latin typeface="+mn-lt"/>
                          <a:ea typeface="Calibri"/>
                          <a:cs typeface="Times New Roman"/>
                        </a:rPr>
                        <a:t>33</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200" b="1" dirty="0" smtClean="0">
                          <a:effectLst/>
                          <a:latin typeface="+mn-lt"/>
                          <a:ea typeface="Calibri"/>
                          <a:cs typeface="Times New Roman"/>
                        </a:rPr>
                        <a:t>Zakládání a revitalizace funkčních ploch a prvků</a:t>
                      </a:r>
                      <a:r>
                        <a:rPr lang="cs-CZ" sz="1200" b="1" baseline="0" dirty="0" smtClean="0">
                          <a:effectLst/>
                          <a:latin typeface="+mn-lt"/>
                          <a:ea typeface="Calibri"/>
                          <a:cs typeface="Times New Roman"/>
                        </a:rPr>
                        <a:t> sídelní zeleně</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200" b="1" dirty="0" smtClean="0">
                          <a:effectLst/>
                          <a:latin typeface="+mn-lt"/>
                          <a:ea typeface="Calibri"/>
                          <a:cs typeface="Times New Roman"/>
                        </a:rPr>
                        <a:t>0,26 mld. Kč</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8/2016</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425091">
                <a:tc>
                  <a:txBody>
                    <a:bodyPr/>
                    <a:lstStyle/>
                    <a:p>
                      <a:pPr algn="ctr">
                        <a:lnSpc>
                          <a:spcPct val="115000"/>
                        </a:lnSpc>
                        <a:spcAft>
                          <a:spcPts val="1000"/>
                        </a:spcAft>
                      </a:pPr>
                      <a:r>
                        <a:rPr lang="cs-CZ" sz="1200" b="1" dirty="0" smtClean="0">
                          <a:effectLst/>
                          <a:latin typeface="+mn-lt"/>
                          <a:ea typeface="Calibri"/>
                          <a:cs typeface="Times New Roman"/>
                        </a:rPr>
                        <a:t>32</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200" b="1" dirty="0" smtClean="0">
                          <a:effectLst/>
                          <a:latin typeface="+mn-lt"/>
                          <a:ea typeface="Calibri"/>
                          <a:cs typeface="Times New Roman"/>
                        </a:rPr>
                        <a:t>Zprůchodnění</a:t>
                      </a:r>
                      <a:r>
                        <a:rPr lang="cs-CZ" sz="1200" b="1" baseline="0" dirty="0" smtClean="0">
                          <a:effectLst/>
                          <a:latin typeface="+mn-lt"/>
                          <a:ea typeface="Calibri"/>
                          <a:cs typeface="Times New Roman"/>
                        </a:rPr>
                        <a:t> migračních bariér pro živočichy</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200" b="1" dirty="0" smtClean="0">
                          <a:effectLst/>
                          <a:latin typeface="+mn-lt"/>
                          <a:ea typeface="Calibri"/>
                          <a:cs typeface="Times New Roman"/>
                        </a:rPr>
                        <a:t>0,28 mld. Kč</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8/2016</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556699">
                <a:tc>
                  <a:txBody>
                    <a:bodyPr/>
                    <a:lstStyle/>
                    <a:p>
                      <a:pPr algn="ctr">
                        <a:lnSpc>
                          <a:spcPct val="115000"/>
                        </a:lnSpc>
                        <a:spcAft>
                          <a:spcPts val="1000"/>
                        </a:spcAft>
                      </a:pPr>
                      <a:r>
                        <a:rPr lang="cs-CZ" sz="1200" b="1" dirty="0" smtClean="0">
                          <a:effectLst/>
                          <a:latin typeface="+mn-lt"/>
                          <a:ea typeface="Calibri"/>
                          <a:cs typeface="Times New Roman"/>
                        </a:rPr>
                        <a:t>31</a:t>
                      </a:r>
                      <a:endParaRPr lang="cs-CZ" sz="1200" b="1" dirty="0">
                        <a:effectLst/>
                        <a:latin typeface="+mn-lt"/>
                        <a:ea typeface="Calibri"/>
                        <a:cs typeface="Times New Roman"/>
                      </a:endParaRPr>
                    </a:p>
                  </a:txBody>
                  <a:tcPr marL="9525" marR="9525" marT="9525" marB="0" anchor="ctr">
                    <a:solidFill>
                      <a:srgbClr val="BEE395"/>
                    </a:solidFill>
                  </a:tcPr>
                </a:tc>
                <a:tc>
                  <a:txBody>
                    <a:bodyPr/>
                    <a:lstStyle/>
                    <a:p>
                      <a:pPr marL="108000">
                        <a:lnSpc>
                          <a:spcPct val="115000"/>
                        </a:lnSpc>
                        <a:spcAft>
                          <a:spcPts val="1000"/>
                        </a:spcAft>
                      </a:pPr>
                      <a:r>
                        <a:rPr lang="cs-CZ" sz="1200" b="1" dirty="0" smtClean="0">
                          <a:effectLst/>
                          <a:latin typeface="+mn-lt"/>
                          <a:ea typeface="Calibri"/>
                          <a:cs typeface="Times New Roman"/>
                        </a:rPr>
                        <a:t>Implementace soustava Natura</a:t>
                      </a:r>
                      <a:r>
                        <a:rPr lang="cs-CZ" sz="1200" b="1" baseline="0" dirty="0" smtClean="0">
                          <a:effectLst/>
                          <a:latin typeface="+mn-lt"/>
                          <a:ea typeface="Calibri"/>
                          <a:cs typeface="Times New Roman"/>
                        </a:rPr>
                        <a:t> 2000, plánování a zajištění péče o NP, CHKO, atd.</a:t>
                      </a:r>
                      <a:endParaRPr lang="cs-CZ" sz="1200" b="1" dirty="0">
                        <a:effectLst/>
                        <a:latin typeface="+mn-lt"/>
                        <a:ea typeface="Calibri"/>
                        <a:cs typeface="Times New Roman"/>
                      </a:endParaRPr>
                    </a:p>
                  </a:txBody>
                  <a:tcPr marL="9525" marR="9525" marT="9525" marB="0" anchor="ctr">
                    <a:solidFill>
                      <a:srgbClr val="BEE395"/>
                    </a:solidFill>
                  </a:tcPr>
                </a:tc>
                <a:tc>
                  <a:txBody>
                    <a:bodyPr/>
                    <a:lstStyle/>
                    <a:p>
                      <a:pPr lvl="1" algn="l">
                        <a:lnSpc>
                          <a:spcPct val="115000"/>
                        </a:lnSpc>
                        <a:spcAft>
                          <a:spcPts val="1000"/>
                        </a:spcAft>
                      </a:pPr>
                      <a:r>
                        <a:rPr lang="cs-CZ" sz="1200" b="1" dirty="0" smtClean="0">
                          <a:effectLst/>
                          <a:latin typeface="+mn-lt"/>
                          <a:ea typeface="Calibri"/>
                          <a:cs typeface="Times New Roman"/>
                        </a:rPr>
                        <a:t>0,25 mld. Kč</a:t>
                      </a:r>
                      <a:endParaRPr lang="cs-CZ" sz="1200" b="1" dirty="0">
                        <a:effectLst/>
                        <a:latin typeface="+mn-lt"/>
                        <a:ea typeface="Calibri"/>
                        <a:cs typeface="Times New Roman"/>
                      </a:endParaRPr>
                    </a:p>
                  </a:txBody>
                  <a:tcPr marL="9525" marR="9525" marT="9525" marB="0" anchor="ctr">
                    <a:solidFill>
                      <a:srgbClr val="BEE395"/>
                    </a:solidFill>
                  </a:tcPr>
                </a:tc>
                <a:tc>
                  <a:txBody>
                    <a:bodyPr/>
                    <a:lstStyle/>
                    <a:p>
                      <a:pPr algn="ctr">
                        <a:lnSpc>
                          <a:spcPct val="115000"/>
                        </a:lnSpc>
                        <a:spcAft>
                          <a:spcPts val="1000"/>
                        </a:spcAft>
                      </a:pPr>
                      <a:r>
                        <a:rPr lang="cs-CZ" sz="1200" b="1" dirty="0" smtClean="0">
                          <a:effectLst/>
                          <a:latin typeface="+mn-lt"/>
                          <a:ea typeface="Calibri"/>
                          <a:cs typeface="Times New Roman"/>
                        </a:rPr>
                        <a:t>5/2016</a:t>
                      </a:r>
                      <a:endParaRPr lang="cs-CZ" sz="1200" b="1" dirty="0">
                        <a:effectLst/>
                        <a:latin typeface="+mn-lt"/>
                        <a:ea typeface="Calibri"/>
                        <a:cs typeface="Times New Roman"/>
                      </a:endParaRPr>
                    </a:p>
                  </a:txBody>
                  <a:tcPr marL="9525" marR="9525" marT="9525" marB="0" anchor="ctr">
                    <a:solidFill>
                      <a:srgbClr val="BEE395"/>
                    </a:solidFill>
                  </a:tcPr>
                </a:tc>
              </a:tr>
              <a:tr h="556699">
                <a:tc>
                  <a:txBody>
                    <a:bodyPr/>
                    <a:lstStyle/>
                    <a:p>
                      <a:pPr algn="ctr">
                        <a:lnSpc>
                          <a:spcPct val="115000"/>
                        </a:lnSpc>
                        <a:spcAft>
                          <a:spcPts val="1000"/>
                        </a:spcAft>
                      </a:pPr>
                      <a:r>
                        <a:rPr lang="cs-CZ" sz="1200" b="1" dirty="0" smtClean="0">
                          <a:effectLst/>
                          <a:latin typeface="+mn-lt"/>
                          <a:ea typeface="Calibri"/>
                          <a:cs typeface="Times New Roman"/>
                        </a:rPr>
                        <a:t>29</a:t>
                      </a:r>
                      <a:endParaRPr lang="cs-CZ" sz="1200" b="1" dirty="0">
                        <a:effectLst/>
                        <a:latin typeface="+mn-lt"/>
                        <a:ea typeface="Calibri"/>
                        <a:cs typeface="Times New Roman"/>
                      </a:endParaRPr>
                    </a:p>
                  </a:txBody>
                  <a:tcPr marL="9525" marR="9525" marT="9525" marB="0" anchor="ctr">
                    <a:solidFill>
                      <a:srgbClr val="BEE395"/>
                    </a:solidFill>
                  </a:tcPr>
                </a:tc>
                <a:tc>
                  <a:txBody>
                    <a:bodyPr/>
                    <a:lstStyle/>
                    <a:p>
                      <a:pPr marL="108000">
                        <a:lnSpc>
                          <a:spcPct val="115000"/>
                        </a:lnSpc>
                        <a:spcAft>
                          <a:spcPts val="1000"/>
                        </a:spcAft>
                      </a:pPr>
                      <a:r>
                        <a:rPr lang="cs-CZ" sz="1200" b="1" dirty="0" smtClean="0">
                          <a:effectLst/>
                          <a:latin typeface="+mn-lt"/>
                          <a:ea typeface="Calibri"/>
                          <a:cs typeface="Times New Roman"/>
                        </a:rPr>
                        <a:t>Vytváření regenerace</a:t>
                      </a:r>
                      <a:r>
                        <a:rPr lang="cs-CZ" sz="1200" b="1" baseline="0" dirty="0" smtClean="0">
                          <a:effectLst/>
                          <a:latin typeface="+mn-lt"/>
                          <a:ea typeface="Calibri"/>
                          <a:cs typeface="Times New Roman"/>
                        </a:rPr>
                        <a:t> či posílení funkčnosti krajinných prvků a struktur + revitalizace vodních toků atd.</a:t>
                      </a:r>
                      <a:endParaRPr lang="cs-CZ" sz="1200" b="1" dirty="0">
                        <a:effectLst/>
                        <a:latin typeface="+mn-lt"/>
                        <a:ea typeface="Calibri"/>
                        <a:cs typeface="Times New Roman"/>
                      </a:endParaRPr>
                    </a:p>
                  </a:txBody>
                  <a:tcPr marL="9525" marR="9525" marT="9525" marB="0" anchor="ctr">
                    <a:solidFill>
                      <a:srgbClr val="BEE395"/>
                    </a:solidFill>
                  </a:tcPr>
                </a:tc>
                <a:tc>
                  <a:txBody>
                    <a:bodyPr/>
                    <a:lstStyle/>
                    <a:p>
                      <a:pPr lvl="1" algn="l">
                        <a:lnSpc>
                          <a:spcPct val="115000"/>
                        </a:lnSpc>
                        <a:spcAft>
                          <a:spcPts val="1000"/>
                        </a:spcAft>
                      </a:pPr>
                      <a:r>
                        <a:rPr lang="cs-CZ" sz="1200" b="1" dirty="0" smtClean="0">
                          <a:effectLst/>
                          <a:latin typeface="+mn-lt"/>
                          <a:ea typeface="Calibri"/>
                          <a:cs typeface="Times New Roman"/>
                        </a:rPr>
                        <a:t>0,29 mld. Kč</a:t>
                      </a:r>
                      <a:endParaRPr lang="cs-CZ" sz="1200" b="1" dirty="0">
                        <a:effectLst/>
                        <a:latin typeface="+mn-lt"/>
                        <a:ea typeface="Calibri"/>
                        <a:cs typeface="Times New Roman"/>
                      </a:endParaRPr>
                    </a:p>
                  </a:txBody>
                  <a:tcPr marL="9525" marR="9525" marT="9525" marB="0" anchor="ctr">
                    <a:solidFill>
                      <a:srgbClr val="BEE395"/>
                    </a:solidFill>
                  </a:tcPr>
                </a:tc>
                <a:tc>
                  <a:txBody>
                    <a:bodyPr/>
                    <a:lstStyle/>
                    <a:p>
                      <a:pPr algn="ctr">
                        <a:lnSpc>
                          <a:spcPct val="115000"/>
                        </a:lnSpc>
                        <a:spcAft>
                          <a:spcPts val="1000"/>
                        </a:spcAft>
                      </a:pPr>
                      <a:r>
                        <a:rPr lang="cs-CZ" sz="1200" b="1" dirty="0" smtClean="0">
                          <a:effectLst/>
                          <a:latin typeface="+mn-lt"/>
                          <a:ea typeface="Calibri"/>
                          <a:cs typeface="Times New Roman"/>
                        </a:rPr>
                        <a:t>4/2016</a:t>
                      </a:r>
                      <a:endParaRPr lang="cs-CZ" sz="1200" b="1" dirty="0">
                        <a:effectLst/>
                        <a:latin typeface="+mn-lt"/>
                        <a:ea typeface="Calibri"/>
                        <a:cs typeface="Times New Roman"/>
                      </a:endParaRPr>
                    </a:p>
                  </a:txBody>
                  <a:tcPr marL="9525" marR="9525" marT="9525" marB="0" anchor="ctr">
                    <a:solidFill>
                      <a:srgbClr val="BEE395"/>
                    </a:solidFill>
                  </a:tcPr>
                </a:tc>
              </a:tr>
            </a:tbl>
          </a:graphicData>
        </a:graphic>
      </p:graphicFrame>
    </p:spTree>
    <p:extLst>
      <p:ext uri="{BB962C8B-B14F-4D97-AF65-F5344CB8AC3E}">
        <p14:creationId xmlns:p14="http://schemas.microsoft.com/office/powerpoint/2010/main" val="7646981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1196752"/>
            <a:ext cx="9145016" cy="504056"/>
          </a:xfrm>
        </p:spPr>
        <p:txBody>
          <a:bodyPr/>
          <a:lstStyle/>
          <a:p>
            <a:r>
              <a:rPr lang="cs-CZ" dirty="0" smtClean="0"/>
              <a:t>Plánované výzvy pro kraje a obce – OP VVV</a:t>
            </a:r>
            <a:endParaRPr lang="cs-CZ" dirty="0"/>
          </a:p>
        </p:txBody>
      </p:sp>
      <p:graphicFrame>
        <p:nvGraphicFramePr>
          <p:cNvPr id="4" name="Zástupný symbol pro obsah 4"/>
          <p:cNvGraphicFramePr>
            <a:graphicFrameLocks/>
          </p:cNvGraphicFramePr>
          <p:nvPr>
            <p:extLst>
              <p:ext uri="{D42A27DB-BD31-4B8C-83A1-F6EECF244321}">
                <p14:modId xmlns:p14="http://schemas.microsoft.com/office/powerpoint/2010/main" val="4157150318"/>
              </p:ext>
            </p:extLst>
          </p:nvPr>
        </p:nvGraphicFramePr>
        <p:xfrm>
          <a:off x="323528" y="2348880"/>
          <a:ext cx="8363004" cy="1080120"/>
        </p:xfrm>
        <a:graphic>
          <a:graphicData uri="http://schemas.openxmlformats.org/drawingml/2006/table">
            <a:tbl>
              <a:tblPr>
                <a:solidFill>
                  <a:srgbClr val="6699FF"/>
                </a:solidFill>
                <a:tableStyleId>{5C22544A-7EE6-4342-B048-85BDC9FD1C3A}</a:tableStyleId>
              </a:tblPr>
              <a:tblGrid>
                <a:gridCol w="538064"/>
                <a:gridCol w="5238483"/>
                <a:gridCol w="1617784"/>
                <a:gridCol w="968673"/>
              </a:tblGrid>
              <a:tr h="314834">
                <a:tc>
                  <a:txBody>
                    <a:bodyPr/>
                    <a:lstStyle/>
                    <a:p>
                      <a:pPr algn="ctr">
                        <a:lnSpc>
                          <a:spcPct val="115000"/>
                        </a:lnSpc>
                        <a:spcAft>
                          <a:spcPts val="1000"/>
                        </a:spcAft>
                      </a:pPr>
                      <a:r>
                        <a:rPr lang="cs-CZ" sz="1200" b="1" dirty="0">
                          <a:effectLst/>
                          <a:latin typeface="+mn-lt"/>
                        </a:rPr>
                        <a:t>Číslo výzvy</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rPr>
                        <a:t>Plánované výzvy OP</a:t>
                      </a:r>
                      <a:r>
                        <a:rPr lang="cs-CZ" sz="1200" b="1" baseline="0" dirty="0" smtClean="0">
                          <a:effectLst/>
                          <a:latin typeface="+mn-lt"/>
                        </a:rPr>
                        <a:t> VVV</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Celková</a:t>
                      </a:r>
                      <a:r>
                        <a:rPr lang="cs-CZ" sz="1200" b="1" baseline="0" dirty="0" smtClean="0">
                          <a:effectLst/>
                          <a:latin typeface="+mn-lt"/>
                          <a:ea typeface="Calibri"/>
                          <a:cs typeface="Times New Roman"/>
                        </a:rPr>
                        <a:t> alokace</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a:effectLst/>
                          <a:latin typeface="+mn-lt"/>
                        </a:rPr>
                        <a:t>Vyhlášení</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314834">
                <a:tc>
                  <a:txBody>
                    <a:bodyPr/>
                    <a:lstStyle/>
                    <a:p>
                      <a:pPr algn="ctr">
                        <a:lnSpc>
                          <a:spcPct val="115000"/>
                        </a:lnSpc>
                        <a:spcAft>
                          <a:spcPts val="1000"/>
                        </a:spcAft>
                      </a:pPr>
                      <a:r>
                        <a:rPr lang="cs-CZ" sz="1200" b="1" dirty="0" smtClean="0">
                          <a:effectLst/>
                          <a:latin typeface="+mn-lt"/>
                          <a:ea typeface="+mn-ea"/>
                          <a:cs typeface="+mn-cs"/>
                        </a:rPr>
                        <a:t>24</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200" b="1" dirty="0" smtClean="0">
                          <a:effectLst/>
                          <a:latin typeface="+mn-lt"/>
                          <a:ea typeface="Calibri"/>
                          <a:cs typeface="Times New Roman"/>
                        </a:rPr>
                        <a:t>Centralizované zpřístupňování elektronických informačních</a:t>
                      </a:r>
                      <a:r>
                        <a:rPr lang="cs-CZ" sz="1200" b="1" baseline="0" dirty="0" smtClean="0">
                          <a:effectLst/>
                          <a:latin typeface="+mn-lt"/>
                          <a:ea typeface="Calibri"/>
                          <a:cs typeface="Times New Roman"/>
                        </a:rPr>
                        <a:t> zdrojů</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200" b="1" dirty="0" smtClean="0">
                          <a:effectLst/>
                          <a:latin typeface="+mn-lt"/>
                          <a:ea typeface="Calibri"/>
                          <a:cs typeface="Times New Roman"/>
                        </a:rPr>
                        <a:t>1,35 mld. Kč</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6/2016</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r h="335137">
                <a:tc>
                  <a:txBody>
                    <a:bodyPr/>
                    <a:lstStyle/>
                    <a:p>
                      <a:pPr algn="ctr">
                        <a:lnSpc>
                          <a:spcPct val="115000"/>
                        </a:lnSpc>
                        <a:spcAft>
                          <a:spcPts val="1000"/>
                        </a:spcAft>
                      </a:pPr>
                      <a:r>
                        <a:rPr lang="cs-CZ" sz="1200" b="1" dirty="0" smtClean="0">
                          <a:effectLst/>
                          <a:latin typeface="+mn-lt"/>
                          <a:ea typeface="Calibri"/>
                          <a:cs typeface="Times New Roman"/>
                        </a:rPr>
                        <a:t>34</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marL="108000">
                        <a:lnSpc>
                          <a:spcPct val="115000"/>
                        </a:lnSpc>
                        <a:spcAft>
                          <a:spcPts val="1000"/>
                        </a:spcAft>
                      </a:pPr>
                      <a:r>
                        <a:rPr lang="cs-CZ" sz="1200" b="1" dirty="0" smtClean="0">
                          <a:effectLst/>
                          <a:latin typeface="+mn-lt"/>
                          <a:ea typeface="Calibri"/>
                          <a:cs typeface="Times New Roman"/>
                        </a:rPr>
                        <a:t>Tematické sítě</a:t>
                      </a:r>
                      <a:r>
                        <a:rPr lang="cs-CZ" sz="1200" b="1" baseline="0" dirty="0" smtClean="0">
                          <a:effectLst/>
                          <a:latin typeface="+mn-lt"/>
                          <a:ea typeface="Calibri"/>
                          <a:cs typeface="Times New Roman"/>
                        </a:rPr>
                        <a:t> a partnerství – 14 krajských témat z KAP</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lvl="1" algn="l">
                        <a:lnSpc>
                          <a:spcPct val="115000"/>
                        </a:lnSpc>
                        <a:spcAft>
                          <a:spcPts val="1000"/>
                        </a:spcAft>
                      </a:pPr>
                      <a:r>
                        <a:rPr lang="cs-CZ" sz="1200" b="1" dirty="0" smtClean="0">
                          <a:effectLst/>
                          <a:latin typeface="+mn-lt"/>
                          <a:ea typeface="Calibri"/>
                          <a:cs typeface="Times New Roman"/>
                        </a:rPr>
                        <a:t>280 mil.</a:t>
                      </a:r>
                      <a:r>
                        <a:rPr lang="cs-CZ" sz="1200" b="1" baseline="0" dirty="0" smtClean="0">
                          <a:effectLst/>
                          <a:latin typeface="+mn-lt"/>
                          <a:ea typeface="Calibri"/>
                          <a:cs typeface="Times New Roman"/>
                        </a:rPr>
                        <a:t> Kč</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c>
                  <a:txBody>
                    <a:bodyPr/>
                    <a:lstStyle/>
                    <a:p>
                      <a:pPr algn="ctr">
                        <a:lnSpc>
                          <a:spcPct val="115000"/>
                        </a:lnSpc>
                        <a:spcAft>
                          <a:spcPts val="1000"/>
                        </a:spcAft>
                      </a:pPr>
                      <a:r>
                        <a:rPr lang="cs-CZ" sz="1200" b="1" dirty="0" smtClean="0">
                          <a:effectLst/>
                          <a:latin typeface="+mn-lt"/>
                          <a:ea typeface="Calibri"/>
                          <a:cs typeface="Times New Roman"/>
                        </a:rPr>
                        <a:t>11/2016</a:t>
                      </a:r>
                      <a:endParaRPr lang="cs-CZ" sz="1200" b="1" dirty="0">
                        <a:effectLst/>
                        <a:latin typeface="+mn-lt"/>
                        <a:ea typeface="Calibri"/>
                        <a:cs typeface="Times New Roman"/>
                      </a:endParaRPr>
                    </a:p>
                  </a:txBody>
                  <a:tcPr marL="9525" marR="9525" marT="9525" marB="0" anchor="ctr">
                    <a:solidFill>
                      <a:schemeClr val="tx2">
                        <a:lumMod val="20000"/>
                        <a:lumOff val="80000"/>
                      </a:schemeClr>
                    </a:solidFill>
                  </a:tcPr>
                </a:tc>
              </a:tr>
            </a:tbl>
          </a:graphicData>
        </a:graphic>
      </p:graphicFrame>
    </p:spTree>
    <p:extLst>
      <p:ext uri="{BB962C8B-B14F-4D97-AF65-F5344CB8AC3E}">
        <p14:creationId xmlns:p14="http://schemas.microsoft.com/office/powerpoint/2010/main" val="40130115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1340768"/>
            <a:ext cx="8291264" cy="504056"/>
          </a:xfrm>
        </p:spPr>
        <p:txBody>
          <a:bodyPr/>
          <a:lstStyle/>
          <a:p>
            <a:r>
              <a:rPr lang="cs-CZ" sz="2800" dirty="0" smtClean="0"/>
              <a:t>Demolice budov v SVL</a:t>
            </a:r>
            <a:endParaRPr lang="cs-CZ" sz="2800" dirty="0"/>
          </a:p>
        </p:txBody>
      </p:sp>
      <p:sp>
        <p:nvSpPr>
          <p:cNvPr id="3" name="Zástupný symbol pro obsah 2"/>
          <p:cNvSpPr>
            <a:spLocks noGrp="1"/>
          </p:cNvSpPr>
          <p:nvPr>
            <p:ph idx="10"/>
          </p:nvPr>
        </p:nvSpPr>
        <p:spPr>
          <a:xfrm>
            <a:off x="467544" y="2060848"/>
            <a:ext cx="8280920" cy="2952328"/>
          </a:xfrm>
        </p:spPr>
        <p:txBody>
          <a:bodyPr/>
          <a:lstStyle/>
          <a:p>
            <a:pPr marL="457200" indent="-279400">
              <a:lnSpc>
                <a:spcPct val="120000"/>
              </a:lnSpc>
              <a:spcBef>
                <a:spcPts val="0"/>
              </a:spcBef>
              <a:buFont typeface="Arial" panose="020B0604020202020204" pitchFamily="34" charset="0"/>
              <a:buChar char="•"/>
            </a:pPr>
            <a:r>
              <a:rPr lang="cs-CZ" sz="1800" dirty="0" smtClean="0"/>
              <a:t>Cíl podprogramu je </a:t>
            </a:r>
            <a:r>
              <a:rPr lang="cs-CZ" sz="1800" b="1" dirty="0" smtClean="0"/>
              <a:t>připravit </a:t>
            </a:r>
            <a:r>
              <a:rPr lang="cs-CZ" sz="1800" b="1" dirty="0"/>
              <a:t>území pro jeho plnohodnotné využití </a:t>
            </a:r>
            <a:r>
              <a:rPr lang="cs-CZ" sz="1800" b="1" dirty="0" smtClean="0"/>
              <a:t/>
            </a:r>
            <a:br>
              <a:rPr lang="cs-CZ" sz="1800" b="1" dirty="0" smtClean="0"/>
            </a:br>
            <a:r>
              <a:rPr lang="cs-CZ" sz="1800" b="1" dirty="0" smtClean="0"/>
              <a:t>v </a:t>
            </a:r>
            <a:r>
              <a:rPr lang="cs-CZ" sz="1800" b="1" dirty="0"/>
              <a:t>dalším rozvoji </a:t>
            </a:r>
            <a:r>
              <a:rPr lang="cs-CZ" sz="1800" b="1" dirty="0" smtClean="0"/>
              <a:t>obce</a:t>
            </a:r>
          </a:p>
          <a:p>
            <a:pPr marL="1347788" indent="-1169988">
              <a:lnSpc>
                <a:spcPct val="120000"/>
              </a:lnSpc>
              <a:spcBef>
                <a:spcPts val="1200"/>
              </a:spcBef>
              <a:buNone/>
              <a:tabLst>
                <a:tab pos="1347788" algn="l"/>
              </a:tabLst>
            </a:pPr>
            <a:r>
              <a:rPr lang="cs-CZ" sz="1800" b="1" dirty="0"/>
              <a:t>	</a:t>
            </a:r>
            <a:r>
              <a:rPr lang="cs-CZ" sz="1800" dirty="0" smtClean="0"/>
              <a:t>Následná celková revitalizace prostoru (včetně možné výstavby) </a:t>
            </a:r>
            <a:br>
              <a:rPr lang="cs-CZ" sz="1800" dirty="0" smtClean="0"/>
            </a:br>
            <a:r>
              <a:rPr lang="cs-CZ" sz="1800" dirty="0" smtClean="0"/>
              <a:t>k jinému </a:t>
            </a:r>
            <a:r>
              <a:rPr lang="cs-CZ" sz="1800" dirty="0"/>
              <a:t>účelu než sociálnímu </a:t>
            </a:r>
            <a:r>
              <a:rPr lang="cs-CZ" sz="1800" dirty="0" smtClean="0"/>
              <a:t>bydlení</a:t>
            </a:r>
            <a:endParaRPr lang="cs-CZ" sz="1800" dirty="0"/>
          </a:p>
          <a:p>
            <a:pPr marL="457200" indent="-279400">
              <a:lnSpc>
                <a:spcPct val="120000"/>
              </a:lnSpc>
              <a:spcBef>
                <a:spcPts val="1200"/>
              </a:spcBef>
              <a:buFont typeface="Arial" panose="020B0604020202020204" pitchFamily="34" charset="0"/>
              <a:buChar char="•"/>
            </a:pPr>
            <a:r>
              <a:rPr lang="cs-CZ" sz="1800" dirty="0" smtClean="0"/>
              <a:t>Oprávnění žadatelé: obce se SVL </a:t>
            </a:r>
          </a:p>
          <a:p>
            <a:pPr marL="457200" indent="-279400">
              <a:lnSpc>
                <a:spcPct val="120000"/>
              </a:lnSpc>
              <a:spcBef>
                <a:spcPts val="1200"/>
              </a:spcBef>
              <a:buFont typeface="Arial" panose="020B0604020202020204" pitchFamily="34" charset="0"/>
              <a:buChar char="•"/>
            </a:pPr>
            <a:r>
              <a:rPr lang="cs-CZ" sz="1800" dirty="0" smtClean="0"/>
              <a:t>Dotace až 80 % vynaložených uznatelných nákladů</a:t>
            </a:r>
          </a:p>
          <a:p>
            <a:pPr marL="457200" indent="-279400">
              <a:lnSpc>
                <a:spcPct val="120000"/>
              </a:lnSpc>
              <a:spcBef>
                <a:spcPts val="1200"/>
              </a:spcBef>
              <a:buFont typeface="Arial" panose="020B0604020202020204" pitchFamily="34" charset="0"/>
              <a:buChar char="•"/>
            </a:pPr>
            <a:r>
              <a:rPr lang="cs-CZ" sz="1800" dirty="0" smtClean="0"/>
              <a:t>Alokace 2016: 100 mil. Kč</a:t>
            </a:r>
          </a:p>
          <a:p>
            <a:pPr marL="857250" lvl="1" indent="-279400">
              <a:lnSpc>
                <a:spcPct val="120000"/>
              </a:lnSpc>
              <a:spcBef>
                <a:spcPts val="1200"/>
              </a:spcBef>
              <a:buFont typeface="Arial" panose="020B0604020202020204" pitchFamily="34" charset="0"/>
              <a:buChar char="•"/>
            </a:pPr>
            <a:r>
              <a:rPr lang="cs-CZ" sz="1400" dirty="0" smtClean="0"/>
              <a:t>31 obdržených žádostí, z toho 4 z Karlovarského kraje</a:t>
            </a:r>
          </a:p>
          <a:p>
            <a:pPr marL="457200" indent="-279400">
              <a:lnSpc>
                <a:spcPct val="120000"/>
              </a:lnSpc>
              <a:spcBef>
                <a:spcPts val="1200"/>
              </a:spcBef>
              <a:buFont typeface="Arial" panose="020B0604020202020204" pitchFamily="34" charset="0"/>
              <a:buChar char="•"/>
            </a:pPr>
            <a:r>
              <a:rPr lang="cs-CZ" sz="1800" dirty="0"/>
              <a:t>Alokace 2017: 100 mil. Kč + zbytek ze 2016 (pravděpodobně 17 mil. Kč)</a:t>
            </a:r>
          </a:p>
        </p:txBody>
      </p:sp>
      <p:sp>
        <p:nvSpPr>
          <p:cNvPr id="4" name="Šipka doprava 3"/>
          <p:cNvSpPr/>
          <p:nvPr/>
        </p:nvSpPr>
        <p:spPr>
          <a:xfrm>
            <a:off x="1043608" y="2996952"/>
            <a:ext cx="64807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8176929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1340768"/>
            <a:ext cx="8291264" cy="504056"/>
          </a:xfrm>
        </p:spPr>
        <p:txBody>
          <a:bodyPr/>
          <a:lstStyle/>
          <a:p>
            <a:r>
              <a:rPr lang="cs-CZ" sz="2800" dirty="0" smtClean="0"/>
              <a:t>Národní program podpory cestovního ruchu</a:t>
            </a:r>
            <a:endParaRPr lang="cs-CZ" sz="2800" dirty="0"/>
          </a:p>
        </p:txBody>
      </p:sp>
      <p:sp>
        <p:nvSpPr>
          <p:cNvPr id="3" name="Zástupný symbol pro obsah 2"/>
          <p:cNvSpPr>
            <a:spLocks noGrp="1"/>
          </p:cNvSpPr>
          <p:nvPr>
            <p:ph idx="10"/>
          </p:nvPr>
        </p:nvSpPr>
        <p:spPr>
          <a:xfrm>
            <a:off x="863080" y="2204864"/>
            <a:ext cx="8280920" cy="4104456"/>
          </a:xfrm>
        </p:spPr>
        <p:txBody>
          <a:bodyPr/>
          <a:lstStyle/>
          <a:p>
            <a:pPr lvl="0"/>
            <a:r>
              <a:rPr lang="cs-CZ" sz="1800" dirty="0" smtClean="0"/>
              <a:t>Podpora cestovního ruchu a marketingových aktivit – systém organizace CR</a:t>
            </a:r>
          </a:p>
          <a:p>
            <a:pPr lvl="0"/>
            <a:r>
              <a:rPr lang="cs-CZ" sz="1800" dirty="0" smtClean="0"/>
              <a:t>300 mil. Kč, dotace max</a:t>
            </a:r>
            <a:r>
              <a:rPr lang="cs-CZ" sz="1800" dirty="0"/>
              <a:t>. do 50 % uznatelných výdajů </a:t>
            </a:r>
            <a:r>
              <a:rPr lang="cs-CZ" sz="1800" dirty="0" smtClean="0"/>
              <a:t>projektů</a:t>
            </a:r>
          </a:p>
          <a:p>
            <a:r>
              <a:rPr lang="cs-CZ" sz="1800" b="1" dirty="0"/>
              <a:t>Multiplikace </a:t>
            </a:r>
            <a:r>
              <a:rPr lang="cs-CZ" sz="1800" b="1" dirty="0" smtClean="0"/>
              <a:t>zdrojů:</a:t>
            </a:r>
            <a:endParaRPr lang="cs-CZ" sz="1800" b="1" dirty="0"/>
          </a:p>
          <a:p>
            <a:pPr lvl="1"/>
            <a:r>
              <a:rPr lang="cs-CZ" sz="1800" dirty="0" smtClean="0"/>
              <a:t>Finanční </a:t>
            </a:r>
            <a:r>
              <a:rPr lang="cs-CZ" sz="1800" dirty="0"/>
              <a:t>dotace pro kraj bude vypočtena na základě částky, kterou daný kraj </a:t>
            </a:r>
            <a:r>
              <a:rPr lang="cs-CZ" sz="1800" dirty="0" smtClean="0"/>
              <a:t>vynaložil </a:t>
            </a:r>
            <a:r>
              <a:rPr lang="cs-CZ" sz="1800" dirty="0"/>
              <a:t>na podporu cestovního ruchu </a:t>
            </a:r>
            <a:r>
              <a:rPr lang="cs-CZ" sz="1800" dirty="0" smtClean="0"/>
              <a:t>za poslední tři roky</a:t>
            </a:r>
          </a:p>
          <a:p>
            <a:pPr lvl="1"/>
            <a:r>
              <a:rPr lang="cs-CZ" sz="1800" dirty="0" smtClean="0"/>
              <a:t>maximální </a:t>
            </a:r>
            <a:r>
              <a:rPr lang="cs-CZ" sz="1800" dirty="0"/>
              <a:t>dotace pro kraj však bude 17,5 milionu </a:t>
            </a:r>
            <a:r>
              <a:rPr lang="cs-CZ" sz="1800" dirty="0" smtClean="0"/>
              <a:t>korun </a:t>
            </a:r>
          </a:p>
          <a:p>
            <a:r>
              <a:rPr lang="cs-CZ" sz="1800" dirty="0" smtClean="0"/>
              <a:t>Z </a:t>
            </a:r>
            <a:r>
              <a:rPr lang="cs-CZ" sz="1800" dirty="0"/>
              <a:t>5 podprogramů =&gt; 2 (většina původně uvažovaných podporovaných oblastí); </a:t>
            </a:r>
            <a:r>
              <a:rPr lang="cs-CZ" sz="1800" dirty="0" smtClean="0"/>
              <a:t>v</a:t>
            </a:r>
            <a:r>
              <a:rPr lang="cs-CZ" sz="1800" dirty="0"/>
              <a:t> rámci programu budou podporovány aktivity pro rozvoj investic v regionech (doprovodná infrastruktura cestovního ruchu pro podnikatelské subjekty, obce, NNO provozující atraktivity cestovního ruchu) a neinvestiční, marketingové aktivity pro destinační </a:t>
            </a:r>
            <a:r>
              <a:rPr lang="cs-CZ" sz="1800" dirty="0" smtClean="0"/>
              <a:t>společnosti. </a:t>
            </a:r>
          </a:p>
          <a:p>
            <a:pPr lvl="0"/>
            <a:r>
              <a:rPr lang="cs-CZ" sz="1800" dirty="0"/>
              <a:t>V roce 2016 bude dotační titul realizován v režimu de </a:t>
            </a:r>
            <a:r>
              <a:rPr lang="cs-CZ" sz="1800" dirty="0" err="1"/>
              <a:t>minimis</a:t>
            </a:r>
            <a:r>
              <a:rPr lang="cs-CZ" sz="1800" dirty="0"/>
              <a:t> – řeší se bloková výjimka</a:t>
            </a:r>
          </a:p>
          <a:p>
            <a:endParaRPr lang="cs-CZ" sz="1800" dirty="0" smtClean="0"/>
          </a:p>
        </p:txBody>
      </p:sp>
    </p:spTree>
    <p:extLst>
      <p:ext uri="{BB962C8B-B14F-4D97-AF65-F5344CB8AC3E}">
        <p14:creationId xmlns:p14="http://schemas.microsoft.com/office/powerpoint/2010/main" val="1932982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79512" y="1412776"/>
            <a:ext cx="8964488" cy="504056"/>
          </a:xfrm>
        </p:spPr>
        <p:txBody>
          <a:bodyPr/>
          <a:lstStyle/>
          <a:p>
            <a:r>
              <a:rPr lang="cs-CZ" dirty="0"/>
              <a:t>Národní program podpory cestovního ruchu</a:t>
            </a:r>
          </a:p>
        </p:txBody>
      </p:sp>
      <p:sp>
        <p:nvSpPr>
          <p:cNvPr id="3" name="Zástupný symbol pro obsah 2"/>
          <p:cNvSpPr>
            <a:spLocks noGrp="1"/>
          </p:cNvSpPr>
          <p:nvPr>
            <p:ph idx="10"/>
          </p:nvPr>
        </p:nvSpPr>
        <p:spPr/>
        <p:txBody>
          <a:bodyPr/>
          <a:lstStyle/>
          <a:p>
            <a:pPr lvl="0"/>
            <a:endParaRPr lang="cs-CZ" sz="1800" b="1" dirty="0" smtClean="0"/>
          </a:p>
          <a:p>
            <a:r>
              <a:rPr lang="cs-CZ" sz="1800" dirty="0"/>
              <a:t>Podmínkou pro předložení projektů do programu bude schválení krajem. Dále pak v počátku registrace a v dalších letech certifikace. Registrace bude jednoduchá – např. certifikace ČSKS a doložení marketingové strategie destinace, případně další podmínky</a:t>
            </a:r>
            <a:r>
              <a:rPr lang="cs-CZ" sz="1800" dirty="0" smtClean="0"/>
              <a:t>.</a:t>
            </a:r>
          </a:p>
          <a:p>
            <a:endParaRPr lang="cs-CZ" sz="1800" dirty="0"/>
          </a:p>
          <a:p>
            <a:pPr lvl="0"/>
            <a:r>
              <a:rPr lang="cs-CZ" sz="1800" b="1" dirty="0" smtClean="0"/>
              <a:t>Pracovní </a:t>
            </a:r>
            <a:r>
              <a:rPr lang="cs-CZ" sz="1800" b="1" dirty="0"/>
              <a:t>skupina pro cestovní ruch</a:t>
            </a:r>
            <a:r>
              <a:rPr lang="cs-CZ" sz="1800" dirty="0"/>
              <a:t> (při RSK) bude hodnotit soulad projektu s koncepcí kraje - může se jednat o Strategii rozvoje cestovního ruchu v daném kraji, či o Program/Strategii rozvoje daného kraje</a:t>
            </a:r>
            <a:r>
              <a:rPr lang="cs-CZ" sz="1800" dirty="0" smtClean="0"/>
              <a:t>.</a:t>
            </a:r>
          </a:p>
          <a:p>
            <a:pPr lvl="0"/>
            <a:endParaRPr lang="cs-CZ" sz="1800" dirty="0"/>
          </a:p>
          <a:p>
            <a:pPr lvl="0"/>
            <a:r>
              <a:rPr lang="cs-CZ" sz="1800" dirty="0"/>
              <a:t>Aktuálně se předpokládá, že bude </a:t>
            </a:r>
            <a:r>
              <a:rPr lang="cs-CZ" sz="1800" b="1" dirty="0"/>
              <a:t>nutné vyúčtovat všechny předložené projekty do konce roku 2016 </a:t>
            </a:r>
            <a:r>
              <a:rPr lang="cs-CZ" sz="1800" dirty="0"/>
              <a:t>– termín spuštění dotačního titulu je přitom odvislý od názoru Ministerstva financí na nastavení dotačního titulu</a:t>
            </a:r>
            <a:r>
              <a:rPr lang="cs-CZ" sz="1800" dirty="0" smtClean="0"/>
              <a:t>.</a:t>
            </a:r>
          </a:p>
          <a:p>
            <a:pPr lvl="0"/>
            <a:endParaRPr lang="cs-CZ" sz="1800" dirty="0" smtClean="0"/>
          </a:p>
          <a:p>
            <a:pPr lvl="0"/>
            <a:r>
              <a:rPr lang="cs-CZ" sz="1800" dirty="0" smtClean="0"/>
              <a:t>Řeší se: indikátory, hodnotící kritéria, veřejná podpora, víceletost</a:t>
            </a:r>
          </a:p>
          <a:p>
            <a:pPr lvl="0"/>
            <a:endParaRPr lang="cs-CZ" sz="1800" dirty="0"/>
          </a:p>
        </p:txBody>
      </p:sp>
    </p:spTree>
    <p:extLst>
      <p:ext uri="{BB962C8B-B14F-4D97-AF65-F5344CB8AC3E}">
        <p14:creationId xmlns:p14="http://schemas.microsoft.com/office/powerpoint/2010/main" val="4514980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1340768"/>
            <a:ext cx="8291264" cy="504056"/>
          </a:xfrm>
        </p:spPr>
        <p:txBody>
          <a:bodyPr/>
          <a:lstStyle/>
          <a:p>
            <a:r>
              <a:rPr lang="cs-CZ" sz="2400" dirty="0" smtClean="0"/>
              <a:t>Diskuze, náměty, komentáře  </a:t>
            </a:r>
            <a:endParaRPr lang="cs-CZ" sz="2400" dirty="0"/>
          </a:p>
        </p:txBody>
      </p:sp>
      <p:graphicFrame>
        <p:nvGraphicFramePr>
          <p:cNvPr id="6" name="Diagram 5"/>
          <p:cNvGraphicFramePr/>
          <p:nvPr>
            <p:extLst>
              <p:ext uri="{D42A27DB-BD31-4B8C-83A1-F6EECF244321}">
                <p14:modId xmlns:p14="http://schemas.microsoft.com/office/powerpoint/2010/main" val="2009817173"/>
              </p:ext>
            </p:extLst>
          </p:nvPr>
        </p:nvGraphicFramePr>
        <p:xfrm>
          <a:off x="5508104" y="2060848"/>
          <a:ext cx="2376264" cy="1872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Zástupný symbol pro obsah 1"/>
          <p:cNvSpPr txBox="1">
            <a:spLocks/>
          </p:cNvSpPr>
          <p:nvPr/>
        </p:nvSpPr>
        <p:spPr>
          <a:xfrm>
            <a:off x="395536" y="2276872"/>
            <a:ext cx="8291264" cy="4104456"/>
          </a:xfrm>
          <a:prstGeom prst="rect">
            <a:avLst/>
          </a:prstGeom>
        </p:spPr>
        <p:txBody>
          <a:bodyPr>
            <a:normAutofit/>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cs-CZ" sz="2000" b="1" dirty="0" smtClean="0"/>
              <a:t>Radana Leistner Kratochvílová</a:t>
            </a:r>
            <a:endParaRPr lang="cs-CZ" sz="2000" dirty="0"/>
          </a:p>
          <a:p>
            <a:r>
              <a:rPr lang="cs-CZ" sz="2000" b="1" dirty="0" smtClean="0"/>
              <a:t>Ministerstvo </a:t>
            </a:r>
            <a:r>
              <a:rPr lang="cs-CZ" sz="2000" b="1" dirty="0"/>
              <a:t>pro místní rozvoj ČR</a:t>
            </a:r>
            <a:r>
              <a:rPr lang="cs-CZ" sz="2000" dirty="0"/>
              <a:t/>
            </a:r>
            <a:br>
              <a:rPr lang="cs-CZ" sz="2000" dirty="0"/>
            </a:br>
            <a:r>
              <a:rPr lang="cs-CZ" sz="2000" dirty="0"/>
              <a:t/>
            </a:r>
            <a:br>
              <a:rPr lang="cs-CZ" sz="2000" dirty="0"/>
            </a:br>
            <a:r>
              <a:rPr lang="cs-CZ" sz="2000" dirty="0" err="1" smtClean="0">
                <a:hlinkClick r:id="rId7"/>
              </a:rPr>
              <a:t>radana.kratochvilova</a:t>
            </a:r>
            <a:r>
              <a:rPr lang="en-US" sz="2000" dirty="0" smtClean="0">
                <a:hlinkClick r:id="rId7"/>
              </a:rPr>
              <a:t>@</a:t>
            </a:r>
            <a:r>
              <a:rPr lang="cs-CZ" sz="2000" dirty="0" smtClean="0">
                <a:hlinkClick r:id="rId7"/>
              </a:rPr>
              <a:t>mmr.cz</a:t>
            </a:r>
            <a:r>
              <a:rPr lang="cs-CZ" sz="2000" dirty="0" smtClean="0"/>
              <a:t> </a:t>
            </a:r>
          </a:p>
          <a:p>
            <a:r>
              <a:rPr lang="cs-CZ" sz="2000" u="sng" dirty="0" smtClean="0">
                <a:hlinkClick r:id="rId8"/>
              </a:rPr>
              <a:t>www.mmr.cz</a:t>
            </a:r>
            <a:endParaRPr lang="cs-CZ" sz="2000" u="sng" dirty="0" smtClean="0"/>
          </a:p>
          <a:p>
            <a:r>
              <a:rPr lang="cs-CZ" sz="2000" u="sng" dirty="0" smtClean="0">
                <a:hlinkClick r:id="rId9"/>
              </a:rPr>
              <a:t>www.uzemnidimenze.cz</a:t>
            </a:r>
            <a:r>
              <a:rPr lang="cs-CZ" sz="2000" u="sng" dirty="0" smtClean="0"/>
              <a:t> </a:t>
            </a:r>
          </a:p>
          <a:p>
            <a:endParaRPr lang="cs-CZ" sz="2000" u="sng" dirty="0" smtClean="0"/>
          </a:p>
          <a:p>
            <a:endParaRPr lang="cs-CZ" sz="2000" dirty="0"/>
          </a:p>
          <a:p>
            <a:endParaRPr lang="cs-CZ" sz="2000" dirty="0" smtClean="0">
              <a:latin typeface="Calibri" panose="020F0502020204030204" pitchFamily="34" charset="0"/>
            </a:endParaRPr>
          </a:p>
          <a:p>
            <a:pPr marL="342900" indent="-342900">
              <a:buFont typeface="Arial" panose="020B0604020202020204" pitchFamily="34" charset="0"/>
              <a:buChar char="•"/>
            </a:pPr>
            <a:endParaRPr lang="cs-CZ" sz="2000" dirty="0" smtClean="0">
              <a:latin typeface="Calibri" panose="020F0502020204030204" pitchFamily="34" charset="0"/>
            </a:endParaRPr>
          </a:p>
          <a:p>
            <a:pPr marL="342900" indent="-342900">
              <a:buFont typeface="Arial" panose="020B0604020202020204" pitchFamily="34" charset="0"/>
              <a:buChar char="•"/>
            </a:pPr>
            <a:endParaRPr lang="cs-CZ" sz="2000" dirty="0" smtClean="0">
              <a:latin typeface="Calibri" panose="020F0502020204030204" pitchFamily="34" charset="0"/>
            </a:endParaRPr>
          </a:p>
          <a:p>
            <a:pPr marL="342900" indent="-342900">
              <a:buFont typeface="Arial" panose="020B0604020202020204" pitchFamily="34" charset="0"/>
              <a:buChar char="•"/>
            </a:pPr>
            <a:endParaRPr lang="cs-CZ" sz="2000" dirty="0" smtClean="0">
              <a:latin typeface="Calibri" panose="020F0502020204030204" pitchFamily="34" charset="0"/>
            </a:endParaRPr>
          </a:p>
          <a:p>
            <a:pPr marL="171450" indent="-171450">
              <a:buFont typeface="Arial" panose="020B0604020202020204" pitchFamily="34" charset="0"/>
              <a:buChar char="•"/>
            </a:pPr>
            <a:endParaRPr lang="cs-CZ" sz="800" dirty="0" smtClean="0">
              <a:latin typeface="Calibri" panose="020F0502020204030204" pitchFamily="34" charset="0"/>
            </a:endParaRPr>
          </a:p>
          <a:p>
            <a:pPr marL="457200" indent="-457200">
              <a:buFont typeface="Arial" panose="020B0604020202020204" pitchFamily="34" charset="0"/>
              <a:buChar char="•"/>
            </a:pPr>
            <a:endParaRPr lang="cs-CZ" dirty="0"/>
          </a:p>
        </p:txBody>
      </p:sp>
    </p:spTree>
    <p:extLst>
      <p:ext uri="{BB962C8B-B14F-4D97-AF65-F5344CB8AC3E}">
        <p14:creationId xmlns:p14="http://schemas.microsoft.com/office/powerpoint/2010/main" val="26797830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060848"/>
            <a:ext cx="8291264" cy="4392488"/>
          </a:xfrm>
        </p:spPr>
        <p:txBody>
          <a:bodyPr>
            <a:noAutofit/>
          </a:bodyPr>
          <a:lstStyle/>
          <a:p>
            <a:pPr algn="just"/>
            <a:r>
              <a:rPr lang="cs-CZ" sz="1800" b="1" dirty="0" smtClean="0">
                <a:latin typeface="+mn-lt"/>
                <a:cs typeface="Calibri" pitchFamily="34" charset="0"/>
              </a:rPr>
              <a:t>Národní </a:t>
            </a:r>
            <a:r>
              <a:rPr lang="cs-CZ" sz="1800" b="1" dirty="0">
                <a:latin typeface="+mn-lt"/>
                <a:cs typeface="Calibri" pitchFamily="34" charset="0"/>
              </a:rPr>
              <a:t>stálá </a:t>
            </a:r>
            <a:r>
              <a:rPr lang="cs-CZ" sz="1800" b="1" dirty="0" smtClean="0">
                <a:latin typeface="+mn-lt"/>
                <a:cs typeface="Calibri" pitchFamily="34" charset="0"/>
              </a:rPr>
              <a:t>konference</a:t>
            </a:r>
            <a:endParaRPr lang="cs-CZ" sz="1800" b="1" dirty="0">
              <a:latin typeface="+mn-lt"/>
              <a:cs typeface="Calibri" pitchFamily="34" charset="0"/>
            </a:endParaRPr>
          </a:p>
          <a:p>
            <a:pPr marL="285750" indent="-285750">
              <a:buFont typeface="Arial" panose="020B0604020202020204" pitchFamily="34" charset="0"/>
              <a:buChar char="•"/>
            </a:pPr>
            <a:r>
              <a:rPr lang="cs-CZ" sz="1800" b="1" dirty="0">
                <a:solidFill>
                  <a:srgbClr val="FF0000"/>
                </a:solidFill>
              </a:rPr>
              <a:t>doporučuje </a:t>
            </a:r>
            <a:r>
              <a:rPr lang="cs-CZ" sz="1800" dirty="0">
                <a:solidFill>
                  <a:srgbClr val="FF0000"/>
                </a:solidFill>
              </a:rPr>
              <a:t>řídícím orgánům a dalším ústředním orgánům státní správy </a:t>
            </a:r>
            <a:br>
              <a:rPr lang="cs-CZ" sz="1800" dirty="0">
                <a:solidFill>
                  <a:srgbClr val="FF0000"/>
                </a:solidFill>
              </a:rPr>
            </a:br>
            <a:r>
              <a:rPr lang="cs-CZ" sz="1800" dirty="0">
                <a:solidFill>
                  <a:srgbClr val="FF0000"/>
                </a:solidFill>
              </a:rPr>
              <a:t>a jejich příspěvkovým organizacím využívat při sběru primárních dat z území </a:t>
            </a:r>
            <a:br>
              <a:rPr lang="cs-CZ" sz="1800" dirty="0">
                <a:solidFill>
                  <a:srgbClr val="FF0000"/>
                </a:solidFill>
              </a:rPr>
            </a:br>
            <a:r>
              <a:rPr lang="cs-CZ" sz="1800" dirty="0">
                <a:solidFill>
                  <a:srgbClr val="FF0000"/>
                </a:solidFill>
              </a:rPr>
              <a:t>a dalších šetřeních v maximální možné míře regionální stálé </a:t>
            </a:r>
            <a:r>
              <a:rPr lang="cs-CZ" sz="1800" dirty="0" smtClean="0">
                <a:solidFill>
                  <a:srgbClr val="FF0000"/>
                </a:solidFill>
              </a:rPr>
              <a:t>konference</a:t>
            </a:r>
            <a:r>
              <a:rPr lang="cs-CZ" sz="1800" dirty="0">
                <a:solidFill>
                  <a:srgbClr val="FF0000"/>
                </a:solidFill>
              </a:rPr>
              <a:t>,</a:t>
            </a:r>
            <a:endParaRPr lang="cs-CZ" sz="1800" dirty="0" smtClean="0">
              <a:solidFill>
                <a:srgbClr val="FF0000"/>
              </a:solidFill>
            </a:endParaRPr>
          </a:p>
          <a:p>
            <a:pPr marL="285750" indent="-285750">
              <a:buFont typeface="Arial" panose="020B0604020202020204" pitchFamily="34" charset="0"/>
              <a:buChar char="•"/>
            </a:pPr>
            <a:r>
              <a:rPr lang="cs-CZ" sz="1800" b="1" dirty="0" smtClean="0"/>
              <a:t>ukládá </a:t>
            </a:r>
            <a:r>
              <a:rPr lang="cs-CZ" sz="1800" dirty="0"/>
              <a:t>sekretariátu NSK poskytovat sekretariátům RSK v pravidelných intervalech vybraná data z MS2014</a:t>
            </a:r>
            <a:r>
              <a:rPr lang="cs-CZ" sz="1800" dirty="0" smtClean="0"/>
              <a:t>+,</a:t>
            </a:r>
          </a:p>
          <a:p>
            <a:pPr marL="285750" indent="-285750">
              <a:buFont typeface="Arial" panose="020B0604020202020204" pitchFamily="34" charset="0"/>
              <a:buChar char="•"/>
            </a:pPr>
            <a:r>
              <a:rPr lang="cs-CZ" sz="1800" b="1" dirty="0">
                <a:solidFill>
                  <a:srgbClr val="FF0000"/>
                </a:solidFill>
              </a:rPr>
              <a:t>doporučuje </a:t>
            </a:r>
            <a:r>
              <a:rPr lang="cs-CZ" sz="1800" dirty="0">
                <a:solidFill>
                  <a:srgbClr val="FF0000"/>
                </a:solidFill>
              </a:rPr>
              <a:t>řídicímu orgánu OP VVV stanovit pokyny a termíny navazující na proces koordinace místních akčních plánů sekretariátům regionálních stálých </a:t>
            </a:r>
            <a:r>
              <a:rPr lang="cs-CZ" sz="1800" dirty="0" smtClean="0">
                <a:solidFill>
                  <a:srgbClr val="FF0000"/>
                </a:solidFill>
              </a:rPr>
              <a:t>konferencí,</a:t>
            </a:r>
          </a:p>
          <a:p>
            <a:pPr marL="285750" indent="-285750">
              <a:buFont typeface="Arial" panose="020B0604020202020204" pitchFamily="34" charset="0"/>
              <a:buChar char="•"/>
            </a:pPr>
            <a:r>
              <a:rPr lang="cs-CZ" sz="1800" b="1" dirty="0">
                <a:solidFill>
                  <a:srgbClr val="FF0000"/>
                </a:solidFill>
              </a:rPr>
              <a:t>doporučuje </a:t>
            </a:r>
            <a:r>
              <a:rPr lang="cs-CZ" sz="1800" dirty="0">
                <a:solidFill>
                  <a:srgbClr val="FF0000"/>
                </a:solidFill>
              </a:rPr>
              <a:t>řídícímu orgánu OP ŽP navázat spolupráci s RSK prostřednictvím tematické pracovní skupiny, jejichž seznam poskytne řídicí orgán OP ŽP</a:t>
            </a:r>
            <a:r>
              <a:rPr lang="cs-CZ" sz="1800" dirty="0" smtClean="0">
                <a:solidFill>
                  <a:srgbClr val="FF0000"/>
                </a:solidFill>
              </a:rPr>
              <a:t>.</a:t>
            </a:r>
            <a:endParaRPr lang="cs-CZ" sz="1800" dirty="0">
              <a:solidFill>
                <a:srgbClr val="FF0000"/>
              </a:solidFill>
              <a:cs typeface="Calibri" pitchFamily="34" charset="0"/>
            </a:endParaRPr>
          </a:p>
          <a:p>
            <a:pPr marL="285750" indent="-285750">
              <a:buFont typeface="Arial" panose="020B0604020202020204" pitchFamily="34" charset="0"/>
              <a:buChar char="•"/>
            </a:pPr>
            <a:endParaRPr lang="cs-CZ" sz="1800" dirty="0">
              <a:cs typeface="Calibri" pitchFamily="34" charset="0"/>
            </a:endParaRPr>
          </a:p>
          <a:p>
            <a:pPr marL="285750" indent="-285750">
              <a:buFont typeface="Arial" panose="020B0604020202020204" pitchFamily="34" charset="0"/>
              <a:buChar char="•"/>
            </a:pPr>
            <a:endParaRPr lang="cs-CZ" sz="1800" dirty="0"/>
          </a:p>
          <a:p>
            <a:pPr lvl="0"/>
            <a:endParaRPr lang="cs-CZ" sz="1800" dirty="0"/>
          </a:p>
          <a:p>
            <a:pPr algn="just"/>
            <a:endParaRPr lang="cs-CZ" sz="1800" dirty="0">
              <a:latin typeface="+mn-lt"/>
              <a:cs typeface="Calibri" pitchFamily="34" charset="0"/>
            </a:endParaRPr>
          </a:p>
        </p:txBody>
      </p:sp>
      <p:sp>
        <p:nvSpPr>
          <p:cNvPr id="3" name="Nadpis 2"/>
          <p:cNvSpPr>
            <a:spLocks noGrp="1"/>
          </p:cNvSpPr>
          <p:nvPr>
            <p:ph type="title"/>
          </p:nvPr>
        </p:nvSpPr>
        <p:spPr>
          <a:xfrm>
            <a:off x="395536" y="1268760"/>
            <a:ext cx="8291264" cy="504056"/>
          </a:xfrm>
        </p:spPr>
        <p:txBody>
          <a:bodyPr/>
          <a:lstStyle/>
          <a:p>
            <a:r>
              <a:rPr lang="cs-CZ" dirty="0" smtClean="0">
                <a:latin typeface="Calibri" pitchFamily="34" charset="0"/>
                <a:cs typeface="Calibri" pitchFamily="34" charset="0"/>
              </a:rPr>
              <a:t>Usnesení NSK – komora regionální</a:t>
            </a:r>
            <a:endParaRPr lang="cs-CZ" dirty="0">
              <a:latin typeface="Calibri" pitchFamily="34" charset="0"/>
              <a:cs typeface="Calibri" pitchFamily="34" charset="0"/>
            </a:endParaRPr>
          </a:p>
        </p:txBody>
      </p:sp>
    </p:spTree>
    <p:extLst>
      <p:ext uri="{BB962C8B-B14F-4D97-AF65-F5344CB8AC3E}">
        <p14:creationId xmlns:p14="http://schemas.microsoft.com/office/powerpoint/2010/main" val="24532714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060848"/>
            <a:ext cx="8291264" cy="4392488"/>
          </a:xfrm>
        </p:spPr>
        <p:txBody>
          <a:bodyPr>
            <a:noAutofit/>
          </a:bodyPr>
          <a:lstStyle/>
          <a:p>
            <a:pPr algn="just"/>
            <a:r>
              <a:rPr lang="cs-CZ" sz="1800" b="1" dirty="0" smtClean="0">
                <a:latin typeface="+mn-lt"/>
                <a:cs typeface="Calibri" pitchFamily="34" charset="0"/>
              </a:rPr>
              <a:t>Národní </a:t>
            </a:r>
            <a:r>
              <a:rPr lang="cs-CZ" sz="1800" b="1" dirty="0">
                <a:latin typeface="+mn-lt"/>
                <a:cs typeface="Calibri" pitchFamily="34" charset="0"/>
              </a:rPr>
              <a:t>stálá konference: </a:t>
            </a:r>
            <a:endParaRPr lang="cs-CZ" sz="1800" dirty="0">
              <a:latin typeface="+mn-lt"/>
              <a:cs typeface="Calibri" pitchFamily="34" charset="0"/>
            </a:endParaRPr>
          </a:p>
          <a:p>
            <a:pPr marL="285750" indent="-285750">
              <a:buFont typeface="Arial" panose="020B0604020202020204" pitchFamily="34" charset="0"/>
              <a:buChar char="•"/>
            </a:pPr>
            <a:r>
              <a:rPr lang="cs-CZ" sz="1800" b="1" dirty="0" smtClean="0">
                <a:latin typeface="+mn-lt"/>
              </a:rPr>
              <a:t>bere </a:t>
            </a:r>
            <a:r>
              <a:rPr lang="cs-CZ" sz="1800" b="1" dirty="0">
                <a:latin typeface="+mn-lt"/>
              </a:rPr>
              <a:t>na </a:t>
            </a:r>
            <a:r>
              <a:rPr lang="cs-CZ" sz="1800" b="1" dirty="0" smtClean="0">
                <a:latin typeface="+mn-lt"/>
              </a:rPr>
              <a:t>vědomí </a:t>
            </a:r>
            <a:r>
              <a:rPr lang="cs-CZ" sz="1800" dirty="0" smtClean="0">
                <a:latin typeface="+mn-lt"/>
              </a:rPr>
              <a:t>informace </a:t>
            </a:r>
            <a:r>
              <a:rPr lang="cs-CZ" sz="1800" dirty="0">
                <a:latin typeface="+mn-lt"/>
              </a:rPr>
              <a:t>o aktuálním stavu přípravy integrovaného nástroje Komunitně vedený místní </a:t>
            </a:r>
            <a:r>
              <a:rPr lang="cs-CZ" sz="1800" dirty="0" smtClean="0">
                <a:latin typeface="+mn-lt"/>
              </a:rPr>
              <a:t>rozvoj, </a:t>
            </a:r>
            <a:endParaRPr lang="cs-CZ" sz="1800" dirty="0">
              <a:latin typeface="+mn-lt"/>
            </a:endParaRPr>
          </a:p>
          <a:p>
            <a:pPr marL="285750" indent="-285750">
              <a:buFont typeface="Arial" panose="020B0604020202020204" pitchFamily="34" charset="0"/>
              <a:buChar char="•"/>
            </a:pPr>
            <a:r>
              <a:rPr lang="cs-CZ" sz="1800" b="1" dirty="0" smtClean="0">
                <a:solidFill>
                  <a:srgbClr val="FF0000"/>
                </a:solidFill>
                <a:latin typeface="+mn-lt"/>
              </a:rPr>
              <a:t>doporučuje </a:t>
            </a:r>
            <a:r>
              <a:rPr lang="cs-CZ" sz="1800" dirty="0" smtClean="0">
                <a:solidFill>
                  <a:srgbClr val="FF0000"/>
                </a:solidFill>
                <a:latin typeface="+mn-lt"/>
              </a:rPr>
              <a:t>MMR </a:t>
            </a:r>
            <a:r>
              <a:rPr lang="cs-CZ" sz="1800" dirty="0">
                <a:solidFill>
                  <a:srgbClr val="FF0000"/>
                </a:solidFill>
                <a:latin typeface="+mn-lt"/>
              </a:rPr>
              <a:t> </a:t>
            </a:r>
            <a:r>
              <a:rPr lang="cs-CZ" sz="1800" dirty="0" smtClean="0">
                <a:solidFill>
                  <a:srgbClr val="FF0000"/>
                </a:solidFill>
                <a:latin typeface="+mn-lt"/>
              </a:rPr>
              <a:t>a příslušným ŘO maximální možné urychlení procesu hodnocení strategií komunitně vedeného místního rozvoje; </a:t>
            </a:r>
            <a:r>
              <a:rPr lang="cs-CZ" sz="1800" dirty="0" smtClean="0">
                <a:solidFill>
                  <a:srgbClr val="FF0000"/>
                </a:solidFill>
                <a:latin typeface="+mn-lt"/>
                <a:hlinkClick r:id="rId3"/>
              </a:rPr>
              <a:t>zveřejnění přehledu podaných strategií</a:t>
            </a:r>
            <a:r>
              <a:rPr lang="cs-CZ" sz="1800" dirty="0" smtClean="0">
                <a:solidFill>
                  <a:srgbClr val="FF0000"/>
                </a:solidFill>
                <a:latin typeface="+mn-lt"/>
              </a:rPr>
              <a:t>,</a:t>
            </a:r>
          </a:p>
          <a:p>
            <a:pPr marL="285750" indent="-285750">
              <a:buFont typeface="Arial" panose="020B0604020202020204" pitchFamily="34" charset="0"/>
              <a:buChar char="•"/>
            </a:pPr>
            <a:r>
              <a:rPr lang="cs-CZ" sz="1800" b="1" dirty="0" smtClean="0">
                <a:solidFill>
                  <a:srgbClr val="FF0000"/>
                </a:solidFill>
                <a:latin typeface="+mn-lt"/>
              </a:rPr>
              <a:t>doporučuje</a:t>
            </a:r>
            <a:r>
              <a:rPr lang="cs-CZ" sz="1800" dirty="0" smtClean="0">
                <a:solidFill>
                  <a:srgbClr val="FF0000"/>
                </a:solidFill>
                <a:latin typeface="+mn-lt"/>
              </a:rPr>
              <a:t> MMR zajistit komplexní funkčnost monitorovacího systému MS2014+ ve vztahu k zajištění implementace nástroje CLLD, </a:t>
            </a:r>
          </a:p>
          <a:p>
            <a:pPr marL="285750" indent="-285750">
              <a:buFont typeface="Arial" panose="020B0604020202020204" pitchFamily="34" charset="0"/>
              <a:buChar char="•"/>
            </a:pPr>
            <a:r>
              <a:rPr lang="cs-CZ" sz="1800" b="1" dirty="0" smtClean="0"/>
              <a:t>doporučuje</a:t>
            </a:r>
            <a:r>
              <a:rPr lang="cs-CZ" sz="1800" dirty="0" smtClean="0"/>
              <a:t> MMR upřesnit postup zaškolení pracovníků MAS pro práci </a:t>
            </a:r>
            <a:br>
              <a:rPr lang="cs-CZ" sz="1800" dirty="0" smtClean="0"/>
            </a:br>
            <a:r>
              <a:rPr lang="cs-CZ" sz="1800" dirty="0" smtClean="0"/>
              <a:t>s monitorovacím systémem </a:t>
            </a:r>
            <a:r>
              <a:rPr lang="cs-CZ" sz="1800" dirty="0"/>
              <a:t>MS2014+ </a:t>
            </a:r>
            <a:r>
              <a:rPr lang="cs-CZ" sz="1800" dirty="0" smtClean="0"/>
              <a:t>(v modulu výzvy MAS a hodnocení projektů v CSSF14+) a navrhnout způsob spolupráce s NS MAS.</a:t>
            </a:r>
            <a:endParaRPr lang="cs-CZ" sz="1800" dirty="0"/>
          </a:p>
        </p:txBody>
      </p:sp>
      <p:sp>
        <p:nvSpPr>
          <p:cNvPr id="3" name="Nadpis 2"/>
          <p:cNvSpPr>
            <a:spLocks noGrp="1"/>
          </p:cNvSpPr>
          <p:nvPr>
            <p:ph type="title"/>
          </p:nvPr>
        </p:nvSpPr>
        <p:spPr>
          <a:xfrm>
            <a:off x="395536" y="1268760"/>
            <a:ext cx="8291264" cy="504056"/>
          </a:xfrm>
        </p:spPr>
        <p:txBody>
          <a:bodyPr/>
          <a:lstStyle/>
          <a:p>
            <a:r>
              <a:rPr lang="cs-CZ" dirty="0" smtClean="0">
                <a:latin typeface="Calibri" pitchFamily="34" charset="0"/>
                <a:cs typeface="Calibri" pitchFamily="34" charset="0"/>
              </a:rPr>
              <a:t>Usnesení NSK – komora CLLD </a:t>
            </a:r>
            <a:endParaRPr lang="cs-CZ" dirty="0">
              <a:latin typeface="Calibri" pitchFamily="34" charset="0"/>
              <a:cs typeface="Calibri" pitchFamily="34" charset="0"/>
            </a:endParaRPr>
          </a:p>
        </p:txBody>
      </p:sp>
    </p:spTree>
    <p:extLst>
      <p:ext uri="{BB962C8B-B14F-4D97-AF65-F5344CB8AC3E}">
        <p14:creationId xmlns:p14="http://schemas.microsoft.com/office/powerpoint/2010/main" val="21123593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1916832"/>
            <a:ext cx="8291264" cy="4392488"/>
          </a:xfrm>
        </p:spPr>
        <p:txBody>
          <a:bodyPr>
            <a:noAutofit/>
          </a:bodyPr>
          <a:lstStyle/>
          <a:p>
            <a:pPr algn="just"/>
            <a:r>
              <a:rPr lang="cs-CZ" sz="1800" b="1" dirty="0" smtClean="0">
                <a:latin typeface="+mn-lt"/>
                <a:cs typeface="Calibri" pitchFamily="34" charset="0"/>
              </a:rPr>
              <a:t>Národní </a:t>
            </a:r>
            <a:r>
              <a:rPr lang="cs-CZ" sz="1800" b="1" dirty="0">
                <a:latin typeface="+mn-lt"/>
                <a:cs typeface="Calibri" pitchFamily="34" charset="0"/>
              </a:rPr>
              <a:t>stálá konference: </a:t>
            </a:r>
            <a:endParaRPr lang="cs-CZ" sz="1800" dirty="0">
              <a:latin typeface="+mn-lt"/>
              <a:cs typeface="Calibri" pitchFamily="34" charset="0"/>
            </a:endParaRPr>
          </a:p>
          <a:p>
            <a:pPr marL="285750" indent="-285750">
              <a:buFont typeface="Arial" panose="020B0604020202020204" pitchFamily="34" charset="0"/>
              <a:buChar char="•"/>
            </a:pPr>
            <a:r>
              <a:rPr lang="cs-CZ" sz="1800" b="1" dirty="0" smtClean="0">
                <a:latin typeface="+mn-lt"/>
              </a:rPr>
              <a:t>bere na </a:t>
            </a:r>
            <a:r>
              <a:rPr lang="cs-CZ" sz="1800" b="1" dirty="0">
                <a:latin typeface="+mn-lt"/>
              </a:rPr>
              <a:t>vědomí </a:t>
            </a:r>
            <a:r>
              <a:rPr lang="cs-CZ" sz="1800" dirty="0">
                <a:latin typeface="+mn-lt"/>
              </a:rPr>
              <a:t>informace o projektu MEDUIN </a:t>
            </a:r>
            <a:r>
              <a:rPr lang="cs-CZ" sz="1800" dirty="0" smtClean="0">
                <a:latin typeface="+mn-lt"/>
              </a:rPr>
              <a:t>II a</a:t>
            </a:r>
            <a:r>
              <a:rPr lang="cs-CZ" sz="1800" b="1" dirty="0" smtClean="0">
                <a:latin typeface="+mn-lt"/>
              </a:rPr>
              <a:t> </a:t>
            </a:r>
            <a:r>
              <a:rPr lang="cs-CZ" sz="1800" b="1" dirty="0">
                <a:latin typeface="+mn-lt"/>
              </a:rPr>
              <a:t>doporučuje </a:t>
            </a:r>
            <a:r>
              <a:rPr lang="cs-CZ" sz="1800" dirty="0" smtClean="0">
                <a:latin typeface="+mn-lt"/>
              </a:rPr>
              <a:t>ŘO </a:t>
            </a:r>
            <a:r>
              <a:rPr lang="cs-CZ" sz="1800" dirty="0">
                <a:latin typeface="+mn-lt"/>
              </a:rPr>
              <a:t>spolupracovat s experty v rámci tematických </a:t>
            </a:r>
            <a:r>
              <a:rPr lang="cs-CZ" sz="1800" dirty="0" smtClean="0">
                <a:latin typeface="+mn-lt"/>
              </a:rPr>
              <a:t>konzultací</a:t>
            </a:r>
          </a:p>
          <a:p>
            <a:pPr marL="285750" indent="-285750">
              <a:buFont typeface="Arial" panose="020B0604020202020204" pitchFamily="34" charset="0"/>
              <a:buChar char="•"/>
            </a:pPr>
            <a:r>
              <a:rPr lang="cs-CZ" sz="1800" b="1" dirty="0">
                <a:latin typeface="+mn-lt"/>
              </a:rPr>
              <a:t>bere na </a:t>
            </a:r>
            <a:r>
              <a:rPr lang="cs-CZ" sz="1800" b="1" dirty="0" smtClean="0">
                <a:latin typeface="+mn-lt"/>
              </a:rPr>
              <a:t>vědomí </a:t>
            </a:r>
            <a:r>
              <a:rPr lang="cs-CZ" sz="1800" dirty="0" smtClean="0">
                <a:latin typeface="+mn-lt"/>
              </a:rPr>
              <a:t>informace </a:t>
            </a:r>
            <a:r>
              <a:rPr lang="cs-CZ" sz="1800" dirty="0">
                <a:latin typeface="+mn-lt"/>
              </a:rPr>
              <a:t>o integrovaných strategiích ITI a IPRÚ</a:t>
            </a:r>
          </a:p>
          <a:p>
            <a:pPr marL="285750" indent="-285750">
              <a:buFont typeface="Arial" panose="020B0604020202020204" pitchFamily="34" charset="0"/>
              <a:buChar char="•"/>
            </a:pPr>
            <a:r>
              <a:rPr lang="cs-CZ" sz="1800" b="1" dirty="0"/>
              <a:t>bere na vědomí </a:t>
            </a:r>
            <a:r>
              <a:rPr lang="cs-CZ" sz="1800" dirty="0" smtClean="0"/>
              <a:t>informace </a:t>
            </a:r>
            <a:r>
              <a:rPr lang="cs-CZ" sz="1800" dirty="0"/>
              <a:t>o aktuálním stavu implementace integrovaných nástrojů na úrovni nositele a zprostředkujícího subjektu EFRR pro ITI včetně informací od </a:t>
            </a:r>
            <a:r>
              <a:rPr lang="cs-CZ" sz="1800" dirty="0" smtClean="0"/>
              <a:t>ŘO</a:t>
            </a:r>
          </a:p>
          <a:p>
            <a:pPr marL="285750" indent="-285750">
              <a:buFont typeface="Arial" panose="020B0604020202020204" pitchFamily="34" charset="0"/>
              <a:buChar char="•"/>
            </a:pPr>
            <a:r>
              <a:rPr lang="cs-CZ" sz="1800" b="1" dirty="0" smtClean="0">
                <a:solidFill>
                  <a:srgbClr val="FF0000"/>
                </a:solidFill>
              </a:rPr>
              <a:t>doporučuje </a:t>
            </a:r>
            <a:r>
              <a:rPr lang="cs-CZ" sz="1800" dirty="0">
                <a:solidFill>
                  <a:srgbClr val="FF0000"/>
                </a:solidFill>
              </a:rPr>
              <a:t>ŘO a městům nadále spolupracovat při přípravě prvních výzev pro integrované projekty a v případě zapojení ZS ITI i na přípravě hodnotících kritérií výzev ZS ITI </a:t>
            </a:r>
            <a:endParaRPr lang="cs-CZ" sz="1800" dirty="0" smtClean="0">
              <a:solidFill>
                <a:srgbClr val="FF0000"/>
              </a:solidFill>
            </a:endParaRPr>
          </a:p>
          <a:p>
            <a:pPr marL="285750" indent="-285750">
              <a:buFont typeface="Arial" panose="020B0604020202020204" pitchFamily="34" charset="0"/>
              <a:buChar char="•"/>
            </a:pPr>
            <a:r>
              <a:rPr lang="cs-CZ" sz="1800" b="1" dirty="0" smtClean="0">
                <a:solidFill>
                  <a:srgbClr val="FF0000"/>
                </a:solidFill>
              </a:rPr>
              <a:t>bere na vědomí </a:t>
            </a:r>
            <a:r>
              <a:rPr lang="cs-CZ" sz="1800" dirty="0" smtClean="0">
                <a:solidFill>
                  <a:srgbClr val="FF0000"/>
                </a:solidFill>
              </a:rPr>
              <a:t>informace o EU Urban Agenda (</a:t>
            </a:r>
            <a:r>
              <a:rPr lang="cs-CZ" sz="1800" dirty="0" smtClean="0">
                <a:solidFill>
                  <a:srgbClr val="FF0000"/>
                </a:solidFill>
                <a:latin typeface="Calibri" pitchFamily="34" charset="0"/>
                <a:cs typeface="Calibri" pitchFamily="34" charset="0"/>
              </a:rPr>
              <a:t>Urban Agenda </a:t>
            </a:r>
            <a:r>
              <a:rPr lang="cs-CZ" sz="1800" dirty="0" err="1" smtClean="0">
                <a:solidFill>
                  <a:srgbClr val="FF0000"/>
                </a:solidFill>
                <a:latin typeface="Calibri" pitchFamily="34" charset="0"/>
                <a:cs typeface="Calibri" pitchFamily="34" charset="0"/>
              </a:rPr>
              <a:t>for</a:t>
            </a:r>
            <a:r>
              <a:rPr lang="cs-CZ" sz="1800" dirty="0" smtClean="0">
                <a:solidFill>
                  <a:srgbClr val="FF0000"/>
                </a:solidFill>
                <a:latin typeface="Calibri" pitchFamily="34" charset="0"/>
                <a:cs typeface="Calibri" pitchFamily="34" charset="0"/>
              </a:rPr>
              <a:t> </a:t>
            </a:r>
            <a:r>
              <a:rPr lang="cs-CZ" sz="1800" dirty="0" err="1" smtClean="0">
                <a:solidFill>
                  <a:srgbClr val="FF0000"/>
                </a:solidFill>
                <a:latin typeface="Calibri" pitchFamily="34" charset="0"/>
                <a:cs typeface="Calibri" pitchFamily="34" charset="0"/>
              </a:rPr>
              <a:t>the</a:t>
            </a:r>
            <a:r>
              <a:rPr lang="cs-CZ" sz="1800" dirty="0" smtClean="0">
                <a:solidFill>
                  <a:srgbClr val="FF0000"/>
                </a:solidFill>
                <a:latin typeface="Calibri" pitchFamily="34" charset="0"/>
                <a:cs typeface="Calibri" pitchFamily="34" charset="0"/>
              </a:rPr>
              <a:t> EU) </a:t>
            </a:r>
            <a:br>
              <a:rPr lang="cs-CZ" sz="1800" dirty="0" smtClean="0">
                <a:solidFill>
                  <a:srgbClr val="FF0000"/>
                </a:solidFill>
                <a:latin typeface="Calibri" pitchFamily="34" charset="0"/>
                <a:cs typeface="Calibri" pitchFamily="34" charset="0"/>
              </a:rPr>
            </a:br>
            <a:r>
              <a:rPr lang="cs-CZ" sz="1800" dirty="0" smtClean="0">
                <a:solidFill>
                  <a:srgbClr val="FF0000"/>
                </a:solidFill>
              </a:rPr>
              <a:t>a</a:t>
            </a:r>
            <a:r>
              <a:rPr lang="cs-CZ" sz="1800" b="1" dirty="0" smtClean="0">
                <a:solidFill>
                  <a:srgbClr val="FF0000"/>
                </a:solidFill>
              </a:rPr>
              <a:t> doporučuje </a:t>
            </a:r>
            <a:r>
              <a:rPr lang="cs-CZ" sz="1800" dirty="0" smtClean="0">
                <a:solidFill>
                  <a:srgbClr val="FF0000"/>
                </a:solidFill>
              </a:rPr>
              <a:t>zapojení </a:t>
            </a:r>
            <a:r>
              <a:rPr lang="cs-CZ" sz="1800" dirty="0">
                <a:solidFill>
                  <a:srgbClr val="FF0000"/>
                </a:solidFill>
              </a:rPr>
              <a:t>měst do jednotlivých partnerství</a:t>
            </a:r>
          </a:p>
          <a:p>
            <a:pPr marL="285750" indent="-285750">
              <a:buFont typeface="Arial" panose="020B0604020202020204" pitchFamily="34" charset="0"/>
              <a:buChar char="•"/>
            </a:pPr>
            <a:endParaRPr lang="cs-CZ" sz="1800" dirty="0"/>
          </a:p>
          <a:p>
            <a:pPr marL="285750" indent="-285750">
              <a:buFont typeface="Arial" panose="020B0604020202020204" pitchFamily="34" charset="0"/>
              <a:buChar char="•"/>
            </a:pPr>
            <a:endParaRPr lang="cs-CZ" sz="1800" dirty="0" smtClean="0"/>
          </a:p>
          <a:p>
            <a:pPr marL="285750" indent="-285750">
              <a:buFont typeface="Arial" panose="020B0604020202020204" pitchFamily="34" charset="0"/>
              <a:buChar char="•"/>
            </a:pPr>
            <a:endParaRPr lang="cs-CZ" sz="1800" dirty="0"/>
          </a:p>
          <a:p>
            <a:pPr marL="285750" indent="-285750">
              <a:buFont typeface="Arial" panose="020B0604020202020204" pitchFamily="34" charset="0"/>
              <a:buChar char="•"/>
            </a:pPr>
            <a:endParaRPr lang="cs-CZ" sz="1800" dirty="0" smtClean="0">
              <a:latin typeface="+mn-lt"/>
            </a:endParaRPr>
          </a:p>
          <a:p>
            <a:pPr marL="285750" indent="-285750">
              <a:buFont typeface="Arial" panose="020B0604020202020204" pitchFamily="34" charset="0"/>
              <a:buChar char="•"/>
            </a:pPr>
            <a:endParaRPr lang="cs-CZ" sz="1800" dirty="0" smtClean="0">
              <a:latin typeface="+mn-lt"/>
            </a:endParaRPr>
          </a:p>
          <a:p>
            <a:pPr marL="266700" indent="-266700">
              <a:buFont typeface="+mj-lt"/>
              <a:buAutoNum type="romanUcPeriod"/>
            </a:pPr>
            <a:endParaRPr lang="cs-CZ" sz="1800" dirty="0" smtClean="0">
              <a:latin typeface="+mn-lt"/>
            </a:endParaRPr>
          </a:p>
          <a:p>
            <a:pPr marL="266700" indent="-266700">
              <a:buFont typeface="+mj-lt"/>
              <a:buAutoNum type="romanUcPeriod"/>
            </a:pPr>
            <a:endParaRPr lang="cs-CZ" sz="1800" dirty="0">
              <a:latin typeface="+mn-lt"/>
            </a:endParaRPr>
          </a:p>
        </p:txBody>
      </p:sp>
      <p:sp>
        <p:nvSpPr>
          <p:cNvPr id="3" name="Nadpis 2"/>
          <p:cNvSpPr>
            <a:spLocks noGrp="1"/>
          </p:cNvSpPr>
          <p:nvPr>
            <p:ph type="title"/>
          </p:nvPr>
        </p:nvSpPr>
        <p:spPr>
          <a:xfrm>
            <a:off x="395536" y="1268760"/>
            <a:ext cx="8291264" cy="504056"/>
          </a:xfrm>
        </p:spPr>
        <p:txBody>
          <a:bodyPr/>
          <a:lstStyle/>
          <a:p>
            <a:r>
              <a:rPr lang="cs-CZ" dirty="0" smtClean="0">
                <a:latin typeface="Calibri" pitchFamily="34" charset="0"/>
                <a:cs typeface="Calibri" pitchFamily="34" charset="0"/>
              </a:rPr>
              <a:t>Usnesení NSK – komora ITI a IPRÚ</a:t>
            </a:r>
            <a:endParaRPr lang="cs-CZ" dirty="0">
              <a:latin typeface="Calibri" pitchFamily="34" charset="0"/>
              <a:cs typeface="Calibri" pitchFamily="34" charset="0"/>
            </a:endParaRPr>
          </a:p>
        </p:txBody>
      </p:sp>
    </p:spTree>
    <p:extLst>
      <p:ext uri="{BB962C8B-B14F-4D97-AF65-F5344CB8AC3E}">
        <p14:creationId xmlns:p14="http://schemas.microsoft.com/office/powerpoint/2010/main" val="3771257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1844824"/>
            <a:ext cx="8291264" cy="4896544"/>
          </a:xfrm>
        </p:spPr>
        <p:txBody>
          <a:bodyPr>
            <a:normAutofit/>
          </a:bodyPr>
          <a:lstStyle/>
          <a:p>
            <a:pPr marL="469900" indent="-469900">
              <a:lnSpc>
                <a:spcPct val="120000"/>
              </a:lnSpc>
              <a:spcBef>
                <a:spcPts val="0"/>
              </a:spcBef>
              <a:spcAft>
                <a:spcPts val="300"/>
              </a:spcAft>
              <a:buClr>
                <a:srgbClr val="000099"/>
              </a:buClr>
              <a:buFont typeface="Wingdings" panose="05000000000000000000" pitchFamily="2" charset="2"/>
              <a:buChar char="§"/>
            </a:pPr>
            <a:r>
              <a:rPr lang="cs-CZ" sz="2000" dirty="0">
                <a:solidFill>
                  <a:srgbClr val="002060"/>
                </a:solidFill>
                <a:latin typeface="+mj-lt"/>
              </a:rPr>
              <a:t>Koncentrace (zacílení) prostředků programů ESI fondů do specifických typů území</a:t>
            </a:r>
          </a:p>
          <a:p>
            <a:pPr marL="1098550" lvl="1" indent="-355600">
              <a:spcBef>
                <a:spcPts val="0"/>
              </a:spcBef>
              <a:spcAft>
                <a:spcPts val="1200"/>
              </a:spcAft>
              <a:buClr>
                <a:srgbClr val="000099"/>
              </a:buClr>
              <a:buFont typeface="Wingdings" panose="05000000000000000000" pitchFamily="2" charset="2"/>
              <a:buChar char="§"/>
            </a:pPr>
            <a:r>
              <a:rPr lang="cs-CZ" sz="1600" dirty="0">
                <a:solidFill>
                  <a:srgbClr val="002060"/>
                </a:solidFill>
                <a:latin typeface="+mn-lt"/>
              </a:rPr>
              <a:t>podporující konkurenceschopnost 	</a:t>
            </a:r>
          </a:p>
          <a:p>
            <a:pPr marL="1098550" lvl="1" indent="-355600">
              <a:spcBef>
                <a:spcPts val="0"/>
              </a:spcBef>
              <a:spcAft>
                <a:spcPts val="1200"/>
              </a:spcAft>
              <a:buClr>
                <a:srgbClr val="000099"/>
              </a:buClr>
              <a:buFont typeface="Wingdings" panose="05000000000000000000" pitchFamily="2" charset="2"/>
              <a:buChar char="§"/>
            </a:pPr>
            <a:r>
              <a:rPr lang="cs-CZ" sz="1600" dirty="0">
                <a:solidFill>
                  <a:srgbClr val="002060"/>
                </a:solidFill>
                <a:latin typeface="+mn-lt"/>
              </a:rPr>
              <a:t>zajišťující vyrovnávání územních disparit </a:t>
            </a:r>
          </a:p>
          <a:p>
            <a:pPr marL="469900" indent="-469900">
              <a:lnSpc>
                <a:spcPct val="120000"/>
              </a:lnSpc>
              <a:spcBef>
                <a:spcPts val="0"/>
              </a:spcBef>
              <a:spcAft>
                <a:spcPts val="300"/>
              </a:spcAft>
              <a:buClr>
                <a:srgbClr val="000099"/>
              </a:buClr>
              <a:buFont typeface="Wingdings" panose="05000000000000000000" pitchFamily="2" charset="2"/>
              <a:buChar char="§"/>
            </a:pPr>
            <a:r>
              <a:rPr lang="cs-CZ" sz="2000" dirty="0">
                <a:solidFill>
                  <a:srgbClr val="002060"/>
                </a:solidFill>
                <a:latin typeface="+mj-lt"/>
              </a:rPr>
              <a:t>V souladu s nařízeními EK k využití fondů ESF, ERDF a EAFRD se </a:t>
            </a:r>
            <a:r>
              <a:rPr lang="cs-CZ" sz="2000" b="1" dirty="0">
                <a:solidFill>
                  <a:srgbClr val="002060"/>
                </a:solidFill>
                <a:latin typeface="+mj-lt"/>
              </a:rPr>
              <a:t>nejedná o plošnou alokaci prostředků podpory </a:t>
            </a:r>
            <a:r>
              <a:rPr lang="cs-CZ" sz="2000" dirty="0">
                <a:solidFill>
                  <a:srgbClr val="002060"/>
                </a:solidFill>
                <a:latin typeface="+mj-lt"/>
              </a:rPr>
              <a:t>pro různé administrativní celky bez konkrétní územní specifikace intervencí</a:t>
            </a:r>
            <a:r>
              <a:rPr lang="cs-CZ" sz="2000" dirty="0" smtClean="0">
                <a:solidFill>
                  <a:srgbClr val="002060"/>
                </a:solidFill>
                <a:latin typeface="+mj-lt"/>
              </a:rPr>
              <a:t>.</a:t>
            </a:r>
          </a:p>
          <a:p>
            <a:pPr marL="469900" indent="-469900">
              <a:lnSpc>
                <a:spcPct val="120000"/>
              </a:lnSpc>
              <a:spcBef>
                <a:spcPts val="0"/>
              </a:spcBef>
              <a:spcAft>
                <a:spcPts val="300"/>
              </a:spcAft>
              <a:buClr>
                <a:srgbClr val="000099"/>
              </a:buClr>
              <a:buFont typeface="Wingdings" panose="05000000000000000000" pitchFamily="2" charset="2"/>
              <a:buChar char="§"/>
            </a:pPr>
            <a:r>
              <a:rPr lang="cs-CZ" sz="1600" dirty="0" err="1" smtClean="0">
                <a:solidFill>
                  <a:srgbClr val="002060"/>
                </a:solidFill>
                <a:latin typeface="+mj-lt"/>
              </a:rPr>
              <a:t>DoP</a:t>
            </a:r>
            <a:r>
              <a:rPr lang="cs-CZ" sz="1600" dirty="0" smtClean="0">
                <a:solidFill>
                  <a:srgbClr val="002060"/>
                </a:solidFill>
                <a:latin typeface="+mj-lt"/>
              </a:rPr>
              <a:t> - Územní </a:t>
            </a:r>
            <a:r>
              <a:rPr lang="cs-CZ" sz="1600" dirty="0">
                <a:solidFill>
                  <a:srgbClr val="002060"/>
                </a:solidFill>
                <a:latin typeface="+mj-lt"/>
              </a:rPr>
              <a:t>dimenze je chápána jako možnost koncentrovat prostředky </a:t>
            </a:r>
            <a:r>
              <a:rPr lang="cs-CZ" sz="1600" dirty="0" smtClean="0">
                <a:solidFill>
                  <a:srgbClr val="002060"/>
                </a:solidFill>
                <a:latin typeface="+mj-lt"/>
              </a:rPr>
              <a:t/>
            </a:r>
            <a:br>
              <a:rPr lang="cs-CZ" sz="1600" dirty="0" smtClean="0">
                <a:solidFill>
                  <a:srgbClr val="002060"/>
                </a:solidFill>
                <a:latin typeface="+mj-lt"/>
              </a:rPr>
            </a:br>
            <a:r>
              <a:rPr lang="cs-CZ" sz="1600" dirty="0" smtClean="0">
                <a:solidFill>
                  <a:srgbClr val="002060"/>
                </a:solidFill>
                <a:latin typeface="+mj-lt"/>
              </a:rPr>
              <a:t>z </a:t>
            </a:r>
            <a:r>
              <a:rPr lang="cs-CZ" sz="1600" dirty="0">
                <a:solidFill>
                  <a:srgbClr val="002060"/>
                </a:solidFill>
                <a:latin typeface="+mj-lt"/>
              </a:rPr>
              <a:t>programů ESIF ve specifických typech území podporující jednak </a:t>
            </a:r>
            <a:r>
              <a:rPr lang="cs-CZ" sz="1600" dirty="0" smtClean="0">
                <a:solidFill>
                  <a:srgbClr val="002060"/>
                </a:solidFill>
                <a:latin typeface="+mj-lt"/>
              </a:rPr>
              <a:t>konkurence-schopnost </a:t>
            </a:r>
            <a:r>
              <a:rPr lang="cs-CZ" sz="1600" dirty="0">
                <a:solidFill>
                  <a:srgbClr val="002060"/>
                </a:solidFill>
                <a:latin typeface="+mj-lt"/>
              </a:rPr>
              <a:t>(v závislosti na rozvojový potenciál) ČR a také zohledňující požadavek na vyrovnávání územních disparit (ve vztahu k vnitřní diferenciaci území a koncentraci problémů ekonomického, sociálního či environmentálního charakteru). Územní zaměření intervencí v programech financovaných z ESIF bude respektovat specifická hlediska</a:t>
            </a:r>
            <a:r>
              <a:rPr lang="cs-CZ" sz="1400" dirty="0">
                <a:solidFill>
                  <a:srgbClr val="002060"/>
                </a:solidFill>
                <a:latin typeface="+mj-lt"/>
              </a:rPr>
              <a:t>.</a:t>
            </a:r>
          </a:p>
          <a:p>
            <a:endParaRPr lang="cs-CZ" sz="2000" dirty="0"/>
          </a:p>
        </p:txBody>
      </p:sp>
      <p:sp>
        <p:nvSpPr>
          <p:cNvPr id="3" name="Nadpis 2"/>
          <p:cNvSpPr>
            <a:spLocks noGrp="1"/>
          </p:cNvSpPr>
          <p:nvPr>
            <p:ph type="title"/>
          </p:nvPr>
        </p:nvSpPr>
        <p:spPr>
          <a:xfrm>
            <a:off x="395536" y="1268760"/>
            <a:ext cx="8291264" cy="504056"/>
          </a:xfrm>
        </p:spPr>
        <p:txBody>
          <a:bodyPr/>
          <a:lstStyle/>
          <a:p>
            <a:r>
              <a:rPr lang="cs-CZ" sz="2800" dirty="0" smtClean="0"/>
              <a:t>Definice územní dimenze</a:t>
            </a:r>
            <a:endParaRPr lang="cs-CZ" dirty="0"/>
          </a:p>
        </p:txBody>
      </p:sp>
    </p:spTree>
    <p:extLst>
      <p:ext uri="{BB962C8B-B14F-4D97-AF65-F5344CB8AC3E}">
        <p14:creationId xmlns:p14="http://schemas.microsoft.com/office/powerpoint/2010/main" val="27550601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1844824"/>
            <a:ext cx="8291264" cy="4608512"/>
          </a:xfrm>
        </p:spPr>
        <p:txBody>
          <a:bodyPr>
            <a:normAutofit/>
          </a:bodyPr>
          <a:lstStyle/>
          <a:p>
            <a:pPr marL="469900" indent="-469900">
              <a:lnSpc>
                <a:spcPct val="120000"/>
              </a:lnSpc>
              <a:spcBef>
                <a:spcPts val="0"/>
              </a:spcBef>
              <a:spcAft>
                <a:spcPts val="300"/>
              </a:spcAft>
              <a:buClr>
                <a:srgbClr val="000099"/>
              </a:buClr>
              <a:buFont typeface="Wingdings" panose="05000000000000000000" pitchFamily="2" charset="2"/>
              <a:buChar char="§"/>
            </a:pPr>
            <a:r>
              <a:rPr lang="cs-CZ" sz="2000" dirty="0">
                <a:solidFill>
                  <a:srgbClr val="002060"/>
                </a:solidFill>
                <a:latin typeface="+mj-lt"/>
              </a:rPr>
              <a:t>Územní dimenze může být realizována v zásadě dvěma způsoby:</a:t>
            </a:r>
          </a:p>
          <a:p>
            <a:pPr marL="1098550" lvl="1" indent="-355600">
              <a:spcBef>
                <a:spcPts val="0"/>
              </a:spcBef>
              <a:spcAft>
                <a:spcPts val="1200"/>
              </a:spcAft>
              <a:buClr>
                <a:srgbClr val="000099"/>
              </a:buClr>
              <a:buFont typeface="Wingdings" panose="05000000000000000000" pitchFamily="2" charset="2"/>
              <a:buChar char="§"/>
            </a:pPr>
            <a:r>
              <a:rPr lang="cs-CZ" sz="1600" dirty="0">
                <a:solidFill>
                  <a:srgbClr val="002060"/>
                </a:solidFill>
                <a:latin typeface="+mn-lt"/>
              </a:rPr>
              <a:t>integrovanými nástroji - (ITI, IPRÚ, CLLD)</a:t>
            </a:r>
          </a:p>
          <a:p>
            <a:pPr marL="1098550" lvl="1" indent="-355600">
              <a:spcBef>
                <a:spcPts val="0"/>
              </a:spcBef>
              <a:spcAft>
                <a:spcPts val="1200"/>
              </a:spcAft>
              <a:buClr>
                <a:srgbClr val="000099"/>
              </a:buClr>
              <a:buFont typeface="Wingdings" panose="05000000000000000000" pitchFamily="2" charset="2"/>
              <a:buChar char="§"/>
            </a:pPr>
            <a:r>
              <a:rPr lang="cs-CZ" sz="1600" dirty="0">
                <a:solidFill>
                  <a:srgbClr val="002060"/>
                </a:solidFill>
                <a:latin typeface="+mn-lt"/>
              </a:rPr>
              <a:t>projekty ve specifických výzvách („cílené výzvy“)  - </a:t>
            </a:r>
            <a:r>
              <a:rPr lang="cs-CZ" sz="1600" b="1" dirty="0">
                <a:solidFill>
                  <a:srgbClr val="002060"/>
                </a:solidFill>
                <a:latin typeface="+mn-lt"/>
              </a:rPr>
              <a:t>zacílení územně, tematicky, územně i tematicky, jiným způsobem (např. bonifikací)</a:t>
            </a:r>
          </a:p>
          <a:p>
            <a:pPr marL="469900" indent="-469900">
              <a:lnSpc>
                <a:spcPct val="120000"/>
              </a:lnSpc>
              <a:spcBef>
                <a:spcPts val="1200"/>
              </a:spcBef>
              <a:spcAft>
                <a:spcPts val="300"/>
              </a:spcAft>
              <a:buClr>
                <a:srgbClr val="000099"/>
              </a:buClr>
              <a:buFont typeface="Wingdings" panose="05000000000000000000" pitchFamily="2" charset="2"/>
              <a:buChar char="§"/>
            </a:pPr>
            <a:r>
              <a:rPr lang="cs-CZ" sz="2000" dirty="0" smtClean="0">
                <a:solidFill>
                  <a:srgbClr val="002060"/>
                </a:solidFill>
                <a:latin typeface="+mj-lt"/>
              </a:rPr>
              <a:t>Vláda </a:t>
            </a:r>
            <a:r>
              <a:rPr lang="cs-CZ" sz="2000" dirty="0">
                <a:solidFill>
                  <a:srgbClr val="002060"/>
                </a:solidFill>
                <a:latin typeface="+mj-lt"/>
              </a:rPr>
              <a:t>ČR schválila dne 27. 8. 2014 </a:t>
            </a:r>
            <a:r>
              <a:rPr lang="cs-CZ" sz="2000" dirty="0" smtClean="0">
                <a:solidFill>
                  <a:srgbClr val="002060"/>
                </a:solidFill>
                <a:latin typeface="+mj-lt"/>
              </a:rPr>
              <a:t>(aktualizace v roce 2015): </a:t>
            </a:r>
            <a:endParaRPr lang="cs-CZ" sz="2000" dirty="0">
              <a:solidFill>
                <a:srgbClr val="002060"/>
              </a:solidFill>
              <a:latin typeface="+mj-lt"/>
            </a:endParaRPr>
          </a:p>
          <a:p>
            <a:pPr marL="1098550" lvl="1" indent="-355600">
              <a:spcBef>
                <a:spcPts val="0"/>
              </a:spcBef>
              <a:spcAft>
                <a:spcPts val="1200"/>
              </a:spcAft>
              <a:buClr>
                <a:srgbClr val="000099"/>
              </a:buClr>
              <a:buFont typeface="Wingdings" panose="05000000000000000000" pitchFamily="2" charset="2"/>
              <a:buChar char="§"/>
            </a:pPr>
            <a:r>
              <a:rPr lang="cs-CZ" sz="1600" dirty="0">
                <a:solidFill>
                  <a:srgbClr val="002060"/>
                </a:solidFill>
                <a:latin typeface="+mn-lt"/>
              </a:rPr>
              <a:t>Národní dokument k územní dimenzi </a:t>
            </a:r>
          </a:p>
          <a:p>
            <a:pPr marL="1098550" lvl="1" indent="-355600">
              <a:spcBef>
                <a:spcPts val="0"/>
              </a:spcBef>
              <a:spcAft>
                <a:spcPts val="1200"/>
              </a:spcAft>
              <a:buClr>
                <a:srgbClr val="000099"/>
              </a:buClr>
              <a:buFont typeface="Wingdings" panose="05000000000000000000" pitchFamily="2" charset="2"/>
              <a:buChar char="§"/>
            </a:pPr>
            <a:r>
              <a:rPr lang="cs-CZ" sz="1600" dirty="0">
                <a:solidFill>
                  <a:srgbClr val="002060"/>
                </a:solidFill>
                <a:latin typeface="+mn-lt"/>
              </a:rPr>
              <a:t>Metodický pokyn pro využití integrovaných nástrojů v programovém období 2014 - 2020 </a:t>
            </a:r>
          </a:p>
          <a:p>
            <a:pPr marL="355600" indent="-355600">
              <a:spcBef>
                <a:spcPts val="0"/>
              </a:spcBef>
              <a:spcAft>
                <a:spcPts val="1200"/>
              </a:spcAft>
              <a:buClr>
                <a:srgbClr val="000099"/>
              </a:buClr>
              <a:buFont typeface="Wingdings" panose="05000000000000000000" pitchFamily="2" charset="2"/>
              <a:buChar char="§"/>
            </a:pPr>
            <a:r>
              <a:rPr lang="cs-CZ" sz="2000" dirty="0" smtClean="0">
                <a:solidFill>
                  <a:srgbClr val="002060"/>
                </a:solidFill>
                <a:latin typeface="+mn-lt"/>
                <a:hlinkClick r:id="rId3"/>
              </a:rPr>
              <a:t>www.uzemnidimenze.cz</a:t>
            </a:r>
            <a:r>
              <a:rPr lang="cs-CZ" sz="2000" dirty="0" smtClean="0">
                <a:solidFill>
                  <a:srgbClr val="002060"/>
                </a:solidFill>
                <a:latin typeface="+mn-lt"/>
              </a:rPr>
              <a:t> </a:t>
            </a:r>
          </a:p>
        </p:txBody>
      </p:sp>
      <p:sp>
        <p:nvSpPr>
          <p:cNvPr id="3" name="Nadpis 2"/>
          <p:cNvSpPr>
            <a:spLocks noGrp="1"/>
          </p:cNvSpPr>
          <p:nvPr>
            <p:ph type="title"/>
          </p:nvPr>
        </p:nvSpPr>
        <p:spPr>
          <a:xfrm>
            <a:off x="395536" y="1196752"/>
            <a:ext cx="8291264" cy="504056"/>
          </a:xfrm>
        </p:spPr>
        <p:txBody>
          <a:bodyPr/>
          <a:lstStyle/>
          <a:p>
            <a:r>
              <a:rPr lang="cs-CZ" sz="2800" dirty="0" smtClean="0"/>
              <a:t>Realizace územní dimenze</a:t>
            </a:r>
            <a:endParaRPr lang="cs-CZ" sz="2800" dirty="0"/>
          </a:p>
        </p:txBody>
      </p:sp>
    </p:spTree>
    <p:extLst>
      <p:ext uri="{BB962C8B-B14F-4D97-AF65-F5344CB8AC3E}">
        <p14:creationId xmlns:p14="http://schemas.microsoft.com/office/powerpoint/2010/main" val="42180572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1844824"/>
            <a:ext cx="8291264" cy="4752528"/>
          </a:xfrm>
        </p:spPr>
        <p:txBody>
          <a:bodyPr>
            <a:normAutofit/>
          </a:bodyPr>
          <a:lstStyle/>
          <a:p>
            <a:pPr marL="469900" lvl="0" indent="-469900">
              <a:lnSpc>
                <a:spcPct val="140000"/>
              </a:lnSpc>
              <a:spcBef>
                <a:spcPts val="0"/>
              </a:spcBef>
              <a:spcAft>
                <a:spcPts val="300"/>
              </a:spcAft>
              <a:buClr>
                <a:srgbClr val="000099"/>
              </a:buClr>
              <a:buFont typeface="Wingdings" panose="05000000000000000000" pitchFamily="2" charset="2"/>
              <a:buChar char="§"/>
            </a:pPr>
            <a:r>
              <a:rPr lang="cs-CZ" sz="2000" dirty="0" smtClean="0">
                <a:solidFill>
                  <a:srgbClr val="002060"/>
                </a:solidFill>
                <a:latin typeface="+mj-lt"/>
              </a:rPr>
              <a:t>Efektivní regionální politika vyžaduje zohlednění ÚD i na národní dotační tituly </a:t>
            </a:r>
          </a:p>
          <a:p>
            <a:pPr marL="1212850" lvl="1" indent="-469900">
              <a:lnSpc>
                <a:spcPct val="140000"/>
              </a:lnSpc>
              <a:spcBef>
                <a:spcPts val="0"/>
              </a:spcBef>
              <a:spcAft>
                <a:spcPts val="300"/>
              </a:spcAft>
              <a:buClr>
                <a:srgbClr val="000099"/>
              </a:buClr>
              <a:buFont typeface="Wingdings" panose="05000000000000000000" pitchFamily="2" charset="2"/>
              <a:buChar char="§"/>
            </a:pPr>
            <a:r>
              <a:rPr lang="cs-CZ" sz="1600" dirty="0" smtClean="0">
                <a:solidFill>
                  <a:srgbClr val="002060"/>
                </a:solidFill>
                <a:latin typeface="+mj-lt"/>
              </a:rPr>
              <a:t>Menší alokace (oproti ESIF) = větší důraz na efektivitu</a:t>
            </a:r>
          </a:p>
          <a:p>
            <a:pPr marL="469900" indent="-469900">
              <a:lnSpc>
                <a:spcPct val="140000"/>
              </a:lnSpc>
              <a:spcBef>
                <a:spcPts val="1200"/>
              </a:spcBef>
              <a:spcAft>
                <a:spcPts val="300"/>
              </a:spcAft>
              <a:buClr>
                <a:srgbClr val="000099"/>
              </a:buClr>
              <a:buFont typeface="Wingdings" panose="05000000000000000000" pitchFamily="2" charset="2"/>
              <a:buChar char="§"/>
            </a:pPr>
            <a:r>
              <a:rPr lang="cs-CZ" sz="2000" dirty="0" smtClean="0">
                <a:solidFill>
                  <a:srgbClr val="002060"/>
                </a:solidFill>
                <a:latin typeface="+mj-lt"/>
              </a:rPr>
              <a:t>Není ambicí aplikovat na všechny NDT </a:t>
            </a:r>
          </a:p>
          <a:p>
            <a:pPr marL="1212850" lvl="1" indent="-469900">
              <a:lnSpc>
                <a:spcPct val="140000"/>
              </a:lnSpc>
              <a:spcBef>
                <a:spcPts val="0"/>
              </a:spcBef>
              <a:spcAft>
                <a:spcPts val="300"/>
              </a:spcAft>
              <a:buClr>
                <a:srgbClr val="000099"/>
              </a:buClr>
              <a:buFont typeface="Wingdings" panose="05000000000000000000" pitchFamily="2" charset="2"/>
              <a:buChar char="§"/>
            </a:pPr>
            <a:r>
              <a:rPr lang="cs-CZ" sz="1600" dirty="0" smtClean="0">
                <a:solidFill>
                  <a:srgbClr val="002060"/>
                </a:solidFill>
                <a:latin typeface="+mj-lt"/>
              </a:rPr>
              <a:t>smysluplnost: existuje jednoznačně doložitelná větší potřeba určitých regionů na čerpání z daného NDT – mají objektivně některé regiony větší problémy a je z pohledu státu vhodné je řešit prostřednictvím NDT?</a:t>
            </a:r>
            <a:endParaRPr lang="cs-CZ" sz="1600" dirty="0">
              <a:solidFill>
                <a:srgbClr val="002060"/>
              </a:solidFill>
              <a:latin typeface="+mj-lt"/>
            </a:endParaRPr>
          </a:p>
          <a:p>
            <a:pPr>
              <a:spcBef>
                <a:spcPts val="0"/>
              </a:spcBef>
              <a:spcAft>
                <a:spcPts val="1200"/>
              </a:spcAft>
              <a:buClr>
                <a:srgbClr val="000099"/>
              </a:buClr>
            </a:pPr>
            <a:endParaRPr lang="cs-CZ" sz="2000" dirty="0" smtClean="0">
              <a:solidFill>
                <a:srgbClr val="002060"/>
              </a:solidFill>
              <a:latin typeface="+mn-lt"/>
            </a:endParaRPr>
          </a:p>
        </p:txBody>
      </p:sp>
      <p:sp>
        <p:nvSpPr>
          <p:cNvPr id="3" name="Nadpis 2"/>
          <p:cNvSpPr>
            <a:spLocks noGrp="1"/>
          </p:cNvSpPr>
          <p:nvPr>
            <p:ph type="title"/>
          </p:nvPr>
        </p:nvSpPr>
        <p:spPr>
          <a:xfrm>
            <a:off x="395536" y="1268760"/>
            <a:ext cx="8291264" cy="504056"/>
          </a:xfrm>
        </p:spPr>
        <p:txBody>
          <a:bodyPr/>
          <a:lstStyle/>
          <a:p>
            <a:r>
              <a:rPr lang="cs-CZ" sz="2800" dirty="0" smtClean="0"/>
              <a:t>Budoucnost územní dimenze</a:t>
            </a:r>
            <a:endParaRPr lang="cs-CZ" sz="2800" dirty="0"/>
          </a:p>
        </p:txBody>
      </p:sp>
    </p:spTree>
    <p:extLst>
      <p:ext uri="{BB962C8B-B14F-4D97-AF65-F5344CB8AC3E}">
        <p14:creationId xmlns:p14="http://schemas.microsoft.com/office/powerpoint/2010/main" val="2987657985"/>
      </p:ext>
    </p:extLst>
  </p:cSld>
  <p:clrMapOvr>
    <a:masterClrMapping/>
  </p:clrMapOvr>
  <p:timing>
    <p:tnLst>
      <p:par>
        <p:cTn id="1" dur="indefinite" restart="never" nodeType="tmRoot"/>
      </p:par>
    </p:tnLst>
  </p:timing>
</p:sld>
</file>

<file path=ppt/theme/theme1.xml><?xml version="1.0" encoding="utf-8"?>
<a:theme xmlns:a="http://schemas.openxmlformats.org/drawingml/2006/main" name="MMR_klas">
  <a:themeElements>
    <a:clrScheme name="Barvy MMR">
      <a:dk1>
        <a:sysClr val="windowText" lastClr="000000"/>
      </a:dk1>
      <a:lt1>
        <a:sysClr val="window" lastClr="FFFFFF"/>
      </a:lt1>
      <a:dk2>
        <a:srgbClr val="262626"/>
      </a:dk2>
      <a:lt2>
        <a:srgbClr val="EEECE1"/>
      </a:lt2>
      <a:accent1>
        <a:srgbClr val="000099"/>
      </a:accent1>
      <a:accent2>
        <a:srgbClr val="00AF3F"/>
      </a:accent2>
      <a:accent3>
        <a:srgbClr val="F9E300"/>
      </a:accent3>
      <a:accent4>
        <a:srgbClr val="E21C18"/>
      </a:accent4>
      <a:accent5>
        <a:srgbClr val="24A7AF"/>
      </a:accent5>
      <a:accent6>
        <a:srgbClr val="868686"/>
      </a:accent6>
      <a:hlink>
        <a:srgbClr val="00AF3F"/>
      </a:hlink>
      <a:folHlink>
        <a:srgbClr val="868686"/>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4081</TotalTime>
  <Words>2218</Words>
  <Application>Microsoft Office PowerPoint</Application>
  <PresentationFormat>Předvádění na obrazovce (4:3)</PresentationFormat>
  <Paragraphs>494</Paragraphs>
  <Slides>35</Slides>
  <Notes>20</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35</vt:i4>
      </vt:variant>
    </vt:vector>
  </HeadingPairs>
  <TitlesOfParts>
    <vt:vector size="43" baseType="lpstr">
      <vt:lpstr>Arial</vt:lpstr>
      <vt:lpstr>Arial Narrow</vt:lpstr>
      <vt:lpstr>Calibri</vt:lpstr>
      <vt:lpstr>Courier New</vt:lpstr>
      <vt:lpstr>Myriad Pro</vt:lpstr>
      <vt:lpstr>Times New Roman</vt:lpstr>
      <vt:lpstr>Wingdings</vt:lpstr>
      <vt:lpstr>MMR_klas</vt:lpstr>
      <vt:lpstr>Prezentace aplikace PowerPoint</vt:lpstr>
      <vt:lpstr>NSK – komora regionální</vt:lpstr>
      <vt:lpstr>Usnesení NSK – komora regionální</vt:lpstr>
      <vt:lpstr>Usnesení NSK – komora regionální</vt:lpstr>
      <vt:lpstr>Usnesení NSK – komora CLLD </vt:lpstr>
      <vt:lpstr>Usnesení NSK – komora ITI a IPRÚ</vt:lpstr>
      <vt:lpstr>Definice územní dimenze</vt:lpstr>
      <vt:lpstr>Realizace územní dimenze</vt:lpstr>
      <vt:lpstr>Budoucnost územní dimenze</vt:lpstr>
      <vt:lpstr>Zpráva o naplňování ÚD – shrnutí výzev</vt:lpstr>
      <vt:lpstr>Akční plán SRR 2017-2018</vt:lpstr>
      <vt:lpstr>Akční plán SRR 2017-2018</vt:lpstr>
      <vt:lpstr>Jednání sekretariátů RSK – současný stav </vt:lpstr>
      <vt:lpstr>Jednání sekretariátů RSK – výhled </vt:lpstr>
      <vt:lpstr>Strategie hospodářské restrukturalizace </vt:lpstr>
      <vt:lpstr>Hospodářská restrukturalizace</vt:lpstr>
      <vt:lpstr>Role RSK při zpracování Strategie hospodářské restrukturalizace</vt:lpstr>
      <vt:lpstr>Urbánní agenda EU (nově Urban Agenda for the EU)</vt:lpstr>
      <vt:lpstr>Urbánní agenda EU (nově Urban Agenda for the EU)</vt:lpstr>
      <vt:lpstr>Urbánní agenda EU (nově Urban Agenda for the EU) Současná partnerství</vt:lpstr>
      <vt:lpstr>Urbánní agenda EU (nově Urban Agenda for the EU) Možná témata nových partnerství</vt:lpstr>
      <vt:lpstr>Urbánní agenda EU (nově Urban Agenda for the EU) Kontakt v rámci MMR</vt:lpstr>
      <vt:lpstr>Přehled výzev</vt:lpstr>
      <vt:lpstr>2. výzva CLLD</vt:lpstr>
      <vt:lpstr>Plánované výzvy pro kraje a obce – IROP I.</vt:lpstr>
      <vt:lpstr>Plánované výzvy pro kraje a obce – IROP II.</vt:lpstr>
      <vt:lpstr>Plánované výzvy pro kraje a obce – OP Z</vt:lpstr>
      <vt:lpstr>Plánované výzvy pro kraje a obce – OP PIK</vt:lpstr>
      <vt:lpstr>Plánované výzvy pro kraje a obce – OP ŽP I</vt:lpstr>
      <vt:lpstr>Plánované výzvy pro kraje a obce – OP ŽP II</vt:lpstr>
      <vt:lpstr>Plánované výzvy pro kraje a obce – OP VVV</vt:lpstr>
      <vt:lpstr>Demolice budov v SVL</vt:lpstr>
      <vt:lpstr>Národní program podpory cestovního ruchu</vt:lpstr>
      <vt:lpstr>Národní program podpory cestovního ruchu</vt:lpstr>
      <vt:lpstr>Diskuze, náměty, komentáře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Vaner Lukáš</dc:creator>
  <cp:lastModifiedBy>jelena.kriegelsteinova</cp:lastModifiedBy>
  <cp:revision>247</cp:revision>
  <dcterms:created xsi:type="dcterms:W3CDTF">2014-02-26T13:05:03Z</dcterms:created>
  <dcterms:modified xsi:type="dcterms:W3CDTF">2016-07-08T06:34:06Z</dcterms:modified>
</cp:coreProperties>
</file>