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32"/>
  </p:notesMasterIdLst>
  <p:handoutMasterIdLst>
    <p:handoutMasterId r:id="rId33"/>
  </p:handoutMasterIdLst>
  <p:sldIdLst>
    <p:sldId id="256" r:id="rId5"/>
    <p:sldId id="289" r:id="rId6"/>
    <p:sldId id="258" r:id="rId7"/>
    <p:sldId id="259" r:id="rId8"/>
    <p:sldId id="277" r:id="rId9"/>
    <p:sldId id="261" r:id="rId10"/>
    <p:sldId id="313" r:id="rId11"/>
    <p:sldId id="316" r:id="rId12"/>
    <p:sldId id="317" r:id="rId13"/>
    <p:sldId id="318" r:id="rId14"/>
    <p:sldId id="315" r:id="rId15"/>
    <p:sldId id="314" r:id="rId16"/>
    <p:sldId id="278" r:id="rId17"/>
    <p:sldId id="303" r:id="rId18"/>
    <p:sldId id="304" r:id="rId19"/>
    <p:sldId id="305" r:id="rId20"/>
    <p:sldId id="307" r:id="rId21"/>
    <p:sldId id="286" r:id="rId22"/>
    <p:sldId id="308" r:id="rId23"/>
    <p:sldId id="288" r:id="rId24"/>
    <p:sldId id="309" r:id="rId25"/>
    <p:sldId id="312" r:id="rId26"/>
    <p:sldId id="297" r:id="rId27"/>
    <p:sldId id="311" r:id="rId28"/>
    <p:sldId id="310" r:id="rId29"/>
    <p:sldId id="269" r:id="rId30"/>
    <p:sldId id="270" r:id="rId3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2870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988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8225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590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5282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96173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0741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50920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5796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2415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23288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2156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9244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8880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44409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0003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18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125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945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16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28892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770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9290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12.07.2016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2986173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latin typeface="+mn-lt"/>
              </a:rPr>
              <a:t>Regionální stálá konference Karlovarského kraje</a:t>
            </a:r>
            <a:br>
              <a:rPr lang="cs-CZ" b="1" dirty="0" smtClean="0">
                <a:latin typeface="+mn-lt"/>
              </a:rPr>
            </a:br>
            <a:r>
              <a:rPr lang="cs-CZ" sz="3200" b="1" dirty="0" smtClean="0">
                <a:latin typeface="+mn-lt"/>
              </a:rPr>
              <a:t>4. jednání</a:t>
            </a:r>
            <a:endParaRPr lang="cs-CZ" sz="3200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108536"/>
            <a:ext cx="6858000" cy="1149263"/>
          </a:xfrm>
        </p:spPr>
        <p:txBody>
          <a:bodyPr/>
          <a:lstStyle/>
          <a:p>
            <a:endParaRPr lang="cs-CZ" dirty="0" smtClean="0"/>
          </a:p>
          <a:p>
            <a:r>
              <a:rPr lang="cs-CZ" sz="2000" dirty="0" smtClean="0"/>
              <a:t>Karlovy Vary, dne 23. června 2016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+mn-lt"/>
              </a:rPr>
              <a:t>3. </a:t>
            </a:r>
            <a:r>
              <a:rPr lang="cs-CZ" sz="3200" b="1" dirty="0">
                <a:latin typeface="+mn-lt"/>
              </a:rPr>
              <a:t>Informace z jednání Národní stálé konference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6761" y="1371600"/>
            <a:ext cx="7683783" cy="5085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b) Ostatní aktuální informace</a:t>
            </a:r>
          </a:p>
          <a:p>
            <a:pPr marL="0" indent="0">
              <a:buNone/>
            </a:pPr>
            <a:r>
              <a:rPr lang="cs-CZ" b="1" dirty="0" smtClean="0"/>
              <a:t>Výše podpory</a:t>
            </a:r>
            <a:endParaRPr lang="cs-CZ" sz="2400" b="1" dirty="0" smtClean="0"/>
          </a:p>
          <a:p>
            <a:pPr marL="0" indent="0">
              <a:buNone/>
            </a:pPr>
            <a:r>
              <a:rPr lang="cs-CZ" dirty="0" smtClean="0"/>
              <a:t>Dle </a:t>
            </a:r>
            <a:r>
              <a:rPr lang="cs-CZ" dirty="0"/>
              <a:t>velikosti sídla žadatele bude dotace poskytována takto</a:t>
            </a:r>
            <a:r>
              <a:rPr lang="cs-CZ" dirty="0" smtClean="0"/>
              <a:t>:</a:t>
            </a:r>
          </a:p>
          <a:p>
            <a:r>
              <a:rPr lang="cs-CZ" dirty="0" smtClean="0"/>
              <a:t>do </a:t>
            </a:r>
            <a:r>
              <a:rPr lang="cs-CZ" dirty="0"/>
              <a:t>5000 obyvatel </a:t>
            </a:r>
            <a:r>
              <a:rPr lang="cs-CZ" dirty="0" smtClean="0"/>
              <a:t>- do </a:t>
            </a:r>
            <a:r>
              <a:rPr lang="cs-CZ" dirty="0"/>
              <a:t>85 % způsobilých výdajů; </a:t>
            </a:r>
            <a:endParaRPr lang="cs-CZ" dirty="0" smtClean="0"/>
          </a:p>
          <a:p>
            <a:r>
              <a:rPr lang="cs-CZ" dirty="0" smtClean="0"/>
              <a:t>od </a:t>
            </a:r>
            <a:r>
              <a:rPr lang="cs-CZ" dirty="0"/>
              <a:t>5000 do 25 000 obyvatel do </a:t>
            </a:r>
            <a:r>
              <a:rPr lang="cs-CZ" dirty="0" smtClean="0"/>
              <a:t>80 </a:t>
            </a:r>
            <a:r>
              <a:rPr lang="cs-CZ" dirty="0"/>
              <a:t>% způsobilých výdajů; </a:t>
            </a:r>
            <a:r>
              <a:rPr lang="cs-CZ" dirty="0" smtClean="0"/>
              <a:t> </a:t>
            </a:r>
          </a:p>
          <a:p>
            <a:r>
              <a:rPr lang="cs-CZ" dirty="0"/>
              <a:t>n</a:t>
            </a:r>
            <a:r>
              <a:rPr lang="cs-CZ" dirty="0" smtClean="0"/>
              <a:t>ad </a:t>
            </a:r>
            <a:r>
              <a:rPr lang="cs-CZ" dirty="0"/>
              <a:t>25 000 obyvatel do </a:t>
            </a:r>
            <a:r>
              <a:rPr lang="cs-CZ" dirty="0" smtClean="0"/>
              <a:t>70 </a:t>
            </a:r>
            <a:r>
              <a:rPr lang="cs-CZ" dirty="0"/>
              <a:t>% způsobilých výdajů;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minimální </a:t>
            </a:r>
            <a:r>
              <a:rPr lang="cs-CZ" dirty="0"/>
              <a:t>výše uznatelných nákladů projektu je 1 mil. Kč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sz="2400" b="1" dirty="0" smtClean="0"/>
              <a:t>Výzva – leden 2017</a:t>
            </a:r>
          </a:p>
        </p:txBody>
      </p:sp>
    </p:spTree>
    <p:extLst>
      <p:ext uri="{BB962C8B-B14F-4D97-AF65-F5344CB8AC3E}">
        <p14:creationId xmlns:p14="http://schemas.microsoft.com/office/powerpoint/2010/main" val="9619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+mn-lt"/>
              </a:rPr>
              <a:t>3. </a:t>
            </a:r>
            <a:r>
              <a:rPr lang="cs-CZ" sz="3200" b="1" dirty="0">
                <a:latin typeface="+mn-lt"/>
              </a:rPr>
              <a:t>Informace z jednání Národní stálé konference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40279" y="1371600"/>
            <a:ext cx="8013940" cy="50856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400" b="1" dirty="0" smtClean="0"/>
              <a:t>b) Ostatní aktuální informace</a:t>
            </a:r>
          </a:p>
          <a:p>
            <a:pPr marL="0" indent="0">
              <a:buNone/>
            </a:pPr>
            <a:r>
              <a:rPr lang="cs-CZ" sz="2400" b="1" u="sng" dirty="0" smtClean="0"/>
              <a:t>Program </a:t>
            </a:r>
            <a:r>
              <a:rPr lang="cs-CZ" sz="2400" b="1" u="sng" dirty="0"/>
              <a:t>podpory investic do nových výrobních zařízení a zaměstnanosti ve strukturálně postižených regionech na období </a:t>
            </a:r>
            <a:r>
              <a:rPr lang="cs-CZ" sz="2400" b="1" u="sng" dirty="0" smtClean="0"/>
              <a:t>2017 </a:t>
            </a:r>
            <a:r>
              <a:rPr lang="cs-CZ" sz="2400" b="1" u="sng" dirty="0"/>
              <a:t>– </a:t>
            </a:r>
            <a:r>
              <a:rPr lang="cs-CZ" sz="2400" b="1" u="sng" dirty="0" smtClean="0"/>
              <a:t>2020</a:t>
            </a:r>
          </a:p>
          <a:p>
            <a:r>
              <a:rPr lang="cs-CZ" sz="2400" dirty="0"/>
              <a:t>nově připravovaný národní dotační program Ministerstva průmyslu a </a:t>
            </a:r>
            <a:r>
              <a:rPr lang="cs-CZ" sz="2400" dirty="0" smtClean="0"/>
              <a:t>obchodu ČR</a:t>
            </a:r>
          </a:p>
          <a:p>
            <a:r>
              <a:rPr lang="cs-CZ" sz="2400" u="sng" dirty="0" smtClean="0"/>
              <a:t>cíl </a:t>
            </a:r>
            <a:r>
              <a:rPr lang="cs-CZ" sz="2400" u="sng" dirty="0"/>
              <a:t>programu</a:t>
            </a:r>
            <a:r>
              <a:rPr lang="cs-CZ" sz="2400" dirty="0"/>
              <a:t> - posílit rozvoj malých a středních podniků, vytvořit podmínky pro zřízení nových pracovních míst a snížit tak nezaměstnanost ve strukturálně postižených regionech (především na území </a:t>
            </a:r>
            <a:r>
              <a:rPr lang="cs-CZ" sz="2400" dirty="0" smtClean="0"/>
              <a:t>MSK, ÚK </a:t>
            </a:r>
            <a:r>
              <a:rPr lang="cs-CZ" sz="2400" dirty="0"/>
              <a:t>a </a:t>
            </a:r>
            <a:r>
              <a:rPr lang="cs-CZ" sz="2400" dirty="0" smtClean="0"/>
              <a:t>KVK) </a:t>
            </a:r>
          </a:p>
          <a:p>
            <a:r>
              <a:rPr lang="cs-CZ" sz="2400" dirty="0" smtClean="0"/>
              <a:t>předpokládaná </a:t>
            </a:r>
            <a:r>
              <a:rPr lang="cs-CZ" sz="2400" dirty="0"/>
              <a:t>alokace 1,2 mld. Kč. </a:t>
            </a:r>
            <a:endParaRPr lang="cs-CZ" sz="2400" dirty="0" smtClean="0"/>
          </a:p>
          <a:p>
            <a:r>
              <a:rPr lang="cs-CZ" sz="2400" dirty="0" smtClean="0"/>
              <a:t>předpokládané </a:t>
            </a:r>
            <a:r>
              <a:rPr lang="cs-CZ" sz="2400" dirty="0"/>
              <a:t>zahájení – přelom </a:t>
            </a:r>
            <a:r>
              <a:rPr lang="cs-CZ" sz="2400" dirty="0" smtClean="0"/>
              <a:t>2016/2017</a:t>
            </a:r>
            <a:endParaRPr lang="cs-CZ" sz="2400" b="1" u="sng" dirty="0"/>
          </a:p>
        </p:txBody>
      </p:sp>
    </p:spTree>
    <p:extLst>
      <p:ext uri="{BB962C8B-B14F-4D97-AF65-F5344CB8AC3E}">
        <p14:creationId xmlns:p14="http://schemas.microsoft.com/office/powerpoint/2010/main" val="15824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+mn-lt"/>
              </a:rPr>
              <a:t>3. </a:t>
            </a:r>
            <a:r>
              <a:rPr lang="cs-CZ" sz="3200" b="1" dirty="0">
                <a:latin typeface="+mn-lt"/>
              </a:rPr>
              <a:t>Informace z jednání Národní stálé konference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30059" y="1371600"/>
            <a:ext cx="7390485" cy="5085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b) Ostatní aktuální informace</a:t>
            </a:r>
            <a:endParaRPr lang="cs-CZ" sz="2400" b="1" dirty="0"/>
          </a:p>
          <a:p>
            <a:pPr marL="0" indent="0">
              <a:buNone/>
            </a:pPr>
            <a:r>
              <a:rPr lang="cs-CZ" sz="2400" b="1" u="sng" dirty="0" smtClean="0"/>
              <a:t>Obnova lesů v Krušných horách</a:t>
            </a:r>
          </a:p>
          <a:p>
            <a:r>
              <a:rPr lang="cs-CZ" sz="2400" dirty="0"/>
              <a:t>r</a:t>
            </a:r>
            <a:r>
              <a:rPr lang="cs-CZ" sz="2400" dirty="0" smtClean="0"/>
              <a:t>ozsáhlé plochy lesů (smrk pichlavý) v ÚK a KVK napadeny plísní a odumírají</a:t>
            </a:r>
          </a:p>
          <a:p>
            <a:r>
              <a:rPr lang="cs-CZ" sz="2400" dirty="0" smtClean="0"/>
              <a:t>Vláda ČR rozhodla o přípravě </a:t>
            </a:r>
            <a:r>
              <a:rPr lang="cs-CZ" sz="2400" dirty="0"/>
              <a:t>revitalizačního programu pro Krušné </a:t>
            </a:r>
            <a:r>
              <a:rPr lang="cs-CZ" sz="2400" dirty="0" smtClean="0"/>
              <a:t>hory - pověřeno </a:t>
            </a:r>
            <a:r>
              <a:rPr lang="cs-CZ" sz="2400" dirty="0"/>
              <a:t>Ministerstvo zemědělství a Ministerstvo životního prostředí </a:t>
            </a:r>
            <a:r>
              <a:rPr lang="cs-CZ" sz="2400" dirty="0" smtClean="0"/>
              <a:t>ČR</a:t>
            </a:r>
          </a:p>
          <a:p>
            <a:r>
              <a:rPr lang="cs-CZ" sz="2400" dirty="0" smtClean="0"/>
              <a:t>prostředky </a:t>
            </a:r>
            <a:r>
              <a:rPr lang="cs-CZ" sz="2400" dirty="0"/>
              <a:t>nezbytné k obnově lesů </a:t>
            </a:r>
            <a:r>
              <a:rPr lang="cs-CZ" sz="2400" dirty="0" smtClean="0"/>
              <a:t>odhadnuty na </a:t>
            </a:r>
            <a:r>
              <a:rPr lang="cs-CZ" sz="2400" dirty="0"/>
              <a:t>2,5 mld. Kč. na období 10 </a:t>
            </a:r>
            <a:r>
              <a:rPr lang="cs-CZ" sz="2400" dirty="0" smtClean="0"/>
              <a:t>let</a:t>
            </a:r>
          </a:p>
          <a:p>
            <a:r>
              <a:rPr lang="cs-CZ" sz="2400" dirty="0" smtClean="0"/>
              <a:t>o konkrétních opatřeních a financích má vláda ČR rozhodnout do konce 2016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5313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3. Informace z jednání Národní stálé konference</a:t>
            </a: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r>
              <a:rPr lang="cs-CZ" sz="2400" b="1" u="sng" dirty="0"/>
              <a:t>Návrh na usnesení: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Regionální stálá konference Karlovarského kraje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•	bere na vědomí</a:t>
            </a:r>
            <a:endParaRPr lang="cs-CZ" sz="2400" dirty="0"/>
          </a:p>
          <a:p>
            <a:pPr marL="0" indent="0">
              <a:buNone/>
            </a:pPr>
            <a:r>
              <a:rPr lang="x-none" sz="2400" dirty="0"/>
              <a:t>Informaci </a:t>
            </a:r>
            <a:r>
              <a:rPr lang="cs-CZ" sz="2400" dirty="0"/>
              <a:t>z jednání Národní stálé konference.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21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700" b="1" dirty="0" smtClean="0">
                <a:latin typeface="+mn-lt"/>
              </a:rPr>
              <a:t/>
            </a:r>
            <a:br>
              <a:rPr lang="cs-CZ" sz="2700" b="1" dirty="0" smtClean="0">
                <a:latin typeface="+mn-lt"/>
              </a:rPr>
            </a:br>
            <a:r>
              <a:rPr lang="cs-CZ" sz="2700" b="1" dirty="0" smtClean="0">
                <a:latin typeface="+mn-lt"/>
              </a:rPr>
              <a:t>4. </a:t>
            </a:r>
            <a:r>
              <a:rPr lang="cs-CZ" sz="2700" b="1" dirty="0">
                <a:latin typeface="+mn-lt"/>
              </a:rPr>
              <a:t>Informace o přípravě Krajského akčního plánu rozvoje vzdělávání (KAP) – schvalování dokumentu „Rámec pro podporu infrastruktury a investic v Karlovarském kraji I“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>
              <a:buNone/>
            </a:pPr>
            <a:endParaRPr lang="cs-CZ" sz="2400" dirty="0"/>
          </a:p>
        </p:txBody>
      </p:sp>
      <p:sp>
        <p:nvSpPr>
          <p:cNvPr id="4" name="Obdélník 3"/>
          <p:cNvSpPr/>
          <p:nvPr/>
        </p:nvSpPr>
        <p:spPr>
          <a:xfrm>
            <a:off x="2286000" y="2813447"/>
            <a:ext cx="4572000" cy="15635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400" b="1" dirty="0"/>
              <a:t>Mgr. Eva </a:t>
            </a:r>
            <a:r>
              <a:rPr lang="cs-CZ" sz="2400" b="1" dirty="0" err="1"/>
              <a:t>Saligerová</a:t>
            </a:r>
            <a:endParaRPr lang="cs-CZ" sz="2400" b="1" dirty="0"/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000" dirty="0"/>
              <a:t>hlavní manažer projektu KAP KK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000" dirty="0"/>
              <a:t>Odbor školství, mládeže a tělovýchovy</a:t>
            </a:r>
          </a:p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cs-CZ" sz="2000" dirty="0"/>
              <a:t>Krajského úřadu Karlovarského kraje</a:t>
            </a:r>
          </a:p>
        </p:txBody>
      </p:sp>
    </p:spTree>
    <p:extLst>
      <p:ext uri="{BB962C8B-B14F-4D97-AF65-F5344CB8AC3E}">
        <p14:creationId xmlns:p14="http://schemas.microsoft.com/office/powerpoint/2010/main" val="32610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700" b="1" smtClean="0">
                <a:latin typeface="+mn-lt"/>
              </a:rPr>
              <a:t/>
            </a:r>
            <a:br>
              <a:rPr lang="cs-CZ" sz="2700" b="1" smtClean="0">
                <a:latin typeface="+mn-lt"/>
              </a:rPr>
            </a:br>
            <a:r>
              <a:rPr lang="cs-CZ" sz="2700" b="1" smtClean="0">
                <a:latin typeface="+mn-lt"/>
              </a:rPr>
              <a:t>4. Informace o přípravě Krajského akčního plánu rozvoje vzdělávání (KAP) – schvalování dokumentu „Rámec pro podporu infrastruktury a investic v Karlovarském kraji I“</a:t>
            </a:r>
            <a:r>
              <a:rPr lang="cs-CZ" smtClean="0"/>
              <a:t/>
            </a:r>
            <a:br>
              <a:rPr lang="cs-CZ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1031393" y="2162547"/>
            <a:ext cx="7606145" cy="384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28600" algn="l"/>
              </a:tabLst>
            </a:pPr>
            <a:endParaRPr lang="cs-CZ" sz="2400" b="1" u="sng" dirty="0" smtClean="0"/>
          </a:p>
          <a:p>
            <a:pPr algn="just">
              <a:tabLst>
                <a:tab pos="228600" algn="l"/>
              </a:tabLst>
            </a:pPr>
            <a:r>
              <a:rPr lang="cs-CZ" sz="2400" b="1" u="sng" dirty="0" smtClean="0"/>
              <a:t>Návrh </a:t>
            </a:r>
            <a:r>
              <a:rPr lang="cs-CZ" sz="2400" b="1" u="sng" dirty="0"/>
              <a:t>na usnesení:</a:t>
            </a:r>
            <a:endParaRPr lang="cs-CZ" sz="2400" dirty="0"/>
          </a:p>
          <a:p>
            <a:pPr algn="just">
              <a:tabLst>
                <a:tab pos="228600" algn="l"/>
              </a:tabLst>
            </a:pPr>
            <a:endParaRPr lang="cs-CZ" sz="24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tabLst>
                <a:tab pos="228600" algn="l"/>
              </a:tabLst>
            </a:pPr>
            <a:r>
              <a:rPr lang="cs-CZ" sz="2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Regionální </a:t>
            </a:r>
            <a:r>
              <a:rPr lang="cs-CZ" sz="2200" b="1" dirty="0">
                <a:solidFill>
                  <a:srgbClr val="000000"/>
                </a:solidFill>
                <a:ea typeface="Times New Roman" panose="02020603050405020304" pitchFamily="18" charset="0"/>
              </a:rPr>
              <a:t>stálá konference Karlovarského </a:t>
            </a:r>
            <a:r>
              <a:rPr lang="cs-CZ" sz="2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kraje</a:t>
            </a:r>
          </a:p>
          <a:p>
            <a:pPr marL="800100" lvl="1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cs-CZ" sz="2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bere </a:t>
            </a:r>
            <a:r>
              <a:rPr lang="cs-CZ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na vědomí</a:t>
            </a:r>
            <a:endParaRPr lang="cs-CZ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tabLst>
                <a:tab pos="228600" algn="l"/>
              </a:tabLst>
            </a:pPr>
            <a:r>
              <a:rPr lang="cs-CZ" sz="2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Informaci </a:t>
            </a:r>
            <a:r>
              <a:rPr lang="cs-CZ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o přípravě Krajského akčního plánu rozvoje vzdělávání (KAP)</a:t>
            </a:r>
            <a:endParaRPr lang="cs-CZ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cs-CZ" sz="22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schvaluje </a:t>
            </a:r>
            <a:endParaRPr lang="cs-CZ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cs-CZ" sz="2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Dokument </a:t>
            </a:r>
            <a:r>
              <a:rPr lang="cs-CZ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„Rámec pro podporu infrastruktury a investic v Karlovarském kraji I“ (příloha č. 2)</a:t>
            </a:r>
            <a:endParaRPr lang="cs-CZ" sz="2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3845" y="577969"/>
            <a:ext cx="7886700" cy="1250831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>
                <a:latin typeface="+mn-lt"/>
              </a:rPr>
              <a:t>5. Předložení </a:t>
            </a:r>
            <a:r>
              <a:rPr lang="cs-CZ" sz="3600" b="1" dirty="0">
                <a:latin typeface="+mn-lt"/>
              </a:rPr>
              <a:t>změnového listu členů Pracovní skupiny Vzdělávání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pPr marL="0" indent="0" algn="ctr">
              <a:buNone/>
            </a:pPr>
            <a:r>
              <a:rPr lang="cs-CZ" sz="2400" b="1" dirty="0" smtClean="0"/>
              <a:t>Mgr</a:t>
            </a:r>
            <a:r>
              <a:rPr lang="cs-CZ" sz="2400" b="1" dirty="0"/>
              <a:t>. Eva </a:t>
            </a:r>
            <a:r>
              <a:rPr lang="cs-CZ" sz="2400" b="1" dirty="0" err="1" smtClean="0"/>
              <a:t>Saligerová</a:t>
            </a:r>
            <a:endParaRPr lang="cs-CZ" sz="2400" b="1" dirty="0" smtClean="0"/>
          </a:p>
          <a:p>
            <a:pPr marL="0" indent="0" algn="ctr">
              <a:buNone/>
            </a:pPr>
            <a:r>
              <a:rPr lang="cs-CZ" sz="2000" dirty="0"/>
              <a:t>h</a:t>
            </a:r>
            <a:r>
              <a:rPr lang="cs-CZ" sz="2000" dirty="0" smtClean="0"/>
              <a:t>lavní manažer projektu KAP KK</a:t>
            </a:r>
            <a:endParaRPr lang="cs-CZ" sz="2000" dirty="0"/>
          </a:p>
          <a:p>
            <a:pPr marL="0" indent="0" algn="ctr">
              <a:buNone/>
            </a:pPr>
            <a:r>
              <a:rPr lang="cs-CZ" sz="2000" dirty="0"/>
              <a:t>Odbor školství, mládeže a tělovýchovy</a:t>
            </a:r>
          </a:p>
          <a:p>
            <a:pPr marL="0" indent="0" algn="ctr">
              <a:buNone/>
            </a:pPr>
            <a:r>
              <a:rPr lang="cs-CZ" sz="2000" dirty="0"/>
              <a:t>Krajského úřadu Karlovarského kraje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21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3845" y="365759"/>
            <a:ext cx="7886700" cy="1359523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latin typeface="+mn-lt"/>
              </a:rPr>
              <a:t>5. Předložení </a:t>
            </a:r>
            <a:r>
              <a:rPr lang="cs-CZ" b="1" dirty="0">
                <a:latin typeface="+mn-lt"/>
              </a:rPr>
              <a:t>změnového listu členů Pracovní skupiny Vzdělávání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7917" y="1380227"/>
            <a:ext cx="7502628" cy="4799912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pPr marL="0" indent="0">
              <a:lnSpc>
                <a:spcPct val="100000"/>
              </a:lnSpc>
              <a:buNone/>
            </a:pPr>
            <a:r>
              <a:rPr lang="cs-CZ" sz="2400" b="1" u="sng" dirty="0" smtClean="0"/>
              <a:t>Návrh </a:t>
            </a:r>
            <a:r>
              <a:rPr lang="cs-CZ" sz="2400" b="1" u="sng" dirty="0"/>
              <a:t>na usnesení:</a:t>
            </a:r>
            <a:endParaRPr lang="cs-CZ" sz="2400" dirty="0"/>
          </a:p>
          <a:p>
            <a:pPr marL="0" indent="0">
              <a:lnSpc>
                <a:spcPct val="100000"/>
              </a:lnSpc>
              <a:buNone/>
            </a:pPr>
            <a:r>
              <a:rPr lang="cs-CZ" dirty="0"/>
              <a:t>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2200" b="1" dirty="0"/>
              <a:t>Regionální stálá konference Karlovarského kraje</a:t>
            </a:r>
            <a:endParaRPr lang="cs-CZ" sz="2200" dirty="0"/>
          </a:p>
          <a:p>
            <a:pPr lvl="1">
              <a:lnSpc>
                <a:spcPct val="100000"/>
              </a:lnSpc>
            </a:pPr>
            <a:r>
              <a:rPr lang="cs-CZ" sz="2200" b="1" dirty="0" smtClean="0"/>
              <a:t>bere </a:t>
            </a:r>
            <a:r>
              <a:rPr lang="cs-CZ" sz="2200" b="1" dirty="0"/>
              <a:t>na vědomí</a:t>
            </a:r>
            <a:endParaRPr lang="cs-CZ" sz="2200" dirty="0"/>
          </a:p>
          <a:p>
            <a:pPr marL="0" lvl="0" indent="0">
              <a:lnSpc>
                <a:spcPct val="100000"/>
              </a:lnSpc>
              <a:buNone/>
            </a:pPr>
            <a:r>
              <a:rPr lang="cs-CZ" sz="2200" dirty="0" smtClean="0"/>
              <a:t>Seznam </a:t>
            </a:r>
            <a:r>
              <a:rPr lang="cs-CZ" sz="2200" dirty="0"/>
              <a:t>stálých náhradníků členů Pracovní skupiny Vzdělávání</a:t>
            </a:r>
          </a:p>
          <a:p>
            <a:pPr lvl="1">
              <a:lnSpc>
                <a:spcPct val="100000"/>
              </a:lnSpc>
            </a:pPr>
            <a:r>
              <a:rPr lang="cs-CZ" sz="2200" b="1" dirty="0" smtClean="0"/>
              <a:t>schvaluje </a:t>
            </a:r>
            <a:endParaRPr lang="cs-CZ" sz="2200" dirty="0"/>
          </a:p>
          <a:p>
            <a:pPr marL="0" lvl="0" indent="0">
              <a:lnSpc>
                <a:spcPct val="100000"/>
              </a:lnSpc>
              <a:buNone/>
            </a:pPr>
            <a:r>
              <a:rPr lang="cs-CZ" sz="2200" dirty="0" smtClean="0"/>
              <a:t>Návrh </a:t>
            </a:r>
            <a:r>
              <a:rPr lang="cs-CZ" sz="2200" dirty="0"/>
              <a:t>nových nepovinných členů Pracovní skupiny Vzdělávání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323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411832" cy="980594"/>
          </a:xfrm>
        </p:spPr>
        <p:txBody>
          <a:bodyPr>
            <a:normAutofit fontScale="90000"/>
          </a:bodyPr>
          <a:lstStyle/>
          <a:p>
            <a:pPr marL="0" indent="0"/>
            <a:r>
              <a:rPr lang="cs-CZ" b="1" dirty="0" smtClean="0">
                <a:latin typeface="+mn-lt"/>
              </a:rPr>
              <a:t/>
            </a:r>
            <a:br>
              <a:rPr lang="cs-CZ" b="1" dirty="0" smtClean="0">
                <a:latin typeface="+mn-lt"/>
              </a:rPr>
            </a:br>
            <a:r>
              <a:rPr lang="cs-CZ" sz="3600" b="1" dirty="0">
                <a:latin typeface="+mn-lt"/>
              </a:rPr>
              <a:t>6</a:t>
            </a:r>
            <a:r>
              <a:rPr lang="cs-CZ" sz="3600" b="1" dirty="0" smtClean="0">
                <a:latin typeface="+mn-lt"/>
              </a:rPr>
              <a:t>. Informace </a:t>
            </a:r>
            <a:r>
              <a:rPr lang="cs-CZ" sz="3600" b="1" dirty="0">
                <a:latin typeface="+mn-lt"/>
              </a:rPr>
              <a:t>o </a:t>
            </a:r>
            <a:r>
              <a:rPr lang="cs-CZ" sz="3600" b="1" dirty="0" smtClean="0">
                <a:latin typeface="+mn-lt"/>
              </a:rPr>
              <a:t>Integrovaném </a:t>
            </a:r>
            <a:r>
              <a:rPr lang="cs-CZ" sz="3600" b="1" dirty="0">
                <a:latin typeface="+mn-lt"/>
              </a:rPr>
              <a:t>plánu rozvoje </a:t>
            </a:r>
            <a:r>
              <a:rPr lang="cs-CZ" sz="3600" b="1" dirty="0" smtClean="0">
                <a:latin typeface="+mn-lt"/>
              </a:rPr>
              <a:t>území (IPRÚ) </a:t>
            </a:r>
            <a:r>
              <a:rPr lang="cs-CZ" sz="3600" b="1" dirty="0">
                <a:latin typeface="+mn-lt"/>
              </a:rPr>
              <a:t>Karlovy Vary</a:t>
            </a:r>
            <a:br>
              <a:rPr lang="cs-CZ" sz="3600" b="1" dirty="0">
                <a:latin typeface="+mn-lt"/>
              </a:rPr>
            </a:br>
            <a:endParaRPr lang="cs-CZ" sz="36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552755"/>
            <a:ext cx="8411833" cy="4624208"/>
          </a:xfrm>
        </p:spPr>
        <p:txBody>
          <a:bodyPr/>
          <a:lstStyle/>
          <a:p>
            <a:endParaRPr lang="cs-CZ" dirty="0" smtClean="0"/>
          </a:p>
          <a:p>
            <a:pPr marL="0" indent="0" algn="ctr">
              <a:buNone/>
            </a:pPr>
            <a:r>
              <a:rPr lang="cs-CZ" sz="2800" b="1" i="1" dirty="0" smtClean="0"/>
              <a:t>Integrovaný plán rozvoje území (IPRÚ) Karlovy Vary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Ing. Tomáš Sýkora</a:t>
            </a:r>
            <a:endParaRPr lang="cs-CZ" b="1" dirty="0"/>
          </a:p>
          <a:p>
            <a:pPr marL="0" indent="0" algn="ctr">
              <a:buNone/>
            </a:pPr>
            <a:r>
              <a:rPr lang="cs-CZ" dirty="0" smtClean="0"/>
              <a:t>Statutární město Karlovy Vary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66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168" y="365127"/>
            <a:ext cx="8275182" cy="980594"/>
          </a:xfrm>
        </p:spPr>
        <p:txBody>
          <a:bodyPr>
            <a:normAutofit fontScale="90000"/>
          </a:bodyPr>
          <a:lstStyle/>
          <a:p>
            <a:pPr marL="0" indent="0"/>
            <a:r>
              <a:rPr lang="cs-CZ" b="1" dirty="0" smtClean="0">
                <a:latin typeface="+mn-lt"/>
              </a:rPr>
              <a:t/>
            </a:r>
            <a:br>
              <a:rPr lang="cs-CZ" b="1" dirty="0" smtClean="0">
                <a:latin typeface="+mn-lt"/>
              </a:rPr>
            </a:br>
            <a:r>
              <a:rPr lang="cs-CZ" sz="3600" b="1" dirty="0">
                <a:latin typeface="+mn-lt"/>
              </a:rPr>
              <a:t>6</a:t>
            </a:r>
            <a:r>
              <a:rPr lang="cs-CZ" sz="3600" b="1" dirty="0" smtClean="0">
                <a:latin typeface="+mn-lt"/>
              </a:rPr>
              <a:t>. Informace </a:t>
            </a:r>
            <a:r>
              <a:rPr lang="cs-CZ" sz="3600" b="1" dirty="0">
                <a:latin typeface="+mn-lt"/>
              </a:rPr>
              <a:t>o </a:t>
            </a:r>
            <a:r>
              <a:rPr lang="cs-CZ" sz="3600" b="1" dirty="0" smtClean="0">
                <a:latin typeface="+mn-lt"/>
              </a:rPr>
              <a:t>Integrovaném </a:t>
            </a:r>
            <a:r>
              <a:rPr lang="cs-CZ" sz="3600" b="1" dirty="0">
                <a:latin typeface="+mn-lt"/>
              </a:rPr>
              <a:t>plánu rozvoje </a:t>
            </a:r>
            <a:r>
              <a:rPr lang="cs-CZ" sz="3600" b="1" dirty="0" smtClean="0">
                <a:latin typeface="+mn-lt"/>
              </a:rPr>
              <a:t>území (IPRÚ) </a:t>
            </a:r>
            <a:r>
              <a:rPr lang="cs-CZ" sz="3600" b="1" dirty="0">
                <a:latin typeface="+mn-lt"/>
              </a:rPr>
              <a:t>Karlovy Vary</a:t>
            </a:r>
            <a:br>
              <a:rPr lang="cs-CZ" sz="3600" b="1" dirty="0">
                <a:latin typeface="+mn-lt"/>
              </a:rPr>
            </a:br>
            <a:endParaRPr lang="cs-CZ" sz="36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23026" y="1604710"/>
            <a:ext cx="7685842" cy="4624208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sz="2400" b="1" u="sng" dirty="0"/>
              <a:t>Návrh na usnesení: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200" b="1" dirty="0"/>
              <a:t>Regionální stálá konference Karlovarského kraje</a:t>
            </a:r>
            <a:endParaRPr lang="cs-CZ" sz="2200" dirty="0"/>
          </a:p>
          <a:p>
            <a:pPr marL="0" indent="0">
              <a:buNone/>
            </a:pPr>
            <a:r>
              <a:rPr lang="cs-CZ" sz="2200" b="1" dirty="0" smtClean="0"/>
              <a:t>•</a:t>
            </a:r>
            <a:r>
              <a:rPr lang="cs-CZ" sz="2200" b="1" dirty="0"/>
              <a:t>	bere na vědomí</a:t>
            </a:r>
            <a:endParaRPr lang="cs-CZ" sz="2200" dirty="0"/>
          </a:p>
          <a:p>
            <a:pPr marL="0" indent="0">
              <a:buNone/>
            </a:pPr>
            <a:r>
              <a:rPr lang="cs-CZ" sz="2200" dirty="0" smtClean="0"/>
              <a:t>Informaci </a:t>
            </a:r>
            <a:r>
              <a:rPr lang="cs-CZ" sz="2200" dirty="0"/>
              <a:t>o Integrovaném plánu rozvoje území (IPRÚ) Karlovy Vary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5400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457" y="923027"/>
            <a:ext cx="7746520" cy="5796952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cs-CZ" sz="2200" b="1" dirty="0" smtClean="0"/>
              <a:t>Zahájení</a:t>
            </a:r>
            <a:endParaRPr lang="cs-CZ" sz="2200" dirty="0"/>
          </a:p>
          <a:p>
            <a:pPr marL="457200" lvl="0" indent="-457200">
              <a:buFont typeface="+mj-lt"/>
              <a:buAutoNum type="arabicPeriod"/>
            </a:pPr>
            <a:r>
              <a:rPr lang="cs-CZ" sz="2200" b="1" dirty="0"/>
              <a:t>Změna nominace a jmenování člena RSK</a:t>
            </a:r>
            <a:endParaRPr lang="cs-CZ" sz="2200" dirty="0"/>
          </a:p>
          <a:p>
            <a:pPr marL="457200" lvl="0" indent="-457200">
              <a:buFont typeface="+mj-lt"/>
              <a:buAutoNum type="arabicPeriod"/>
            </a:pPr>
            <a:r>
              <a:rPr lang="cs-CZ" sz="2200" b="1" dirty="0"/>
              <a:t>Informace z jednání Národní stálé konference</a:t>
            </a:r>
            <a:endParaRPr lang="cs-CZ" sz="2200" dirty="0"/>
          </a:p>
          <a:p>
            <a:pPr marL="0" indent="0">
              <a:buNone/>
            </a:pPr>
            <a:r>
              <a:rPr lang="cs-CZ" sz="2200" i="1" dirty="0" smtClean="0"/>
              <a:t>	a</a:t>
            </a:r>
            <a:r>
              <a:rPr lang="cs-CZ" sz="2200" i="1" dirty="0"/>
              <a:t>) vystoupení zástupce Ministerstva pro místní rozvoj ČR</a:t>
            </a:r>
            <a:endParaRPr lang="cs-CZ" sz="2200" dirty="0"/>
          </a:p>
          <a:p>
            <a:pPr marL="0" indent="0">
              <a:buNone/>
            </a:pPr>
            <a:r>
              <a:rPr lang="cs-CZ" sz="2200" i="1" dirty="0" smtClean="0"/>
              <a:t>	b</a:t>
            </a:r>
            <a:r>
              <a:rPr lang="cs-CZ" sz="2200" i="1" dirty="0"/>
              <a:t>) ostatní aktuální informace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r>
              <a:rPr lang="cs-CZ" sz="2200" b="1" dirty="0" smtClean="0"/>
              <a:t>Informace </a:t>
            </a:r>
            <a:r>
              <a:rPr lang="cs-CZ" sz="2200" b="1" dirty="0"/>
              <a:t>o přípravě Krajského akčního plánu vzdělávání (KAP) </a:t>
            </a:r>
            <a:r>
              <a:rPr lang="cs-CZ" sz="2200" b="1" dirty="0" smtClean="0"/>
              <a:t>- </a:t>
            </a:r>
            <a:r>
              <a:rPr lang="cs-CZ" sz="2200" b="1" dirty="0"/>
              <a:t>schvalování dokumentu „Rámec pro podporu infrastruktury a investic </a:t>
            </a:r>
            <a:r>
              <a:rPr lang="cs-CZ" sz="2200" b="1" dirty="0" smtClean="0"/>
              <a:t>v</a:t>
            </a:r>
            <a:r>
              <a:rPr lang="cs-CZ" sz="2200" b="1" dirty="0"/>
              <a:t> Karlovarském kraji I“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r>
              <a:rPr lang="cs-CZ" sz="2200" b="1" dirty="0" smtClean="0"/>
              <a:t>Předložení </a:t>
            </a:r>
            <a:r>
              <a:rPr lang="cs-CZ" sz="2200" b="1" dirty="0"/>
              <a:t>změnového listu členů Pracovní skupiny Vzdělávání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r>
              <a:rPr lang="cs-CZ" sz="2200" b="1" dirty="0"/>
              <a:t>Informace o Integrovaném plánu rozvoje území (IPRÚ) Karlovy Vary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r>
              <a:rPr lang="cs-CZ" sz="2200" b="1" dirty="0"/>
              <a:t>Prezentace Strategií Komunitně vedeného místního rozvoje (CLLD) a MAS v Karlovarském kraji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r>
              <a:rPr lang="cs-CZ" sz="2200" b="1" dirty="0" smtClean="0"/>
              <a:t>Informace </a:t>
            </a:r>
            <a:r>
              <a:rPr lang="cs-CZ" sz="2200" b="1" dirty="0"/>
              <a:t>o přípravě pracovní verze 2. aktualizace Regionálního akčního plánu 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r>
              <a:rPr lang="cs-CZ" sz="2200" b="1" dirty="0"/>
              <a:t>Různé, diskuse</a:t>
            </a:r>
            <a:endParaRPr lang="cs-CZ" sz="2200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4785" y="365126"/>
            <a:ext cx="7540565" cy="1342904"/>
          </a:xfrm>
        </p:spPr>
        <p:txBody>
          <a:bodyPr>
            <a:noAutofit/>
          </a:bodyPr>
          <a:lstStyle/>
          <a:p>
            <a:pPr lvl="0"/>
            <a:r>
              <a:rPr lang="cs-CZ" sz="2800" b="1" dirty="0" smtClean="0">
                <a:latin typeface="+mn-lt"/>
              </a:rPr>
              <a:t/>
            </a:r>
            <a:br>
              <a:rPr lang="cs-CZ" sz="2800" b="1" dirty="0" smtClean="0">
                <a:latin typeface="+mn-lt"/>
              </a:rPr>
            </a:br>
            <a:r>
              <a:rPr lang="cs-CZ" sz="2800" b="1" dirty="0" smtClean="0">
                <a:latin typeface="+mn-lt"/>
              </a:rPr>
              <a:t>7. </a:t>
            </a:r>
            <a:r>
              <a:rPr lang="cs-CZ" sz="2800" b="1" dirty="0">
                <a:latin typeface="+mn-lt"/>
              </a:rPr>
              <a:t>Prezentace Strategií Komunitně vedeného místního rozvoje (CLLD) a MAS v Karlovarském kraji</a:t>
            </a:r>
            <a:r>
              <a:rPr lang="cs-CZ" sz="2800" dirty="0">
                <a:latin typeface="+mn-lt"/>
              </a:rPr>
              <a:t/>
            </a:r>
            <a:br>
              <a:rPr lang="cs-CZ" sz="2800" dirty="0">
                <a:latin typeface="+mn-lt"/>
              </a:rPr>
            </a:br>
            <a:endParaRPr lang="cs-CZ" sz="28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206" y="1561381"/>
            <a:ext cx="8065294" cy="4615132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pPr algn="ctr">
              <a:spcBef>
                <a:spcPts val="0"/>
              </a:spcBef>
            </a:pPr>
            <a:r>
              <a:rPr lang="cs-CZ" sz="2800" b="1" i="1" dirty="0" smtClean="0"/>
              <a:t>Strategie Komunitně </a:t>
            </a:r>
            <a:r>
              <a:rPr lang="cs-CZ" sz="2800" b="1" i="1" dirty="0"/>
              <a:t>vedeného místního rozvoje (CLLD) a </a:t>
            </a:r>
            <a:r>
              <a:rPr lang="cs-CZ" sz="2800" b="1" i="1" dirty="0" smtClean="0"/>
              <a:t>Místních akčních skupin (MAS)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800" b="1" i="1" dirty="0" smtClean="0"/>
              <a:t>v </a:t>
            </a:r>
            <a:r>
              <a:rPr lang="cs-CZ" sz="2800" b="1" i="1" dirty="0"/>
              <a:t>Karlovarském kraji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Ing. Ivana </a:t>
            </a:r>
            <a:r>
              <a:rPr lang="cs-CZ" b="1" dirty="0" err="1" smtClean="0"/>
              <a:t>Jágriková</a:t>
            </a:r>
            <a:endParaRPr lang="cs-CZ" b="1" dirty="0" smtClean="0"/>
          </a:p>
          <a:p>
            <a:pPr marL="0" indent="0" algn="ctr">
              <a:buNone/>
            </a:pPr>
            <a:r>
              <a:rPr lang="cs-CZ" dirty="0" smtClean="0"/>
              <a:t>Krajská síť Místních akčních skupin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44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4015" y="365126"/>
            <a:ext cx="8117457" cy="996083"/>
          </a:xfrm>
        </p:spPr>
        <p:txBody>
          <a:bodyPr>
            <a:noAutofit/>
          </a:bodyPr>
          <a:lstStyle/>
          <a:p>
            <a:pPr marL="0" indent="0"/>
            <a:r>
              <a:rPr lang="cs-CZ" sz="2800" b="1" dirty="0" smtClean="0">
                <a:latin typeface="+mn-lt"/>
              </a:rPr>
              <a:t/>
            </a:r>
            <a:br>
              <a:rPr lang="cs-CZ" sz="2800" b="1" dirty="0" smtClean="0">
                <a:latin typeface="+mn-lt"/>
              </a:rPr>
            </a:br>
            <a:r>
              <a:rPr lang="cs-CZ" sz="2800" b="1" dirty="0" smtClean="0">
                <a:latin typeface="+mn-lt"/>
              </a:rPr>
              <a:t>7. </a:t>
            </a:r>
            <a:r>
              <a:rPr lang="cs-CZ" sz="2800" b="1" dirty="0">
                <a:latin typeface="+mn-lt"/>
              </a:rPr>
              <a:t>Prezentace Strategií Komunitně vedeného místního rozvoje (CLLD) a MAS v Karlovarském kraji</a:t>
            </a:r>
            <a:r>
              <a:rPr lang="cs-CZ" sz="2800" dirty="0"/>
              <a:t/>
            </a:r>
            <a:br>
              <a:rPr lang="cs-CZ" sz="2800" dirty="0"/>
            </a:br>
            <a:endParaRPr lang="cs-CZ" sz="28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4014" y="1561381"/>
            <a:ext cx="8022567" cy="5020574"/>
          </a:xfrm>
        </p:spPr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pPr marL="0" indent="0">
              <a:buNone/>
            </a:pPr>
            <a:r>
              <a:rPr lang="cs-CZ" sz="2200" b="1" u="sng" dirty="0" smtClean="0"/>
              <a:t>Návrh </a:t>
            </a:r>
            <a:r>
              <a:rPr lang="cs-CZ" sz="2200" b="1" u="sng" dirty="0"/>
              <a:t>na usnesení:</a:t>
            </a:r>
            <a:endParaRPr lang="cs-CZ" sz="22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•	bere na vědomí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Informaci </a:t>
            </a:r>
            <a:r>
              <a:rPr lang="cs-CZ" dirty="0"/>
              <a:t>o Strategiích </a:t>
            </a:r>
            <a:r>
              <a:rPr lang="cs-CZ" dirty="0" smtClean="0"/>
              <a:t>komunitně </a:t>
            </a:r>
            <a:r>
              <a:rPr lang="cs-CZ" dirty="0"/>
              <a:t>vedeného místního rozvoje níže uvedených </a:t>
            </a:r>
            <a:r>
              <a:rPr lang="cs-CZ" dirty="0" smtClean="0"/>
              <a:t>Místních </a:t>
            </a:r>
            <a:r>
              <a:rPr lang="cs-CZ" dirty="0"/>
              <a:t>akčních skupin působících v </a:t>
            </a:r>
            <a:r>
              <a:rPr lang="cs-CZ" dirty="0" smtClean="0"/>
              <a:t>Karlovarském </a:t>
            </a:r>
            <a:r>
              <a:rPr lang="cs-CZ" dirty="0"/>
              <a:t>kraji: </a:t>
            </a:r>
            <a:endParaRPr lang="cs-CZ" dirty="0" smtClean="0"/>
          </a:p>
          <a:p>
            <a:pPr lvl="1"/>
            <a:r>
              <a:rPr lang="cs-CZ" sz="2100" dirty="0" smtClean="0"/>
              <a:t>MAS 21, o. p. s.</a:t>
            </a:r>
          </a:p>
          <a:p>
            <a:pPr lvl="1"/>
            <a:r>
              <a:rPr lang="cs-CZ" sz="2100" dirty="0" smtClean="0"/>
              <a:t>MAS Kraj živých vod, z. s.</a:t>
            </a:r>
          </a:p>
          <a:p>
            <a:pPr lvl="1"/>
            <a:r>
              <a:rPr lang="cs-CZ" sz="2100" dirty="0" smtClean="0"/>
              <a:t>MAS </a:t>
            </a:r>
            <a:r>
              <a:rPr lang="cs-CZ" sz="2100" dirty="0"/>
              <a:t>Krušné hory, o. p. s.</a:t>
            </a:r>
          </a:p>
          <a:p>
            <a:pPr lvl="1"/>
            <a:r>
              <a:rPr lang="cs-CZ" sz="2100" dirty="0" smtClean="0"/>
              <a:t>MAS Sokolovsko, </a:t>
            </a:r>
            <a:r>
              <a:rPr lang="cs-CZ" sz="2100" dirty="0"/>
              <a:t>o. p. s.</a:t>
            </a:r>
          </a:p>
          <a:p>
            <a:pPr lvl="1"/>
            <a:r>
              <a:rPr lang="cs-CZ" sz="2100" dirty="0"/>
              <a:t>MAS Vladař, o. p. s.</a:t>
            </a:r>
          </a:p>
          <a:p>
            <a:pPr marL="342900" lvl="1" indent="0">
              <a:buNone/>
            </a:pPr>
            <a:endParaRPr lang="cs-CZ" sz="2100" dirty="0" smtClean="0"/>
          </a:p>
        </p:txBody>
      </p:sp>
    </p:spTree>
    <p:extLst>
      <p:ext uri="{BB962C8B-B14F-4D97-AF65-F5344CB8AC3E}">
        <p14:creationId xmlns:p14="http://schemas.microsoft.com/office/powerpoint/2010/main" val="38469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328" y="365760"/>
            <a:ext cx="8104908" cy="985058"/>
          </a:xfrm>
        </p:spPr>
        <p:txBody>
          <a:bodyPr>
            <a:normAutofit/>
          </a:bodyPr>
          <a:lstStyle/>
          <a:p>
            <a:r>
              <a:rPr lang="cs-CZ" sz="2800" b="1" dirty="0">
                <a:latin typeface="+mn-lt"/>
              </a:rPr>
              <a:t>8. Informace o přípravě pracovní verze </a:t>
            </a:r>
            <a:r>
              <a:rPr lang="cs-CZ" sz="2800" b="1" dirty="0" smtClean="0">
                <a:latin typeface="+mn-lt"/>
              </a:rPr>
              <a:t>2</a:t>
            </a:r>
            <a:r>
              <a:rPr lang="cs-CZ" sz="2800" b="1" dirty="0">
                <a:latin typeface="+mn-lt"/>
              </a:rPr>
              <a:t>. aktualizace Regionálního akčního plánu</a:t>
            </a:r>
            <a:endParaRPr lang="cs-CZ" sz="28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48906" y="1444337"/>
            <a:ext cx="8039818" cy="50188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sz="2200" b="1" dirty="0" smtClean="0"/>
              <a:t>PROČ </a:t>
            </a:r>
            <a:r>
              <a:rPr lang="cs-CZ" sz="2200" b="1" dirty="0"/>
              <a:t>aktualizujeme RAP?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 smtClean="0"/>
              <a:t> zmapování </a:t>
            </a:r>
            <a:r>
              <a:rPr lang="cs-CZ" sz="2200" dirty="0"/>
              <a:t>absorpční kapacity v území, abychom byli schopni ji podpořit tam, kde je nedostatečná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 </a:t>
            </a:r>
            <a:r>
              <a:rPr lang="cs-CZ" sz="2200" dirty="0" smtClean="0"/>
              <a:t>možnost </a:t>
            </a:r>
            <a:r>
              <a:rPr lang="cs-CZ" sz="2200" dirty="0"/>
              <a:t>ovlivnění nastavení výzev dotačních programů financovaných z ESIF či národních zdrojů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 </a:t>
            </a:r>
            <a:r>
              <a:rPr lang="cs-CZ" sz="2200" dirty="0" smtClean="0"/>
              <a:t>možnost </a:t>
            </a:r>
            <a:r>
              <a:rPr lang="cs-CZ" sz="2200" dirty="0"/>
              <a:t>navrhnout zcela nový dotační titul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 </a:t>
            </a:r>
            <a:r>
              <a:rPr lang="cs-CZ" sz="2200" dirty="0" smtClean="0"/>
              <a:t>odhalení </a:t>
            </a:r>
            <a:r>
              <a:rPr lang="cs-CZ" sz="2200" dirty="0"/>
              <a:t>bariér v čerpání a navržení možností jejich </a:t>
            </a:r>
            <a:r>
              <a:rPr lang="cs-CZ" sz="2200" dirty="0" smtClean="0"/>
              <a:t>eliminace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 smtClean="0"/>
              <a:t> náměty pro přeprogramování OP 2018 a pro 2021+</a:t>
            </a:r>
          </a:p>
          <a:p>
            <a:pPr marL="0" indent="0">
              <a:buNone/>
            </a:pPr>
            <a:endParaRPr lang="cs-CZ" sz="2200" dirty="0"/>
          </a:p>
          <a:p>
            <a:pPr marL="457200" lvl="1" indent="0">
              <a:buNone/>
            </a:pPr>
            <a:r>
              <a:rPr lang="cs-CZ" sz="2200" dirty="0" smtClean="0"/>
              <a:t>RAP Karlovarského kraje – schválen RSK 29. 5. 2016</a:t>
            </a:r>
          </a:p>
          <a:p>
            <a:pPr marL="457200" lvl="1" indent="0">
              <a:buNone/>
            </a:pPr>
            <a:r>
              <a:rPr lang="cs-CZ" sz="2200" dirty="0" smtClean="0"/>
              <a:t>1. aktualizace – 15. 9. 2016 (projektové záměry modernizace silnic)</a:t>
            </a:r>
          </a:p>
          <a:p>
            <a:pPr marL="457200" lvl="1" indent="0">
              <a:buNone/>
            </a:pPr>
            <a:r>
              <a:rPr lang="cs-CZ" sz="2200" dirty="0" smtClean="0"/>
              <a:t>2. aktualizace – probíhá (pro 2017 – 2018)</a:t>
            </a:r>
          </a:p>
          <a:p>
            <a:pPr marL="457200" indent="-457200">
              <a:buAutoNum type="arabicPeriod"/>
            </a:pP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1323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9936" y="365760"/>
            <a:ext cx="8167255" cy="105779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3100" b="1" dirty="0" smtClean="0">
                <a:latin typeface="+mn-lt"/>
              </a:rPr>
              <a:t>8. Informace o přípravě pracovní verze 2. aktualizace Regionálního akčního plánu </a:t>
            </a:r>
            <a:r>
              <a:rPr lang="cs-CZ" sz="3100" dirty="0" smtClean="0">
                <a:latin typeface="+mn-lt"/>
              </a:rPr>
              <a:t/>
            </a:r>
            <a:br>
              <a:rPr lang="cs-CZ" sz="3100" dirty="0" smtClean="0">
                <a:latin typeface="+mn-lt"/>
              </a:rPr>
            </a:br>
            <a:r>
              <a:rPr lang="cs-CZ" dirty="0" smtClean="0"/>
              <a:t> 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54015" y="1537854"/>
            <a:ext cx="8220974" cy="50268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u="sng" dirty="0" smtClean="0"/>
              <a:t>Harmonogram aktualizace RAP pro 2017 – 2018:</a:t>
            </a:r>
          </a:p>
          <a:p>
            <a:pPr marL="0" indent="0">
              <a:buNone/>
            </a:pPr>
            <a:r>
              <a:rPr lang="cs-CZ" b="1" dirty="0" smtClean="0"/>
              <a:t>1) Oslovení partnerů – výzva ke sběru projektových záměrů a aktualizaci dat v elektronické databázi :</a:t>
            </a:r>
          </a:p>
          <a:p>
            <a:r>
              <a:rPr lang="cs-CZ" sz="2000" dirty="0" smtClean="0"/>
              <a:t>12. 2. 2016 - PS RAP: zástupci KÚKK, KARP, měst ORP, mikroregionů a 			       DSO, MAS, Krajská hospodářská komora, ANNA KK, </a:t>
            </a:r>
            <a:r>
              <a:rPr lang="cs-CZ" sz="2000" dirty="0" err="1" smtClean="0"/>
              <a:t>NiDV</a:t>
            </a:r>
            <a:r>
              <a:rPr lang="cs-CZ" sz="2000" dirty="0" smtClean="0"/>
              <a:t>, Agentura pro    		soc. začleňování</a:t>
            </a:r>
          </a:p>
          <a:p>
            <a:pPr marL="172800"/>
            <a:r>
              <a:rPr lang="cs-CZ" sz="2000" dirty="0" smtClean="0"/>
              <a:t>3. 3. 2016 – informace o aktualizaci RAP dopisem vedoucího odboru </a:t>
            </a:r>
            <a:r>
              <a:rPr lang="cs-CZ" sz="2000" dirty="0"/>
              <a:t>regionálního rozvoje </a:t>
            </a:r>
            <a:r>
              <a:rPr lang="cs-CZ" sz="2000" dirty="0" smtClean="0"/>
              <a:t>KÚKK</a:t>
            </a:r>
          </a:p>
          <a:p>
            <a:pPr marL="172800"/>
            <a:r>
              <a:rPr lang="cs-CZ" sz="2000" dirty="0"/>
              <a:t>i</a:t>
            </a:r>
            <a:r>
              <a:rPr lang="cs-CZ" sz="2000" dirty="0" smtClean="0"/>
              <a:t>nformace na všech jednáních pracovních skupin RSK</a:t>
            </a:r>
          </a:p>
          <a:p>
            <a:pPr marL="1350" indent="0">
              <a:buNone/>
            </a:pPr>
            <a:r>
              <a:rPr lang="cs-CZ" b="1" dirty="0" smtClean="0"/>
              <a:t>2) Elektronická databáze:</a:t>
            </a:r>
            <a:r>
              <a:rPr lang="cs-CZ" dirty="0"/>
              <a:t>	</a:t>
            </a:r>
            <a:r>
              <a:rPr lang="cs-CZ" dirty="0" smtClean="0"/>
              <a:t>	   </a:t>
            </a:r>
            <a:r>
              <a:rPr lang="cs-CZ" dirty="0"/>
              <a:t>	</a:t>
            </a:r>
            <a:endParaRPr lang="cs-CZ" dirty="0" smtClean="0"/>
          </a:p>
          <a:p>
            <a:r>
              <a:rPr lang="cs-CZ" sz="2000" dirty="0" smtClean="0"/>
              <a:t>do 15. 4. 2016 – původní termín pro sběr projektových záměrů, aktualizace dat v databázi (ale aktualizace dat a zpřesňování probíhá i po tomto termínu)</a:t>
            </a:r>
          </a:p>
          <a:p>
            <a:pPr lvl="1"/>
            <a:r>
              <a:rPr lang="cs-CZ" sz="2200" dirty="0"/>
              <a:t>a</a:t>
            </a:r>
            <a:r>
              <a:rPr lang="cs-CZ" sz="2200" dirty="0" smtClean="0"/>
              <a:t>ktuálně </a:t>
            </a:r>
            <a:r>
              <a:rPr lang="cs-CZ" sz="2200" b="1" u="sng" dirty="0" smtClean="0"/>
              <a:t>1839 projektových záměrů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17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67419"/>
            <a:ext cx="8079581" cy="974785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100" b="1" dirty="0" smtClean="0">
                <a:latin typeface="+mn-lt"/>
              </a:rPr>
              <a:t>8</a:t>
            </a:r>
            <a:r>
              <a:rPr lang="cs-CZ" sz="3100" b="1" dirty="0">
                <a:latin typeface="+mn-lt"/>
              </a:rPr>
              <a:t>. </a:t>
            </a:r>
            <a:r>
              <a:rPr lang="cs-CZ" sz="3100" b="1" dirty="0" smtClean="0">
                <a:latin typeface="+mn-lt"/>
              </a:rPr>
              <a:t>Informace </a:t>
            </a:r>
            <a:r>
              <a:rPr lang="cs-CZ" sz="3100" b="1" dirty="0">
                <a:latin typeface="+mn-lt"/>
              </a:rPr>
              <a:t>o přípravě pracovní verze 2. aktualizace Regionálního akčního plánu 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sz="3600" b="1" dirty="0" smtClean="0"/>
              <a:t> </a:t>
            </a:r>
            <a:r>
              <a:rPr lang="cs-CZ" sz="3600" b="1" dirty="0"/>
              <a:t/>
            </a:r>
            <a:br>
              <a:rPr lang="cs-CZ" sz="3600" b="1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66158" y="1181820"/>
            <a:ext cx="8013940" cy="559854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sz="3100" b="1" dirty="0" smtClean="0"/>
              <a:t>3)</a:t>
            </a:r>
            <a:r>
              <a:rPr lang="cs-CZ" sz="3100" dirty="0" smtClean="0"/>
              <a:t> </a:t>
            </a:r>
            <a:r>
              <a:rPr lang="cs-CZ" sz="3100" b="1" dirty="0"/>
              <a:t>sumarizace dat do tabulek </a:t>
            </a:r>
            <a:r>
              <a:rPr lang="cs-CZ" sz="3100" b="1" dirty="0" smtClean="0"/>
              <a:t>RAP: </a:t>
            </a:r>
            <a:endParaRPr lang="cs-CZ" sz="3100" dirty="0" smtClean="0"/>
          </a:p>
          <a:p>
            <a:r>
              <a:rPr lang="cs-CZ" sz="3100" dirty="0" smtClean="0"/>
              <a:t>k 9. 6. 2016 – 1. pracovní verze (viz příloha)</a:t>
            </a:r>
          </a:p>
          <a:p>
            <a:r>
              <a:rPr lang="cs-CZ" sz="3100" dirty="0" smtClean="0"/>
              <a:t>16 dotačních programů</a:t>
            </a:r>
          </a:p>
          <a:p>
            <a:pPr marL="0" indent="0">
              <a:buNone/>
            </a:pPr>
            <a:r>
              <a:rPr lang="cs-CZ" sz="3100" b="1" dirty="0" smtClean="0"/>
              <a:t>4) další postup:</a:t>
            </a:r>
          </a:p>
          <a:p>
            <a:r>
              <a:rPr lang="cs-CZ" sz="3100" dirty="0"/>
              <a:t>n</a:t>
            </a:r>
            <a:r>
              <a:rPr lang="cs-CZ" sz="3100" dirty="0" smtClean="0"/>
              <a:t>utnost upřesnit zejména zdroje financování pro řadu záměrů (chybný zdroj nebo zdroj neuveden)</a:t>
            </a:r>
          </a:p>
          <a:p>
            <a:r>
              <a:rPr lang="cs-CZ" sz="3100" dirty="0"/>
              <a:t>d</a:t>
            </a:r>
            <a:r>
              <a:rPr lang="cs-CZ" sz="3100" dirty="0" smtClean="0"/>
              <a:t>oplnit  údaje za integrované nástroje</a:t>
            </a:r>
          </a:p>
          <a:p>
            <a:r>
              <a:rPr lang="cs-CZ" sz="3100" dirty="0"/>
              <a:t>z</a:t>
            </a:r>
            <a:r>
              <a:rPr lang="cs-CZ" sz="3100" dirty="0" smtClean="0"/>
              <a:t>měna členění aktivit RAP (tematické – např. doprava, vzdělávání, zdravotnictví, sociální služby…)</a:t>
            </a:r>
          </a:p>
          <a:p>
            <a:r>
              <a:rPr lang="cs-CZ" sz="3100" dirty="0"/>
              <a:t>d</a:t>
            </a:r>
            <a:r>
              <a:rPr lang="cs-CZ" sz="3100" dirty="0" smtClean="0"/>
              <a:t>oplnit vazbu na program rozvoje kraje</a:t>
            </a:r>
          </a:p>
          <a:p>
            <a:endParaRPr lang="cs-CZ" sz="3100" dirty="0"/>
          </a:p>
          <a:p>
            <a:pPr marL="0" indent="0">
              <a:buNone/>
            </a:pPr>
            <a:r>
              <a:rPr lang="cs-CZ" sz="3100" b="1" dirty="0" smtClean="0"/>
              <a:t>Finální verze – do září 2016</a:t>
            </a:r>
            <a:endParaRPr lang="cs-CZ" sz="3100" b="1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x-none" dirty="0"/>
              <a:t>	</a:t>
            </a:r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158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958331"/>
          </a:xfrm>
        </p:spPr>
        <p:txBody>
          <a:bodyPr>
            <a:normAutofit fontScale="90000"/>
          </a:bodyPr>
          <a:lstStyle/>
          <a:p>
            <a:r>
              <a:rPr lang="cs-CZ" sz="3200" b="1" smtClean="0"/>
              <a:t/>
            </a:r>
            <a:br>
              <a:rPr lang="cs-CZ" sz="3200" b="1" smtClean="0"/>
            </a:br>
            <a:r>
              <a:rPr lang="cs-CZ" sz="3200" b="1" smtClean="0"/>
              <a:t/>
            </a:r>
            <a:br>
              <a:rPr lang="cs-CZ" sz="3200" b="1" smtClean="0"/>
            </a:br>
            <a:r>
              <a:rPr lang="cs-CZ" sz="3100" b="1" smtClean="0">
                <a:latin typeface="+mn-lt"/>
              </a:rPr>
              <a:t>8</a:t>
            </a:r>
            <a:r>
              <a:rPr lang="cs-CZ" sz="3100" b="1">
                <a:latin typeface="+mn-lt"/>
              </a:rPr>
              <a:t>. </a:t>
            </a:r>
            <a:r>
              <a:rPr lang="cs-CZ" sz="3100" b="1" dirty="0" smtClean="0">
                <a:latin typeface="+mn-lt"/>
              </a:rPr>
              <a:t>Informace </a:t>
            </a:r>
            <a:r>
              <a:rPr lang="cs-CZ" sz="3100" b="1" dirty="0">
                <a:latin typeface="+mn-lt"/>
              </a:rPr>
              <a:t>o přípravě pracovní verze 2. aktualizace Regionálního akčního plánu 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cs-CZ" sz="3600" b="1" dirty="0" smtClean="0"/>
              <a:t> </a:t>
            </a:r>
            <a:r>
              <a:rPr lang="cs-CZ" sz="3600" b="1" dirty="0"/>
              <a:t/>
            </a:r>
            <a:br>
              <a:rPr lang="cs-CZ" sz="3600" b="1" dirty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Informaci </a:t>
            </a:r>
            <a:r>
              <a:rPr lang="cs-CZ" dirty="0"/>
              <a:t>o </a:t>
            </a:r>
            <a:r>
              <a:rPr lang="cs-CZ" dirty="0" smtClean="0"/>
              <a:t>přípravě pracovní verze 2. aktualizace </a:t>
            </a:r>
            <a:r>
              <a:rPr lang="cs-CZ" dirty="0"/>
              <a:t>Regionálního akčního plánu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149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 smtClean="0"/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r>
              <a:rPr lang="cs-CZ" sz="4000" b="1" dirty="0"/>
              <a:t>9</a:t>
            </a:r>
            <a:r>
              <a:rPr lang="cs-CZ" sz="4000" b="1" dirty="0" smtClean="0"/>
              <a:t>. Různé, diskuze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 smtClean="0">
                <a:latin typeface="+mn-lt"/>
              </a:rPr>
              <a:t/>
            </a:r>
            <a:br>
              <a:rPr lang="cs-CZ" sz="4400" b="1" dirty="0" smtClean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 smtClean="0">
                <a:latin typeface="+mn-lt"/>
              </a:rPr>
              <a:t>Děkujeme za pozornost</a:t>
            </a:r>
            <a:br>
              <a:rPr lang="cs-CZ" sz="4400" b="1" dirty="0" smtClean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216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4000" b="1" dirty="0" smtClean="0">
                <a:latin typeface="+mn-lt"/>
              </a:rPr>
              <a:t>1</a:t>
            </a:r>
            <a:r>
              <a:rPr lang="cs-CZ" sz="4000" b="1" dirty="0">
                <a:latin typeface="+mn-lt"/>
              </a:rPr>
              <a:t>. Zahájení</a:t>
            </a:r>
            <a:br>
              <a:rPr lang="cs-CZ" sz="4000" b="1" dirty="0">
                <a:latin typeface="+mn-lt"/>
              </a:rPr>
            </a:br>
            <a:endParaRPr lang="cs-CZ" sz="40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27758"/>
            <a:ext cx="7886700" cy="5073041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514350" indent="-514350">
              <a:buAutoNum type="alphaLcParenR"/>
            </a:pPr>
            <a:r>
              <a:rPr lang="cs-CZ" sz="3200" b="1" dirty="0" smtClean="0"/>
              <a:t>Schválení programu</a:t>
            </a:r>
          </a:p>
          <a:p>
            <a:pPr marL="514350" indent="-514350">
              <a:buAutoNum type="alphaLcParenR"/>
            </a:pPr>
            <a:r>
              <a:rPr lang="cs-CZ" sz="3200" b="1" dirty="0" smtClean="0"/>
              <a:t>Kontrola plnění úkolů z 3. jednání RSK</a:t>
            </a:r>
            <a:endParaRPr lang="cs-CZ" sz="3200" b="1" dirty="0"/>
          </a:p>
          <a:p>
            <a:pPr marL="0" indent="0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4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0729" y="275574"/>
            <a:ext cx="8317282" cy="726508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>
                <a:latin typeface="+mn-lt"/>
              </a:rPr>
              <a:t>2. Změna nominace a jmenování člena RSK</a:t>
            </a:r>
            <a:endParaRPr lang="cs-CZ" sz="36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6981" y="1002082"/>
            <a:ext cx="8196394" cy="5692016"/>
          </a:xfrm>
        </p:spPr>
        <p:txBody>
          <a:bodyPr>
            <a:normAutofit fontScale="40000" lnSpcReduction="20000"/>
          </a:bodyPr>
          <a:lstStyle/>
          <a:p>
            <a:endParaRPr lang="cs-CZ" b="1" dirty="0" smtClean="0"/>
          </a:p>
          <a:p>
            <a:pPr marL="0" indent="0">
              <a:buNone/>
            </a:pPr>
            <a:r>
              <a:rPr lang="cs-CZ" dirty="0" smtClean="0"/>
              <a:t>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sz="2400" b="1" dirty="0" smtClean="0"/>
          </a:p>
          <a:p>
            <a:endParaRPr lang="cs-CZ" b="1" dirty="0"/>
          </a:p>
          <a:p>
            <a:endParaRPr lang="cs-CZ" sz="2400" b="1" dirty="0" smtClean="0"/>
          </a:p>
          <a:p>
            <a:endParaRPr lang="cs-CZ" b="1" dirty="0"/>
          </a:p>
          <a:p>
            <a:endParaRPr lang="cs-CZ" sz="2400" b="1" dirty="0" smtClean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r>
              <a:rPr lang="cs-CZ" sz="4500" b="1" dirty="0" smtClean="0"/>
              <a:t>Do seznamu stálých hostů byla doplněna: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cs-CZ" sz="4500" dirty="0" smtClean="0"/>
              <a:t>Zástupkyně Centra pro regionální rozvoj ČR – oddělení pro Karlovarský kraj (zprostředkující subjekt IROP) </a:t>
            </a:r>
            <a:r>
              <a:rPr lang="cs-CZ" sz="4500" b="1" dirty="0" smtClean="0"/>
              <a:t>Ing. Marie Míšková</a:t>
            </a:r>
          </a:p>
          <a:p>
            <a:pPr marL="685800" lvl="2" indent="0">
              <a:buNone/>
            </a:pPr>
            <a:endParaRPr lang="cs-CZ" sz="45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4500" b="1" dirty="0" smtClean="0"/>
              <a:t>Aktualizovaný seznam členů a náhradníků - viz příloha materiálu k jednání</a:t>
            </a:r>
          </a:p>
          <a:p>
            <a:pPr marL="457200" lvl="1" indent="0">
              <a:buNone/>
            </a:pPr>
            <a:endParaRPr lang="cs-CZ" sz="2000" b="1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619471"/>
              </p:ext>
            </p:extLst>
          </p:nvPr>
        </p:nvGraphicFramePr>
        <p:xfrm>
          <a:off x="759124" y="1002082"/>
          <a:ext cx="8084251" cy="3032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084"/>
                <a:gridCol w="2234241"/>
                <a:gridCol w="2295926"/>
              </a:tblGrid>
              <a:tr h="407761">
                <a:tc>
                  <a:txBody>
                    <a:bodyPr/>
                    <a:lstStyle/>
                    <a:p>
                      <a:r>
                        <a:rPr lang="cs-CZ" sz="2200" dirty="0" smtClean="0">
                          <a:solidFill>
                            <a:schemeClr val="tx1"/>
                          </a:solidFill>
                        </a:rPr>
                        <a:t>Delegující instituce</a:t>
                      </a:r>
                      <a:endParaRPr lang="cs-CZ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200" dirty="0" smtClean="0">
                          <a:solidFill>
                            <a:schemeClr val="tx1"/>
                          </a:solidFill>
                        </a:rPr>
                        <a:t>Původní člen</a:t>
                      </a:r>
                      <a:endParaRPr lang="cs-CZ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200" dirty="0" smtClean="0">
                          <a:solidFill>
                            <a:schemeClr val="tx1"/>
                          </a:solidFill>
                        </a:rPr>
                        <a:t>Nový člen</a:t>
                      </a:r>
                      <a:endParaRPr lang="cs-CZ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1641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KARP,</a:t>
                      </a:r>
                      <a:r>
                        <a:rPr lang="cs-CZ" sz="1800" b="1" baseline="0" dirty="0" smtClean="0"/>
                        <a:t> p. o.  </a:t>
                      </a:r>
                    </a:p>
                    <a:p>
                      <a:r>
                        <a:rPr lang="cs-CZ" sz="1800" b="1" baseline="0" dirty="0" smtClean="0"/>
                        <a:t>– krajský RIS3 manažer</a:t>
                      </a:r>
                      <a:endParaRPr lang="cs-CZ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strike="noStrike" dirty="0" smtClean="0"/>
                        <a:t>Ing. Barbora Volfová</a:t>
                      </a:r>
                    </a:p>
                    <a:p>
                      <a:endParaRPr lang="cs-CZ" sz="1800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Ing. Martina Weissová</a:t>
                      </a:r>
                      <a:endParaRPr lang="cs-CZ" sz="1800" b="1" dirty="0"/>
                    </a:p>
                  </a:txBody>
                  <a:tcPr/>
                </a:tc>
              </a:tr>
              <a:tr h="728144">
                <a:tc>
                  <a:txBody>
                    <a:bodyPr/>
                    <a:lstStyle/>
                    <a:p>
                      <a:r>
                        <a:rPr lang="cs-CZ" sz="2200" b="1" dirty="0" smtClean="0">
                          <a:solidFill>
                            <a:schemeClr val="tx1"/>
                          </a:solidFill>
                        </a:rPr>
                        <a:t>Delegující instituce</a:t>
                      </a:r>
                      <a:endParaRPr lang="cs-CZ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200" b="1" dirty="0" smtClean="0">
                          <a:solidFill>
                            <a:schemeClr val="tx1"/>
                          </a:solidFill>
                        </a:rPr>
                        <a:t>Původní náhradník</a:t>
                      </a:r>
                      <a:endParaRPr lang="cs-CZ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200" b="1" dirty="0" smtClean="0">
                          <a:solidFill>
                            <a:schemeClr val="tx1"/>
                          </a:solidFill>
                        </a:rPr>
                        <a:t>Nový náhradník</a:t>
                      </a:r>
                      <a:endParaRPr lang="cs-CZ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11641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KARP,</a:t>
                      </a:r>
                      <a:r>
                        <a:rPr lang="cs-CZ" sz="1800" b="1" baseline="0" dirty="0" smtClean="0"/>
                        <a:t> p. o. </a:t>
                      </a:r>
                    </a:p>
                    <a:p>
                      <a:r>
                        <a:rPr lang="cs-CZ" sz="1800" b="1" baseline="0" dirty="0" smtClean="0"/>
                        <a:t>– krajský RIS3 manažer</a:t>
                      </a:r>
                      <a:endParaRPr lang="cs-CZ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strike="noStrike" dirty="0" smtClean="0"/>
                        <a:t>Ing. Jana Michková</a:t>
                      </a:r>
                      <a:endParaRPr lang="cs-CZ" sz="1800" strike="no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Mgr. Šárka </a:t>
                      </a:r>
                      <a:r>
                        <a:rPr lang="cs-CZ" sz="1800" b="1" dirty="0" err="1" smtClean="0"/>
                        <a:t>Harušťáková</a:t>
                      </a:r>
                      <a:endParaRPr lang="cs-CZ" sz="1800" b="1" dirty="0"/>
                    </a:p>
                  </a:txBody>
                  <a:tcPr/>
                </a:tc>
              </a:tr>
              <a:tr h="563749"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Agentura pro sociální začleňování</a:t>
                      </a:r>
                      <a:endParaRPr lang="cs-CZ" sz="18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strike="noStrike" dirty="0" smtClean="0"/>
                        <a:t>p. Milan </a:t>
                      </a:r>
                      <a:r>
                        <a:rPr lang="cs-CZ" sz="1800" strike="noStrike" dirty="0" err="1" smtClean="0"/>
                        <a:t>Greineder</a:t>
                      </a:r>
                      <a:endParaRPr lang="cs-CZ" sz="1800" strike="noStrike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1" dirty="0" smtClean="0"/>
                        <a:t>Mgr. Mikuláš Tichý</a:t>
                      </a:r>
                      <a:endParaRPr lang="cs-CZ" sz="1800" b="1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68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0882" y="365127"/>
            <a:ext cx="8091578" cy="684356"/>
          </a:xfrm>
        </p:spPr>
        <p:txBody>
          <a:bodyPr>
            <a:normAutofit/>
          </a:bodyPr>
          <a:lstStyle/>
          <a:p>
            <a:r>
              <a:rPr lang="cs-CZ" sz="3200" b="1" dirty="0">
                <a:latin typeface="+mn-lt"/>
              </a:rPr>
              <a:t>2. Změna nominace a jmenování </a:t>
            </a:r>
            <a:r>
              <a:rPr lang="cs-CZ" sz="3200" b="1" dirty="0" smtClean="0">
                <a:latin typeface="+mn-lt"/>
              </a:rPr>
              <a:t>člena </a:t>
            </a:r>
            <a:r>
              <a:rPr lang="cs-CZ" sz="3200" b="1" dirty="0">
                <a:latin typeface="+mn-lt"/>
              </a:rPr>
              <a:t>RSK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0883" y="1049482"/>
            <a:ext cx="7855135" cy="5351317"/>
          </a:xfrm>
        </p:spPr>
        <p:txBody>
          <a:bodyPr/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sz="2400" b="1" u="sng" dirty="0" smtClean="0"/>
              <a:t>Návrh </a:t>
            </a:r>
            <a:r>
              <a:rPr lang="cs-CZ" sz="2400" b="1" u="sng" dirty="0"/>
              <a:t>na usnesení:</a:t>
            </a:r>
            <a:endParaRPr lang="cs-CZ" sz="2400" dirty="0"/>
          </a:p>
          <a:p>
            <a:pPr marL="0" indent="0">
              <a:buNone/>
            </a:pPr>
            <a:r>
              <a:rPr lang="cs-CZ" sz="2400" dirty="0"/>
              <a:t> </a:t>
            </a:r>
          </a:p>
          <a:p>
            <a:pPr marL="0" indent="0">
              <a:buNone/>
            </a:pPr>
            <a:r>
              <a:rPr lang="cs-CZ" sz="2400" b="1" dirty="0"/>
              <a:t>Regionální stálá konference Karlovarského kraje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•	bere na vědomí</a:t>
            </a:r>
            <a:endParaRPr lang="cs-CZ" sz="2400" dirty="0"/>
          </a:p>
          <a:p>
            <a:pPr marL="0" indent="0">
              <a:buNone/>
            </a:pPr>
            <a:r>
              <a:rPr lang="x-none" sz="2400" dirty="0" smtClean="0"/>
              <a:t>Informaci </a:t>
            </a:r>
            <a:r>
              <a:rPr lang="x-none" sz="2400" dirty="0"/>
              <a:t>o změně nominace a jmenování </a:t>
            </a:r>
            <a:r>
              <a:rPr lang="x-none" sz="2400" dirty="0" smtClean="0"/>
              <a:t>člen</a:t>
            </a:r>
            <a:r>
              <a:rPr lang="cs-CZ" sz="2400" dirty="0" smtClean="0"/>
              <a:t>a</a:t>
            </a:r>
            <a:r>
              <a:rPr lang="x-none" sz="2400" dirty="0" smtClean="0"/>
              <a:t> </a:t>
            </a:r>
            <a:r>
              <a:rPr lang="x-none" sz="2400" dirty="0"/>
              <a:t>RSK</a:t>
            </a:r>
            <a:r>
              <a:rPr lang="cs-CZ" sz="2400" dirty="0"/>
              <a:t>.</a:t>
            </a:r>
          </a:p>
          <a:p>
            <a:pPr mar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1355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556"/>
            <a:ext cx="8058150" cy="997526"/>
          </a:xfrm>
        </p:spPr>
        <p:txBody>
          <a:bodyPr>
            <a:normAutofit fontScale="90000"/>
          </a:bodyPr>
          <a:lstStyle/>
          <a:p>
            <a:r>
              <a:rPr lang="cs-CZ" sz="3600" b="1" dirty="0">
                <a:latin typeface="+mn-lt"/>
              </a:rPr>
              <a:t>3. Informace </a:t>
            </a:r>
            <a:r>
              <a:rPr lang="cs-CZ" sz="3600" b="1" dirty="0" smtClean="0">
                <a:latin typeface="+mn-lt"/>
              </a:rPr>
              <a:t>z jednání Národní stálé konference</a:t>
            </a:r>
            <a:endParaRPr lang="cs-CZ" sz="36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9935" y="1361208"/>
            <a:ext cx="8230243" cy="51331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endParaRPr lang="cs-CZ" b="1" dirty="0" smtClean="0"/>
          </a:p>
          <a:p>
            <a:pPr marL="0" indent="0" algn="ctr">
              <a:buNone/>
            </a:pPr>
            <a:endParaRPr lang="cs-CZ" sz="2800" b="1" dirty="0" smtClean="0"/>
          </a:p>
          <a:p>
            <a:pPr marL="514350" indent="-514350" algn="ctr">
              <a:buAutoNum type="alphaLcParenR"/>
            </a:pPr>
            <a:r>
              <a:rPr lang="cs-CZ" sz="2800" b="1" dirty="0" smtClean="0"/>
              <a:t>Aktuální informace z Ministerstva pro místní rozvoj ČR</a:t>
            </a:r>
          </a:p>
          <a:p>
            <a:pPr marL="0" indent="0" algn="ctr">
              <a:buNone/>
            </a:pPr>
            <a:endParaRPr lang="cs-CZ" sz="2800" b="1" dirty="0" smtClean="0"/>
          </a:p>
          <a:p>
            <a:pPr marL="0" indent="0" algn="ctr">
              <a:buNone/>
            </a:pPr>
            <a:r>
              <a:rPr lang="cs-CZ" sz="2400" b="1" dirty="0" smtClean="0"/>
              <a:t>Ing. Radana Kratochvílová</a:t>
            </a:r>
          </a:p>
          <a:p>
            <a:pPr marL="0" indent="0" algn="ctr">
              <a:buNone/>
            </a:pPr>
            <a:r>
              <a:rPr lang="cs-CZ" sz="2400" dirty="0"/>
              <a:t>v</a:t>
            </a:r>
            <a:r>
              <a:rPr lang="cs-CZ" sz="2400" dirty="0" smtClean="0"/>
              <a:t>edoucí oddělení řízení strategie regionální politiky</a:t>
            </a:r>
          </a:p>
          <a:p>
            <a:pPr marL="0" indent="0" algn="ctr">
              <a:buNone/>
            </a:pPr>
            <a:r>
              <a:rPr lang="cs-CZ" sz="2400" dirty="0" smtClean="0"/>
              <a:t>Ministerstvo pro místní rozvoj ČR</a:t>
            </a:r>
          </a:p>
          <a:p>
            <a:pPr marL="0" indent="0" algn="ctr">
              <a:buNone/>
            </a:pPr>
            <a:endParaRPr lang="cs-CZ" sz="2400" b="1" dirty="0" smtClean="0"/>
          </a:p>
          <a:p>
            <a:endParaRPr lang="cs-CZ" b="1" dirty="0"/>
          </a:p>
          <a:p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9089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+mn-lt"/>
              </a:rPr>
              <a:t>3. </a:t>
            </a:r>
            <a:r>
              <a:rPr lang="cs-CZ" sz="3200" b="1" dirty="0">
                <a:latin typeface="+mn-lt"/>
              </a:rPr>
              <a:t>Informace z jednání Národní stálé konference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66157" y="1371600"/>
            <a:ext cx="7554387" cy="5085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b) Ostatní aktuální informace</a:t>
            </a:r>
          </a:p>
          <a:p>
            <a:pPr marL="0" indent="0">
              <a:buNone/>
            </a:pPr>
            <a:r>
              <a:rPr lang="cs-CZ" b="1" u="sng" dirty="0" smtClean="0"/>
              <a:t>Největší problémy diskutované na NSK</a:t>
            </a:r>
          </a:p>
          <a:p>
            <a:r>
              <a:rPr lang="cs-CZ" dirty="0" smtClean="0"/>
              <a:t>Místní akční plány vzdělávání (MAP) a další problémy s  OP Výzkum, vývoj a vzdělávání (OP VVV)</a:t>
            </a:r>
          </a:p>
          <a:p>
            <a:r>
              <a:rPr lang="cs-CZ" dirty="0" smtClean="0"/>
              <a:t>OP PIK – Inovační vouchery, jednání o podpoře podnikání v cestovním ruchu, podpora aktivit dle RIS3</a:t>
            </a:r>
          </a:p>
          <a:p>
            <a:r>
              <a:rPr lang="cs-CZ" dirty="0" smtClean="0"/>
              <a:t>OP Doprava – výstavba dálnic a EIA</a:t>
            </a:r>
          </a:p>
          <a:p>
            <a:r>
              <a:rPr lang="cs-CZ" dirty="0"/>
              <a:t>Národní strategie pro inteligentní specializaci (RIS3)</a:t>
            </a:r>
          </a:p>
          <a:p>
            <a:r>
              <a:rPr lang="cs-CZ" sz="2400" dirty="0" smtClean="0"/>
              <a:t>Monitorovací systém ISKP2014+</a:t>
            </a:r>
          </a:p>
          <a:p>
            <a:pPr marL="0" indent="0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39484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+mn-lt"/>
              </a:rPr>
              <a:t>3. </a:t>
            </a:r>
            <a:r>
              <a:rPr lang="cs-CZ" sz="3200" b="1" dirty="0">
                <a:latin typeface="+mn-lt"/>
              </a:rPr>
              <a:t>Informace z jednání Národní stálé konference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6761" y="1371600"/>
            <a:ext cx="7683783" cy="5085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b) Ostatní aktuální informace</a:t>
            </a:r>
          </a:p>
          <a:p>
            <a:pPr marL="0" indent="0">
              <a:buNone/>
            </a:pPr>
            <a:r>
              <a:rPr lang="cs-CZ" sz="2400" b="1" u="sng" dirty="0" smtClean="0"/>
              <a:t>Program </a:t>
            </a:r>
            <a:r>
              <a:rPr lang="cs-CZ" sz="2400" b="1" u="sng" dirty="0"/>
              <a:t>podpory regenerace a podnikatelského využití </a:t>
            </a:r>
            <a:r>
              <a:rPr lang="cs-CZ" sz="2400" b="1" u="sng" dirty="0" err="1" smtClean="0"/>
              <a:t>brownfields</a:t>
            </a:r>
            <a:r>
              <a:rPr lang="cs-CZ" sz="2400" b="1" u="sng" dirty="0" smtClean="0"/>
              <a:t> </a:t>
            </a:r>
          </a:p>
          <a:p>
            <a:r>
              <a:rPr lang="cs-CZ" sz="2400" dirty="0" smtClean="0"/>
              <a:t>nový </a:t>
            </a:r>
            <a:r>
              <a:rPr lang="cs-CZ" sz="2400" dirty="0"/>
              <a:t>dotační program </a:t>
            </a:r>
            <a:r>
              <a:rPr lang="cs-CZ" sz="2400" dirty="0" smtClean="0"/>
              <a:t>MPO ČR </a:t>
            </a:r>
            <a:r>
              <a:rPr lang="cs-CZ" sz="2400" dirty="0"/>
              <a:t>– schválen vládou </a:t>
            </a:r>
            <a:r>
              <a:rPr lang="cs-CZ" sz="2400" dirty="0" smtClean="0"/>
              <a:t>ČR </a:t>
            </a:r>
          </a:p>
          <a:p>
            <a:r>
              <a:rPr lang="cs-CZ" dirty="0"/>
              <a:t>revitalizace a oživení zastaralých a nevyužívaných průmyslových i zemědělských areálů, příprava průmyslových ploch a objektů pro podnikání do </a:t>
            </a:r>
            <a:r>
              <a:rPr lang="cs-CZ" dirty="0" smtClean="0"/>
              <a:t>10 </a:t>
            </a:r>
            <a:r>
              <a:rPr lang="cs-CZ" dirty="0"/>
              <a:t>ha.</a:t>
            </a:r>
            <a:r>
              <a:rPr lang="cs-CZ" sz="2400" dirty="0" smtClean="0"/>
              <a:t> </a:t>
            </a:r>
          </a:p>
          <a:p>
            <a:r>
              <a:rPr lang="cs-CZ" sz="2400" dirty="0" smtClean="0"/>
              <a:t>realizace </a:t>
            </a:r>
            <a:r>
              <a:rPr lang="cs-CZ" sz="2400" dirty="0"/>
              <a:t>programu: 2017 – 2023, </a:t>
            </a:r>
            <a:endParaRPr lang="cs-CZ" sz="2400" dirty="0" smtClean="0"/>
          </a:p>
          <a:p>
            <a:r>
              <a:rPr lang="cs-CZ" sz="2400" dirty="0" smtClean="0"/>
              <a:t>alokace </a:t>
            </a:r>
            <a:r>
              <a:rPr lang="cs-CZ" sz="2400" dirty="0"/>
              <a:t>programu: 2 mld. Kč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60215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215661"/>
            <a:ext cx="8079581" cy="115593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latin typeface="+mn-lt"/>
              </a:rPr>
              <a:t>3. </a:t>
            </a:r>
            <a:r>
              <a:rPr lang="cs-CZ" sz="3200" b="1" dirty="0">
                <a:latin typeface="+mn-lt"/>
              </a:rPr>
              <a:t>Informace z jednání Národní stálé konference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6761" y="1371600"/>
            <a:ext cx="7683783" cy="50856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 smtClean="0"/>
              <a:t>b) Ostatní aktuální informace</a:t>
            </a:r>
          </a:p>
          <a:p>
            <a:pPr marL="0" indent="0">
              <a:buNone/>
            </a:pPr>
            <a:r>
              <a:rPr lang="cs-CZ" b="1" dirty="0" smtClean="0"/>
              <a:t>Podporované aktivity:</a:t>
            </a:r>
            <a:endParaRPr lang="cs-CZ" sz="2400" b="1" dirty="0" smtClean="0"/>
          </a:p>
          <a:p>
            <a:r>
              <a:rPr lang="cs-CZ" dirty="0"/>
              <a:t>regenerace a rekonstrukce </a:t>
            </a:r>
            <a:r>
              <a:rPr lang="cs-CZ" dirty="0" err="1"/>
              <a:t>brownfieldů</a:t>
            </a:r>
            <a:r>
              <a:rPr lang="cs-CZ" dirty="0"/>
              <a:t> </a:t>
            </a:r>
            <a:r>
              <a:rPr lang="cs-CZ" dirty="0" smtClean="0"/>
              <a:t>a </a:t>
            </a:r>
            <a:r>
              <a:rPr lang="cs-CZ" dirty="0"/>
              <a:t>jejich přeměna na moderní podnikatelské objekty a vznik </a:t>
            </a:r>
            <a:r>
              <a:rPr lang="cs-CZ" dirty="0" smtClean="0"/>
              <a:t> </a:t>
            </a:r>
            <a:r>
              <a:rPr lang="cs-CZ" dirty="0"/>
              <a:t>podnikatelských ploch do velikosti 10 ha </a:t>
            </a:r>
            <a:endParaRPr lang="cs-CZ" dirty="0" smtClean="0"/>
          </a:p>
          <a:p>
            <a:r>
              <a:rPr lang="cs-CZ" dirty="0" smtClean="0"/>
              <a:t>nákupy </a:t>
            </a:r>
            <a:r>
              <a:rPr lang="cs-CZ" dirty="0"/>
              <a:t>nemovitostí typu </a:t>
            </a:r>
            <a:r>
              <a:rPr lang="cs-CZ" dirty="0" err="1" smtClean="0"/>
              <a:t>brownfield</a:t>
            </a:r>
            <a:endParaRPr lang="cs-CZ" dirty="0" smtClean="0"/>
          </a:p>
          <a:p>
            <a:r>
              <a:rPr lang="cs-CZ" dirty="0" smtClean="0"/>
              <a:t>odstranění </a:t>
            </a:r>
            <a:r>
              <a:rPr lang="cs-CZ" dirty="0"/>
              <a:t>nevyužitelných </a:t>
            </a:r>
            <a:r>
              <a:rPr lang="cs-CZ" dirty="0" smtClean="0"/>
              <a:t>staveb</a:t>
            </a:r>
          </a:p>
          <a:p>
            <a:r>
              <a:rPr lang="cs-CZ" dirty="0" smtClean="0"/>
              <a:t>výstavba </a:t>
            </a:r>
            <a:r>
              <a:rPr lang="cs-CZ" dirty="0"/>
              <a:t>páteřní infrastruktury, provedení nezbytných terénních úprav, stavební, přípravné a kontrolní práce spojené s projektem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54545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1069</Words>
  <Application>Microsoft Office PowerPoint</Application>
  <PresentationFormat>Předvádění na obrazovce (4:3)</PresentationFormat>
  <Paragraphs>273</Paragraphs>
  <Slides>27</Slides>
  <Notes>27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27</vt:i4>
      </vt:variant>
    </vt:vector>
  </HeadingPairs>
  <TitlesOfParts>
    <vt:vector size="38" baseType="lpstr">
      <vt:lpstr>Arial</vt:lpstr>
      <vt:lpstr>Calibri</vt:lpstr>
      <vt:lpstr>Calibri Light</vt:lpstr>
      <vt:lpstr>Corbel</vt:lpstr>
      <vt:lpstr>Times New Roman</vt:lpstr>
      <vt:lpstr>Wingdings</vt:lpstr>
      <vt:lpstr>Wingdings 2</vt:lpstr>
      <vt:lpstr>HDOfficeLightV0</vt:lpstr>
      <vt:lpstr>1_HDOfficeLightV0</vt:lpstr>
      <vt:lpstr>2_HDOfficeLightV0</vt:lpstr>
      <vt:lpstr>Paralaxa</vt:lpstr>
      <vt:lpstr>Regionální stálá konference Karlovarského kraje 4. jednání</vt:lpstr>
      <vt:lpstr>Program</vt:lpstr>
      <vt:lpstr> 1. Zahájení </vt:lpstr>
      <vt:lpstr>2. Změna nominace a jmenování člena RSK</vt:lpstr>
      <vt:lpstr>2. Změna nominace a jmenování člena RSK</vt:lpstr>
      <vt:lpstr>3. Informace z jednání Národní stálé konference</vt:lpstr>
      <vt:lpstr>3. Informace z jednání Národní stálé konference</vt:lpstr>
      <vt:lpstr>3. Informace z jednání Národní stálé konference</vt:lpstr>
      <vt:lpstr>3. Informace z jednání Národní stálé konference</vt:lpstr>
      <vt:lpstr>3. Informace z jednání Národní stálé konference</vt:lpstr>
      <vt:lpstr>3. Informace z jednání Národní stálé konference</vt:lpstr>
      <vt:lpstr>3. Informace z jednání Národní stálé konference</vt:lpstr>
      <vt:lpstr>3. Informace z jednání Národní stálé konference</vt:lpstr>
      <vt:lpstr> 4. Informace o přípravě Krajského akčního plánu rozvoje vzdělávání (KAP) – schvalování dokumentu „Rámec pro podporu infrastruktury a investic v Karlovarském kraji I“ </vt:lpstr>
      <vt:lpstr> 4. Informace o přípravě Krajského akčního plánu rozvoje vzdělávání (KAP) – schvalování dokumentu „Rámec pro podporu infrastruktury a investic v Karlovarském kraji I“ </vt:lpstr>
      <vt:lpstr>5. Předložení změnového listu členů Pracovní skupiny Vzdělávání </vt:lpstr>
      <vt:lpstr>5. Předložení změnového listu členů Pracovní skupiny Vzdělávání </vt:lpstr>
      <vt:lpstr> 6. Informace o Integrovaném plánu rozvoje území (IPRÚ) Karlovy Vary </vt:lpstr>
      <vt:lpstr> 6. Informace o Integrovaném plánu rozvoje území (IPRÚ) Karlovy Vary </vt:lpstr>
      <vt:lpstr> 7. Prezentace Strategií Komunitně vedeného místního rozvoje (CLLD) a MAS v Karlovarském kraji </vt:lpstr>
      <vt:lpstr> 7. Prezentace Strategií Komunitně vedeného místního rozvoje (CLLD) a MAS v Karlovarském kraji </vt:lpstr>
      <vt:lpstr>8. Informace o přípravě pracovní verze 2. aktualizace Regionálního akčního plánu</vt:lpstr>
      <vt:lpstr>  8. Informace o přípravě pracovní verze 2. aktualizace Regionálního akčního plánu    </vt:lpstr>
      <vt:lpstr>  8. Informace o přípravě pracovní verze 2. aktualizace Regionálního akčního plánu    </vt:lpstr>
      <vt:lpstr>  8. Informace o přípravě pracovní verze 2. aktualizace Regionálního akčního plánu    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jelena.kriegelsteinova</cp:lastModifiedBy>
  <cp:revision>143</cp:revision>
  <cp:lastPrinted>2016-06-23T05:31:04Z</cp:lastPrinted>
  <dcterms:created xsi:type="dcterms:W3CDTF">2015-05-26T10:30:37Z</dcterms:created>
  <dcterms:modified xsi:type="dcterms:W3CDTF">2016-07-12T12:39:29Z</dcterms:modified>
</cp:coreProperties>
</file>