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7" r:id="rId2"/>
    <p:sldId id="258" r:id="rId3"/>
    <p:sldId id="264" r:id="rId4"/>
    <p:sldId id="259" r:id="rId5"/>
    <p:sldId id="262" r:id="rId6"/>
    <p:sldId id="269" r:id="rId7"/>
    <p:sldId id="268" r:id="rId8"/>
    <p:sldId id="266" r:id="rId9"/>
    <p:sldId id="261" r:id="rId10"/>
  </p:sldIdLst>
  <p:sldSz cx="12192000" cy="6858000"/>
  <p:notesSz cx="6784975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80" d="100"/>
          <a:sy n="80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1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79C454-2BBE-46B2-B779-CC00A456D6FC}" type="doc">
      <dgm:prSet loTypeId="urn:microsoft.com/office/officeart/2008/layout/VerticalCircle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2B5815E-CCE6-4E8E-B4C5-9F19C66F702A}">
      <dgm:prSet/>
      <dgm:spPr/>
      <dgm:t>
        <a:bodyPr/>
        <a:lstStyle/>
        <a:p>
          <a:pPr rtl="0"/>
          <a:r>
            <a:rPr lang="cs-CZ" b="1" baseline="0" dirty="0" smtClean="0"/>
            <a:t>Volba povolání</a:t>
          </a:r>
          <a:r>
            <a:rPr lang="cs-CZ" baseline="0" dirty="0" smtClean="0"/>
            <a:t> </a:t>
          </a:r>
        </a:p>
        <a:p>
          <a:pPr rtl="0"/>
          <a:r>
            <a:rPr lang="cs-CZ" baseline="0" dirty="0" smtClean="0"/>
            <a:t>rozvoj </a:t>
          </a:r>
          <a:r>
            <a:rPr lang="cs-CZ" baseline="0" smtClean="0"/>
            <a:t>kariérového poradenství, </a:t>
          </a:r>
          <a:r>
            <a:rPr lang="cs-CZ" baseline="0" dirty="0" smtClean="0"/>
            <a:t>podpora kompetencí k podnikavosti, iniciativě a kreativitě</a:t>
          </a:r>
          <a:endParaRPr lang="cs-CZ" dirty="0"/>
        </a:p>
      </dgm:t>
    </dgm:pt>
    <dgm:pt modelId="{3CCB47A8-3B58-4479-AF3B-4C46993E1883}" type="parTrans" cxnId="{19926CE7-DB2E-4EB3-A5C5-6DAA9D8DE18A}">
      <dgm:prSet/>
      <dgm:spPr/>
      <dgm:t>
        <a:bodyPr/>
        <a:lstStyle/>
        <a:p>
          <a:endParaRPr lang="cs-CZ"/>
        </a:p>
      </dgm:t>
    </dgm:pt>
    <dgm:pt modelId="{BA14116E-9545-429A-BAF7-12379D23F58C}" type="sibTrans" cxnId="{19926CE7-DB2E-4EB3-A5C5-6DAA9D8DE18A}">
      <dgm:prSet/>
      <dgm:spPr/>
      <dgm:t>
        <a:bodyPr/>
        <a:lstStyle/>
        <a:p>
          <a:endParaRPr lang="cs-CZ"/>
        </a:p>
      </dgm:t>
    </dgm:pt>
    <dgm:pt modelId="{3D0B47BC-E05D-490E-BCE3-BAA859B1B3F8}">
      <dgm:prSet/>
      <dgm:spPr/>
      <dgm:t>
        <a:bodyPr/>
        <a:lstStyle/>
        <a:p>
          <a:pPr rtl="0"/>
          <a:r>
            <a:rPr lang="cs-CZ" b="1" baseline="0" dirty="0" smtClean="0"/>
            <a:t>Vzdělávání pro život</a:t>
          </a:r>
        </a:p>
        <a:p>
          <a:pPr rtl="0"/>
          <a:r>
            <a:rPr lang="cs-CZ" baseline="0" dirty="0" smtClean="0"/>
            <a:t>podpora odborného a polytechnického vzdělávání, spolupráce škol a zaměstnavatelů, rozvoj dalšího profesního vzdělávání na školách formou celoživotního učení a rozvoj infrastruktury SŠ a VOŠ</a:t>
          </a:r>
          <a:endParaRPr lang="cs-CZ" dirty="0"/>
        </a:p>
      </dgm:t>
    </dgm:pt>
    <dgm:pt modelId="{A286F35B-F461-4ABF-B210-7DC72468A8A0}" type="parTrans" cxnId="{EB432A17-3292-497B-A0E9-27D32751BB21}">
      <dgm:prSet/>
      <dgm:spPr/>
      <dgm:t>
        <a:bodyPr/>
        <a:lstStyle/>
        <a:p>
          <a:endParaRPr lang="cs-CZ"/>
        </a:p>
      </dgm:t>
    </dgm:pt>
    <dgm:pt modelId="{97C7C163-3DC9-4584-8F57-7B7F7646CB6C}" type="sibTrans" cxnId="{EB432A17-3292-497B-A0E9-27D32751BB21}">
      <dgm:prSet/>
      <dgm:spPr/>
      <dgm:t>
        <a:bodyPr/>
        <a:lstStyle/>
        <a:p>
          <a:endParaRPr lang="cs-CZ"/>
        </a:p>
      </dgm:t>
    </dgm:pt>
    <dgm:pt modelId="{A8B368B9-B56D-474F-A386-4EB0D5065A47}">
      <dgm:prSet/>
      <dgm:spPr/>
      <dgm:t>
        <a:bodyPr/>
        <a:lstStyle/>
        <a:p>
          <a:pPr rtl="0"/>
          <a:r>
            <a:rPr lang="cs-CZ" b="1" baseline="0" dirty="0" smtClean="0"/>
            <a:t>Společné vzdělávání</a:t>
          </a:r>
        </a:p>
        <a:p>
          <a:pPr rtl="0"/>
          <a:r>
            <a:rPr lang="cs-CZ" baseline="0" dirty="0" smtClean="0"/>
            <a:t>podpora inkluzivního vzdělávání)</a:t>
          </a:r>
          <a:endParaRPr lang="cs-CZ" dirty="0"/>
        </a:p>
      </dgm:t>
    </dgm:pt>
    <dgm:pt modelId="{04BB5E76-842D-4FDE-A8F8-489AE0896893}" type="parTrans" cxnId="{2E491D70-DBDC-460D-9B45-2D5237401D60}">
      <dgm:prSet/>
      <dgm:spPr/>
      <dgm:t>
        <a:bodyPr/>
        <a:lstStyle/>
        <a:p>
          <a:endParaRPr lang="cs-CZ"/>
        </a:p>
      </dgm:t>
    </dgm:pt>
    <dgm:pt modelId="{D38B1727-31E1-4153-B3F4-64EC7E5B1E00}" type="sibTrans" cxnId="{2E491D70-DBDC-460D-9B45-2D5237401D60}">
      <dgm:prSet/>
      <dgm:spPr/>
      <dgm:t>
        <a:bodyPr/>
        <a:lstStyle/>
        <a:p>
          <a:endParaRPr lang="cs-CZ"/>
        </a:p>
      </dgm:t>
    </dgm:pt>
    <dgm:pt modelId="{02F4EB21-A10F-43F2-8855-59E0FB685487}">
      <dgm:prSet/>
      <dgm:spPr/>
      <dgm:t>
        <a:bodyPr/>
        <a:lstStyle/>
        <a:p>
          <a:pPr rtl="0"/>
          <a:r>
            <a:rPr lang="cs-CZ" b="1" baseline="0" dirty="0" smtClean="0"/>
            <a:t>Rozvoj osobnosti</a:t>
          </a:r>
          <a:r>
            <a:rPr lang="cs-CZ" baseline="0" dirty="0" smtClean="0"/>
            <a:t> </a:t>
          </a:r>
        </a:p>
        <a:p>
          <a:pPr rtl="0"/>
          <a:r>
            <a:rPr lang="cs-CZ" baseline="0" dirty="0" smtClean="0"/>
            <a:t>podpora rozvoje čtenářské a matematické gramotnosti a klíčových kompetencí žáků včetně digitálních a jazykových kompetencí</a:t>
          </a:r>
          <a:endParaRPr lang="cs-CZ" dirty="0"/>
        </a:p>
      </dgm:t>
    </dgm:pt>
    <dgm:pt modelId="{136D9EA4-FBC3-4EBD-8B6A-3593BA0F1A51}" type="parTrans" cxnId="{DADDD698-5F64-4642-844F-5712278D3F75}">
      <dgm:prSet/>
      <dgm:spPr/>
      <dgm:t>
        <a:bodyPr/>
        <a:lstStyle/>
        <a:p>
          <a:endParaRPr lang="cs-CZ"/>
        </a:p>
      </dgm:t>
    </dgm:pt>
    <dgm:pt modelId="{9F1FAFD5-32AF-4DA0-A51B-D4730DF3071D}" type="sibTrans" cxnId="{DADDD698-5F64-4642-844F-5712278D3F75}">
      <dgm:prSet/>
      <dgm:spPr/>
      <dgm:t>
        <a:bodyPr/>
        <a:lstStyle/>
        <a:p>
          <a:endParaRPr lang="cs-CZ"/>
        </a:p>
      </dgm:t>
    </dgm:pt>
    <dgm:pt modelId="{A31B6F18-6889-4F1A-8505-1F6FF9B2D444}" type="pres">
      <dgm:prSet presAssocID="{2A79C454-2BBE-46B2-B779-CC00A456D6FC}" presName="Name0" presStyleCnt="0">
        <dgm:presLayoutVars>
          <dgm:dir/>
        </dgm:presLayoutVars>
      </dgm:prSet>
      <dgm:spPr/>
      <dgm:t>
        <a:bodyPr/>
        <a:lstStyle/>
        <a:p>
          <a:endParaRPr lang="cs-CZ"/>
        </a:p>
      </dgm:t>
    </dgm:pt>
    <dgm:pt modelId="{A97CDDA7-BC7C-4851-AEA5-D00E22C05794}" type="pres">
      <dgm:prSet presAssocID="{D2B5815E-CCE6-4E8E-B4C5-9F19C66F702A}" presName="noChildren" presStyleCnt="0"/>
      <dgm:spPr/>
    </dgm:pt>
    <dgm:pt modelId="{F011A603-F3AB-4D1E-85C9-B082577128A7}" type="pres">
      <dgm:prSet presAssocID="{D2B5815E-CCE6-4E8E-B4C5-9F19C66F702A}" presName="gap" presStyleCnt="0"/>
      <dgm:spPr/>
    </dgm:pt>
    <dgm:pt modelId="{527348EE-10E8-43B2-8A10-7C653182C926}" type="pres">
      <dgm:prSet presAssocID="{D2B5815E-CCE6-4E8E-B4C5-9F19C66F702A}" presName="medCircle2" presStyleLbl="vennNode1" presStyleIdx="0" presStyleCnt="4"/>
      <dgm:spPr/>
    </dgm:pt>
    <dgm:pt modelId="{323D967B-5D07-497C-83EF-5F1330FDCD87}" type="pres">
      <dgm:prSet presAssocID="{D2B5815E-CCE6-4E8E-B4C5-9F19C66F702A}" presName="txLvlOnly1" presStyleLbl="revTx" presStyleIdx="0" presStyleCnt="4"/>
      <dgm:spPr/>
      <dgm:t>
        <a:bodyPr/>
        <a:lstStyle/>
        <a:p>
          <a:endParaRPr lang="cs-CZ"/>
        </a:p>
      </dgm:t>
    </dgm:pt>
    <dgm:pt modelId="{7E330C5D-DC22-49E0-9D66-C960A1830FF0}" type="pres">
      <dgm:prSet presAssocID="{3D0B47BC-E05D-490E-BCE3-BAA859B1B3F8}" presName="noChildren" presStyleCnt="0"/>
      <dgm:spPr/>
    </dgm:pt>
    <dgm:pt modelId="{81B1C38D-BB3C-4D89-B3C5-D17BAEEF926F}" type="pres">
      <dgm:prSet presAssocID="{3D0B47BC-E05D-490E-BCE3-BAA859B1B3F8}" presName="gap" presStyleCnt="0"/>
      <dgm:spPr/>
    </dgm:pt>
    <dgm:pt modelId="{6EE305A8-06C7-4FD9-8DB3-A0AEB133DFE1}" type="pres">
      <dgm:prSet presAssocID="{3D0B47BC-E05D-490E-BCE3-BAA859B1B3F8}" presName="medCircle2" presStyleLbl="vennNode1" presStyleIdx="1" presStyleCnt="4"/>
      <dgm:spPr/>
    </dgm:pt>
    <dgm:pt modelId="{A4433F35-5281-444E-B049-70043C605486}" type="pres">
      <dgm:prSet presAssocID="{3D0B47BC-E05D-490E-BCE3-BAA859B1B3F8}" presName="txLvlOnly1" presStyleLbl="revTx" presStyleIdx="1" presStyleCnt="4"/>
      <dgm:spPr/>
      <dgm:t>
        <a:bodyPr/>
        <a:lstStyle/>
        <a:p>
          <a:endParaRPr lang="cs-CZ"/>
        </a:p>
      </dgm:t>
    </dgm:pt>
    <dgm:pt modelId="{C80B9302-B210-48CC-9DA1-FE699AEF589B}" type="pres">
      <dgm:prSet presAssocID="{A8B368B9-B56D-474F-A386-4EB0D5065A47}" presName="noChildren" presStyleCnt="0"/>
      <dgm:spPr/>
    </dgm:pt>
    <dgm:pt modelId="{4C50D3E7-15C9-4C84-A82F-4C923D3EEC9D}" type="pres">
      <dgm:prSet presAssocID="{A8B368B9-B56D-474F-A386-4EB0D5065A47}" presName="gap" presStyleCnt="0"/>
      <dgm:spPr/>
    </dgm:pt>
    <dgm:pt modelId="{2071DD78-7B7E-4D81-894D-3C69AB884F04}" type="pres">
      <dgm:prSet presAssocID="{A8B368B9-B56D-474F-A386-4EB0D5065A47}" presName="medCircle2" presStyleLbl="vennNode1" presStyleIdx="2" presStyleCnt="4"/>
      <dgm:spPr/>
    </dgm:pt>
    <dgm:pt modelId="{157B8EBD-FB6A-4B93-8CE2-3F909982F43C}" type="pres">
      <dgm:prSet presAssocID="{A8B368B9-B56D-474F-A386-4EB0D5065A47}" presName="txLvlOnly1" presStyleLbl="revTx" presStyleIdx="2" presStyleCnt="4"/>
      <dgm:spPr/>
      <dgm:t>
        <a:bodyPr/>
        <a:lstStyle/>
        <a:p>
          <a:endParaRPr lang="cs-CZ"/>
        </a:p>
      </dgm:t>
    </dgm:pt>
    <dgm:pt modelId="{62310A5A-E32C-4CF9-AF42-86F0446A48C6}" type="pres">
      <dgm:prSet presAssocID="{02F4EB21-A10F-43F2-8855-59E0FB685487}" presName="noChildren" presStyleCnt="0"/>
      <dgm:spPr/>
    </dgm:pt>
    <dgm:pt modelId="{0596F130-AAF7-4D82-B9C0-58BB83C6E3D2}" type="pres">
      <dgm:prSet presAssocID="{02F4EB21-A10F-43F2-8855-59E0FB685487}" presName="gap" presStyleCnt="0"/>
      <dgm:spPr/>
    </dgm:pt>
    <dgm:pt modelId="{BD9C0ABF-FCAE-475A-A06C-E3BF1BE91A4A}" type="pres">
      <dgm:prSet presAssocID="{02F4EB21-A10F-43F2-8855-59E0FB685487}" presName="medCircle2" presStyleLbl="vennNode1" presStyleIdx="3" presStyleCnt="4"/>
      <dgm:spPr/>
    </dgm:pt>
    <dgm:pt modelId="{3ED34308-7662-4C70-942F-FB1D8EDE59B8}" type="pres">
      <dgm:prSet presAssocID="{02F4EB21-A10F-43F2-8855-59E0FB685487}" presName="txLvlOnly1" presStyleLbl="revTx" presStyleIdx="3" presStyleCnt="4"/>
      <dgm:spPr/>
      <dgm:t>
        <a:bodyPr/>
        <a:lstStyle/>
        <a:p>
          <a:endParaRPr lang="cs-CZ"/>
        </a:p>
      </dgm:t>
    </dgm:pt>
  </dgm:ptLst>
  <dgm:cxnLst>
    <dgm:cxn modelId="{EB432A17-3292-497B-A0E9-27D32751BB21}" srcId="{2A79C454-2BBE-46B2-B779-CC00A456D6FC}" destId="{3D0B47BC-E05D-490E-BCE3-BAA859B1B3F8}" srcOrd="1" destOrd="0" parTransId="{A286F35B-F461-4ABF-B210-7DC72468A8A0}" sibTransId="{97C7C163-3DC9-4584-8F57-7B7F7646CB6C}"/>
    <dgm:cxn modelId="{235A0445-E895-41D3-AE16-6D9D3D6E588D}" type="presOf" srcId="{A8B368B9-B56D-474F-A386-4EB0D5065A47}" destId="{157B8EBD-FB6A-4B93-8CE2-3F909982F43C}" srcOrd="0" destOrd="0" presId="urn:microsoft.com/office/officeart/2008/layout/VerticalCircleList"/>
    <dgm:cxn modelId="{19926CE7-DB2E-4EB3-A5C5-6DAA9D8DE18A}" srcId="{2A79C454-2BBE-46B2-B779-CC00A456D6FC}" destId="{D2B5815E-CCE6-4E8E-B4C5-9F19C66F702A}" srcOrd="0" destOrd="0" parTransId="{3CCB47A8-3B58-4479-AF3B-4C46993E1883}" sibTransId="{BA14116E-9545-429A-BAF7-12379D23F58C}"/>
    <dgm:cxn modelId="{E538CDB8-169B-4565-90D4-268876EAFBF1}" type="presOf" srcId="{2A79C454-2BBE-46B2-B779-CC00A456D6FC}" destId="{A31B6F18-6889-4F1A-8505-1F6FF9B2D444}" srcOrd="0" destOrd="0" presId="urn:microsoft.com/office/officeart/2008/layout/VerticalCircleList"/>
    <dgm:cxn modelId="{2E491D70-DBDC-460D-9B45-2D5237401D60}" srcId="{2A79C454-2BBE-46B2-B779-CC00A456D6FC}" destId="{A8B368B9-B56D-474F-A386-4EB0D5065A47}" srcOrd="2" destOrd="0" parTransId="{04BB5E76-842D-4FDE-A8F8-489AE0896893}" sibTransId="{D38B1727-31E1-4153-B3F4-64EC7E5B1E00}"/>
    <dgm:cxn modelId="{0FFFA6BA-D9C6-45C0-B348-A3C0D27E1A96}" type="presOf" srcId="{D2B5815E-CCE6-4E8E-B4C5-9F19C66F702A}" destId="{323D967B-5D07-497C-83EF-5F1330FDCD87}" srcOrd="0" destOrd="0" presId="urn:microsoft.com/office/officeart/2008/layout/VerticalCircleList"/>
    <dgm:cxn modelId="{DADDD698-5F64-4642-844F-5712278D3F75}" srcId="{2A79C454-2BBE-46B2-B779-CC00A456D6FC}" destId="{02F4EB21-A10F-43F2-8855-59E0FB685487}" srcOrd="3" destOrd="0" parTransId="{136D9EA4-FBC3-4EBD-8B6A-3593BA0F1A51}" sibTransId="{9F1FAFD5-32AF-4DA0-A51B-D4730DF3071D}"/>
    <dgm:cxn modelId="{9C58ABC8-0932-4ECF-9AB4-71141FEF3CAD}" type="presOf" srcId="{3D0B47BC-E05D-490E-BCE3-BAA859B1B3F8}" destId="{A4433F35-5281-444E-B049-70043C605486}" srcOrd="0" destOrd="0" presId="urn:microsoft.com/office/officeart/2008/layout/VerticalCircleList"/>
    <dgm:cxn modelId="{DB3166D1-6E85-44B0-A76C-1C9AB52B2277}" type="presOf" srcId="{02F4EB21-A10F-43F2-8855-59E0FB685487}" destId="{3ED34308-7662-4C70-942F-FB1D8EDE59B8}" srcOrd="0" destOrd="0" presId="urn:microsoft.com/office/officeart/2008/layout/VerticalCircleList"/>
    <dgm:cxn modelId="{1B2A1902-DEA7-4C09-9C7E-DA4ADF805D56}" type="presParOf" srcId="{A31B6F18-6889-4F1A-8505-1F6FF9B2D444}" destId="{A97CDDA7-BC7C-4851-AEA5-D00E22C05794}" srcOrd="0" destOrd="0" presId="urn:microsoft.com/office/officeart/2008/layout/VerticalCircleList"/>
    <dgm:cxn modelId="{0499A64B-708C-4B7A-A5A3-F95A4BE37C58}" type="presParOf" srcId="{A97CDDA7-BC7C-4851-AEA5-D00E22C05794}" destId="{F011A603-F3AB-4D1E-85C9-B082577128A7}" srcOrd="0" destOrd="0" presId="urn:microsoft.com/office/officeart/2008/layout/VerticalCircleList"/>
    <dgm:cxn modelId="{3D353635-B523-4A63-BE14-DA39A785A9ED}" type="presParOf" srcId="{A97CDDA7-BC7C-4851-AEA5-D00E22C05794}" destId="{527348EE-10E8-43B2-8A10-7C653182C926}" srcOrd="1" destOrd="0" presId="urn:microsoft.com/office/officeart/2008/layout/VerticalCircleList"/>
    <dgm:cxn modelId="{6E580869-E954-4401-9638-693CEAF41CCA}" type="presParOf" srcId="{A97CDDA7-BC7C-4851-AEA5-D00E22C05794}" destId="{323D967B-5D07-497C-83EF-5F1330FDCD87}" srcOrd="2" destOrd="0" presId="urn:microsoft.com/office/officeart/2008/layout/VerticalCircleList"/>
    <dgm:cxn modelId="{5D856C00-A1A2-4F2C-8B54-F7A73F83FA15}" type="presParOf" srcId="{A31B6F18-6889-4F1A-8505-1F6FF9B2D444}" destId="{7E330C5D-DC22-49E0-9D66-C960A1830FF0}" srcOrd="1" destOrd="0" presId="urn:microsoft.com/office/officeart/2008/layout/VerticalCircleList"/>
    <dgm:cxn modelId="{56AAB843-B1CF-468D-B07F-CF2CED88A3F8}" type="presParOf" srcId="{7E330C5D-DC22-49E0-9D66-C960A1830FF0}" destId="{81B1C38D-BB3C-4D89-B3C5-D17BAEEF926F}" srcOrd="0" destOrd="0" presId="urn:microsoft.com/office/officeart/2008/layout/VerticalCircleList"/>
    <dgm:cxn modelId="{9A990F48-CE21-4BEB-93D5-BC26A550D301}" type="presParOf" srcId="{7E330C5D-DC22-49E0-9D66-C960A1830FF0}" destId="{6EE305A8-06C7-4FD9-8DB3-A0AEB133DFE1}" srcOrd="1" destOrd="0" presId="urn:microsoft.com/office/officeart/2008/layout/VerticalCircleList"/>
    <dgm:cxn modelId="{D7D3EC0D-A05A-4A10-A735-F0B3DED33274}" type="presParOf" srcId="{7E330C5D-DC22-49E0-9D66-C960A1830FF0}" destId="{A4433F35-5281-444E-B049-70043C605486}" srcOrd="2" destOrd="0" presId="urn:microsoft.com/office/officeart/2008/layout/VerticalCircleList"/>
    <dgm:cxn modelId="{8E21B3FC-A8B9-48ED-9AA8-301FD4626AC2}" type="presParOf" srcId="{A31B6F18-6889-4F1A-8505-1F6FF9B2D444}" destId="{C80B9302-B210-48CC-9DA1-FE699AEF589B}" srcOrd="2" destOrd="0" presId="urn:microsoft.com/office/officeart/2008/layout/VerticalCircleList"/>
    <dgm:cxn modelId="{882F818D-48AC-4DEC-A9BE-290BB31A8AC4}" type="presParOf" srcId="{C80B9302-B210-48CC-9DA1-FE699AEF589B}" destId="{4C50D3E7-15C9-4C84-A82F-4C923D3EEC9D}" srcOrd="0" destOrd="0" presId="urn:microsoft.com/office/officeart/2008/layout/VerticalCircleList"/>
    <dgm:cxn modelId="{1E0AE021-E47E-4FA9-8FC2-9DB386C54444}" type="presParOf" srcId="{C80B9302-B210-48CC-9DA1-FE699AEF589B}" destId="{2071DD78-7B7E-4D81-894D-3C69AB884F04}" srcOrd="1" destOrd="0" presId="urn:microsoft.com/office/officeart/2008/layout/VerticalCircleList"/>
    <dgm:cxn modelId="{B5B75F0C-56FB-4C82-858F-3BF28FF4C785}" type="presParOf" srcId="{C80B9302-B210-48CC-9DA1-FE699AEF589B}" destId="{157B8EBD-FB6A-4B93-8CE2-3F909982F43C}" srcOrd="2" destOrd="0" presId="urn:microsoft.com/office/officeart/2008/layout/VerticalCircleList"/>
    <dgm:cxn modelId="{A38D6637-B562-482A-A76E-C8597BBCE9FC}" type="presParOf" srcId="{A31B6F18-6889-4F1A-8505-1F6FF9B2D444}" destId="{62310A5A-E32C-4CF9-AF42-86F0446A48C6}" srcOrd="3" destOrd="0" presId="urn:microsoft.com/office/officeart/2008/layout/VerticalCircleList"/>
    <dgm:cxn modelId="{0F9AF902-3203-4B36-9BF0-DEC21A7B774E}" type="presParOf" srcId="{62310A5A-E32C-4CF9-AF42-86F0446A48C6}" destId="{0596F130-AAF7-4D82-B9C0-58BB83C6E3D2}" srcOrd="0" destOrd="0" presId="urn:microsoft.com/office/officeart/2008/layout/VerticalCircleList"/>
    <dgm:cxn modelId="{324CCEF3-177C-4FEE-A880-B776099207D4}" type="presParOf" srcId="{62310A5A-E32C-4CF9-AF42-86F0446A48C6}" destId="{BD9C0ABF-FCAE-475A-A06C-E3BF1BE91A4A}" srcOrd="1" destOrd="0" presId="urn:microsoft.com/office/officeart/2008/layout/VerticalCircleList"/>
    <dgm:cxn modelId="{7F997B7F-50B2-426D-88B5-3B903351127F}" type="presParOf" srcId="{62310A5A-E32C-4CF9-AF42-86F0446A48C6}" destId="{3ED34308-7662-4C70-942F-FB1D8EDE59B8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325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6DD07B07-A108-4301-81DF-0BE66607417B}" type="datetimeFigureOut">
              <a:rPr lang="cs-CZ" smtClean="0"/>
              <a:t>21.06.2016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325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0D3379B3-92E2-4420-AD9A-DDDC8F8CF0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51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3250" y="0"/>
            <a:ext cx="2940156" cy="497021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526ED9B7-0A23-4D65-B417-36CD168E8162}" type="datetimeFigureOut">
              <a:rPr lang="cs-CZ" smtClean="0"/>
              <a:t>21.06.2016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8498" y="4767262"/>
            <a:ext cx="5427980" cy="390048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3250" y="9408982"/>
            <a:ext cx="2940156" cy="497020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9A958F9E-3FDF-4729-AE62-9E409B29B1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601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58F9E-3FDF-4729-AE62-9E409B29B147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7930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8250"/>
            <a:ext cx="5943600" cy="33432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PSV byla již schválena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58F9E-3FDF-4729-AE62-9E409B29B14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0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2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25417" y="578498"/>
            <a:ext cx="9691399" cy="166757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292291" cy="366048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cs-CZ" sz="3200" b="1" dirty="0">
                <a:latin typeface="Calibri" panose="020F0502020204030204" pitchFamily="34" charset="0"/>
              </a:rPr>
              <a:t>KRAJSKÝ AKČNÍ PLÁN </a:t>
            </a:r>
            <a:r>
              <a:rPr lang="cs-CZ" sz="3200" b="1" dirty="0" smtClean="0">
                <a:latin typeface="Calibri" panose="020F0502020204030204" pitchFamily="34" charset="0"/>
              </a:rPr>
              <a:t>ROZVOJE </a:t>
            </a:r>
            <a:r>
              <a:rPr lang="cs-CZ" sz="3200" b="1" dirty="0">
                <a:latin typeface="Calibri" panose="020F0502020204030204" pitchFamily="34" charset="0"/>
              </a:rPr>
              <a:t>VZDĚLÁVÁNÍ KARLOVARSKÉHO </a:t>
            </a:r>
            <a:r>
              <a:rPr lang="cs-CZ" sz="3200" b="1" dirty="0" smtClean="0">
                <a:latin typeface="Calibri" panose="020F0502020204030204" pitchFamily="34" charset="0"/>
              </a:rPr>
              <a:t>KRAJE</a:t>
            </a:r>
          </a:p>
          <a:p>
            <a:pPr marL="0" indent="0" algn="ctr">
              <a:buNone/>
            </a:pPr>
            <a:r>
              <a:rPr lang="cs-CZ" sz="1700" b="1" dirty="0" smtClean="0">
                <a:latin typeface="Calibri" panose="020F0502020204030204" pitchFamily="34" charset="0"/>
              </a:rPr>
              <a:t>reg. číslo: cz.02.3.68/0.0/0.0/0000624</a:t>
            </a:r>
          </a:p>
          <a:p>
            <a:pPr marL="0" indent="0" algn="ctr">
              <a:buNone/>
            </a:pPr>
            <a:endParaRPr lang="cs-CZ" sz="3200" b="1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cs-CZ" sz="3200" cap="small" dirty="0" smtClean="0">
                <a:latin typeface="Calibri" panose="020F0502020204030204" pitchFamily="34" charset="0"/>
              </a:rPr>
              <a:t>JEDNÁNÍ RSK</a:t>
            </a:r>
            <a:endParaRPr lang="cs-CZ" sz="3200" cap="smal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anose="020F0502020204030204" pitchFamily="34" charset="0"/>
            </a:endParaRPr>
          </a:p>
          <a:p>
            <a:pPr marL="0" indent="0" algn="r">
              <a:buNone/>
            </a:pPr>
            <a:r>
              <a:rPr lang="cs-CZ" dirty="0" smtClean="0">
                <a:latin typeface="Calibri" panose="020F0502020204030204" pitchFamily="34" charset="0"/>
              </a:rPr>
              <a:t> Karlovy Vary, 23. 6. </a:t>
            </a:r>
            <a:r>
              <a:rPr lang="cs-CZ" smtClean="0">
                <a:latin typeface="Calibri" panose="020F0502020204030204" pitchFamily="34" charset="0"/>
              </a:rPr>
              <a:t>2016</a:t>
            </a:r>
            <a:endParaRPr lang="cs-CZ" dirty="0" smtClean="0">
              <a:latin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20" y="794452"/>
            <a:ext cx="6090985" cy="1351816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Obrázek 5" descr="http://www.kr-karlovarsky.cz/NR/rdonlyres/D231F9E5-49B2-4382-BE82-DC6CD8EC1BC8/0/logo_upraven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905" y="911462"/>
            <a:ext cx="1903095" cy="1010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705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3" y="265282"/>
            <a:ext cx="10364451" cy="1596177"/>
          </a:xfrm>
        </p:spPr>
        <p:txBody>
          <a:bodyPr>
            <a:normAutofit/>
          </a:bodyPr>
          <a:lstStyle/>
          <a:p>
            <a:r>
              <a:rPr lang="cs-CZ" b="1" u="sng" dirty="0" smtClean="0">
                <a:latin typeface="Calibri" panose="020F0502020204030204" pitchFamily="34" charset="0"/>
              </a:rPr>
              <a:t>časový harmonogram projektu</a:t>
            </a:r>
            <a:endParaRPr lang="cs-CZ" b="1" u="sng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3" y="1861459"/>
            <a:ext cx="10363827" cy="4397828"/>
          </a:xfrm>
        </p:spPr>
        <p:txBody>
          <a:bodyPr>
            <a:normAutofit fontScale="92500" lnSpcReduction="20000"/>
          </a:bodyPr>
          <a:lstStyle/>
          <a:p>
            <a:pPr marL="342891" lvl="1" indent="-342891">
              <a:lnSpc>
                <a:spcPct val="15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cs-CZ" altLang="cs-CZ" sz="2600" cap="none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Datum </a:t>
            </a:r>
            <a:r>
              <a:rPr lang="cs-CZ" altLang="cs-CZ" sz="2600" cap="none" dirty="0" smtClean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zahájení fyzické realizace projektu:    </a:t>
            </a:r>
            <a:r>
              <a:rPr lang="cs-CZ" altLang="cs-CZ" sz="2600" cap="none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1. dubna 2016</a:t>
            </a:r>
            <a:endParaRPr lang="cs-CZ" altLang="cs-CZ" sz="2600" i="1" cap="none" dirty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Helvetica CE" charset="-18"/>
            </a:endParaRPr>
          </a:p>
          <a:p>
            <a:pPr marL="342891" lvl="1" indent="-342891">
              <a:lnSpc>
                <a:spcPct val="15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cs-CZ" altLang="cs-CZ" sz="2600" cap="none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D</a:t>
            </a:r>
            <a:r>
              <a:rPr lang="cs-CZ" altLang="cs-CZ" sz="2600" cap="none" dirty="0" smtClean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atum ukončení </a:t>
            </a:r>
            <a:r>
              <a:rPr lang="cs-CZ" altLang="cs-CZ" sz="2600" cap="none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fyzické realizace projektu: </a:t>
            </a:r>
            <a:r>
              <a:rPr lang="cs-CZ" altLang="cs-CZ" sz="2600" cap="none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31. března 2022</a:t>
            </a:r>
            <a:endParaRPr lang="cs-CZ" altLang="cs-CZ" sz="2600" cap="none" dirty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Helvetica CE" charset="-18"/>
            </a:endParaRPr>
          </a:p>
          <a:p>
            <a:pPr marL="342891" lvl="1" indent="-342891">
              <a:lnSpc>
                <a:spcPct val="15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cs-CZ" altLang="cs-CZ" sz="2600" cap="none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D</a:t>
            </a:r>
            <a:r>
              <a:rPr lang="cs-CZ" altLang="cs-CZ" sz="2600" cap="none" dirty="0" smtClean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élka </a:t>
            </a:r>
            <a:r>
              <a:rPr lang="cs-CZ" altLang="cs-CZ" sz="2600" cap="none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projektu: </a:t>
            </a:r>
            <a:r>
              <a:rPr lang="cs-CZ" altLang="cs-CZ" sz="2600" cap="none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72 </a:t>
            </a:r>
            <a:r>
              <a:rPr lang="cs-CZ" altLang="cs-CZ" sz="2600" cap="none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měsíců</a:t>
            </a:r>
          </a:p>
          <a:p>
            <a:pPr marL="342891" lvl="1" indent="-342891">
              <a:lnSpc>
                <a:spcPct val="150000"/>
              </a:lnSpc>
              <a:buClrTx/>
              <a:buFont typeface="Wingdings" panose="05000000000000000000" pitchFamily="2" charset="2"/>
              <a:buChar char="Ø"/>
              <a:defRPr/>
            </a:pPr>
            <a:r>
              <a:rPr lang="cs-CZ" altLang="cs-CZ" sz="2600" cap="none" dirty="0" smtClean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Projekt bude realizován ve dvou etapách: </a:t>
            </a:r>
          </a:p>
          <a:p>
            <a:pPr marL="457200" lvl="1" indent="-457200">
              <a:lnSpc>
                <a:spcPct val="150000"/>
              </a:lnSpc>
              <a:buClrTx/>
              <a:buFont typeface="Wingdings" panose="05000000000000000000" pitchFamily="2" charset="2"/>
              <a:buChar char="ü"/>
              <a:defRPr/>
            </a:pPr>
            <a:r>
              <a:rPr lang="cs-CZ" altLang="cs-CZ" sz="2600" b="1" cap="none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KAP I – 4/2016 – 3/2019</a:t>
            </a:r>
          </a:p>
          <a:p>
            <a:pPr marL="457200" lvl="1" indent="-457200">
              <a:lnSpc>
                <a:spcPct val="150000"/>
              </a:lnSpc>
              <a:buClrTx/>
              <a:buFont typeface="Wingdings" panose="05000000000000000000" pitchFamily="2" charset="2"/>
              <a:buChar char="ü"/>
              <a:defRPr/>
            </a:pPr>
            <a:r>
              <a:rPr lang="cs-CZ" altLang="cs-CZ" sz="2600" b="1" cap="none" dirty="0" smtClean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KAP II – 4/2019 – 3/2022</a:t>
            </a:r>
            <a:endParaRPr lang="cs-CZ" altLang="cs-CZ" sz="2200" b="1" dirty="0">
              <a:solidFill>
                <a:srgbClr val="0070C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Helvetica CE" charset="-18"/>
            </a:endParaRPr>
          </a:p>
          <a:p>
            <a:pPr marL="0" lvl="1" indent="0" algn="r">
              <a:lnSpc>
                <a:spcPct val="90000"/>
              </a:lnSpc>
              <a:buNone/>
              <a:defRPr/>
            </a:pPr>
            <a:r>
              <a:rPr lang="cs-CZ" altLang="cs-CZ" sz="2200" u="sng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Míra podpory:</a:t>
            </a:r>
          </a:p>
          <a:p>
            <a:pPr marL="0" lvl="1" indent="0" algn="r">
              <a:lnSpc>
                <a:spcPct val="90000"/>
              </a:lnSpc>
              <a:buNone/>
              <a:defRPr/>
            </a:pPr>
            <a:r>
              <a:rPr lang="cs-CZ" altLang="cs-CZ" sz="2200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Podíl EU – 85%</a:t>
            </a:r>
          </a:p>
          <a:p>
            <a:pPr marL="0" lvl="1" indent="0" algn="r">
              <a:lnSpc>
                <a:spcPct val="90000"/>
              </a:lnSpc>
              <a:buNone/>
              <a:defRPr/>
            </a:pPr>
            <a:r>
              <a:rPr lang="cs-CZ" altLang="cs-CZ" sz="2200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Národní podíl – 10%</a:t>
            </a:r>
          </a:p>
          <a:p>
            <a:pPr marL="0" lvl="1" indent="0" algn="r">
              <a:lnSpc>
                <a:spcPct val="90000"/>
              </a:lnSpc>
              <a:buNone/>
              <a:defRPr/>
            </a:pPr>
            <a:r>
              <a:rPr lang="cs-CZ" altLang="cs-CZ" sz="2200" dirty="0">
                <a:latin typeface="Calibri" panose="020F0502020204030204" pitchFamily="34" charset="0"/>
                <a:ea typeface="ＭＳ Ｐゴシック" panose="020B0600070205080204" pitchFamily="34" charset="-128"/>
                <a:cs typeface="Helvetica CE" charset="-18"/>
              </a:rPr>
              <a:t>Spolufinancování ze strany příjemce – 5%</a:t>
            </a:r>
          </a:p>
          <a:p>
            <a:pPr marL="0" lvl="1" indent="0">
              <a:lnSpc>
                <a:spcPct val="90000"/>
              </a:lnSpc>
              <a:buNone/>
              <a:defRPr/>
            </a:pPr>
            <a:endParaRPr lang="cs-CZ" altLang="cs-CZ" sz="2400" dirty="0">
              <a:solidFill>
                <a:srgbClr val="00206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Helvetica CE" charset="-18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905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10364451" cy="1210283"/>
          </a:xfrm>
        </p:spPr>
        <p:txBody>
          <a:bodyPr>
            <a:normAutofit/>
          </a:bodyPr>
          <a:lstStyle/>
          <a:p>
            <a:r>
              <a:rPr lang="cs-CZ" b="1" u="sng" dirty="0" smtClean="0">
                <a:latin typeface="Calibri" panose="020F0502020204030204" pitchFamily="34" charset="0"/>
              </a:rPr>
              <a:t>klíčové aktivity projektu </a:t>
            </a:r>
            <a:endParaRPr lang="cs-CZ" b="1" u="sng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 noChangeAspect="1"/>
          </p:cNvSpPr>
          <p:nvPr>
            <p:ph sz="quarter" idx="13"/>
          </p:nvPr>
        </p:nvSpPr>
        <p:spPr>
          <a:xfrm>
            <a:off x="913773" y="1968137"/>
            <a:ext cx="10363827" cy="416269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KA01: Příprava 1. </a:t>
            </a:r>
            <a:r>
              <a:rPr lang="cs-CZ" sz="2400" b="1" dirty="0" smtClean="0">
                <a:latin typeface="Calibri" panose="020F0502020204030204" pitchFamily="34" charset="0"/>
              </a:rPr>
              <a:t>KAP -  </a:t>
            </a:r>
            <a:r>
              <a:rPr lang="cs-CZ" sz="2400" dirty="0" smtClean="0">
                <a:latin typeface="Calibri" panose="020F0502020204030204" pitchFamily="34" charset="0"/>
              </a:rPr>
              <a:t>(4/2016 – 3/2017)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KA02: Příprava 2. </a:t>
            </a:r>
            <a:r>
              <a:rPr lang="cs-CZ" sz="2400" b="1" dirty="0" smtClean="0">
                <a:latin typeface="Calibri" panose="020F0502020204030204" pitchFamily="34" charset="0"/>
              </a:rPr>
              <a:t>KAP -  </a:t>
            </a:r>
            <a:r>
              <a:rPr lang="cs-CZ" sz="2400" dirty="0" smtClean="0">
                <a:latin typeface="Calibri" panose="020F0502020204030204" pitchFamily="34" charset="0"/>
              </a:rPr>
              <a:t>(4/2019 – 3/2020)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KA03: Tematická setkávání a monitoring realizace 1. KAP a  2. KAP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KA04: Evaluace projektu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KA05: Spolupráce s IPs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Ø"/>
            </a:pPr>
            <a:r>
              <a:rPr lang="cs-CZ" sz="2400" b="1" dirty="0">
                <a:latin typeface="Calibri" panose="020F0502020204030204" pitchFamily="34" charset="0"/>
              </a:rPr>
              <a:t>KA06: Řízení projektu</a:t>
            </a:r>
            <a:endParaRPr lang="cs-CZ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6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6" y="618519"/>
            <a:ext cx="10364451" cy="1036112"/>
          </a:xfrm>
        </p:spPr>
        <p:txBody>
          <a:bodyPr>
            <a:normAutofit/>
          </a:bodyPr>
          <a:lstStyle/>
          <a:p>
            <a:r>
              <a:rPr lang="cs-CZ" b="1" u="sng" dirty="0" smtClean="0">
                <a:latin typeface="Calibri" panose="020F0502020204030204" pitchFamily="34" charset="0"/>
              </a:rPr>
              <a:t>pracovní skupina vzdělávání (PSV)</a:t>
            </a:r>
            <a:endParaRPr lang="cs-CZ" b="1" u="sng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3" y="1491345"/>
            <a:ext cx="10363827" cy="4680857"/>
          </a:xfrm>
        </p:spPr>
        <p:txBody>
          <a:bodyPr>
            <a:normAutofit fontScale="85000" lnSpcReduction="10000"/>
          </a:bodyPr>
          <a:lstStyle/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cs-CZ" sz="2600" i="1" dirty="0">
                <a:latin typeface="Calibri" panose="020F0502020204030204" pitchFamily="34" charset="0"/>
              </a:rPr>
              <a:t>V rámci Regionální stálé konference (RSK) </a:t>
            </a:r>
            <a:r>
              <a:rPr lang="cs-CZ" sz="2600" i="1" dirty="0" smtClean="0">
                <a:latin typeface="Calibri" panose="020F0502020204030204" pitchFamily="34" charset="0"/>
              </a:rPr>
              <a:t>byla </a:t>
            </a:r>
            <a:r>
              <a:rPr lang="cs-CZ" sz="2600" i="1" dirty="0">
                <a:latin typeface="Calibri" panose="020F0502020204030204" pitchFamily="34" charset="0"/>
              </a:rPr>
              <a:t>vytvořena Pracovní skupina (PS) Vzdělávání, na jejíchž jednáních budou diskutována klíčová témata KAP  </a:t>
            </a:r>
            <a:r>
              <a:rPr lang="cs-CZ" sz="2600" i="1" dirty="0" smtClean="0">
                <a:latin typeface="Calibri" panose="020F0502020204030204" pitchFamily="34" charset="0"/>
              </a:rPr>
              <a:t> a </a:t>
            </a:r>
            <a:r>
              <a:rPr lang="cs-CZ" sz="2600" i="1" dirty="0">
                <a:latin typeface="Calibri" panose="020F0502020204030204" pitchFamily="34" charset="0"/>
              </a:rPr>
              <a:t>další priority karlovarského kraje v oblasti vzdělávání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cs-CZ" sz="2600" cap="none" dirty="0" smtClean="0">
                <a:latin typeface="Calibri" panose="020F0502020204030204" pitchFamily="34" charset="0"/>
              </a:rPr>
              <a:t>mapuje situaci a potřeby území, škol, vzdělávacího systému, trhu práce a zaměstnavatelů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cs-CZ" sz="2600" cap="none" dirty="0" smtClean="0">
                <a:latin typeface="Calibri" panose="020F0502020204030204" pitchFamily="34" charset="0"/>
              </a:rPr>
              <a:t>projednává návrhy předložené svými členy směřující k naplnění priorit daného území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cs-CZ" sz="2600" cap="none" dirty="0" smtClean="0">
                <a:latin typeface="Calibri" panose="020F0502020204030204" pitchFamily="34" charset="0"/>
              </a:rPr>
              <a:t>projednává podklady a metodická doporučení MŠMT pro klíčové oblasti KAP KK (prioritizace potřeb na území kraje) předložené odborným garantem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cs-CZ" sz="2600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odsouhlasuje </a:t>
            </a:r>
            <a:r>
              <a:rPr lang="cs-CZ" sz="26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rámec pro podporu infrastruktury a investic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předkládá návrh KAP ke schválení RSK</a:t>
            </a:r>
          </a:p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endParaRPr lang="cs-CZ" sz="2400" b="1" u="sn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026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5360" y="618519"/>
            <a:ext cx="10302867" cy="687768"/>
          </a:xfrm>
        </p:spPr>
        <p:txBody>
          <a:bodyPr>
            <a:normAutofit/>
          </a:bodyPr>
          <a:lstStyle/>
          <a:p>
            <a:r>
              <a:rPr lang="cs-CZ" b="1" u="sng" dirty="0" smtClean="0">
                <a:latin typeface="Calibri" panose="020F0502020204030204" pitchFamily="34" charset="0"/>
              </a:rPr>
              <a:t>POVINNÁ TÉMATA KAP</a:t>
            </a:r>
            <a:endParaRPr lang="cs-CZ" b="1" u="sng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3" y="1306287"/>
            <a:ext cx="10503163" cy="5127171"/>
          </a:xfrm>
        </p:spPr>
        <p:txBody>
          <a:bodyPr>
            <a:noAutofit/>
          </a:bodyPr>
          <a:lstStyle/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Podpora kompetencí k podnikavosti, iniciativě a kreativitě;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Podpora polytechnického vzdělávání (</a:t>
            </a:r>
            <a:r>
              <a:rPr lang="cs-CZ" i="1" cap="none" dirty="0" smtClean="0">
                <a:latin typeface="Calibri" panose="020F0502020204030204" pitchFamily="34" charset="0"/>
              </a:rPr>
              <a:t>přírodovědné, technické a environmentální vzdělávání);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Podpora odborného vzdělávání včetně spolupráce škol a zaměstnavatelů;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Rozvoj kariérového poradenství;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Rozvoj škol jako center dalšího profesního vzdělávání;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Podpora inkluze;</a:t>
            </a:r>
          </a:p>
          <a:p>
            <a:pPr marL="457189" indent="-457189">
              <a:buClrTx/>
              <a:buFont typeface="+mj-lt"/>
              <a:buAutoNum type="arabicPeriod"/>
            </a:pPr>
            <a:r>
              <a:rPr lang="cs-CZ" sz="2200" dirty="0">
                <a:latin typeface="Calibri" panose="020F0502020204030204" pitchFamily="34" charset="0"/>
              </a:rPr>
              <a:t>Infrastruktura SŠ a VOŠ (</a:t>
            </a:r>
            <a:r>
              <a:rPr lang="cs-CZ" i="1" cap="none" dirty="0" smtClean="0">
                <a:latin typeface="Calibri" panose="020F0502020204030204" pitchFamily="34" charset="0"/>
              </a:rPr>
              <a:t>oblast podpory přírodovědného a technického vzdělávání, podpora center odborného vzdělávání, podpora cizích jazyků, konektivity škol a digitálních kompetencí, sociální inkluze, celoživotního vzdělávání, zájmového a neformálního vzdělávání).</a:t>
            </a:r>
            <a:endParaRPr lang="cs-CZ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3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303589"/>
          </a:xfrm>
        </p:spPr>
        <p:txBody>
          <a:bodyPr>
            <a:noAutofit/>
          </a:bodyPr>
          <a:lstStyle/>
          <a:p>
            <a:r>
              <a:rPr lang="cs-CZ" b="1" u="sng" dirty="0">
                <a:latin typeface="Calibri" panose="020F0502020204030204" pitchFamily="34" charset="0"/>
              </a:rPr>
              <a:t>Vytvoření pracovních minitýmů dle povinných klíčových </a:t>
            </a:r>
            <a:r>
              <a:rPr lang="cs-CZ" b="1" u="sng" dirty="0" smtClean="0">
                <a:latin typeface="Calibri" panose="020F0502020204030204" pitchFamily="34" charset="0"/>
              </a:rPr>
              <a:t>témat</a:t>
            </a:r>
            <a:r>
              <a:rPr lang="cs-CZ" b="1" dirty="0">
                <a:latin typeface="Calibri" panose="020F0502020204030204" pitchFamily="34" charset="0"/>
              </a:rPr>
              <a:t/>
            </a:r>
            <a:br>
              <a:rPr lang="cs-CZ" b="1" dirty="0">
                <a:latin typeface="Calibri" panose="020F0502020204030204" pitchFamily="34" charset="0"/>
              </a:rPr>
            </a:br>
            <a:endParaRPr lang="cs-CZ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4" y="1922106"/>
            <a:ext cx="5106026" cy="45160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u="sng" dirty="0">
                <a:latin typeface="Calibri" panose="020F0502020204030204" pitchFamily="34" charset="0"/>
              </a:rPr>
              <a:t>Pracovní minitým č. 1</a:t>
            </a:r>
            <a:endParaRPr lang="cs-CZ" u="sng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rozvoj kariérového poradenství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podpora kompetencí k </a:t>
            </a:r>
            <a:r>
              <a:rPr lang="cs-CZ" dirty="0" smtClean="0">
                <a:latin typeface="Calibri" panose="020F0502020204030204" pitchFamily="34" charset="0"/>
              </a:rPr>
              <a:t>podnikavosti, </a:t>
            </a:r>
            <a:r>
              <a:rPr lang="cs-CZ" dirty="0">
                <a:latin typeface="Calibri" panose="020F0502020204030204" pitchFamily="34" charset="0"/>
              </a:rPr>
              <a:t>iniciativě a kreativitě</a:t>
            </a:r>
          </a:p>
          <a:p>
            <a:pPr marL="0" indent="0">
              <a:buNone/>
            </a:pPr>
            <a:r>
              <a:rPr lang="cs-CZ" b="1" u="sng" dirty="0">
                <a:latin typeface="Calibri" panose="020F0502020204030204" pitchFamily="34" charset="0"/>
              </a:rPr>
              <a:t>Pracovní minitým č. 2</a:t>
            </a:r>
            <a:endParaRPr lang="cs-CZ" u="sng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polytechnického vzdělávání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matematická gramotnost</a:t>
            </a:r>
          </a:p>
          <a:p>
            <a:pPr marL="0" indent="0">
              <a:buNone/>
            </a:pPr>
            <a:r>
              <a:rPr lang="cs-CZ" b="1" u="sng" dirty="0">
                <a:latin typeface="Calibri" panose="020F0502020204030204" pitchFamily="34" charset="0"/>
              </a:rPr>
              <a:t>Pracovní minitým č. 3</a:t>
            </a:r>
            <a:endParaRPr lang="cs-CZ" u="sng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spolupráce škol a zaměstnavatelů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odborné </a:t>
            </a:r>
            <a:r>
              <a:rPr lang="cs-CZ" dirty="0" smtClean="0">
                <a:latin typeface="Calibri" panose="020F0502020204030204" pitchFamily="34" charset="0"/>
              </a:rPr>
              <a:t>vzdělávání</a:t>
            </a:r>
            <a:endParaRPr lang="cs-CZ" dirty="0">
              <a:latin typeface="Calibri" panose="020F0502020204030204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4"/>
          </p:nvPr>
        </p:nvSpPr>
        <p:spPr>
          <a:xfrm>
            <a:off x="6172200" y="1922106"/>
            <a:ext cx="5105400" cy="41427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u="sng" dirty="0" smtClean="0">
                <a:latin typeface="Calibri" panose="020F0502020204030204" pitchFamily="34" charset="0"/>
              </a:rPr>
              <a:t>Pracovní </a:t>
            </a:r>
            <a:r>
              <a:rPr lang="cs-CZ" b="1" u="sng" dirty="0">
                <a:latin typeface="Calibri" panose="020F0502020204030204" pitchFamily="34" charset="0"/>
              </a:rPr>
              <a:t>minitým č. 4</a:t>
            </a:r>
            <a:endParaRPr lang="cs-CZ" u="sng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>
                <a:latin typeface="Calibri" panose="020F0502020204030204" pitchFamily="34" charset="0"/>
              </a:rPr>
              <a:t>rozvoj </a:t>
            </a:r>
            <a:r>
              <a:rPr lang="cs-CZ" dirty="0">
                <a:latin typeface="Calibri" panose="020F0502020204030204" pitchFamily="34" charset="0"/>
              </a:rPr>
              <a:t>dalšího profesního vzdělávání na školách formou celoživotního učení </a:t>
            </a:r>
          </a:p>
          <a:p>
            <a:pPr marL="0" indent="0">
              <a:buNone/>
            </a:pPr>
            <a:r>
              <a:rPr lang="cs-CZ" b="1" u="sng" dirty="0">
                <a:latin typeface="Calibri" panose="020F0502020204030204" pitchFamily="34" charset="0"/>
              </a:rPr>
              <a:t>Pracovní minitým č. 5</a:t>
            </a:r>
            <a:endParaRPr lang="cs-CZ" u="sng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podpora inkluzivního vzdělávání</a:t>
            </a:r>
          </a:p>
          <a:p>
            <a:pPr marL="0" indent="0">
              <a:buNone/>
            </a:pPr>
            <a:r>
              <a:rPr lang="cs-CZ" b="1" u="sng" dirty="0">
                <a:latin typeface="Calibri" panose="020F0502020204030204" pitchFamily="34" charset="0"/>
              </a:rPr>
              <a:t>Pracovní minitým č. 6</a:t>
            </a:r>
            <a:endParaRPr lang="cs-CZ" u="sng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podpora rozvoje čtenářské gramotnosti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ICT kompetence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</a:rPr>
              <a:t>rozvoj výuky cizích jazyků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554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1023670"/>
          </a:xfrm>
        </p:spPr>
        <p:txBody>
          <a:bodyPr/>
          <a:lstStyle/>
          <a:p>
            <a:r>
              <a:rPr lang="cs-CZ" b="1" u="sng" dirty="0" smtClean="0">
                <a:latin typeface="Calibri" panose="020F0502020204030204" pitchFamily="34" charset="0"/>
              </a:rPr>
              <a:t>PLATFORMY</a:t>
            </a:r>
            <a:endParaRPr lang="cs-CZ" b="1" u="sng" dirty="0">
              <a:latin typeface="Calibri" panose="020F0502020204030204" pitchFamily="34" charset="0"/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19210345"/>
              </p:ext>
            </p:extLst>
          </p:nvPr>
        </p:nvGraphicFramePr>
        <p:xfrm>
          <a:off x="913774" y="1532238"/>
          <a:ext cx="10363826" cy="4654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13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77" y="487681"/>
            <a:ext cx="10024190" cy="931818"/>
          </a:xfrm>
        </p:spPr>
        <p:txBody>
          <a:bodyPr>
            <a:normAutofit/>
          </a:bodyPr>
          <a:lstStyle/>
          <a:p>
            <a:r>
              <a:rPr lang="cs-CZ" sz="2400" u="sng" dirty="0" smtClean="0">
                <a:latin typeface="Calibri" panose="020F0502020204030204" pitchFamily="34" charset="0"/>
              </a:rPr>
              <a:t>prioritizace povinných oblastí - </a:t>
            </a:r>
            <a:r>
              <a:rPr lang="cs-CZ" sz="2400" u="sng" cap="none" dirty="0" smtClean="0">
                <a:latin typeface="Calibri" panose="020F0502020204030204" pitchFamily="34" charset="0"/>
              </a:rPr>
              <a:t>výsledek dotazníkového šetření ve školách </a:t>
            </a:r>
            <a:r>
              <a:rPr lang="cs-CZ" sz="2400" u="sng" dirty="0" smtClean="0">
                <a:latin typeface="Calibri" panose="020F0502020204030204" pitchFamily="34" charset="0"/>
              </a:rPr>
              <a:t>(NÚV)</a:t>
            </a:r>
            <a:endParaRPr lang="cs-CZ" sz="2400" u="sng" dirty="0">
              <a:latin typeface="Calibri" panose="020F0502020204030204" pitchFamily="34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87210" y="1293567"/>
            <a:ext cx="9677324" cy="523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0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913776" y="618518"/>
            <a:ext cx="10364451" cy="3579015"/>
          </a:xfrm>
        </p:spPr>
        <p:txBody>
          <a:bodyPr>
            <a:normAutofit/>
          </a:bodyPr>
          <a:lstStyle/>
          <a:p>
            <a:r>
              <a:rPr lang="cs-CZ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děkuji vám za vaši </a:t>
            </a:r>
            <a:r>
              <a:rPr lang="cs-CZ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cs-CZ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cs-CZ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pozornost </a:t>
            </a:r>
            <a:endParaRPr lang="cs-CZ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913773" y="4519749"/>
            <a:ext cx="5106027" cy="1271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1400" dirty="0">
                <a:latin typeface="Calibri" panose="020F0502020204030204" pitchFamily="34" charset="0"/>
              </a:rPr>
              <a:t>mobil: + 420 736 650 397</a:t>
            </a:r>
          </a:p>
          <a:p>
            <a:pPr marL="0" indent="0">
              <a:buNone/>
            </a:pPr>
            <a:r>
              <a:rPr lang="cs-CZ" sz="1400" dirty="0">
                <a:latin typeface="Calibri" panose="020F0502020204030204" pitchFamily="34" charset="0"/>
              </a:rPr>
              <a:t>e-mail: </a:t>
            </a:r>
            <a:r>
              <a:rPr lang="cs-CZ" sz="1400" cap="none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eva.saligerova@kr-karlovarsky.cz</a:t>
            </a:r>
            <a:r>
              <a:rPr lang="cs-CZ" sz="1400" cap="none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sz="quarter" idx="14"/>
          </p:nvPr>
        </p:nvSpPr>
        <p:spPr>
          <a:xfrm>
            <a:off x="8299268" y="4519750"/>
            <a:ext cx="2978331" cy="127144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1600" b="1" dirty="0" smtClean="0">
                <a:latin typeface="Calibri" panose="020F0502020204030204" pitchFamily="34" charset="0"/>
              </a:rPr>
              <a:t>M</a:t>
            </a:r>
            <a:r>
              <a:rPr lang="cs-CZ" sz="1600" b="1" cap="none" dirty="0" smtClean="0">
                <a:latin typeface="Calibri" panose="020F0502020204030204" pitchFamily="34" charset="0"/>
              </a:rPr>
              <a:t>gr</a:t>
            </a:r>
            <a:r>
              <a:rPr lang="cs-CZ" sz="1600" b="1" dirty="0" smtClean="0">
                <a:latin typeface="Calibri" panose="020F0502020204030204" pitchFamily="34" charset="0"/>
              </a:rPr>
              <a:t>. E</a:t>
            </a:r>
            <a:r>
              <a:rPr lang="cs-CZ" sz="1600" b="1" cap="none" dirty="0" smtClean="0">
                <a:latin typeface="Calibri" panose="020F0502020204030204" pitchFamily="34" charset="0"/>
              </a:rPr>
              <a:t>va</a:t>
            </a:r>
            <a:r>
              <a:rPr lang="cs-CZ" sz="1600" b="1" dirty="0" smtClean="0">
                <a:latin typeface="Calibri" panose="020F0502020204030204" pitchFamily="34" charset="0"/>
              </a:rPr>
              <a:t> S</a:t>
            </a:r>
            <a:r>
              <a:rPr lang="cs-CZ" sz="1600" b="1" cap="none" dirty="0" smtClean="0">
                <a:latin typeface="Calibri" panose="020F0502020204030204" pitchFamily="34" charset="0"/>
              </a:rPr>
              <a:t>aligerová</a:t>
            </a:r>
          </a:p>
          <a:p>
            <a:pPr marL="0" indent="0">
              <a:buNone/>
            </a:pPr>
            <a:r>
              <a:rPr lang="cs-CZ" sz="1600" cap="none" dirty="0" smtClean="0">
                <a:latin typeface="Calibri" panose="020F0502020204030204" pitchFamily="34" charset="0"/>
              </a:rPr>
              <a:t>hlavní manažer projektu</a:t>
            </a:r>
          </a:p>
          <a:p>
            <a:pPr marL="0" indent="0">
              <a:buNone/>
            </a:pPr>
            <a:r>
              <a:rPr lang="cs-CZ" sz="1300" cap="none" dirty="0" smtClean="0">
                <a:latin typeface="Calibri" panose="020F0502020204030204" pitchFamily="34" charset="0"/>
              </a:rPr>
              <a:t>odbor </a:t>
            </a:r>
            <a:r>
              <a:rPr lang="cs-CZ" sz="1300" cap="none" dirty="0">
                <a:latin typeface="Calibri" panose="020F0502020204030204" pitchFamily="34" charset="0"/>
              </a:rPr>
              <a:t>školství, mládeže a tělovýchovy </a:t>
            </a:r>
          </a:p>
          <a:p>
            <a:pPr marL="0" indent="0">
              <a:buNone/>
            </a:pPr>
            <a:r>
              <a:rPr lang="cs-CZ" sz="1300" cap="none" dirty="0">
                <a:latin typeface="Calibri" panose="020F0502020204030204" pitchFamily="34" charset="0"/>
              </a:rPr>
              <a:t>oddělení vzdělávání a evropských programů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24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ka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1071</TotalTime>
  <Words>453</Words>
  <Application>Microsoft Office PowerPoint</Application>
  <PresentationFormat>Širokoúhlá obrazovka</PresentationFormat>
  <Paragraphs>81</Paragraphs>
  <Slides>9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Helvetica CE</vt:lpstr>
      <vt:lpstr>Tw Cen MT</vt:lpstr>
      <vt:lpstr>Wingdings</vt:lpstr>
      <vt:lpstr>Kapka</vt:lpstr>
      <vt:lpstr>Prezentace aplikace PowerPoint</vt:lpstr>
      <vt:lpstr>časový harmonogram projektu</vt:lpstr>
      <vt:lpstr>klíčové aktivity projektu </vt:lpstr>
      <vt:lpstr>pracovní skupina vzdělávání (PSV)</vt:lpstr>
      <vt:lpstr>POVINNÁ TÉMATA KAP</vt:lpstr>
      <vt:lpstr>Vytvoření pracovních minitýmů dle povinných klíčových témat </vt:lpstr>
      <vt:lpstr>PLATFORMY</vt:lpstr>
      <vt:lpstr>prioritizace povinných oblastí - výsledek dotazníkového šetření ve školách (NÚV)</vt:lpstr>
      <vt:lpstr>děkuji vám za vaši   pozornost </vt:lpstr>
    </vt:vector>
  </TitlesOfParts>
  <Company>NUV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Krajský akční plán rozvoje vzdělávání Karlovarského kraje</dc:title>
  <dc:creator>Saligerová Eva</dc:creator>
  <cp:lastModifiedBy>jelena.kriegelsteinova</cp:lastModifiedBy>
  <cp:revision>96</cp:revision>
  <cp:lastPrinted>2016-05-10T15:55:43Z</cp:lastPrinted>
  <dcterms:created xsi:type="dcterms:W3CDTF">2015-11-02T21:04:55Z</dcterms:created>
  <dcterms:modified xsi:type="dcterms:W3CDTF">2016-06-21T09:14:43Z</dcterms:modified>
</cp:coreProperties>
</file>