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17" r:id="rId4"/>
    <p:sldMasterId id="2147484349" r:id="rId5"/>
    <p:sldMasterId id="2147484353" r:id="rId6"/>
    <p:sldMasterId id="2147484360" r:id="rId7"/>
    <p:sldMasterId id="2147484368" r:id="rId8"/>
  </p:sldMasterIdLst>
  <p:notesMasterIdLst>
    <p:notesMasterId r:id="rId58"/>
  </p:notesMasterIdLst>
  <p:handoutMasterIdLst>
    <p:handoutMasterId r:id="rId59"/>
  </p:handoutMasterIdLst>
  <p:sldIdLst>
    <p:sldId id="1271" r:id="rId9"/>
    <p:sldId id="2147375990" r:id="rId10"/>
    <p:sldId id="2145707397" r:id="rId11"/>
    <p:sldId id="2145707326" r:id="rId12"/>
    <p:sldId id="2145707393" r:id="rId13"/>
    <p:sldId id="2145707371" r:id="rId14"/>
    <p:sldId id="2145707392" r:id="rId15"/>
    <p:sldId id="2145707401" r:id="rId16"/>
    <p:sldId id="2145707407" r:id="rId17"/>
    <p:sldId id="2145707404" r:id="rId18"/>
    <p:sldId id="2145707405" r:id="rId19"/>
    <p:sldId id="2145707408" r:id="rId20"/>
    <p:sldId id="2145707412" r:id="rId21"/>
    <p:sldId id="2145707415" r:id="rId22"/>
    <p:sldId id="2145707358" r:id="rId23"/>
    <p:sldId id="2147375995" r:id="rId24"/>
    <p:sldId id="2145707445" r:id="rId25"/>
    <p:sldId id="2145707446" r:id="rId26"/>
    <p:sldId id="2147375916" r:id="rId27"/>
    <p:sldId id="2147375920" r:id="rId28"/>
    <p:sldId id="2147375921" r:id="rId29"/>
    <p:sldId id="2147375922" r:id="rId30"/>
    <p:sldId id="2147375923" r:id="rId31"/>
    <p:sldId id="2147375980" r:id="rId32"/>
    <p:sldId id="2147375998" r:id="rId33"/>
    <p:sldId id="2147375997" r:id="rId34"/>
    <p:sldId id="2147375982" r:id="rId35"/>
    <p:sldId id="2147375983" r:id="rId36"/>
    <p:sldId id="2147375984" r:id="rId37"/>
    <p:sldId id="2147375985" r:id="rId38"/>
    <p:sldId id="2147375986" r:id="rId39"/>
    <p:sldId id="2147375988" r:id="rId40"/>
    <p:sldId id="2147375989" r:id="rId41"/>
    <p:sldId id="2147375991" r:id="rId42"/>
    <p:sldId id="2145707025" r:id="rId43"/>
    <p:sldId id="2145707039" r:id="rId44"/>
    <p:sldId id="2147375999" r:id="rId45"/>
    <p:sldId id="2147375996" r:id="rId46"/>
    <p:sldId id="2147375992" r:id="rId47"/>
    <p:sldId id="713" r:id="rId48"/>
    <p:sldId id="714" r:id="rId49"/>
    <p:sldId id="715" r:id="rId50"/>
    <p:sldId id="2147375913" r:id="rId51"/>
    <p:sldId id="256" r:id="rId52"/>
    <p:sldId id="2147375912" r:id="rId53"/>
    <p:sldId id="2147375981" r:id="rId54"/>
    <p:sldId id="346" r:id="rId55"/>
    <p:sldId id="2147375994" r:id="rId56"/>
    <p:sldId id="1262" r:id="rId57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B8F8536-4367-CD87-F1EA-D783C9CFC6A2}" name="Košťálová Pavla" initials="KP" userId="S::pavla.kostalova@mmr.cz::fb3655b9-53e7-4957-986b-4909406ee6c7" providerId="AD"/>
  <p188:author id="{E98EC73F-3FA6-9EF5-5BE4-C4F1107360F1}" name="Alansari Dana" initials="AD" userId="S::dana.alansari@mmr.cz::b80a14e5-ba71-4234-80d0-2932a37598c5" providerId="AD"/>
  <p188:author id="{E0332165-5EBE-4C73-4507-F4E37FF7F3E6}" name="Nikischer Richard" initials="NR" userId="S::richard.nikischer@mmr.cz::01d57592-40cd-45a4-806e-9b941371c49a" providerId="AD"/>
  <p188:author id="{E459F69F-084F-8885-D785-4D003D6F16CA}" name="Lesák Vít" initials="LV" userId="S::vit.lesak@mmr.cz::6e3789fa-6b6f-49e2-a4c3-f52030aa2404" providerId="AD"/>
  <p188:author id="{4624F9A6-248A-F310-3DD6-804E0C24E6EA}" name="Balatka Miroslav" initials="BM" userId="S::miroslav.balatka@mmr.cz::eea70a59-7f6e-44f9-ac44-471d32b65f47" providerId="AD"/>
  <p188:author id="{474DF9B2-FAD3-7E88-969F-6027E9D8A8E0}" name="Reznikow Alexandre" initials="AR" userId="S::alexandre.reznikow@mmr.cz::2dcdf4f9-0806-4776-ace0-fa22fa39ba66" providerId="AD"/>
  <p188:author id="{54E1ADC4-FFED-D8AF-5F0A-C60B4E91463F}" name="Opravil Zdeněk" initials="OZ" userId="S::zdenek.opravil@mmr.cz::432fd13f-eea1-44cb-8bc8-b34480f7dd5c" providerId="AD"/>
  <p188:author id="{9CF38EEE-0BAE-7116-4A73-47C4DDC3B842}" name="Barcalová Jitka" initials="BJ" userId="S::jitka.barcalova@mmr.cz::ee576c53-5c4f-489f-b6ff-d6731ecd73c7" providerId="AD"/>
  <p188:author id="{86980AF6-EFED-F27D-AB7D-2D39E3B55033}" name="Ludvíková Sabina" initials="LS" userId="S::sabina.ludvikova@mmr.cz::d245b7ff-8e80-4890-9899-169ab237479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ndřej Pergl" initials="OP" lastIdx="10" clrIdx="0"/>
  <p:cmAuthor id="1" name="Mazal Rostislav" initials="MR" lastIdx="5" clrIdx="1">
    <p:extLst>
      <p:ext uri="{19B8F6BF-5375-455C-9EA6-DF929625EA0E}">
        <p15:presenceInfo xmlns:p15="http://schemas.microsoft.com/office/powerpoint/2012/main" userId="S::rostislav.mazal@mmr.cz::41cffdb9-8294-4a48-a835-d370f562de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4CA3"/>
    <a:srgbClr val="0000FF"/>
    <a:srgbClr val="285EA0"/>
    <a:srgbClr val="FFFFFF"/>
    <a:srgbClr val="FEBD01"/>
    <a:srgbClr val="FDBE01"/>
    <a:srgbClr val="FFCA08"/>
    <a:srgbClr val="F5CA49"/>
    <a:srgbClr val="F0E506"/>
    <a:srgbClr val="F4B3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20" autoAdjust="0"/>
    <p:restoredTop sz="72362" autoAdjust="0"/>
  </p:normalViewPr>
  <p:slideViewPr>
    <p:cSldViewPr snapToGrid="0">
      <p:cViewPr varScale="1">
        <p:scale>
          <a:sx n="81" d="100"/>
          <a:sy n="81" d="100"/>
        </p:scale>
        <p:origin x="1548" y="84"/>
      </p:cViewPr>
      <p:guideLst>
        <p:guide orient="horz"/>
        <p:guide pos="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commentAuthors" Target="commentAuthors.xml"/><Relationship Id="rId65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3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-18"/>
                <a:ea typeface="+mn-ea"/>
                <a:cs typeface="+mn-cs"/>
              </a:defRPr>
            </a:pPr>
            <a:r>
              <a:rPr lang="cs-CZ" sz="2400">
                <a:solidFill>
                  <a:schemeClr val="tx1"/>
                </a:solidFill>
                <a:latin typeface="Avenir Next LT Pro" panose="020B0504020202020204" pitchFamily="34" charset="-18"/>
              </a:rPr>
              <a:t>Rozpočet pro NRPP</a:t>
            </a:r>
          </a:p>
          <a:p>
            <a:pPr>
              <a:defRPr sz="2400">
                <a:latin typeface="Avenir Next LT Pro" panose="020B0504020202020204" pitchFamily="34" charset="-18"/>
              </a:defRPr>
            </a:pPr>
            <a:r>
              <a:rPr lang="cs-CZ" sz="2400" b="1">
                <a:solidFill>
                  <a:schemeClr val="tx1"/>
                </a:solidFill>
                <a:latin typeface="Avenir Next LT Pro" panose="020B0504020202020204" pitchFamily="34" charset="-18"/>
              </a:rPr>
              <a:t>783 mld. EUR</a:t>
            </a:r>
            <a:endParaRPr lang="en-US" sz="2400" b="1">
              <a:solidFill>
                <a:schemeClr val="tx1"/>
              </a:solidFill>
              <a:latin typeface="Avenir Next LT Pro" panose="020B0504020202020204" pitchFamily="34" charset="-18"/>
            </a:endParaRPr>
          </a:p>
        </c:rich>
      </c:tx>
      <c:layout>
        <c:manualLayout>
          <c:xMode val="edge"/>
          <c:yMode val="edge"/>
          <c:x val="9.2658324041413175E-3"/>
          <c:y val="2.23861651844174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venir Next LT Pro" panose="020B0504020202020204" pitchFamily="34" charset="-18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Prodej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BF3-4988-83B3-4902133E0466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F3-4988-83B3-4902133E046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F3-4988-83B3-4902133E0466}"/>
              </c:ext>
            </c:extLst>
          </c:dPt>
          <c:dLbls>
            <c:dLbl>
              <c:idx val="0"/>
              <c:layout>
                <c:manualLayout>
                  <c:x val="0"/>
                  <c:y val="0.1860128246973424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tx2"/>
                        </a:solidFill>
                        <a:latin typeface="Avenir Next LT Pro" panose="020B0504020202020204" pitchFamily="34" charset="-18"/>
                        <a:ea typeface="+mn-ea"/>
                        <a:cs typeface="+mn-cs"/>
                      </a:defRPr>
                    </a:pPr>
                    <a:fld id="{9B3F4D41-1946-4539-9812-0BFE1AC3568A}" type="VALUE">
                      <a:rPr lang="en-US" smtClean="0">
                        <a:solidFill>
                          <a:schemeClr val="tx2"/>
                        </a:solidFill>
                      </a:rPr>
                      <a:pPr>
                        <a:defRPr sz="2000" b="1">
                          <a:solidFill>
                            <a:schemeClr val="tx2"/>
                          </a:solidFill>
                          <a:latin typeface="Avenir Next LT Pro" panose="020B0504020202020204" pitchFamily="34" charset="-18"/>
                        </a:defRPr>
                      </a:pPr>
                      <a:t>[HODNOTA]</a:t>
                    </a:fld>
                    <a:r>
                      <a:rPr lang="en-US">
                        <a:solidFill>
                          <a:schemeClr val="tx2"/>
                        </a:solidFill>
                      </a:rPr>
                      <a:t> mld.</a:t>
                    </a:r>
                    <a:r>
                      <a:rPr lang="en-US" baseline="0">
                        <a:solidFill>
                          <a:schemeClr val="tx2"/>
                        </a:solidFill>
                      </a:rPr>
                      <a:t> EUR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2"/>
                      </a:solidFill>
                      <a:latin typeface="Avenir Next LT Pro" panose="020B0504020202020204" pitchFamily="34" charset="-18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BF3-4988-83B3-4902133E0466}"/>
                </c:ext>
              </c:extLst>
            </c:dLbl>
            <c:dLbl>
              <c:idx val="1"/>
              <c:layout>
                <c:manualLayout>
                  <c:x val="-1.3648392891173293E-3"/>
                  <c:y val="-0.1292376811904089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accent3"/>
                        </a:solidFill>
                        <a:latin typeface="Avenir Next LT Pro" panose="020B0504020202020204" pitchFamily="34" charset="-18"/>
                        <a:ea typeface="+mn-ea"/>
                        <a:cs typeface="+mn-cs"/>
                      </a:defRPr>
                    </a:pPr>
                    <a:fld id="{642F72BE-44B2-4F2A-965D-CF945B007F16}" type="VALUE">
                      <a:rPr lang="en-US" smtClean="0">
                        <a:solidFill>
                          <a:schemeClr val="accent3"/>
                        </a:solidFill>
                      </a:rPr>
                      <a:pPr>
                        <a:defRPr sz="2000" b="1">
                          <a:solidFill>
                            <a:schemeClr val="accent3"/>
                          </a:solidFill>
                          <a:latin typeface="Avenir Next LT Pro" panose="020B0504020202020204" pitchFamily="34" charset="-18"/>
                        </a:defRPr>
                      </a:pPr>
                      <a:t>[HODNOTA]</a:t>
                    </a:fld>
                    <a:r>
                      <a:rPr lang="en-US">
                        <a:solidFill>
                          <a:schemeClr val="accent3"/>
                        </a:solidFill>
                      </a:rPr>
                      <a:t> mld. EUR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accent3"/>
                      </a:solidFill>
                      <a:latin typeface="Avenir Next LT Pro" panose="020B0504020202020204" pitchFamily="34" charset="-18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BF3-4988-83B3-4902133E0466}"/>
                </c:ext>
              </c:extLst>
            </c:dLbl>
            <c:dLbl>
              <c:idx val="2"/>
              <c:layout>
                <c:manualLayout>
                  <c:x val="8.9211262332675137E-2"/>
                  <c:y val="-8.646786687788909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rgbClr val="92D050"/>
                        </a:solidFill>
                        <a:latin typeface="Avenir Next LT Pro" panose="020B0504020202020204" pitchFamily="34" charset="-18"/>
                        <a:ea typeface="+mn-ea"/>
                        <a:cs typeface="+mn-cs"/>
                      </a:defRPr>
                    </a:pPr>
                    <a:fld id="{942FC651-25BD-4B44-9908-C778433E4AB8}" type="VALUE">
                      <a:rPr lang="en-US" smtClean="0">
                        <a:solidFill>
                          <a:srgbClr val="92D050"/>
                        </a:solidFill>
                      </a:rPr>
                      <a:pPr>
                        <a:defRPr sz="2000" b="1">
                          <a:solidFill>
                            <a:srgbClr val="92D050"/>
                          </a:solidFill>
                          <a:latin typeface="Avenir Next LT Pro" panose="020B0504020202020204" pitchFamily="34" charset="-18"/>
                        </a:defRPr>
                      </a:pPr>
                      <a:t>[HODNOTA]</a:t>
                    </a:fld>
                    <a:r>
                      <a:rPr lang="en-US">
                        <a:solidFill>
                          <a:srgbClr val="92D050"/>
                        </a:solidFill>
                      </a:rPr>
                      <a:t> mld. EUR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92D050"/>
                      </a:solidFill>
                      <a:latin typeface="Avenir Next LT Pro" panose="020B0504020202020204" pitchFamily="34" charset="-18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027553191064902"/>
                      <c:h val="0.1865855853344939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BF3-4988-83B3-4902133E04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Avenir Next LT Pro" panose="020B0504020202020204" pitchFamily="34" charset="-18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List1!$A$2:$A$4</c:f>
              <c:strCache>
                <c:ptCount val="3"/>
                <c:pt idx="0">
                  <c:v>Koheze</c:v>
                </c:pt>
                <c:pt idx="1">
                  <c:v>SZP a rybářství (podpora příjmů)</c:v>
                </c:pt>
                <c:pt idx="2">
                  <c:v>Migrace, řízení hranic a bezpečnost</c:v>
                </c:pt>
              </c:strCache>
            </c:strRef>
          </c:cat>
          <c:val>
            <c:numRef>
              <c:f>List1!$B$2:$B$4</c:f>
              <c:numCache>
                <c:formatCode>General</c:formatCode>
                <c:ptCount val="3"/>
                <c:pt idx="0">
                  <c:v>453</c:v>
                </c:pt>
                <c:pt idx="1">
                  <c:v>296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F3-4988-83B3-4902133E04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2"/>
                </a:solidFill>
                <a:latin typeface="Avenir Next LT Pro" panose="020B0504020202020204" pitchFamily="34" charset="-18"/>
                <a:ea typeface="+mn-ea"/>
                <a:cs typeface="+mn-cs"/>
              </a:defRPr>
            </a:pPr>
            <a:endParaRPr lang="cs-CZ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3"/>
                </a:solidFill>
                <a:latin typeface="Avenir Next LT Pro" panose="020B0504020202020204" pitchFamily="34" charset="-18"/>
                <a:ea typeface="+mn-ea"/>
                <a:cs typeface="+mn-cs"/>
              </a:defRPr>
            </a:pPr>
            <a:endParaRPr lang="cs-CZ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92D050"/>
                </a:solidFill>
                <a:latin typeface="Avenir Next LT Pro" panose="020B0504020202020204" pitchFamily="34" charset="-18"/>
                <a:ea typeface="+mn-ea"/>
                <a:cs typeface="+mn-cs"/>
              </a:defRPr>
            </a:pPr>
            <a:endParaRPr lang="cs-CZ"/>
          </a:p>
        </c:txPr>
      </c:legendEntry>
      <c:layout>
        <c:manualLayout>
          <c:xMode val="edge"/>
          <c:yMode val="edge"/>
          <c:x val="1.3802623956352187E-2"/>
          <c:y val="0.48195169040793234"/>
          <c:w val="0.33869972929983183"/>
          <c:h val="0.39313908669154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venir Next LT Pro" panose="020B0504020202020204" pitchFamily="34" charset="-18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8D45ECD3-898F-4938-8F91-316EBF799E19}" type="datetimeFigureOut">
              <a:rPr lang="cs-CZ" smtClean="0"/>
              <a:t>15.09.2025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2" y="9428586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5" y="9428586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66A3EE80-65DB-4D20-8862-FEC13CF549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954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57605558-CA49-4C57-A7DA-C61CC902B740}" type="datetimeFigureOut">
              <a:rPr lang="cs-CZ" smtClean="0"/>
              <a:t>15.09.2025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5300" y="1243013"/>
            <a:ext cx="5807075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2" y="9428586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5" y="9428586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3499E54A-1AF1-4500-BC1C-579C8999CF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04798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mmr.gov.cz/cs/microsites/uzemni-dimenze/dokumenty-(1)/analyzy/dokumenty/narodni-stala-konference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260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80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cs-CZ" sz="18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Požadavky plánu – ES, % na klima</a:t>
            </a:r>
          </a:p>
          <a:p>
            <a:r>
              <a:rPr lang="cs-CZ" sz="18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Schválení plánu – ČR nesouhlasí s nutností předkládat NRPP ke schválení Radě. Domníváme se, že schválení plánu ze strany EK je dostačující a v předkládání Radě nevidíme přidanou hodnotu, která by ospravedlnila časovou prodlevu a další administrativní nároky při schvalování a revizi NRPP. Dle zkušenosti z RRF se neprokázala přidaná hodnota schvalování plánů Radou, tento proces je jen formalita.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4D1ADD-8033-48EF-ADA3-7BDFB5868CC3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38911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133725" y="230188"/>
            <a:ext cx="4106863" cy="23653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1133464" y="2748462"/>
            <a:ext cx="8107132" cy="3908469"/>
          </a:xfrm>
        </p:spPr>
        <p:txBody>
          <a:bodyPr/>
          <a:lstStyle/>
          <a:p>
            <a:endParaRPr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758A3C-3B05-48C5-9A81-9ECA945227A4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29503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31433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40B92D-27E3-A930-55A9-5F77E2B3C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1831A47B-AABF-C46B-1691-003495E31A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1236663" y="538163"/>
            <a:ext cx="9271001" cy="534035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F6A98720-BBA4-079A-44CE-E5182A79A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0526" y="4958433"/>
            <a:ext cx="6029325" cy="425224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797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000">
                <a:hlinkClick r:id="rId3"/>
              </a:rPr>
              <a:t>Prezentace jsou na webu Územní dimenze</a:t>
            </a:r>
            <a:endParaRPr lang="cs-CZ" sz="4000"/>
          </a:p>
          <a:p>
            <a:pPr marL="0" indent="0">
              <a:buFontTx/>
              <a:buNone/>
            </a:pPr>
            <a:endParaRPr lang="cs-CZ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6720A54-F9B5-8561-62C8-AB67AB7597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74922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HSOÚ – alokace 120 mil – podáno za 98,3 mil. (199 </a:t>
            </a:r>
            <a:r>
              <a:rPr lang="cs-CZ" err="1"/>
              <a:t>proj</a:t>
            </a:r>
            <a:r>
              <a:rPr lang="cs-CZ"/>
              <a:t>)</a:t>
            </a:r>
          </a:p>
          <a:p>
            <a:r>
              <a:rPr lang="cs-CZ"/>
              <a:t>VÚ – alokace – 20 mil. – podáno za 1,3 (4 </a:t>
            </a:r>
            <a:r>
              <a:rPr lang="cs-CZ" err="1"/>
              <a:t>proj</a:t>
            </a:r>
            <a:r>
              <a:rPr lang="cs-CZ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75199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Dle jednotlivých HSOÚ </a:t>
            </a:r>
          </a:p>
          <a:p>
            <a:r>
              <a:rPr lang="cs-CZ"/>
              <a:t>Počítáno 1 500 000 na ORP a  na obec 339 000 VÚ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34906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Korálovou jsou projekty, které nejsou z HSOÚ</a:t>
            </a:r>
          </a:p>
          <a:p>
            <a:r>
              <a:rPr lang="cs-CZ" dirty="0"/>
              <a:t>Vetší světlejší kolečka znamenají více projektů z 1 obce</a:t>
            </a:r>
          </a:p>
        </p:txBody>
      </p:sp>
    </p:spTree>
    <p:extLst>
      <p:ext uri="{BB962C8B-B14F-4D97-AF65-F5344CB8AC3E}">
        <p14:creationId xmlns:p14="http://schemas.microsoft.com/office/powerpoint/2010/main" val="19455260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Počítáno 1 500 000 na ORP a 339 000 VÚ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800" b="0" i="0" u="none" strike="noStrike" dirty="0">
                <a:solidFill>
                  <a:srgbClr val="000000"/>
                </a:solidFill>
                <a:effectLst/>
                <a:latin typeface="Aptos Narrow" panose="020B0004020202020204" pitchFamily="34" charset="0"/>
              </a:rPr>
              <a:t>Celková alokace KVK </a:t>
            </a:r>
            <a:r>
              <a:rPr lang="cs-CZ" sz="1800" b="1" i="0" u="none" strike="noStrike" dirty="0">
                <a:solidFill>
                  <a:srgbClr val="000000"/>
                </a:solidFill>
                <a:effectLst/>
                <a:latin typeface="Aptos Narrow" panose="020B0004020202020204" pitchFamily="34" charset="0"/>
              </a:rPr>
              <a:t>6 678 000 </a:t>
            </a:r>
            <a:r>
              <a:rPr lang="cs-CZ" sz="1800" b="0" i="0" u="none" strike="noStrike" dirty="0">
                <a:solidFill>
                  <a:srgbClr val="000000"/>
                </a:solidFill>
                <a:effectLst/>
                <a:latin typeface="Aptos Narrow" panose="020B0004020202020204" pitchFamily="34" charset="0"/>
              </a:rPr>
              <a:t>(6 000 000 za 4xORP + 678 000  za obcí z VÚ Hradiště – </a:t>
            </a:r>
            <a:r>
              <a:rPr lang="cs-CZ" sz="1800" b="0" i="0" u="none" strike="noStrike" dirty="0" err="1">
                <a:solidFill>
                  <a:srgbClr val="000000"/>
                </a:solidFill>
                <a:effectLst/>
                <a:latin typeface="Aptos Narrow" panose="020B0004020202020204" pitchFamily="34" charset="0"/>
              </a:rPr>
              <a:t>Bražec</a:t>
            </a:r>
            <a:r>
              <a:rPr lang="cs-CZ" sz="1800" b="0" i="0" u="none" strike="noStrike" dirty="0">
                <a:solidFill>
                  <a:srgbClr val="000000"/>
                </a:solidFill>
                <a:effectLst/>
                <a:latin typeface="Aptos Narrow" panose="020B0004020202020204" pitchFamily="34" charset="0"/>
              </a:rPr>
              <a:t> a Doupovské Hradiště)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800" b="0" i="0" u="none" strike="noStrike" dirty="0">
                <a:solidFill>
                  <a:srgbClr val="000000"/>
                </a:solidFill>
                <a:effectLst/>
                <a:latin typeface="Aptos Narrow" panose="020B0004020202020204" pitchFamily="34" charset="0"/>
              </a:rPr>
              <a:t>Jen ORP – cca 4 473 715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800" b="0" i="0" u="none" strike="noStrike" dirty="0">
                <a:solidFill>
                  <a:srgbClr val="000000"/>
                </a:solidFill>
                <a:effectLst/>
                <a:latin typeface="Aptos Narrow" panose="020B0004020202020204" pitchFamily="34" charset="0"/>
              </a:rPr>
              <a:t>Jen VÚ - 0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248860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71475" lvl="1" indent="0" algn="just">
              <a:spcBef>
                <a:spcPts val="488"/>
              </a:spcBef>
              <a:spcAft>
                <a:spcPts val="488"/>
              </a:spcAft>
              <a:buFont typeface="Wingdings" panose="05000000000000000000" pitchFamily="2" charset="2"/>
              <a:buNone/>
            </a:pPr>
            <a:r>
              <a:rPr lang="cs-CZ" sz="1200" dirty="0">
                <a:solidFill>
                  <a:schemeClr val="accent1"/>
                </a:solidFill>
              </a:rPr>
              <a:t>Oprávnění žadatelé (</a:t>
            </a:r>
            <a:r>
              <a:rPr lang="cs-CZ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obce, dobrovolné svazky obcí, kraje, organizace zřizované / zakládané obcemi / kraji, OSS, příspěvkové organizace OSS, NNO činné v cest. ruchu min. 2 roky, církve, církevní organizace, státní podniky</a:t>
            </a:r>
            <a:r>
              <a:rPr lang="cs-CZ" sz="1200" dirty="0">
                <a:solidFill>
                  <a:schemeClr val="accent1"/>
                </a:solidFill>
              </a:rPr>
              <a:t>)</a:t>
            </a:r>
          </a:p>
          <a:p>
            <a:pPr marL="371475" marR="0" lvl="1" indent="0" algn="just" defTabSz="914400" rtl="0" eaLnBrk="1" fontAlgn="auto" latinLnBrk="0" hangingPunct="1">
              <a:lnSpc>
                <a:spcPct val="100000"/>
              </a:lnSpc>
              <a:spcBef>
                <a:spcPts val="488"/>
              </a:spcBef>
              <a:spcAft>
                <a:spcPts val="488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cs-CZ" sz="12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Velikost projektů: 1 – 20 mil. Kč</a:t>
            </a:r>
          </a:p>
          <a:p>
            <a:pPr marL="371475" lvl="1" indent="0" algn="just">
              <a:spcBef>
                <a:spcPts val="488"/>
              </a:spcBef>
              <a:spcAft>
                <a:spcPts val="488"/>
              </a:spcAft>
              <a:buFont typeface="Wingdings" panose="05000000000000000000" pitchFamily="2" charset="2"/>
              <a:buNone/>
            </a:pPr>
            <a:r>
              <a:rPr lang="cs-CZ" dirty="0"/>
              <a:t>Celková alokace výzvy – 560 mil (dosud podáno 43 žádostí)– </a:t>
            </a:r>
            <a:r>
              <a:rPr lang="cs-CZ" b="1" dirty="0"/>
              <a:t>zbývá z alokace: 343 mil. Kč</a:t>
            </a:r>
          </a:p>
        </p:txBody>
      </p:sp>
    </p:spTree>
    <p:extLst>
      <p:ext uri="{BB962C8B-B14F-4D97-AF65-F5344CB8AC3E}">
        <p14:creationId xmlns:p14="http://schemas.microsoft.com/office/powerpoint/2010/main" val="684963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348C2-08F5-AFFB-B35D-CCFBB4813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5C64BF5E-EE6C-9D74-F915-ADE6138DC3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1236663" y="538163"/>
            <a:ext cx="9271001" cy="534035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75EE31A0-7829-D67C-EC18-CC899C8D7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0526" y="4958433"/>
            <a:ext cx="6029325" cy="4252242"/>
          </a:xfrm>
          <a:prstGeom prst="rect">
            <a:avLst/>
          </a:prstGeom>
        </p:spPr>
        <p:txBody>
          <a:bodyPr/>
          <a:lstStyle/>
          <a:p>
            <a:pPr marL="0" indent="0">
              <a:buFontTx/>
              <a:buNone/>
            </a:pPr>
            <a:endParaRPr lang="cs-CZ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79EFF52-6C01-B445-E798-E9D0C340AA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3535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cs-CZ" sz="18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04744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9F1F1-F3E6-AF68-9C38-1604214E6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9EDD12-5DEA-B53E-B786-FD49397BF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07EF52-9FAD-D23B-D8B2-1D2C475386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7F8E6F-9E4E-40EB-F795-3A9D8E10E5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31269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9F1F1-F3E6-AF68-9C38-1604214E6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9EDD12-5DEA-B53E-B786-FD49397BF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07EF52-9FAD-D23B-D8B2-1D2C475386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7F8E6F-9E4E-40EB-F795-3A9D8E10E5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05475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9F1F1-F3E6-AF68-9C38-1604214E6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9EDD12-5DEA-B53E-B786-FD49397BF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07EF52-9FAD-D23B-D8B2-1D2C475386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Aktuální zejména pro RSK uhelných regionů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7F8E6F-9E4E-40EB-F795-3A9D8E10E5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60579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348C2-08F5-AFFB-B35D-CCFBB4813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5C64BF5E-EE6C-9D74-F915-ADE6138DC3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1236663" y="538163"/>
            <a:ext cx="9271001" cy="534035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75EE31A0-7829-D67C-EC18-CC899C8D7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0526" y="4958433"/>
            <a:ext cx="6029325" cy="4252242"/>
          </a:xfrm>
          <a:prstGeom prst="rect">
            <a:avLst/>
          </a:prstGeom>
        </p:spPr>
        <p:txBody>
          <a:bodyPr/>
          <a:lstStyle/>
          <a:p>
            <a:pPr marL="0" indent="0">
              <a:buFontTx/>
              <a:buNone/>
            </a:pPr>
            <a:endParaRPr lang="cs-CZ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79EFF52-6C01-B445-E798-E9D0C340AA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02198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750888" y="1143000"/>
            <a:ext cx="5356225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b="1"/>
              <a:t>Nízká absorpční kapacita území - zejména v SPK</a:t>
            </a:r>
            <a:r>
              <a:rPr lang="cs-CZ" b="0"/>
              <a:t> – je dána mimo jiné tím, že tato území trpí nedostatkem vzdělaných lidí ve všech oblastech, včetně přípravy a realizace projektů. Tento nedostatek lidského kapitálu je součástí problému.</a:t>
            </a:r>
          </a:p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024C2B-B59D-42F9-ADB1-ECB32AE20EF1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18749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Web stránek MMR – průběžně aktualizovaný</a:t>
            </a:r>
          </a:p>
        </p:txBody>
      </p:sp>
    </p:spTree>
    <p:extLst>
      <p:ext uri="{BB962C8B-B14F-4D97-AF65-F5344CB8AC3E}">
        <p14:creationId xmlns:p14="http://schemas.microsoft.com/office/powerpoint/2010/main" val="30636272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pl-PL" strike="sngStrike" baseline="0"/>
              <a:t>Ministerstvo pro místní rozvoj plánuje v závěru 1. pololetí 2025 vyhlásit výzvu k podávání žádostí o dotace na krytí části úrokových nákladů z úvěrů obcí (na tzv. úrokovou dotaci), které budou obce čerpat na dofinancování realizace projektů podpořených z této výzvy vyhlášené v podprogramu Podpora obnovy a rozvoje venkova. Předpokládá se, že tuto úrokovou dotaci bude obec moci použít na náklady na úroky placené v průběhu prvních tří let splácení úvěru, a celková výše úrokové dotace bude moci dosahovat výše 300 tis. až 1 mil. Kč.</a:t>
            </a:r>
          </a:p>
        </p:txBody>
      </p:sp>
    </p:spTree>
    <p:extLst>
      <p:ext uri="{BB962C8B-B14F-4D97-AF65-F5344CB8AC3E}">
        <p14:creationId xmlns:p14="http://schemas.microsoft.com/office/powerpoint/2010/main" val="26685484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Jak jsem včera říkal, že o podpory prípravy projektů v rámci výzvy pro HSOÚ byla značnou  inspirací podpora z komp. 4.1 NPO, u této výzvy se také částečne navázalo na zkušenosti s podporou z investice 1.4.1.6 NPO, kde jsme postupne vyhlásili 3 výzvy na Demonstrativní aplikace ekosystému sítí 5G pro chytrá města, obce a regiony, celkem za 938,5 mil. Kč.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12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12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CHM zatím 2 rozpracované, nepodáno nic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12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Podpora vládou doporučených projektů – možná neco pro Dukovany apod.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pl-PL" baseline="0" dirty="0"/>
          </a:p>
        </p:txBody>
      </p:sp>
    </p:spTree>
    <p:extLst>
      <p:ext uri="{BB962C8B-B14F-4D97-AF65-F5344CB8AC3E}">
        <p14:creationId xmlns:p14="http://schemas.microsoft.com/office/powerpoint/2010/main" val="31285711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Jak jsem včera říkal, že o podpory prípravy projektů v rámci výzvy pro HSOÚ byla značnou  inspirací podpora z komp. 4.1 NPO, u této výzvy se také částečne navázalo na zkušenosti s podporou z investice 1.4.1.6 NPO, kde jsme postupne vyhlásili 3 výzvy na Demonstrativní aplikace ekosystému sítí 5G pro chytrá města, obce a regiony, celkem za 938,5 mil. Kč.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CHM zatím 2 rozpracované, nepodáno nic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Podpora vládou doporučených projektů – možná neco pro Dukovany apod.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pl-PL" baseline="0" dirty="0"/>
          </a:p>
        </p:txBody>
      </p:sp>
    </p:spTree>
    <p:extLst>
      <p:ext uri="{BB962C8B-B14F-4D97-AF65-F5344CB8AC3E}">
        <p14:creationId xmlns:p14="http://schemas.microsoft.com/office/powerpoint/2010/main" val="22934798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C84907-18AF-1014-4F24-AC920AABB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7DB7BED6-7671-EC1F-BA38-E31E13798C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15094300-67DC-9BF0-6B70-0CF4600ABD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 KVK – 1 projekt – 250 000 Kč - Euroregion Ergensis.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Jeseníky – Vouchery získané od 18. srpna potom bude možné využít na pobyty od 15. září do 30. listopadu 2025. 66 666 voucheru.</a:t>
            </a:r>
          </a:p>
        </p:txBody>
      </p:sp>
    </p:spTree>
    <p:extLst>
      <p:ext uri="{BB962C8B-B14F-4D97-AF65-F5344CB8AC3E}">
        <p14:creationId xmlns:p14="http://schemas.microsoft.com/office/powerpoint/2010/main" val="2692685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8F2C2-09E5-3765-A3DB-B080611CB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010960E2-65FB-AB41-6A76-F4B04CCD9E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079750" y="180975"/>
            <a:ext cx="3670300" cy="2114550"/>
          </a:xfrm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745E49EA-D388-3D4F-6EAE-CCB91CD69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1473" y="2394192"/>
            <a:ext cx="7826326" cy="3553367"/>
          </a:xfrm>
        </p:spPr>
        <p:txBody>
          <a:bodyPr/>
          <a:lstStyle/>
          <a:p>
            <a:endParaRPr lang="cs-CZ" sz="1100" kern="120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89FCC5E-92C8-C156-281F-41F430D6EF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B13F05-AB76-4B58-B2AA-B1112B541FD4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0881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cs-CZ" dirty="0"/>
              <a:t>Výzva – 2 projekty – poskytnutá dotace 4 mil. Kč</a:t>
            </a:r>
          </a:p>
          <a:p>
            <a:pPr marL="228600" indent="-228600">
              <a:buAutoNum type="arabicPeriod"/>
            </a:pPr>
            <a:r>
              <a:rPr lang="cs-CZ" dirty="0"/>
              <a:t>Výzva – 1 - Střední škola živnostenská Sokolov – 12,5 mil. Kč</a:t>
            </a:r>
          </a:p>
          <a:p>
            <a:pPr marL="228600" indent="-228600">
              <a:buAutoNum type="arabicPeriod"/>
            </a:pPr>
            <a:r>
              <a:rPr lang="cs-CZ" dirty="0"/>
              <a:t>Výzva – schváleno 5 </a:t>
            </a:r>
            <a:r>
              <a:rPr lang="cs-CZ" dirty="0" err="1"/>
              <a:t>proj</a:t>
            </a:r>
            <a:r>
              <a:rPr lang="cs-CZ" dirty="0"/>
              <a:t> + 1 částečně financován do výše krajské alokace</a:t>
            </a:r>
          </a:p>
          <a:p>
            <a:pPr marL="0" indent="0">
              <a:buNone/>
            </a:pPr>
            <a:r>
              <a:rPr lang="cs-CZ" dirty="0"/>
              <a:t>      v KVK – zažádáno – 31,7 mil. – alokace cca 7 956 000 mil - % čerpání 397,9</a:t>
            </a:r>
          </a:p>
          <a:p>
            <a:pPr marL="228600" indent="-228600">
              <a:buAutoNum type="arabicPeriod" startAt="4"/>
            </a:pPr>
            <a:r>
              <a:rPr lang="cs-CZ" dirty="0"/>
              <a:t>Výzva – 3 projekty – cca 1,5 mil.</a:t>
            </a:r>
          </a:p>
          <a:p>
            <a:pPr marL="228600" indent="-228600">
              <a:buAutoNum type="arabicPeriod" startAt="4"/>
            </a:pPr>
            <a:r>
              <a:rPr lang="cs-CZ" dirty="0"/>
              <a:t>Výzva „Krajské obálky„ - 3 </a:t>
            </a:r>
            <a:r>
              <a:rPr lang="cs-CZ" dirty="0" err="1"/>
              <a:t>proj</a:t>
            </a:r>
            <a:r>
              <a:rPr lang="cs-CZ" dirty="0"/>
              <a:t> – 8 839 000 – „Bodovací obálka“ – 1 </a:t>
            </a:r>
            <a:r>
              <a:rPr lang="cs-CZ" dirty="0" err="1"/>
              <a:t>proj</a:t>
            </a:r>
            <a:r>
              <a:rPr lang="cs-CZ" dirty="0"/>
              <a:t> 3,9 mil. Kč</a:t>
            </a:r>
          </a:p>
          <a:p>
            <a:pPr marL="228600" indent="-228600">
              <a:buAutoNum type="arabicPeriod" startAt="4"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marL="228600" indent="-22860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564141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5G – 3 projekty – 57,5 mil. Kč – vše Dopravní podnik Karlovy Vary = v předchozích výzvách</a:t>
            </a:r>
          </a:p>
        </p:txBody>
      </p:sp>
    </p:spTree>
    <p:extLst>
      <p:ext uri="{BB962C8B-B14F-4D97-AF65-F5344CB8AC3E}">
        <p14:creationId xmlns:p14="http://schemas.microsoft.com/office/powerpoint/2010/main" val="40352982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cs-CZ" dirty="0" err="1"/>
              <a:t>Bf</a:t>
            </a:r>
            <a:r>
              <a:rPr lang="cs-CZ" dirty="0"/>
              <a:t> - KVK celkem 7 projektů - 157 mil. Kč – 2x rekonstrukce 24 mil Kč (Nejdek, </a:t>
            </a:r>
            <a:r>
              <a:rPr lang="cs-CZ" dirty="0" err="1"/>
              <a:t>Věrušičky</a:t>
            </a:r>
            <a:r>
              <a:rPr lang="cs-CZ" dirty="0"/>
              <a:t>), Úložiště uhlíku (4x </a:t>
            </a:r>
            <a:r>
              <a:rPr lang="cs-CZ" dirty="0" err="1"/>
              <a:t>Veklá</a:t>
            </a:r>
            <a:r>
              <a:rPr lang="cs-CZ" dirty="0"/>
              <a:t> Hleďsebe</a:t>
            </a:r>
            <a:r>
              <a:rPr lang="cs-CZ"/>
              <a:t> = "paneláky",</a:t>
            </a:r>
            <a:r>
              <a:rPr lang="cs-CZ" dirty="0"/>
              <a:t> Horní Slavkov)</a:t>
            </a:r>
          </a:p>
        </p:txBody>
      </p:sp>
    </p:spTree>
    <p:extLst>
      <p:ext uri="{BB962C8B-B14F-4D97-AF65-F5344CB8AC3E}">
        <p14:creationId xmlns:p14="http://schemas.microsoft.com/office/powerpoint/2010/main" val="15181818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03915A-3DAF-4BEE-83FE-3E4940FA8454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20934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Pořadatelé: Generální ředitelství Evropské komise pro regionální a městskou politiku společně s Evropským výborem regionů</a:t>
            </a:r>
          </a:p>
          <a:p>
            <a:r>
              <a:rPr lang="cs-CZ" sz="873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Každoroční bruselská akce věnovaná regionálnímu a městskému rozvoji</a:t>
            </a:r>
          </a:p>
          <a:p>
            <a:r>
              <a:rPr lang="cs-CZ" sz="873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Akce spojuje zástupce místní, regionální, národní i evropské úrovně, aby sdíleli osvědčené postupy, diskutovali o kohezní politice EU a zdůraznili klíčovou roli regionů a měst při utváření budoucnosti Evropy.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45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81889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E41C5-0D8F-16BE-87FF-C143AD72C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7BD6D1-0F38-E9CE-17B4-5CE4494035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2BCC74-826C-6F49-39E6-178A91B622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Pořadatelé: Generální ředitelství Evropské komise pro regionální a městskou politiku společně s Evropským výborem regionů</a:t>
            </a:r>
          </a:p>
          <a:p>
            <a:r>
              <a:rPr lang="cs-CZ" sz="873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Každoroční bruselská akce věnovaná regionálnímu a městskému rozvoji</a:t>
            </a:r>
          </a:p>
          <a:p>
            <a:r>
              <a:rPr lang="cs-CZ" sz="873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Akce spojuje zástupce místní, regionální, národní i evropské úrovně, aby sdíleli osvědčené postupy, diskutovali o kohezní politice EU a zdůraznili klíčovou roli regionů a měst při utváření budoucnosti Evropy.</a:t>
            </a:r>
            <a:endParaRPr lang="cs-C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233B9-B9DC-5F7E-FBFF-C4D21F4C5F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7207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0312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4D1ADD-8033-48EF-ADA3-7BDFB5868CC3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594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839D4-0ADF-2C34-F16B-720352B24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B26465B7-B9C8-6663-5A52-F02C29F982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408623B0-4B1B-3C54-F234-29EC74438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BB57755-7436-7172-0034-1A9B8E4DBB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4D1ADD-8033-48EF-ADA3-7BDFB5868CC3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308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4D1ADD-8033-48EF-ADA3-7BDFB5868CC3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15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4D1ADD-8033-48EF-ADA3-7BDFB5868CC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8077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V </a:t>
            </a:r>
            <a:r>
              <a:rPr lang="en-US" dirty="0" err="1">
                <a:ea typeface="Calibri"/>
                <a:cs typeface="Calibri"/>
              </a:rPr>
              <a:t>Rámcové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pozici</a:t>
            </a:r>
            <a:r>
              <a:rPr lang="en-US" dirty="0">
                <a:ea typeface="Calibri"/>
                <a:cs typeface="Calibri"/>
              </a:rPr>
              <a:t> k NRPP je </a:t>
            </a:r>
            <a:r>
              <a:rPr lang="en-US" dirty="0" err="1">
                <a:ea typeface="Calibri"/>
                <a:cs typeface="Calibri"/>
              </a:rPr>
              <a:t>konkrétně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tato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věta</a:t>
            </a:r>
            <a:r>
              <a:rPr lang="en-US" dirty="0">
                <a:ea typeface="Calibri"/>
                <a:cs typeface="Calibri"/>
              </a:rPr>
              <a:t>: </a:t>
            </a:r>
            <a:r>
              <a:rPr lang="cs-CZ" i="1" dirty="0"/>
              <a:t>“ ČR se zavazuje, že bude pokračovat v transformaci regionů se strukturálními problémy.” + v </a:t>
            </a:r>
            <a:r>
              <a:rPr lang="cs-CZ" i="1" dirty="0" err="1"/>
              <a:t>přípomínkovém</a:t>
            </a:r>
            <a:r>
              <a:rPr lang="cs-CZ" i="1" dirty="0"/>
              <a:t> listu</a:t>
            </a:r>
            <a:r>
              <a:rPr lang="cs-CZ" dirty="0"/>
              <a:t> jsme uvedli při vypořádávání připomínek ještě tuto větu: “</a:t>
            </a:r>
            <a:r>
              <a:rPr lang="cs-CZ" i="1" dirty="0"/>
              <a:t>Problematika stanovení alokace na územní dimenzi bude dále řešena na národní úrovni pro účely maximalizace výsledné hodnoty této položky v NRPP.” </a:t>
            </a:r>
            <a:r>
              <a:rPr lang="cs-CZ" dirty="0"/>
              <a:t>Oba dokumenty jsou vloženy v DAP a jsou proto závazné a můžeme je při vyjednávání na národní úrovni použít.</a:t>
            </a:r>
          </a:p>
        </p:txBody>
      </p:sp>
    </p:spTree>
    <p:extLst>
      <p:ext uri="{BB962C8B-B14F-4D97-AF65-F5344CB8AC3E}">
        <p14:creationId xmlns:p14="http://schemas.microsoft.com/office/powerpoint/2010/main" val="3701546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0137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7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7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7.png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1.jpeg"/><Relationship Id="rId4" Type="http://schemas.openxmlformats.org/officeDocument/2006/relationships/image" Target="../media/image5.jpe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1.jpeg"/><Relationship Id="rId4" Type="http://schemas.openxmlformats.org/officeDocument/2006/relationships/image" Target="../media/image5.jpe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1.jpeg"/><Relationship Id="rId4" Type="http://schemas.openxmlformats.org/officeDocument/2006/relationships/image" Target="../media/image5.jpe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1.jpeg"/><Relationship Id="rId4" Type="http://schemas.openxmlformats.org/officeDocument/2006/relationships/image" Target="../media/image5.jpe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2.jpeg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2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2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2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6.jpe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6.jpe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6.jpe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6.jpe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endParaRPr lang="cs-CZ" sz="2000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62958" y="6074938"/>
            <a:ext cx="4464496" cy="53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735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6505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974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29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09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88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8D30797C-8257-17A8-0BFC-E73F7A38EB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74" y="6099954"/>
            <a:ext cx="4176464" cy="50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114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0B205D1-4DFD-9710-FA26-A012822E9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27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2FD1362-D13D-5273-472B-E08E8B76EF8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3770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3A325D44-3D7A-D327-C2D3-7A7DC0D94FC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8394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CB23DC84-C0E6-B2A3-F2D8-5A3A7607DA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837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DAB128E-E1A7-C931-F307-897FC4ED87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320" y="6433903"/>
            <a:ext cx="3759972" cy="45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562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5472BD0D-5C1B-9818-48C5-55813848DF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74" y="6099954"/>
            <a:ext cx="4176464" cy="50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80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E5F32FC-B22F-E3F7-3F60-3ED5271375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B4716F6-847C-5703-407D-30F4D4828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88F4185-1A4B-3173-665D-2F15E7C14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15.09.2025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A49D3FA-7C01-36CF-5D50-E29CA1F9F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2A76F0E-4924-9584-6052-1F6966505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72447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13229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/>
          <p:cNvPicPr>
            <a:picLocks noChangeAspect="1"/>
          </p:cNvPicPr>
          <p:nvPr/>
        </p:nvPicPr>
        <p:blipFill rotWithShape="1">
          <a:blip r:embed="rId4" cstate="print"/>
          <a:srcRect l="54197"/>
          <a:stretch/>
        </p:blipFill>
        <p:spPr>
          <a:xfrm>
            <a:off x="609521" y="6300014"/>
            <a:ext cx="1825674" cy="687828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B41B290C-AAB8-7659-DCED-09DC6D68B6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4" name="Obrázek 3" descr="OPTP_CZ_RO_B_C-RGB.png">
            <a:extLst>
              <a:ext uri="{FF2B5EF4-FFF2-40B4-BE49-F238E27FC236}">
                <a16:creationId xmlns:a16="http://schemas.microsoft.com/office/drawing/2014/main" id="{7F6631A6-FAE3-2EA9-D876-7CB3C491161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6" name="Zástupný symbol pro obsah 4">
            <a:extLst>
              <a:ext uri="{FF2B5EF4-FFF2-40B4-BE49-F238E27FC236}">
                <a16:creationId xmlns:a16="http://schemas.microsoft.com/office/drawing/2014/main" id="{724D4BBF-3C10-0B9C-1A37-59F9A3B376C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13229"/>
            <a:ext cx="8039423" cy="70110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5C804A20-9B55-3AD6-B200-67EC3B9F0A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321" y="6433903"/>
            <a:ext cx="3759972" cy="45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7101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/>
        </p:nvPicPr>
        <p:blipFill rotWithShape="1">
          <a:blip r:embed="rId2" cstate="print"/>
          <a:srcRect l="54197"/>
          <a:stretch/>
        </p:blipFill>
        <p:spPr>
          <a:xfrm>
            <a:off x="609521" y="6300014"/>
            <a:ext cx="182567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B2A806-E1E5-4BC7-8F83-56074A6CBB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52724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900000" y="900001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endParaRPr lang="cs-CZ" sz="1953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/>
        </p:nvPicPr>
        <p:blipFill rotWithShape="1">
          <a:blip r:embed="rId3" cstate="print"/>
          <a:srcRect l="53226"/>
          <a:stretch/>
        </p:blipFill>
        <p:spPr>
          <a:xfrm>
            <a:off x="5051090" y="5959029"/>
            <a:ext cx="2088232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702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br>
              <a:rPr lang="cs-CZ" sz="1758" b="1"/>
            </a:br>
            <a:r>
              <a:rPr lang="cs-CZ" sz="1953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8D30797C-8257-17A8-0BFC-E73F7A38EB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74" y="6099954"/>
            <a:ext cx="4176464" cy="50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8997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0B205D1-4DFD-9710-FA26-A012822E9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146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2FD1362-D13D-5273-472B-E08E8B76EF8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2019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3A325D44-3D7A-D327-C2D3-7A7DC0D94FC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3806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CB23DC84-C0E6-B2A3-F2D8-5A3A7607DA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45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3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BE697689-779B-A454-FAEA-EED6B23FD6C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320" y="6433903"/>
            <a:ext cx="3759972" cy="45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0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5472BD0D-5C1B-9818-48C5-55813848DF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74" y="6099954"/>
            <a:ext cx="4176464" cy="50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152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8" y="4690355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944"/>
              </a:spcBef>
              <a:spcAft>
                <a:spcPts val="944"/>
              </a:spcAft>
              <a:buNone/>
              <a:defRPr sz="1887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31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62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93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25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56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8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19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50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60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/>
        </p:nvSpPr>
        <p:spPr>
          <a:xfrm>
            <a:off x="1871287" y="3879382"/>
            <a:ext cx="9610994" cy="5897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86263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453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9" name="Obrázek 8" descr="mmr_c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314" y="709214"/>
            <a:ext cx="3356094" cy="678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9694951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6"/>
            <a:ext cx="11053580" cy="4408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944"/>
              </a:spcBef>
              <a:spcAft>
                <a:spcPts val="944"/>
              </a:spcAft>
              <a:buFontTx/>
              <a:buNone/>
              <a:defRPr sz="2641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265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188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697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697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019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14AA7F8-78DA-CC8E-E02F-EB6D4A9245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0" y="165523"/>
            <a:ext cx="2374928" cy="51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662333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6"/>
            <a:ext cx="11053580" cy="499854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944"/>
              </a:spcBef>
              <a:spcAft>
                <a:spcPts val="944"/>
              </a:spcAft>
              <a:buFontTx/>
              <a:buNone/>
              <a:defRPr sz="2641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265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188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697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697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591AFBC-160E-4AAC-BA34-A0F66553F1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0" y="165523"/>
            <a:ext cx="2374928" cy="51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88065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019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2" y="2109986"/>
            <a:ext cx="10971372" cy="4408746"/>
          </a:xfrm>
          <a:prstGeom prst="rect">
            <a:avLst/>
          </a:prstGeom>
        </p:spPr>
        <p:txBody>
          <a:bodyPr/>
          <a:lstStyle>
            <a:lvl1pPr marL="323488" indent="-323488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00891" indent="-269574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078295" indent="-215659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509614" indent="-215659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1940932" indent="-215659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4BFA167-E4F1-71A5-6689-580DF8E256F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0" y="165523"/>
            <a:ext cx="2374928" cy="51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329907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5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150" baseline="0">
                <a:solidFill>
                  <a:srgbClr val="034EA2"/>
                </a:solidFill>
              </a:defRPr>
            </a:lvl1pPr>
            <a:lvl2pPr marL="47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4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88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0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2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04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76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1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071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2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536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31423EB-35A3-D126-C2E2-96F7CA60966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0" y="165523"/>
            <a:ext cx="2374928" cy="51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573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607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9" y="3582765"/>
            <a:ext cx="8092441" cy="6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3666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1001408" y="1413303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764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41070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4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FFBEE08-D420-95D7-03E7-2107B36B5DF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0" y="165523"/>
            <a:ext cx="2374928" cy="51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729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6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1" y="900001"/>
            <a:ext cx="4464496" cy="54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65" b="1"/>
              <a:t>MINISTERSTVO PRO MÍSTNÍ ROZVOJ </a:t>
            </a:r>
            <a:br>
              <a:rPr lang="cs-CZ" sz="1747" b="1"/>
            </a:br>
            <a:r>
              <a:rPr lang="cs-CZ" sz="1664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32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2" y="5454653"/>
            <a:ext cx="4608511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664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60" y="5959031"/>
            <a:ext cx="4464496" cy="770414"/>
          </a:xfrm>
          <a:prstGeom prst="rect">
            <a:avLst/>
          </a:prstGeom>
        </p:spPr>
      </p:pic>
      <p:pic>
        <p:nvPicPr>
          <p:cNvPr id="2" name="Obrázek 2">
            <a:extLst>
              <a:ext uri="{FF2B5EF4-FFF2-40B4-BE49-F238E27FC236}">
                <a16:creationId xmlns:a16="http://schemas.microsoft.com/office/drawing/2014/main" id="{6F9FA4B2-6437-84C0-6F97-E0A0CE633D3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959" y="6083944"/>
            <a:ext cx="4684759" cy="63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11038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6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1" y="900000"/>
            <a:ext cx="4464496" cy="278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65" b="1"/>
              <a:t>MINISTERSTVO PRO MÍSTNÍ ROZVOJ </a:t>
            </a:r>
            <a:endParaRPr lang="cs-CZ" sz="1664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32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2" y="5454653"/>
            <a:ext cx="4608511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664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60" y="5959031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44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E81C21B-2A3F-920B-B16E-8D160DE9851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320" y="6433903"/>
            <a:ext cx="3759972" cy="45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0600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8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3" y="900001"/>
            <a:ext cx="4464496" cy="54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65" b="1"/>
              <a:t>MINISTERSTVO PRO MÍSTNÍ ROZVOJ </a:t>
            </a:r>
            <a:br>
              <a:rPr lang="cs-CZ" sz="1743" b="1"/>
            </a:br>
            <a:r>
              <a:rPr lang="cs-CZ" sz="1664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32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3" y="5454655"/>
            <a:ext cx="4608511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664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61" y="5959033"/>
            <a:ext cx="4464496" cy="770414"/>
          </a:xfrm>
          <a:prstGeom prst="rect">
            <a:avLst/>
          </a:prstGeom>
        </p:spPr>
      </p:pic>
      <p:pic>
        <p:nvPicPr>
          <p:cNvPr id="2" name="Obrázek 2">
            <a:extLst>
              <a:ext uri="{FF2B5EF4-FFF2-40B4-BE49-F238E27FC236}">
                <a16:creationId xmlns:a16="http://schemas.microsoft.com/office/drawing/2014/main" id="{0009DE89-82A4-5B6C-6265-8C811955F95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374" y="6043846"/>
            <a:ext cx="4458081" cy="600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36314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5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2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8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327"/>
            </a:lvl1pPr>
            <a:lvl2pPr>
              <a:buFont typeface="Arial" pitchFamily="34" charset="0"/>
              <a:buChar char="»"/>
              <a:defRPr sz="2995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4"/>
            <a:ext cx="8039424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4" name="Obrázek 2">
            <a:extLst>
              <a:ext uri="{FF2B5EF4-FFF2-40B4-BE49-F238E27FC236}">
                <a16:creationId xmlns:a16="http://schemas.microsoft.com/office/drawing/2014/main" id="{2B947094-70FC-F9EC-0FD4-CE14F34F381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44" y="6414950"/>
            <a:ext cx="4032447" cy="54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73255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992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61" y="3582769"/>
            <a:ext cx="8092439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5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4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3B18FC4-48DD-6B6E-BA97-25A36E07805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44" y="6414950"/>
            <a:ext cx="4032447" cy="54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03818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992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60" y="3582767"/>
            <a:ext cx="8092439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31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01148DE9-34EA-3447-C16F-DF55AA0BB7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44" y="6414950"/>
            <a:ext cx="4032447" cy="54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8295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2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8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5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4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0841DBC0-392C-3EBB-E2E2-BFB962C5BC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44" y="6414950"/>
            <a:ext cx="4032447" cy="54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92368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2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1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5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4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ABDF8E8D-488B-0E2D-B3BB-719320A4D7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44" y="6414950"/>
            <a:ext cx="4032447" cy="54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32029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4492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61" y="5959033"/>
            <a:ext cx="4464496" cy="770414"/>
          </a:xfrm>
          <a:prstGeom prst="rect">
            <a:avLst/>
          </a:prstGeom>
        </p:spPr>
      </p:pic>
      <p:pic>
        <p:nvPicPr>
          <p:cNvPr id="2" name="Obrázek 2">
            <a:extLst>
              <a:ext uri="{FF2B5EF4-FFF2-40B4-BE49-F238E27FC236}">
                <a16:creationId xmlns:a16="http://schemas.microsoft.com/office/drawing/2014/main" id="{5C5E04D1-C66C-E029-3CDA-4381B42F1E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68" y="6076797"/>
            <a:ext cx="4842931" cy="6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6735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 userDrawn="1"/>
        </p:nvSpPr>
        <p:spPr>
          <a:xfrm>
            <a:off x="1870892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163"/>
              <a:t>MINISTERSTVO PRO MÍSTNÍ ROZVOJ ČR</a:t>
            </a:r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92" y="4690354"/>
            <a:ext cx="9407820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832"/>
              </a:spcBef>
              <a:spcAft>
                <a:spcPts val="832"/>
              </a:spcAft>
              <a:buNone/>
              <a:defRPr sz="1664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80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0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1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1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2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2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93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8" name="obrázek 1" descr="mmr_barevne"/>
          <p:cNvPicPr/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51313" y="635385"/>
            <a:ext cx="2159355" cy="479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4629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70"/>
            <a:ext cx="10544353" cy="4501692"/>
          </a:xfrm>
          <a:prstGeom prst="rect">
            <a:avLst/>
          </a:prstGeom>
        </p:spPr>
        <p:txBody>
          <a:bodyPr/>
          <a:lstStyle>
            <a:lvl1pPr marL="297129" indent="-297129">
              <a:defRPr/>
            </a:lvl1pPr>
            <a:lvl2pPr marL="594258" indent="-213932">
              <a:buFont typeface="Courier New" panose="02070309020205020404" pitchFamily="49" charset="0"/>
              <a:buChar char="o"/>
              <a:defRPr/>
            </a:lvl2pPr>
            <a:lvl3pPr marL="950812" indent="-190163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80" y="6507906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53612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1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1" y="1703370"/>
            <a:ext cx="10544353" cy="4501692"/>
          </a:xfrm>
          <a:prstGeom prst="rect">
            <a:avLst/>
          </a:prstGeom>
        </p:spPr>
        <p:txBody>
          <a:bodyPr/>
          <a:lstStyle>
            <a:lvl1pPr marL="290177" indent="-290177">
              <a:defRPr/>
            </a:lvl1pPr>
            <a:lvl2pPr marL="580353" indent="-208927">
              <a:buFont typeface="Courier New" panose="02070309020205020404" pitchFamily="49" charset="0"/>
              <a:buChar char="o"/>
              <a:defRPr/>
            </a:lvl2pPr>
            <a:lvl3pPr marL="928565" indent="-185713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80" y="6507907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7" y="6354898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485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39F7C4DC-62D7-CA80-F7E6-22075C002D9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320" y="6433903"/>
            <a:ext cx="3759972" cy="45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712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4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3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1489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4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4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3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3249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278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65" b="1"/>
              <a:t>MINISTERSTVO PRO MÍSTNÍ ROZVOJ </a:t>
            </a:r>
            <a:endParaRPr lang="cs-CZ" sz="1664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32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1" y="5454651"/>
            <a:ext cx="4608511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664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62959" y="6074938"/>
            <a:ext cx="4464496" cy="53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067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327"/>
            </a:lvl1pPr>
            <a:lvl2pPr>
              <a:buFont typeface="Arial" pitchFamily="34" charset="0"/>
              <a:buChar char="»"/>
              <a:defRPr sz="2995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DAB128E-E1A7-C931-F307-897FC4ED87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321" y="6433903"/>
            <a:ext cx="3759972" cy="45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753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992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9" y="3582765"/>
            <a:ext cx="8092439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BE697689-779B-A454-FAEA-EED6B23FD6C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321" y="6433903"/>
            <a:ext cx="3759972" cy="45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03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E81C21B-2A3F-920B-B16E-8D160DE9851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321" y="6433903"/>
            <a:ext cx="3759972" cy="45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815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1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39F7C4DC-62D7-CA80-F7E6-22075C002D9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321" y="6433903"/>
            <a:ext cx="3759972" cy="45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701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4492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14E2E311-187D-EC12-9585-A62A4FEFD30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62959" y="6067101"/>
            <a:ext cx="4476139" cy="53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203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73063"/>
            <a:ext cx="10514013" cy="13573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>
          <a:xfrm>
            <a:off x="4006974" y="6426744"/>
            <a:ext cx="2844430" cy="373831"/>
          </a:xfrm>
        </p:spPr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4" name="Obrázek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775" y="6175054"/>
            <a:ext cx="3555537" cy="65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4652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297129" indent="-297129">
              <a:defRPr/>
            </a:lvl1pPr>
            <a:lvl2pPr marL="594258" indent="-213932">
              <a:defRPr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80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8180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14E2E311-187D-EC12-9585-A62A4FEFD30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62958" y="6067101"/>
            <a:ext cx="4476139" cy="53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39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54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65" b="1"/>
              <a:t>MINISTERSTVO PRO MÍSTNÍ ROZVOJ </a:t>
            </a:r>
            <a:br>
              <a:rPr lang="cs-CZ" sz="1743" b="1"/>
            </a:br>
            <a:r>
              <a:rPr lang="cs-CZ" sz="1664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32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1" y="5454651"/>
            <a:ext cx="4608511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664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7520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327"/>
            </a:lvl1pPr>
            <a:lvl2pPr>
              <a:buFont typeface="Arial" pitchFamily="34" charset="0"/>
              <a:buChar char="»"/>
              <a:defRPr sz="2995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15495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992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9" y="3582765"/>
            <a:ext cx="8092439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607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9563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1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5042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4492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8272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54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65" b="1"/>
              <a:t>MINISTERSTVO PRO MÍSTNÍ ROZVOJ </a:t>
            </a:r>
            <a:br>
              <a:rPr lang="cs-CZ" sz="1743" b="1"/>
            </a:br>
            <a:r>
              <a:rPr lang="cs-CZ" sz="1664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32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1" y="5454651"/>
            <a:ext cx="4608511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664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8D30797C-8257-17A8-0BFC-E73F7A38EB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75" y="6099954"/>
            <a:ext cx="4176464" cy="50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614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327"/>
            </a:lvl1pPr>
            <a:lvl2pPr>
              <a:buFont typeface="Arial" pitchFamily="34" charset="0"/>
              <a:buChar char="»"/>
              <a:defRPr sz="2995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0B205D1-4DFD-9710-FA26-A012822E9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0873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992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9" y="3582765"/>
            <a:ext cx="8092439" cy="68580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2FD1362-D13D-5273-472B-E08E8B76EF8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5196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3A325D44-3D7A-D327-C2D3-7A7DC0D94FC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83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73063"/>
            <a:ext cx="10514013" cy="13573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>
          <a:xfrm>
            <a:off x="4006974" y="6426743"/>
            <a:ext cx="2844430" cy="373831"/>
          </a:xfrm>
        </p:spPr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4" name="Obrázek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774" y="6175052"/>
            <a:ext cx="3555537" cy="65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7240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11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1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CB23DC84-C0E6-B2A3-F2D8-5A3A7607DA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8" y="6431706"/>
            <a:ext cx="3816424" cy="46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1410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4492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5472BD0D-5C1B-9818-48C5-55813848DF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75" y="6099954"/>
            <a:ext cx="4176464" cy="50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2099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278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65" b="1"/>
              <a:t>MINISTERSTVO PRO MÍSTNÍ ROZVOJ </a:t>
            </a:r>
            <a:endParaRPr lang="cs-CZ" sz="1664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32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1" y="5454651"/>
            <a:ext cx="4608511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664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81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327"/>
            </a:lvl1pPr>
            <a:lvl2pPr>
              <a:buFont typeface="Arial" pitchFamily="34" charset="0"/>
              <a:buChar char="»"/>
              <a:defRPr sz="2995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254859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992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759" y="3582765"/>
            <a:ext cx="8092439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50990" y="6313229"/>
            <a:ext cx="8039424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993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85744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995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1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50990" y="6320410"/>
            <a:ext cx="8039424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9292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329" baseline="0">
                <a:solidFill>
                  <a:srgbClr val="034EA2"/>
                </a:solidFill>
              </a:defRPr>
            </a:lvl1pPr>
            <a:lvl2pPr marL="51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4492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9135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73063"/>
            <a:ext cx="10514013" cy="13573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>
          <a:xfrm>
            <a:off x="4006974" y="6426744"/>
            <a:ext cx="2844430" cy="373831"/>
          </a:xfrm>
        </p:spPr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4" name="Obrázek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4775" y="6175054"/>
            <a:ext cx="3555537" cy="65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8527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992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9" y="3582765"/>
            <a:ext cx="8092439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3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4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367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69" y="800428"/>
            <a:ext cx="10544353" cy="707594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 rot="10800000" flipV="1">
            <a:off x="807969" y="1703367"/>
            <a:ext cx="10544353" cy="4501692"/>
          </a:xfrm>
          <a:prstGeom prst="rect">
            <a:avLst/>
          </a:prstGeom>
        </p:spPr>
        <p:txBody>
          <a:bodyPr/>
          <a:lstStyle>
            <a:lvl1pPr marL="357152" indent="-357152">
              <a:defRPr/>
            </a:lvl1pPr>
            <a:lvl2pPr marL="714304" indent="-257149">
              <a:defRPr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15.09.2025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10115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ázek 14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43" y="2"/>
            <a:ext cx="4590876" cy="3443157"/>
          </a:xfrm>
          <a:prstGeom prst="rect">
            <a:avLst/>
          </a:prstGeom>
        </p:spPr>
      </p:pic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936363"/>
            <a:ext cx="8533289" cy="378042"/>
          </a:xfrm>
          <a:prstGeom prst="rect">
            <a:avLst/>
          </a:prstGeom>
        </p:spPr>
        <p:txBody>
          <a:bodyPr lIns="74961">
            <a:normAutofit/>
          </a:bodyPr>
          <a:lstStyle>
            <a:lvl1pPr marL="0" indent="0" algn="l">
              <a:buNone/>
              <a:defRPr sz="2355" baseline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4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8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72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968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21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45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69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93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11" name="TextovéPole 10"/>
          <p:cNvSpPr txBox="1"/>
          <p:nvPr userDrawn="1"/>
        </p:nvSpPr>
        <p:spPr>
          <a:xfrm>
            <a:off x="1044017" y="640220"/>
            <a:ext cx="4464496" cy="272402"/>
          </a:xfrm>
          <a:prstGeom prst="rect">
            <a:avLst/>
          </a:prstGeom>
          <a:noFill/>
        </p:spPr>
        <p:txBody>
          <a:bodyPr wrap="square" lIns="77976" tIns="38988" rIns="77976" bIns="38988" rtlCol="0">
            <a:spAutoFit/>
          </a:bodyPr>
          <a:lstStyle/>
          <a:p>
            <a:r>
              <a:rPr lang="cs-CZ" sz="1229" b="1"/>
              <a:t>Výbor pro regionální politiku</a:t>
            </a:r>
          </a:p>
        </p:txBody>
      </p:sp>
      <p:sp>
        <p:nvSpPr>
          <p:cNvPr id="12" name="Nadpis 18"/>
          <p:cNvSpPr>
            <a:spLocks noGrp="1"/>
          </p:cNvSpPr>
          <p:nvPr>
            <p:ph type="title" hasCustomPrompt="1"/>
          </p:nvPr>
        </p:nvSpPr>
        <p:spPr>
          <a:xfrm>
            <a:off x="719310" y="2189808"/>
            <a:ext cx="9899116" cy="877689"/>
          </a:xfrm>
          <a:prstGeom prst="rect">
            <a:avLst/>
          </a:prstGeom>
        </p:spPr>
        <p:txBody>
          <a:bodyPr lIns="74961">
            <a:normAutofit/>
          </a:bodyPr>
          <a:lstStyle>
            <a:lvl1pPr algn="l">
              <a:defRPr sz="4607" b="1" baseline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13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76181"/>
            <a:ext cx="4608513" cy="270272"/>
          </a:xfrm>
          <a:prstGeom prst="rect">
            <a:avLst/>
          </a:prstGeom>
        </p:spPr>
        <p:txBody>
          <a:bodyPr lIns="74961" rIns="119938">
            <a:noAutofit/>
          </a:bodyPr>
          <a:lstStyle>
            <a:lvl1pPr>
              <a:buNone/>
              <a:defRPr sz="174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</p:spTree>
    <p:extLst>
      <p:ext uri="{BB962C8B-B14F-4D97-AF65-F5344CB8AC3E}">
        <p14:creationId xmlns:p14="http://schemas.microsoft.com/office/powerpoint/2010/main" val="10420158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012608DD-A10F-9341-B07D-2ABEBF137D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413" cy="7021513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4004641-2C47-CD45-9A0F-053D76126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6314" y="3485453"/>
            <a:ext cx="7085678" cy="821261"/>
          </a:xfrm>
        </p:spPr>
        <p:txBody>
          <a:bodyPr anchor="b">
            <a:normAutofit/>
          </a:bodyPr>
          <a:lstStyle>
            <a:lvl1pPr algn="l">
              <a:defRPr sz="3993" b="1">
                <a:solidFill>
                  <a:schemeClr val="bg1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38C5AB9-CB21-1A48-BC38-3E0D745A9A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6314" y="4306716"/>
            <a:ext cx="7085678" cy="373831"/>
          </a:xfrm>
        </p:spPr>
        <p:txBody>
          <a:bodyPr/>
          <a:lstStyle>
            <a:lvl1pPr marL="0" indent="0" algn="l">
              <a:buNone/>
              <a:defRPr sz="1996">
                <a:solidFill>
                  <a:schemeClr val="bg1"/>
                </a:solidFill>
              </a:defRPr>
            </a:lvl1pPr>
            <a:lvl2pPr marL="380316" indent="0" algn="ctr">
              <a:buNone/>
              <a:defRPr sz="1664"/>
            </a:lvl2pPr>
            <a:lvl3pPr marL="760632" indent="0" algn="ctr">
              <a:buNone/>
              <a:defRPr sz="1498"/>
            </a:lvl3pPr>
            <a:lvl4pPr marL="1140948" indent="0" algn="ctr">
              <a:buNone/>
              <a:defRPr sz="1331"/>
            </a:lvl4pPr>
            <a:lvl5pPr marL="1521264" indent="0" algn="ctr">
              <a:buNone/>
              <a:defRPr sz="1331"/>
            </a:lvl5pPr>
            <a:lvl6pPr marL="1901581" indent="0" algn="ctr">
              <a:buNone/>
              <a:defRPr sz="1331"/>
            </a:lvl6pPr>
            <a:lvl7pPr marL="2281897" indent="0" algn="ctr">
              <a:buNone/>
              <a:defRPr sz="1331"/>
            </a:lvl7pPr>
            <a:lvl8pPr marL="2662213" indent="0" algn="ctr">
              <a:buNone/>
              <a:defRPr sz="1331"/>
            </a:lvl8pPr>
            <a:lvl9pPr marL="3042529" indent="0" algn="ctr">
              <a:buNone/>
              <a:defRPr sz="1331"/>
            </a:lvl9pPr>
          </a:lstStyle>
          <a:p>
            <a:r>
              <a:rPr lang="cs-CZ"/>
              <a:t>Podnadpis prezentace</a:t>
            </a:r>
          </a:p>
        </p:txBody>
      </p:sp>
      <p:sp>
        <p:nvSpPr>
          <p:cNvPr id="14" name="Zástupný text 13">
            <a:extLst>
              <a:ext uri="{FF2B5EF4-FFF2-40B4-BE49-F238E27FC236}">
                <a16:creationId xmlns:a16="http://schemas.microsoft.com/office/drawing/2014/main" id="{C25FB5CD-2165-0E44-AA3F-BBFF3CEA7D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6590" y="4711073"/>
            <a:ext cx="7085678" cy="373832"/>
          </a:xfrm>
        </p:spPr>
        <p:txBody>
          <a:bodyPr>
            <a:normAutofit/>
          </a:bodyPr>
          <a:lstStyle>
            <a:lvl1pPr marL="0" marR="0" indent="0" algn="l" defTabSz="760632" rtl="0" eaLnBrk="1" fontAlgn="auto" latinLnBrk="0" hangingPunct="1">
              <a:lnSpc>
                <a:spcPct val="90000"/>
              </a:lnSpc>
              <a:spcBef>
                <a:spcPts val="8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96">
                <a:solidFill>
                  <a:schemeClr val="bg1"/>
                </a:solidFill>
              </a:defRPr>
            </a:lvl1pPr>
          </a:lstStyle>
          <a:p>
            <a:pPr marL="0" marR="0" lvl="0" indent="0" algn="l" defTabSz="760632" rtl="0" eaLnBrk="1" fontAlgn="auto" latinLnBrk="0" hangingPunct="1">
              <a:lnSpc>
                <a:spcPct val="90000"/>
              </a:lnSpc>
              <a:spcBef>
                <a:spcPts val="83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975838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23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10" Type="http://schemas.openxmlformats.org/officeDocument/2006/relationships/image" Target="../media/image14.emf"/><Relationship Id="rId4" Type="http://schemas.openxmlformats.org/officeDocument/2006/relationships/slideLayout" Target="../slideLayouts/slideLayout34.xml"/><Relationship Id="rId9" Type="http://schemas.openxmlformats.org/officeDocument/2006/relationships/image" Target="../media/image13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26" Type="http://schemas.openxmlformats.org/officeDocument/2006/relationships/slideLayout" Target="../slideLayouts/slideLayout63.xml"/><Relationship Id="rId39" Type="http://schemas.openxmlformats.org/officeDocument/2006/relationships/slideLayout" Target="../slideLayouts/slideLayout76.xml"/><Relationship Id="rId3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58.xml"/><Relationship Id="rId34" Type="http://schemas.openxmlformats.org/officeDocument/2006/relationships/slideLayout" Target="../slideLayouts/slideLayout71.xml"/><Relationship Id="rId42" Type="http://schemas.openxmlformats.org/officeDocument/2006/relationships/slideLayout" Target="../slideLayouts/slideLayout79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5" Type="http://schemas.openxmlformats.org/officeDocument/2006/relationships/slideLayout" Target="../slideLayouts/slideLayout62.xml"/><Relationship Id="rId33" Type="http://schemas.openxmlformats.org/officeDocument/2006/relationships/slideLayout" Target="../slideLayouts/slideLayout70.xml"/><Relationship Id="rId38" Type="http://schemas.openxmlformats.org/officeDocument/2006/relationships/slideLayout" Target="../slideLayouts/slideLayout75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7.xml"/><Relationship Id="rId29" Type="http://schemas.openxmlformats.org/officeDocument/2006/relationships/slideLayout" Target="../slideLayouts/slideLayout66.xml"/><Relationship Id="rId41" Type="http://schemas.openxmlformats.org/officeDocument/2006/relationships/slideLayout" Target="../slideLayouts/slideLayout78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24" Type="http://schemas.openxmlformats.org/officeDocument/2006/relationships/slideLayout" Target="../slideLayouts/slideLayout61.xml"/><Relationship Id="rId32" Type="http://schemas.openxmlformats.org/officeDocument/2006/relationships/slideLayout" Target="../slideLayouts/slideLayout69.xml"/><Relationship Id="rId37" Type="http://schemas.openxmlformats.org/officeDocument/2006/relationships/slideLayout" Target="../slideLayouts/slideLayout74.xml"/><Relationship Id="rId40" Type="http://schemas.openxmlformats.org/officeDocument/2006/relationships/slideLayout" Target="../slideLayouts/slideLayout77.xml"/><Relationship Id="rId45" Type="http://schemas.openxmlformats.org/officeDocument/2006/relationships/theme" Target="../theme/theme5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23" Type="http://schemas.openxmlformats.org/officeDocument/2006/relationships/slideLayout" Target="../slideLayouts/slideLayout60.xml"/><Relationship Id="rId28" Type="http://schemas.openxmlformats.org/officeDocument/2006/relationships/slideLayout" Target="../slideLayouts/slideLayout65.xml"/><Relationship Id="rId36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31" Type="http://schemas.openxmlformats.org/officeDocument/2006/relationships/slideLayout" Target="../slideLayouts/slideLayout68.xml"/><Relationship Id="rId44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slideLayout" Target="../slideLayouts/slideLayout59.xml"/><Relationship Id="rId27" Type="http://schemas.openxmlformats.org/officeDocument/2006/relationships/slideLayout" Target="../slideLayouts/slideLayout64.xml"/><Relationship Id="rId30" Type="http://schemas.openxmlformats.org/officeDocument/2006/relationships/slideLayout" Target="../slideLayouts/slideLayout67.xml"/><Relationship Id="rId35" Type="http://schemas.openxmlformats.org/officeDocument/2006/relationships/slideLayout" Target="../slideLayouts/slideLayout72.xml"/><Relationship Id="rId43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845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8" r:id="rId1"/>
    <p:sldLayoutId id="2147484319" r:id="rId2"/>
    <p:sldLayoutId id="2147484320" r:id="rId3"/>
    <p:sldLayoutId id="2147484321" r:id="rId4"/>
    <p:sldLayoutId id="2147484322" r:id="rId5"/>
    <p:sldLayoutId id="2147484323" r:id="rId6"/>
    <p:sldLayoutId id="2147484324" r:id="rId7"/>
    <p:sldLayoutId id="2147484325" r:id="rId8"/>
    <p:sldLayoutId id="2147484326" r:id="rId9"/>
    <p:sldLayoutId id="2147484327" r:id="rId10"/>
    <p:sldLayoutId id="2147484328" r:id="rId11"/>
    <p:sldLayoutId id="2147484329" r:id="rId12"/>
    <p:sldLayoutId id="2147484330" r:id="rId13"/>
    <p:sldLayoutId id="2147484331" r:id="rId14"/>
    <p:sldLayoutId id="2147484332" r:id="rId15"/>
    <p:sldLayoutId id="2147484333" r:id="rId16"/>
    <p:sldLayoutId id="2147484334" r:id="rId17"/>
    <p:sldLayoutId id="2147484335" r:id="rId18"/>
    <p:sldLayoutId id="2147484336" r:id="rId19"/>
    <p:sldLayoutId id="2147484337" r:id="rId20"/>
    <p:sldLayoutId id="2147484338" r:id="rId21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11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2A806-E1E5-4BC7-8F83-56074A6CBB9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5320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0" r:id="rId1"/>
    <p:sldLayoutId id="2147484351" r:id="rId2"/>
    <p:sldLayoutId id="2147484352" r:id="rId3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682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podtisk_modry.emf"/>
          <p:cNvPicPr>
            <a:picLocks noChangeAspect="1"/>
          </p:cNvPicPr>
          <p:nvPr/>
        </p:nvPicPr>
        <p:blipFill>
          <a:blip r:embed="rId10" cstate="print"/>
          <a:srcRect l="17008" b="8622"/>
          <a:stretch>
            <a:fillRect/>
          </a:stretch>
        </p:blipFill>
        <p:spPr>
          <a:xfrm>
            <a:off x="9" y="2036265"/>
            <a:ext cx="9839131" cy="4985253"/>
          </a:xfrm>
          <a:prstGeom prst="rect">
            <a:avLst/>
          </a:prstGeom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5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265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266868"/>
            <a:ext cx="12190413" cy="147449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265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721295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</p:sldLayoutIdLst>
  <p:hf sldNum="0" hdr="0" ftr="0" dt="0"/>
  <p:txStyles>
    <p:titleStyle>
      <a:lvl1pPr algn="ctr" defTabSz="862635" rtl="0" eaLnBrk="1" latinLnBrk="0" hangingPunct="1">
        <a:spcBef>
          <a:spcPct val="0"/>
        </a:spcBef>
        <a:buNone/>
        <a:defRPr sz="41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488" indent="-323488" algn="l" defTabSz="862635" rtl="0" eaLnBrk="1" latinLnBrk="0" hangingPunct="1">
        <a:spcBef>
          <a:spcPct val="20000"/>
        </a:spcBef>
        <a:buFont typeface="Arial" pitchFamily="34" charset="0"/>
        <a:buChar char="•"/>
        <a:defRPr sz="3019" kern="1200">
          <a:solidFill>
            <a:schemeClr val="tx1"/>
          </a:solidFill>
          <a:latin typeface="+mn-lt"/>
          <a:ea typeface="+mn-ea"/>
          <a:cs typeface="+mn-cs"/>
        </a:defRPr>
      </a:lvl1pPr>
      <a:lvl2pPr marL="700891" indent="-269574" algn="l" defTabSz="862635" rtl="0" eaLnBrk="1" latinLnBrk="0" hangingPunct="1">
        <a:spcBef>
          <a:spcPct val="20000"/>
        </a:spcBef>
        <a:buFont typeface="Arial" pitchFamily="34" charset="0"/>
        <a:buChar char="–"/>
        <a:defRPr sz="2641" kern="1200">
          <a:solidFill>
            <a:schemeClr val="tx1"/>
          </a:solidFill>
          <a:latin typeface="+mn-lt"/>
          <a:ea typeface="+mn-ea"/>
          <a:cs typeface="+mn-cs"/>
        </a:defRPr>
      </a:lvl2pPr>
      <a:lvl3pPr marL="1078295" indent="-215659" algn="l" defTabSz="862635" rtl="0" eaLnBrk="1" latinLnBrk="0" hangingPunct="1">
        <a:spcBef>
          <a:spcPct val="20000"/>
        </a:spcBef>
        <a:buFont typeface="Arial" pitchFamily="34" charset="0"/>
        <a:buChar char="•"/>
        <a:defRPr sz="2265" kern="1200">
          <a:solidFill>
            <a:schemeClr val="tx1"/>
          </a:solidFill>
          <a:latin typeface="+mn-lt"/>
          <a:ea typeface="+mn-ea"/>
          <a:cs typeface="+mn-cs"/>
        </a:defRPr>
      </a:lvl3pPr>
      <a:lvl4pPr marL="1509614" indent="-215659" algn="l" defTabSz="862635" rtl="0" eaLnBrk="1" latinLnBrk="0" hangingPunct="1">
        <a:spcBef>
          <a:spcPct val="20000"/>
        </a:spcBef>
        <a:buFont typeface="Arial" pitchFamily="34" charset="0"/>
        <a:buChar char="–"/>
        <a:defRPr sz="1887" kern="1200">
          <a:solidFill>
            <a:schemeClr val="tx1"/>
          </a:solidFill>
          <a:latin typeface="+mn-lt"/>
          <a:ea typeface="+mn-ea"/>
          <a:cs typeface="+mn-cs"/>
        </a:defRPr>
      </a:lvl4pPr>
      <a:lvl5pPr marL="1940932" indent="-215659" algn="l" defTabSz="862635" rtl="0" eaLnBrk="1" latinLnBrk="0" hangingPunct="1">
        <a:spcBef>
          <a:spcPct val="20000"/>
        </a:spcBef>
        <a:buFont typeface="Arial" pitchFamily="34" charset="0"/>
        <a:buChar char="»"/>
        <a:defRPr sz="1887" kern="1200">
          <a:solidFill>
            <a:schemeClr val="tx1"/>
          </a:solidFill>
          <a:latin typeface="+mn-lt"/>
          <a:ea typeface="+mn-ea"/>
          <a:cs typeface="+mn-cs"/>
        </a:defRPr>
      </a:lvl5pPr>
      <a:lvl6pPr marL="2372250" indent="-215659" algn="l" defTabSz="862635" rtl="0" eaLnBrk="1" latinLnBrk="0" hangingPunct="1">
        <a:spcBef>
          <a:spcPct val="20000"/>
        </a:spcBef>
        <a:buFont typeface="Arial" pitchFamily="34" charset="0"/>
        <a:buChar char="•"/>
        <a:defRPr sz="1887" kern="1200">
          <a:solidFill>
            <a:schemeClr val="tx1"/>
          </a:solidFill>
          <a:latin typeface="+mn-lt"/>
          <a:ea typeface="+mn-ea"/>
          <a:cs typeface="+mn-cs"/>
        </a:defRPr>
      </a:lvl6pPr>
      <a:lvl7pPr marL="2803567" indent="-215659" algn="l" defTabSz="862635" rtl="0" eaLnBrk="1" latinLnBrk="0" hangingPunct="1">
        <a:spcBef>
          <a:spcPct val="20000"/>
        </a:spcBef>
        <a:buFont typeface="Arial" pitchFamily="34" charset="0"/>
        <a:buChar char="•"/>
        <a:defRPr sz="1887" kern="1200">
          <a:solidFill>
            <a:schemeClr val="tx1"/>
          </a:solidFill>
          <a:latin typeface="+mn-lt"/>
          <a:ea typeface="+mn-ea"/>
          <a:cs typeface="+mn-cs"/>
        </a:defRPr>
      </a:lvl7pPr>
      <a:lvl8pPr marL="3234886" indent="-215659" algn="l" defTabSz="862635" rtl="0" eaLnBrk="1" latinLnBrk="0" hangingPunct="1">
        <a:spcBef>
          <a:spcPct val="20000"/>
        </a:spcBef>
        <a:buFont typeface="Arial" pitchFamily="34" charset="0"/>
        <a:buChar char="•"/>
        <a:defRPr sz="1887" kern="1200">
          <a:solidFill>
            <a:schemeClr val="tx1"/>
          </a:solidFill>
          <a:latin typeface="+mn-lt"/>
          <a:ea typeface="+mn-ea"/>
          <a:cs typeface="+mn-cs"/>
        </a:defRPr>
      </a:lvl8pPr>
      <a:lvl9pPr marL="3666204" indent="-215659" algn="l" defTabSz="862635" rtl="0" eaLnBrk="1" latinLnBrk="0" hangingPunct="1">
        <a:spcBef>
          <a:spcPct val="20000"/>
        </a:spcBef>
        <a:buFont typeface="Arial" pitchFamily="34" charset="0"/>
        <a:buChar char="•"/>
        <a:defRPr sz="18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862635" rtl="0" eaLnBrk="1" latinLnBrk="0" hangingPunct="1">
        <a:defRPr sz="1697" kern="1200">
          <a:solidFill>
            <a:schemeClr val="tx1"/>
          </a:solidFill>
          <a:latin typeface="+mn-lt"/>
          <a:ea typeface="+mn-ea"/>
          <a:cs typeface="+mn-cs"/>
        </a:defRPr>
      </a:lvl1pPr>
      <a:lvl2pPr marL="431319" algn="l" defTabSz="862635" rtl="0" eaLnBrk="1" latinLnBrk="0" hangingPunct="1">
        <a:defRPr sz="1697" kern="1200">
          <a:solidFill>
            <a:schemeClr val="tx1"/>
          </a:solidFill>
          <a:latin typeface="+mn-lt"/>
          <a:ea typeface="+mn-ea"/>
          <a:cs typeface="+mn-cs"/>
        </a:defRPr>
      </a:lvl2pPr>
      <a:lvl3pPr marL="862635" algn="l" defTabSz="862635" rtl="0" eaLnBrk="1" latinLnBrk="0" hangingPunct="1">
        <a:defRPr sz="1697" kern="1200">
          <a:solidFill>
            <a:schemeClr val="tx1"/>
          </a:solidFill>
          <a:latin typeface="+mn-lt"/>
          <a:ea typeface="+mn-ea"/>
          <a:cs typeface="+mn-cs"/>
        </a:defRPr>
      </a:lvl3pPr>
      <a:lvl4pPr marL="1293954" algn="l" defTabSz="862635" rtl="0" eaLnBrk="1" latinLnBrk="0" hangingPunct="1">
        <a:defRPr sz="1697" kern="1200">
          <a:solidFill>
            <a:schemeClr val="tx1"/>
          </a:solidFill>
          <a:latin typeface="+mn-lt"/>
          <a:ea typeface="+mn-ea"/>
          <a:cs typeface="+mn-cs"/>
        </a:defRPr>
      </a:lvl4pPr>
      <a:lvl5pPr marL="1725273" algn="l" defTabSz="862635" rtl="0" eaLnBrk="1" latinLnBrk="0" hangingPunct="1">
        <a:defRPr sz="1697" kern="1200">
          <a:solidFill>
            <a:schemeClr val="tx1"/>
          </a:solidFill>
          <a:latin typeface="+mn-lt"/>
          <a:ea typeface="+mn-ea"/>
          <a:cs typeface="+mn-cs"/>
        </a:defRPr>
      </a:lvl5pPr>
      <a:lvl6pPr marL="2156592" algn="l" defTabSz="862635" rtl="0" eaLnBrk="1" latinLnBrk="0" hangingPunct="1">
        <a:defRPr sz="1697" kern="1200">
          <a:solidFill>
            <a:schemeClr val="tx1"/>
          </a:solidFill>
          <a:latin typeface="+mn-lt"/>
          <a:ea typeface="+mn-ea"/>
          <a:cs typeface="+mn-cs"/>
        </a:defRPr>
      </a:lvl6pPr>
      <a:lvl7pPr marL="2587908" algn="l" defTabSz="862635" rtl="0" eaLnBrk="1" latinLnBrk="0" hangingPunct="1">
        <a:defRPr sz="1697" kern="1200">
          <a:solidFill>
            <a:schemeClr val="tx1"/>
          </a:solidFill>
          <a:latin typeface="+mn-lt"/>
          <a:ea typeface="+mn-ea"/>
          <a:cs typeface="+mn-cs"/>
        </a:defRPr>
      </a:lvl7pPr>
      <a:lvl8pPr marL="3019226" algn="l" defTabSz="862635" rtl="0" eaLnBrk="1" latinLnBrk="0" hangingPunct="1">
        <a:defRPr sz="1697" kern="1200">
          <a:solidFill>
            <a:schemeClr val="tx1"/>
          </a:solidFill>
          <a:latin typeface="+mn-lt"/>
          <a:ea typeface="+mn-ea"/>
          <a:cs typeface="+mn-cs"/>
        </a:defRPr>
      </a:lvl8pPr>
      <a:lvl9pPr marL="3450545" algn="l" defTabSz="862635" rtl="0" eaLnBrk="1" latinLnBrk="0" hangingPunct="1">
        <a:defRPr sz="16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5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3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1184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9" r:id="rId1"/>
    <p:sldLayoutId id="2147484370" r:id="rId2"/>
    <p:sldLayoutId id="2147484371" r:id="rId3"/>
    <p:sldLayoutId id="2147484372" r:id="rId4"/>
    <p:sldLayoutId id="2147484373" r:id="rId5"/>
    <p:sldLayoutId id="2147484374" r:id="rId6"/>
    <p:sldLayoutId id="2147484375" r:id="rId7"/>
    <p:sldLayoutId id="2147484376" r:id="rId8"/>
    <p:sldLayoutId id="2147484377" r:id="rId9"/>
    <p:sldLayoutId id="2147484378" r:id="rId10"/>
    <p:sldLayoutId id="2147484379" r:id="rId11"/>
    <p:sldLayoutId id="2147484380" r:id="rId12"/>
    <p:sldLayoutId id="2147484381" r:id="rId13"/>
    <p:sldLayoutId id="2147484382" r:id="rId14"/>
    <p:sldLayoutId id="2147484383" r:id="rId15"/>
    <p:sldLayoutId id="2147484384" r:id="rId16"/>
    <p:sldLayoutId id="2147484385" r:id="rId17"/>
    <p:sldLayoutId id="2147484386" r:id="rId18"/>
    <p:sldLayoutId id="2147484387" r:id="rId19"/>
    <p:sldLayoutId id="2147484388" r:id="rId20"/>
    <p:sldLayoutId id="2147484389" r:id="rId21"/>
    <p:sldLayoutId id="2147484390" r:id="rId22"/>
    <p:sldLayoutId id="2147484391" r:id="rId23"/>
    <p:sldLayoutId id="2147484392" r:id="rId24"/>
    <p:sldLayoutId id="2147484393" r:id="rId25"/>
    <p:sldLayoutId id="2147484394" r:id="rId26"/>
    <p:sldLayoutId id="2147484395" r:id="rId27"/>
    <p:sldLayoutId id="2147484396" r:id="rId28"/>
    <p:sldLayoutId id="2147484397" r:id="rId29"/>
    <p:sldLayoutId id="2147484398" r:id="rId30"/>
    <p:sldLayoutId id="2147484399" r:id="rId31"/>
    <p:sldLayoutId id="2147484400" r:id="rId32"/>
    <p:sldLayoutId id="2147484401" r:id="rId33"/>
    <p:sldLayoutId id="2147484402" r:id="rId34"/>
    <p:sldLayoutId id="2147484403" r:id="rId35"/>
    <p:sldLayoutId id="2147484404" r:id="rId36"/>
    <p:sldLayoutId id="2147484405" r:id="rId37"/>
    <p:sldLayoutId id="2147484406" r:id="rId38"/>
    <p:sldLayoutId id="2147484407" r:id="rId39"/>
    <p:sldLayoutId id="2147484408" r:id="rId40"/>
    <p:sldLayoutId id="2147484409" r:id="rId41"/>
    <p:sldLayoutId id="2147484410" r:id="rId42"/>
    <p:sldLayoutId id="2147484411" r:id="rId43"/>
    <p:sldLayoutId id="2147484412" r:id="rId44"/>
  </p:sldLayoutIdLst>
  <p:txStyles>
    <p:titleStyle>
      <a:lvl1pPr algn="ctr" defTabSz="1022871" rtl="0" eaLnBrk="1" latinLnBrk="0" hangingPunct="1">
        <a:spcBef>
          <a:spcPct val="0"/>
        </a:spcBef>
        <a:buNone/>
        <a:defRPr sz="49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577" indent="-383577" algn="l" defTabSz="1022871" rtl="0" eaLnBrk="1" latinLnBrk="0" hangingPunct="1">
        <a:spcBef>
          <a:spcPct val="20000"/>
        </a:spcBef>
        <a:buFont typeface="Arial" pitchFamily="34" charset="0"/>
        <a:buChar char="•"/>
        <a:defRPr sz="3577" kern="1200">
          <a:solidFill>
            <a:schemeClr val="tx1"/>
          </a:solidFill>
          <a:latin typeface="+mn-lt"/>
          <a:ea typeface="+mn-ea"/>
          <a:cs typeface="+mn-cs"/>
        </a:defRPr>
      </a:lvl1pPr>
      <a:lvl2pPr marL="831084" indent="-319647" algn="l" defTabSz="1022871" rtl="0" eaLnBrk="1" latinLnBrk="0" hangingPunct="1">
        <a:spcBef>
          <a:spcPct val="20000"/>
        </a:spcBef>
        <a:buFont typeface="Arial" pitchFamily="34" charset="0"/>
        <a:buChar char="–"/>
        <a:defRPr sz="3161" kern="1200">
          <a:solidFill>
            <a:schemeClr val="tx1"/>
          </a:solidFill>
          <a:latin typeface="+mn-lt"/>
          <a:ea typeface="+mn-ea"/>
          <a:cs typeface="+mn-cs"/>
        </a:defRPr>
      </a:lvl2pPr>
      <a:lvl3pPr marL="1278590" indent="-255719" algn="l" defTabSz="1022871" rtl="0" eaLnBrk="1" latinLnBrk="0" hangingPunct="1">
        <a:spcBef>
          <a:spcPct val="20000"/>
        </a:spcBef>
        <a:buFont typeface="Arial" pitchFamily="34" charset="0"/>
        <a:buChar char="•"/>
        <a:defRPr sz="2662" kern="1200">
          <a:solidFill>
            <a:schemeClr val="tx1"/>
          </a:solidFill>
          <a:latin typeface="+mn-lt"/>
          <a:ea typeface="+mn-ea"/>
          <a:cs typeface="+mn-cs"/>
        </a:defRPr>
      </a:lvl3pPr>
      <a:lvl4pPr marL="1790026" indent="-255719" algn="l" defTabSz="1022871" rtl="0" eaLnBrk="1" latinLnBrk="0" hangingPunct="1">
        <a:spcBef>
          <a:spcPct val="20000"/>
        </a:spcBef>
        <a:buFont typeface="Arial" pitchFamily="34" charset="0"/>
        <a:buChar char="–"/>
        <a:defRPr sz="2246" kern="1200">
          <a:solidFill>
            <a:schemeClr val="tx1"/>
          </a:solidFill>
          <a:latin typeface="+mn-lt"/>
          <a:ea typeface="+mn-ea"/>
          <a:cs typeface="+mn-cs"/>
        </a:defRPr>
      </a:lvl4pPr>
      <a:lvl5pPr marL="2301461" indent="-255719" algn="l" defTabSz="1022871" rtl="0" eaLnBrk="1" latinLnBrk="0" hangingPunct="1">
        <a:spcBef>
          <a:spcPct val="20000"/>
        </a:spcBef>
        <a:buFont typeface="Arial" pitchFamily="34" charset="0"/>
        <a:buChar char="»"/>
        <a:defRPr sz="2246" kern="1200">
          <a:solidFill>
            <a:schemeClr val="tx1"/>
          </a:solidFill>
          <a:latin typeface="+mn-lt"/>
          <a:ea typeface="+mn-ea"/>
          <a:cs typeface="+mn-cs"/>
        </a:defRPr>
      </a:lvl5pPr>
      <a:lvl6pPr marL="2812898" indent="-255719" algn="l" defTabSz="1022871" rtl="0" eaLnBrk="1" latinLnBrk="0" hangingPunct="1">
        <a:spcBef>
          <a:spcPct val="20000"/>
        </a:spcBef>
        <a:buFont typeface="Arial" pitchFamily="34" charset="0"/>
        <a:buChar char="•"/>
        <a:defRPr sz="2246" kern="1200">
          <a:solidFill>
            <a:schemeClr val="tx1"/>
          </a:solidFill>
          <a:latin typeface="+mn-lt"/>
          <a:ea typeface="+mn-ea"/>
          <a:cs typeface="+mn-cs"/>
        </a:defRPr>
      </a:lvl6pPr>
      <a:lvl7pPr marL="3324334" indent="-255719" algn="l" defTabSz="1022871" rtl="0" eaLnBrk="1" latinLnBrk="0" hangingPunct="1">
        <a:spcBef>
          <a:spcPct val="20000"/>
        </a:spcBef>
        <a:buFont typeface="Arial" pitchFamily="34" charset="0"/>
        <a:buChar char="•"/>
        <a:defRPr sz="2246" kern="1200">
          <a:solidFill>
            <a:schemeClr val="tx1"/>
          </a:solidFill>
          <a:latin typeface="+mn-lt"/>
          <a:ea typeface="+mn-ea"/>
          <a:cs typeface="+mn-cs"/>
        </a:defRPr>
      </a:lvl7pPr>
      <a:lvl8pPr marL="3835769" indent="-255719" algn="l" defTabSz="1022871" rtl="0" eaLnBrk="1" latinLnBrk="0" hangingPunct="1">
        <a:spcBef>
          <a:spcPct val="20000"/>
        </a:spcBef>
        <a:buFont typeface="Arial" pitchFamily="34" charset="0"/>
        <a:buChar char="•"/>
        <a:defRPr sz="2246" kern="1200">
          <a:solidFill>
            <a:schemeClr val="tx1"/>
          </a:solidFill>
          <a:latin typeface="+mn-lt"/>
          <a:ea typeface="+mn-ea"/>
          <a:cs typeface="+mn-cs"/>
        </a:defRPr>
      </a:lvl8pPr>
      <a:lvl9pPr marL="4347206" indent="-255719" algn="l" defTabSz="1022871" rtl="0" eaLnBrk="1" latinLnBrk="0" hangingPunct="1">
        <a:spcBef>
          <a:spcPct val="20000"/>
        </a:spcBef>
        <a:buFont typeface="Arial" pitchFamily="34" charset="0"/>
        <a:buChar char="•"/>
        <a:defRPr sz="22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1pPr>
      <a:lvl2pPr marL="511436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2pPr>
      <a:lvl3pPr marL="1022871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3pPr>
      <a:lvl4pPr marL="1534308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4pPr>
      <a:lvl5pPr marL="2045744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5pPr>
      <a:lvl6pPr marL="2557180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6pPr>
      <a:lvl7pPr marL="3068616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7pPr>
      <a:lvl8pPr marL="3580051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8pPr>
      <a:lvl9pPr marL="4091488" algn="l" defTabSz="1022871" rtl="0" eaLnBrk="1" latinLnBrk="0" hangingPunct="1">
        <a:defRPr sz="19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mmr.gov.cz/cs/ministerstvo/regionalni-rozvoj/vybor-pro-regionalni-politiku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mmr.gov.cz/cs/ministerstvo/regionalni-rozvoj/vybor-pro-regionalni-politiku/regiony-prilezitosti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mmr.gov.cz/cs/evropska-unie/narodni-plan-obnovy/aktualni-vyzvy/3-vyzva-financni-podpora-pripravy-projektu-sou-(1)" TargetMode="External"/><Relationship Id="rId3" Type="http://schemas.openxmlformats.org/officeDocument/2006/relationships/image" Target="../media/image40.png"/><Relationship Id="rId7" Type="http://schemas.openxmlformats.org/officeDocument/2006/relationships/hyperlink" Target="https://mmr.gov.cz/cs/evropska-unie/narodni-plan-obnovy/vyzvy-archiv/3-vyzva-financni-podpora-pripravy-projektu-souladn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mmr.gov.cz/cs/evropska-unie/narodni-plan-obnovy/seznamy-schvalenych-a-neschvalenych-projektu" TargetMode="External"/><Relationship Id="rId5" Type="http://schemas.openxmlformats.org/officeDocument/2006/relationships/hyperlink" Target="https://mmr.gov.cz/cs/evropska-unie/narodni-plan-obnovy/vyzvy-archiv/1-vyzva-financni-podpora-na-pripravu-projektu-v-so/seznam-projektu-schvalenych-k-financovani" TargetMode="External"/><Relationship Id="rId4" Type="http://schemas.openxmlformats.org/officeDocument/2006/relationships/hyperlink" Target="https://mmr.gov.cz/cs/evropska-unie/narodni-plan-obnovy/vyzvy-archiv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s://mmr.gov.cz/getattachment/2b0a6e41-e720-4f22-97b9-3ce76c8b7155/Seznam-projektu-schvalenych-a-neschvalenych-k-financovani-1-4-1-6-V3.pdf.aspx?lang=cs-CZ&amp;ext=.pdf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s://sfpi.cz/komponenta-4-1/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regions-and-cities.europa.eu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mmr.gov.cz/cs/microsites/portal-strategicke-prace-v-ceske-republice/strategicke-projekty/strateduka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netzerocities.eu/2025/06/13/design-your-citys-climate-strategy-join-our-free-online-planning-lab/" TargetMode="External"/><Relationship Id="rId2" Type="http://schemas.openxmlformats.org/officeDocument/2006/relationships/hyperlink" Target="https://netzerocities.eu/twinning-learning-programme/" TargetMode="Externa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39930" y="2834120"/>
            <a:ext cx="9632286" cy="1170252"/>
          </a:xfrm>
        </p:spPr>
        <p:txBody>
          <a:bodyPr lIns="90000" tIns="45720" rIns="91440" bIns="45720" anchor="t">
            <a:noAutofit/>
          </a:bodyPr>
          <a:lstStyle/>
          <a:p>
            <a:r>
              <a:rPr lang="cs-CZ" sz="3400"/>
              <a:t>Aktuální informace z Ministerstva pro místní rozvoj</a:t>
            </a:r>
            <a:br>
              <a:rPr lang="cs-CZ" sz="3400"/>
            </a:br>
            <a:r>
              <a:rPr lang="cs-CZ" sz="3400"/>
              <a:t>Regionální politika</a:t>
            </a:r>
            <a:br>
              <a:rPr lang="cs-CZ" sz="3400">
                <a:ea typeface="Calibri"/>
                <a:cs typeface="Calibri"/>
              </a:rPr>
            </a:br>
            <a:br>
              <a:rPr lang="cs-CZ" sz="3400"/>
            </a:br>
            <a:endParaRPr lang="cs-CZ" sz="340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>
          <a:xfrm>
            <a:off x="906673" y="5147626"/>
            <a:ext cx="9238493" cy="360363"/>
          </a:xfrm>
        </p:spPr>
        <p:txBody>
          <a:bodyPr lIns="90000" tIns="45720" rIns="144000" bIns="45720" anchor="t">
            <a:noAutofit/>
          </a:bodyPr>
          <a:lstStyle/>
          <a:p>
            <a:pPr marL="461010" indent="-461010"/>
            <a:r>
              <a:rPr lang="cs-CZ" sz="2400" dirty="0"/>
              <a:t>Regionální stálá konference Karlovarského kraje, 15. září 2025</a:t>
            </a:r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0250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634A7E-4564-F5F5-F5FA-CC2D17C5D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42" y="280834"/>
            <a:ext cx="10971372" cy="925313"/>
          </a:xfrm>
        </p:spPr>
        <p:txBody>
          <a:bodyPr/>
          <a:lstStyle/>
          <a:p>
            <a:r>
              <a:rPr lang="cs-CZ" sz="3600"/>
              <a:t>Klíčové priority ČR v rámcové pozici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B4899C6-5CF8-9AD9-63CE-22056878D4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2" y="1462417"/>
            <a:ext cx="10747592" cy="4613285"/>
          </a:xfrm>
        </p:spPr>
        <p:txBody>
          <a:bodyPr/>
          <a:lstStyle/>
          <a:p>
            <a:pPr marL="0" indent="0"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Obecné cíle</a:t>
            </a:r>
          </a:p>
          <a:p>
            <a:pPr marL="719138" lvl="1" indent="-374650"/>
            <a:r>
              <a:rPr lang="cs-CZ" sz="2400">
                <a:latin typeface="+mj-lt"/>
              </a:rPr>
              <a:t>Požadavek na doplnění cílů tak, aby výslovně umožnil opatření v oblasti migrace, azylu a správy hranic.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Specifické cíle</a:t>
            </a:r>
          </a:p>
          <a:p>
            <a:pPr marL="719138" lvl="1" indent="-374650"/>
            <a:r>
              <a:rPr lang="cs-CZ" sz="2400">
                <a:latin typeface="+mj-lt"/>
              </a:rPr>
              <a:t>Požadavek na opatření v oblasti vnitřní bezpečnosti, migrace, ochrany hranic     a vízové politiky.</a:t>
            </a:r>
          </a:p>
          <a:p>
            <a:pPr marL="719138" lvl="1" indent="-374650"/>
            <a:r>
              <a:rPr lang="cs-CZ" sz="2400">
                <a:latin typeface="+mj-lt"/>
              </a:rPr>
              <a:t>Požadavek na rozšíření článku i o podporu na posílení absorpční kapacity         na straně příjemců, především v méně vyspělých regionech.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Horizontální podmínky a principy</a:t>
            </a:r>
          </a:p>
          <a:p>
            <a:pPr marL="719138" lvl="1" indent="-374650"/>
            <a:r>
              <a:rPr lang="cs-CZ" sz="2400">
                <a:latin typeface="+mj-lt"/>
              </a:rPr>
              <a:t>Podmínky se musí vztahovat pouze na implementaci plánu, aby se předešlo jejich zneužití a duplicitě se stávajícími mechanismy.</a:t>
            </a:r>
          </a:p>
          <a:p>
            <a:pPr marL="0" indent="0">
              <a:buNone/>
            </a:pPr>
            <a:endParaRPr lang="cs-CZ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52883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0C87B-F859-A7AE-547A-B135BEB33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B9FEFA-A681-8D40-42AE-21BAF79F0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234" y="286628"/>
            <a:ext cx="10971372" cy="925313"/>
          </a:xfrm>
        </p:spPr>
        <p:txBody>
          <a:bodyPr>
            <a:normAutofit/>
          </a:bodyPr>
          <a:lstStyle/>
          <a:p>
            <a:r>
              <a:rPr lang="cs-CZ" sz="3600"/>
              <a:t>Klíčové priority ČR v rámcové pozici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62F7F06-3060-07AC-89FF-1A2E42B492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Technická pomoc</a:t>
            </a:r>
          </a:p>
          <a:p>
            <a:pPr marL="719138" lvl="1" indent="-374650"/>
            <a:r>
              <a:rPr lang="cs-CZ" sz="2400">
                <a:latin typeface="+mj-lt"/>
              </a:rPr>
              <a:t>Požadavek na navýšení a sjednocení paušální sazby na technickou pomoc na 8 %, tak aby byly pokryty zvýšené náklady na správu nového a komplexního integrovaného plánu. Nutnost zajištění stability a předvídatelnosti financování.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Finanční rámec</a:t>
            </a:r>
          </a:p>
          <a:p>
            <a:pPr marL="719138" lvl="1" indent="-374650"/>
            <a:r>
              <a:rPr lang="cs-CZ" sz="2400">
                <a:latin typeface="+mj-lt"/>
              </a:rPr>
              <a:t>Snaha o snížení objemu flexibility (pod 25 %) a prodloužení lhůty pro zrušení závazků (</a:t>
            </a:r>
            <a:r>
              <a:rPr lang="cs-CZ" sz="2400" err="1">
                <a:latin typeface="+mj-lt"/>
              </a:rPr>
              <a:t>dekomitment</a:t>
            </a:r>
            <a:r>
              <a:rPr lang="cs-CZ" sz="2400">
                <a:latin typeface="+mj-lt"/>
              </a:rPr>
              <a:t>). Zajištění bezodkladného vyplacení záloh a vyjasnění pravidel národního spolufinancování, zejména pro sociální intervence a oblast vnitřních věcí.</a:t>
            </a:r>
          </a:p>
        </p:txBody>
      </p:sp>
    </p:spTree>
    <p:extLst>
      <p:ext uri="{BB962C8B-B14F-4D97-AF65-F5344CB8AC3E}">
        <p14:creationId xmlns:p14="http://schemas.microsoft.com/office/powerpoint/2010/main" val="3870305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0C87B-F859-A7AE-547A-B135BEB33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B9FEFA-A681-8D40-42AE-21BAF79F0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017" y="286628"/>
            <a:ext cx="11184914" cy="925313"/>
          </a:xfrm>
        </p:spPr>
        <p:txBody>
          <a:bodyPr>
            <a:normAutofit/>
          </a:bodyPr>
          <a:lstStyle/>
          <a:p>
            <a:r>
              <a:rPr lang="cs-CZ" sz="3600"/>
              <a:t>Klíčové priority ČR v rámcové pozici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62F7F06-3060-07AC-89FF-1A2E42B492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8354"/>
            <a:ext cx="11184914" cy="4633874"/>
          </a:xfrm>
        </p:spPr>
        <p:txBody>
          <a:bodyPr/>
          <a:lstStyle/>
          <a:p>
            <a:pPr marL="0" indent="0"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Požadavky plánu</a:t>
            </a:r>
          </a:p>
          <a:p>
            <a:pPr marL="719138" lvl="1" indent="-374650"/>
            <a:r>
              <a:rPr lang="cs-CZ" sz="2400">
                <a:latin typeface="+mj-lt"/>
              </a:rPr>
              <a:t>Nesouhlas s navrhovaným důrazem na zahrnutí a řešení všech výzev z evropského semestru, CSR a dalších strategických dokumentů EK.</a:t>
            </a:r>
          </a:p>
          <a:p>
            <a:pPr marL="719138" lvl="1" indent="-374650"/>
            <a:r>
              <a:rPr lang="cs-CZ" sz="2400">
                <a:latin typeface="+mj-lt"/>
              </a:rPr>
              <a:t>ČR na základě zkušeností z období 2021–2027 považuje stanovených 43 %                 na klima za příliš ambiciózní a bude usilovat o jeho snížení.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Schválení a revize plánu</a:t>
            </a:r>
          </a:p>
          <a:p>
            <a:pPr marL="719138" lvl="1" indent="-374650"/>
            <a:r>
              <a:rPr lang="cs-CZ" sz="2400">
                <a:latin typeface="+mj-lt"/>
              </a:rPr>
              <a:t>Nesouhlas s navrhovaným postupem schvalování NRPP - požadavek na schválení plánu ze strany Rady je nadbytečný a administrativně náročný.</a:t>
            </a:r>
          </a:p>
          <a:p>
            <a:pPr marL="719138" lvl="1" indent="-374650"/>
            <a:r>
              <a:rPr lang="cs-CZ" sz="2400">
                <a:latin typeface="+mj-lt"/>
              </a:rPr>
              <a:t>Požadavek na maximální flexibilitu při procesu změn NRPP.</a:t>
            </a:r>
          </a:p>
          <a:p>
            <a:pPr lvl="1"/>
            <a:endParaRPr lang="cs-CZ" sz="24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6802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BD4FB-F416-7659-7D90-CADDC1A4D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BB2E248-856E-D74F-3804-C075405FA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937" y="286628"/>
            <a:ext cx="10971372" cy="925313"/>
          </a:xfrm>
        </p:spPr>
        <p:txBody>
          <a:bodyPr>
            <a:normAutofit/>
          </a:bodyPr>
          <a:lstStyle/>
          <a:p>
            <a:r>
              <a:rPr lang="cs-CZ" sz="3600"/>
              <a:t>Klíčové priority ČR v rámcové pozici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32FF66C-9990-1757-359A-2B3997A0D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Řízení plánu</a:t>
            </a:r>
          </a:p>
          <a:p>
            <a:pPr marL="719138" lvl="1" indent="-374650"/>
            <a:r>
              <a:rPr lang="cs-CZ" sz="2400">
                <a:latin typeface="+mj-lt"/>
              </a:rPr>
              <a:t>Nesouhlas s navrhovaným nastavením rolí a kompetencí zapojených orgánů. Požadavek na využití existujících osvědčených struktur v členských státech             a jasné vymezení pravomocí, aby se předešlo překryvům a zbytečné složitosti.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Odpovědnost ČS a funkce ŘO</a:t>
            </a:r>
          </a:p>
          <a:p>
            <a:pPr marL="719138" lvl="1" indent="-374650"/>
            <a:r>
              <a:rPr lang="cs-CZ" sz="2400">
                <a:latin typeface="+mj-lt"/>
              </a:rPr>
              <a:t>Požadavek na jasné vymezení odpovědnosti a povinností řídicích orgánů, zejména ve vztahu k ověřování dvojího financování a souladu s legislativou v rámci výkonnostního modelu. Apel na včasnou přípravu nástroje </a:t>
            </a:r>
            <a:r>
              <a:rPr lang="cs-CZ" sz="2400" err="1">
                <a:latin typeface="+mj-lt"/>
              </a:rPr>
              <a:t>Arachne</a:t>
            </a:r>
            <a:r>
              <a:rPr lang="cs-CZ" sz="2400">
                <a:latin typeface="+mj-lt"/>
              </a:rPr>
              <a:t>+ a zkrácení lhůty pro uchovávání dokumentů.</a:t>
            </a:r>
          </a:p>
        </p:txBody>
      </p:sp>
    </p:spTree>
    <p:extLst>
      <p:ext uri="{BB962C8B-B14F-4D97-AF65-F5344CB8AC3E}">
        <p14:creationId xmlns:p14="http://schemas.microsoft.com/office/powerpoint/2010/main" val="3263213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21BC6-4E0F-E9C8-E06E-A5B0CDA4C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9C3F14-5DAD-6F4D-9936-F65386A10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77" y="297461"/>
            <a:ext cx="10971371" cy="903647"/>
          </a:xfrm>
        </p:spPr>
        <p:txBody>
          <a:bodyPr/>
          <a:lstStyle/>
          <a:p>
            <a:r>
              <a:rPr lang="cs-CZ" sz="3600"/>
              <a:t>Klíčové priority ČR v rámcové pozici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F0EE004-089F-5552-88BC-5EE8FFD61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Finanční nástroje</a:t>
            </a:r>
          </a:p>
          <a:p>
            <a:pPr marL="719138" lvl="1" indent="-374650"/>
            <a:r>
              <a:rPr lang="cs-CZ" sz="2400">
                <a:latin typeface="+mj-lt"/>
              </a:rPr>
              <a:t>Podpora kontinuity pravidel pro implementaci FN. Možnost prosazení dílčích úprav, které přinesou větší flexibilitu a zjednodušení.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Územní dimenze</a:t>
            </a:r>
          </a:p>
          <a:p>
            <a:pPr marL="719138" lvl="1" indent="-374650"/>
            <a:r>
              <a:rPr lang="cs-CZ" sz="2400">
                <a:latin typeface="+mj-lt"/>
              </a:rPr>
              <a:t>Územně specifický přístup jako jeden z hlavních principů fungování Fondu.</a:t>
            </a:r>
          </a:p>
          <a:p>
            <a:pPr marL="719138" lvl="1" indent="-374650"/>
            <a:r>
              <a:rPr lang="cs-CZ" sz="2400">
                <a:latin typeface="+mj-lt"/>
              </a:rPr>
              <a:t>Požadavek na doplnění vyhodnocení aktivit z pohledu dopadů na územní dimenzi.</a:t>
            </a:r>
          </a:p>
          <a:p>
            <a:pPr marL="719138" lvl="1" indent="-374650"/>
            <a:r>
              <a:rPr lang="cs-CZ" sz="2400">
                <a:latin typeface="+mj-lt"/>
              </a:rPr>
              <a:t>Územně specifické budování a posilování absorpční kapacity se zaměření na problémové regiony definované např. ve SRR.</a:t>
            </a:r>
          </a:p>
          <a:p>
            <a:pPr marL="0" indent="0">
              <a:buNone/>
            </a:pPr>
            <a:endParaRPr lang="cs-CZ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6137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D74681-E204-14C8-E56E-A21D44625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64"/>
            <a:ext cx="11886240" cy="1233458"/>
          </a:xfrm>
        </p:spPr>
        <p:txBody>
          <a:bodyPr anchor="ctr">
            <a:normAutofit/>
          </a:bodyPr>
          <a:lstStyle/>
          <a:p>
            <a:pPr marL="343351"/>
            <a:r>
              <a:rPr lang="cs-CZ" sz="3600" err="1"/>
              <a:t>RoadMap</a:t>
            </a:r>
            <a:r>
              <a:rPr lang="cs-CZ" sz="3600"/>
              <a:t> aktivit</a:t>
            </a:r>
          </a:p>
        </p:txBody>
      </p: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48572032-D701-4ED2-1C93-749BC3310C4D}"/>
              </a:ext>
            </a:extLst>
          </p:cNvPr>
          <p:cNvCxnSpPr/>
          <p:nvPr/>
        </p:nvCxnSpPr>
        <p:spPr>
          <a:xfrm>
            <a:off x="6150141" y="1606432"/>
            <a:ext cx="0" cy="4463406"/>
          </a:xfrm>
          <a:prstGeom prst="line">
            <a:avLst/>
          </a:prstGeom>
          <a:ln w="38100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ál 12">
            <a:extLst>
              <a:ext uri="{FF2B5EF4-FFF2-40B4-BE49-F238E27FC236}">
                <a16:creationId xmlns:a16="http://schemas.microsoft.com/office/drawing/2014/main" id="{94E5D6C0-44E6-215C-8BC4-989DC865CC1C}"/>
              </a:ext>
            </a:extLst>
          </p:cNvPr>
          <p:cNvSpPr/>
          <p:nvPr/>
        </p:nvSpPr>
        <p:spPr>
          <a:xfrm>
            <a:off x="5976601" y="1785179"/>
            <a:ext cx="335300" cy="335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1349"/>
            <a:endParaRPr lang="cs-CZ" sz="1677">
              <a:solidFill>
                <a:srgbClr val="1F497D"/>
              </a:solidFill>
              <a:latin typeface="+mj-lt"/>
            </a:endParaRPr>
          </a:p>
        </p:txBody>
      </p:sp>
      <p:cxnSp>
        <p:nvCxnSpPr>
          <p:cNvPr id="15" name="Spojnice: pravoúhlá 14">
            <a:extLst>
              <a:ext uri="{FF2B5EF4-FFF2-40B4-BE49-F238E27FC236}">
                <a16:creationId xmlns:a16="http://schemas.microsoft.com/office/drawing/2014/main" id="{B2215B6D-73F9-7C31-AC8C-A5F46829B7AA}"/>
              </a:ext>
            </a:extLst>
          </p:cNvPr>
          <p:cNvCxnSpPr>
            <a:cxnSpLocks/>
          </p:cNvCxnSpPr>
          <p:nvPr/>
        </p:nvCxnSpPr>
        <p:spPr>
          <a:xfrm rot="10800000">
            <a:off x="6396553" y="2516358"/>
            <a:ext cx="5025198" cy="355536"/>
          </a:xfrm>
          <a:prstGeom prst="bentConnector3">
            <a:avLst>
              <a:gd name="adj1" fmla="val 90881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pojnice: pravoúhlá 16">
            <a:extLst>
              <a:ext uri="{FF2B5EF4-FFF2-40B4-BE49-F238E27FC236}">
                <a16:creationId xmlns:a16="http://schemas.microsoft.com/office/drawing/2014/main" id="{38992397-710F-5BB9-EF8B-A7C316693433}"/>
              </a:ext>
            </a:extLst>
          </p:cNvPr>
          <p:cNvCxnSpPr>
            <a:cxnSpLocks/>
          </p:cNvCxnSpPr>
          <p:nvPr/>
        </p:nvCxnSpPr>
        <p:spPr>
          <a:xfrm flipV="1">
            <a:off x="826738" y="3051031"/>
            <a:ext cx="5025200" cy="355536"/>
          </a:xfrm>
          <a:prstGeom prst="bentConnector3">
            <a:avLst>
              <a:gd name="adj1" fmla="val 9088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ál 17">
            <a:extLst>
              <a:ext uri="{FF2B5EF4-FFF2-40B4-BE49-F238E27FC236}">
                <a16:creationId xmlns:a16="http://schemas.microsoft.com/office/drawing/2014/main" id="{68C14A2B-ECBA-9161-F19B-D55E557312B3}"/>
              </a:ext>
            </a:extLst>
          </p:cNvPr>
          <p:cNvSpPr/>
          <p:nvPr/>
        </p:nvSpPr>
        <p:spPr>
          <a:xfrm>
            <a:off x="5976601" y="2325380"/>
            <a:ext cx="335300" cy="3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1349"/>
            <a:endParaRPr lang="cs-CZ" sz="1677">
              <a:solidFill>
                <a:prstClr val="white"/>
              </a:solidFill>
              <a:latin typeface="+mj-lt"/>
            </a:endParaRPr>
          </a:p>
        </p:txBody>
      </p:sp>
      <p:sp>
        <p:nvSpPr>
          <p:cNvPr id="19" name="Ovál 18">
            <a:extLst>
              <a:ext uri="{FF2B5EF4-FFF2-40B4-BE49-F238E27FC236}">
                <a16:creationId xmlns:a16="http://schemas.microsoft.com/office/drawing/2014/main" id="{F43CAAF8-3576-B215-9AB3-74FF6A2E8B9B}"/>
              </a:ext>
            </a:extLst>
          </p:cNvPr>
          <p:cNvSpPr/>
          <p:nvPr/>
        </p:nvSpPr>
        <p:spPr>
          <a:xfrm>
            <a:off x="5976601" y="2861204"/>
            <a:ext cx="335300" cy="3353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1349"/>
            <a:endParaRPr lang="cs-CZ" sz="1677">
              <a:solidFill>
                <a:prstClr val="white"/>
              </a:solidFill>
              <a:latin typeface="+mj-lt"/>
            </a:endParaRPr>
          </a:p>
        </p:txBody>
      </p:sp>
      <p:cxnSp>
        <p:nvCxnSpPr>
          <p:cNvPr id="20" name="Spojnice: pravoúhlá 19">
            <a:extLst>
              <a:ext uri="{FF2B5EF4-FFF2-40B4-BE49-F238E27FC236}">
                <a16:creationId xmlns:a16="http://schemas.microsoft.com/office/drawing/2014/main" id="{87132D47-E127-33F4-6A16-82E7DAE7EF5A}"/>
              </a:ext>
            </a:extLst>
          </p:cNvPr>
          <p:cNvCxnSpPr>
            <a:cxnSpLocks/>
          </p:cNvCxnSpPr>
          <p:nvPr/>
        </p:nvCxnSpPr>
        <p:spPr>
          <a:xfrm rot="10800000">
            <a:off x="6396553" y="3570002"/>
            <a:ext cx="5025198" cy="355536"/>
          </a:xfrm>
          <a:prstGeom prst="bentConnector3">
            <a:avLst>
              <a:gd name="adj1" fmla="val 90881"/>
            </a:avLst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4F63F060-3074-6766-F562-0A75BC98118D}"/>
              </a:ext>
            </a:extLst>
          </p:cNvPr>
          <p:cNvSpPr txBox="1"/>
          <p:nvPr/>
        </p:nvSpPr>
        <p:spPr>
          <a:xfrm>
            <a:off x="826739" y="2790516"/>
            <a:ext cx="4259042" cy="6160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581349"/>
            <a:r>
              <a:rPr lang="cs-CZ" sz="2051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/>
              </a:rPr>
              <a:t>1. – 3. září</a:t>
            </a:r>
          </a:p>
          <a:p>
            <a:pPr defTabSz="581349"/>
            <a:r>
              <a:rPr lang="cs-CZ" sz="1953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/>
              </a:rPr>
              <a:t>Tichá procedura v RKS a DAP</a:t>
            </a:r>
          </a:p>
        </p:txBody>
      </p:sp>
      <p:cxnSp>
        <p:nvCxnSpPr>
          <p:cNvPr id="22" name="Spojnice: pravoúhlá 21">
            <a:extLst>
              <a:ext uri="{FF2B5EF4-FFF2-40B4-BE49-F238E27FC236}">
                <a16:creationId xmlns:a16="http://schemas.microsoft.com/office/drawing/2014/main" id="{378AC74D-88A6-2A30-56F1-2CCADFFB0DC3}"/>
              </a:ext>
            </a:extLst>
          </p:cNvPr>
          <p:cNvCxnSpPr>
            <a:cxnSpLocks/>
          </p:cNvCxnSpPr>
          <p:nvPr/>
        </p:nvCxnSpPr>
        <p:spPr>
          <a:xfrm flipV="1">
            <a:off x="846894" y="4093189"/>
            <a:ext cx="5025200" cy="355536"/>
          </a:xfrm>
          <a:prstGeom prst="bentConnector3">
            <a:avLst>
              <a:gd name="adj1" fmla="val 90881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ál 22">
            <a:extLst>
              <a:ext uri="{FF2B5EF4-FFF2-40B4-BE49-F238E27FC236}">
                <a16:creationId xmlns:a16="http://schemas.microsoft.com/office/drawing/2014/main" id="{474AB970-DAC3-6684-ECB9-C80478EE4FF4}"/>
              </a:ext>
            </a:extLst>
          </p:cNvPr>
          <p:cNvSpPr/>
          <p:nvPr/>
        </p:nvSpPr>
        <p:spPr>
          <a:xfrm>
            <a:off x="5976601" y="3397028"/>
            <a:ext cx="335300" cy="335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1349"/>
            <a:endParaRPr lang="cs-CZ" sz="1677">
              <a:solidFill>
                <a:srgbClr val="1F497D"/>
              </a:solidFill>
              <a:latin typeface="+mj-lt"/>
            </a:endParaRPr>
          </a:p>
        </p:txBody>
      </p:sp>
      <p:sp>
        <p:nvSpPr>
          <p:cNvPr id="24" name="Ovál 23">
            <a:extLst>
              <a:ext uri="{FF2B5EF4-FFF2-40B4-BE49-F238E27FC236}">
                <a16:creationId xmlns:a16="http://schemas.microsoft.com/office/drawing/2014/main" id="{C812C5D5-11F9-C71E-6E74-AD2EDD417F10}"/>
              </a:ext>
            </a:extLst>
          </p:cNvPr>
          <p:cNvSpPr/>
          <p:nvPr/>
        </p:nvSpPr>
        <p:spPr>
          <a:xfrm>
            <a:off x="5981082" y="3925539"/>
            <a:ext cx="335300" cy="3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1349"/>
            <a:endParaRPr lang="cs-CZ" sz="1677">
              <a:solidFill>
                <a:prstClr val="white"/>
              </a:solidFill>
              <a:latin typeface="+mj-lt"/>
            </a:endParaRPr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CF01E952-E94C-B300-C0E9-76FF6150021F}"/>
              </a:ext>
            </a:extLst>
          </p:cNvPr>
          <p:cNvSpPr txBox="1"/>
          <p:nvPr/>
        </p:nvSpPr>
        <p:spPr>
          <a:xfrm>
            <a:off x="848706" y="3828163"/>
            <a:ext cx="4553886" cy="615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81349"/>
            <a:r>
              <a:rPr lang="cs-CZ" sz="2051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/>
              </a:rPr>
              <a:t>11. září </a:t>
            </a:r>
          </a:p>
          <a:p>
            <a:pPr defTabSz="581349"/>
            <a:r>
              <a:rPr lang="cs-CZ" sz="1953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 panose="020B0604020202020204" pitchFamily="34" charset="0"/>
              </a:rPr>
              <a:t>Kulatý stůl k nové legislativě pro 28+</a:t>
            </a:r>
          </a:p>
        </p:txBody>
      </p:sp>
      <p:sp>
        <p:nvSpPr>
          <p:cNvPr id="26" name="Obdélník 25">
            <a:extLst>
              <a:ext uri="{FF2B5EF4-FFF2-40B4-BE49-F238E27FC236}">
                <a16:creationId xmlns:a16="http://schemas.microsoft.com/office/drawing/2014/main" id="{013D97F4-61D4-AE0F-B448-96FBA5068693}"/>
              </a:ext>
            </a:extLst>
          </p:cNvPr>
          <p:cNvSpPr/>
          <p:nvPr/>
        </p:nvSpPr>
        <p:spPr>
          <a:xfrm>
            <a:off x="282093" y="6155776"/>
            <a:ext cx="3843614" cy="703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2641">
              <a:defRPr/>
            </a:pPr>
            <a:endParaRPr lang="cs-CZ" sz="2289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27" name="Obrázek 26">
            <a:extLst>
              <a:ext uri="{FF2B5EF4-FFF2-40B4-BE49-F238E27FC236}">
                <a16:creationId xmlns:a16="http://schemas.microsoft.com/office/drawing/2014/main" id="{50C8771B-7E87-67D2-797B-DF9B69E148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93" y="6353725"/>
            <a:ext cx="3972813" cy="4823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ál 2">
            <a:extLst>
              <a:ext uri="{FF2B5EF4-FFF2-40B4-BE49-F238E27FC236}">
                <a16:creationId xmlns:a16="http://schemas.microsoft.com/office/drawing/2014/main" id="{6DEC3921-AABC-AF2F-91E4-DFCF0DE43E17}"/>
              </a:ext>
            </a:extLst>
          </p:cNvPr>
          <p:cNvSpPr/>
          <p:nvPr/>
        </p:nvSpPr>
        <p:spPr>
          <a:xfrm>
            <a:off x="5980853" y="4469177"/>
            <a:ext cx="335300" cy="3353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1349"/>
            <a:endParaRPr lang="cs-CZ" sz="1677">
              <a:solidFill>
                <a:prstClr val="white"/>
              </a:solidFill>
              <a:latin typeface="+mj-lt"/>
            </a:endParaRPr>
          </a:p>
        </p:txBody>
      </p:sp>
      <p:cxnSp>
        <p:nvCxnSpPr>
          <p:cNvPr id="4" name="Spojnice: pravoúhlá 3">
            <a:extLst>
              <a:ext uri="{FF2B5EF4-FFF2-40B4-BE49-F238E27FC236}">
                <a16:creationId xmlns:a16="http://schemas.microsoft.com/office/drawing/2014/main" id="{4C0CD31D-B749-E1C8-2333-2057CE4CFD2A}"/>
              </a:ext>
            </a:extLst>
          </p:cNvPr>
          <p:cNvCxnSpPr>
            <a:cxnSpLocks/>
          </p:cNvCxnSpPr>
          <p:nvPr/>
        </p:nvCxnSpPr>
        <p:spPr>
          <a:xfrm rot="10800000">
            <a:off x="6396553" y="4652995"/>
            <a:ext cx="5025198" cy="355536"/>
          </a:xfrm>
          <a:prstGeom prst="bentConnector3">
            <a:avLst>
              <a:gd name="adj1" fmla="val 9088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ovéPole 4">
            <a:extLst>
              <a:ext uri="{FF2B5EF4-FFF2-40B4-BE49-F238E27FC236}">
                <a16:creationId xmlns:a16="http://schemas.microsoft.com/office/drawing/2014/main" id="{43AC64FD-9E34-27F1-9951-99838082864A}"/>
              </a:ext>
            </a:extLst>
          </p:cNvPr>
          <p:cNvSpPr txBox="1"/>
          <p:nvPr/>
        </p:nvSpPr>
        <p:spPr>
          <a:xfrm>
            <a:off x="844725" y="4931915"/>
            <a:ext cx="4543441" cy="6157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581349"/>
            <a:r>
              <a:rPr lang="cs-CZ" sz="2000" b="1">
                <a:solidFill>
                  <a:srgbClr val="1F497D"/>
                </a:solidFill>
                <a:latin typeface="+mj-lt"/>
                <a:cs typeface="Arial"/>
              </a:rPr>
              <a:t>září/říjen </a:t>
            </a:r>
          </a:p>
          <a:p>
            <a:pPr defTabSz="581349"/>
            <a:r>
              <a:rPr lang="cs-CZ" sz="1950">
                <a:solidFill>
                  <a:srgbClr val="262626"/>
                </a:solidFill>
                <a:latin typeface="+mj-lt"/>
                <a:cs typeface="Arial"/>
              </a:rPr>
              <a:t>Business &amp; </a:t>
            </a:r>
            <a:r>
              <a:rPr lang="cs-CZ" sz="1950" err="1">
                <a:solidFill>
                  <a:srgbClr val="262626"/>
                </a:solidFill>
                <a:latin typeface="+mj-lt"/>
                <a:cs typeface="Arial"/>
              </a:rPr>
              <a:t>Regio</a:t>
            </a:r>
            <a:r>
              <a:rPr lang="cs-CZ" sz="1950">
                <a:solidFill>
                  <a:srgbClr val="262626"/>
                </a:solidFill>
                <a:latin typeface="+mj-lt"/>
                <a:cs typeface="Arial"/>
              </a:rPr>
              <a:t> </a:t>
            </a:r>
            <a:r>
              <a:rPr lang="cs-CZ" sz="1950" err="1">
                <a:solidFill>
                  <a:srgbClr val="262626"/>
                </a:solidFill>
                <a:latin typeface="+mj-lt"/>
                <a:cs typeface="Arial"/>
              </a:rPr>
              <a:t>Breakfast</a:t>
            </a:r>
            <a:endParaRPr lang="cs-CZ" sz="1950">
              <a:solidFill>
                <a:srgbClr val="262626"/>
              </a:solidFill>
              <a:latin typeface="+mj-lt"/>
              <a:cs typeface="Arial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B0C6C178-6774-4A04-6080-FBA3DF06D865}"/>
              </a:ext>
            </a:extLst>
          </p:cNvPr>
          <p:cNvSpPr txBox="1"/>
          <p:nvPr/>
        </p:nvSpPr>
        <p:spPr>
          <a:xfrm>
            <a:off x="826738" y="1423730"/>
            <a:ext cx="4375792" cy="916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581349"/>
            <a:r>
              <a:rPr lang="cs-CZ" sz="2049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/>
              </a:rPr>
              <a:t>13. - 15. srpna</a:t>
            </a:r>
          </a:p>
          <a:p>
            <a:pPr defTabSz="581349"/>
            <a:r>
              <a:rPr lang="cs-CZ" sz="1953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/>
              </a:rPr>
              <a:t>Členové PS Koheze 28+ zašlou </a:t>
            </a:r>
          </a:p>
          <a:p>
            <a:pPr defTabSz="581349"/>
            <a:r>
              <a:rPr lang="cs-CZ" sz="1953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/>
              </a:rPr>
              <a:t>MMR-NOK zásadní připomínky k RP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08D3F3BB-2D89-EC4B-BB68-E7A2AC80E5CB}"/>
              </a:ext>
            </a:extLst>
          </p:cNvPr>
          <p:cNvSpPr txBox="1"/>
          <p:nvPr/>
        </p:nvSpPr>
        <p:spPr>
          <a:xfrm>
            <a:off x="6912117" y="2253069"/>
            <a:ext cx="4259042" cy="6160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581349"/>
            <a:r>
              <a:rPr lang="cs-CZ" sz="2051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/>
              </a:rPr>
              <a:t>22. srpna</a:t>
            </a:r>
          </a:p>
          <a:p>
            <a:pPr defTabSz="581349"/>
            <a:r>
              <a:rPr lang="cs-CZ" sz="1953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/>
              </a:rPr>
              <a:t>Finální verze RP pro vedení MMR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17583194-0CA5-FA9F-6E4C-EF8A2E8983D7}"/>
              </a:ext>
            </a:extLst>
          </p:cNvPr>
          <p:cNvSpPr txBox="1"/>
          <p:nvPr/>
        </p:nvSpPr>
        <p:spPr>
          <a:xfrm>
            <a:off x="6912117" y="3028854"/>
            <a:ext cx="4543441" cy="9164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581349"/>
            <a:r>
              <a:rPr lang="cs-CZ" sz="2049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/>
              </a:rPr>
              <a:t>10. září</a:t>
            </a:r>
          </a:p>
          <a:p>
            <a:pPr defTabSz="581349"/>
            <a:r>
              <a:rPr lang="cs-CZ" sz="1953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 panose="020B0604020202020204" pitchFamily="34" charset="0"/>
              </a:rPr>
              <a:t>Projednání RP na vládním Výboru pro Evropskou unii</a:t>
            </a:r>
          </a:p>
        </p:txBody>
      </p:sp>
      <p:cxnSp>
        <p:nvCxnSpPr>
          <p:cNvPr id="11" name="Spojnice: pravoúhlá 10">
            <a:extLst>
              <a:ext uri="{FF2B5EF4-FFF2-40B4-BE49-F238E27FC236}">
                <a16:creationId xmlns:a16="http://schemas.microsoft.com/office/drawing/2014/main" id="{4081217D-BAAE-292B-946B-C56D28BDE70A}"/>
              </a:ext>
            </a:extLst>
          </p:cNvPr>
          <p:cNvCxnSpPr>
            <a:cxnSpLocks/>
          </p:cNvCxnSpPr>
          <p:nvPr/>
        </p:nvCxnSpPr>
        <p:spPr>
          <a:xfrm flipV="1">
            <a:off x="843129" y="1955994"/>
            <a:ext cx="5028966" cy="365544"/>
          </a:xfrm>
          <a:prstGeom prst="bentConnector3">
            <a:avLst>
              <a:gd name="adj1" fmla="val 88227"/>
            </a:avLst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>
            <a:extLst>
              <a:ext uri="{FF2B5EF4-FFF2-40B4-BE49-F238E27FC236}">
                <a16:creationId xmlns:a16="http://schemas.microsoft.com/office/drawing/2014/main" id="{5EE641D7-C10B-AA0D-EB7A-C6C5CCD641F3}"/>
              </a:ext>
            </a:extLst>
          </p:cNvPr>
          <p:cNvSpPr txBox="1"/>
          <p:nvPr/>
        </p:nvSpPr>
        <p:spPr>
          <a:xfrm>
            <a:off x="6936455" y="4095652"/>
            <a:ext cx="4543441" cy="91654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581349"/>
            <a:r>
              <a:rPr lang="cs-CZ" sz="2051" b="1">
                <a:solidFill>
                  <a:prstClr val="white">
                    <a:lumMod val="65000"/>
                  </a:prstClr>
                </a:solidFill>
                <a:latin typeface="+mj-lt"/>
                <a:cs typeface="Arial"/>
              </a:rPr>
              <a:t>15. - 16. září</a:t>
            </a:r>
          </a:p>
          <a:p>
            <a:pPr defTabSz="581349"/>
            <a:r>
              <a:rPr lang="cs-CZ" sz="1953">
                <a:solidFill>
                  <a:srgbClr val="262626"/>
                </a:solidFill>
                <a:latin typeface="+mj-lt"/>
                <a:cs typeface="Arial" panose="020B0604020202020204" pitchFamily="34" charset="0"/>
              </a:rPr>
              <a:t>Jednání PM s komisařem Fittem</a:t>
            </a:r>
          </a:p>
          <a:p>
            <a:pPr defTabSz="581349"/>
            <a:r>
              <a:rPr lang="cs-CZ" sz="1953">
                <a:solidFill>
                  <a:srgbClr val="262626"/>
                </a:solidFill>
                <a:latin typeface="+mj-lt"/>
                <a:cs typeface="Arial" panose="020B0604020202020204" pitchFamily="34" charset="0"/>
              </a:rPr>
              <a:t>Setkání PM se zástupci EU institucí</a:t>
            </a:r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978DAAFB-F112-CE89-6AD6-EC9DBB18ED46}"/>
              </a:ext>
            </a:extLst>
          </p:cNvPr>
          <p:cNvSpPr/>
          <p:nvPr/>
        </p:nvSpPr>
        <p:spPr>
          <a:xfrm>
            <a:off x="5976601" y="5013948"/>
            <a:ext cx="335300" cy="335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1349"/>
            <a:endParaRPr lang="cs-CZ" sz="1677">
              <a:solidFill>
                <a:srgbClr val="1F497D"/>
              </a:solidFill>
              <a:latin typeface="+mj-lt"/>
            </a:endParaRPr>
          </a:p>
        </p:txBody>
      </p:sp>
      <p:cxnSp>
        <p:nvCxnSpPr>
          <p:cNvPr id="12" name="Spojnice: pravoúhlá 11">
            <a:extLst>
              <a:ext uri="{FF2B5EF4-FFF2-40B4-BE49-F238E27FC236}">
                <a16:creationId xmlns:a16="http://schemas.microsoft.com/office/drawing/2014/main" id="{C4926B1D-CEE6-8A75-ECA2-5AEA3F0C4695}"/>
              </a:ext>
            </a:extLst>
          </p:cNvPr>
          <p:cNvCxnSpPr>
            <a:cxnSpLocks/>
          </p:cNvCxnSpPr>
          <p:nvPr/>
        </p:nvCxnSpPr>
        <p:spPr>
          <a:xfrm flipV="1">
            <a:off x="846894" y="5199899"/>
            <a:ext cx="5025200" cy="355536"/>
          </a:xfrm>
          <a:prstGeom prst="bentConnector3">
            <a:avLst>
              <a:gd name="adj1" fmla="val 90881"/>
            </a:avLst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ál 13">
            <a:extLst>
              <a:ext uri="{FF2B5EF4-FFF2-40B4-BE49-F238E27FC236}">
                <a16:creationId xmlns:a16="http://schemas.microsoft.com/office/drawing/2014/main" id="{CC1B3428-184B-C847-28D2-62ED54435E7F}"/>
              </a:ext>
            </a:extLst>
          </p:cNvPr>
          <p:cNvSpPr/>
          <p:nvPr/>
        </p:nvSpPr>
        <p:spPr>
          <a:xfrm>
            <a:off x="5976601" y="5555435"/>
            <a:ext cx="335300" cy="3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1349"/>
            <a:endParaRPr lang="cs-CZ" sz="1677">
              <a:solidFill>
                <a:prstClr val="white"/>
              </a:solidFill>
              <a:latin typeface="+mj-lt"/>
            </a:endParaRPr>
          </a:p>
        </p:txBody>
      </p:sp>
      <p:cxnSp>
        <p:nvCxnSpPr>
          <p:cNvPr id="16" name="Spojnice: pravoúhlá 15">
            <a:extLst>
              <a:ext uri="{FF2B5EF4-FFF2-40B4-BE49-F238E27FC236}">
                <a16:creationId xmlns:a16="http://schemas.microsoft.com/office/drawing/2014/main" id="{D3A1E14B-21A2-BAA5-2039-1084088DCC3F}"/>
              </a:ext>
            </a:extLst>
          </p:cNvPr>
          <p:cNvCxnSpPr>
            <a:cxnSpLocks/>
          </p:cNvCxnSpPr>
          <p:nvPr/>
        </p:nvCxnSpPr>
        <p:spPr>
          <a:xfrm rot="10800000">
            <a:off x="6396553" y="5735988"/>
            <a:ext cx="5025198" cy="355536"/>
          </a:xfrm>
          <a:prstGeom prst="bentConnector3">
            <a:avLst>
              <a:gd name="adj1" fmla="val 90881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655C9B2F-C622-60AE-2DDD-FC43E209E54D}"/>
              </a:ext>
            </a:extLst>
          </p:cNvPr>
          <p:cNvSpPr txBox="1"/>
          <p:nvPr/>
        </p:nvSpPr>
        <p:spPr>
          <a:xfrm>
            <a:off x="6936455" y="5453787"/>
            <a:ext cx="4259042" cy="6160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581349"/>
            <a:r>
              <a:rPr lang="cs-CZ" sz="2051" b="1">
                <a:solidFill>
                  <a:srgbClr val="8DB3E2"/>
                </a:solidFill>
                <a:latin typeface="+mj-lt"/>
                <a:cs typeface="Arial"/>
              </a:rPr>
              <a:t>prosinec</a:t>
            </a:r>
          </a:p>
          <a:p>
            <a:pPr defTabSz="581349"/>
            <a:r>
              <a:rPr lang="cs-CZ" sz="1953">
                <a:solidFill>
                  <a:srgbClr val="262626"/>
                </a:solidFill>
                <a:latin typeface="+mj-lt"/>
                <a:cs typeface="Arial"/>
              </a:rPr>
              <a:t>EUCO – představení negoboxu</a:t>
            </a:r>
          </a:p>
        </p:txBody>
      </p:sp>
    </p:spTree>
    <p:extLst>
      <p:ext uri="{BB962C8B-B14F-4D97-AF65-F5344CB8AC3E}">
        <p14:creationId xmlns:p14="http://schemas.microsoft.com/office/powerpoint/2010/main" val="1706154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469CDB-2136-5F3D-A0B6-C4189DF4A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2204112"/>
            <a:ext cx="10971372" cy="1170252"/>
          </a:xfrm>
        </p:spPr>
        <p:txBody>
          <a:bodyPr>
            <a:normAutofit/>
          </a:bodyPr>
          <a:lstStyle/>
          <a:p>
            <a:r>
              <a:rPr lang="cs-CZ" sz="4400" dirty="0"/>
              <a:t>Strategie regionálního rozvoje 28+</a:t>
            </a:r>
          </a:p>
        </p:txBody>
      </p:sp>
    </p:spTree>
    <p:extLst>
      <p:ext uri="{BB962C8B-B14F-4D97-AF65-F5344CB8AC3E}">
        <p14:creationId xmlns:p14="http://schemas.microsoft.com/office/powerpoint/2010/main" val="423963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3D46920C-395D-03CE-07B9-EC73DD9B2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523" y="308345"/>
            <a:ext cx="9127966" cy="694969"/>
          </a:xfrm>
        </p:spPr>
        <p:txBody>
          <a:bodyPr lIns="93620" tIns="46810" rIns="93620" bIns="46810" anchor="t">
            <a:noAutofit/>
          </a:bodyPr>
          <a:lstStyle/>
          <a:p>
            <a:r>
              <a:rPr lang="cs-CZ" sz="3686" dirty="0">
                <a:solidFill>
                  <a:srgbClr val="0C4CA3"/>
                </a:solidFill>
                <a:cs typeface="Calibri"/>
              </a:rPr>
              <a:t>Strategie regionálního rozvoje ČR 2028+</a:t>
            </a:r>
            <a:endParaRPr lang="en-US" sz="3686" dirty="0">
              <a:solidFill>
                <a:srgbClr val="0C4CA3"/>
              </a:solidFill>
              <a:cs typeface="Calibri"/>
            </a:endParaRP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BBA1076-6B4B-BE2E-2A7B-A623DC64B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267" y="1633077"/>
            <a:ext cx="11079877" cy="4710573"/>
          </a:xfrm>
        </p:spPr>
        <p:txBody>
          <a:bodyPr lIns="93620" tIns="46810" rIns="93620" bIns="46810" anchor="t"/>
          <a:lstStyle/>
          <a:p>
            <a:pPr marL="383567" indent="-383567">
              <a:spcBef>
                <a:spcPts val="0"/>
              </a:spcBef>
            </a:pPr>
            <a:r>
              <a:rPr lang="cs-CZ" sz="2800" b="1" dirty="0">
                <a:solidFill>
                  <a:srgbClr val="034EA2"/>
                </a:solidFill>
                <a:latin typeface="+mj-lt"/>
                <a:ea typeface="+mj-ea"/>
                <a:cs typeface="+mj-cs"/>
              </a:rPr>
              <a:t>Ambice:</a:t>
            </a:r>
            <a:r>
              <a:rPr lang="cs-CZ" sz="2800" b="1" dirty="0"/>
              <a:t> </a:t>
            </a:r>
            <a:r>
              <a:rPr lang="cs-CZ" sz="2800" dirty="0">
                <a:cs typeface="Arial"/>
              </a:rPr>
              <a:t>stanovení hlavních cílů regionální politiky v horizontu 7 až 10 let</a:t>
            </a:r>
          </a:p>
          <a:p>
            <a:pPr marL="383567" indent="-383567">
              <a:spcBef>
                <a:spcPts val="0"/>
              </a:spcBef>
            </a:pPr>
            <a:r>
              <a:rPr lang="cs-CZ" sz="2800" b="1" dirty="0">
                <a:solidFill>
                  <a:srgbClr val="034EA2"/>
                </a:solidFill>
                <a:latin typeface="+mj-lt"/>
                <a:ea typeface="+mj-ea"/>
                <a:cs typeface="+mj-cs"/>
              </a:rPr>
              <a:t>Právní základ: </a:t>
            </a:r>
            <a:r>
              <a:rPr lang="cs-CZ" sz="2800" dirty="0"/>
              <a:t>zákon č. 248/2000 Sb., § 5 až 10</a:t>
            </a:r>
            <a:endParaRPr lang="cs-CZ" sz="2800" dirty="0">
              <a:ea typeface="Calibri"/>
              <a:cs typeface="Calibri"/>
            </a:endParaRPr>
          </a:p>
          <a:p>
            <a:pPr marL="383567" indent="-383567">
              <a:spcBef>
                <a:spcPts val="0"/>
              </a:spcBef>
            </a:pPr>
            <a:r>
              <a:rPr lang="cs-CZ" sz="2800" dirty="0"/>
              <a:t>SRR 28+ bude </a:t>
            </a:r>
            <a:r>
              <a:rPr lang="cs-CZ" sz="2800" b="1" dirty="0"/>
              <a:t>metodicky</a:t>
            </a:r>
            <a:r>
              <a:rPr lang="cs-CZ" sz="2800" dirty="0"/>
              <a:t> a </a:t>
            </a:r>
            <a:r>
              <a:rPr lang="cs-CZ" sz="2800" b="1" dirty="0"/>
              <a:t>obsahově</a:t>
            </a:r>
            <a:r>
              <a:rPr lang="cs-CZ" sz="2800" dirty="0"/>
              <a:t> vycházet ze SRR21+</a:t>
            </a:r>
            <a:endParaRPr lang="cs-CZ" sz="2800" dirty="0">
              <a:ea typeface="Calibri"/>
              <a:cs typeface="Calibri"/>
            </a:endParaRPr>
          </a:p>
          <a:p>
            <a:pPr marL="383567" indent="-383567">
              <a:spcBef>
                <a:spcPts val="0"/>
              </a:spcBef>
            </a:pPr>
            <a:r>
              <a:rPr lang="cs-CZ" sz="2800" dirty="0"/>
              <a:t>SRR 28+ </a:t>
            </a:r>
            <a:endParaRPr lang="cs-CZ" sz="2800" dirty="0">
              <a:ea typeface="Calibri"/>
              <a:cs typeface="Calibri"/>
            </a:endParaRPr>
          </a:p>
          <a:p>
            <a:pPr marL="830844" lvl="1" indent="-319205">
              <a:spcBef>
                <a:spcPts val="0"/>
              </a:spcBef>
            </a:pPr>
            <a:r>
              <a:rPr lang="cs-CZ" sz="2400" b="1" dirty="0"/>
              <a:t>vychází</a:t>
            </a:r>
            <a:r>
              <a:rPr lang="cs-CZ" sz="2400" dirty="0"/>
              <a:t> ze Strategického rámce Česko 2030</a:t>
            </a:r>
            <a:endParaRPr lang="cs-CZ" sz="2400" dirty="0">
              <a:ea typeface="Calibri"/>
              <a:cs typeface="Calibri"/>
            </a:endParaRPr>
          </a:p>
          <a:p>
            <a:pPr marL="830844" lvl="1" indent="-319205">
              <a:spcBef>
                <a:spcPts val="0"/>
              </a:spcBef>
            </a:pPr>
            <a:r>
              <a:rPr lang="cs-CZ" sz="2400" b="1" dirty="0"/>
              <a:t>není</a:t>
            </a:r>
            <a:r>
              <a:rPr lang="cs-CZ" sz="2400" dirty="0"/>
              <a:t> nadřazená ostatním resortním dokumentům, vstupuje do nich při definování územní dimenzí</a:t>
            </a:r>
            <a:endParaRPr lang="cs-CZ" sz="2400" dirty="0">
              <a:ea typeface="Calibri"/>
              <a:cs typeface="Calibri"/>
            </a:endParaRPr>
          </a:p>
          <a:p>
            <a:pPr marL="830844" lvl="1" indent="-319205">
              <a:spcBef>
                <a:spcPts val="0"/>
              </a:spcBef>
            </a:pPr>
            <a:r>
              <a:rPr lang="cs-CZ" sz="2400" b="1" dirty="0"/>
              <a:t>aktuálně: </a:t>
            </a:r>
            <a:r>
              <a:rPr lang="cs-CZ" sz="2400" dirty="0"/>
              <a:t>Interní ladění mezi SRR a NRPP; soulad s PUR / Územně rozvojovým plánem (pojmově, terminologicky); </a:t>
            </a:r>
            <a:endParaRPr lang="cs-CZ" sz="2400" dirty="0">
              <a:ea typeface="Calibri"/>
              <a:cs typeface="Calibri"/>
            </a:endParaRPr>
          </a:p>
          <a:p>
            <a:pPr marL="383567" indent="-383567">
              <a:spcBef>
                <a:spcPts val="0"/>
              </a:spcBef>
            </a:pPr>
            <a:r>
              <a:rPr lang="cs-CZ" sz="2800" b="1" dirty="0">
                <a:solidFill>
                  <a:srgbClr val="034EA2"/>
                </a:solidFill>
                <a:latin typeface="+mj-lt"/>
                <a:ea typeface="+mj-ea"/>
                <a:cs typeface="+mj-cs"/>
              </a:rPr>
              <a:t>Principy implementace: </a:t>
            </a:r>
            <a:r>
              <a:rPr lang="cs-CZ" sz="2800" dirty="0"/>
              <a:t>partnerský přístup, integrované přístupy, územní dimenze</a:t>
            </a:r>
            <a:endParaRPr lang="cs-CZ" sz="2800" dirty="0">
              <a:ea typeface="Calibri"/>
              <a:cs typeface="Calibri"/>
            </a:endParaRPr>
          </a:p>
          <a:p>
            <a:pPr marL="830844" lvl="1" indent="-319205"/>
            <a:endParaRPr lang="cs-CZ" sz="2000" dirty="0">
              <a:ea typeface="Calibri"/>
              <a:cs typeface="Calibri"/>
            </a:endParaRPr>
          </a:p>
          <a:p>
            <a:pPr marL="383567" indent="-383567"/>
            <a:endParaRPr lang="cs-CZ" sz="2000" dirty="0">
              <a:ea typeface="Calibri"/>
              <a:cs typeface="Calibri"/>
            </a:endParaRPr>
          </a:p>
          <a:p>
            <a:pPr marL="383567" indent="-383567"/>
            <a:endParaRPr lang="cs-CZ" sz="20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78448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2A6B27-746A-69A8-B01F-BE7BCC397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21" y="271667"/>
            <a:ext cx="10971372" cy="925313"/>
          </a:xfrm>
        </p:spPr>
        <p:txBody>
          <a:bodyPr>
            <a:normAutofit/>
          </a:bodyPr>
          <a:lstStyle/>
          <a:p>
            <a:r>
              <a:rPr lang="cs-CZ" sz="3686" dirty="0">
                <a:solidFill>
                  <a:srgbClr val="0C4CA3"/>
                </a:solidFill>
                <a:cs typeface="Calibri"/>
              </a:rPr>
              <a:t>Strategie regionálního rozvoje ČR 2028+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C2EC2BC-38D4-6BEA-03D7-45183B9628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773" y="1348187"/>
            <a:ext cx="6203078" cy="4633874"/>
          </a:xfrm>
        </p:spPr>
        <p:txBody>
          <a:bodyPr/>
          <a:lstStyle/>
          <a:p>
            <a:pPr marL="0" indent="0">
              <a:buNone/>
            </a:pPr>
            <a:r>
              <a:rPr lang="cs-CZ" sz="2867" b="1" dirty="0">
                <a:solidFill>
                  <a:srgbClr val="034EA2"/>
                </a:solidFill>
                <a:latin typeface="+mj-lt"/>
                <a:ea typeface="+mj-ea"/>
                <a:cs typeface="+mj-cs"/>
              </a:rPr>
              <a:t>Harmonogram:</a:t>
            </a:r>
          </a:p>
          <a:p>
            <a:pPr lvl="1"/>
            <a:r>
              <a:rPr lang="cs-CZ" sz="2457" b="1" dirty="0"/>
              <a:t>zahájení: </a:t>
            </a:r>
            <a:r>
              <a:rPr lang="cs-CZ" sz="2457" dirty="0"/>
              <a:t>9/2025</a:t>
            </a:r>
          </a:p>
          <a:p>
            <a:pPr lvl="1"/>
            <a:r>
              <a:rPr lang="cs-CZ" sz="2457" b="1" dirty="0"/>
              <a:t>analytická část: </a:t>
            </a:r>
            <a:r>
              <a:rPr lang="cs-CZ" sz="2457" dirty="0"/>
              <a:t>9-12/2025</a:t>
            </a:r>
          </a:p>
          <a:p>
            <a:pPr lvl="1"/>
            <a:r>
              <a:rPr lang="cs-CZ" sz="2457" b="1" dirty="0"/>
              <a:t>strategická část: </a:t>
            </a:r>
            <a:r>
              <a:rPr lang="cs-CZ" sz="2457" dirty="0"/>
              <a:t>1-6/2026</a:t>
            </a:r>
          </a:p>
          <a:p>
            <a:pPr lvl="1"/>
            <a:r>
              <a:rPr lang="cs-CZ" sz="2457" b="1" dirty="0"/>
              <a:t>1. MPŘ: </a:t>
            </a:r>
            <a:r>
              <a:rPr lang="cs-CZ" sz="2457" dirty="0"/>
              <a:t>léto 2026</a:t>
            </a:r>
          </a:p>
          <a:p>
            <a:pPr lvl="1"/>
            <a:r>
              <a:rPr lang="cs-CZ" sz="2457" b="1" dirty="0"/>
              <a:t>implementační část + AP SRR 28–29: </a:t>
            </a:r>
            <a:r>
              <a:rPr lang="cs-CZ" sz="2457" dirty="0"/>
              <a:t>léto 2026 – jaro 2027</a:t>
            </a:r>
          </a:p>
          <a:p>
            <a:pPr lvl="1"/>
            <a:r>
              <a:rPr lang="cs-CZ" sz="2457" b="1" dirty="0"/>
              <a:t>finální MPŘ: </a:t>
            </a:r>
            <a:r>
              <a:rPr lang="cs-CZ" sz="2457" dirty="0"/>
              <a:t>jaro 2027</a:t>
            </a:r>
          </a:p>
          <a:p>
            <a:pPr lvl="1"/>
            <a:r>
              <a:rPr lang="cs-CZ" sz="2457" b="1" dirty="0"/>
              <a:t>SEA, NATURA: </a:t>
            </a:r>
            <a:r>
              <a:rPr lang="cs-CZ" sz="2457" dirty="0"/>
              <a:t>léto 2027</a:t>
            </a:r>
          </a:p>
          <a:p>
            <a:pPr lvl="1"/>
            <a:r>
              <a:rPr lang="cs-CZ" sz="2457" b="1" dirty="0"/>
              <a:t>schválení vládou ČR: </a:t>
            </a:r>
            <a:r>
              <a:rPr lang="cs-CZ" sz="2457" dirty="0"/>
              <a:t>podzim 2027</a:t>
            </a:r>
          </a:p>
          <a:p>
            <a:pPr lvl="1"/>
            <a:r>
              <a:rPr lang="cs-CZ" sz="2457" b="1" dirty="0"/>
              <a:t>platnost: </a:t>
            </a:r>
            <a:r>
              <a:rPr lang="cs-CZ" sz="2457" dirty="0"/>
              <a:t>od 1. 1. 2028</a:t>
            </a:r>
          </a:p>
        </p:txBody>
      </p:sp>
      <p:pic>
        <p:nvPicPr>
          <p:cNvPr id="1026" name="Picture 2" descr="Five Ways to Keep IT Projects on Schedule | Nutcache">
            <a:extLst>
              <a:ext uri="{FF2B5EF4-FFF2-40B4-BE49-F238E27FC236}">
                <a16:creationId xmlns:a16="http://schemas.microsoft.com/office/drawing/2014/main" id="{97E0E779-D8AC-F1AC-7B89-B265CD32FC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62" r="23115"/>
          <a:stretch/>
        </p:blipFill>
        <p:spPr bwMode="auto">
          <a:xfrm>
            <a:off x="7810500" y="1348187"/>
            <a:ext cx="4379913" cy="497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ive Ways to Keep IT Projects on Schedule | Nutcache">
            <a:extLst>
              <a:ext uri="{FF2B5EF4-FFF2-40B4-BE49-F238E27FC236}">
                <a16:creationId xmlns:a16="http://schemas.microsoft.com/office/drawing/2014/main" id="{A3C35918-6FFB-A884-E997-9988CF04D1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62" r="23115"/>
          <a:stretch/>
        </p:blipFill>
        <p:spPr bwMode="auto">
          <a:xfrm>
            <a:off x="7810500" y="1423002"/>
            <a:ext cx="4379913" cy="497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3972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AF392-1694-E9EF-47FA-A1BCC50A9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D2E69DD4-08A9-1D03-93A9-F3525F3BB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1223" y="1705768"/>
            <a:ext cx="9127966" cy="1170252"/>
          </a:xfrm>
        </p:spPr>
        <p:txBody>
          <a:bodyPr lIns="76077" tIns="38038" rIns="76077" bIns="38038" anchor="t">
            <a:noAutofit/>
          </a:bodyPr>
          <a:lstStyle/>
          <a:p>
            <a:r>
              <a:rPr lang="cs-CZ" sz="4400"/>
              <a:t>Představení náběru projektů ve výzvě HSOÚ/VÚ</a:t>
            </a:r>
            <a:endParaRPr lang="cs-CZ" sz="5400"/>
          </a:p>
        </p:txBody>
      </p:sp>
    </p:spTree>
    <p:extLst>
      <p:ext uri="{BB962C8B-B14F-4D97-AF65-F5344CB8AC3E}">
        <p14:creationId xmlns:p14="http://schemas.microsoft.com/office/powerpoint/2010/main" val="3411601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24C2EF-71E4-9B71-1FDD-E4D40DEB3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Obsah příspěvku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B09E1AA-FB5C-DDE8-B68B-ECAB7E146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0" y="1545887"/>
            <a:ext cx="10971372" cy="4633874"/>
          </a:xfrm>
        </p:spPr>
        <p:txBody>
          <a:bodyPr lIns="91440" tIns="45720" rIns="91440" bIns="45720" anchor="t"/>
          <a:lstStyle/>
          <a:p>
            <a:pPr marL="461010" indent="-461010"/>
            <a:r>
              <a:rPr lang="cs-CZ" sz="3200" dirty="0"/>
              <a:t>Programové období 28+</a:t>
            </a:r>
          </a:p>
          <a:p>
            <a:pPr marL="461010" indent="-461010"/>
            <a:r>
              <a:rPr lang="cs-CZ" sz="3200" dirty="0"/>
              <a:t>Strategie regionálního rozvoje 28+</a:t>
            </a:r>
          </a:p>
          <a:p>
            <a:pPr marL="461010" indent="-461010"/>
            <a:r>
              <a:rPr lang="cs-CZ" sz="3200" dirty="0">
                <a:latin typeface="+mj-lt"/>
                <a:ea typeface="Calibri"/>
                <a:cs typeface="Calibri"/>
              </a:rPr>
              <a:t>Představení náběru projektů ve výzvě </a:t>
            </a:r>
            <a:r>
              <a:rPr lang="cs-CZ" sz="3200" dirty="0">
                <a:effectLst/>
                <a:latin typeface="+mj-lt"/>
                <a:ea typeface="Calibri"/>
                <a:cs typeface="Calibri"/>
              </a:rPr>
              <a:t>HSOÚ</a:t>
            </a:r>
            <a:r>
              <a:rPr lang="cs-CZ" sz="3200" dirty="0">
                <a:latin typeface="+mj-lt"/>
                <a:ea typeface="Calibri"/>
                <a:cs typeface="Calibri"/>
              </a:rPr>
              <a:t>/VÚ</a:t>
            </a:r>
            <a:endParaRPr lang="cs-CZ" sz="3200" i="1" dirty="0">
              <a:latin typeface="+mj-lt"/>
              <a:ea typeface="Calibri"/>
              <a:cs typeface="Calibri"/>
            </a:endParaRPr>
          </a:p>
          <a:p>
            <a:pPr marL="461010" indent="-461010"/>
            <a:r>
              <a:rPr lang="cs-CZ" sz="3200" dirty="0">
                <a:cs typeface="Calibri"/>
              </a:rPr>
              <a:t>Výbor pro regionální politiku</a:t>
            </a:r>
            <a:endParaRPr lang="cs-CZ" sz="3200" dirty="0">
              <a:solidFill>
                <a:srgbClr val="FF0000"/>
              </a:solidFill>
              <a:cs typeface="Calibri"/>
            </a:endParaRPr>
          </a:p>
          <a:p>
            <a:pPr marL="461010" indent="-461010"/>
            <a:r>
              <a:rPr lang="cs-CZ" sz="3200" dirty="0">
                <a:ea typeface="Calibri"/>
                <a:cs typeface="Calibri"/>
              </a:rPr>
              <a:t>TO DO list</a:t>
            </a:r>
          </a:p>
          <a:p>
            <a:pPr marL="461010" indent="-461010"/>
            <a:r>
              <a:rPr lang="cs-CZ" sz="3200" dirty="0">
                <a:ea typeface="Calibri"/>
                <a:cs typeface="Calibri"/>
              </a:rPr>
              <a:t>Národní programy MMR</a:t>
            </a:r>
          </a:p>
          <a:p>
            <a:pPr marL="461010" indent="-461010"/>
            <a:r>
              <a:rPr lang="cs-CZ" sz="3200" dirty="0">
                <a:ea typeface="Calibri"/>
                <a:cs typeface="Calibri"/>
              </a:rPr>
              <a:t>Národní plán obnovy – výzvy pro území</a:t>
            </a:r>
          </a:p>
          <a:p>
            <a:pPr marL="461010" indent="-461010"/>
            <a:r>
              <a:rPr lang="cs-CZ" sz="3200" dirty="0">
                <a:ea typeface="Calibri"/>
                <a:cs typeface="Calibri"/>
              </a:rPr>
              <a:t>Různé</a:t>
            </a:r>
            <a:br>
              <a:rPr lang="cs-CZ" sz="3200" dirty="0">
                <a:ea typeface="Calibri"/>
                <a:cs typeface="Calibri"/>
              </a:rPr>
            </a:br>
            <a:br>
              <a:rPr lang="cs-CZ" sz="3000" dirty="0">
                <a:solidFill>
                  <a:srgbClr val="0C4CA3"/>
                </a:solidFill>
                <a:ea typeface="Calibri"/>
                <a:cs typeface="Calibri"/>
              </a:rPr>
            </a:br>
            <a:endParaRPr lang="cs-CZ" sz="3000" dirty="0">
              <a:solidFill>
                <a:srgbClr val="0C4CA3"/>
              </a:solidFill>
              <a:ea typeface="Calibri"/>
              <a:cs typeface="Calibri"/>
            </a:endParaRPr>
          </a:p>
        </p:txBody>
      </p:sp>
      <p:pic>
        <p:nvPicPr>
          <p:cNvPr id="3074" name="Picture 2" descr="10 Tricky Group Discussion Topics Archives · Incognito Inventions">
            <a:extLst>
              <a:ext uri="{FF2B5EF4-FFF2-40B4-BE49-F238E27FC236}">
                <a16:creationId xmlns:a16="http://schemas.microsoft.com/office/drawing/2014/main" id="{858EF23B-0453-1D76-BB1A-109AF14FA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980" y="3938129"/>
            <a:ext cx="3888139" cy="224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7132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DB467D-2CC2-6643-11DD-B1CA87D97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426" y="281188"/>
            <a:ext cx="10971372" cy="925313"/>
          </a:xfrm>
        </p:spPr>
        <p:txBody>
          <a:bodyPr>
            <a:normAutofit/>
          </a:bodyPr>
          <a:lstStyle/>
          <a:p>
            <a:r>
              <a:rPr lang="cs-CZ" sz="3600"/>
              <a:t> DT - Podpora rozvoje HSOÚ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3642EAF-0BDC-BC91-8F4F-038D438D0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680" y="1975138"/>
            <a:ext cx="5694158" cy="4328535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095B253B-F6F3-85E0-72D3-6E09D41912D1}"/>
              </a:ext>
            </a:extLst>
          </p:cNvPr>
          <p:cNvSpPr txBox="1"/>
          <p:nvPr/>
        </p:nvSpPr>
        <p:spPr>
          <a:xfrm>
            <a:off x="2029173" y="1494421"/>
            <a:ext cx="18033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>
                <a:solidFill>
                  <a:srgbClr val="285EA0"/>
                </a:solidFill>
              </a:rPr>
              <a:t>HSOÚ ORP</a:t>
            </a:r>
            <a:endParaRPr lang="cs-CZ">
              <a:solidFill>
                <a:srgbClr val="285EA0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A2A6769E-F3D4-1145-56E6-08F000A8ED82}"/>
              </a:ext>
            </a:extLst>
          </p:cNvPr>
          <p:cNvSpPr txBox="1"/>
          <p:nvPr/>
        </p:nvSpPr>
        <p:spPr>
          <a:xfrm>
            <a:off x="7389768" y="1494421"/>
            <a:ext cx="30979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>
                <a:solidFill>
                  <a:srgbClr val="285EA0"/>
                </a:solidFill>
              </a:rPr>
              <a:t>Bývalé vojenské újezdy</a:t>
            </a:r>
            <a:endParaRPr lang="cs-CZ">
              <a:solidFill>
                <a:srgbClr val="285EA0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7761C7E-7B2B-0445-51D1-D48B62FEE5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07" y="1975138"/>
            <a:ext cx="5700254" cy="432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2747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86D4200-2BAB-C387-A27D-02001BC5D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879" y="268848"/>
            <a:ext cx="10971372" cy="925313"/>
          </a:xfrm>
        </p:spPr>
        <p:txBody>
          <a:bodyPr>
            <a:normAutofit/>
          </a:bodyPr>
          <a:lstStyle/>
          <a:p>
            <a:r>
              <a:rPr lang="cs-CZ" sz="3600"/>
              <a:t>DT - Podpora rozvoje HSOÚ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9F74F62-AF8E-1BA2-012E-E6D1D6D52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6916" y="1392943"/>
            <a:ext cx="8736580" cy="489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913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FA4CE4-23E9-01AF-21B3-F2EEDC42E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/>
              <a:t>DT - Podpora rozvoje HSOÚ </a:t>
            </a:r>
            <a:r>
              <a:rPr lang="cs-CZ" sz="2800" b="0"/>
              <a:t>(ORP i VÚ)</a:t>
            </a:r>
            <a:endParaRPr lang="cs-CZ" sz="3600" b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3BCB0E2-9877-F122-2922-4D4F5019B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01" y="1371600"/>
            <a:ext cx="11136409" cy="492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450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86D4200-2BAB-C387-A27D-02001BC5D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99" y="260248"/>
            <a:ext cx="10971372" cy="925313"/>
          </a:xfrm>
        </p:spPr>
        <p:txBody>
          <a:bodyPr>
            <a:normAutofit/>
          </a:bodyPr>
          <a:lstStyle/>
          <a:p>
            <a:r>
              <a:rPr lang="cs-CZ" sz="3276"/>
              <a:t>DT - Podpora rozvoje HSOÚ </a:t>
            </a:r>
            <a:r>
              <a:rPr lang="cs-CZ" sz="2800" b="0"/>
              <a:t>(ORP i VÚ)</a:t>
            </a:r>
            <a:endParaRPr lang="cs-CZ" sz="3276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02E5D77-3D6F-987C-1A56-930A1BB8E0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4401" y="1254481"/>
            <a:ext cx="8141611" cy="509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409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86D4200-2BAB-C387-A27D-02001BC5D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988" y="367959"/>
            <a:ext cx="10971372" cy="925313"/>
          </a:xfrm>
        </p:spPr>
        <p:txBody>
          <a:bodyPr>
            <a:normAutofit/>
          </a:bodyPr>
          <a:lstStyle/>
          <a:p>
            <a:r>
              <a:rPr lang="cs-CZ" sz="3276" dirty="0"/>
              <a:t>DT - Podpora rozvoje HSOÚ v Karlovarském kraji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965B74A-8929-B744-E882-97F542271F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094" y="1368862"/>
            <a:ext cx="10009734" cy="493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8348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931C3B-EDE6-DAC3-9BB7-71FC0C54F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678" y="2402586"/>
            <a:ext cx="10971372" cy="1170252"/>
          </a:xfrm>
        </p:spPr>
        <p:txBody>
          <a:bodyPr>
            <a:normAutofit/>
          </a:bodyPr>
          <a:lstStyle/>
          <a:p>
            <a:r>
              <a:rPr lang="cs-CZ" sz="4400" dirty="0"/>
              <a:t>Výzva IROP</a:t>
            </a:r>
          </a:p>
        </p:txBody>
      </p:sp>
    </p:spTree>
    <p:extLst>
      <p:ext uri="{BB962C8B-B14F-4D97-AF65-F5344CB8AC3E}">
        <p14:creationId xmlns:p14="http://schemas.microsoft.com/office/powerpoint/2010/main" val="29568939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8B6366-C02C-863E-3175-0FFC7C06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323718"/>
            <a:ext cx="10971372" cy="925313"/>
          </a:xfrm>
        </p:spPr>
        <p:txBody>
          <a:bodyPr/>
          <a:lstStyle/>
          <a:p>
            <a:r>
              <a:rPr lang="cs-CZ" dirty="0"/>
              <a:t>81. výzva Cestovní ruch (MRR)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1EF7417-316F-D561-C851-0AAE4A8AD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0" y="1468232"/>
            <a:ext cx="10971372" cy="4783711"/>
          </a:xfrm>
        </p:spPr>
        <p:txBody>
          <a:bodyPr/>
          <a:lstStyle/>
          <a:p>
            <a:pPr marL="269875" indent="-269875"/>
            <a:r>
              <a:rPr lang="cs-CZ" sz="2800" dirty="0">
                <a:latin typeface="+mj-lt"/>
              </a:rPr>
              <a:t>příjem žádostí do 14. 1. 2026</a:t>
            </a:r>
          </a:p>
          <a:p>
            <a:pPr marL="269875" indent="-269875"/>
            <a:r>
              <a:rPr lang="cs-CZ" sz="2800" dirty="0">
                <a:latin typeface="+mj-lt"/>
              </a:rPr>
              <a:t>nově rozšířená o Strukturálně postižené kraje (původně jen HSOÚ)</a:t>
            </a:r>
          </a:p>
          <a:p>
            <a:pPr marL="269875" indent="-269875"/>
            <a:r>
              <a:rPr lang="cs-CZ" sz="2800" dirty="0">
                <a:latin typeface="+mj-lt"/>
              </a:rPr>
              <a:t>Podporované aktivity</a:t>
            </a:r>
          </a:p>
          <a:p>
            <a:pPr marL="896797" lvl="2" algn="just" defTabSz="742950">
              <a:spcBef>
                <a:spcPts val="488"/>
              </a:spcBef>
              <a:spcAft>
                <a:spcPts val="488"/>
              </a:spcAft>
            </a:pPr>
            <a:r>
              <a:rPr lang="cs-CZ" sz="2400" dirty="0">
                <a:latin typeface="+mj-lt"/>
              </a:rPr>
              <a:t>Veřejná infrastruktura udržitelného cestovního ruchu </a:t>
            </a:r>
          </a:p>
          <a:p>
            <a:pPr marL="1257300" lvl="3" indent="-166688" algn="just" defTabSz="7429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21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odpočívadla</a:t>
            </a:r>
          </a:p>
          <a:p>
            <a:pPr marL="1257300" lvl="3" indent="-166688" algn="just" defTabSz="7429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21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parkoviště</a:t>
            </a:r>
          </a:p>
          <a:p>
            <a:pPr marL="1257300" lvl="3" indent="-166688" algn="just" defTabSz="7429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21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sociální zařízení</a:t>
            </a:r>
          </a:p>
          <a:p>
            <a:pPr marL="1257300" lvl="3" indent="-166688" algn="just" defTabSz="7429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21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veřejná infrastruktura pro vodáckou a vodní turistiku / rekreační plavbu</a:t>
            </a:r>
          </a:p>
          <a:p>
            <a:pPr marL="1257300" lvl="3" indent="-166688" algn="just" defTabSz="7429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21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turistické trasy a jejich značení</a:t>
            </a:r>
          </a:p>
          <a:p>
            <a:pPr marL="1257300" lvl="3" indent="-166688" algn="just" defTabSz="7429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21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naučné stezky</a:t>
            </a:r>
          </a:p>
          <a:p>
            <a:pPr marL="1257300" lvl="3" indent="-166688" algn="just" defTabSz="7429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21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navigační systémy</a:t>
            </a:r>
          </a:p>
          <a:p>
            <a:pPr marL="1257300" lvl="3" indent="-166688" algn="just" defTabSz="7429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21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turistická informační centra</a:t>
            </a:r>
            <a:endParaRPr lang="cs-CZ" sz="2100" dirty="0">
              <a:latin typeface="+mj-lt"/>
            </a:endParaRPr>
          </a:p>
        </p:txBody>
      </p:sp>
      <p:pic>
        <p:nvPicPr>
          <p:cNvPr id="1026" name="Picture 2" descr="Všechny informace o IROP 2021-2027 na jednom místě | CRR">
            <a:extLst>
              <a:ext uri="{FF2B5EF4-FFF2-40B4-BE49-F238E27FC236}">
                <a16:creationId xmlns:a16="http://schemas.microsoft.com/office/drawing/2014/main" id="{066A279E-C926-5C2D-C6A1-F293025BE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269" y="248092"/>
            <a:ext cx="5781007" cy="80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8565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2650B-2528-A1AB-0081-DD1C96BE2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CF97B18-B955-2C59-F08E-BE9D4C7E1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1223" y="2340504"/>
            <a:ext cx="9127966" cy="1170252"/>
          </a:xfrm>
        </p:spPr>
        <p:txBody>
          <a:bodyPr lIns="76077" tIns="38038" rIns="76077" bIns="38038" anchor="t">
            <a:normAutofit/>
          </a:bodyPr>
          <a:lstStyle/>
          <a:p>
            <a:r>
              <a:rPr lang="cs-CZ" sz="4500"/>
              <a:t>Výbor pro regionální politiku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75483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FFBA5-9EF4-25C8-3B53-0D115FFC8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3C8B74-2E9E-DA05-8DDD-4A00804E5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688" y="330335"/>
            <a:ext cx="10971372" cy="925313"/>
          </a:xfrm>
        </p:spPr>
        <p:txBody>
          <a:bodyPr lIns="93620" tIns="46810" rIns="93620" bIns="46810" anchor="t">
            <a:normAutofit/>
          </a:bodyPr>
          <a:lstStyle/>
          <a:p>
            <a:r>
              <a:rPr lang="cs-CZ" sz="3600">
                <a:ea typeface="Calibri"/>
                <a:cs typeface="Calibri"/>
              </a:rPr>
              <a:t>Výbor pro regionální politiku</a:t>
            </a:r>
            <a:endParaRPr lang="en-US" sz="360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5438B33-9771-A74F-3077-CC3F071D7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617" y="1520278"/>
            <a:ext cx="10594443" cy="4610521"/>
          </a:xfrm>
        </p:spPr>
        <p:txBody>
          <a:bodyPr lIns="93620" tIns="46810" rIns="93620" bIns="46810" anchor="t"/>
          <a:lstStyle/>
          <a:p>
            <a:pPr marL="0" indent="0">
              <a:spcBef>
                <a:spcPts val="20"/>
              </a:spcBef>
              <a:buNone/>
            </a:pPr>
            <a:r>
              <a:rPr lang="cs-CZ" sz="2800" b="1">
                <a:solidFill>
                  <a:srgbClr val="034EA2"/>
                </a:solidFill>
                <a:latin typeface="+mj-lt"/>
                <a:ea typeface="Calibri"/>
                <a:cs typeface="Calibri"/>
              </a:rPr>
              <a:t>Pracovní úroveň Výboru (26. září 2025)</a:t>
            </a:r>
            <a:endParaRPr lang="en-US" sz="2800"/>
          </a:p>
          <a:p>
            <a:pPr marL="975537" lvl="1" indent="-450215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059">
                <a:ea typeface="Calibri"/>
                <a:cs typeface="Calibri"/>
              </a:rPr>
              <a:t>Koncept Plány pro Regiony příležitostí (tzv. TO DO list) – prioritizace</a:t>
            </a:r>
          </a:p>
          <a:p>
            <a:pPr marL="975537" lvl="1" indent="-450215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059">
                <a:ea typeface="Calibri"/>
                <a:cs typeface="Calibri"/>
              </a:rPr>
              <a:t>TIA</a:t>
            </a:r>
          </a:p>
          <a:p>
            <a:pPr marL="975537" lvl="1" indent="-450215">
              <a:spcBef>
                <a:spcPts val="20"/>
              </a:spcBef>
              <a:buFont typeface="Calibri" pitchFamily="34" charset="0"/>
              <a:buChar char="-"/>
            </a:pPr>
            <a:endParaRPr lang="cs-CZ" sz="2059">
              <a:ea typeface="Calibri"/>
              <a:cs typeface="Calibri"/>
            </a:endParaRPr>
          </a:p>
          <a:p>
            <a:pPr marL="0" indent="0">
              <a:spcBef>
                <a:spcPts val="20"/>
              </a:spcBef>
              <a:buNone/>
            </a:pPr>
            <a:r>
              <a:rPr lang="cs-CZ" sz="2450" b="1">
                <a:ea typeface="Calibri"/>
                <a:cs typeface="Calibri"/>
              </a:rPr>
              <a:t>Výroční zpráva regionálního rozvoje za rok </a:t>
            </a:r>
            <a:r>
              <a:rPr lang="cs-CZ" sz="2450" b="1">
                <a:cs typeface="Calibri"/>
              </a:rPr>
              <a:t>2025 </a:t>
            </a:r>
          </a:p>
          <a:p>
            <a:pPr marL="0" indent="0">
              <a:spcBef>
                <a:spcPts val="20"/>
              </a:spcBef>
              <a:buNone/>
            </a:pPr>
            <a:r>
              <a:rPr lang="cs-CZ" sz="2450">
                <a:cs typeface="Calibri"/>
              </a:rPr>
              <a:t>kap. 4 Regionální rozvoj ČR </a:t>
            </a:r>
          </a:p>
          <a:p>
            <a:pPr marL="975537" lvl="1" indent="-450215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059">
                <a:cs typeface="Calibri"/>
              </a:rPr>
              <a:t>Dokumenty projednané vládou ČR </a:t>
            </a:r>
          </a:p>
          <a:p>
            <a:pPr marL="975537" lvl="1" indent="-450215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059">
                <a:cs typeface="Calibri"/>
              </a:rPr>
              <a:t>Financování </a:t>
            </a:r>
          </a:p>
          <a:p>
            <a:pPr marL="975537" lvl="1" indent="-450215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059" b="1">
                <a:cs typeface="Calibri"/>
              </a:rPr>
              <a:t>Plnění (strategických) cílů </a:t>
            </a:r>
          </a:p>
          <a:p>
            <a:pPr marL="1500859" lvl="2" indent="-450215">
              <a:spcBef>
                <a:spcPts val="20"/>
              </a:spcBef>
              <a:buFont typeface="Wingdings" panose="05000000000000000000" pitchFamily="2" charset="2"/>
              <a:buChar char="§"/>
            </a:pPr>
            <a:r>
              <a:rPr lang="cs-CZ" sz="1668">
                <a:cs typeface="Calibri"/>
              </a:rPr>
              <a:t>Národní úroveň</a:t>
            </a:r>
          </a:p>
          <a:p>
            <a:pPr marL="1500859" lvl="2" indent="-450215">
              <a:spcBef>
                <a:spcPts val="20"/>
              </a:spcBef>
              <a:buFont typeface="Wingdings" panose="05000000000000000000" pitchFamily="2" charset="2"/>
              <a:buChar char="§"/>
            </a:pPr>
            <a:r>
              <a:rPr lang="cs-CZ" sz="1668" b="1">
                <a:cs typeface="Calibri"/>
              </a:rPr>
              <a:t>Krajská úroveň</a:t>
            </a:r>
          </a:p>
          <a:p>
            <a:pPr marL="975537" lvl="1" indent="-450215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059">
                <a:cs typeface="Calibri"/>
              </a:rPr>
              <a:t>Doporučení a výhled na další období  </a:t>
            </a:r>
          </a:p>
          <a:p>
            <a:pPr marL="0" indent="0">
              <a:spcBef>
                <a:spcPts val="20"/>
              </a:spcBef>
              <a:buNone/>
            </a:pPr>
            <a:endParaRPr lang="cs-CZ" sz="2450">
              <a:ea typeface="Calibri"/>
              <a:cs typeface="Calibri"/>
            </a:endParaRPr>
          </a:p>
          <a:p>
            <a:pPr marL="0" indent="0">
              <a:spcBef>
                <a:spcPts val="20"/>
              </a:spcBef>
              <a:buNone/>
            </a:pPr>
            <a:endParaRPr lang="cs-CZ" sz="2450">
              <a:ea typeface="Calibri"/>
              <a:cs typeface="Calibri"/>
            </a:endParaRPr>
          </a:p>
          <a:p>
            <a:pPr marL="0" indent="0">
              <a:spcBef>
                <a:spcPts val="20"/>
              </a:spcBef>
              <a:buNone/>
            </a:pPr>
            <a:endParaRPr lang="cs-CZ" sz="2450">
              <a:ea typeface="Calibri"/>
              <a:cs typeface="Calibri"/>
            </a:endParaRPr>
          </a:p>
          <a:p>
            <a:pPr marL="510540" lvl="1" indent="0">
              <a:buNone/>
            </a:pPr>
            <a:endParaRPr lang="cs-CZ" sz="1715">
              <a:ea typeface="Calibri"/>
              <a:cs typeface="Calibri"/>
            </a:endParaRPr>
          </a:p>
          <a:p>
            <a:pPr marL="830580" lvl="1" indent="-318770">
              <a:buChar char="•"/>
            </a:pPr>
            <a:endParaRPr lang="cs-CZ" sz="1715">
              <a:ea typeface="Calibri"/>
              <a:cs typeface="Calibri"/>
            </a:endParaRPr>
          </a:p>
          <a:p>
            <a:pPr marL="510540" lvl="1" indent="0">
              <a:buNone/>
            </a:pPr>
            <a:endParaRPr lang="cs-CZ" sz="1715">
              <a:ea typeface="Calibri"/>
              <a:cs typeface="Calibri"/>
            </a:endParaRPr>
          </a:p>
          <a:p>
            <a:pPr marL="383540" indent="-383540">
              <a:buFont typeface="Calibri" pitchFamily="34" charset="0"/>
              <a:buChar char="-"/>
            </a:pPr>
            <a:endParaRPr lang="cs-CZ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92738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FFBA5-9EF4-25C8-3B53-0D115FFC8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3C8B74-2E9E-DA05-8DDD-4A00804E5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688" y="330335"/>
            <a:ext cx="10971372" cy="925313"/>
          </a:xfrm>
        </p:spPr>
        <p:txBody>
          <a:bodyPr lIns="93620" tIns="46810" rIns="93620" bIns="46810" anchor="t">
            <a:normAutofit/>
          </a:bodyPr>
          <a:lstStyle/>
          <a:p>
            <a:r>
              <a:rPr lang="cs-CZ" sz="3600">
                <a:ea typeface="Calibri"/>
                <a:cs typeface="Calibri"/>
              </a:rPr>
              <a:t>Výroční zpráva regionálního rozvoje</a:t>
            </a:r>
            <a:endParaRPr lang="en-US" sz="360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5438B33-9771-A74F-3077-CC3F071D7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688" y="1618000"/>
            <a:ext cx="11326550" cy="4610521"/>
          </a:xfrm>
        </p:spPr>
        <p:txBody>
          <a:bodyPr lIns="93620" tIns="46810" rIns="93620" bIns="46810" anchor="t"/>
          <a:lstStyle/>
          <a:p>
            <a:pPr marL="0" indent="0">
              <a:spcBef>
                <a:spcPts val="20"/>
              </a:spcBef>
              <a:buNone/>
            </a:pPr>
            <a:r>
              <a:rPr lang="cs-CZ" sz="2800" b="1">
                <a:solidFill>
                  <a:srgbClr val="034EA2"/>
                </a:solidFill>
                <a:latin typeface="+mj-lt"/>
                <a:ea typeface="Calibri"/>
                <a:cs typeface="Calibri"/>
              </a:rPr>
              <a:t>Struktura krajské úrovně</a:t>
            </a:r>
            <a:endParaRPr lang="en-US" sz="2800"/>
          </a:p>
          <a:p>
            <a:pPr marL="975537" lvl="1" indent="-450215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450">
                <a:cs typeface="Calibri"/>
              </a:rPr>
              <a:t>Název kraje – stav k 31. 12. 2025 </a:t>
            </a:r>
          </a:p>
          <a:p>
            <a:pPr marL="975537" lvl="1" indent="-450215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450" err="1">
                <a:cs typeface="Calibri"/>
              </a:rPr>
              <a:t>Headline</a:t>
            </a:r>
            <a:r>
              <a:rPr lang="cs-CZ" sz="2450">
                <a:cs typeface="Calibri"/>
              </a:rPr>
              <a:t> roku </a:t>
            </a:r>
          </a:p>
          <a:p>
            <a:pPr marL="1500859" lvl="2" indent="-450215">
              <a:spcBef>
                <a:spcPts val="20"/>
              </a:spcBef>
              <a:buFont typeface="Wingdings" panose="05000000000000000000" pitchFamily="2" charset="2"/>
              <a:buChar char="§"/>
            </a:pPr>
            <a:r>
              <a:rPr lang="cs-CZ" sz="2059">
                <a:cs typeface="Calibri"/>
              </a:rPr>
              <a:t>(2–3 věty) - nejdůležitější změna/událost + proč je významná</a:t>
            </a:r>
          </a:p>
          <a:p>
            <a:pPr marL="975537" lvl="1" indent="-450215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450">
                <a:cs typeface="Calibri"/>
              </a:rPr>
              <a:t>Plnění SRR21+ / AP SRR v kraji </a:t>
            </a:r>
          </a:p>
          <a:p>
            <a:pPr marL="1500859" lvl="2" indent="-450215">
              <a:spcBef>
                <a:spcPts val="20"/>
              </a:spcBef>
              <a:buFont typeface="Wingdings" panose="05000000000000000000" pitchFamily="2" charset="2"/>
              <a:buChar char="§"/>
            </a:pPr>
            <a:r>
              <a:rPr lang="cs-CZ" sz="2059">
                <a:cs typeface="Calibri"/>
              </a:rPr>
              <a:t>odrážky </a:t>
            </a:r>
          </a:p>
          <a:p>
            <a:pPr marL="975537" lvl="1" indent="-450215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450">
                <a:cs typeface="Calibri"/>
              </a:rPr>
              <a:t>Odkazy / Reference </a:t>
            </a:r>
          </a:p>
          <a:p>
            <a:pPr marL="1500859" lvl="2" indent="-450215">
              <a:spcBef>
                <a:spcPts val="20"/>
              </a:spcBef>
              <a:buFont typeface="Wingdings" panose="05000000000000000000" pitchFamily="2" charset="2"/>
              <a:buChar char="§"/>
            </a:pPr>
            <a:r>
              <a:rPr lang="cs-CZ" sz="2059">
                <a:cs typeface="Calibri"/>
              </a:rPr>
              <a:t>Výroční zpráva kraje, 2025</a:t>
            </a:r>
          </a:p>
          <a:p>
            <a:pPr marL="1500859" lvl="2" indent="-450215">
              <a:spcBef>
                <a:spcPts val="20"/>
              </a:spcBef>
              <a:buFont typeface="Wingdings" panose="05000000000000000000" pitchFamily="2" charset="2"/>
              <a:buChar char="§"/>
            </a:pPr>
            <a:r>
              <a:rPr lang="cs-CZ" sz="2059">
                <a:cs typeface="Calibri"/>
              </a:rPr>
              <a:t>Další relevantní dokument (např. Strategie) </a:t>
            </a:r>
          </a:p>
          <a:p>
            <a:pPr marL="525322" lvl="1" indent="0">
              <a:spcBef>
                <a:spcPts val="20"/>
              </a:spcBef>
              <a:buNone/>
            </a:pPr>
            <a:endParaRPr lang="cs-CZ" sz="2059">
              <a:cs typeface="Calibri"/>
            </a:endParaRPr>
          </a:p>
          <a:p>
            <a:pPr marL="525322" lvl="1" indent="0">
              <a:spcBef>
                <a:spcPts val="20"/>
              </a:spcBef>
              <a:buNone/>
            </a:pPr>
            <a:endParaRPr lang="cs-CZ" sz="2059">
              <a:cs typeface="Calibri"/>
            </a:endParaRPr>
          </a:p>
          <a:p>
            <a:pPr marL="525322" lvl="1" indent="0">
              <a:spcBef>
                <a:spcPts val="20"/>
              </a:spcBef>
              <a:buNone/>
            </a:pPr>
            <a:r>
              <a:rPr lang="cs-CZ" sz="2059">
                <a:cs typeface="Calibri"/>
              </a:rPr>
              <a:t>Informace dostupné na: </a:t>
            </a:r>
            <a:r>
              <a:rPr lang="cs-CZ" sz="2000">
                <a:hlinkClick r:id="rId3"/>
              </a:rPr>
              <a:t>Ministerstvo pro místní rozvoj ČR - Výbor pro regionální politiku</a:t>
            </a:r>
            <a:endParaRPr lang="cs-CZ" sz="2000">
              <a:ea typeface="Calibri"/>
              <a:cs typeface="Calibri"/>
            </a:endParaRPr>
          </a:p>
          <a:p>
            <a:pPr marL="830580" lvl="1" indent="-318770">
              <a:buChar char="•"/>
            </a:pPr>
            <a:endParaRPr lang="cs-CZ" sz="1715">
              <a:ea typeface="Calibri"/>
              <a:cs typeface="Calibri"/>
            </a:endParaRPr>
          </a:p>
          <a:p>
            <a:pPr marL="510540" lvl="1" indent="0">
              <a:buNone/>
            </a:pPr>
            <a:endParaRPr lang="cs-CZ" sz="1715">
              <a:ea typeface="Calibri"/>
              <a:cs typeface="Calibri"/>
            </a:endParaRPr>
          </a:p>
          <a:p>
            <a:pPr marL="383540" indent="-383540">
              <a:buFont typeface="Calibri" pitchFamily="34" charset="0"/>
              <a:buChar char="-"/>
            </a:pPr>
            <a:endParaRPr lang="cs-CZ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8875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02299-A4F1-95D4-6975-467A19D03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EF5076D-EB83-5D26-55AB-614F087B2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0101" y="1521071"/>
            <a:ext cx="9559118" cy="1188665"/>
          </a:xfr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lIns="89299" tIns="44649" rIns="89299" bIns="44649" anchor="t"/>
          <a:lstStyle/>
          <a:p>
            <a:pPr marL="180957" indent="-180957">
              <a:lnSpc>
                <a:spcPct val="110000"/>
              </a:lnSpc>
              <a:spcBef>
                <a:spcPts val="0"/>
              </a:spcBef>
            </a:pPr>
            <a:r>
              <a:rPr lang="cs-CZ" sz="2000">
                <a:latin typeface="+mj-lt"/>
                <a:cs typeface="Calibri"/>
              </a:rPr>
              <a:t>Nařízení k víceletému finančnímu rámci </a:t>
            </a:r>
            <a:r>
              <a:rPr lang="cs-CZ" sz="2000">
                <a:solidFill>
                  <a:schemeClr val="tx2"/>
                </a:solidFill>
                <a:latin typeface="+mj-lt"/>
                <a:cs typeface="Calibri"/>
              </a:rPr>
              <a:t>(MF)</a:t>
            </a:r>
          </a:p>
          <a:p>
            <a:pPr marL="180957" indent="-180957">
              <a:lnSpc>
                <a:spcPct val="110000"/>
              </a:lnSpc>
              <a:spcBef>
                <a:spcPts val="0"/>
              </a:spcBef>
            </a:pPr>
            <a:r>
              <a:rPr lang="cs-CZ" sz="2000">
                <a:latin typeface="+mj-lt"/>
                <a:cs typeface="Calibri"/>
              </a:rPr>
              <a:t>Nařízení ke sledování rozpočtových výdajů a výkonnostnímu rámci </a:t>
            </a:r>
            <a:r>
              <a:rPr lang="cs-CZ" sz="2000">
                <a:solidFill>
                  <a:schemeClr val="tx2"/>
                </a:solidFill>
                <a:latin typeface="+mj-lt"/>
                <a:cs typeface="Calibri"/>
              </a:rPr>
              <a:t>(MMR)</a:t>
            </a:r>
          </a:p>
          <a:p>
            <a:pPr marL="180957" indent="-180957">
              <a:lnSpc>
                <a:spcPct val="110000"/>
              </a:lnSpc>
              <a:spcBef>
                <a:spcPts val="0"/>
              </a:spcBef>
            </a:pPr>
            <a:r>
              <a:rPr lang="cs-CZ" sz="2000">
                <a:latin typeface="+mj-lt"/>
                <a:cs typeface="Calibri"/>
              </a:rPr>
              <a:t>Nařízení o Evropském fondu a NRPP </a:t>
            </a:r>
            <a:r>
              <a:rPr lang="cs-CZ" sz="2000">
                <a:solidFill>
                  <a:schemeClr val="tx2"/>
                </a:solidFill>
                <a:latin typeface="+mj-lt"/>
                <a:cs typeface="Calibri"/>
              </a:rPr>
              <a:t>(MMR)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0D43453-8F5C-8E22-99F9-C4FF2AFD4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91560"/>
            <a:ext cx="12190413" cy="1188665"/>
          </a:xfrm>
        </p:spPr>
        <p:txBody>
          <a:bodyPr anchor="ctr">
            <a:normAutofit/>
          </a:bodyPr>
          <a:lstStyle/>
          <a:p>
            <a:pPr marL="351577"/>
            <a:r>
              <a:rPr lang="cs-CZ" sz="3600"/>
              <a:t>Legislativní balíček pro období 2028–2034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43DAD56C-0A28-7DAA-38EB-876997B35BA2}"/>
              </a:ext>
            </a:extLst>
          </p:cNvPr>
          <p:cNvSpPr txBox="1">
            <a:spLocks/>
          </p:cNvSpPr>
          <p:nvPr/>
        </p:nvSpPr>
        <p:spPr>
          <a:xfrm rot="16200000">
            <a:off x="432995" y="1319007"/>
            <a:ext cx="1188664" cy="158578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 defTabSz="914309"/>
            <a:r>
              <a:rPr lang="cs-CZ" sz="2200">
                <a:solidFill>
                  <a:srgbClr val="1F497D"/>
                </a:solidFill>
                <a:latin typeface="+mj-lt"/>
              </a:rPr>
              <a:t>Hlavní nařízení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215DC923-BB73-6CF9-112C-4F530869ABF8}"/>
              </a:ext>
            </a:extLst>
          </p:cNvPr>
          <p:cNvSpPr txBox="1"/>
          <p:nvPr/>
        </p:nvSpPr>
        <p:spPr>
          <a:xfrm rot="16200000">
            <a:off x="-592462" y="3634590"/>
            <a:ext cx="3239578" cy="158578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 anchorCtr="0">
            <a:noAutofit/>
          </a:bodyPr>
          <a:lstStyle>
            <a:defPPr>
              <a:defRPr lang="cs-CZ"/>
            </a:defPPr>
            <a:lvl1pPr algn="ctr">
              <a:defRPr sz="2000">
                <a:solidFill>
                  <a:schemeClr val="tx2"/>
                </a:solidFill>
                <a:latin typeface="Avenir Next LT Pro" panose="020B0504020202020204" pitchFamily="34" charset="-18"/>
              </a:defRPr>
            </a:lvl1pPr>
          </a:lstStyle>
          <a:p>
            <a:pPr defTabSz="914309"/>
            <a:r>
              <a:rPr lang="cs-CZ" sz="2200">
                <a:solidFill>
                  <a:srgbClr val="1F497D"/>
                </a:solidFill>
                <a:latin typeface="+mj-lt"/>
              </a:rPr>
              <a:t>Sektorová </a:t>
            </a:r>
          </a:p>
          <a:p>
            <a:pPr defTabSz="914309"/>
            <a:r>
              <a:rPr lang="cs-CZ" sz="2200">
                <a:solidFill>
                  <a:srgbClr val="1F497D"/>
                </a:solidFill>
                <a:latin typeface="+mj-lt"/>
              </a:rPr>
              <a:t>nařízení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A1CCC8B9-CF24-6A51-57A7-BBBA7F33B15D}"/>
              </a:ext>
            </a:extLst>
          </p:cNvPr>
          <p:cNvSpPr txBox="1"/>
          <p:nvPr/>
        </p:nvSpPr>
        <p:spPr>
          <a:xfrm>
            <a:off x="1890101" y="2800001"/>
            <a:ext cx="9559118" cy="323957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lIns="91428" tIns="45714" rIns="91428" bIns="45714" rtlCol="0" anchor="t">
            <a:noAutofit/>
          </a:bodyPr>
          <a:lstStyle/>
          <a:p>
            <a:pPr marL="180957" indent="-180957" defTabSz="914309">
              <a:buFont typeface="Arial" panose="020B0604020202020204" pitchFamily="34" charset="0"/>
              <a:buChar char="•"/>
            </a:pPr>
            <a:r>
              <a:rPr lang="cs-CZ" sz="2000">
                <a:solidFill>
                  <a:srgbClr val="262626"/>
                </a:solidFill>
                <a:latin typeface="+mj-lt"/>
                <a:cs typeface="Calibri"/>
              </a:rPr>
              <a:t>Nařízení ke Společné zemědělské politice </a:t>
            </a:r>
            <a:r>
              <a:rPr lang="cs-CZ" sz="2000">
                <a:solidFill>
                  <a:srgbClr val="1F497D"/>
                </a:solidFill>
                <a:latin typeface="+mj-lt"/>
                <a:cs typeface="Calibri"/>
              </a:rPr>
              <a:t>(MZE)</a:t>
            </a:r>
          </a:p>
          <a:p>
            <a:pPr marL="180957" indent="-180957" defTabSz="914309">
              <a:buFont typeface="Arial" panose="020B0604020202020204" pitchFamily="34" charset="0"/>
              <a:buChar char="•"/>
            </a:pPr>
            <a:r>
              <a:rPr lang="cs-CZ" sz="2000">
                <a:solidFill>
                  <a:srgbClr val="262626"/>
                </a:solidFill>
                <a:latin typeface="+mj-lt"/>
                <a:cs typeface="Calibri"/>
              </a:rPr>
              <a:t>Nařízení ke Společné rybářské politice, k Evropskému oceánskému paktu </a:t>
            </a:r>
            <a:br>
              <a:rPr lang="cs-CZ" sz="2000">
                <a:solidFill>
                  <a:srgbClr val="262626"/>
                </a:solidFill>
                <a:latin typeface="+mj-lt"/>
                <a:cs typeface="Calibri"/>
              </a:rPr>
            </a:br>
            <a:r>
              <a:rPr lang="cs-CZ" sz="2000">
                <a:solidFill>
                  <a:srgbClr val="262626"/>
                </a:solidFill>
                <a:latin typeface="+mj-lt"/>
                <a:cs typeface="Calibri"/>
              </a:rPr>
              <a:t>a k námořní a akvakulturní politice  </a:t>
            </a:r>
            <a:r>
              <a:rPr lang="cs-CZ" sz="2000">
                <a:solidFill>
                  <a:srgbClr val="1F497D"/>
                </a:solidFill>
                <a:latin typeface="+mj-lt"/>
                <a:cs typeface="Calibri"/>
              </a:rPr>
              <a:t>(MZE)</a:t>
            </a:r>
          </a:p>
          <a:p>
            <a:pPr marL="180957" indent="-180957" defTabSz="914309">
              <a:buFont typeface="Arial" panose="020B0604020202020204" pitchFamily="34" charset="0"/>
              <a:buChar char="•"/>
            </a:pPr>
            <a:r>
              <a:rPr lang="cs-CZ" sz="2000">
                <a:solidFill>
                  <a:srgbClr val="262626"/>
                </a:solidFill>
                <a:latin typeface="+mj-lt"/>
                <a:cs typeface="Calibri"/>
              </a:rPr>
              <a:t>Nařízení k Evropskému fondu pro regionální rozvoj a fondu soudržnosti </a:t>
            </a:r>
            <a:r>
              <a:rPr lang="cs-CZ" sz="2000">
                <a:solidFill>
                  <a:srgbClr val="1F497D"/>
                </a:solidFill>
                <a:latin typeface="+mj-lt"/>
                <a:cs typeface="Calibri"/>
              </a:rPr>
              <a:t>(MMR)</a:t>
            </a:r>
          </a:p>
          <a:p>
            <a:pPr marL="180957" indent="-180957" defTabSz="914309">
              <a:buFont typeface="Arial" panose="020B0604020202020204" pitchFamily="34" charset="0"/>
              <a:buChar char="•"/>
            </a:pPr>
            <a:r>
              <a:rPr lang="cs-CZ" sz="2000">
                <a:solidFill>
                  <a:srgbClr val="262626"/>
                </a:solidFill>
                <a:latin typeface="+mj-lt"/>
                <a:cs typeface="Calibri"/>
              </a:rPr>
              <a:t>Nařízení k Evropskému sociálnímu fondu </a:t>
            </a:r>
            <a:r>
              <a:rPr lang="cs-CZ" sz="2000">
                <a:solidFill>
                  <a:srgbClr val="1F497D"/>
                </a:solidFill>
                <a:latin typeface="+mj-lt"/>
                <a:cs typeface="Calibri"/>
              </a:rPr>
              <a:t>(MPSV)</a:t>
            </a:r>
          </a:p>
          <a:p>
            <a:pPr marL="180957" indent="-180957" defTabSz="914309">
              <a:buFont typeface="Arial" panose="020B0604020202020204" pitchFamily="34" charset="0"/>
              <a:buChar char="•"/>
            </a:pPr>
            <a:r>
              <a:rPr lang="cs-CZ" sz="2000">
                <a:solidFill>
                  <a:srgbClr val="262626"/>
                </a:solidFill>
                <a:latin typeface="+mj-lt"/>
                <a:cs typeface="Calibri"/>
              </a:rPr>
              <a:t>Nařízení o programu podpory pro dodávky ovoce a zeleniny a mléka do vzdělávacích zařízení, sektorové intervence, vytvoření sektoru bílkovin …  </a:t>
            </a:r>
            <a:r>
              <a:rPr lang="cs-CZ" sz="2000">
                <a:solidFill>
                  <a:srgbClr val="1F497D"/>
                </a:solidFill>
                <a:latin typeface="+mj-lt"/>
                <a:cs typeface="Calibri"/>
              </a:rPr>
              <a:t>(MZE)</a:t>
            </a:r>
          </a:p>
          <a:p>
            <a:pPr marL="180957" indent="-180957" defTabSz="914309">
              <a:buFont typeface="Arial" panose="020B0604020202020204" pitchFamily="34" charset="0"/>
              <a:buChar char="•"/>
            </a:pPr>
            <a:r>
              <a:rPr lang="cs-CZ" sz="2000">
                <a:solidFill>
                  <a:srgbClr val="262626"/>
                </a:solidFill>
                <a:latin typeface="+mj-lt"/>
                <a:cs typeface="Calibri"/>
              </a:rPr>
              <a:t>Nařízení k podpoře pro azyl, migraci a integraci </a:t>
            </a:r>
            <a:r>
              <a:rPr lang="cs-CZ" sz="2000">
                <a:solidFill>
                  <a:srgbClr val="1F497D"/>
                </a:solidFill>
                <a:latin typeface="+mj-lt"/>
                <a:cs typeface="Calibri"/>
              </a:rPr>
              <a:t>(MV)</a:t>
            </a:r>
          </a:p>
          <a:p>
            <a:pPr marL="180957" indent="-180957" defTabSz="914309">
              <a:buFont typeface="Arial" panose="020B0604020202020204" pitchFamily="34" charset="0"/>
              <a:buChar char="•"/>
            </a:pPr>
            <a:r>
              <a:rPr lang="cs-CZ" sz="2000">
                <a:solidFill>
                  <a:srgbClr val="262626"/>
                </a:solidFill>
                <a:latin typeface="+mj-lt"/>
                <a:cs typeface="Calibri"/>
              </a:rPr>
              <a:t>Nařízení k podpoře v oblasti vnitřní bezpečnosti </a:t>
            </a:r>
            <a:r>
              <a:rPr lang="cs-CZ" sz="2000">
                <a:solidFill>
                  <a:srgbClr val="1F497D"/>
                </a:solidFill>
                <a:latin typeface="+mj-lt"/>
                <a:cs typeface="Calibri"/>
              </a:rPr>
              <a:t>(MV)</a:t>
            </a:r>
          </a:p>
          <a:p>
            <a:pPr marL="180957" indent="-180957" defTabSz="914309">
              <a:buFont typeface="Arial" panose="020B0604020202020204" pitchFamily="34" charset="0"/>
              <a:buChar char="•"/>
            </a:pPr>
            <a:r>
              <a:rPr lang="cs-CZ" sz="2000">
                <a:solidFill>
                  <a:srgbClr val="262626"/>
                </a:solidFill>
                <a:latin typeface="+mj-lt"/>
                <a:cs typeface="Calibri"/>
              </a:rPr>
              <a:t>Nařízení k podpoře v oblasti správy hranic a evropské vízové politiky </a:t>
            </a:r>
            <a:r>
              <a:rPr lang="cs-CZ" sz="2000">
                <a:solidFill>
                  <a:srgbClr val="1F497D"/>
                </a:solidFill>
                <a:latin typeface="+mj-lt"/>
                <a:cs typeface="Calibri"/>
              </a:rPr>
              <a:t>(MV)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FEAE98B7-CDE2-6DEF-6131-3736B4E19736}"/>
              </a:ext>
            </a:extLst>
          </p:cNvPr>
          <p:cNvSpPr txBox="1"/>
          <p:nvPr/>
        </p:nvSpPr>
        <p:spPr>
          <a:xfrm rot="16200000">
            <a:off x="10147730" y="3515884"/>
            <a:ext cx="3343590" cy="632113"/>
          </a:xfrm>
          <a:prstGeom prst="rect">
            <a:avLst/>
          </a:prstGeom>
          <a:solidFill>
            <a:srgbClr val="285EA0"/>
          </a:solidFill>
        </p:spPr>
        <p:txBody>
          <a:bodyPr wrap="square" rtlCol="0" anchor="ctr" anchorCtr="0">
            <a:noAutofit/>
          </a:bodyPr>
          <a:lstStyle>
            <a:defPPr>
              <a:defRPr lang="cs-CZ"/>
            </a:defPPr>
            <a:lvl1pPr algn="ctr">
              <a:defRPr sz="2000">
                <a:solidFill>
                  <a:schemeClr val="tx2"/>
                </a:solidFill>
                <a:latin typeface="Avenir Next LT Pro" panose="020B0504020202020204" pitchFamily="34" charset="-18"/>
              </a:defRPr>
            </a:lvl1pPr>
          </a:lstStyle>
          <a:p>
            <a:pPr defTabSz="914309"/>
            <a:r>
              <a:rPr lang="cs-CZ" sz="2200">
                <a:solidFill>
                  <a:prstClr val="white"/>
                </a:solidFill>
                <a:latin typeface="+mj-lt"/>
              </a:rPr>
              <a:t>NEGOBOX</a:t>
            </a:r>
          </a:p>
        </p:txBody>
      </p:sp>
      <p:cxnSp>
        <p:nvCxnSpPr>
          <p:cNvPr id="9" name="Spojnice: pravoúhlá 8">
            <a:extLst>
              <a:ext uri="{FF2B5EF4-FFF2-40B4-BE49-F238E27FC236}">
                <a16:creationId xmlns:a16="http://schemas.microsoft.com/office/drawing/2014/main" id="{58F418BB-C3F4-4E27-A1C2-0BF6B4DB8CE7}"/>
              </a:ext>
            </a:extLst>
          </p:cNvPr>
          <p:cNvCxnSpPr>
            <a:cxnSpLocks/>
          </p:cNvCxnSpPr>
          <p:nvPr/>
        </p:nvCxnSpPr>
        <p:spPr>
          <a:xfrm>
            <a:off x="11443937" y="1724665"/>
            <a:ext cx="467939" cy="431944"/>
          </a:xfrm>
          <a:prstGeom prst="bentConnector2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Spojnice: pravoúhlá 9">
            <a:extLst>
              <a:ext uri="{FF2B5EF4-FFF2-40B4-BE49-F238E27FC236}">
                <a16:creationId xmlns:a16="http://schemas.microsoft.com/office/drawing/2014/main" id="{ACBDC5C6-7435-EB9E-7607-1D94AB6D910F}"/>
              </a:ext>
            </a:extLst>
          </p:cNvPr>
          <p:cNvCxnSpPr>
            <a:cxnSpLocks/>
          </p:cNvCxnSpPr>
          <p:nvPr/>
        </p:nvCxnSpPr>
        <p:spPr>
          <a:xfrm flipV="1">
            <a:off x="11447222" y="5503734"/>
            <a:ext cx="467939" cy="431944"/>
          </a:xfrm>
          <a:prstGeom prst="bentConnector2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64924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FFBA5-9EF4-25C8-3B53-0D115FFC8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3C8B74-2E9E-DA05-8DDD-4A00804E5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688" y="330335"/>
            <a:ext cx="10971372" cy="925313"/>
          </a:xfrm>
        </p:spPr>
        <p:txBody>
          <a:bodyPr lIns="93620" tIns="46810" rIns="93620" bIns="46810" anchor="t">
            <a:normAutofit/>
          </a:bodyPr>
          <a:lstStyle/>
          <a:p>
            <a:r>
              <a:rPr lang="cs-CZ" sz="3600">
                <a:ea typeface="Calibri"/>
                <a:cs typeface="Calibri"/>
              </a:rPr>
              <a:t>Poradní orgán Výboru pro regionální politiku</a:t>
            </a:r>
            <a:endParaRPr lang="en-US" sz="360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5438B33-9771-A74F-3077-CC3F071D7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520" y="1618000"/>
            <a:ext cx="11226718" cy="4417040"/>
          </a:xfrm>
        </p:spPr>
        <p:txBody>
          <a:bodyPr lIns="93620" tIns="46810" rIns="93620" bIns="46810" anchor="t"/>
          <a:lstStyle/>
          <a:p>
            <a:pPr marL="0" indent="0">
              <a:spcBef>
                <a:spcPts val="20"/>
              </a:spcBef>
              <a:buNone/>
            </a:pPr>
            <a:r>
              <a:rPr lang="cs-CZ" sz="2800" b="1">
                <a:solidFill>
                  <a:srgbClr val="034EA2"/>
                </a:solidFill>
                <a:latin typeface="+mj-lt"/>
                <a:ea typeface="Calibri"/>
                <a:cs typeface="Calibri"/>
              </a:rPr>
              <a:t>Transformační komise, 10. září 2025</a:t>
            </a:r>
            <a:endParaRPr lang="en-US" sz="2800"/>
          </a:p>
          <a:p>
            <a:pPr marL="0" indent="0">
              <a:spcBef>
                <a:spcPts val="20"/>
              </a:spcBef>
              <a:buNone/>
            </a:pPr>
            <a:endParaRPr lang="cs-CZ" sz="2450" b="1">
              <a:ea typeface="Calibri"/>
              <a:cs typeface="Calibri"/>
            </a:endParaRPr>
          </a:p>
          <a:p>
            <a:pPr marL="0" indent="0">
              <a:spcBef>
                <a:spcPts val="20"/>
              </a:spcBef>
              <a:buNone/>
            </a:pPr>
            <a:r>
              <a:rPr lang="cs-CZ" sz="2800">
                <a:cs typeface="Calibri"/>
              </a:rPr>
              <a:t>Témata:</a:t>
            </a:r>
            <a:endParaRPr lang="cs-CZ" sz="2800">
              <a:ea typeface="Calibri"/>
              <a:cs typeface="Calibri"/>
            </a:endParaRPr>
          </a:p>
          <a:p>
            <a:pPr marL="982522" lvl="1" indent="-457200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600">
                <a:cs typeface="Calibri"/>
              </a:rPr>
              <a:t>Bezúplatné převody pozemků po těžbě v majetku státu</a:t>
            </a:r>
            <a:endParaRPr lang="cs-CZ" sz="2600">
              <a:ea typeface="Calibri"/>
              <a:cs typeface="Calibri"/>
            </a:endParaRPr>
          </a:p>
          <a:p>
            <a:pPr marL="982522" lvl="1" indent="-457200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600">
                <a:cs typeface="Calibri"/>
              </a:rPr>
              <a:t>Aktuální informace odd. ohrožených území a regionů (RE:START)</a:t>
            </a:r>
          </a:p>
          <a:p>
            <a:pPr marL="982522" lvl="1" indent="-457200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600">
                <a:cs typeface="Calibri"/>
              </a:rPr>
              <a:t>Návrh víceletého finančního rámce pro programové období 2028+</a:t>
            </a:r>
            <a:endParaRPr lang="cs-CZ" sz="2600">
              <a:ea typeface="Calibri"/>
              <a:cs typeface="Calibri"/>
            </a:endParaRPr>
          </a:p>
          <a:p>
            <a:pPr marL="982522" lvl="1" indent="-457200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600">
                <a:cs typeface="Calibri"/>
              </a:rPr>
              <a:t>Růst chudších regionů: investice, motivace, efektivita samospráv a rozvoj služeb</a:t>
            </a:r>
            <a:endParaRPr lang="cs-CZ" sz="2600">
              <a:ea typeface="Calibri"/>
              <a:cs typeface="Calibri"/>
            </a:endParaRPr>
          </a:p>
          <a:p>
            <a:pPr marL="982522" lvl="1" indent="-457200">
              <a:spcBef>
                <a:spcPts val="20"/>
              </a:spcBef>
              <a:buFont typeface="Courier New" panose="02070309020205020404" pitchFamily="49" charset="0"/>
              <a:buChar char="o"/>
            </a:pPr>
            <a:r>
              <a:rPr lang="cs-CZ" sz="2600">
                <a:cs typeface="Calibri"/>
              </a:rPr>
              <a:t>Aktuální informace ke konceptu Regiony příležitostí </a:t>
            </a:r>
            <a:endParaRPr lang="cs-CZ" sz="2600">
              <a:ea typeface="Calibri"/>
              <a:cs typeface="Calibri"/>
            </a:endParaRPr>
          </a:p>
          <a:p>
            <a:pPr marL="975360" lvl="1" indent="-450215">
              <a:spcBef>
                <a:spcPts val="20"/>
              </a:spcBef>
              <a:buFont typeface="Calibri" pitchFamily="34" charset="0"/>
              <a:buChar char="-"/>
            </a:pPr>
            <a:endParaRPr lang="cs-CZ" sz="2200">
              <a:ea typeface="Calibri"/>
              <a:cs typeface="Calibri"/>
            </a:endParaRPr>
          </a:p>
          <a:p>
            <a:pPr marL="0" indent="0">
              <a:spcBef>
                <a:spcPts val="20"/>
              </a:spcBef>
              <a:buNone/>
            </a:pPr>
            <a:endParaRPr lang="cs-CZ" sz="2200">
              <a:cs typeface="Calibri"/>
            </a:endParaRPr>
          </a:p>
          <a:p>
            <a:pPr marL="0" indent="0">
              <a:spcBef>
                <a:spcPts val="20"/>
              </a:spcBef>
              <a:buNone/>
            </a:pPr>
            <a:endParaRPr lang="cs-CZ" sz="2450">
              <a:ea typeface="Calibri"/>
              <a:cs typeface="Calibri"/>
            </a:endParaRPr>
          </a:p>
          <a:p>
            <a:pPr marL="0" indent="0">
              <a:spcBef>
                <a:spcPts val="20"/>
              </a:spcBef>
              <a:buNone/>
            </a:pPr>
            <a:endParaRPr lang="cs-CZ" sz="2450">
              <a:ea typeface="Calibri"/>
              <a:cs typeface="Calibri"/>
            </a:endParaRPr>
          </a:p>
          <a:p>
            <a:pPr marL="510540" lvl="1" indent="0">
              <a:buNone/>
            </a:pPr>
            <a:endParaRPr lang="cs-CZ" sz="1715">
              <a:ea typeface="Calibri"/>
              <a:cs typeface="Calibri"/>
            </a:endParaRPr>
          </a:p>
          <a:p>
            <a:pPr marL="830580" lvl="1" indent="-318770">
              <a:buChar char="•"/>
            </a:pPr>
            <a:endParaRPr lang="cs-CZ" sz="1715">
              <a:ea typeface="Calibri"/>
              <a:cs typeface="Calibri"/>
            </a:endParaRPr>
          </a:p>
          <a:p>
            <a:pPr marL="510540" lvl="1" indent="0">
              <a:buNone/>
            </a:pPr>
            <a:endParaRPr lang="cs-CZ" sz="1715">
              <a:ea typeface="Calibri"/>
              <a:cs typeface="Calibri"/>
            </a:endParaRPr>
          </a:p>
          <a:p>
            <a:pPr marL="383540" indent="-383540">
              <a:buFont typeface="Calibri" pitchFamily="34" charset="0"/>
              <a:buChar char="-"/>
            </a:pPr>
            <a:endParaRPr lang="cs-CZ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21495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2650B-2528-A1AB-0081-DD1C96BE2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CF97B18-B955-2C59-F08E-BE9D4C7E1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1223" y="3948925"/>
            <a:ext cx="9127966" cy="1735187"/>
          </a:xfrm>
        </p:spPr>
        <p:txBody>
          <a:bodyPr lIns="76077" tIns="38038" rIns="76077" bIns="38038" anchor="t">
            <a:normAutofit/>
          </a:bodyPr>
          <a:lstStyle/>
          <a:p>
            <a:pPr algn="ctr" rtl="0" fontAlgn="base"/>
            <a:r>
              <a:rPr lang="cs-CZ" sz="2400" i="1" u="none" strike="noStrike">
                <a:solidFill>
                  <a:srgbClr val="285EA0"/>
                </a:solidFill>
                <a:effectLst/>
              </a:rPr>
              <a:t>Systematická podpora, mechanismus</a:t>
            </a:r>
            <a:r>
              <a:rPr lang="en-US" sz="2400" i="1" u="none" strike="noStrike">
                <a:solidFill>
                  <a:srgbClr val="285EA0"/>
                </a:solidFill>
                <a:effectLst/>
              </a:rPr>
              <a:t>​</a:t>
            </a:r>
            <a:r>
              <a:rPr lang="en-US" sz="2400" i="1">
                <a:solidFill>
                  <a:srgbClr val="285EA0"/>
                </a:solidFill>
                <a:effectLst/>
              </a:rPr>
              <a:t>​</a:t>
            </a:r>
            <a:br>
              <a:rPr lang="en-US" sz="2400" i="1">
                <a:solidFill>
                  <a:srgbClr val="285EA0"/>
                </a:solidFill>
                <a:effectLst/>
              </a:rPr>
            </a:br>
            <a:r>
              <a:rPr lang="cs-CZ" sz="2400" i="1" u="none" strike="noStrike">
                <a:solidFill>
                  <a:srgbClr val="285EA0"/>
                </a:solidFill>
                <a:effectLst/>
              </a:rPr>
              <a:t>a soubor opatření pro regiony příležitostí</a:t>
            </a:r>
            <a:endParaRPr lang="en-US" sz="18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2" name="Nadpis 2">
            <a:extLst>
              <a:ext uri="{FF2B5EF4-FFF2-40B4-BE49-F238E27FC236}">
                <a16:creationId xmlns:a16="http://schemas.microsoft.com/office/drawing/2014/main" id="{3B359955-1C5A-7797-E0C1-E127FB635339}"/>
              </a:ext>
            </a:extLst>
          </p:cNvPr>
          <p:cNvSpPr txBox="1">
            <a:spLocks/>
          </p:cNvSpPr>
          <p:nvPr/>
        </p:nvSpPr>
        <p:spPr>
          <a:xfrm>
            <a:off x="1683623" y="2325757"/>
            <a:ext cx="9127966" cy="1337398"/>
          </a:xfrm>
          <a:prstGeom prst="rect">
            <a:avLst/>
          </a:prstGeom>
        </p:spPr>
        <p:txBody>
          <a:bodyPr lIns="76077" tIns="38038" rIns="76077" bIns="38038" anchor="t">
            <a:noAutofit/>
          </a:bodyPr>
          <a:lstStyle>
            <a:lvl1pPr algn="ctr" defTabSz="1200735" rtl="0" eaLnBrk="1" latinLnBrk="0" hangingPunct="1">
              <a:spcBef>
                <a:spcPct val="0"/>
              </a:spcBef>
              <a:buNone/>
              <a:defRPr sz="5859" kern="1200" baseline="0">
                <a:solidFill>
                  <a:srgbClr val="034EA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cs-CZ" sz="4400"/>
              <a:t>Regiony příležitostí</a:t>
            </a:r>
            <a:endParaRPr lang="en-US" sz="440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7305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5EF4C-DC92-3B08-0230-ADB4CC9C3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28A886-8AC6-E900-56EC-D3C5DA440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978" y="286628"/>
            <a:ext cx="10971372" cy="925313"/>
          </a:xfrm>
        </p:spPr>
        <p:txBody>
          <a:bodyPr>
            <a:normAutofit/>
          </a:bodyPr>
          <a:lstStyle/>
          <a:p>
            <a:r>
              <a:rPr lang="cs-CZ" sz="3600"/>
              <a:t>Regiony příležitostí </a:t>
            </a:r>
            <a:r>
              <a:rPr lang="cs-CZ" sz="2800"/>
              <a:t>– současné nástroje nefungují</a:t>
            </a:r>
            <a:endParaRPr lang="cs-CZ" sz="360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C340938-39D0-67F2-53A5-C9D355219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0" y="1477811"/>
            <a:ext cx="10971372" cy="4633874"/>
          </a:xfrm>
        </p:spPr>
        <p:txBody>
          <a:bodyPr lIns="69616" tIns="34808" rIns="69616" bIns="34808" anchor="t">
            <a:normAutofit fontScale="92500"/>
          </a:bodyPr>
          <a:lstStyle/>
          <a:p>
            <a:r>
              <a:rPr lang="cs-CZ" sz="2800" b="1">
                <a:latin typeface="+mj-lt"/>
              </a:rPr>
              <a:t>Nízká absorpční kapacita území - zejména v SPK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s-CZ" sz="2800">
                <a:latin typeface="+mj-lt"/>
              </a:rPr>
              <a:t>Čerpání z kohezních fondů, které by měly rozdíly mezi regiony snižovat je nižší než u zdravých území </a:t>
            </a:r>
            <a:r>
              <a:rPr lang="cs-CZ" sz="2800" b="1">
                <a:latin typeface="+mj-lt"/>
              </a:rPr>
              <a:t>– výsledek kohezní politiky za desetiletí 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cs-CZ" sz="900" b="1">
              <a:latin typeface="+mj-lt"/>
            </a:endParaRPr>
          </a:p>
          <a:p>
            <a:pPr marL="351061" lvl="1" indent="0">
              <a:buNone/>
            </a:pPr>
            <a:r>
              <a:rPr lang="cs-CZ" sz="2800" b="1">
                <a:latin typeface="+mj-lt"/>
              </a:rPr>
              <a:t>	  </a:t>
            </a:r>
            <a:r>
              <a:rPr lang="cs-CZ" sz="3200" b="1">
                <a:solidFill>
                  <a:srgbClr val="285EA0"/>
                </a:solidFill>
                <a:latin typeface="+mj-lt"/>
              </a:rPr>
              <a:t>DALŠÍ ZVÝŠENÍ ROZDÍLŮ A ZHORŠENÍ TRENDŮ</a:t>
            </a:r>
          </a:p>
          <a:p>
            <a:endParaRPr lang="cs-CZ" sz="1000">
              <a:latin typeface="+mj-lt"/>
            </a:endParaRPr>
          </a:p>
          <a:p>
            <a:r>
              <a:rPr lang="cs-CZ" sz="2800" b="1">
                <a:latin typeface="+mj-lt"/>
              </a:rPr>
              <a:t>Dvě kategorie HSOÚ</a:t>
            </a:r>
          </a:p>
          <a:p>
            <a:pPr lvl="1"/>
            <a:r>
              <a:rPr lang="cs-CZ" sz="2800">
                <a:latin typeface="+mj-lt"/>
              </a:rPr>
              <a:t>HSOÚ v SPK</a:t>
            </a:r>
          </a:p>
          <a:p>
            <a:pPr lvl="1"/>
            <a:r>
              <a:rPr lang="cs-CZ" sz="2800">
                <a:latin typeface="+mj-lt"/>
                <a:cs typeface="Arial"/>
              </a:rPr>
              <a:t>HSOÚ v ostatních regionech ČR</a:t>
            </a:r>
          </a:p>
          <a:p>
            <a:pPr lvl="1"/>
            <a:endParaRPr lang="cs-CZ" sz="900">
              <a:latin typeface="+mj-lt"/>
            </a:endParaRPr>
          </a:p>
          <a:p>
            <a:pPr marL="0" indent="0">
              <a:buNone/>
            </a:pPr>
            <a:r>
              <a:rPr lang="cs-CZ" sz="2800">
                <a:latin typeface="+mj-lt"/>
              </a:rPr>
              <a:t>	  </a:t>
            </a:r>
            <a:r>
              <a:rPr lang="cs-CZ" sz="3200" b="1" cap="all">
                <a:solidFill>
                  <a:srgbClr val="285EA0"/>
                </a:solidFill>
                <a:latin typeface="+mj-lt"/>
              </a:rPr>
              <a:t>Velké příležitosti pro zlepšení budoucnosti</a:t>
            </a:r>
            <a:endParaRPr lang="cs-CZ" sz="2800" b="1" cap="all">
              <a:solidFill>
                <a:srgbClr val="285E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559562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2940C6-354F-FD97-3C89-45131E9DD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E5C3C0-305A-6E36-2111-052E60E0A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/>
              <a:t>TO DO list v.1.0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E1609AC-96E0-4317-21F6-3041C9FEF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512981"/>
            <a:ext cx="10971372" cy="4633874"/>
          </a:xfrm>
        </p:spPr>
        <p:txBody>
          <a:bodyPr/>
          <a:lstStyle/>
          <a:p>
            <a:pPr marL="0" indent="0">
              <a:buNone/>
            </a:pPr>
            <a:r>
              <a:rPr lang="cs-CZ" sz="2400" b="1"/>
              <a:t>Obsahuje</a:t>
            </a:r>
            <a:r>
              <a:rPr lang="cs-CZ" sz="2400"/>
              <a:t>:</a:t>
            </a:r>
          </a:p>
          <a:p>
            <a:pPr marL="538163" lvl="1" indent="-293688">
              <a:buFont typeface="Courier New" panose="02070309020205020404" pitchFamily="49" charset="0"/>
              <a:buChar char="o"/>
              <a:tabLst>
                <a:tab pos="538163" algn="l"/>
              </a:tabLst>
            </a:pPr>
            <a:r>
              <a:rPr lang="cs-CZ" sz="2400"/>
              <a:t>Návrhy opatření ministerstev </a:t>
            </a:r>
          </a:p>
          <a:p>
            <a:pPr marL="538163" lvl="1" indent="-293688">
              <a:buFont typeface="Courier New" panose="02070309020205020404" pitchFamily="49" charset="0"/>
              <a:buChar char="o"/>
              <a:tabLst>
                <a:tab pos="538163" algn="l"/>
              </a:tabLst>
            </a:pPr>
            <a:r>
              <a:rPr lang="cs-CZ" sz="2400"/>
              <a:t>Návrhy opatření krajů a dalších územních partnerů</a:t>
            </a:r>
          </a:p>
          <a:p>
            <a:pPr marL="538163" lvl="1" indent="-293688">
              <a:buFont typeface="Courier New" panose="02070309020205020404" pitchFamily="49" charset="0"/>
              <a:buChar char="o"/>
              <a:tabLst>
                <a:tab pos="538163" algn="l"/>
              </a:tabLst>
            </a:pPr>
            <a:r>
              <a:rPr lang="cs-CZ" sz="2400"/>
              <a:t>Další</a:t>
            </a:r>
          </a:p>
          <a:p>
            <a:pPr marL="538163" lvl="1" indent="-293688">
              <a:buFont typeface="Courier New" panose="02070309020205020404" pitchFamily="49" charset="0"/>
              <a:buChar char="o"/>
              <a:tabLst>
                <a:tab pos="538163" algn="l"/>
              </a:tabLst>
            </a:pPr>
            <a:endParaRPr lang="cs-CZ" sz="900"/>
          </a:p>
          <a:p>
            <a:pPr marL="265113" indent="-265113"/>
            <a:r>
              <a:rPr lang="cs-CZ" sz="2400"/>
              <a:t>Přišlo více než 230 námětů</a:t>
            </a:r>
          </a:p>
          <a:p>
            <a:pPr marL="265113" indent="-265113" algn="l" rtl="0" fontAlgn="base"/>
            <a:r>
              <a:rPr lang="cs-CZ" sz="2400"/>
              <a:t>Po agregaci podobných opatření a vypořádání námětů vznikl TO DO list v 1.0</a:t>
            </a:r>
            <a:r>
              <a:rPr lang="en-US" sz="2400"/>
              <a:t>​</a:t>
            </a:r>
            <a:r>
              <a:rPr lang="cs-CZ" sz="2400"/>
              <a:t> </a:t>
            </a:r>
          </a:p>
          <a:p>
            <a:pPr marL="265113" indent="0" algn="l" rtl="0" fontAlgn="base">
              <a:buNone/>
            </a:pPr>
            <a:r>
              <a:rPr lang="cs-CZ" sz="2400"/>
              <a:t>(celkem cca 150)</a:t>
            </a:r>
          </a:p>
          <a:p>
            <a:pPr algn="l" rtl="0" fontAlgn="base"/>
            <a:endParaRPr lang="cs-CZ" sz="900"/>
          </a:p>
          <a:p>
            <a:pPr marL="265113" indent="-265113" algn="l" rtl="0" fontAlgn="base"/>
            <a:r>
              <a:rPr lang="cs-CZ" sz="2400" b="1"/>
              <a:t>Aktuálně: fáze prioritizace</a:t>
            </a:r>
          </a:p>
          <a:p>
            <a:pPr marL="265113" indent="-265113" algn="l" rtl="0" fontAlgn="base"/>
            <a:r>
              <a:rPr lang="cs-CZ" sz="2400" b="1"/>
              <a:t>Výsledky budou prezentovány na PV-RP dne 26. září 2025</a:t>
            </a:r>
            <a:endParaRPr lang="en-US" sz="2400" b="1"/>
          </a:p>
          <a:p>
            <a:pPr marL="265113" indent="-265113"/>
            <a:r>
              <a:rPr lang="cs-CZ" sz="2400"/>
              <a:t>Informace dostupné na: </a:t>
            </a:r>
            <a:r>
              <a:rPr lang="cs-CZ" sz="2400">
                <a:hlinkClick r:id="rId3"/>
              </a:rPr>
              <a:t>Ministerstvo pro místní rozvoj ČR - Regiony příležitostí</a:t>
            </a:r>
            <a:endParaRPr lang="cs-CZ" sz="2400"/>
          </a:p>
          <a:p>
            <a:pPr lvl="1"/>
            <a:endParaRPr lang="cs-CZ" sz="280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8B36327-47B8-8C87-D909-5F87CB1074B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6543614" y="6453336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r" defTabSz="914400" rtl="0" eaLnBrk="1" latinLnBrk="0" hangingPunct="1"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7AD5F7-9A70-43A8-B2E8-1F114AD105DD}" type="slidenum">
              <a:rPr lang="cs-CZ" smtClean="0"/>
              <a:pPr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21119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C31633E4-B45C-5980-DD80-2436D1CE8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610" y="2287874"/>
            <a:ext cx="10971372" cy="1170252"/>
          </a:xfrm>
        </p:spPr>
        <p:txBody>
          <a:bodyPr>
            <a:noAutofit/>
          </a:bodyPr>
          <a:lstStyle/>
          <a:p>
            <a:r>
              <a:rPr lang="cs-CZ" sz="4400">
                <a:ea typeface="Calibri"/>
                <a:cs typeface="Calibri"/>
              </a:rPr>
              <a:t>Národní programy MMR</a:t>
            </a:r>
            <a:br>
              <a:rPr lang="cs-CZ" sz="4400">
                <a:ea typeface="Calibri"/>
                <a:cs typeface="Calibri"/>
              </a:rPr>
            </a:br>
            <a:endParaRPr lang="cs-CZ" sz="4400"/>
          </a:p>
        </p:txBody>
      </p:sp>
    </p:spTree>
    <p:extLst>
      <p:ext uri="{BB962C8B-B14F-4D97-AF65-F5344CB8AC3E}">
        <p14:creationId xmlns:p14="http://schemas.microsoft.com/office/powerpoint/2010/main" val="29999545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2408963" y="141389"/>
            <a:ext cx="9178225" cy="53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0">
              <a:spcBef>
                <a:spcPts val="600"/>
              </a:spcBef>
              <a:defRPr/>
            </a:pPr>
            <a:r>
              <a:rPr lang="cs-CZ" sz="2764" b="1">
                <a:solidFill>
                  <a:prstClr val="black"/>
                </a:solidFill>
                <a:latin typeface="Arial"/>
              </a:rPr>
              <a:t>Nové národní programy </a:t>
            </a:r>
            <a:r>
              <a:rPr lang="cs-CZ" sz="2764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v realizaci</a:t>
            </a:r>
            <a:endParaRPr lang="cs-CZ" sz="2764" b="1">
              <a:solidFill>
                <a:prstClr val="black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B41DB78-98BB-84DB-2C3A-044E21240961}"/>
              </a:ext>
            </a:extLst>
          </p:cNvPr>
          <p:cNvSpPr txBox="1"/>
          <p:nvPr/>
        </p:nvSpPr>
        <p:spPr>
          <a:xfrm>
            <a:off x="921380" y="811252"/>
            <a:ext cx="10170083" cy="514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36163">
              <a:defRPr/>
            </a:pPr>
            <a:endParaRPr lang="cs-CZ" sz="1843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2551" indent="-292551" defTabSz="936163">
              <a:spcAft>
                <a:spcPts val="1843"/>
              </a:spcAft>
              <a:buFontTx/>
              <a:buChar char="-"/>
              <a:defRPr/>
            </a:pPr>
            <a:r>
              <a:rPr lang="cs-CZ" sz="2048" b="1">
                <a:solidFill>
                  <a:prstClr val="black"/>
                </a:solidFill>
                <a:latin typeface="Arial"/>
              </a:rPr>
              <a:t>Podpora destinačního managementu CR 2025+</a:t>
            </a:r>
          </a:p>
          <a:p>
            <a:pPr marL="292551" indent="-292551" defTabSz="936163">
              <a:spcAft>
                <a:spcPts val="1843"/>
              </a:spcAft>
              <a:buFontTx/>
              <a:buChar char="-"/>
              <a:defRPr/>
            </a:pPr>
            <a:r>
              <a:rPr lang="cs-CZ" sz="2048" b="1">
                <a:solidFill>
                  <a:prstClr val="black"/>
                </a:solidFill>
                <a:latin typeface="Arial"/>
              </a:rPr>
              <a:t>Podpora návštěvnosti postižených oblastí (vouchery)</a:t>
            </a:r>
          </a:p>
          <a:p>
            <a:pPr marL="292551" indent="-292551" defTabSz="936163">
              <a:spcAft>
                <a:spcPts val="1229"/>
              </a:spcAft>
              <a:buFontTx/>
              <a:buChar char="-"/>
              <a:defRPr/>
            </a:pPr>
            <a:r>
              <a:rPr lang="cs-CZ" sz="2048" b="1">
                <a:solidFill>
                  <a:prstClr val="black"/>
                </a:solidFill>
                <a:latin typeface="Arial"/>
              </a:rPr>
              <a:t>Podpora bydlení 2025+ (přes SFPI)</a:t>
            </a:r>
          </a:p>
          <a:p>
            <a:pPr marL="760632" lvl="1" indent="-292551" defTabSz="936163">
              <a:spcAft>
                <a:spcPts val="1229"/>
              </a:spcAft>
              <a:buFontTx/>
              <a:buChar char="-"/>
              <a:defRPr/>
            </a:pPr>
            <a:r>
              <a:rPr lang="cs-CZ" sz="2048" b="1">
                <a:solidFill>
                  <a:prstClr val="black"/>
                </a:solidFill>
                <a:latin typeface="Arial"/>
              </a:rPr>
              <a:t>Bytové domy bez bariér</a:t>
            </a:r>
          </a:p>
          <a:p>
            <a:pPr marL="760632" lvl="1" indent="-292551" defTabSz="936163">
              <a:spcAft>
                <a:spcPts val="1843"/>
              </a:spcAft>
              <a:buFontTx/>
              <a:buChar char="-"/>
              <a:defRPr/>
            </a:pPr>
            <a:r>
              <a:rPr lang="cs-CZ" sz="2048" b="1">
                <a:solidFill>
                  <a:prstClr val="black"/>
                </a:solidFill>
                <a:latin typeface="Arial"/>
              </a:rPr>
              <a:t>Technická infrastruktura</a:t>
            </a:r>
          </a:p>
          <a:p>
            <a:pPr marL="292551" indent="-292551" defTabSz="936163">
              <a:spcAft>
                <a:spcPts val="1843"/>
              </a:spcAft>
              <a:buFontTx/>
              <a:buChar char="-"/>
              <a:defRPr/>
            </a:pPr>
            <a:r>
              <a:rPr lang="cs-CZ" sz="2048" b="1">
                <a:solidFill>
                  <a:prstClr val="black"/>
                </a:solidFill>
                <a:latin typeface="Arial"/>
              </a:rPr>
              <a:t>ŽIVEL ‒ Pomoc v nouzi (ŽIVEL 4)</a:t>
            </a:r>
          </a:p>
          <a:p>
            <a:pPr defTabSz="936163">
              <a:spcAft>
                <a:spcPts val="1843"/>
              </a:spcAft>
              <a:defRPr/>
            </a:pPr>
            <a:endParaRPr lang="cs-CZ" sz="2048" b="1">
              <a:solidFill>
                <a:prstClr val="black"/>
              </a:solidFill>
              <a:latin typeface="Arial"/>
            </a:endParaRPr>
          </a:p>
          <a:p>
            <a:pPr marL="292551" indent="-292551" defTabSz="936163">
              <a:spcAft>
                <a:spcPts val="1229"/>
              </a:spcAft>
              <a:buFontTx/>
              <a:buChar char="-"/>
              <a:defRPr/>
            </a:pPr>
            <a:r>
              <a:rPr lang="cs-CZ" sz="2048" b="1">
                <a:solidFill>
                  <a:prstClr val="black"/>
                </a:solidFill>
                <a:latin typeface="Arial"/>
              </a:rPr>
              <a:t>Podpora obnovy a rozvoje regionů (PRR + HSOÚ + Živly + Infra CR)</a:t>
            </a:r>
          </a:p>
          <a:p>
            <a:pPr marL="292551" indent="-292551" defTabSz="936163">
              <a:spcAft>
                <a:spcPts val="1229"/>
              </a:spcAft>
              <a:buFontTx/>
              <a:buChar char="-"/>
              <a:defRPr/>
            </a:pPr>
            <a:r>
              <a:rPr lang="cs-CZ" sz="2048" b="1">
                <a:solidFill>
                  <a:prstClr val="black"/>
                </a:solidFill>
                <a:latin typeface="Arial"/>
              </a:rPr>
              <a:t>Podpora euroregionů v oblasti odstraňování překážek přeshraniční spolupráce</a:t>
            </a:r>
          </a:p>
        </p:txBody>
      </p:sp>
      <p:sp>
        <p:nvSpPr>
          <p:cNvPr id="3" name="Šipka: dolů 2">
            <a:extLst>
              <a:ext uri="{FF2B5EF4-FFF2-40B4-BE49-F238E27FC236}">
                <a16:creationId xmlns:a16="http://schemas.microsoft.com/office/drawing/2014/main" id="{8C5B2E6F-5166-6E88-8685-E12C0C4656E1}"/>
              </a:ext>
            </a:extLst>
          </p:cNvPr>
          <p:cNvSpPr/>
          <p:nvPr/>
        </p:nvSpPr>
        <p:spPr>
          <a:xfrm>
            <a:off x="3153144" y="4106669"/>
            <a:ext cx="368624" cy="633111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6163"/>
            <a:endParaRPr lang="cs-CZ" sz="1843">
              <a:solidFill>
                <a:prstClr val="white"/>
              </a:solidFill>
              <a:latin typeface="Arial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87425AC0-0B9D-E9F4-D676-D2717BE2FC70}"/>
              </a:ext>
            </a:extLst>
          </p:cNvPr>
          <p:cNvSpPr txBox="1"/>
          <p:nvPr/>
        </p:nvSpPr>
        <p:spPr>
          <a:xfrm>
            <a:off x="3521768" y="4214624"/>
            <a:ext cx="3096444" cy="41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36163"/>
            <a:r>
              <a:rPr lang="cs-CZ" sz="2048" i="1">
                <a:solidFill>
                  <a:prstClr val="black"/>
                </a:solidFill>
                <a:latin typeface="Arial"/>
              </a:rPr>
              <a:t>Rozšíření</a:t>
            </a: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62F87CBF-8063-A86B-E643-28519153A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0" y="165523"/>
            <a:ext cx="2374928" cy="51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883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FA2406BC-3D48-85D2-B9E1-63E4CB3519D9}"/>
              </a:ext>
            </a:extLst>
          </p:cNvPr>
          <p:cNvSpPr txBox="1"/>
          <p:nvPr/>
        </p:nvSpPr>
        <p:spPr>
          <a:xfrm>
            <a:off x="382050" y="1125487"/>
            <a:ext cx="11610658" cy="47705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914350">
              <a:spcAft>
                <a:spcPts val="800"/>
              </a:spcAft>
              <a:defRPr/>
            </a:pPr>
            <a:r>
              <a:rPr lang="pl-PL" b="1" i="1" kern="0" dirty="0">
                <a:solidFill>
                  <a:prstClr val="black"/>
                </a:solidFill>
                <a:latin typeface="Arial"/>
                <a:cs typeface="Arial"/>
              </a:rPr>
              <a:t>Podpora </a:t>
            </a:r>
            <a:r>
              <a:rPr lang="pl-PL" b="1" i="1" kern="0">
                <a:solidFill>
                  <a:prstClr val="black"/>
                </a:solidFill>
                <a:latin typeface="Arial"/>
                <a:cs typeface="Arial"/>
              </a:rPr>
              <a:t>obnovy</a:t>
            </a:r>
            <a:r>
              <a:rPr lang="pl-PL" b="1" i="1" kern="0" dirty="0">
                <a:solidFill>
                  <a:prstClr val="black"/>
                </a:solidFill>
                <a:latin typeface="Arial"/>
                <a:cs typeface="Arial"/>
              </a:rPr>
              <a:t> a </a:t>
            </a:r>
            <a:r>
              <a:rPr lang="pl-PL" b="1" i="1" kern="0">
                <a:solidFill>
                  <a:prstClr val="black"/>
                </a:solidFill>
                <a:latin typeface="Arial"/>
                <a:cs typeface="Arial"/>
              </a:rPr>
              <a:t>rozvoje</a:t>
            </a:r>
            <a:r>
              <a:rPr lang="pl-PL" b="1" i="1" kern="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pl-PL" b="1" i="1" kern="0">
                <a:solidFill>
                  <a:prstClr val="black"/>
                </a:solidFill>
                <a:latin typeface="Arial"/>
                <a:cs typeface="Arial"/>
              </a:rPr>
              <a:t>venkova</a:t>
            </a:r>
            <a:endParaRPr lang="en-US" kern="0">
              <a:solidFill>
                <a:prstClr val="black"/>
              </a:solidFill>
              <a:latin typeface="Arial"/>
              <a:cs typeface="Arial"/>
            </a:endParaRPr>
          </a:p>
          <a:p>
            <a:pPr marL="742315" lvl="1" indent="-285115" defTabSz="914350">
              <a:spcAft>
                <a:spcPts val="800"/>
              </a:spcAft>
              <a:buFont typeface="Wingdings,Sans-Serif"/>
              <a:buChar char="§"/>
              <a:defRPr/>
            </a:pPr>
            <a:r>
              <a:rPr lang="cs-CZ" kern="0">
                <a:solidFill>
                  <a:prstClr val="black"/>
                </a:solidFill>
                <a:latin typeface="Arial"/>
                <a:cs typeface="Arial"/>
              </a:rPr>
              <a:t>příjem 13.</a:t>
            </a:r>
            <a:r>
              <a:rPr lang="cs-CZ" kern="0">
                <a:solidFill>
                  <a:prstClr val="black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cs-CZ" kern="0">
                <a:solidFill>
                  <a:prstClr val="black"/>
                </a:solidFill>
                <a:latin typeface="Arial"/>
                <a:cs typeface="Arial"/>
              </a:rPr>
              <a:t>1.</a:t>
            </a:r>
            <a:r>
              <a:rPr lang="cs-CZ" kern="0">
                <a:solidFill>
                  <a:prstClr val="black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cs-CZ" kern="0">
                <a:solidFill>
                  <a:prstClr val="black"/>
                </a:solidFill>
                <a:latin typeface="Arial"/>
                <a:cs typeface="Arial"/>
              </a:rPr>
              <a:t>‒</a:t>
            </a:r>
            <a:r>
              <a:rPr lang="cs-CZ" kern="0">
                <a:solidFill>
                  <a:prstClr val="black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cs-CZ" kern="0">
                <a:solidFill>
                  <a:prstClr val="black"/>
                </a:solidFill>
                <a:latin typeface="Arial"/>
                <a:cs typeface="Arial"/>
              </a:rPr>
              <a:t>14.</a:t>
            </a:r>
            <a:r>
              <a:rPr lang="cs-CZ" kern="0">
                <a:solidFill>
                  <a:prstClr val="black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cs-CZ" kern="0">
                <a:solidFill>
                  <a:prstClr val="black"/>
                </a:solidFill>
                <a:latin typeface="Arial"/>
                <a:cs typeface="Arial"/>
              </a:rPr>
              <a:t>4. 2025, </a:t>
            </a:r>
            <a:r>
              <a:rPr lang="cs-CZ" kern="0">
                <a:solidFill>
                  <a:prstClr val="black"/>
                </a:solidFill>
                <a:cs typeface="Arial"/>
              </a:rPr>
              <a:t>alokace 1,04 mld. Kč, </a:t>
            </a:r>
            <a:r>
              <a:rPr lang="cs-CZ" kern="0">
                <a:solidFill>
                  <a:prstClr val="black"/>
                </a:solidFill>
                <a:latin typeface="Arial"/>
                <a:cs typeface="Arial"/>
              </a:rPr>
              <a:t>podáno 853 žádostí za cca 3,2 mld. Kč, vyhodnocení září 2025</a:t>
            </a:r>
            <a:r>
              <a:rPr lang="pl-PL" kern="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</a:p>
          <a:p>
            <a:pPr marL="742315" lvl="1" indent="-285115" defTabSz="914350">
              <a:spcAft>
                <a:spcPts val="800"/>
              </a:spcAft>
              <a:buFont typeface="Wingdings,Sans-Serif"/>
              <a:buChar char="§"/>
              <a:defRPr/>
            </a:pPr>
            <a:endParaRPr lang="pl-PL" dirty="0">
              <a:solidFill>
                <a:prstClr val="black"/>
              </a:solidFill>
              <a:cs typeface="Arial"/>
            </a:endParaRPr>
          </a:p>
          <a:p>
            <a:pPr defTabSz="914350">
              <a:spcAft>
                <a:spcPts val="600"/>
              </a:spcAft>
              <a:defRPr/>
            </a:pPr>
            <a:r>
              <a:rPr lang="pl-PL" b="1" i="1" kern="0" dirty="0">
                <a:solidFill>
                  <a:prstClr val="black"/>
                </a:solidFill>
                <a:latin typeface="Arial"/>
              </a:rPr>
              <a:t>Podpora </a:t>
            </a:r>
            <a:r>
              <a:rPr lang="pl-PL" b="1" i="1" kern="0">
                <a:solidFill>
                  <a:prstClr val="black"/>
                </a:solidFill>
                <a:latin typeface="Arial"/>
              </a:rPr>
              <a:t>obcí</a:t>
            </a:r>
            <a:r>
              <a:rPr lang="pl-PL" b="1" i="1" kern="0" dirty="0">
                <a:solidFill>
                  <a:prstClr val="black"/>
                </a:solidFill>
                <a:latin typeface="Arial"/>
              </a:rPr>
              <a:t> s </a:t>
            </a:r>
            <a:r>
              <a:rPr lang="pl-PL" b="1" i="1" kern="0">
                <a:solidFill>
                  <a:prstClr val="black"/>
                </a:solidFill>
                <a:latin typeface="Arial"/>
              </a:rPr>
              <a:t>3001‒10</a:t>
            </a:r>
            <a:r>
              <a:rPr lang="pl-PL" b="1" i="1" kern="0" dirty="0">
                <a:solidFill>
                  <a:prstClr val="black"/>
                </a:solidFill>
                <a:latin typeface="Arial"/>
              </a:rPr>
              <a:t> 000 </a:t>
            </a:r>
            <a:r>
              <a:rPr lang="pl-PL" b="1" i="1" kern="0">
                <a:solidFill>
                  <a:prstClr val="black"/>
                </a:solidFill>
                <a:latin typeface="Arial"/>
              </a:rPr>
              <a:t>obyvateli</a:t>
            </a:r>
            <a:endParaRPr lang="pl-PL" b="1" i="1" kern="0">
              <a:solidFill>
                <a:prstClr val="black"/>
              </a:solidFill>
              <a:latin typeface="Arial"/>
              <a:cs typeface="Arial"/>
            </a:endParaRPr>
          </a:p>
          <a:p>
            <a:pPr marL="537845" lvl="1" indent="-283845" defTabSz="9143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pl-PL" kern="0">
                <a:solidFill>
                  <a:prstClr val="black"/>
                </a:solidFill>
                <a:latin typeface="Arial"/>
              </a:rPr>
              <a:t>příjem</a:t>
            </a:r>
            <a:r>
              <a:rPr lang="pl-PL" kern="0" dirty="0">
                <a:solidFill>
                  <a:prstClr val="black"/>
                </a:solidFill>
                <a:latin typeface="Arial"/>
              </a:rPr>
              <a:t> 13. 1. </a:t>
            </a:r>
            <a:r>
              <a:rPr lang="pl-PL" kern="0" dirty="0">
                <a:solidFill>
                  <a:prstClr val="black"/>
                </a:solidFill>
                <a:latin typeface="Arial"/>
                <a:cs typeface="Arial"/>
              </a:rPr>
              <a:t>‒ </a:t>
            </a:r>
            <a:r>
              <a:rPr lang="pl-PL" kern="0" dirty="0">
                <a:solidFill>
                  <a:prstClr val="black"/>
                </a:solidFill>
                <a:latin typeface="Arial"/>
              </a:rPr>
              <a:t>14. 4. 2025, </a:t>
            </a:r>
            <a:r>
              <a:rPr lang="pl-PL" kern="0">
                <a:solidFill>
                  <a:prstClr val="black"/>
                </a:solidFill>
              </a:rPr>
              <a:t>alokace</a:t>
            </a:r>
            <a:r>
              <a:rPr lang="pl-PL" kern="0" dirty="0">
                <a:solidFill>
                  <a:prstClr val="black"/>
                </a:solidFill>
              </a:rPr>
              <a:t> 660 mil. </a:t>
            </a:r>
            <a:r>
              <a:rPr lang="pl-PL" kern="0">
                <a:solidFill>
                  <a:prstClr val="black"/>
                </a:solidFill>
              </a:rPr>
              <a:t>Kč</a:t>
            </a:r>
            <a:r>
              <a:rPr lang="pl-PL" kern="0" dirty="0">
                <a:solidFill>
                  <a:prstClr val="black"/>
                </a:solidFill>
              </a:rPr>
              <a:t>, </a:t>
            </a:r>
            <a:r>
              <a:rPr lang="pl-PL" kern="0">
                <a:solidFill>
                  <a:prstClr val="black"/>
                </a:solidFill>
                <a:latin typeface="Arial"/>
              </a:rPr>
              <a:t>podáno</a:t>
            </a:r>
            <a:r>
              <a:rPr lang="pl-PL" kern="0" dirty="0">
                <a:solidFill>
                  <a:prstClr val="black"/>
                </a:solidFill>
                <a:latin typeface="Arial"/>
              </a:rPr>
              <a:t> 146 </a:t>
            </a:r>
            <a:r>
              <a:rPr lang="pl-PL" kern="0">
                <a:solidFill>
                  <a:prstClr val="black"/>
                </a:solidFill>
                <a:latin typeface="Arial"/>
              </a:rPr>
              <a:t>žádostí</a:t>
            </a:r>
            <a:r>
              <a:rPr lang="pl-PL" kern="0" dirty="0">
                <a:solidFill>
                  <a:prstClr val="black"/>
                </a:solidFill>
                <a:latin typeface="Arial"/>
              </a:rPr>
              <a:t> za </a:t>
            </a:r>
            <a:r>
              <a:rPr lang="pl-PL" kern="0">
                <a:solidFill>
                  <a:prstClr val="black"/>
                </a:solidFill>
                <a:latin typeface="Arial"/>
              </a:rPr>
              <a:t>cca</a:t>
            </a:r>
            <a:r>
              <a:rPr lang="pl-PL" kern="0" dirty="0">
                <a:solidFill>
                  <a:prstClr val="black"/>
                </a:solidFill>
                <a:latin typeface="Arial"/>
              </a:rPr>
              <a:t> 1,11 mld. </a:t>
            </a:r>
            <a:r>
              <a:rPr lang="pl-PL" kern="0">
                <a:solidFill>
                  <a:prstClr val="black"/>
                </a:solidFill>
                <a:latin typeface="Arial"/>
              </a:rPr>
              <a:t>Kč</a:t>
            </a:r>
            <a:r>
              <a:rPr lang="pl-PL" kern="0" dirty="0">
                <a:solidFill>
                  <a:prstClr val="black"/>
                </a:solidFill>
                <a:latin typeface="Arial"/>
              </a:rPr>
              <a:t>, </a:t>
            </a:r>
            <a:r>
              <a:rPr lang="pl-PL" kern="0">
                <a:solidFill>
                  <a:prstClr val="black"/>
                </a:solidFill>
                <a:latin typeface="Arial"/>
              </a:rPr>
              <a:t>vyhodnocení</a:t>
            </a:r>
            <a:r>
              <a:rPr lang="pl-PL" kern="0" dirty="0">
                <a:solidFill>
                  <a:prstClr val="black"/>
                </a:solidFill>
                <a:latin typeface="Arial"/>
              </a:rPr>
              <a:t> </a:t>
            </a:r>
            <a:r>
              <a:rPr lang="pl-PL" kern="0">
                <a:solidFill>
                  <a:prstClr val="black"/>
                </a:solidFill>
                <a:latin typeface="Arial"/>
              </a:rPr>
              <a:t>září</a:t>
            </a:r>
            <a:r>
              <a:rPr lang="pl-PL" kern="0" dirty="0">
                <a:solidFill>
                  <a:prstClr val="black"/>
                </a:solidFill>
                <a:latin typeface="Arial"/>
              </a:rPr>
              <a:t> 2025</a:t>
            </a:r>
            <a:endParaRPr lang="pl-PL" kern="0">
              <a:solidFill>
                <a:prstClr val="black"/>
              </a:solidFill>
              <a:latin typeface="Arial"/>
              <a:cs typeface="Arial"/>
            </a:endParaRPr>
          </a:p>
          <a:p>
            <a:pPr marL="537845" lvl="1" indent="-283845" defTabSz="9143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endParaRPr lang="pl-PL" kern="0" dirty="0">
              <a:solidFill>
                <a:prstClr val="black"/>
              </a:solidFill>
              <a:latin typeface="Arial"/>
            </a:endParaRPr>
          </a:p>
          <a:p>
            <a:pPr marL="0" lvl="1" defTabSz="914350">
              <a:spcAft>
                <a:spcPts val="600"/>
              </a:spcAft>
              <a:defRPr/>
            </a:pPr>
            <a:r>
              <a:rPr lang="cs-CZ" b="1" i="1" kern="0" dirty="0">
                <a:solidFill>
                  <a:prstClr val="black"/>
                </a:solidFill>
                <a:latin typeface="Arial"/>
              </a:rPr>
              <a:t>Vesnice roku</a:t>
            </a:r>
            <a:endParaRPr lang="cs-CZ" b="1" i="1" kern="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37845" lvl="1" indent="-283845" defTabSz="9143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kern="0" dirty="0">
                <a:solidFill>
                  <a:prstClr val="black"/>
                </a:solidFill>
                <a:latin typeface="Arial"/>
              </a:rPr>
              <a:t>příjem 17. 3. až 30. 9. 2025 (</a:t>
            </a:r>
            <a:r>
              <a:rPr lang="cs-CZ" kern="0" dirty="0">
                <a:solidFill>
                  <a:prstClr val="black"/>
                </a:solidFill>
                <a:latin typeface="Arial"/>
                <a:cs typeface="Arial"/>
              </a:rPr>
              <a:t>navýšení max. míry dotace až na 100 %), v</a:t>
            </a:r>
            <a:r>
              <a:rPr lang="cs-CZ" kern="0" dirty="0">
                <a:solidFill>
                  <a:prstClr val="black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cs-CZ" kern="0" dirty="0">
                <a:solidFill>
                  <a:prstClr val="black"/>
                </a:solidFill>
                <a:latin typeface="Arial"/>
                <a:cs typeface="Arial"/>
              </a:rPr>
              <a:t>plánu prodloužení výzvy (do konce října 2025)</a:t>
            </a:r>
            <a:endParaRPr lang="pl-PL" kern="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1AB40C3-2593-60D8-A747-29C49ED28502}"/>
              </a:ext>
            </a:extLst>
          </p:cNvPr>
          <p:cNvSpPr txBox="1"/>
          <p:nvPr/>
        </p:nvSpPr>
        <p:spPr>
          <a:xfrm>
            <a:off x="2630138" y="193138"/>
            <a:ext cx="9178225" cy="99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0">
              <a:spcBef>
                <a:spcPts val="600"/>
              </a:spcBef>
              <a:defRPr/>
            </a:pPr>
            <a:r>
              <a:rPr lang="cs-CZ" sz="2457" b="1">
                <a:solidFill>
                  <a:prstClr val="black"/>
                </a:solidFill>
                <a:latin typeface="Arial"/>
              </a:rPr>
              <a:t>Výzvy </a:t>
            </a:r>
            <a:r>
              <a:rPr lang="cs-CZ" sz="2457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‒ </a:t>
            </a:r>
            <a:r>
              <a:rPr lang="pl-PL" sz="2457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Podpora obnovy a rozvoje regionů</a:t>
            </a:r>
          </a:p>
          <a:p>
            <a:pPr algn="ctr" defTabSz="914350">
              <a:spcBef>
                <a:spcPts val="600"/>
              </a:spcBef>
              <a:defRPr/>
            </a:pPr>
            <a:r>
              <a:rPr lang="cs-CZ" sz="2764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cs-CZ" sz="2764" b="1">
              <a:solidFill>
                <a:prstClr val="black"/>
              </a:solidFill>
              <a:latin typeface="Arial"/>
              <a:cs typeface="Arial" panose="020B0604020202020204" pitchFamily="34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6A3C1EA3-E6C9-9D02-C9C9-9833627FD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0" y="165523"/>
            <a:ext cx="2374928" cy="51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0217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FA2406BC-3D48-85D2-B9E1-63E4CB3519D9}"/>
              </a:ext>
            </a:extLst>
          </p:cNvPr>
          <p:cNvSpPr txBox="1"/>
          <p:nvPr/>
        </p:nvSpPr>
        <p:spPr>
          <a:xfrm>
            <a:off x="382050" y="1100669"/>
            <a:ext cx="11610658" cy="469359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914350">
              <a:spcAft>
                <a:spcPts val="600"/>
              </a:spcAft>
              <a:defRPr/>
            </a:pPr>
            <a:r>
              <a:rPr lang="cs-CZ" b="1" i="1" kern="0">
                <a:solidFill>
                  <a:prstClr val="black"/>
                </a:solidFill>
                <a:latin typeface="Arial"/>
              </a:rPr>
              <a:t>Podpora chytrých měst, obcí a regionů</a:t>
            </a:r>
            <a:endParaRPr lang="cs-CZ" b="1" i="1" kern="0">
              <a:solidFill>
                <a:prstClr val="black"/>
              </a:solidFill>
              <a:latin typeface="Arial"/>
              <a:cs typeface="Arial"/>
            </a:endParaRPr>
          </a:p>
          <a:p>
            <a:pPr marL="537845" lvl="1" indent="-283845" defTabSz="9143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kern="0">
                <a:solidFill>
                  <a:prstClr val="black"/>
                </a:solidFill>
                <a:latin typeface="Arial"/>
              </a:rPr>
              <a:t>příjem 14. 4. až 29. 8. 2025 (prodloužen), alokace 80 mil. Kč (navýšení max. míry dotace na</a:t>
            </a:r>
            <a:r>
              <a:rPr lang="cs-CZ" kern="0">
                <a:solidFill>
                  <a:prstClr val="black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cs-CZ" kern="0">
                <a:solidFill>
                  <a:prstClr val="black"/>
                </a:solidFill>
                <a:latin typeface="Arial"/>
              </a:rPr>
              <a:t>50 %), podáno 22 žádostí za cca 140,6 mil. Kč</a:t>
            </a:r>
            <a:endParaRPr lang="cs-CZ" kern="0">
              <a:solidFill>
                <a:prstClr val="black"/>
              </a:solidFill>
              <a:latin typeface="Arial"/>
              <a:cs typeface="Arial"/>
            </a:endParaRPr>
          </a:p>
          <a:p>
            <a:pPr marL="537845" lvl="1" indent="-283845" defTabSz="9143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endParaRPr lang="pl-PL" kern="0" dirty="0">
              <a:solidFill>
                <a:prstClr val="black"/>
              </a:solidFill>
              <a:latin typeface="Arial"/>
              <a:cs typeface="Arial"/>
            </a:endParaRPr>
          </a:p>
          <a:p>
            <a:pPr defTabSz="914350">
              <a:spcAft>
                <a:spcPts val="600"/>
              </a:spcAft>
              <a:defRPr/>
            </a:pPr>
            <a:r>
              <a:rPr lang="cs-CZ" b="1" i="1" kern="0" dirty="0">
                <a:solidFill>
                  <a:prstClr val="black"/>
                </a:solidFill>
                <a:latin typeface="Arial"/>
              </a:rPr>
              <a:t>Podpora rozvoje hospodářsky a sociálně ohrožených území</a:t>
            </a:r>
            <a:endParaRPr lang="cs-CZ" b="1" i="1" kern="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37845" lvl="1" indent="-283845" defTabSz="9143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kern="0" dirty="0">
                <a:solidFill>
                  <a:prstClr val="black"/>
                </a:solidFill>
                <a:latin typeface="Arial"/>
              </a:rPr>
              <a:t>příjem 14. 4. až 29. 6. 2025, 140 mil. Kč (navýšení max. míry dotace na</a:t>
            </a:r>
            <a:r>
              <a:rPr lang="cs-CZ" kern="0" dirty="0">
                <a:solidFill>
                  <a:prstClr val="black"/>
                </a:solidFill>
                <a:latin typeface="Calibri"/>
                <a:ea typeface="Calibri"/>
                <a:cs typeface="Calibri"/>
              </a:rPr>
              <a:t> </a:t>
            </a:r>
            <a:r>
              <a:rPr lang="cs-CZ" kern="0" dirty="0">
                <a:solidFill>
                  <a:prstClr val="black"/>
                </a:solidFill>
                <a:latin typeface="Arial"/>
              </a:rPr>
              <a:t>50 %), podáno 203 žádostí za cca 100 mil. Kč</a:t>
            </a:r>
            <a:endParaRPr lang="cs-CZ" kern="0">
              <a:solidFill>
                <a:prstClr val="black"/>
              </a:solidFill>
              <a:latin typeface="Arial"/>
              <a:cs typeface="Arial"/>
            </a:endParaRPr>
          </a:p>
          <a:p>
            <a:pPr marL="537845" lvl="1" indent="-283845" defTabSz="9143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endParaRPr lang="cs-CZ" kern="0" dirty="0">
              <a:solidFill>
                <a:prstClr val="black"/>
              </a:solidFill>
              <a:latin typeface="Arial"/>
              <a:cs typeface="Arial"/>
            </a:endParaRPr>
          </a:p>
          <a:p>
            <a:pPr defTabSz="914350">
              <a:spcAft>
                <a:spcPts val="600"/>
              </a:spcAft>
              <a:defRPr/>
            </a:pPr>
            <a:r>
              <a:rPr lang="cs-CZ" b="1" i="1" kern="0" dirty="0">
                <a:solidFill>
                  <a:prstClr val="black"/>
                </a:solidFill>
                <a:latin typeface="Arial"/>
              </a:rPr>
              <a:t>Oživení cestovního ruchu podporou infrastruktury CR</a:t>
            </a:r>
            <a:endParaRPr lang="cs-CZ" b="1" i="1" kern="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37845" lvl="1" indent="-283845" defTabSz="91435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cs-CZ" kern="0" dirty="0">
                <a:solidFill>
                  <a:prstClr val="black"/>
                </a:solidFill>
                <a:latin typeface="Arial"/>
              </a:rPr>
              <a:t>příjem 27. 1. až 31. 3. 2025, 250 mil. Kč; podáno 19 žádostí za cca 215 mil. Kč, podpořeno 14 žádostí za cca 210,5 mil. Kč</a:t>
            </a:r>
            <a:endParaRPr lang="cs-CZ" kern="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1AB40C3-2593-60D8-A747-29C49ED28502}"/>
              </a:ext>
            </a:extLst>
          </p:cNvPr>
          <p:cNvSpPr txBox="1"/>
          <p:nvPr/>
        </p:nvSpPr>
        <p:spPr>
          <a:xfrm>
            <a:off x="2630138" y="193138"/>
            <a:ext cx="9178225" cy="99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0">
              <a:spcBef>
                <a:spcPts val="600"/>
              </a:spcBef>
              <a:defRPr/>
            </a:pPr>
            <a:r>
              <a:rPr lang="cs-CZ" sz="2457" b="1">
                <a:solidFill>
                  <a:prstClr val="black"/>
                </a:solidFill>
                <a:latin typeface="Arial"/>
              </a:rPr>
              <a:t>Výzvy </a:t>
            </a:r>
            <a:r>
              <a:rPr lang="cs-CZ" sz="2457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‒ </a:t>
            </a:r>
            <a:r>
              <a:rPr lang="pl-PL" sz="2457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Podpora obnovy a rozvoje regionů</a:t>
            </a:r>
          </a:p>
          <a:p>
            <a:pPr algn="ctr" defTabSz="914350">
              <a:spcBef>
                <a:spcPts val="600"/>
              </a:spcBef>
              <a:defRPr/>
            </a:pPr>
            <a:r>
              <a:rPr lang="cs-CZ" sz="2764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cs-CZ" sz="2764" b="1">
              <a:solidFill>
                <a:prstClr val="black"/>
              </a:solidFill>
              <a:latin typeface="Arial"/>
              <a:cs typeface="Arial" panose="020B0604020202020204" pitchFamily="34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6A3C1EA3-E6C9-9D02-C9C9-9833627FD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0" y="165523"/>
            <a:ext cx="2374928" cy="51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1369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8928782D-C495-4C37-56BF-6AAB2A18B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>
            <a:extLst>
              <a:ext uri="{FF2B5EF4-FFF2-40B4-BE49-F238E27FC236}">
                <a16:creationId xmlns:a16="http://schemas.microsoft.com/office/drawing/2014/main" id="{D657010B-78B1-71BF-1D88-9655E0D0E56B}"/>
              </a:ext>
            </a:extLst>
          </p:cNvPr>
          <p:cNvSpPr txBox="1"/>
          <p:nvPr/>
        </p:nvSpPr>
        <p:spPr>
          <a:xfrm>
            <a:off x="1303090" y="119413"/>
            <a:ext cx="9178225" cy="53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0">
              <a:spcBef>
                <a:spcPts val="600"/>
              </a:spcBef>
              <a:defRPr/>
            </a:pPr>
            <a:r>
              <a:rPr lang="cs-CZ" sz="2764" b="1">
                <a:solidFill>
                  <a:prstClr val="black"/>
                </a:solidFill>
                <a:latin typeface="Arial"/>
              </a:rPr>
              <a:t>Výzvy </a:t>
            </a:r>
            <a:r>
              <a:rPr lang="cs-CZ" sz="2764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‒ další programy</a:t>
            </a:r>
            <a:endParaRPr lang="cs-CZ" sz="2764" b="1">
              <a:solidFill>
                <a:prstClr val="black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49ED7BE2-600E-E365-E1D4-D55F18DCF19F}"/>
              </a:ext>
            </a:extLst>
          </p:cNvPr>
          <p:cNvSpPr txBox="1"/>
          <p:nvPr/>
        </p:nvSpPr>
        <p:spPr>
          <a:xfrm>
            <a:off x="670094" y="1209077"/>
            <a:ext cx="10930919" cy="180049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914350">
              <a:spcAft>
                <a:spcPts val="1843"/>
              </a:spcAft>
              <a:defRPr/>
            </a:pPr>
            <a:r>
              <a:rPr lang="cs-CZ" b="1" i="1" kern="0" dirty="0">
                <a:solidFill>
                  <a:prstClr val="black"/>
                </a:solidFill>
                <a:latin typeface="Arial"/>
              </a:rPr>
              <a:t>Podpora euroregionů v oblasti odstraňování překážek přeshraniční spolupráce</a:t>
            </a:r>
            <a:endParaRPr lang="cs-CZ" b="1" kern="0" dirty="0">
              <a:solidFill>
                <a:prstClr val="black"/>
              </a:solidFill>
              <a:latin typeface="Arial"/>
            </a:endParaRPr>
          </a:p>
          <a:p>
            <a:pPr marL="537845" lvl="1" indent="-283845" defTabSz="914350">
              <a:spcAft>
                <a:spcPts val="1843"/>
              </a:spcAft>
              <a:buFont typeface="Wingdings" panose="05000000000000000000" pitchFamily="2" charset="2"/>
              <a:buChar char="§"/>
              <a:defRPr/>
            </a:pPr>
            <a:r>
              <a:rPr lang="cs-CZ" kern="0" dirty="0">
                <a:solidFill>
                  <a:prstClr val="black"/>
                </a:solidFill>
                <a:latin typeface="Arial"/>
              </a:rPr>
              <a:t>příjem 30. 6. – 31. 7. 2025, alokace 7 mil. Kč, podáno 8 žádostí                  za cca 3,3 mil. Kč</a:t>
            </a:r>
            <a:endParaRPr lang="cs-CZ" kern="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F827A961-06D0-30F0-44F6-7D3BEF6F65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0" y="165523"/>
            <a:ext cx="2374928" cy="51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13091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151DC9-811F-DF64-0B9F-1891AB18F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4400"/>
              <a:t>Národní plán obnovy – výzvy pro území</a:t>
            </a:r>
            <a:endParaRPr lang="cs-CZ" sz="440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DE990AFC-D6DF-602C-4805-074AF22385EB}"/>
              </a:ext>
            </a:extLst>
          </p:cNvPr>
          <p:cNvSpPr/>
          <p:nvPr/>
        </p:nvSpPr>
        <p:spPr>
          <a:xfrm>
            <a:off x="167524" y="6303078"/>
            <a:ext cx="3943786" cy="718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FAE1CBB-CF3A-5D7E-3F64-19F171F25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541" y="6445794"/>
            <a:ext cx="1740525" cy="37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15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BF7844-89C9-BB9B-D5C9-EF74E6CA4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854456" cy="1270049"/>
          </a:xfrm>
        </p:spPr>
        <p:txBody>
          <a:bodyPr anchor="ctr">
            <a:normAutofit/>
          </a:bodyPr>
          <a:lstStyle/>
          <a:p>
            <a:pPr marL="351577">
              <a:lnSpc>
                <a:spcPct val="110000"/>
              </a:lnSpc>
            </a:pPr>
            <a:r>
              <a:rPr lang="cs-CZ" sz="3600"/>
              <a:t>Celková finanční obálka: 865 mld. EUR</a:t>
            </a:r>
          </a:p>
        </p:txBody>
      </p:sp>
      <p:graphicFrame>
        <p:nvGraphicFramePr>
          <p:cNvPr id="9" name="Zástupný obsah 8">
            <a:extLst>
              <a:ext uri="{FF2B5EF4-FFF2-40B4-BE49-F238E27FC236}">
                <a16:creationId xmlns:a16="http://schemas.microsoft.com/office/drawing/2014/main" id="{8F2D42D4-EAC9-9B79-450E-8BB70B0831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5437510"/>
              </p:ext>
            </p:extLst>
          </p:nvPr>
        </p:nvGraphicFramePr>
        <p:xfrm>
          <a:off x="424482" y="1392087"/>
          <a:ext cx="7215038" cy="4847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Obdélník 9">
            <a:extLst>
              <a:ext uri="{FF2B5EF4-FFF2-40B4-BE49-F238E27FC236}">
                <a16:creationId xmlns:a16="http://schemas.microsoft.com/office/drawing/2014/main" id="{AF508B56-3097-34BB-288E-3D6EFF9D7F7B}"/>
              </a:ext>
            </a:extLst>
          </p:cNvPr>
          <p:cNvSpPr/>
          <p:nvPr/>
        </p:nvSpPr>
        <p:spPr>
          <a:xfrm>
            <a:off x="8475490" y="1669391"/>
            <a:ext cx="3714922" cy="218485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2800">
                <a:solidFill>
                  <a:srgbClr val="000000"/>
                </a:solidFill>
                <a:latin typeface="+mj-lt"/>
              </a:rPr>
              <a:t>+ </a:t>
            </a:r>
            <a:r>
              <a:rPr lang="cs-CZ">
                <a:solidFill>
                  <a:srgbClr val="000000"/>
                </a:solidFill>
                <a:latin typeface="+mj-lt"/>
              </a:rPr>
              <a:t>pro Nástroj EU: </a:t>
            </a:r>
          </a:p>
          <a:p>
            <a:pPr algn="ctr" defTabSz="914309"/>
            <a:r>
              <a:rPr lang="cs-CZ" b="1">
                <a:solidFill>
                  <a:srgbClr val="000000"/>
                </a:solidFill>
                <a:latin typeface="+mj-lt"/>
              </a:rPr>
              <a:t>72 mld. EUR</a:t>
            </a:r>
          </a:p>
          <a:p>
            <a:pPr algn="ctr" defTabSz="914309"/>
            <a:endParaRPr lang="cs-CZ">
              <a:solidFill>
                <a:srgbClr val="000000"/>
              </a:solidFill>
              <a:latin typeface="+mj-lt"/>
            </a:endParaRPr>
          </a:p>
          <a:p>
            <a:pPr algn="ctr" defTabSz="914309"/>
            <a:r>
              <a:rPr lang="cs-CZ">
                <a:solidFill>
                  <a:srgbClr val="000000"/>
                </a:solidFill>
                <a:latin typeface="+mj-lt"/>
              </a:rPr>
              <a:t>+ pro Interreg: </a:t>
            </a:r>
          </a:p>
          <a:p>
            <a:pPr algn="ctr" defTabSz="914309"/>
            <a:r>
              <a:rPr lang="cs-CZ" b="1">
                <a:solidFill>
                  <a:srgbClr val="000000"/>
                </a:solidFill>
                <a:latin typeface="+mj-lt"/>
              </a:rPr>
              <a:t>10 mld. EUR</a:t>
            </a:r>
            <a:endParaRPr lang="cs-CZ" sz="2000" b="1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2F9FA0B1-418C-3039-0096-F693062C7F78}"/>
              </a:ext>
            </a:extLst>
          </p:cNvPr>
          <p:cNvSpPr/>
          <p:nvPr/>
        </p:nvSpPr>
        <p:spPr>
          <a:xfrm>
            <a:off x="8216525" y="4606512"/>
            <a:ext cx="3861606" cy="152919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09"/>
            <a:r>
              <a:rPr lang="cs-CZ" i="1">
                <a:solidFill>
                  <a:srgbClr val="262626">
                    <a:lumMod val="75000"/>
                    <a:lumOff val="25000"/>
                  </a:srgbClr>
                </a:solidFill>
                <a:latin typeface="+mj-lt"/>
              </a:rPr>
              <a:t>Dodatečné zdroje:</a:t>
            </a:r>
          </a:p>
          <a:p>
            <a:pPr defTabSz="914309"/>
            <a:r>
              <a:rPr lang="cs-CZ" sz="1050" i="1">
                <a:solidFill>
                  <a:prstClr val="white"/>
                </a:solidFill>
                <a:latin typeface="+mj-lt"/>
              </a:rPr>
              <a:t>c</a:t>
            </a:r>
            <a:endParaRPr lang="cs-CZ" sz="1000" i="1">
              <a:solidFill>
                <a:prstClr val="white"/>
              </a:solidFill>
              <a:latin typeface="+mj-lt"/>
            </a:endParaRPr>
          </a:p>
          <a:p>
            <a:pPr defTabSz="914309"/>
            <a:r>
              <a:rPr lang="cs-CZ" sz="2000" i="1">
                <a:solidFill>
                  <a:srgbClr val="262626">
                    <a:lumMod val="75000"/>
                    <a:lumOff val="25000"/>
                  </a:srgbClr>
                </a:solidFill>
                <a:latin typeface="+mj-lt"/>
              </a:rPr>
              <a:t>SKF: </a:t>
            </a:r>
            <a:r>
              <a:rPr lang="cs-CZ" sz="2000" b="1" i="1">
                <a:solidFill>
                  <a:srgbClr val="262626">
                    <a:lumMod val="75000"/>
                    <a:lumOff val="25000"/>
                  </a:srgbClr>
                </a:solidFill>
                <a:latin typeface="+mj-lt"/>
              </a:rPr>
              <a:t>50 mld. EUR</a:t>
            </a:r>
          </a:p>
          <a:p>
            <a:pPr defTabSz="914309"/>
            <a:r>
              <a:rPr lang="en-US" sz="2000" i="1">
                <a:solidFill>
                  <a:srgbClr val="262626">
                    <a:lumMod val="75000"/>
                    <a:lumOff val="25000"/>
                  </a:srgbClr>
                </a:solidFill>
                <a:latin typeface="+mj-lt"/>
              </a:rPr>
              <a:t>Catalyst Europe: </a:t>
            </a:r>
            <a:r>
              <a:rPr lang="cs-CZ" sz="2000" b="1" i="1">
                <a:solidFill>
                  <a:srgbClr val="262626">
                    <a:lumMod val="75000"/>
                    <a:lumOff val="25000"/>
                  </a:srgbClr>
                </a:solidFill>
                <a:latin typeface="+mj-lt"/>
              </a:rPr>
              <a:t>150 mld. EUR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AB5D86D2-B119-9676-9BC4-9CD0A60C33BE}"/>
              </a:ext>
            </a:extLst>
          </p:cNvPr>
          <p:cNvSpPr txBox="1"/>
          <p:nvPr/>
        </p:nvSpPr>
        <p:spPr>
          <a:xfrm>
            <a:off x="631685" y="5766421"/>
            <a:ext cx="3008815" cy="369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1800">
                <a:solidFill>
                  <a:srgbClr val="262626"/>
                </a:solidFill>
                <a:latin typeface="+mj-lt"/>
              </a:rPr>
              <a:t>včetně 218 mld. EUR pro MRR</a:t>
            </a:r>
          </a:p>
        </p:txBody>
      </p:sp>
    </p:spTree>
    <p:extLst>
      <p:ext uri="{BB962C8B-B14F-4D97-AF65-F5344CB8AC3E}">
        <p14:creationId xmlns:p14="http://schemas.microsoft.com/office/powerpoint/2010/main" val="32455832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E0B2F43-138C-2FBC-86EB-1424BFD23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139" y="203685"/>
            <a:ext cx="10714482" cy="882488"/>
          </a:xfrm>
        </p:spPr>
        <p:txBody>
          <a:bodyPr anchor="ctr">
            <a:normAutofit/>
          </a:bodyPr>
          <a:lstStyle/>
          <a:p>
            <a:r>
              <a:rPr lang="pl-PL" sz="3200"/>
              <a:t>Národní plán obnovy – výzvy pro území</a:t>
            </a:r>
            <a:endParaRPr lang="cs-CZ" sz="320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A62C9AE-2192-F248-3F3F-1FFBE360A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747" y="22368"/>
            <a:ext cx="5273461" cy="12451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71;g252369ed101_0_586">
            <a:extLst>
              <a:ext uri="{FF2B5EF4-FFF2-40B4-BE49-F238E27FC236}">
                <a16:creationId xmlns:a16="http://schemas.microsoft.com/office/drawing/2014/main" id="{5E1745C9-7DDC-D8A6-9C74-05143769B764}"/>
              </a:ext>
            </a:extLst>
          </p:cNvPr>
          <p:cNvSpPr txBox="1">
            <a:spLocks/>
          </p:cNvSpPr>
          <p:nvPr/>
        </p:nvSpPr>
        <p:spPr>
          <a:xfrm>
            <a:off x="-135084" y="1448808"/>
            <a:ext cx="11750057" cy="482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272" tIns="44624" rIns="89272" bIns="44624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Noto Sans Symbols"/>
              <a:buNone/>
              <a:defRPr sz="14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✔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95278" lvl="1" indent="0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None/>
              <a:defRPr/>
            </a:pPr>
            <a:r>
              <a:rPr lang="cs-CZ" sz="1953" kern="0" dirty="0">
                <a:solidFill>
                  <a:schemeClr val="tx1"/>
                </a:solidFill>
              </a:rPr>
              <a:t>Výzvy na </a:t>
            </a:r>
            <a:r>
              <a:rPr lang="cs-CZ" sz="1953" b="1" kern="0" dirty="0">
                <a:solidFill>
                  <a:schemeClr val="tx1"/>
                </a:solidFill>
              </a:rPr>
              <a:t>přípravu projektů obcí, měst a městských částí, krajů, DSO a</a:t>
            </a:r>
            <a:r>
              <a:rPr lang="cs-CZ" sz="1953" b="1" kern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cs-CZ" sz="1953" b="1" kern="0" dirty="0">
                <a:solidFill>
                  <a:schemeClr val="tx1"/>
                </a:solidFill>
              </a:rPr>
              <a:t>společenství obcí </a:t>
            </a:r>
            <a:r>
              <a:rPr lang="cs-CZ" sz="1953" kern="0" dirty="0">
                <a:solidFill>
                  <a:schemeClr val="tx1"/>
                </a:solidFill>
              </a:rPr>
              <a:t>atd.</a:t>
            </a:r>
            <a:r>
              <a:rPr lang="cs-CZ" sz="1953" b="1" kern="0" dirty="0">
                <a:solidFill>
                  <a:schemeClr val="tx1"/>
                </a:solidFill>
              </a:rPr>
              <a:t> </a:t>
            </a:r>
            <a:r>
              <a:rPr lang="cs-CZ" sz="1953" kern="0" dirty="0">
                <a:solidFill>
                  <a:schemeClr val="tx1"/>
                </a:solidFill>
              </a:rPr>
              <a:t>za </a:t>
            </a:r>
            <a:r>
              <a:rPr lang="cs-CZ" sz="1953" b="1" kern="0" dirty="0">
                <a:solidFill>
                  <a:schemeClr val="tx1"/>
                </a:solidFill>
              </a:rPr>
              <a:t>1,42 mld. Kč. </a:t>
            </a:r>
            <a:r>
              <a:rPr lang="cs-CZ" sz="1953" kern="0" dirty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[</a:t>
            </a:r>
            <a:r>
              <a:rPr lang="cs-CZ" sz="1953" kern="0" dirty="0">
                <a:solidFill>
                  <a:schemeClr val="tx1"/>
                </a:solidFill>
                <a:ea typeface="+mn-ea"/>
              </a:rPr>
              <a:t>4.1.3 NPO] </a:t>
            </a:r>
            <a:endParaRPr lang="cs-CZ" sz="1953" kern="0" dirty="0">
              <a:solidFill>
                <a:schemeClr val="tx1"/>
              </a:solidFill>
            </a:endParaRPr>
          </a:p>
          <a:p>
            <a:pPr marL="1347788" lvl="2" indent="-446088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sz="1953" b="1" kern="0" dirty="0">
                <a:solidFill>
                  <a:schemeClr val="tx1"/>
                </a:solidFill>
              </a:rPr>
              <a:t>5 výzev uzavřeno </a:t>
            </a:r>
            <a:r>
              <a:rPr lang="cs-CZ" sz="1953" kern="0" dirty="0">
                <a:solidFill>
                  <a:schemeClr val="tx1"/>
                </a:solidFill>
              </a:rPr>
              <a:t>(</a:t>
            </a:r>
            <a:r>
              <a:rPr lang="cs-CZ" dirty="0">
                <a:solidFill>
                  <a:srgbClr val="0000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sleduj zde</a:t>
            </a:r>
            <a:r>
              <a:rPr lang="cs-CZ" sz="1953" kern="0" dirty="0">
                <a:solidFill>
                  <a:schemeClr val="tx1"/>
                </a:solidFill>
              </a:rPr>
              <a:t>),</a:t>
            </a:r>
          </a:p>
          <a:p>
            <a:pPr marL="1793875" lvl="3" indent="-446088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sz="1758" kern="0" dirty="0">
                <a:solidFill>
                  <a:schemeClr val="tx1"/>
                </a:solidFill>
              </a:rPr>
              <a:t>1. výzva </a:t>
            </a:r>
            <a:r>
              <a:rPr lang="cs-CZ" sz="1758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projekty dostupného nájemního bydlení – 150 mil. Kč, podáno 157 žádostí, podpořeno 72 projektů, </a:t>
            </a:r>
            <a:r>
              <a:rPr lang="cs-CZ" sz="1600" dirty="0">
                <a:solidFill>
                  <a:srgbClr val="262626"/>
                </a:solidFill>
                <a:hlinkClick r:id="rId5"/>
              </a:rPr>
              <a:t>seznam zde</a:t>
            </a:r>
            <a:endParaRPr lang="cs-CZ" sz="1758" kern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75" lvl="3" indent="-446088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sz="1758" kern="0" dirty="0">
                <a:solidFill>
                  <a:schemeClr val="tx1"/>
                </a:solidFill>
              </a:rPr>
              <a:t>2. výzva </a:t>
            </a:r>
            <a:r>
              <a:rPr lang="cs-CZ" sz="1758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velké projekty – 500 mil. Kč, podáno 74 projektů za 1,4 mld. Kč, podpořeno 30 projektů, včetně 5 náhradních, </a:t>
            </a:r>
            <a:r>
              <a:rPr lang="cs-CZ" sz="1758" dirty="0">
                <a:solidFill>
                  <a:srgbClr val="262626"/>
                </a:solidFill>
                <a:hlinkClick r:id="rId6"/>
              </a:rPr>
              <a:t>seznam zde</a:t>
            </a:r>
            <a:endParaRPr lang="cs-CZ" sz="1758" kern="0" dirty="0">
              <a:solidFill>
                <a:prstClr val="black"/>
              </a:solidFill>
            </a:endParaRPr>
          </a:p>
          <a:p>
            <a:pPr marL="1793875" lvl="3" indent="-446088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sz="1758" kern="0" dirty="0">
                <a:solidFill>
                  <a:schemeClr val="tx1"/>
                </a:solidFill>
              </a:rPr>
              <a:t>3. výzva </a:t>
            </a:r>
            <a:r>
              <a:rPr lang="cs-CZ" sz="1758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příprava malých projektů – 300 mil. Kč, podáno 392 žádostí za</a:t>
            </a:r>
            <a:r>
              <a:rPr lang="cs-CZ" sz="1758" kern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cs-CZ" sz="1758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cca 838 mil. Kč, podpořeno 140 projektů, </a:t>
            </a:r>
            <a:r>
              <a:rPr lang="cs-CZ" sz="1758" kern="0" dirty="0">
                <a:solidFill>
                  <a:prstClr val="black"/>
                </a:solidFill>
                <a:hlinkClick r:id="rId7"/>
              </a:rPr>
              <a:t>seznam zde</a:t>
            </a:r>
            <a:endParaRPr lang="cs-CZ" sz="1758" kern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75" lvl="3" indent="-446088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sz="1758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výzva – malé projekty k realizaci – 70 mil. Kč, podpořeno 40 projektů, </a:t>
            </a:r>
            <a:r>
              <a:rPr lang="cs-CZ" sz="1758" kern="0" dirty="0">
                <a:solidFill>
                  <a:prstClr val="black"/>
                </a:solidFill>
                <a:hlinkClick r:id="rId8"/>
              </a:rPr>
              <a:t>seznam zde</a:t>
            </a:r>
            <a:endParaRPr lang="cs-CZ" sz="1758" kern="0" dirty="0">
              <a:solidFill>
                <a:prstClr val="black"/>
              </a:solidFill>
            </a:endParaRPr>
          </a:p>
          <a:p>
            <a:pPr marL="1793875" lvl="3" indent="-446088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sz="1758" kern="0" dirty="0">
                <a:solidFill>
                  <a:schemeClr val="tx1"/>
                </a:solidFill>
              </a:rPr>
              <a:t>5. výzva </a:t>
            </a:r>
            <a:r>
              <a:rPr lang="cs-CZ" sz="1758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projekty dostupného (včetně sociálního) bydlení – 400 mil. Kč, podáno 183 žádostí za 616 mil. Kč, podpořeno 137 projektů, včetně 22 náhradních, </a:t>
            </a:r>
            <a:r>
              <a:rPr lang="cs-CZ" sz="1600" dirty="0">
                <a:solidFill>
                  <a:srgbClr val="262626"/>
                </a:solidFill>
                <a:hlinkClick r:id="rId6"/>
              </a:rPr>
              <a:t>seznam zde</a:t>
            </a:r>
            <a:endParaRPr lang="cs-CZ" sz="1758" kern="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8465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E0B2F43-138C-2FBC-86EB-1424BFD23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339" y="263503"/>
            <a:ext cx="10714482" cy="882488"/>
          </a:xfrm>
        </p:spPr>
        <p:txBody>
          <a:bodyPr anchor="ctr">
            <a:normAutofit/>
          </a:bodyPr>
          <a:lstStyle/>
          <a:p>
            <a:r>
              <a:rPr lang="pl-PL" sz="3200"/>
              <a:t>Národní plán obnovy – výzvy pro území</a:t>
            </a:r>
            <a:endParaRPr lang="cs-CZ" sz="320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A62C9AE-2192-F248-3F3F-1FFBE360A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510" y="121160"/>
            <a:ext cx="5273461" cy="124512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71;g252369ed101_0_586">
            <a:extLst>
              <a:ext uri="{FF2B5EF4-FFF2-40B4-BE49-F238E27FC236}">
                <a16:creationId xmlns:a16="http://schemas.microsoft.com/office/drawing/2014/main" id="{F5525374-A65C-36B3-6F4C-F7DC681D63ED}"/>
              </a:ext>
            </a:extLst>
          </p:cNvPr>
          <p:cNvSpPr txBox="1">
            <a:spLocks/>
          </p:cNvSpPr>
          <p:nvPr/>
        </p:nvSpPr>
        <p:spPr>
          <a:xfrm>
            <a:off x="19609" y="1808187"/>
            <a:ext cx="11734968" cy="4851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272" tIns="44624" rIns="89272" bIns="44624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Noto Sans Symbols"/>
              <a:buNone/>
              <a:defRPr sz="14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✔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041735" lvl="1" indent="-446457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sz="2200" kern="0">
                <a:solidFill>
                  <a:schemeClr val="tx1"/>
                </a:solidFill>
              </a:rPr>
              <a:t>Výzvy na </a:t>
            </a:r>
            <a:r>
              <a:rPr lang="cs-CZ" sz="2200" b="1" kern="0">
                <a:solidFill>
                  <a:schemeClr val="tx1"/>
                </a:solidFill>
              </a:rPr>
              <a:t>demonstrativní aplikace ekosystému sítí 5G pro chytrá města, obce           a regiony </a:t>
            </a:r>
            <a:r>
              <a:rPr lang="cs-CZ" sz="2200" kern="0">
                <a:solidFill>
                  <a:schemeClr val="tx1"/>
                </a:solidFill>
                <a:cs typeface="Arial" panose="020B0604020202020204" pitchFamily="34" charset="0"/>
              </a:rPr>
              <a:t>[</a:t>
            </a:r>
            <a:r>
              <a:rPr lang="cs-CZ" sz="2200" kern="0">
                <a:solidFill>
                  <a:schemeClr val="tx1"/>
                </a:solidFill>
              </a:rPr>
              <a:t>1.4.1.6] za cca 721,5 mil. Kč </a:t>
            </a:r>
            <a:r>
              <a:rPr lang="cs-CZ" sz="2200" ker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2 </a:t>
            </a:r>
            <a:r>
              <a:rPr lang="cs-CZ" sz="2200" kern="0">
                <a:solidFill>
                  <a:schemeClr val="tx1"/>
                </a:solidFill>
              </a:rPr>
              <a:t>výzvy již uzavřeny, do</a:t>
            </a:r>
            <a:r>
              <a:rPr lang="cs-CZ" sz="2200" ker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cs-CZ" sz="2200" kern="0">
                <a:solidFill>
                  <a:schemeClr val="tx1"/>
                </a:solidFill>
              </a:rPr>
              <a:t>druhé velké výzvy předloženo 77 žádostí (za 939 mil. Kč, alokace výzvy cca 632 mil. Kč), podpořeno 53 žádostí</a:t>
            </a:r>
          </a:p>
          <a:p>
            <a:pPr marL="1488193" lvl="2" indent="-446457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sz="2200" kern="0">
                <a:solidFill>
                  <a:schemeClr val="tx1"/>
                </a:solidFill>
              </a:rPr>
              <a:t>29. 11. 2024 vyhlášena 3. výzva za 217 mil. Kč, příjem žádostí prodloužen        do 31. 1. 2025, podáno 89 žádostí s požadavkem cca 812 mil. Kč, podpořeno   26 projektů za cca 217 mil. Kč, </a:t>
            </a:r>
            <a:r>
              <a:rPr lang="cs-CZ" sz="2200">
                <a:solidFill>
                  <a:srgbClr val="262626"/>
                </a:solidFill>
                <a:hlinkClick r:id="rId4"/>
              </a:rPr>
              <a:t>seznam zde</a:t>
            </a:r>
            <a:endParaRPr lang="cs-CZ" sz="2200" kern="0">
              <a:solidFill>
                <a:srgbClr val="000099"/>
              </a:solidFill>
            </a:endParaRPr>
          </a:p>
          <a:p>
            <a:pPr marL="1041735" lvl="1" indent="-446457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sz="2200" b="1" kern="0">
                <a:solidFill>
                  <a:schemeClr val="tx1"/>
                </a:solidFill>
              </a:rPr>
              <a:t>IT vybavení pro stavební úřady </a:t>
            </a:r>
            <a:r>
              <a:rPr lang="cs-CZ" sz="2200" kern="0">
                <a:solidFill>
                  <a:schemeClr val="tx1"/>
                </a:solidFill>
              </a:rPr>
              <a:t>[1.6.1] – IT vybavení 460 SÚ "na</a:t>
            </a:r>
            <a:r>
              <a:rPr lang="cs-CZ" sz="2200" ker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cs-CZ" sz="2200" kern="0">
                <a:solidFill>
                  <a:schemeClr val="tx1"/>
                </a:solidFill>
              </a:rPr>
              <a:t>klíč", 4500 IT balíčků za cca 205 mil. Kč</a:t>
            </a:r>
          </a:p>
        </p:txBody>
      </p:sp>
    </p:spTree>
    <p:extLst>
      <p:ext uri="{BB962C8B-B14F-4D97-AF65-F5344CB8AC3E}">
        <p14:creationId xmlns:p14="http://schemas.microsoft.com/office/powerpoint/2010/main" val="33457797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E0B2F43-138C-2FBC-86EB-1424BFD23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59" y="302477"/>
            <a:ext cx="10714482" cy="882488"/>
          </a:xfrm>
        </p:spPr>
        <p:txBody>
          <a:bodyPr anchor="ctr">
            <a:normAutofit/>
          </a:bodyPr>
          <a:lstStyle/>
          <a:p>
            <a:r>
              <a:rPr lang="pl-PL" sz="3200"/>
              <a:t>Národní plán obnovy – výzvy pro území</a:t>
            </a:r>
            <a:endParaRPr lang="cs-CZ" sz="320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A62C9AE-2192-F248-3F3F-1FFBE360A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608" y="121160"/>
            <a:ext cx="5273461" cy="12451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71;g252369ed101_0_586">
            <a:extLst>
              <a:ext uri="{FF2B5EF4-FFF2-40B4-BE49-F238E27FC236}">
                <a16:creationId xmlns:a16="http://schemas.microsoft.com/office/drawing/2014/main" id="{B9ADDCD7-78BA-F292-2B91-C5774165ABE5}"/>
              </a:ext>
            </a:extLst>
          </p:cNvPr>
          <p:cNvSpPr txBox="1">
            <a:spLocks/>
          </p:cNvSpPr>
          <p:nvPr/>
        </p:nvSpPr>
        <p:spPr>
          <a:xfrm>
            <a:off x="119920" y="1444892"/>
            <a:ext cx="11585795" cy="4941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272" tIns="44624" rIns="89272" bIns="44624" anchor="t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A75"/>
              </a:buClr>
              <a:buSzPts val="1400"/>
              <a:buFont typeface="Noto Sans Symbols"/>
              <a:buNone/>
              <a:defRPr sz="1400" b="0" i="0" u="none" strike="noStrike" cap="none">
                <a:solidFill>
                  <a:srgbClr val="005A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✔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95278" lvl="1" indent="0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None/>
              <a:defRPr/>
            </a:pPr>
            <a:r>
              <a:rPr lang="cs-CZ" sz="2000" b="1" kern="0">
                <a:solidFill>
                  <a:schemeClr val="tx1"/>
                </a:solidFill>
                <a:cs typeface="Arial" panose="020B0604020202020204" pitchFamily="34" charset="0"/>
              </a:rPr>
              <a:t>Revitalizace brownfieldů [2.8]</a:t>
            </a:r>
          </a:p>
          <a:p>
            <a:pPr marL="1488193" lvl="2" indent="-446457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ker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Podpořeno 16 velkých brownfieldů (11 rekonstrukcí s dotací 1,37 mld. Kč, 5 demolic s novou výstavbou s dotací 630 mil. Kč)</a:t>
            </a:r>
          </a:p>
          <a:p>
            <a:pPr marL="1488193" lvl="2" indent="-446457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ker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Podpořeno 48 malých brownfieldů (rekonstrukce, přírodní úložiště uhlíku)</a:t>
            </a:r>
          </a:p>
          <a:p>
            <a:pPr marL="1488193" lvl="2" indent="-446457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ker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+ </a:t>
            </a:r>
            <a:r>
              <a:rPr lang="cs-CZ" kern="0" err="1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posl</a:t>
            </a:r>
            <a:r>
              <a:rPr lang="cs-CZ" ker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. 14. výzva na vznik </a:t>
            </a:r>
            <a:r>
              <a:rPr lang="cs-CZ" kern="0" err="1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přír</a:t>
            </a:r>
            <a:r>
              <a:rPr lang="cs-CZ" ker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. úložiště uhlíku (konec 16. 10. 2024) ‒ dalších 9 malých projektů</a:t>
            </a:r>
          </a:p>
          <a:p>
            <a:pPr marL="595278" lvl="1" indent="0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None/>
              <a:defRPr/>
            </a:pPr>
            <a:r>
              <a:rPr lang="cs-CZ" sz="2000" b="1" ker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Podpora dostupného bydlení [2.10]</a:t>
            </a:r>
          </a:p>
          <a:p>
            <a:pPr marL="1488193" lvl="2" indent="-446457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ker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8 mld. Kč na tři finanční nástroje </a:t>
            </a:r>
          </a:p>
          <a:p>
            <a:pPr marL="1488193" lvl="2" indent="-446457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kern="0">
                <a:solidFill>
                  <a:schemeClr val="tx1"/>
                </a:solidFill>
                <a:ea typeface="+mn-ea"/>
              </a:rPr>
              <a:t>8 regionálních center pro podporu investic do bydlení zahájilo svou činnosti v</a:t>
            </a:r>
            <a:r>
              <a:rPr lang="cs-CZ" ker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 </a:t>
            </a:r>
            <a:r>
              <a:rPr lang="cs-CZ" kern="0">
                <a:solidFill>
                  <a:schemeClr val="tx1"/>
                </a:solidFill>
                <a:ea typeface="+mn-ea"/>
              </a:rPr>
              <a:t>dubnu 2024</a:t>
            </a:r>
          </a:p>
          <a:p>
            <a:pPr marL="1041735" lvl="1" indent="-446457" defTabSz="892917">
              <a:lnSpc>
                <a:spcPct val="120000"/>
              </a:lnSpc>
              <a:spcBef>
                <a:spcPts val="0"/>
              </a:spcBef>
              <a:spcAft>
                <a:spcPts val="1172"/>
              </a:spcAft>
              <a:buClr>
                <a:srgbClr val="1E4E79"/>
              </a:buClr>
              <a:buSzPct val="100000"/>
              <a:buFont typeface="Wingdings" panose="05000000000000000000" pitchFamily="2" charset="2"/>
              <a:buChar char="q"/>
              <a:defRPr/>
            </a:pPr>
            <a:r>
              <a:rPr lang="cs-CZ" sz="2000" kern="0">
                <a:solidFill>
                  <a:schemeClr val="tx1"/>
                </a:solidFill>
                <a:ea typeface="+mn-ea"/>
              </a:rPr>
              <a:t>V plném provozu je také Koordinační a kompetenční centrum na SFPI (KKC) </a:t>
            </a:r>
            <a:r>
              <a:rPr lang="cs-CZ" sz="2000" ker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– </a:t>
            </a:r>
            <a:r>
              <a:rPr lang="cs-CZ" sz="2000" kern="0">
                <a:solidFill>
                  <a:schemeClr val="tx1"/>
                </a:solidFill>
                <a:ea typeface="+mn-ea"/>
              </a:rPr>
              <a:t>odborná podpora přípravy projektů; podrobnější informace  na</a:t>
            </a:r>
            <a:r>
              <a:rPr lang="cs-CZ" sz="2000" kern="0">
                <a:solidFill>
                  <a:schemeClr val="tx1"/>
                </a:solidFill>
                <a:ea typeface="+mn-ea"/>
                <a:cs typeface="Calibri" panose="020F0502020204030204" pitchFamily="34" charset="0"/>
              </a:rPr>
              <a:t> </a:t>
            </a:r>
            <a:r>
              <a:rPr lang="cs-CZ" sz="2000" kern="0">
                <a:solidFill>
                  <a:schemeClr val="tx1"/>
                </a:solidFill>
                <a:ea typeface="+mn-ea"/>
              </a:rPr>
              <a:t>webových stránkách KKC: </a:t>
            </a:r>
            <a:r>
              <a:rPr lang="pl-PL" sz="2000" kern="0">
                <a:solidFill>
                  <a:prstClr val="black"/>
                </a:solidFill>
                <a:ea typeface="+mn-ea"/>
                <a:hlinkClick r:id="rId4"/>
              </a:rPr>
              <a:t>neváhej požádat o podporu na webu SFPI</a:t>
            </a:r>
            <a:endParaRPr lang="cs-CZ" sz="2000" kern="0">
              <a:solidFill>
                <a:srgbClr val="000099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0980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8AC943-33E7-4C23-785D-5669FEEDA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Různé</a:t>
            </a:r>
          </a:p>
        </p:txBody>
      </p:sp>
    </p:spTree>
    <p:extLst>
      <p:ext uri="{BB962C8B-B14F-4D97-AF65-F5344CB8AC3E}">
        <p14:creationId xmlns:p14="http://schemas.microsoft.com/office/powerpoint/2010/main" val="20078227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Obsah obrázku strom, venku, obloha, rostlina&#10;&#10;Popis byl vytvořen automaticky">
            <a:extLst>
              <a:ext uri="{FF2B5EF4-FFF2-40B4-BE49-F238E27FC236}">
                <a16:creationId xmlns:a16="http://schemas.microsoft.com/office/drawing/2014/main" id="{C4904906-B618-1853-1B16-81514D0B3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59" cy="7021513"/>
          </a:xfrm>
          <a:prstGeom prst="rect">
            <a:avLst/>
          </a:prstGeom>
        </p:spPr>
      </p:pic>
      <p:sp>
        <p:nvSpPr>
          <p:cNvPr id="24" name="Obdélník 23">
            <a:extLst>
              <a:ext uri="{FF2B5EF4-FFF2-40B4-BE49-F238E27FC236}">
                <a16:creationId xmlns:a16="http://schemas.microsoft.com/office/drawing/2014/main" id="{75ED49B9-7D42-AF92-6769-22D487F83809}"/>
              </a:ext>
            </a:extLst>
          </p:cNvPr>
          <p:cNvSpPr/>
          <p:nvPr/>
        </p:nvSpPr>
        <p:spPr>
          <a:xfrm>
            <a:off x="0" y="0"/>
            <a:ext cx="12193459" cy="7021513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09"/>
            <a:endParaRPr lang="en-US" sz="18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B02B8E6-E822-2D32-ADC7-52F814169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9813" y="1826632"/>
            <a:ext cx="9256691" cy="4850605"/>
          </a:xfrm>
          <a:noFill/>
        </p:spPr>
        <p:txBody>
          <a:bodyPr lIns="91440" tIns="45720" rIns="91440" bIns="45720" anchor="ctr">
            <a:normAutofit lnSpcReduction="10000"/>
          </a:bodyPr>
          <a:lstStyle/>
          <a:p>
            <a:pPr marL="342265" indent="-342265" algn="just"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cs typeface="Arial"/>
              </a:rPr>
              <a:t>Letos běží již </a:t>
            </a:r>
            <a:r>
              <a:rPr lang="cs-CZ" sz="2000" b="1" dirty="0">
                <a:cs typeface="Arial"/>
              </a:rPr>
              <a:t>29. ročník</a:t>
            </a:r>
            <a:r>
              <a:rPr lang="cs-CZ" sz="2000" dirty="0">
                <a:cs typeface="Arial"/>
              </a:rPr>
              <a:t> soutěže, v roce 2025 přihlášeno 168 obcí</a:t>
            </a:r>
            <a:endParaRPr lang="en-US" sz="2000" dirty="0"/>
          </a:p>
          <a:p>
            <a:pPr marL="342265" indent="-342265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endParaRPr lang="cs-CZ" sz="2000" dirty="0">
              <a:cs typeface="Arial"/>
            </a:endParaRPr>
          </a:p>
          <a:p>
            <a:pPr marL="342265" indent="-342265" algn="l">
              <a:buFont typeface="Arial" panose="020B0604020202020204" pitchFamily="34" charset="0"/>
              <a:buChar char="•"/>
            </a:pPr>
            <a:r>
              <a:rPr lang="cs-CZ" sz="2000" dirty="0"/>
              <a:t>V KVK vítězem obec </a:t>
            </a:r>
            <a:r>
              <a:rPr lang="cs-CZ" sz="2000" b="1" dirty="0"/>
              <a:t>Krásno</a:t>
            </a:r>
          </a:p>
          <a:p>
            <a:pPr marL="342265" indent="-342265" algn="l">
              <a:buFont typeface="Arial" panose="020B0604020202020204" pitchFamily="34" charset="0"/>
              <a:buChar char="•"/>
            </a:pPr>
            <a:endParaRPr lang="cs-CZ" sz="2000" dirty="0"/>
          </a:p>
          <a:p>
            <a:pPr marL="798830" lvl="1" indent="-342265" algn="l">
              <a:buFont typeface="Courier New" panose="020B0604020202020204" pitchFamily="34" charset="0"/>
              <a:buChar char="o"/>
            </a:pPr>
            <a:r>
              <a:rPr lang="cs-CZ" dirty="0"/>
              <a:t>Modrá stuha – Trstěnice</a:t>
            </a:r>
          </a:p>
          <a:p>
            <a:pPr marL="798830" lvl="1" indent="-342265" algn="l">
              <a:buFont typeface="Courier New" panose="020B0604020202020204" pitchFamily="34" charset="0"/>
              <a:buChar char="o"/>
            </a:pPr>
            <a:r>
              <a:rPr lang="cs-CZ" dirty="0"/>
              <a:t>Bílá stuha – Hroznětín</a:t>
            </a:r>
          </a:p>
          <a:p>
            <a:pPr marL="798830" lvl="1" indent="-342265" algn="l">
              <a:buFont typeface="Courier New" panose="020B0604020202020204" pitchFamily="34" charset="0"/>
              <a:buChar char="o"/>
            </a:pPr>
            <a:r>
              <a:rPr lang="cs-CZ" dirty="0"/>
              <a:t>Fialová stuha – Březová</a:t>
            </a:r>
          </a:p>
          <a:p>
            <a:pPr marL="798830" lvl="1" indent="-342265" algn="l">
              <a:buFont typeface="Courier New" panose="020B0604020202020204" pitchFamily="34" charset="0"/>
              <a:buChar char="o"/>
            </a:pPr>
            <a:r>
              <a:rPr lang="cs-CZ" dirty="0"/>
              <a:t>Oranžová stuha – Krásné Údolí</a:t>
            </a:r>
          </a:p>
          <a:p>
            <a:pPr marL="798830" lvl="1" indent="-342265" algn="l">
              <a:buFont typeface="Courier New" panose="020B0604020202020204" pitchFamily="34" charset="0"/>
              <a:buChar char="o"/>
            </a:pPr>
            <a:r>
              <a:rPr lang="cs-CZ" dirty="0"/>
              <a:t>Zelená stuha - Luby</a:t>
            </a:r>
          </a:p>
          <a:p>
            <a:pPr marL="342265" indent="-342265" algn="l">
              <a:buFont typeface="Arial" panose="020B0604020202020204" pitchFamily="34" charset="0"/>
              <a:buChar char="•"/>
            </a:pPr>
            <a:endParaRPr lang="cs-CZ" sz="2000" dirty="0">
              <a:cs typeface="Arial"/>
            </a:endParaRPr>
          </a:p>
          <a:p>
            <a:pPr marL="342265" indent="-342265" algn="l">
              <a:buFont typeface="Arial" panose="020B0604020202020204" pitchFamily="34" charset="0"/>
              <a:buChar char="•"/>
            </a:pPr>
            <a:r>
              <a:rPr lang="cs-CZ" sz="2000" b="1" dirty="0">
                <a:cs typeface="Arial"/>
              </a:rPr>
              <a:t>Slavnostní vyhlášení 20. září 2025 ve Vacově</a:t>
            </a:r>
          </a:p>
          <a:p>
            <a:pPr marL="798830" lvl="1" indent="-342265" algn="l">
              <a:buFont typeface="Courier New" panose="020B0604020202020204" pitchFamily="34" charset="0"/>
              <a:buChar char="o"/>
            </a:pPr>
            <a:endParaRPr lang="cs-CZ" b="1" dirty="0">
              <a:cs typeface="Arial"/>
            </a:endParaRPr>
          </a:p>
          <a:p>
            <a:pPr marL="798830" lvl="1" indent="-342265" algn="l">
              <a:buFont typeface="Courier New" panose="020B0604020202020204" pitchFamily="34" charset="0"/>
              <a:buChar char="o"/>
            </a:pPr>
            <a:r>
              <a:rPr lang="cs-CZ" b="1" dirty="0">
                <a:cs typeface="Arial"/>
              </a:rPr>
              <a:t>Hlasování veřejnosti od 1. 9. 2025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F266B6D-5AF0-6FBE-AEA1-CB5418938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452" y="6068228"/>
            <a:ext cx="2056265" cy="44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6DB6B46-3A84-DE1B-69C3-788EE26716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50" t="2739" r="1115" b="2023"/>
          <a:stretch/>
        </p:blipFill>
        <p:spPr>
          <a:xfrm>
            <a:off x="9734726" y="3257563"/>
            <a:ext cx="2099991" cy="238332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5C7EBF70-E0F8-9A3A-D57D-EB5E5C3DAB9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02" t="2373" r="1063" b="2773"/>
          <a:stretch/>
        </p:blipFill>
        <p:spPr>
          <a:xfrm>
            <a:off x="9734726" y="629976"/>
            <a:ext cx="2099991" cy="2383320"/>
          </a:xfrm>
          <a:prstGeom prst="rect">
            <a:avLst/>
          </a:prstGeom>
        </p:spPr>
      </p:pic>
      <p:pic>
        <p:nvPicPr>
          <p:cNvPr id="18" name="Obrázek 17" descr="Obsah obrázku Písmo, text, Grafika, logo&#10;&#10;Popis byl vytvořen automaticky">
            <a:extLst>
              <a:ext uri="{FF2B5EF4-FFF2-40B4-BE49-F238E27FC236}">
                <a16:creationId xmlns:a16="http://schemas.microsoft.com/office/drawing/2014/main" id="{8F876A9E-6C66-4012-7AAF-529FF20DE1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54" y="344275"/>
            <a:ext cx="6485075" cy="147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9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266266-9B49-9A7F-4512-5791B9F5D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688" y="330335"/>
            <a:ext cx="10971372" cy="925313"/>
          </a:xfrm>
        </p:spPr>
        <p:txBody>
          <a:bodyPr lIns="93620" tIns="46810" rIns="93620" bIns="46810" anchor="t">
            <a:normAutofit/>
          </a:bodyPr>
          <a:lstStyle/>
          <a:p>
            <a:r>
              <a:rPr lang="cs-CZ"/>
              <a:t>Pozvánka - </a:t>
            </a:r>
            <a:r>
              <a:rPr lang="en-US">
                <a:solidFill>
                  <a:srgbClr val="0C4CA3"/>
                </a:solidFill>
              </a:rPr>
              <a:t>European Week of Regions and Cities</a:t>
            </a:r>
            <a:endParaRPr lang="en-US">
              <a:solidFill>
                <a:srgbClr val="0C4CA3"/>
              </a:solidFill>
              <a:ea typeface="Calibri"/>
              <a:cs typeface="Calibri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9DFCC35-BF25-6C7A-F218-945F58027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688" y="1618000"/>
            <a:ext cx="5612295" cy="4610521"/>
          </a:xfrm>
        </p:spPr>
        <p:txBody>
          <a:bodyPr lIns="93620" tIns="46810" rIns="93620" bIns="46810" anchor="t"/>
          <a:lstStyle/>
          <a:p>
            <a:pPr marL="0" indent="0">
              <a:spcBef>
                <a:spcPts val="20"/>
              </a:spcBef>
              <a:buNone/>
            </a:pPr>
            <a:r>
              <a:rPr lang="cs-CZ" sz="2457">
                <a:ea typeface="Calibri"/>
                <a:cs typeface="Calibri"/>
              </a:rPr>
              <a:t>Evropský týden regionů a měst</a:t>
            </a:r>
            <a:endParaRPr lang="cs-CZ">
              <a:ea typeface="Calibri"/>
              <a:cs typeface="Calibri"/>
            </a:endParaRPr>
          </a:p>
          <a:p>
            <a:pPr marL="0" indent="0">
              <a:spcBef>
                <a:spcPts val="20"/>
              </a:spcBef>
              <a:buNone/>
            </a:pPr>
            <a:endParaRPr lang="cs-CZ" sz="2457" b="1">
              <a:ea typeface="Calibri"/>
              <a:cs typeface="Calibri"/>
            </a:endParaRPr>
          </a:p>
          <a:p>
            <a:pPr marL="383567" indent="-383567">
              <a:spcBef>
                <a:spcPts val="20"/>
              </a:spcBef>
            </a:pPr>
            <a:r>
              <a:rPr lang="cs-CZ" sz="2252" b="1">
                <a:ea typeface="Calibri"/>
                <a:cs typeface="Calibri"/>
              </a:rPr>
              <a:t>Kdy/kde</a:t>
            </a:r>
            <a:r>
              <a:rPr lang="cs-CZ" sz="2252">
                <a:ea typeface="Calibri"/>
                <a:cs typeface="Calibri"/>
              </a:rPr>
              <a:t>: 13.–15. října, Brusel</a:t>
            </a:r>
          </a:p>
          <a:p>
            <a:pPr marL="383567" indent="-383567">
              <a:spcBef>
                <a:spcPts val="20"/>
              </a:spcBef>
            </a:pPr>
            <a:r>
              <a:rPr lang="cs-CZ" sz="2252" b="1">
                <a:ea typeface="Calibri"/>
                <a:cs typeface="Calibri"/>
              </a:rPr>
              <a:t>Témata</a:t>
            </a:r>
            <a:r>
              <a:rPr lang="cs-CZ" sz="2252">
                <a:ea typeface="Calibri"/>
                <a:cs typeface="Calibri"/>
              </a:rPr>
              <a:t>: kohezní politika, regionální rozvoj, městská politika, udržitelnost, inovace, spolupráce mezi regiony</a:t>
            </a:r>
            <a:endParaRPr lang="cs-CZ" sz="2252"/>
          </a:p>
          <a:p>
            <a:pPr marL="383567" indent="-383567">
              <a:spcBef>
                <a:spcPts val="20"/>
              </a:spcBef>
            </a:pPr>
            <a:r>
              <a:rPr lang="cs-CZ" sz="2252" b="1">
                <a:ea typeface="Calibri"/>
                <a:cs typeface="Calibri"/>
              </a:rPr>
              <a:t>Co nabízí</a:t>
            </a:r>
            <a:r>
              <a:rPr lang="cs-CZ" sz="2252">
                <a:ea typeface="Calibri"/>
                <a:cs typeface="Calibri"/>
              </a:rPr>
              <a:t>: workshopy, debaty, výstavy, navazování kontaktů, inspirace, výměna zkušeností a znalostí</a:t>
            </a:r>
          </a:p>
          <a:p>
            <a:pPr marL="383567" indent="-383567">
              <a:spcBef>
                <a:spcPts val="20"/>
              </a:spcBef>
            </a:pPr>
            <a:endParaRPr lang="cs-CZ" sz="800">
              <a:ea typeface="Calibri"/>
              <a:cs typeface="Calibri"/>
            </a:endParaRPr>
          </a:p>
          <a:p>
            <a:pPr marL="383567" indent="-383567"/>
            <a:r>
              <a:rPr lang="cs-CZ" sz="2457">
                <a:ea typeface="Calibri"/>
                <a:cs typeface="Calibri"/>
                <a:hlinkClick r:id="rId3"/>
              </a:rPr>
              <a:t>ODKAZ</a:t>
            </a:r>
            <a:r>
              <a:rPr lang="cs-CZ" sz="2457">
                <a:ea typeface="Calibri"/>
                <a:cs typeface="Calibri"/>
              </a:rPr>
              <a:t> na akci</a:t>
            </a:r>
          </a:p>
          <a:p>
            <a:pPr marL="510989" lvl="1" indent="0">
              <a:buNone/>
            </a:pPr>
            <a:endParaRPr lang="cs-CZ" sz="1715">
              <a:ea typeface="Calibri"/>
              <a:cs typeface="Calibri"/>
            </a:endParaRPr>
          </a:p>
          <a:p>
            <a:pPr marL="830844" lvl="1" indent="-319205">
              <a:buChar char="•"/>
            </a:pPr>
            <a:endParaRPr lang="cs-CZ" sz="1715">
              <a:ea typeface="Calibri"/>
              <a:cs typeface="Calibri"/>
            </a:endParaRPr>
          </a:p>
          <a:p>
            <a:pPr marL="510989" lvl="1" indent="0">
              <a:buNone/>
            </a:pPr>
            <a:endParaRPr lang="cs-CZ" sz="1715">
              <a:ea typeface="Calibri"/>
              <a:cs typeface="Calibri"/>
            </a:endParaRPr>
          </a:p>
          <a:p>
            <a:pPr marL="383567" indent="-383567"/>
            <a:endParaRPr lang="cs-CZ">
              <a:ea typeface="Calibri"/>
              <a:cs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A5FA97-601D-07D0-6E6E-5D3CC3C913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12" r="10719"/>
          <a:stretch>
            <a:fillRect/>
          </a:stretch>
        </p:blipFill>
        <p:spPr>
          <a:xfrm>
            <a:off x="6062338" y="1346723"/>
            <a:ext cx="6128075" cy="497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590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0B010-564B-5A01-480E-5B219424F4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4F9645-BD38-ED2D-8AE2-4AD2F4081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711" y="292661"/>
            <a:ext cx="10971372" cy="925313"/>
          </a:xfrm>
        </p:spPr>
        <p:txBody>
          <a:bodyPr lIns="93620" tIns="46810" rIns="93620" bIns="46810" anchor="t">
            <a:normAutofit/>
          </a:bodyPr>
          <a:lstStyle/>
          <a:p>
            <a:r>
              <a:rPr lang="cs-CZ" sz="3200">
                <a:ea typeface="Calibri"/>
                <a:cs typeface="Calibri"/>
              </a:rPr>
              <a:t>Další zajímavé akce či aktivity...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77C31BF-4C5A-612B-EDB6-C473779F9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711" y="1693348"/>
            <a:ext cx="5378936" cy="4610521"/>
          </a:xfrm>
        </p:spPr>
        <p:txBody>
          <a:bodyPr lIns="93620" tIns="46810" rIns="93620" bIns="46810" anchor="t"/>
          <a:lstStyle/>
          <a:p>
            <a:pPr marL="0" indent="0">
              <a:spcBef>
                <a:spcPts val="20"/>
              </a:spcBef>
              <a:buNone/>
            </a:pPr>
            <a:r>
              <a:rPr lang="cs-CZ" sz="2800" b="1" err="1">
                <a:solidFill>
                  <a:srgbClr val="034EA2"/>
                </a:solidFill>
                <a:latin typeface="+mj-lt"/>
                <a:ea typeface="Calibri"/>
                <a:cs typeface="Calibri"/>
              </a:rPr>
              <a:t>STRATeduka</a:t>
            </a:r>
            <a:endParaRPr lang="en-US" sz="2800"/>
          </a:p>
          <a:p>
            <a:pPr marL="342900" indent="-342900">
              <a:spcBef>
                <a:spcPts val="20"/>
              </a:spcBef>
              <a:buFont typeface="Calibri" pitchFamily="34" charset="0"/>
              <a:buChar char="-"/>
            </a:pPr>
            <a:r>
              <a:rPr lang="cs-CZ" sz="2450">
                <a:ea typeface="Calibri"/>
                <a:cs typeface="Calibri"/>
              </a:rPr>
              <a:t>třídenní intenzivní kurz zaměřený na rozvoj kompetencí v oblasti </a:t>
            </a:r>
            <a:r>
              <a:rPr lang="cs-CZ" sz="2450" b="1">
                <a:ea typeface="Calibri"/>
                <a:cs typeface="Calibri"/>
              </a:rPr>
              <a:t>strategického plánování </a:t>
            </a:r>
            <a:r>
              <a:rPr lang="cs-CZ" sz="2450">
                <a:ea typeface="Calibri"/>
                <a:cs typeface="Calibri"/>
              </a:rPr>
              <a:t>a řízení ve veřejné správě</a:t>
            </a:r>
            <a:endParaRPr lang="cs-CZ">
              <a:ea typeface="Calibri"/>
              <a:cs typeface="Calibri"/>
            </a:endParaRPr>
          </a:p>
          <a:p>
            <a:pPr marL="342900" indent="-342900">
              <a:spcBef>
                <a:spcPts val="20"/>
              </a:spcBef>
              <a:buFont typeface="Calibri" pitchFamily="34" charset="0"/>
              <a:buChar char="-"/>
            </a:pPr>
            <a:r>
              <a:rPr lang="cs-CZ" sz="2450">
                <a:ea typeface="Calibri"/>
                <a:cs typeface="Calibri"/>
              </a:rPr>
              <a:t>pro vážné zájemce jsme zajistili          3. běhy kurzu i v roce 2026</a:t>
            </a:r>
            <a:endParaRPr lang="cs-CZ" sz="3900">
              <a:ea typeface="Calibri"/>
              <a:cs typeface="Calibri"/>
            </a:endParaRPr>
          </a:p>
          <a:p>
            <a:pPr marL="342900" indent="-342900">
              <a:spcBef>
                <a:spcPts val="20"/>
              </a:spcBef>
              <a:buFont typeface="Calibri" pitchFamily="34" charset="0"/>
              <a:buChar char="-"/>
            </a:pPr>
            <a:r>
              <a:rPr lang="cs-CZ" sz="2450">
                <a:ea typeface="Calibri"/>
                <a:cs typeface="Calibri"/>
              </a:rPr>
              <a:t>bližší info nejen o termínech již brzy na našem webu</a:t>
            </a:r>
            <a:r>
              <a:rPr lang="cs-CZ" sz="2400">
                <a:ea typeface="Calibri"/>
                <a:cs typeface="Calibri"/>
              </a:rPr>
              <a:t> </a:t>
            </a:r>
            <a:r>
              <a:rPr lang="cs-CZ" sz="2450">
                <a:ea typeface="Calibri"/>
                <a:cs typeface="Calibri"/>
              </a:rPr>
              <a:t>(</a:t>
            </a:r>
            <a:r>
              <a:rPr lang="cs-CZ" sz="2450">
                <a:ea typeface="Calibri"/>
                <a:cs typeface="Calibri"/>
                <a:hlinkClick r:id="rId3"/>
              </a:rPr>
              <a:t>www.strateduka.cz</a:t>
            </a:r>
            <a:r>
              <a:rPr lang="cs-CZ" sz="2450">
                <a:ea typeface="Calibri"/>
                <a:cs typeface="Calibri"/>
              </a:rPr>
              <a:t>)</a:t>
            </a:r>
          </a:p>
          <a:p>
            <a:pPr marL="0" indent="0">
              <a:spcBef>
                <a:spcPts val="20"/>
              </a:spcBef>
              <a:buNone/>
            </a:pPr>
            <a:endParaRPr lang="cs-CZ" sz="2450">
              <a:ea typeface="Calibri"/>
              <a:cs typeface="Calibri"/>
            </a:endParaRPr>
          </a:p>
          <a:p>
            <a:pPr marL="0" indent="0">
              <a:spcBef>
                <a:spcPts val="20"/>
              </a:spcBef>
              <a:buNone/>
            </a:pPr>
            <a:endParaRPr lang="cs-CZ" sz="2450">
              <a:ea typeface="Calibri"/>
              <a:cs typeface="Calibri"/>
            </a:endParaRPr>
          </a:p>
          <a:p>
            <a:pPr marL="0" indent="0">
              <a:spcBef>
                <a:spcPts val="20"/>
              </a:spcBef>
              <a:buNone/>
            </a:pPr>
            <a:endParaRPr lang="cs-CZ" sz="2450">
              <a:ea typeface="Calibri"/>
              <a:cs typeface="Calibri"/>
            </a:endParaRPr>
          </a:p>
          <a:p>
            <a:pPr marL="510540" lvl="1" indent="0">
              <a:buNone/>
            </a:pPr>
            <a:endParaRPr lang="cs-CZ" sz="1715">
              <a:ea typeface="Calibri"/>
              <a:cs typeface="Calibri"/>
            </a:endParaRPr>
          </a:p>
          <a:p>
            <a:pPr marL="830580" lvl="1" indent="-318770">
              <a:buChar char="•"/>
            </a:pPr>
            <a:endParaRPr lang="cs-CZ" sz="1715">
              <a:ea typeface="Calibri"/>
              <a:cs typeface="Calibri"/>
            </a:endParaRPr>
          </a:p>
          <a:p>
            <a:pPr marL="510540" lvl="1" indent="0">
              <a:buNone/>
            </a:pPr>
            <a:endParaRPr lang="cs-CZ" sz="1715">
              <a:ea typeface="Calibri"/>
              <a:cs typeface="Calibri"/>
            </a:endParaRPr>
          </a:p>
          <a:p>
            <a:pPr marL="383540" indent="-383540">
              <a:buFont typeface="Calibri" pitchFamily="34" charset="0"/>
              <a:buChar char="-"/>
            </a:pPr>
            <a:endParaRPr lang="cs-CZ">
              <a:ea typeface="Calibri"/>
              <a:cs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CB5F35-66B6-5EDF-787A-BBB9034C78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665" y="1695331"/>
            <a:ext cx="6259257" cy="416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0963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4E2698F1-4900-0E0C-B856-619986C87817}"/>
              </a:ext>
            </a:extLst>
          </p:cNvPr>
          <p:cNvSpPr/>
          <p:nvPr/>
        </p:nvSpPr>
        <p:spPr>
          <a:xfrm>
            <a:off x="2011418" y="2835802"/>
            <a:ext cx="8787854" cy="1366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765E16AF-BA22-6EDE-2ADC-C4626E599D8E}"/>
              </a:ext>
            </a:extLst>
          </p:cNvPr>
          <p:cNvGrpSpPr/>
          <p:nvPr/>
        </p:nvGrpSpPr>
        <p:grpSpPr>
          <a:xfrm>
            <a:off x="270366" y="2029039"/>
            <a:ext cx="5874495" cy="3282794"/>
            <a:chOff x="270366" y="2029039"/>
            <a:chExt cx="5874495" cy="3282794"/>
          </a:xfrm>
        </p:grpSpPr>
        <p:sp>
          <p:nvSpPr>
            <p:cNvPr id="5" name="Obdélník: se zakulacenými rohy 4">
              <a:extLst>
                <a:ext uri="{FF2B5EF4-FFF2-40B4-BE49-F238E27FC236}">
                  <a16:creationId xmlns:a16="http://schemas.microsoft.com/office/drawing/2014/main" id="{990DF553-CC5A-92C4-A0FC-B280EA8F094C}"/>
                </a:ext>
              </a:extLst>
            </p:cNvPr>
            <p:cNvSpPr/>
            <p:nvPr/>
          </p:nvSpPr>
          <p:spPr>
            <a:xfrm>
              <a:off x="270366" y="2575384"/>
              <a:ext cx="5874495" cy="273644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cs-CZ" sz="1600">
                  <a:solidFill>
                    <a:schemeClr val="tx1"/>
                  </a:solidFill>
                </a:rPr>
                <a:t>🤝 Partnerství mezi tzv. </a:t>
              </a:r>
              <a:r>
                <a:rPr lang="cs-CZ" sz="1600" err="1">
                  <a:solidFill>
                    <a:schemeClr val="tx1"/>
                  </a:solidFill>
                </a:rPr>
                <a:t>Twin</a:t>
              </a:r>
              <a:r>
                <a:rPr lang="cs-CZ" sz="1600">
                  <a:solidFill>
                    <a:schemeClr val="tx1"/>
                  </a:solidFill>
                </a:rPr>
                <a:t> City a již zapojeným městem do EU Mise 112 klimaticky neutrální sídel  </a:t>
              </a:r>
            </a:p>
            <a:p>
              <a:r>
                <a:rPr lang="cs-CZ" sz="1600">
                  <a:solidFill>
                    <a:schemeClr val="tx1"/>
                  </a:solidFill>
                </a:rPr>
                <a:t>🕒 Trvání: 12–18 měsíců (aktuální výzva </a:t>
              </a:r>
              <a:r>
                <a:rPr lang="cs-CZ" sz="1600" b="1">
                  <a:solidFill>
                    <a:schemeClr val="tx1"/>
                  </a:solidFill>
                </a:rPr>
                <a:t>listopad 2025</a:t>
              </a:r>
              <a:r>
                <a:rPr lang="cs-CZ" sz="1600">
                  <a:solidFill>
                    <a:schemeClr val="tx1"/>
                  </a:solidFill>
                </a:rPr>
                <a:t>)</a:t>
              </a:r>
            </a:p>
            <a:p>
              <a:r>
                <a:rPr lang="cs-CZ" sz="1600">
                  <a:solidFill>
                    <a:schemeClr val="tx1"/>
                  </a:solidFill>
                </a:rPr>
                <a:t>📚 Obsah: </a:t>
              </a:r>
            </a:p>
            <a:p>
              <a:pPr marL="742876" lvl="1" indent="-285721">
                <a:buFont typeface="Arial" panose="020B0604020202020204" pitchFamily="34" charset="0"/>
                <a:buChar char="•"/>
              </a:pPr>
              <a:r>
                <a:rPr lang="cs-CZ" sz="1600">
                  <a:solidFill>
                    <a:schemeClr val="tx1"/>
                  </a:solidFill>
                </a:rPr>
                <a:t>strukturované vzdělávací moduly</a:t>
              </a:r>
            </a:p>
            <a:p>
              <a:pPr marL="742876" lvl="1" indent="-285721">
                <a:buFont typeface="Arial" panose="020B0604020202020204" pitchFamily="34" charset="0"/>
                <a:buChar char="•"/>
              </a:pPr>
              <a:r>
                <a:rPr lang="cs-CZ" sz="1600">
                  <a:solidFill>
                    <a:schemeClr val="tx1"/>
                  </a:solidFill>
                </a:rPr>
                <a:t>mentoring a odborné vedení od konsorcia </a:t>
              </a:r>
              <a:r>
                <a:rPr lang="cs-CZ" sz="1600" err="1">
                  <a:solidFill>
                    <a:schemeClr val="tx1"/>
                  </a:solidFill>
                </a:rPr>
                <a:t>NetZeroCities</a:t>
              </a:r>
              <a:endParaRPr lang="cs-CZ" sz="1600">
                <a:solidFill>
                  <a:schemeClr val="tx1"/>
                </a:solidFill>
              </a:endParaRPr>
            </a:p>
            <a:p>
              <a:pPr marL="742876" lvl="1" indent="-285721">
                <a:buFont typeface="Arial" panose="020B0604020202020204" pitchFamily="34" charset="0"/>
                <a:buChar char="•"/>
              </a:pPr>
              <a:r>
                <a:rPr lang="cs-CZ" sz="1600">
                  <a:solidFill>
                    <a:schemeClr val="tx1"/>
                  </a:solidFill>
                </a:rPr>
                <a:t>dvě osobní výměnné návštěvy</a:t>
              </a:r>
            </a:p>
            <a:p>
              <a:pPr marL="742876" lvl="1" indent="-285721">
                <a:buFont typeface="Arial" panose="020B0604020202020204" pitchFamily="34" charset="0"/>
                <a:buChar char="•"/>
              </a:pPr>
              <a:r>
                <a:rPr lang="cs-CZ" sz="1600">
                  <a:solidFill>
                    <a:schemeClr val="tx1"/>
                  </a:solidFill>
                </a:rPr>
                <a:t>online workshopy a peer-to-peer setkávání</a:t>
              </a:r>
            </a:p>
            <a:p>
              <a:r>
                <a:rPr lang="cs-CZ" sz="1600">
                  <a:solidFill>
                    <a:schemeClr val="tx1"/>
                  </a:solidFill>
                </a:rPr>
                <a:t>📝 Výstup: akční plán s konkrétními kroky pro klima a energetiku</a:t>
              </a:r>
            </a:p>
            <a:p>
              <a:r>
                <a:rPr lang="cs-CZ" sz="1600">
                  <a:solidFill>
                    <a:schemeClr val="tx1"/>
                  </a:solidFill>
                </a:rPr>
                <a:t>📅 Přihlášky do </a:t>
              </a:r>
              <a:r>
                <a:rPr lang="cs-CZ" sz="1600" b="1">
                  <a:solidFill>
                    <a:schemeClr val="tx1"/>
                  </a:solidFill>
                </a:rPr>
                <a:t>12. září 2025 </a:t>
              </a:r>
              <a:r>
                <a:rPr lang="cs-CZ" sz="1600">
                  <a:solidFill>
                    <a:schemeClr val="tx1"/>
                  </a:solidFill>
                </a:rPr>
                <a:t>(17:00 CEST)</a:t>
              </a:r>
            </a:p>
          </p:txBody>
        </p:sp>
        <p:sp>
          <p:nvSpPr>
            <p:cNvPr id="6" name="Obdélník: se zakulacenými rohy 5">
              <a:extLst>
                <a:ext uri="{FF2B5EF4-FFF2-40B4-BE49-F238E27FC236}">
                  <a16:creationId xmlns:a16="http://schemas.microsoft.com/office/drawing/2014/main" id="{30A26DC8-D936-A87E-5255-77968D482745}"/>
                </a:ext>
              </a:extLst>
            </p:cNvPr>
            <p:cNvSpPr/>
            <p:nvPr/>
          </p:nvSpPr>
          <p:spPr>
            <a:xfrm>
              <a:off x="818262" y="2029039"/>
              <a:ext cx="4679391" cy="500947"/>
            </a:xfrm>
            <a:prstGeom prst="roundRect">
              <a:avLst/>
            </a:prstGeom>
            <a:solidFill>
              <a:srgbClr val="285E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2000" b="1">
                  <a:solidFill>
                    <a:schemeClr val="bg1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Twinningový vzdělávací program 2025</a:t>
              </a:r>
              <a:endParaRPr lang="cs-CZ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Skupina 13">
            <a:extLst>
              <a:ext uri="{FF2B5EF4-FFF2-40B4-BE49-F238E27FC236}">
                <a16:creationId xmlns:a16="http://schemas.microsoft.com/office/drawing/2014/main" id="{7BB7848C-06AE-02A4-9308-28D04AFC0247}"/>
              </a:ext>
            </a:extLst>
          </p:cNvPr>
          <p:cNvGrpSpPr/>
          <p:nvPr/>
        </p:nvGrpSpPr>
        <p:grpSpPr>
          <a:xfrm>
            <a:off x="6539729" y="670507"/>
            <a:ext cx="5397347" cy="3014740"/>
            <a:chOff x="6539729" y="595690"/>
            <a:chExt cx="5397347" cy="3014740"/>
          </a:xfrm>
        </p:grpSpPr>
        <p:sp>
          <p:nvSpPr>
            <p:cNvPr id="8" name="Obdélník: se zakulacenými rohy 7">
              <a:extLst>
                <a:ext uri="{FF2B5EF4-FFF2-40B4-BE49-F238E27FC236}">
                  <a16:creationId xmlns:a16="http://schemas.microsoft.com/office/drawing/2014/main" id="{2C7A9D65-60D5-B08B-9896-E5B1A9788405}"/>
                </a:ext>
              </a:extLst>
            </p:cNvPr>
            <p:cNvSpPr/>
            <p:nvPr/>
          </p:nvSpPr>
          <p:spPr>
            <a:xfrm>
              <a:off x="6539729" y="1151496"/>
              <a:ext cx="5397347" cy="245893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cs-CZ" sz="1600">
                  <a:solidFill>
                    <a:schemeClr val="tx1"/>
                  </a:solidFill>
                </a:rPr>
                <a:t>🌍 Workshop na </a:t>
              </a:r>
              <a:r>
                <a:rPr lang="cs-CZ" sz="1600" b="1">
                  <a:solidFill>
                    <a:schemeClr val="tx1"/>
                  </a:solidFill>
                </a:rPr>
                <a:t>posílení kapacit měst </a:t>
              </a:r>
              <a:r>
                <a:rPr lang="cs-CZ" sz="1600">
                  <a:solidFill>
                    <a:schemeClr val="tx1"/>
                  </a:solidFill>
                </a:rPr>
                <a:t>v zelené tranzici a sdílení zkušeností českých i zahraničních měst</a:t>
              </a:r>
            </a:p>
            <a:p>
              <a:r>
                <a:rPr lang="cs-CZ" sz="1600">
                  <a:solidFill>
                    <a:schemeClr val="tx1"/>
                  </a:solidFill>
                </a:rPr>
                <a:t>📚 Obsah: </a:t>
              </a:r>
            </a:p>
            <a:p>
              <a:pPr marL="742876" lvl="1" indent="-285721">
                <a:buFont typeface="Arial" panose="020B0604020202020204" pitchFamily="34" charset="0"/>
                <a:buChar char="•"/>
              </a:pPr>
              <a:r>
                <a:rPr lang="cs-CZ" sz="1600">
                  <a:solidFill>
                    <a:schemeClr val="tx1"/>
                  </a:solidFill>
                </a:rPr>
                <a:t>nabídky podpory a možnosti financování</a:t>
              </a:r>
            </a:p>
            <a:p>
              <a:pPr marL="742876" lvl="1" indent="-285721">
                <a:buFont typeface="Arial" panose="020B0604020202020204" pitchFamily="34" charset="0"/>
                <a:buChar char="•"/>
              </a:pPr>
              <a:r>
                <a:rPr lang="cs-CZ" sz="1600">
                  <a:solidFill>
                    <a:schemeClr val="tx1"/>
                  </a:solidFill>
                </a:rPr>
                <a:t>zapojování veřejnosti a role privátního sektoru</a:t>
              </a:r>
            </a:p>
            <a:p>
              <a:pPr marL="742876" lvl="1" indent="-285721">
                <a:buFont typeface="Arial" panose="020B0604020202020204" pitchFamily="34" charset="0"/>
                <a:buChar char="•"/>
              </a:pPr>
              <a:r>
                <a:rPr lang="cs-CZ" sz="1600">
                  <a:solidFill>
                    <a:schemeClr val="tx1"/>
                  </a:solidFill>
                </a:rPr>
                <a:t>možnosti zapojení do mezinárodních projektů</a:t>
              </a:r>
            </a:p>
            <a:p>
              <a:pPr marL="742876" lvl="1" indent="-285721">
                <a:buFont typeface="Arial" panose="020B0604020202020204" pitchFamily="34" charset="0"/>
                <a:buChar char="•"/>
              </a:pPr>
              <a:r>
                <a:rPr lang="cs-CZ" sz="1600">
                  <a:solidFill>
                    <a:schemeClr val="tx1"/>
                  </a:solidFill>
                </a:rPr>
                <a:t>představení zkušeností expertů z ECUK </a:t>
              </a:r>
            </a:p>
            <a:p>
              <a:r>
                <a:rPr lang="cs-CZ" sz="1600">
                  <a:solidFill>
                    <a:schemeClr val="tx1"/>
                  </a:solidFill>
                  <a:latin typeface="Segoe UI Emoji" panose="020B0502040204020203" pitchFamily="34" charset="0"/>
                  <a:ea typeface="Segoe UI Emoji" panose="020B0502040204020203" pitchFamily="34" charset="0"/>
                </a:rPr>
                <a:t>🗣 </a:t>
              </a:r>
              <a:r>
                <a:rPr lang="cs-CZ" sz="1600">
                  <a:solidFill>
                    <a:schemeClr val="tx1"/>
                  </a:solidFill>
                  <a:ea typeface="Segoe UI Emoji" panose="020B0502040204020203" pitchFamily="34" charset="0"/>
                </a:rPr>
                <a:t>Celý workshop v </a:t>
              </a:r>
              <a:r>
                <a:rPr lang="cs-CZ" sz="1600" b="1">
                  <a:solidFill>
                    <a:schemeClr val="tx1"/>
                  </a:solidFill>
                  <a:ea typeface="Segoe UI Emoji" panose="020B0502040204020203" pitchFamily="34" charset="0"/>
                </a:rPr>
                <a:t>češtině</a:t>
              </a:r>
            </a:p>
            <a:p>
              <a:r>
                <a:rPr lang="cs-CZ" sz="1600">
                  <a:solidFill>
                    <a:schemeClr val="tx1"/>
                  </a:solidFill>
                </a:rPr>
                <a:t>📅 V Praze </a:t>
              </a:r>
              <a:r>
                <a:rPr lang="cs-CZ" sz="1600" b="1">
                  <a:solidFill>
                    <a:schemeClr val="tx1"/>
                  </a:solidFill>
                </a:rPr>
                <a:t>25. září 2025 </a:t>
              </a:r>
              <a:r>
                <a:rPr lang="cs-CZ" sz="1600">
                  <a:solidFill>
                    <a:schemeClr val="tx1"/>
                  </a:solidFill>
                </a:rPr>
                <a:t>9:00-12:00</a:t>
              </a:r>
            </a:p>
          </p:txBody>
        </p:sp>
        <p:sp>
          <p:nvSpPr>
            <p:cNvPr id="9" name="Obdélník: se zakulacenými rohy 8">
              <a:extLst>
                <a:ext uri="{FF2B5EF4-FFF2-40B4-BE49-F238E27FC236}">
                  <a16:creationId xmlns:a16="http://schemas.microsoft.com/office/drawing/2014/main" id="{97057276-1639-CCF8-6108-18D7FA2E390E}"/>
                </a:ext>
              </a:extLst>
            </p:cNvPr>
            <p:cNvSpPr/>
            <p:nvPr/>
          </p:nvSpPr>
          <p:spPr>
            <a:xfrm>
              <a:off x="6898707" y="595690"/>
              <a:ext cx="4679390" cy="500947"/>
            </a:xfrm>
            <a:prstGeom prst="roundRect">
              <a:avLst/>
            </a:prstGeom>
            <a:solidFill>
              <a:srgbClr val="285E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2000" b="1" err="1">
                  <a:solidFill>
                    <a:schemeClr val="bg1"/>
                  </a:solidFill>
                </a:rPr>
                <a:t>Capacity-building</a:t>
              </a:r>
              <a:r>
                <a:rPr lang="cs-CZ" sz="2000" b="1">
                  <a:solidFill>
                    <a:schemeClr val="bg1"/>
                  </a:solidFill>
                </a:rPr>
                <a:t> workshop ECUK</a:t>
              </a:r>
            </a:p>
          </p:txBody>
        </p:sp>
      </p:grpSp>
      <p:grpSp>
        <p:nvGrpSpPr>
          <p:cNvPr id="13" name="Skupina 12">
            <a:extLst>
              <a:ext uri="{FF2B5EF4-FFF2-40B4-BE49-F238E27FC236}">
                <a16:creationId xmlns:a16="http://schemas.microsoft.com/office/drawing/2014/main" id="{9ED49882-8BD7-4692-CB65-86DC34F680AC}"/>
              </a:ext>
            </a:extLst>
          </p:cNvPr>
          <p:cNvGrpSpPr/>
          <p:nvPr/>
        </p:nvGrpSpPr>
        <p:grpSpPr>
          <a:xfrm>
            <a:off x="6539729" y="3884853"/>
            <a:ext cx="5471288" cy="2297978"/>
            <a:chOff x="6539729" y="3810037"/>
            <a:chExt cx="5471288" cy="2297978"/>
          </a:xfrm>
        </p:grpSpPr>
        <p:sp>
          <p:nvSpPr>
            <p:cNvPr id="11" name="Obdélník: se zakulacenými rohy 10">
              <a:extLst>
                <a:ext uri="{FF2B5EF4-FFF2-40B4-BE49-F238E27FC236}">
                  <a16:creationId xmlns:a16="http://schemas.microsoft.com/office/drawing/2014/main" id="{D8CE0A52-DE18-4D6A-8B10-C936CFB7158F}"/>
                </a:ext>
              </a:extLst>
            </p:cNvPr>
            <p:cNvSpPr/>
            <p:nvPr/>
          </p:nvSpPr>
          <p:spPr>
            <a:xfrm>
              <a:off x="6539729" y="4396266"/>
              <a:ext cx="5471288" cy="171174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r>
                <a:rPr lang="cs-CZ" sz="1600">
                  <a:solidFill>
                    <a:schemeClr val="tx1"/>
                  </a:solidFill>
                </a:rPr>
                <a:t>🎯 Kurz pro lokální politiky, tvůrce politik a městské urbanisty </a:t>
              </a:r>
            </a:p>
            <a:p>
              <a:r>
                <a:rPr lang="cs-CZ" sz="1600">
                  <a:solidFill>
                    <a:schemeClr val="tx1"/>
                  </a:solidFill>
                </a:rPr>
                <a:t>📚 Obsah: 6 modulových seminářů poskytne </a:t>
              </a:r>
              <a:r>
                <a:rPr lang="cs-CZ" sz="1600" b="1">
                  <a:solidFill>
                    <a:schemeClr val="tx1"/>
                  </a:solidFill>
                </a:rPr>
                <a:t>praktické nástroje a know-how pro systémovou transformaci měst </a:t>
              </a:r>
              <a:r>
                <a:rPr lang="cs-CZ" sz="1600">
                  <a:solidFill>
                    <a:schemeClr val="tx1"/>
                  </a:solidFill>
                </a:rPr>
                <a:t>ke klimatické neutralitě</a:t>
              </a:r>
              <a:endParaRPr lang="cs-CZ" sz="1600">
                <a:solidFill>
                  <a:schemeClr val="tx1"/>
                </a:solidFill>
                <a:ea typeface="Calibri"/>
                <a:cs typeface="Calibri"/>
              </a:endParaRPr>
            </a:p>
            <a:p>
              <a:r>
                <a:rPr lang="cs-CZ" sz="1600">
                  <a:solidFill>
                    <a:schemeClr val="tx1"/>
                  </a:solidFill>
                </a:rPr>
                <a:t>📜</a:t>
              </a:r>
              <a:r>
                <a:rPr lang="en-US" sz="1600">
                  <a:solidFill>
                    <a:schemeClr val="tx1"/>
                  </a:solidFill>
                </a:rPr>
                <a:t> </a:t>
              </a:r>
              <a:r>
                <a:rPr lang="cs-CZ" sz="1600">
                  <a:solidFill>
                    <a:schemeClr val="tx1"/>
                  </a:solidFill>
                </a:rPr>
                <a:t>Absolventi obdrží </a:t>
              </a:r>
              <a:r>
                <a:rPr lang="cs-CZ" sz="1600" b="1">
                  <a:solidFill>
                    <a:schemeClr val="tx1"/>
                  </a:solidFill>
                </a:rPr>
                <a:t>certifikát o absolvování</a:t>
              </a:r>
              <a:r>
                <a:rPr lang="cs-CZ" sz="1600">
                  <a:solidFill>
                    <a:schemeClr val="tx1"/>
                  </a:solidFill>
                </a:rPr>
                <a:t> </a:t>
              </a:r>
              <a:r>
                <a:rPr lang="cs-CZ" sz="1600" b="1">
                  <a:solidFill>
                    <a:schemeClr val="tx1"/>
                  </a:solidFill>
                </a:rPr>
                <a:t>kurzu</a:t>
              </a:r>
              <a:endParaRPr lang="cs-CZ" sz="1600" b="1">
                <a:solidFill>
                  <a:schemeClr val="tx1"/>
                </a:solidFill>
                <a:ea typeface="Calibri"/>
                <a:cs typeface="Calibri"/>
              </a:endParaRPr>
            </a:p>
            <a:p>
              <a:r>
                <a:rPr lang="cs-CZ" sz="1600">
                  <a:solidFill>
                    <a:schemeClr val="tx1"/>
                  </a:solidFill>
                </a:rPr>
                <a:t>📅 Přihlášky do </a:t>
              </a:r>
              <a:r>
                <a:rPr lang="cs-CZ" sz="1600" b="1">
                  <a:solidFill>
                    <a:schemeClr val="tx1"/>
                  </a:solidFill>
                </a:rPr>
                <a:t>16. září 2025</a:t>
              </a:r>
              <a:endParaRPr lang="cs-CZ" sz="1600">
                <a:solidFill>
                  <a:schemeClr val="tx1"/>
                </a:solidFill>
              </a:endParaRPr>
            </a:p>
          </p:txBody>
        </p:sp>
        <p:sp>
          <p:nvSpPr>
            <p:cNvPr id="12" name="Obdélník: se zakulacenými rohy 11">
              <a:extLst>
                <a:ext uri="{FF2B5EF4-FFF2-40B4-BE49-F238E27FC236}">
                  <a16:creationId xmlns:a16="http://schemas.microsoft.com/office/drawing/2014/main" id="{393E6874-FFB9-94B8-0AC5-9F3D9C0C718B}"/>
                </a:ext>
              </a:extLst>
            </p:cNvPr>
            <p:cNvSpPr/>
            <p:nvPr/>
          </p:nvSpPr>
          <p:spPr>
            <a:xfrm>
              <a:off x="6935677" y="3810037"/>
              <a:ext cx="4679391" cy="536351"/>
            </a:xfrm>
            <a:prstGeom prst="roundRect">
              <a:avLst/>
            </a:prstGeom>
            <a:solidFill>
              <a:srgbClr val="285E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sz="2000" b="1">
                  <a:solidFill>
                    <a:schemeClr val="bg1"/>
                  </a:solidFill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Online kurz pro všechna města</a:t>
              </a:r>
              <a:endParaRPr lang="cs-CZ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54E58B9E-DFCA-10ED-B440-623F880BA1BA}"/>
              </a:ext>
            </a:extLst>
          </p:cNvPr>
          <p:cNvSpPr txBox="1">
            <a:spLocks/>
          </p:cNvSpPr>
          <p:nvPr/>
        </p:nvSpPr>
        <p:spPr>
          <a:xfrm>
            <a:off x="220711" y="292661"/>
            <a:ext cx="5874495" cy="925313"/>
          </a:xfrm>
          <a:prstGeom prst="rect">
            <a:avLst/>
          </a:prstGeom>
        </p:spPr>
        <p:txBody>
          <a:bodyPr lIns="93620" tIns="46810" rIns="93620" bIns="46810" anchor="t">
            <a:noAutofit/>
          </a:bodyPr>
          <a:lstStyle>
            <a:lvl1pPr algn="ctr" defTabSz="1229502" rtl="0" eaLnBrk="1" latinLnBrk="0" hangingPunct="1">
              <a:spcBef>
                <a:spcPct val="0"/>
              </a:spcBef>
              <a:buNone/>
              <a:defRPr sz="6000" kern="1200" baseline="0">
                <a:solidFill>
                  <a:srgbClr val="034EA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/>
              <a:t>Příležitosti pro česká města: klimatická neutralita rychleji</a:t>
            </a:r>
            <a:endParaRPr lang="cs-CZ" sz="32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44159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Agenda Municipal 2030 (Comissão Municipal ODS) - Bloco I">
            <a:extLst>
              <a:ext uri="{FF2B5EF4-FFF2-40B4-BE49-F238E27FC236}">
                <a16:creationId xmlns:a16="http://schemas.microsoft.com/office/drawing/2014/main" id="{AAEE78D0-EF37-A34D-618A-CF8600AA8C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16" r="34364"/>
          <a:stretch/>
        </p:blipFill>
        <p:spPr bwMode="auto">
          <a:xfrm>
            <a:off x="7915257" y="0"/>
            <a:ext cx="4275156" cy="386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dica and the Sustainable Development Goals - SDGs ONU Agenda 2030 - CADICA">
            <a:extLst>
              <a:ext uri="{FF2B5EF4-FFF2-40B4-BE49-F238E27FC236}">
                <a16:creationId xmlns:a16="http://schemas.microsoft.com/office/drawing/2014/main" id="{A6393EDE-E929-BC15-3A77-2138836D2A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" r="69043" b="25480"/>
          <a:stretch/>
        </p:blipFill>
        <p:spPr bwMode="auto">
          <a:xfrm>
            <a:off x="0" y="3067524"/>
            <a:ext cx="2476500" cy="394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genda Municipal 2030 (Comissão Municipal ODS) - Bloco I">
            <a:extLst>
              <a:ext uri="{FF2B5EF4-FFF2-40B4-BE49-F238E27FC236}">
                <a16:creationId xmlns:a16="http://schemas.microsoft.com/office/drawing/2014/main" id="{F5FAE3ED-EFA4-891F-A530-93ED321C3F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92" b="45301"/>
          <a:stretch/>
        </p:blipFill>
        <p:spPr bwMode="auto">
          <a:xfrm>
            <a:off x="9326128" y="4546706"/>
            <a:ext cx="2864285" cy="247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Agenda Municipal 2030 (Comissão Municipal ODS) - Bloco I">
            <a:extLst>
              <a:ext uri="{FF2B5EF4-FFF2-40B4-BE49-F238E27FC236}">
                <a16:creationId xmlns:a16="http://schemas.microsoft.com/office/drawing/2014/main" id="{7902F344-540C-DB06-D4B4-2BCFBFAEE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772" y="5171275"/>
            <a:ext cx="1574906" cy="1574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ázek 7" descr="Obsah obrázku text, elektronika, snímek obrazovky, Webová stránka&#10;&#10;Obsah vygenerovaný umělou inteligencí může být nesprávný.">
            <a:extLst>
              <a:ext uri="{FF2B5EF4-FFF2-40B4-BE49-F238E27FC236}">
                <a16:creationId xmlns:a16="http://schemas.microsoft.com/office/drawing/2014/main" id="{368AF0A8-5959-3A7A-0D5E-F13E719135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118" y="66261"/>
            <a:ext cx="4964484" cy="7021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27D695D3-C9B9-7641-8828-9279575C627E}"/>
              </a:ext>
            </a:extLst>
          </p:cNvPr>
          <p:cNvSpPr txBox="1">
            <a:spLocks/>
          </p:cNvSpPr>
          <p:nvPr/>
        </p:nvSpPr>
        <p:spPr>
          <a:xfrm>
            <a:off x="602181" y="66261"/>
            <a:ext cx="5493025" cy="1574906"/>
          </a:xfrm>
        </p:spPr>
        <p:txBody>
          <a:bodyPr lIns="93620" tIns="46810" rIns="93620" bIns="46810" anchor="t">
            <a:normAutofit/>
          </a:bodyPr>
          <a:lstStyle>
            <a:lvl1pPr algn="ctr" defTabSz="1229502" rtl="0" eaLnBrk="1" latinLnBrk="0" hangingPunct="1">
              <a:spcBef>
                <a:spcPct val="0"/>
              </a:spcBef>
              <a:buNone/>
              <a:defRPr sz="59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600" b="1">
                <a:solidFill>
                  <a:srgbClr val="0C4CA3"/>
                </a:solidFill>
              </a:rPr>
              <a:t>Diskuse k naplňování Agendy 2030</a:t>
            </a:r>
            <a:endParaRPr lang="cs-CZ" sz="3600" b="1">
              <a:solidFill>
                <a:srgbClr val="0C4CA3"/>
              </a:solidFill>
              <a:ea typeface="Calibri"/>
              <a:cs typeface="Calibri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98E239-A40E-64C7-B038-14C1FBA25DF6}"/>
              </a:ext>
            </a:extLst>
          </p:cNvPr>
          <p:cNvSpPr txBox="1">
            <a:spLocks/>
          </p:cNvSpPr>
          <p:nvPr/>
        </p:nvSpPr>
        <p:spPr>
          <a:xfrm>
            <a:off x="798041" y="1494244"/>
            <a:ext cx="4152957" cy="4171677"/>
          </a:xfrm>
          <a:prstGeom prst="rect">
            <a:avLst/>
          </a:prstGeom>
        </p:spPr>
        <p:txBody>
          <a:bodyPr lIns="93620" tIns="46810" rIns="93620" bIns="46810" anchor="t"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0"/>
              </a:spcBef>
              <a:spcAft>
                <a:spcPts val="1200"/>
              </a:spcAft>
              <a:buNone/>
            </a:pPr>
            <a:r>
              <a:rPr lang="cs-CZ" sz="2400" b="1">
                <a:ea typeface="Calibri"/>
                <a:cs typeface="Calibri"/>
              </a:rPr>
              <a:t>Kdy/kde</a:t>
            </a:r>
            <a:r>
              <a:rPr lang="cs-CZ" sz="2400">
                <a:ea typeface="Calibri"/>
                <a:cs typeface="Calibri"/>
              </a:rPr>
              <a:t>: 29. září, Ministerstvo zahraničních věcí</a:t>
            </a:r>
            <a:endParaRPr lang="en-US" sz="2400"/>
          </a:p>
          <a:p>
            <a:pPr marL="0" indent="0">
              <a:spcBef>
                <a:spcPts val="20"/>
              </a:spcBef>
              <a:spcAft>
                <a:spcPts val="1200"/>
              </a:spcAft>
              <a:buNone/>
            </a:pPr>
            <a:r>
              <a:rPr lang="cs-CZ" sz="2400" b="1">
                <a:ea typeface="Calibri"/>
                <a:cs typeface="Calibri"/>
              </a:rPr>
              <a:t>Témata</a:t>
            </a:r>
            <a:r>
              <a:rPr lang="cs-CZ" sz="2400">
                <a:ea typeface="Calibri"/>
                <a:cs typeface="Calibri"/>
              </a:rPr>
              <a:t>: udržitelný rozvoj, Agenda 2030, spolupráce, Národní dobrovolný přezkum dosahování cílů udržitelného rozvoje</a:t>
            </a:r>
          </a:p>
          <a:p>
            <a:pPr marL="0" indent="0">
              <a:spcBef>
                <a:spcPts val="20"/>
              </a:spcBef>
              <a:spcAft>
                <a:spcPts val="1200"/>
              </a:spcAft>
              <a:buNone/>
            </a:pPr>
            <a:r>
              <a:rPr lang="cs-CZ" sz="2400" b="1">
                <a:ea typeface="Calibri"/>
                <a:cs typeface="Calibri"/>
              </a:rPr>
              <a:t>Organizace</a:t>
            </a:r>
            <a:r>
              <a:rPr lang="cs-CZ" sz="2400">
                <a:ea typeface="Calibri"/>
                <a:cs typeface="Calibri"/>
              </a:rPr>
              <a:t>: MZV, MMR, MŽP</a:t>
            </a:r>
          </a:p>
          <a:p>
            <a:pPr marL="383540" indent="-383540">
              <a:spcBef>
                <a:spcPts val="20"/>
              </a:spcBef>
            </a:pPr>
            <a:endParaRPr lang="cs-CZ" sz="900">
              <a:ea typeface="Calibri"/>
              <a:cs typeface="Calibri"/>
            </a:endParaRPr>
          </a:p>
          <a:p>
            <a:pPr marL="383540" indent="-383540"/>
            <a:endParaRPr lang="cs-CZ" sz="2800">
              <a:ea typeface="Calibri"/>
              <a:cs typeface="Calibri"/>
            </a:endParaRPr>
          </a:p>
          <a:p>
            <a:pPr marL="510540" lvl="1" indent="0">
              <a:buFont typeface="Arial" pitchFamily="34" charset="0"/>
              <a:buNone/>
            </a:pPr>
            <a:endParaRPr lang="cs-CZ" sz="1800">
              <a:ea typeface="Calibri"/>
              <a:cs typeface="Calibri"/>
            </a:endParaRPr>
          </a:p>
          <a:p>
            <a:pPr marL="830580" lvl="1" indent="-318770">
              <a:buFont typeface="Arial" pitchFamily="34" charset="0"/>
              <a:buChar char="•"/>
            </a:pPr>
            <a:endParaRPr lang="cs-CZ" sz="1800">
              <a:ea typeface="Calibri"/>
              <a:cs typeface="Calibri"/>
            </a:endParaRPr>
          </a:p>
          <a:p>
            <a:pPr marL="510540" lvl="1" indent="0">
              <a:buFont typeface="Arial" pitchFamily="34" charset="0"/>
              <a:buNone/>
            </a:pPr>
            <a:endParaRPr lang="cs-CZ" sz="1800">
              <a:ea typeface="Calibri"/>
              <a:cs typeface="Calibri"/>
            </a:endParaRPr>
          </a:p>
          <a:p>
            <a:pPr marL="383540" indent="-383540"/>
            <a:endParaRPr lang="cs-CZ" sz="44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5885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207324" y="1175665"/>
            <a:ext cx="10081666" cy="1925146"/>
          </a:xfrm>
        </p:spPr>
        <p:txBody>
          <a:bodyPr lIns="90000" tIns="45720" rIns="91440" bIns="45720" anchor="t">
            <a:normAutofit/>
          </a:bodyPr>
          <a:lstStyle/>
          <a:p>
            <a:r>
              <a:rPr lang="cs-CZ"/>
              <a:t>Děkujeme za pozornost</a:t>
            </a:r>
            <a:br>
              <a:rPr lang="cs-CZ" sz="2400"/>
            </a:br>
            <a:r>
              <a:rPr lang="cs-CZ" sz="3200">
                <a:cs typeface="Calibri"/>
              </a:rPr>
              <a:t>rsk@mmr.gov.cz</a:t>
            </a:r>
            <a:br>
              <a:rPr lang="cs-CZ" sz="3200">
                <a:cs typeface="Calibri"/>
              </a:rPr>
            </a:br>
            <a:endParaRPr lang="cs-CZ" sz="3200">
              <a:cs typeface="Calibri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214887" y="4756459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cs-CZ" b="1">
                <a:solidFill>
                  <a:schemeClr val="accent2"/>
                </a:solidFill>
              </a:rPr>
            </a:br>
            <a:endParaRPr lang="cs-CZ">
              <a:solidFill>
                <a:schemeClr val="accent2"/>
              </a:solidFill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7C2BE384-F123-42C2-8453-023F898E1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2508" y="2609140"/>
            <a:ext cx="3811488" cy="340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4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8ECC2-E878-C30F-1366-4D9884B0B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CF0C14-51F0-EFC5-E74F-E382DFD86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204"/>
            <a:ext cx="11854456" cy="1187845"/>
          </a:xfrm>
        </p:spPr>
        <p:txBody>
          <a:bodyPr anchor="ctr">
            <a:normAutofit/>
          </a:bodyPr>
          <a:lstStyle/>
          <a:p>
            <a:pPr marL="351577">
              <a:lnSpc>
                <a:spcPct val="110000"/>
              </a:lnSpc>
            </a:pPr>
            <a:r>
              <a:rPr lang="cs-CZ" sz="3600"/>
              <a:t>Alokace NRPP pro ČR</a:t>
            </a:r>
          </a:p>
        </p:txBody>
      </p:sp>
      <p:sp>
        <p:nvSpPr>
          <p:cNvPr id="8" name="Vývojový diagram: spojnice 7">
            <a:extLst>
              <a:ext uri="{FF2B5EF4-FFF2-40B4-BE49-F238E27FC236}">
                <a16:creationId xmlns:a16="http://schemas.microsoft.com/office/drawing/2014/main" id="{AFAF55A2-5117-2334-D440-C12AF4572472}"/>
              </a:ext>
            </a:extLst>
          </p:cNvPr>
          <p:cNvSpPr/>
          <p:nvPr/>
        </p:nvSpPr>
        <p:spPr>
          <a:xfrm>
            <a:off x="506710" y="1771938"/>
            <a:ext cx="3880081" cy="3795950"/>
          </a:xfrm>
          <a:prstGeom prst="flowChartConnector">
            <a:avLst/>
          </a:prstGeom>
          <a:solidFill>
            <a:srgbClr val="69A8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US" sz="3000">
                <a:solidFill>
                  <a:prstClr val="white"/>
                </a:solidFill>
                <a:latin typeface="+mj-lt"/>
              </a:rPr>
              <a:t>CELKOVÁ ALOKACE PRO ČR</a:t>
            </a:r>
          </a:p>
          <a:p>
            <a:pPr algn="ctr" defTabSz="914309"/>
            <a:r>
              <a:rPr lang="en-US" sz="2800" b="1">
                <a:solidFill>
                  <a:prstClr val="white"/>
                </a:solidFill>
                <a:latin typeface="+mj-lt"/>
              </a:rPr>
              <a:t>29,4 </a:t>
            </a:r>
            <a:r>
              <a:rPr lang="en-US" b="1" err="1">
                <a:solidFill>
                  <a:prstClr val="white"/>
                </a:solidFill>
                <a:latin typeface="+mj-lt"/>
              </a:rPr>
              <a:t>mld</a:t>
            </a:r>
            <a:r>
              <a:rPr lang="en-US" b="1">
                <a:solidFill>
                  <a:prstClr val="white"/>
                </a:solidFill>
                <a:latin typeface="+mj-lt"/>
              </a:rPr>
              <a:t>.</a:t>
            </a:r>
            <a:r>
              <a:rPr lang="cs-CZ" b="1">
                <a:solidFill>
                  <a:prstClr val="white"/>
                </a:solidFill>
                <a:latin typeface="+mj-lt"/>
              </a:rPr>
              <a:t> </a:t>
            </a:r>
            <a:r>
              <a:rPr lang="en-US" b="1">
                <a:solidFill>
                  <a:prstClr val="white"/>
                </a:solidFill>
                <a:latin typeface="+mj-lt"/>
              </a:rPr>
              <a:t>EUR</a:t>
            </a:r>
            <a:endParaRPr lang="cs-CZ" b="1">
              <a:solidFill>
                <a:prstClr val="white"/>
              </a:solidFill>
              <a:latin typeface="+mj-lt"/>
            </a:endParaRPr>
          </a:p>
          <a:p>
            <a:pPr algn="ctr" defTabSz="914309"/>
            <a:endParaRPr lang="en-US" sz="1800" b="1">
              <a:solidFill>
                <a:prstClr val="white"/>
              </a:solidFill>
              <a:latin typeface="+mj-lt"/>
            </a:endParaRPr>
          </a:p>
        </p:txBody>
      </p:sp>
      <p:sp>
        <p:nvSpPr>
          <p:cNvPr id="9" name="Obdélník: se zakulacenými rohy 8">
            <a:extLst>
              <a:ext uri="{FF2B5EF4-FFF2-40B4-BE49-F238E27FC236}">
                <a16:creationId xmlns:a16="http://schemas.microsoft.com/office/drawing/2014/main" id="{A60E703C-563D-88BC-8AC0-419B02FCBC4C}"/>
              </a:ext>
            </a:extLst>
          </p:cNvPr>
          <p:cNvSpPr/>
          <p:nvPr/>
        </p:nvSpPr>
        <p:spPr>
          <a:xfrm>
            <a:off x="5148690" y="4421643"/>
            <a:ext cx="2289302" cy="1311247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2000">
                <a:solidFill>
                  <a:srgbClr val="17365D"/>
                </a:solidFill>
                <a:latin typeface="+mj-lt"/>
              </a:rPr>
              <a:t>Sociálně klimatický fond</a:t>
            </a:r>
          </a:p>
          <a:p>
            <a:pPr algn="ctr" defTabSz="914309"/>
            <a:r>
              <a:rPr lang="cs-CZ" sz="2000" b="1">
                <a:solidFill>
                  <a:srgbClr val="17365D"/>
                </a:solidFill>
                <a:latin typeface="+mj-lt"/>
              </a:rPr>
              <a:t>1,2 mld. EUR</a:t>
            </a:r>
          </a:p>
        </p:txBody>
      </p:sp>
      <p:sp>
        <p:nvSpPr>
          <p:cNvPr id="15" name="Obdélník: se zakulacenými rohy 14">
            <a:extLst>
              <a:ext uri="{FF2B5EF4-FFF2-40B4-BE49-F238E27FC236}">
                <a16:creationId xmlns:a16="http://schemas.microsoft.com/office/drawing/2014/main" id="{E1C13D28-D545-41BD-8982-118629B0A79C}"/>
              </a:ext>
            </a:extLst>
          </p:cNvPr>
          <p:cNvSpPr/>
          <p:nvPr/>
        </p:nvSpPr>
        <p:spPr>
          <a:xfrm>
            <a:off x="9801610" y="2947602"/>
            <a:ext cx="2289302" cy="1311247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2000">
                <a:solidFill>
                  <a:srgbClr val="17365D"/>
                </a:solidFill>
                <a:latin typeface="+mj-lt"/>
              </a:rPr>
              <a:t>Vnitřní záležitosti</a:t>
            </a:r>
          </a:p>
          <a:p>
            <a:pPr algn="ctr" defTabSz="914309"/>
            <a:r>
              <a:rPr lang="cs-CZ" sz="2000" b="1">
                <a:solidFill>
                  <a:srgbClr val="17365D"/>
                </a:solidFill>
                <a:latin typeface="+mj-lt"/>
              </a:rPr>
              <a:t>0,6 mld. EUR</a:t>
            </a:r>
          </a:p>
        </p:txBody>
      </p:sp>
      <p:sp>
        <p:nvSpPr>
          <p:cNvPr id="20" name="Obdélník: se zakulacenými rohy 19">
            <a:extLst>
              <a:ext uri="{FF2B5EF4-FFF2-40B4-BE49-F238E27FC236}">
                <a16:creationId xmlns:a16="http://schemas.microsoft.com/office/drawing/2014/main" id="{71BA8065-DC8F-02B2-AC71-FCEA28EADCA8}"/>
              </a:ext>
            </a:extLst>
          </p:cNvPr>
          <p:cNvSpPr/>
          <p:nvPr/>
        </p:nvSpPr>
        <p:spPr>
          <a:xfrm>
            <a:off x="7475151" y="1569669"/>
            <a:ext cx="2661404" cy="1311247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2000">
                <a:solidFill>
                  <a:srgbClr val="17365D"/>
                </a:solidFill>
                <a:latin typeface="+mj-lt"/>
              </a:rPr>
              <a:t>Klimatické </a:t>
            </a:r>
            <a:br>
              <a:rPr lang="cs-CZ" sz="2000">
                <a:solidFill>
                  <a:srgbClr val="17365D"/>
                </a:solidFill>
                <a:latin typeface="+mj-lt"/>
              </a:rPr>
            </a:br>
            <a:r>
              <a:rPr lang="cs-CZ" sz="2000">
                <a:solidFill>
                  <a:srgbClr val="17365D"/>
                </a:solidFill>
                <a:latin typeface="+mj-lt"/>
              </a:rPr>
              <a:t>a environmentální cíle</a:t>
            </a:r>
          </a:p>
          <a:p>
            <a:pPr algn="ctr" defTabSz="914309"/>
            <a:r>
              <a:rPr lang="cs-CZ" sz="2000" b="1">
                <a:solidFill>
                  <a:srgbClr val="17365D"/>
                </a:solidFill>
                <a:latin typeface="+mj-lt"/>
              </a:rPr>
              <a:t>43 %</a:t>
            </a:r>
          </a:p>
        </p:txBody>
      </p:sp>
      <p:sp>
        <p:nvSpPr>
          <p:cNvPr id="23" name="Obdélník: se zakulacenými rohy 22">
            <a:extLst>
              <a:ext uri="{FF2B5EF4-FFF2-40B4-BE49-F238E27FC236}">
                <a16:creationId xmlns:a16="http://schemas.microsoft.com/office/drawing/2014/main" id="{0E94358A-5809-C07B-7058-9FE880E86F76}"/>
              </a:ext>
            </a:extLst>
          </p:cNvPr>
          <p:cNvSpPr/>
          <p:nvPr/>
        </p:nvSpPr>
        <p:spPr>
          <a:xfrm>
            <a:off x="5148690" y="1569669"/>
            <a:ext cx="2289302" cy="1311247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2000">
                <a:solidFill>
                  <a:srgbClr val="17365D"/>
                </a:solidFill>
                <a:latin typeface="+mj-lt"/>
              </a:rPr>
              <a:t>Sociální cíle</a:t>
            </a:r>
          </a:p>
          <a:p>
            <a:pPr algn="ctr" defTabSz="914309"/>
            <a:r>
              <a:rPr lang="cs-CZ" sz="2000" b="1">
                <a:solidFill>
                  <a:srgbClr val="17365D"/>
                </a:solidFill>
                <a:latin typeface="+mj-lt"/>
              </a:rPr>
              <a:t>14 %</a:t>
            </a:r>
          </a:p>
        </p:txBody>
      </p:sp>
      <p:sp>
        <p:nvSpPr>
          <p:cNvPr id="25" name="Obdélník: se zakulacenými rohy 24">
            <a:extLst>
              <a:ext uri="{FF2B5EF4-FFF2-40B4-BE49-F238E27FC236}">
                <a16:creationId xmlns:a16="http://schemas.microsoft.com/office/drawing/2014/main" id="{BEEC131D-56CA-302B-FD05-6C87D3BB724A}"/>
              </a:ext>
            </a:extLst>
          </p:cNvPr>
          <p:cNvSpPr/>
          <p:nvPr/>
        </p:nvSpPr>
        <p:spPr>
          <a:xfrm>
            <a:off x="5148690" y="3001345"/>
            <a:ext cx="2289302" cy="1311247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US" sz="2000">
                <a:solidFill>
                  <a:srgbClr val="17365D"/>
                </a:solidFill>
                <a:latin typeface="+mj-lt"/>
              </a:rPr>
              <a:t>Interreg</a:t>
            </a:r>
          </a:p>
          <a:p>
            <a:pPr algn="ctr" defTabSz="914309"/>
            <a:r>
              <a:rPr lang="cs-CZ" sz="2000" b="1">
                <a:solidFill>
                  <a:srgbClr val="17365D"/>
                </a:solidFill>
                <a:latin typeface="+mj-lt"/>
              </a:rPr>
              <a:t>0,37 mld. EUR</a:t>
            </a:r>
          </a:p>
        </p:txBody>
      </p:sp>
      <p:sp>
        <p:nvSpPr>
          <p:cNvPr id="28" name="Levá složená závorka 27">
            <a:extLst>
              <a:ext uri="{FF2B5EF4-FFF2-40B4-BE49-F238E27FC236}">
                <a16:creationId xmlns:a16="http://schemas.microsoft.com/office/drawing/2014/main" id="{0A8220C4-B2BF-B316-D3FD-BD616E00757A}"/>
              </a:ext>
            </a:extLst>
          </p:cNvPr>
          <p:cNvSpPr/>
          <p:nvPr/>
        </p:nvSpPr>
        <p:spPr>
          <a:xfrm>
            <a:off x="4687529" y="1910765"/>
            <a:ext cx="349807" cy="350767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09"/>
            <a:endParaRPr lang="cs-CZ" sz="1800">
              <a:solidFill>
                <a:srgbClr val="262626"/>
              </a:solidFill>
              <a:latin typeface="+mj-lt"/>
            </a:endParaRPr>
          </a:p>
        </p:txBody>
      </p:sp>
      <p:sp>
        <p:nvSpPr>
          <p:cNvPr id="29" name="Rovnoramenný trojúhelník 28">
            <a:extLst>
              <a:ext uri="{FF2B5EF4-FFF2-40B4-BE49-F238E27FC236}">
                <a16:creationId xmlns:a16="http://schemas.microsoft.com/office/drawing/2014/main" id="{3101218E-9544-B7F5-C6BF-822D995E1963}"/>
              </a:ext>
            </a:extLst>
          </p:cNvPr>
          <p:cNvSpPr/>
          <p:nvPr/>
        </p:nvSpPr>
        <p:spPr>
          <a:xfrm>
            <a:off x="7340078" y="4379278"/>
            <a:ext cx="4848748" cy="1928062"/>
          </a:xfrm>
          <a:prstGeom prst="triangle">
            <a:avLst>
              <a:gd name="adj" fmla="val 10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cs-CZ" sz="1800">
              <a:solidFill>
                <a:prstClr val="white"/>
              </a:solidFill>
              <a:latin typeface="+mj-lt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20998347-6856-00A9-4157-524B79C381E9}"/>
              </a:ext>
            </a:extLst>
          </p:cNvPr>
          <p:cNvSpPr txBox="1"/>
          <p:nvPr/>
        </p:nvSpPr>
        <p:spPr>
          <a:xfrm>
            <a:off x="10051039" y="5129019"/>
            <a:ext cx="2139374" cy="101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>
                <a:solidFill>
                  <a:srgbClr val="262626">
                    <a:lumMod val="75000"/>
                    <a:lumOff val="25000"/>
                  </a:srgbClr>
                </a:solidFill>
                <a:latin typeface="+mj-lt"/>
              </a:rPr>
              <a:t>Částky v EUR platí v případě objemu </a:t>
            </a:r>
            <a:r>
              <a:rPr lang="cs-CZ" sz="2000" b="1">
                <a:solidFill>
                  <a:srgbClr val="262626">
                    <a:lumMod val="75000"/>
                    <a:lumOff val="25000"/>
                  </a:srgbClr>
                </a:solidFill>
                <a:latin typeface="+mj-lt"/>
              </a:rPr>
              <a:t>VFR = 1,26 % </a:t>
            </a:r>
            <a:r>
              <a:rPr lang="cs-CZ" sz="1800" b="1">
                <a:solidFill>
                  <a:srgbClr val="262626">
                    <a:lumMod val="75000"/>
                    <a:lumOff val="25000"/>
                  </a:srgbClr>
                </a:solidFill>
                <a:latin typeface="+mj-lt"/>
              </a:rPr>
              <a:t>HND</a:t>
            </a:r>
            <a:r>
              <a:rPr lang="cs-CZ" sz="2000" b="1">
                <a:solidFill>
                  <a:srgbClr val="262626">
                    <a:lumMod val="75000"/>
                    <a:lumOff val="25000"/>
                  </a:srgbClr>
                </a:solidFill>
                <a:latin typeface="+mj-lt"/>
              </a:rPr>
              <a:t> </a:t>
            </a:r>
          </a:p>
        </p:txBody>
      </p:sp>
      <p:sp>
        <p:nvSpPr>
          <p:cNvPr id="30" name="Obdélník: se zakulacenými rohy 29">
            <a:extLst>
              <a:ext uri="{FF2B5EF4-FFF2-40B4-BE49-F238E27FC236}">
                <a16:creationId xmlns:a16="http://schemas.microsoft.com/office/drawing/2014/main" id="{4714FF44-77D1-574D-53F6-94C687DD8FE3}"/>
              </a:ext>
            </a:extLst>
          </p:cNvPr>
          <p:cNvSpPr/>
          <p:nvPr/>
        </p:nvSpPr>
        <p:spPr>
          <a:xfrm>
            <a:off x="7475150" y="2977022"/>
            <a:ext cx="2289302" cy="1311247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2000">
                <a:solidFill>
                  <a:srgbClr val="17365D"/>
                </a:solidFill>
                <a:latin typeface="+mj-lt"/>
              </a:rPr>
              <a:t>Méně rozvinuté regiony</a:t>
            </a:r>
          </a:p>
          <a:p>
            <a:pPr algn="ctr" defTabSz="914309"/>
            <a:r>
              <a:rPr lang="cs-CZ" sz="2000" b="1">
                <a:solidFill>
                  <a:srgbClr val="17365D"/>
                </a:solidFill>
                <a:latin typeface="+mj-lt"/>
              </a:rPr>
              <a:t>7,3 mld. EUR</a:t>
            </a:r>
          </a:p>
        </p:txBody>
      </p:sp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24E8E8AD-B955-C51C-075D-925D26A7AC77}"/>
              </a:ext>
            </a:extLst>
          </p:cNvPr>
          <p:cNvSpPr/>
          <p:nvPr/>
        </p:nvSpPr>
        <p:spPr>
          <a:xfrm>
            <a:off x="7475150" y="4421643"/>
            <a:ext cx="2290888" cy="1311247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17365D"/>
                </a:solidFill>
                <a:latin typeface="+mj-lt"/>
              </a:rPr>
              <a:t>Opatření na podporu příjmu zemědělců/ rybářů</a:t>
            </a:r>
          </a:p>
          <a:p>
            <a:pPr algn="ctr" defTabSz="914309"/>
            <a:r>
              <a:rPr lang="cs-CZ" sz="2000" b="1" i="1">
                <a:solidFill>
                  <a:srgbClr val="17365D"/>
                </a:solidFill>
                <a:latin typeface="+mj-lt"/>
              </a:rPr>
              <a:t>cca 7 mld. EUR</a:t>
            </a:r>
          </a:p>
        </p:txBody>
      </p:sp>
    </p:spTree>
    <p:extLst>
      <p:ext uri="{BB962C8B-B14F-4D97-AF65-F5344CB8AC3E}">
        <p14:creationId xmlns:p14="http://schemas.microsoft.com/office/powerpoint/2010/main" val="2209763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92F7CC-9C39-6812-7ACB-055572E63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024"/>
            <a:ext cx="12190413" cy="1213787"/>
          </a:xfrm>
        </p:spPr>
        <p:txBody>
          <a:bodyPr anchor="ctr">
            <a:normAutofit/>
          </a:bodyPr>
          <a:lstStyle/>
          <a:p>
            <a:pPr marL="351577">
              <a:lnSpc>
                <a:spcPct val="110000"/>
              </a:lnSpc>
            </a:pPr>
            <a:r>
              <a:rPr lang="cs-CZ" sz="3600"/>
              <a:t>Struktura Evropského fondu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899C0E2E-E347-596A-F5B7-487A2DEC28E3}"/>
              </a:ext>
            </a:extLst>
          </p:cNvPr>
          <p:cNvSpPr/>
          <p:nvPr/>
        </p:nvSpPr>
        <p:spPr>
          <a:xfrm>
            <a:off x="767873" y="2122671"/>
            <a:ext cx="1891616" cy="3956629"/>
          </a:xfrm>
          <a:prstGeom prst="rect">
            <a:avLst/>
          </a:prstGeom>
          <a:solidFill>
            <a:srgbClr val="285EA0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prstClr val="white"/>
                </a:solidFill>
                <a:latin typeface="+mj-lt"/>
              </a:rPr>
              <a:t>Evropský fond pro hospodářskou, sociální a územní soudržnost, zemědělství a rozvoj venkova, rybolov a námořní problematiku, prosperitu a bezpečnost 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EC5C3F78-0F0B-66E8-4BD9-1ED643B14915}"/>
              </a:ext>
            </a:extLst>
          </p:cNvPr>
          <p:cNvSpPr/>
          <p:nvPr/>
        </p:nvSpPr>
        <p:spPr>
          <a:xfrm>
            <a:off x="767873" y="1563066"/>
            <a:ext cx="1891616" cy="4492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262626"/>
                </a:solidFill>
                <a:latin typeface="+mj-lt"/>
              </a:rPr>
              <a:t>RÁMEC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F961A7D4-C966-BEE7-D858-23213CF9AB0D}"/>
              </a:ext>
            </a:extLst>
          </p:cNvPr>
          <p:cNvSpPr/>
          <p:nvPr/>
        </p:nvSpPr>
        <p:spPr>
          <a:xfrm>
            <a:off x="2969501" y="1563066"/>
            <a:ext cx="2180609" cy="4492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262626"/>
                </a:solidFill>
                <a:latin typeface="+mj-lt"/>
              </a:rPr>
              <a:t>SEKTORY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31105A53-9A75-7159-BC9D-3EF8C3C875FA}"/>
              </a:ext>
            </a:extLst>
          </p:cNvPr>
          <p:cNvSpPr/>
          <p:nvPr/>
        </p:nvSpPr>
        <p:spPr>
          <a:xfrm>
            <a:off x="2969503" y="2162077"/>
            <a:ext cx="2180612" cy="725120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262626"/>
                </a:solidFill>
                <a:latin typeface="+mj-lt"/>
              </a:rPr>
              <a:t>regionální rozvoj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479ADA77-9897-9E24-8617-BC7293482C08}"/>
              </a:ext>
            </a:extLst>
          </p:cNvPr>
          <p:cNvSpPr/>
          <p:nvPr/>
        </p:nvSpPr>
        <p:spPr>
          <a:xfrm>
            <a:off x="2969503" y="2962075"/>
            <a:ext cx="2180613" cy="725120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262626"/>
                </a:solidFill>
                <a:latin typeface="+mj-lt"/>
              </a:rPr>
              <a:t>migrace, bezpečnost, obrana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4E8E10A8-FD2F-5A0B-75DD-1575ECCAEE03}"/>
              </a:ext>
            </a:extLst>
          </p:cNvPr>
          <p:cNvSpPr/>
          <p:nvPr/>
        </p:nvSpPr>
        <p:spPr>
          <a:xfrm>
            <a:off x="2969502" y="3762073"/>
            <a:ext cx="2180611" cy="725120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262626"/>
                </a:solidFill>
                <a:latin typeface="+mj-lt"/>
              </a:rPr>
              <a:t>sociální oblast 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20921843-046D-FA3C-0265-170C639D8DBB}"/>
              </a:ext>
            </a:extLst>
          </p:cNvPr>
          <p:cNvSpPr/>
          <p:nvPr/>
        </p:nvSpPr>
        <p:spPr>
          <a:xfrm>
            <a:off x="2969502" y="4562071"/>
            <a:ext cx="2180611" cy="725120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262626"/>
                </a:solidFill>
                <a:latin typeface="+mj-lt"/>
              </a:rPr>
              <a:t>společná zemědělská politika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746BBBA7-5C26-F7D7-FBD2-586391263347}"/>
              </a:ext>
            </a:extLst>
          </p:cNvPr>
          <p:cNvSpPr/>
          <p:nvPr/>
        </p:nvSpPr>
        <p:spPr>
          <a:xfrm>
            <a:off x="2969501" y="5362065"/>
            <a:ext cx="2180611" cy="725120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262626"/>
                </a:solidFill>
                <a:latin typeface="+mj-lt"/>
              </a:rPr>
              <a:t>rybářství a námořní doprava</a:t>
            </a:r>
          </a:p>
        </p:txBody>
      </p:sp>
      <p:sp>
        <p:nvSpPr>
          <p:cNvPr id="14" name="Vývojový diagram: vyjmutí 13">
            <a:extLst>
              <a:ext uri="{FF2B5EF4-FFF2-40B4-BE49-F238E27FC236}">
                <a16:creationId xmlns:a16="http://schemas.microsoft.com/office/drawing/2014/main" id="{758F7661-0C85-18B1-7FD0-359A4850067F}"/>
              </a:ext>
            </a:extLst>
          </p:cNvPr>
          <p:cNvSpPr/>
          <p:nvPr/>
        </p:nvSpPr>
        <p:spPr>
          <a:xfrm rot="5400000">
            <a:off x="3724831" y="3739733"/>
            <a:ext cx="3917222" cy="761911"/>
          </a:xfrm>
          <a:prstGeom prst="flowChartExtra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cs-CZ" sz="180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D40F29E2-51CF-ED20-06BA-EB8B453794A8}"/>
              </a:ext>
            </a:extLst>
          </p:cNvPr>
          <p:cNvSpPr/>
          <p:nvPr/>
        </p:nvSpPr>
        <p:spPr>
          <a:xfrm>
            <a:off x="6216778" y="2122668"/>
            <a:ext cx="2180608" cy="1907752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262626"/>
                </a:solidFill>
                <a:latin typeface="+mj-lt"/>
              </a:rPr>
              <a:t>Národní a regionální partnerský plán</a:t>
            </a: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0E0EE8DD-2667-9A37-ED85-B8B3642E9A8A}"/>
              </a:ext>
            </a:extLst>
          </p:cNvPr>
          <p:cNvSpPr/>
          <p:nvPr/>
        </p:nvSpPr>
        <p:spPr>
          <a:xfrm>
            <a:off x="6216778" y="1563066"/>
            <a:ext cx="2180609" cy="4492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262626"/>
                </a:solidFill>
                <a:latin typeface="+mj-lt"/>
              </a:rPr>
              <a:t>PROGRAMOVÁNÍ</a:t>
            </a: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250146E0-55F5-01C2-58A7-6347AD6F0D29}"/>
              </a:ext>
            </a:extLst>
          </p:cNvPr>
          <p:cNvSpPr/>
          <p:nvPr/>
        </p:nvSpPr>
        <p:spPr>
          <a:xfrm>
            <a:off x="6216778" y="4179431"/>
            <a:ext cx="2180608" cy="1907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262626"/>
                </a:solidFill>
                <a:latin typeface="+mj-lt"/>
              </a:rPr>
              <a:t>Nástroj EU</a:t>
            </a:r>
          </a:p>
        </p:txBody>
      </p:sp>
      <p:sp>
        <p:nvSpPr>
          <p:cNvPr id="18" name="Šipka: nahoru 17">
            <a:extLst>
              <a:ext uri="{FF2B5EF4-FFF2-40B4-BE49-F238E27FC236}">
                <a16:creationId xmlns:a16="http://schemas.microsoft.com/office/drawing/2014/main" id="{FDF57C91-7371-7B9B-35E0-4ECC7DC43365}"/>
              </a:ext>
            </a:extLst>
          </p:cNvPr>
          <p:cNvSpPr/>
          <p:nvPr/>
        </p:nvSpPr>
        <p:spPr>
          <a:xfrm>
            <a:off x="6881471" y="3762074"/>
            <a:ext cx="317896" cy="540794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cs-CZ" sz="180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9" name="Šipka: nahoru 18">
            <a:extLst>
              <a:ext uri="{FF2B5EF4-FFF2-40B4-BE49-F238E27FC236}">
                <a16:creationId xmlns:a16="http://schemas.microsoft.com/office/drawing/2014/main" id="{038D83AC-B56D-DEB4-C6F4-2E0F0D2FBDCF}"/>
              </a:ext>
            </a:extLst>
          </p:cNvPr>
          <p:cNvSpPr/>
          <p:nvPr/>
        </p:nvSpPr>
        <p:spPr>
          <a:xfrm rot="10800000">
            <a:off x="7318906" y="3877883"/>
            <a:ext cx="317896" cy="540794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cs-CZ" sz="1800">
              <a:solidFill>
                <a:prstClr val="white"/>
              </a:solidFill>
              <a:latin typeface="+mj-lt"/>
            </a:endParaRPr>
          </a:p>
        </p:txBody>
      </p:sp>
      <p:sp>
        <p:nvSpPr>
          <p:cNvPr id="20" name="Obdélník 19">
            <a:extLst>
              <a:ext uri="{FF2B5EF4-FFF2-40B4-BE49-F238E27FC236}">
                <a16:creationId xmlns:a16="http://schemas.microsoft.com/office/drawing/2014/main" id="{9AF4777B-A88C-9495-7E53-E6B453BD6913}"/>
              </a:ext>
            </a:extLst>
          </p:cNvPr>
          <p:cNvSpPr/>
          <p:nvPr/>
        </p:nvSpPr>
        <p:spPr>
          <a:xfrm>
            <a:off x="8689019" y="1563066"/>
            <a:ext cx="2703430" cy="4492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800">
                <a:solidFill>
                  <a:srgbClr val="262626"/>
                </a:solidFill>
                <a:latin typeface="+mj-lt"/>
              </a:rPr>
              <a:t>OPATŘENÍ</a:t>
            </a:r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5D1FC81E-781A-94BF-0BB8-3D8A5F10CECE}"/>
              </a:ext>
            </a:extLst>
          </p:cNvPr>
          <p:cNvSpPr/>
          <p:nvPr/>
        </p:nvSpPr>
        <p:spPr>
          <a:xfrm>
            <a:off x="8707399" y="2122667"/>
            <a:ext cx="2703430" cy="190775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1281" indent="-268261" defTabSz="914309">
              <a:buFont typeface="Arial" panose="020B0604020202020204" pitchFamily="34" charset="0"/>
              <a:buChar char="•"/>
            </a:pPr>
            <a:r>
              <a:rPr lang="cs-CZ" sz="1800">
                <a:solidFill>
                  <a:srgbClr val="262626"/>
                </a:solidFill>
                <a:latin typeface="+mj-lt"/>
              </a:rPr>
              <a:t>reformy</a:t>
            </a:r>
          </a:p>
          <a:p>
            <a:pPr marL="441281" indent="-268261" defTabSz="914309">
              <a:buFont typeface="Arial" panose="020B0604020202020204" pitchFamily="34" charset="0"/>
              <a:buChar char="•"/>
            </a:pPr>
            <a:r>
              <a:rPr lang="cs-CZ" sz="1800">
                <a:solidFill>
                  <a:srgbClr val="262626"/>
                </a:solidFill>
                <a:latin typeface="+mj-lt"/>
              </a:rPr>
              <a:t>investice</a:t>
            </a:r>
          </a:p>
          <a:p>
            <a:pPr marL="441281" indent="-268261" defTabSz="914309">
              <a:buFont typeface="Arial" panose="020B0604020202020204" pitchFamily="34" charset="0"/>
              <a:buChar char="•"/>
            </a:pPr>
            <a:r>
              <a:rPr lang="cs-CZ" sz="1800">
                <a:solidFill>
                  <a:srgbClr val="262626"/>
                </a:solidFill>
                <a:latin typeface="+mj-lt"/>
              </a:rPr>
              <a:t>jiné intervence</a:t>
            </a:r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84C27645-4F9F-A485-231F-43634FF88861}"/>
              </a:ext>
            </a:extLst>
          </p:cNvPr>
          <p:cNvSpPr/>
          <p:nvPr/>
        </p:nvSpPr>
        <p:spPr>
          <a:xfrm>
            <a:off x="8689019" y="4148280"/>
            <a:ext cx="2703430" cy="190775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1281" indent="-268261" defTabSz="914309">
              <a:buFont typeface="Arial" panose="020B0604020202020204" pitchFamily="34" charset="0"/>
              <a:buChar char="•"/>
            </a:pPr>
            <a:r>
              <a:rPr lang="cs-CZ" sz="1800">
                <a:solidFill>
                  <a:srgbClr val="262626"/>
                </a:solidFill>
                <a:latin typeface="+mj-lt"/>
              </a:rPr>
              <a:t>nadnárodní projekty</a:t>
            </a:r>
          </a:p>
          <a:p>
            <a:pPr marL="441281" indent="-268261" defTabSz="914309">
              <a:buFont typeface="Arial" panose="020B0604020202020204" pitchFamily="34" charset="0"/>
              <a:buChar char="•"/>
            </a:pPr>
            <a:r>
              <a:rPr lang="cs-CZ" sz="1800">
                <a:solidFill>
                  <a:srgbClr val="262626"/>
                </a:solidFill>
                <a:latin typeface="+mj-lt"/>
              </a:rPr>
              <a:t>reakce na krize</a:t>
            </a:r>
          </a:p>
          <a:p>
            <a:pPr marL="441281" indent="-268261" defTabSz="914309">
              <a:buFont typeface="Arial" panose="020B0604020202020204" pitchFamily="34" charset="0"/>
              <a:buChar char="•"/>
            </a:pPr>
            <a:r>
              <a:rPr lang="cs-CZ" sz="1800">
                <a:solidFill>
                  <a:srgbClr val="262626"/>
                </a:solidFill>
                <a:latin typeface="+mj-lt"/>
              </a:rPr>
              <a:t>schopnost řešit nové krize a potřeby</a:t>
            </a:r>
          </a:p>
        </p:txBody>
      </p:sp>
    </p:spTree>
    <p:extLst>
      <p:ext uri="{BB962C8B-B14F-4D97-AF65-F5344CB8AC3E}">
        <p14:creationId xmlns:p14="http://schemas.microsoft.com/office/powerpoint/2010/main" val="1259391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25C51-C6F3-8499-64C9-B08B9772F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F93CF3-71FA-8393-0A70-675015D2C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6745"/>
            <a:ext cx="12190413" cy="1229550"/>
          </a:xfrm>
        </p:spPr>
        <p:txBody>
          <a:bodyPr lIns="91428" tIns="45714" rIns="91428" bIns="45714" anchor="ctr">
            <a:normAutofit/>
          </a:bodyPr>
          <a:lstStyle/>
          <a:p>
            <a:pPr marL="351577">
              <a:lnSpc>
                <a:spcPct val="110000"/>
              </a:lnSpc>
            </a:pPr>
            <a:r>
              <a:rPr lang="cs-CZ" sz="3600"/>
              <a:t>Základní principy NRPP</a:t>
            </a:r>
            <a:endParaRPr lang="en-US" sz="360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D254ECD6-360D-E95A-5C48-C378AFB1B274}"/>
              </a:ext>
            </a:extLst>
          </p:cNvPr>
          <p:cNvSpPr txBox="1"/>
          <p:nvPr/>
        </p:nvSpPr>
        <p:spPr>
          <a:xfrm>
            <a:off x="3358777" y="1647612"/>
            <a:ext cx="8286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>
                <a:solidFill>
                  <a:srgbClr val="262626"/>
                </a:solidFill>
                <a:latin typeface="+mj-lt"/>
              </a:rPr>
              <a:t>Jeden NRPP schvalovaný EK/CID (tj. prováděcí rozhodnutí Komise). </a:t>
            </a:r>
            <a:br>
              <a:rPr lang="cs-CZ" sz="2000">
                <a:solidFill>
                  <a:srgbClr val="262626"/>
                </a:solidFill>
                <a:latin typeface="+mj-lt"/>
              </a:rPr>
            </a:br>
            <a:r>
              <a:rPr lang="cs-CZ" sz="2000">
                <a:solidFill>
                  <a:srgbClr val="262626"/>
                </a:solidFill>
                <a:latin typeface="+mj-lt"/>
              </a:rPr>
              <a:t>Kapitoly v plánu budou zaměřené na regionální rozvoj, vnitřní věci, sociální oblast, zemědělskou a rybářskou politiku. 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AF963EBA-41AF-78C2-63CA-639CC6FA658A}"/>
              </a:ext>
            </a:extLst>
          </p:cNvPr>
          <p:cNvSpPr txBox="1"/>
          <p:nvPr/>
        </p:nvSpPr>
        <p:spPr>
          <a:xfrm>
            <a:off x="545362" y="1752110"/>
            <a:ext cx="2380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 b="1">
                <a:solidFill>
                  <a:srgbClr val="1F497D"/>
                </a:solidFill>
                <a:latin typeface="+mj-lt"/>
              </a:rPr>
              <a:t>Národní regionální partnerský plán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3357872-DAC2-D178-056A-1D5BDAF72D8D}"/>
              </a:ext>
            </a:extLst>
          </p:cNvPr>
          <p:cNvSpPr txBox="1"/>
          <p:nvPr/>
        </p:nvSpPr>
        <p:spPr>
          <a:xfrm>
            <a:off x="3358775" y="3222147"/>
            <a:ext cx="82862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>
                <a:solidFill>
                  <a:srgbClr val="262626"/>
                </a:solidFill>
                <a:latin typeface="+mj-lt"/>
              </a:rPr>
              <a:t>Již nejsou alokace pro jednotlivé fondy, rozdělení na národní úrovni dle kapitol v plánu, nařízení konkretizuje jen částky pro vnitřní věci, SKF, MRR, sociální cíle a cíle na klima, podpora příjmů pro zemědělce.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CEB1289-E375-39C7-1A3A-7A601B4A5F30}"/>
              </a:ext>
            </a:extLst>
          </p:cNvPr>
          <p:cNvSpPr txBox="1"/>
          <p:nvPr/>
        </p:nvSpPr>
        <p:spPr>
          <a:xfrm>
            <a:off x="3358776" y="4304320"/>
            <a:ext cx="6630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>
                <a:solidFill>
                  <a:srgbClr val="262626"/>
                </a:solidFill>
                <a:latin typeface="+mj-lt"/>
              </a:rPr>
              <a:t>Větší volnost pro ČS při nastavení struktury, pravidel v NRPP.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B25A90D9-B435-B16E-49E7-368C6EE4DE88}"/>
              </a:ext>
            </a:extLst>
          </p:cNvPr>
          <p:cNvSpPr txBox="1"/>
          <p:nvPr/>
        </p:nvSpPr>
        <p:spPr>
          <a:xfrm>
            <a:off x="545361" y="3310561"/>
            <a:ext cx="2380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 b="1">
                <a:solidFill>
                  <a:srgbClr val="1F497D"/>
                </a:solidFill>
                <a:latin typeface="+mj-lt"/>
              </a:rPr>
              <a:t>Jedna obálka pro celý NRPP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DB687246-01C7-4197-AEBA-79E947E395F9}"/>
              </a:ext>
            </a:extLst>
          </p:cNvPr>
          <p:cNvSpPr txBox="1"/>
          <p:nvPr/>
        </p:nvSpPr>
        <p:spPr>
          <a:xfrm>
            <a:off x="545361" y="4145358"/>
            <a:ext cx="2380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 b="1">
                <a:solidFill>
                  <a:srgbClr val="1F497D"/>
                </a:solidFill>
                <a:latin typeface="+mj-lt"/>
              </a:rPr>
              <a:t>Flexibilita pro ČS při nastavování NRPP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2D2F4CF7-6ACF-6D30-1E5F-23D343B62DF3}"/>
              </a:ext>
            </a:extLst>
          </p:cNvPr>
          <p:cNvSpPr txBox="1"/>
          <p:nvPr/>
        </p:nvSpPr>
        <p:spPr>
          <a:xfrm>
            <a:off x="545362" y="4900118"/>
            <a:ext cx="2380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 b="1">
                <a:solidFill>
                  <a:srgbClr val="1F497D"/>
                </a:solidFill>
                <a:latin typeface="+mj-lt"/>
              </a:rPr>
              <a:t>Výkonnostní model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0BC75EB8-1345-6981-DF77-9B72F4A76DD7}"/>
              </a:ext>
            </a:extLst>
          </p:cNvPr>
          <p:cNvSpPr txBox="1"/>
          <p:nvPr/>
        </p:nvSpPr>
        <p:spPr>
          <a:xfrm>
            <a:off x="3358776" y="4902546"/>
            <a:ext cx="6174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>
              <a:defRPr>
                <a:latin typeface="Avenir Next LT Pro" panose="020B0504020202020204" pitchFamily="34" charset="-18"/>
              </a:defRPr>
            </a:lvl1pPr>
          </a:lstStyle>
          <a:p>
            <a:pPr defTabSz="914309"/>
            <a:r>
              <a:rPr lang="cs-CZ" sz="2000">
                <a:solidFill>
                  <a:srgbClr val="262626"/>
                </a:solidFill>
                <a:latin typeface="+mj-lt"/>
              </a:rPr>
              <a:t>Proplácení dle dosažených cílů a milníků.</a:t>
            </a:r>
          </a:p>
        </p:txBody>
      </p:sp>
      <p:cxnSp>
        <p:nvCxnSpPr>
          <p:cNvPr id="27" name="Přímá spojnice 26">
            <a:extLst>
              <a:ext uri="{FF2B5EF4-FFF2-40B4-BE49-F238E27FC236}">
                <a16:creationId xmlns:a16="http://schemas.microsoft.com/office/drawing/2014/main" id="{63703425-EC1F-E17A-9874-5C8E23DA9BD5}"/>
              </a:ext>
            </a:extLst>
          </p:cNvPr>
          <p:cNvCxnSpPr/>
          <p:nvPr/>
        </p:nvCxnSpPr>
        <p:spPr>
          <a:xfrm>
            <a:off x="3070059" y="1629458"/>
            <a:ext cx="0" cy="4590653"/>
          </a:xfrm>
          <a:prstGeom prst="line">
            <a:avLst/>
          </a:prstGeom>
          <a:ln w="28575"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9982BF99-6895-BA3D-96A5-29F43F2CC4DC}"/>
              </a:ext>
            </a:extLst>
          </p:cNvPr>
          <p:cNvSpPr txBox="1"/>
          <p:nvPr/>
        </p:nvSpPr>
        <p:spPr>
          <a:xfrm>
            <a:off x="545361" y="5451139"/>
            <a:ext cx="2380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 b="1">
                <a:solidFill>
                  <a:srgbClr val="1F497D"/>
                </a:solidFill>
                <a:latin typeface="+mj-lt"/>
              </a:rPr>
              <a:t>Partnerský přístup</a:t>
            </a:r>
          </a:p>
        </p:txBody>
      </p: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7DCBC747-FF6B-3935-0D18-CD66739D14CC}"/>
              </a:ext>
            </a:extLst>
          </p:cNvPr>
          <p:cNvSpPr txBox="1"/>
          <p:nvPr/>
        </p:nvSpPr>
        <p:spPr>
          <a:xfrm>
            <a:off x="3358777" y="5459930"/>
            <a:ext cx="6174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>
                <a:solidFill>
                  <a:srgbClr val="262626"/>
                </a:solidFill>
                <a:latin typeface="+mj-lt"/>
              </a:rPr>
              <a:t>Zapojení partnerů do přípravy a provádění NRPP.</a:t>
            </a:r>
          </a:p>
        </p:txBody>
      </p:sp>
      <p:sp>
        <p:nvSpPr>
          <p:cNvPr id="30" name="TextovéPole 29">
            <a:extLst>
              <a:ext uri="{FF2B5EF4-FFF2-40B4-BE49-F238E27FC236}">
                <a16:creationId xmlns:a16="http://schemas.microsoft.com/office/drawing/2014/main" id="{560BB8FE-F087-1E7D-486D-80190F686DB5}"/>
              </a:ext>
            </a:extLst>
          </p:cNvPr>
          <p:cNvSpPr txBox="1"/>
          <p:nvPr/>
        </p:nvSpPr>
        <p:spPr>
          <a:xfrm>
            <a:off x="3358775" y="2682501"/>
            <a:ext cx="8382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>
                <a:solidFill>
                  <a:srgbClr val="262626"/>
                </a:solidFill>
                <a:latin typeface="+mj-lt"/>
              </a:rPr>
              <a:t>Koordinuje a řídí celý NRPP (Ministerstvo pro místní rozvoj).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1536AFC7-234B-0A70-3A9B-00340F9E05BE}"/>
              </a:ext>
            </a:extLst>
          </p:cNvPr>
          <p:cNvSpPr txBox="1"/>
          <p:nvPr/>
        </p:nvSpPr>
        <p:spPr>
          <a:xfrm>
            <a:off x="545361" y="2547081"/>
            <a:ext cx="2380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cs-CZ" sz="2000" b="1">
                <a:solidFill>
                  <a:srgbClr val="1F497D"/>
                </a:solidFill>
                <a:latin typeface="+mj-lt"/>
              </a:rPr>
              <a:t>Role koordinačního orgánu</a:t>
            </a:r>
          </a:p>
        </p:txBody>
      </p:sp>
    </p:spTree>
    <p:extLst>
      <p:ext uri="{BB962C8B-B14F-4D97-AF65-F5344CB8AC3E}">
        <p14:creationId xmlns:p14="http://schemas.microsoft.com/office/powerpoint/2010/main" val="2432869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634A7E-4564-F5F5-F5FA-CC2D17C5D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2447"/>
            <a:ext cx="10971372" cy="953675"/>
          </a:xfrm>
        </p:spPr>
        <p:txBody>
          <a:bodyPr/>
          <a:lstStyle/>
          <a:p>
            <a:pPr marL="351577">
              <a:lnSpc>
                <a:spcPct val="110000"/>
              </a:lnSpc>
            </a:pPr>
            <a:r>
              <a:rPr lang="cs-CZ" sz="3600"/>
              <a:t>Klíčové priority ČR v rámcové pozici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B4899C6-5CF8-9AD9-63CE-22056878D4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19" y="1379794"/>
            <a:ext cx="11251303" cy="4633874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cs-CZ" sz="2400" b="1" dirty="0">
                <a:solidFill>
                  <a:srgbClr val="285EA0"/>
                </a:solidFill>
                <a:latin typeface="+mj-lt"/>
              </a:rPr>
              <a:t>Rozpočet EU a alokace pro ČR</a:t>
            </a:r>
          </a:p>
          <a:p>
            <a:pPr marL="628650" lvl="1" indent="-374650"/>
            <a:r>
              <a:rPr lang="cs-CZ" sz="2400" dirty="0">
                <a:latin typeface="+mj-lt"/>
              </a:rPr>
              <a:t>Zajištění dostatečného rozpočtu na Evropský fond a NRPP a podpora odděleného financování jednotlivých politik. Důraz na transparentní a spravedlivou metodiku výpočtu alokací pro ČR. Vyjasnění fungování nového Nástroje EU. Zároveň obezřetný přístup k dluhovému financování.</a:t>
            </a:r>
            <a:endParaRPr lang="cs-CZ" sz="2400" dirty="0">
              <a:latin typeface="+mj-lt"/>
              <a:ea typeface="Calibri"/>
              <a:cs typeface="Calibri"/>
            </a:endParaRPr>
          </a:p>
          <a:p>
            <a:pPr marL="628650" lvl="1" indent="-374650"/>
            <a:r>
              <a:rPr lang="cs-CZ" sz="2400" b="1" dirty="0">
                <a:solidFill>
                  <a:srgbClr val="262626"/>
                </a:solidFill>
                <a:latin typeface="+mj-lt"/>
                <a:ea typeface="Calibri"/>
                <a:cs typeface="Calibri"/>
              </a:rPr>
              <a:t>Zavázání se v RP k NRPP k pokračující podpoře transformace regionů se strukturálními problémy a stanovení alokace na územní dimenzi v rámci národního vyjednávání.</a:t>
            </a:r>
            <a:endParaRPr lang="cs-CZ" sz="2400" b="1" dirty="0">
              <a:solidFill>
                <a:srgbClr val="262626"/>
              </a:solidFill>
              <a:latin typeface="+mj-lt"/>
            </a:endParaRPr>
          </a:p>
          <a:p>
            <a:pPr marL="0" indent="0">
              <a:buNone/>
            </a:pPr>
            <a:r>
              <a:rPr lang="cs-CZ" sz="2400" b="1" dirty="0">
                <a:solidFill>
                  <a:srgbClr val="285EA0"/>
                </a:solidFill>
                <a:latin typeface="+mj-lt"/>
              </a:rPr>
              <a:t>Výkonností model</a:t>
            </a:r>
            <a:endParaRPr lang="cs-CZ" sz="2400" b="1" dirty="0">
              <a:solidFill>
                <a:srgbClr val="285EA0"/>
              </a:solidFill>
              <a:latin typeface="+mj-lt"/>
              <a:ea typeface="Calibri"/>
              <a:cs typeface="Calibri"/>
            </a:endParaRPr>
          </a:p>
          <a:p>
            <a:pPr marL="628650" lvl="1" indent="-374650"/>
            <a:r>
              <a:rPr lang="cs-CZ" sz="2400" dirty="0">
                <a:latin typeface="+mj-lt"/>
              </a:rPr>
              <a:t>Posilování výkonnostních prvků ve sdíleném řízení je žádoucí, současně však výlučný přechod představuje určitá rizika. Požadavek na  zachování flexibility kombinací výkonnostního modelu (plnění milníků) a nákladového modelu (vykazování výdajů). </a:t>
            </a:r>
            <a:endParaRPr lang="cs-CZ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25989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C0354-063E-AF94-2C0B-8DE481DA1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11125A-6E5B-E2FA-BCC3-BCD16B125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116" y="267228"/>
            <a:ext cx="10971372" cy="925313"/>
          </a:xfrm>
        </p:spPr>
        <p:txBody>
          <a:bodyPr/>
          <a:lstStyle/>
          <a:p>
            <a:r>
              <a:rPr lang="cs-CZ" sz="3600"/>
              <a:t>Klíčové priority ČR v rámcové pozici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EB37F28-64A0-F531-B15C-0297F77C0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11866"/>
            <a:ext cx="10971371" cy="4525374"/>
          </a:xfrm>
        </p:spPr>
        <p:txBody>
          <a:bodyPr/>
          <a:lstStyle/>
          <a:p>
            <a:pPr marL="0" indent="0"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Propojení politik</a:t>
            </a:r>
          </a:p>
          <a:p>
            <a:pPr marL="719138" lvl="1" indent="-374650">
              <a:tabLst>
                <a:tab pos="719138" algn="l"/>
              </a:tabLst>
            </a:pPr>
            <a:r>
              <a:rPr lang="cs-CZ" sz="2400">
                <a:latin typeface="+mj-lt"/>
              </a:rPr>
              <a:t>Sjednocení rozdílných politik (soudržnost, vnitřní věci, zemědělství) do jednoho regulačního rámce se jeví jako rizikové, požadavek na zachování oddělených pravidel a financování, zejména přesun specifických ustanovení pro Společnou zemědělskou politiku (SZP) do separátního nařízení projednávaného v Radě AGRI.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cs-CZ" sz="2400" b="1">
                <a:solidFill>
                  <a:srgbClr val="285EA0"/>
                </a:solidFill>
                <a:latin typeface="+mj-lt"/>
              </a:rPr>
              <a:t>Společná zemědělská politika</a:t>
            </a:r>
          </a:p>
          <a:p>
            <a:pPr marL="719138" lvl="1" indent="-374650"/>
            <a:r>
              <a:rPr lang="cs-CZ" sz="2400">
                <a:latin typeface="+mj-lt"/>
              </a:rPr>
              <a:t>Vyjma propojení politik také zásadní nesouhlas s povinným zavedením degresivní podpory příjmu, což je v rozporu s principem subsidiarity a flexibility. Požadavek na zachování kontinuity se současným obdobím a možnost reflektovat národní specifika.</a:t>
            </a:r>
          </a:p>
          <a:p>
            <a:pPr marL="0" indent="0">
              <a:buNone/>
            </a:pPr>
            <a:endParaRPr lang="cs-CZ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07970856"/>
      </p:ext>
    </p:extLst>
  </p:cSld>
  <p:clrMapOvr>
    <a:masterClrMapping/>
  </p:clrMapOvr>
</p:sld>
</file>

<file path=ppt/theme/theme1.xml><?xml version="1.0" encoding="utf-8"?>
<a:theme xmlns:a="http://schemas.openxmlformats.org/drawingml/2006/main" name="1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1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tiv1" id="{7D248F15-053E-43BD-8356-B92534E1B499}" vid="{840ED166-CDA5-4290-8C30-1FFE51319B6E}"/>
    </a:ext>
  </a:extLst>
</a:theme>
</file>

<file path=ppt/theme/theme3.xml><?xml version="1.0" encoding="utf-8"?>
<a:theme xmlns:a="http://schemas.openxmlformats.org/drawingml/2006/main" name="2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MR NOK" id="{55CC4D42-61BE-4231-B05C-5BB90D36495F}" vid="{ED2FCDAA-A8B3-4B4B-AA01-95798DAF5048}"/>
    </a:ext>
  </a:extLst>
</a:theme>
</file>

<file path=ppt/theme/theme4.xml><?xml version="1.0" encoding="utf-8"?>
<a:theme xmlns:a="http://schemas.openxmlformats.org/drawingml/2006/main" name="MMR_sir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MR_Prezentace_šablona" id="{980E617E-8468-4077-B8FE-A2AFF8367593}" vid="{4F0A19A6-3BC9-4E1C-9262-D0905AD0C858}"/>
    </a:ext>
  </a:extLst>
</a:theme>
</file>

<file path=ppt/theme/theme5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ae529b29-b2bb-4f0f-bf76-47ede62a77b9" xsi:nil="true"/>
    <SharedWithUsers xmlns="a867a263-4c00-4944-a435-72febfd70997">
      <UserInfo>
        <DisplayName>Růžičková Lenka</DisplayName>
        <AccountId>300</AccountId>
        <AccountType/>
      </UserInfo>
      <UserInfo>
        <DisplayName>Illínová Sandra</DisplayName>
        <AccountId>125</AccountId>
        <AccountType/>
      </UserInfo>
      <UserInfo>
        <DisplayName>Maroušek Jaroslav</DisplayName>
        <AccountId>356</AccountId>
        <AccountType/>
      </UserInfo>
      <UserInfo>
        <DisplayName>Daněk Miroslav</DisplayName>
        <AccountId>180</AccountId>
        <AccountType/>
      </UserInfo>
      <UserInfo>
        <DisplayName>Soukup Miloš</DisplayName>
        <AccountId>174</AccountId>
        <AccountType/>
      </UserInfo>
      <UserInfo>
        <DisplayName>Lacinová Marta</DisplayName>
        <AccountId>639</AccountId>
        <AccountType/>
      </UserInfo>
      <UserInfo>
        <DisplayName>Zezůlková Marie</DisplayName>
        <AccountId>117</AccountId>
        <AccountType/>
      </UserInfo>
      <UserInfo>
        <DisplayName>Barcalová Jitka</DisplayName>
        <AccountId>15</AccountId>
        <AccountType/>
      </UserInfo>
      <UserInfo>
        <DisplayName>Opálka Dominik</DisplayName>
        <AccountId>538</AccountId>
        <AccountType/>
      </UserInfo>
      <UserInfo>
        <DisplayName>Pergl Ondřej</DisplayName>
        <AccountId>9</AccountId>
        <AccountType/>
      </UserInfo>
      <UserInfo>
        <DisplayName>Puršl František</DisplayName>
        <AccountId>13</AccountId>
        <AccountType/>
      </UserInfo>
      <UserInfo>
        <DisplayName>Karkošková Martina</DisplayName>
        <AccountId>171</AccountId>
        <AccountType/>
      </UserInfo>
      <UserInfo>
        <DisplayName>Opravil Zdeněk</DisplayName>
        <AccountId>14</AccountId>
        <AccountType/>
      </UserInfo>
    </SharedWithUsers>
    <TaxCatchAll xmlns="a867a263-4c00-4944-a435-72febfd70997" xsi:nil="true"/>
    <lcf76f155ced4ddcb4097134ff3c332f xmlns="ae529b29-b2bb-4f0f-bf76-47ede62a77b9">
      <Terms xmlns="http://schemas.microsoft.com/office/infopath/2007/PartnerControls"/>
    </lcf76f155ced4ddcb4097134ff3c332f>
    <Zpracov_x00e1_no xmlns="ae529b29-b2bb-4f0f-bf76-47ede62a77b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C60E23A6042254D9AC27A8652D978CA" ma:contentTypeVersion="23" ma:contentTypeDescription="Vytvoří nový dokument" ma:contentTypeScope="" ma:versionID="cfc1c433d9a618593749c3271aa2d136">
  <xsd:schema xmlns:xsd="http://www.w3.org/2001/XMLSchema" xmlns:xs="http://www.w3.org/2001/XMLSchema" xmlns:p="http://schemas.microsoft.com/office/2006/metadata/properties" xmlns:ns2="ae529b29-b2bb-4f0f-bf76-47ede62a77b9" xmlns:ns3="a867a263-4c00-4944-a435-72febfd70997" targetNamespace="http://schemas.microsoft.com/office/2006/metadata/properties" ma:root="true" ma:fieldsID="bca1a7154fc5fa0b41f35d87c812e42e" ns2:_="" ns3:_="">
    <xsd:import namespace="ae529b29-b2bb-4f0f-bf76-47ede62a77b9"/>
    <xsd:import namespace="a867a263-4c00-4944-a435-72febfd709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2:Zpracov_x00e1_n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529b29-b2bb-4f0f-bf76-47ede62a77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2" nillable="true" ma:displayName="Stav odsouhlasení" ma:internalName="Stav_x0020_odsouhlasen_x00ed_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  <xsd:element name="Zpracov_x00e1_no" ma:index="28" nillable="true" ma:displayName="Zpracováno" ma:format="Dropdown" ma:internalName="Zpracov_x00e1_no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7a263-4c00-4944-a435-72febfd7099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6e955f-6355-4a61-ae3b-658e8d2c932c}" ma:internalName="TaxCatchAll" ma:showField="CatchAllData" ma:web="a867a263-4c00-4944-a435-72febfd709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E78FBF-F6F8-44FD-B078-D48BAE4F86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C5A50D-16C2-49A5-9BCE-6252C91DAF9F}">
  <ds:schemaRefs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ae529b29-b2bb-4f0f-bf76-47ede62a77b9"/>
    <ds:schemaRef ds:uri="http://purl.org/dc/terms/"/>
    <ds:schemaRef ds:uri="http://schemas.openxmlformats.org/package/2006/metadata/core-properties"/>
    <ds:schemaRef ds:uri="http://purl.org/dc/dcmitype/"/>
    <ds:schemaRef ds:uri="a867a263-4c00-4944-a435-72febfd70997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F973D56-59D2-49EA-AAD0-E74AC2E444B6}">
  <ds:schemaRefs>
    <ds:schemaRef ds:uri="a867a263-4c00-4944-a435-72febfd70997"/>
    <ds:schemaRef ds:uri="ae529b29-b2bb-4f0f-bf76-47ede62a77b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4133</Words>
  <Application>Microsoft Office PowerPoint</Application>
  <PresentationFormat>Vlastní</PresentationFormat>
  <Paragraphs>474</Paragraphs>
  <Slides>49</Slides>
  <Notes>36</Notes>
  <HiddenSlides>0</HiddenSlides>
  <MMClips>0</MMClips>
  <ScaleCrop>false</ScaleCrop>
  <HeadingPairs>
    <vt:vector size="6" baseType="variant">
      <vt:variant>
        <vt:lpstr>Použitá písma</vt:lpstr>
      </vt:variant>
      <vt:variant>
        <vt:i4>12</vt:i4>
      </vt:variant>
      <vt:variant>
        <vt:lpstr>Motiv</vt:lpstr>
      </vt:variant>
      <vt:variant>
        <vt:i4>5</vt:i4>
      </vt:variant>
      <vt:variant>
        <vt:lpstr>Nadpisy snímků</vt:lpstr>
      </vt:variant>
      <vt:variant>
        <vt:i4>49</vt:i4>
      </vt:variant>
    </vt:vector>
  </HeadingPairs>
  <TitlesOfParts>
    <vt:vector size="66" baseType="lpstr">
      <vt:lpstr>SimSun</vt:lpstr>
      <vt:lpstr>Aptos Narrow</vt:lpstr>
      <vt:lpstr>Arial</vt:lpstr>
      <vt:lpstr>Avenir Next LT Pro</vt:lpstr>
      <vt:lpstr>Calibri</vt:lpstr>
      <vt:lpstr>Courier New</vt:lpstr>
      <vt:lpstr>Noto Sans Symbols</vt:lpstr>
      <vt:lpstr>Segoe UI</vt:lpstr>
      <vt:lpstr>Segoe UI Emoji</vt:lpstr>
      <vt:lpstr>Times New Roman</vt:lpstr>
      <vt:lpstr>Wingdings</vt:lpstr>
      <vt:lpstr>Wingdings,Sans-Serif</vt:lpstr>
      <vt:lpstr>1_Šablona final</vt:lpstr>
      <vt:lpstr>Motiv1</vt:lpstr>
      <vt:lpstr>2_Šablona final</vt:lpstr>
      <vt:lpstr>MMR_sir</vt:lpstr>
      <vt:lpstr>Šablona final</vt:lpstr>
      <vt:lpstr>Aktuální informace z Ministerstva pro místní rozvoj Regionální politika  </vt:lpstr>
      <vt:lpstr>Obsah příspěvku</vt:lpstr>
      <vt:lpstr>Legislativní balíček pro období 2028–2034</vt:lpstr>
      <vt:lpstr>Celková finanční obálka: 865 mld. EUR</vt:lpstr>
      <vt:lpstr>Alokace NRPP pro ČR</vt:lpstr>
      <vt:lpstr>Struktura Evropského fondu</vt:lpstr>
      <vt:lpstr>Základní principy NRPP</vt:lpstr>
      <vt:lpstr>Klíčové priority ČR v rámcové pozici</vt:lpstr>
      <vt:lpstr>Klíčové priority ČR v rámcové pozici</vt:lpstr>
      <vt:lpstr>Klíčové priority ČR v rámcové pozici</vt:lpstr>
      <vt:lpstr>Klíčové priority ČR v rámcové pozici</vt:lpstr>
      <vt:lpstr>Klíčové priority ČR v rámcové pozici</vt:lpstr>
      <vt:lpstr>Klíčové priority ČR v rámcové pozici</vt:lpstr>
      <vt:lpstr>Klíčové priority ČR v rámcové pozici</vt:lpstr>
      <vt:lpstr>RoadMap aktivit</vt:lpstr>
      <vt:lpstr>Strategie regionálního rozvoje 28+</vt:lpstr>
      <vt:lpstr>Strategie regionálního rozvoje ČR 2028+</vt:lpstr>
      <vt:lpstr>Strategie regionálního rozvoje ČR 2028+</vt:lpstr>
      <vt:lpstr>Představení náběru projektů ve výzvě HSOÚ/VÚ</vt:lpstr>
      <vt:lpstr> DT - Podpora rozvoje HSOÚ</vt:lpstr>
      <vt:lpstr>DT - Podpora rozvoje HSOÚ</vt:lpstr>
      <vt:lpstr>DT - Podpora rozvoje HSOÚ (ORP i VÚ)</vt:lpstr>
      <vt:lpstr>DT - Podpora rozvoje HSOÚ (ORP i VÚ)</vt:lpstr>
      <vt:lpstr>DT - Podpora rozvoje HSOÚ v Karlovarském kraji</vt:lpstr>
      <vt:lpstr>Výzva IROP</vt:lpstr>
      <vt:lpstr>81. výzva Cestovní ruch (MRR) </vt:lpstr>
      <vt:lpstr>Výbor pro regionální politiku</vt:lpstr>
      <vt:lpstr>Výbor pro regionální politiku</vt:lpstr>
      <vt:lpstr>Výroční zpráva regionálního rozvoje</vt:lpstr>
      <vt:lpstr>Poradní orgán Výboru pro regionální politiku</vt:lpstr>
      <vt:lpstr>Systematická podpora, mechanismus​​ a soubor opatření pro regiony příležitostí</vt:lpstr>
      <vt:lpstr>Regiony příležitostí – současné nástroje nefungují</vt:lpstr>
      <vt:lpstr>TO DO list v.1.0</vt:lpstr>
      <vt:lpstr>Národní programy MMR </vt:lpstr>
      <vt:lpstr>Prezentace aplikace PowerPoint</vt:lpstr>
      <vt:lpstr>Prezentace aplikace PowerPoint</vt:lpstr>
      <vt:lpstr>Prezentace aplikace PowerPoint</vt:lpstr>
      <vt:lpstr>Prezentace aplikace PowerPoint</vt:lpstr>
      <vt:lpstr>Národní plán obnovy – výzvy pro území</vt:lpstr>
      <vt:lpstr>Národní plán obnovy – výzvy pro území</vt:lpstr>
      <vt:lpstr>Národní plán obnovy – výzvy pro území</vt:lpstr>
      <vt:lpstr>Národní plán obnovy – výzvy pro území</vt:lpstr>
      <vt:lpstr>Různé</vt:lpstr>
      <vt:lpstr>Prezentace aplikace PowerPoint</vt:lpstr>
      <vt:lpstr>Pozvánka - European Week of Regions and Cities</vt:lpstr>
      <vt:lpstr>Další zajímavé akce či aktivity...</vt:lpstr>
      <vt:lpstr>Prezentace aplikace PowerPoint</vt:lpstr>
      <vt:lpstr>Prezentace aplikace PowerPoint</vt:lpstr>
      <vt:lpstr>Děkujeme za pozornost rsk@mmr.gov.cz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Aktuální informace z Ministerstva pro místní rozvoj - Odboru regionální politiky MMR</dc:title>
  <dc:creator>Barcalová Jitka</dc:creator>
  <cp:lastModifiedBy>Lásková Lenka</cp:lastModifiedBy>
  <cp:revision>5</cp:revision>
  <cp:lastPrinted>2025-02-06T09:58:09Z</cp:lastPrinted>
  <dcterms:created xsi:type="dcterms:W3CDTF">2021-09-20T08:57:58Z</dcterms:created>
  <dcterms:modified xsi:type="dcterms:W3CDTF">2025-09-15T09:57:19Z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0x010100FC60E23A6042254D9AC27A8652D978CA</vt:lpwstr>
  </property>
  <property fmtid="{D5CDD505-2E9C-101B-9397-08002B2CF9AE}" pid="3" name="MediaServiceImageTags">
    <vt:lpwstr/>
  </property>
</Properties>
</file>