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</p:sldIdLst>
  <p:sldSz cx="12192000" cy="6858000"/>
  <p:notesSz cx="7099300" cy="10234613"/>
  <p:defaultTextStyle>
    <a:defPPr>
      <a:defRPr lang="cs-CZ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4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D5ABB26-0587-4C30-8999-92F81FD0307C}">
  <a:tblStyle styleId="{2D5ABB26-0587-4C30-8999-92F81FD0307C}" styleName="No Style, No Grid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12700">
              <a:noFill/>
            </a:ln>
          </a:top>
          <a:bottom>
            <a:ln w="12700">
              <a:noFill/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lt1"/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/>
          </a:solidFill>
        </a:fill>
      </a:tcStyle>
    </a:band1V>
    <a:band2V>
      <a:tcStyle>
        <a:tcBdr/>
        <a:fill>
          <a:solidFill>
            <a:schemeClr val="lt1"/>
          </a:solidFill>
        </a:fill>
      </a:tcStyle>
    </a:band2V>
    <a:lastCol>
      <a:tcTxStyle b="on">
        <a:fontRef idx="minor">
          <a:prstClr val="black"/>
        </a:fontRef>
        <a:schemeClr val="dk1"/>
      </a:tcTxStyle>
      <a:tcStyle>
        <a:tcBdr/>
        <a:fill>
          <a:solidFill>
            <a:schemeClr val="lt1"/>
          </a:solidFill>
        </a:fill>
      </a:tcStyle>
    </a:lastCol>
    <a:firstCol>
      <a:tcTxStyle b="on">
        <a:fontRef idx="minor">
          <a:prstClr val="black"/>
        </a:fontRef>
        <a:schemeClr val="dk1"/>
      </a:tcTxStyle>
      <a:tcStyle>
        <a:tcBdr/>
        <a:fill>
          <a:solidFill>
            <a:schemeClr val="lt1"/>
          </a:solidFill>
        </a:fill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12700">
              <a:noFill/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dk1"/>
      </a:tcTxStyle>
      <a:tcStyle>
        <a:tcBdr>
          <a:bottom>
            <a:ln w="12700">
              <a:noFill/>
            </a:ln>
          </a:bottom>
        </a:tcBdr>
        <a:fill>
          <a:solidFill>
            <a:schemeClr val="l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678" y="144"/>
      </p:cViewPr>
      <p:guideLst>
        <p:guide orient="horz" pos="234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600900000000001"/>
          <c:y val="2.6832000000000002E-2"/>
          <c:w val="0.769181"/>
          <c:h val="0.88535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Sloupec3</c:v>
                </c:pt>
              </c:strCache>
            </c:strRef>
          </c:tx>
          <c:spPr>
            <a:prstGeom prst="rect">
              <a:avLst/>
            </a:prstGeom>
            <a:solidFill>
              <a:schemeClr val="accent1"/>
            </a:solidFill>
            <a:ln>
              <a:noFill/>
              <a:round/>
            </a:ln>
            <a:effectLst/>
          </c:spPr>
          <c:invertIfNegative val="0"/>
          <c:dPt>
            <c:idx val="0"/>
            <c:invertIfNegative val="0"/>
            <c:bubble3D val="0"/>
            <c:spPr>
              <a:prstGeom prst="rect">
                <a:avLst/>
              </a:prstGeom>
              <a:solidFill>
                <a:srgbClr val="00B050"/>
              </a:solidFill>
              <a:ln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D5A-4A61-8689-C136DBB93075}"/>
              </c:ext>
            </c:extLst>
          </c:dPt>
          <c:dPt>
            <c:idx val="1"/>
            <c:invertIfNegative val="0"/>
            <c:bubble3D val="0"/>
            <c:spPr>
              <a:prstGeom prst="rect">
                <a:avLst/>
              </a:prstGeom>
              <a:solidFill>
                <a:schemeClr val="accent4">
                  <a:lumMod val="25000"/>
                </a:schemeClr>
              </a:solidFill>
              <a:ln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D5A-4A61-8689-C136DBB93075}"/>
              </c:ext>
            </c:extLst>
          </c:dPt>
          <c:dPt>
            <c:idx val="2"/>
            <c:invertIfNegative val="0"/>
            <c:bubble3D val="0"/>
            <c:spPr>
              <a:prstGeom prst="rect">
                <a:avLst/>
              </a:prstGeom>
              <a:gradFill>
                <a:gsLst>
                  <a:gs pos="0">
                    <a:schemeClr val="accent2"/>
                  </a:gs>
                  <a:gs pos="48000">
                    <a:schemeClr val="accent3"/>
                  </a:gs>
                  <a:gs pos="100000">
                    <a:schemeClr val="accent1"/>
                  </a:gs>
                </a:gsLst>
                <a:lin ang="0" scaled="1"/>
              </a:gradFill>
              <a:ln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3D5A-4A61-8689-C136DBB93075}"/>
              </c:ext>
            </c:extLst>
          </c:dPt>
          <c:dPt>
            <c:idx val="3"/>
            <c:invertIfNegative val="0"/>
            <c:bubble3D val="0"/>
            <c:spPr>
              <a:prstGeom prst="rect">
                <a:avLst/>
              </a:prstGeom>
              <a:pattFill prst="wdUpDiag">
                <a:fgClr>
                  <a:srgbClr val="7030A0"/>
                </a:fgClr>
                <a:bgClr>
                  <a:schemeClr val="bg1"/>
                </a:bgClr>
              </a:pattFill>
              <a:ln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3D5A-4A61-8689-C136DBB93075}"/>
              </c:ext>
            </c:extLst>
          </c:dPt>
          <c:dPt>
            <c:idx val="4"/>
            <c:invertIfNegative val="0"/>
            <c:bubble3D val="0"/>
            <c:spPr>
              <a:prstGeom prst="rect">
                <a:avLst/>
              </a:prstGeom>
              <a:solidFill>
                <a:schemeClr val="tx1"/>
              </a:solidFill>
              <a:ln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3D5A-4A61-8689-C136DBB93075}"/>
              </c:ext>
            </c:extLst>
          </c:dPt>
          <c:cat>
            <c:strRef>
              <c:f>List1!$A$2:$A$6</c:f>
              <c:strCache>
                <c:ptCount val="5"/>
                <c:pt idx="0">
                  <c:v>Vyúčtováno v ŽoP</c:v>
                </c:pt>
                <c:pt idx="1">
                  <c:v>Právní akty</c:v>
                </c:pt>
                <c:pt idx="2">
                  <c:v>Zažádáno </c:v>
                </c:pt>
                <c:pt idx="3">
                  <c:v>Vyhlášeno </c:v>
                </c:pt>
                <c:pt idx="4">
                  <c:v>Celková alokace</c:v>
                </c:pt>
              </c:strCache>
            </c:strRef>
          </c:cat>
          <c:val>
            <c:numRef>
              <c:f>List1!$B$2:$B$6</c:f>
              <c:numCache>
                <c:formatCode>General</c:formatCode>
                <c:ptCount val="5"/>
                <c:pt idx="0">
                  <c:v>2.08</c:v>
                </c:pt>
                <c:pt idx="1">
                  <c:v>23.52</c:v>
                </c:pt>
                <c:pt idx="2">
                  <c:v>32.71</c:v>
                </c:pt>
                <c:pt idx="3">
                  <c:v>35.57</c:v>
                </c:pt>
                <c:pt idx="4">
                  <c:v>41.41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3D5A-4A61-8689-C136DBB930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83414111"/>
        <c:axId val="667918415"/>
      </c:barChart>
      <c:catAx>
        <c:axId val="38341411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ea typeface="Arial"/>
                <a:cs typeface="Segoe UI"/>
              </a:defRPr>
            </a:pPr>
            <a:endParaRPr lang="cs-CZ"/>
          </a:p>
        </c:txPr>
        <c:crossAx val="667918415"/>
        <c:crosses val="autoZero"/>
        <c:auto val="1"/>
        <c:lblAlgn val="ctr"/>
        <c:lblOffset val="100"/>
        <c:noMultiLvlLbl val="0"/>
      </c:catAx>
      <c:valAx>
        <c:axId val="667918415"/>
        <c:scaling>
          <c:orientation val="minMax"/>
        </c:scaling>
        <c:delete val="1"/>
        <c:axPos val="b"/>
        <c:majorGridlines>
          <c:spPr bwMode="auto">
            <a:prstGeom prst="rect">
              <a:avLst/>
            </a:prstGeom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83414111"/>
        <c:crosses val="autoZero"/>
        <c:crossBetween val="between"/>
      </c:valAx>
      <c:spPr>
        <a:prstGeom prst="rect">
          <a:avLst/>
        </a:prstGeom>
        <a:noFill/>
        <a:ln>
          <a:noFill/>
          <a:round/>
        </a:ln>
        <a:effectLst/>
      </c:spPr>
    </c:plotArea>
    <c:plotVisOnly val="1"/>
    <c:dispBlanksAs val="gap"/>
    <c:showDLblsOverMax val="0"/>
  </c:chart>
  <c:spPr bwMode="auto">
    <a:xfrm>
      <a:off x="1487488" y="836712"/>
      <a:ext cx="9433048" cy="5400600"/>
    </a:xfrm>
    <a:prstGeom prst="rect">
      <a:avLst/>
    </a:prstGeom>
    <a:noFill/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5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200"/>
  </cs:categoryAxis>
  <cs:chartArea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5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 bwMode="auto">
      <a:prstGeom prst="rect">
        <a:avLst/>
      </a:prstGeom>
      <a:solidFill>
        <a:schemeClr val="lt1"/>
      </a:solidFill>
      <a:ln>
        <a:solidFill>
          <a:schemeClr val="dk1">
            <a:lumMod val="25000"/>
            <a:lumOff val="75000"/>
          </a:schemeClr>
        </a:solidFill>
        <a:miter/>
      </a:ln>
    </cs:spPr>
    <cs:defRPr sz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 bwMode="auto">
      <a:prstGeom prst="rect">
        <a:avLst/>
      </a:prstGeom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 bwMode="auto">
      <a:prstGeom prst="rect">
        <a:avLst/>
      </a:prstGeom>
      <a:ln w="9525">
        <a:solidFill>
          <a:schemeClr val="phClr"/>
        </a:solidFill>
        <a:round/>
      </a:ln>
    </cs:spPr>
  </cs:dataPointMarker>
  <cs:dataPointMarkerLayout/>
  <cs:dataPointWireframe>
    <cs:lnRef idx="0">
      <cs:styleClr val="auto"/>
    </cs:lnRef>
    <cs:fillRef idx="1"/>
    <cs:effectRef idx="0"/>
    <cs:fontRef idx="minor">
      <a:schemeClr val="tx1"/>
    </cs:fontRef>
    <cs:spPr bwMode="auto">
      <a:prstGeom prst="rect">
        <a:avLst/>
      </a:prstGeom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200"/>
  </cs:dataTable>
  <cs:downBar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  <a:round/>
      </a:ln>
    </cs:spPr>
  </cs:floor>
  <cs:gridlineMaj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200"/>
  </cs:seriesAxis>
  <cs:series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50" b="0" spc="0"/>
  </cs:title>
  <cs:trendline>
    <cs:lnRef idx="0">
      <cs:styleClr val="auto"/>
    </cs:lnRef>
    <cs:fillRef idx="0"/>
    <cs:effectRef idx="0"/>
    <cs:fontRef idx="minor">
      <a:schemeClr val="tx1"/>
    </cs:fontRef>
    <cs:spPr bwMode="auto">
      <a:prstGeom prst="rect">
        <a:avLst/>
      </a:prstGeom>
      <a:ln w="19050" cap="rnd">
        <a:solidFill>
          <a:schemeClr val="phClr"/>
        </a:solidFill>
        <a:prstDash val="sysDot"/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200"/>
  </cs:trendlineLabel>
  <cs:upBar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200"/>
  </cs:valueAxis>
  <cs:wall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  <a:round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 bwMode="auto">
          <a:xfrm>
            <a:off x="1" y="2"/>
            <a:ext cx="3076363" cy="514100"/>
          </a:xfrm>
          <a:prstGeom prst="rect">
            <a:avLst/>
          </a:prstGeom>
        </p:spPr>
        <p:txBody>
          <a:bodyPr vert="horz" lIns="83185" tIns="41593" rIns="83185" bIns="41593" rtlCol="0"/>
          <a:lstStyle>
            <a:lvl1pPr algn="l">
              <a:defRPr sz="11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 bwMode="auto">
          <a:xfrm>
            <a:off x="4021091" y="2"/>
            <a:ext cx="3076363" cy="514100"/>
          </a:xfrm>
          <a:prstGeom prst="rect">
            <a:avLst/>
          </a:prstGeom>
        </p:spPr>
        <p:txBody>
          <a:bodyPr vert="horz" lIns="83185" tIns="41593" rIns="83185" bIns="41593" rtlCol="0"/>
          <a:lstStyle>
            <a:lvl1pPr algn="r">
              <a:defRPr sz="1100"/>
            </a:lvl1pPr>
          </a:lstStyle>
          <a:p>
            <a:pPr>
              <a:defRPr/>
            </a:pPr>
            <a:fld id="{4E689E89-8C27-469C-81BA-B447DD54F30D}" type="datetimeFigureOut">
              <a:rPr lang="cs-CZ"/>
              <a:t>20.02.2025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479425" y="1279525"/>
            <a:ext cx="6140450" cy="3454399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3185" tIns="41593" rIns="83185" bIns="41593" rtlCol="0" anchor="ctr"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 bwMode="auto">
          <a:xfrm>
            <a:off x="709931" y="4925414"/>
            <a:ext cx="5679440" cy="4029876"/>
          </a:xfrm>
          <a:prstGeom prst="rect">
            <a:avLst/>
          </a:prstGeom>
        </p:spPr>
        <p:txBody>
          <a:bodyPr vert="horz" lIns="83185" tIns="41593" rIns="83185" bIns="41593" rtlCol="0"/>
          <a:lstStyle/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 bwMode="auto">
          <a:xfrm>
            <a:off x="1" y="9720520"/>
            <a:ext cx="3076363" cy="514099"/>
          </a:xfrm>
          <a:prstGeom prst="rect">
            <a:avLst/>
          </a:prstGeom>
        </p:spPr>
        <p:txBody>
          <a:bodyPr vert="horz" lIns="83185" tIns="41593" rIns="83185" bIns="41593" rtlCol="0" anchor="b"/>
          <a:lstStyle>
            <a:lvl1pPr algn="l">
              <a:defRPr sz="11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 bwMode="auto">
          <a:xfrm>
            <a:off x="4021091" y="9720520"/>
            <a:ext cx="3076363" cy="514099"/>
          </a:xfrm>
          <a:prstGeom prst="rect">
            <a:avLst/>
          </a:prstGeom>
        </p:spPr>
        <p:txBody>
          <a:bodyPr vert="horz" lIns="83185" tIns="41593" rIns="83185" bIns="41593" rtlCol="0" anchor="b"/>
          <a:lstStyle>
            <a:lvl1pPr algn="r">
              <a:defRPr sz="1100"/>
            </a:lvl1pPr>
          </a:lstStyle>
          <a:p>
            <a:pPr>
              <a:defRPr/>
            </a:pPr>
            <a:fld id="{EC5A2500-11AC-467A-BDB4-3204DC784552}" type="slidenum">
              <a:rPr lang="cs-CZ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79425" y="1279525"/>
            <a:ext cx="6140450" cy="3454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F6AD740-8C15-57BB-0ABF-A9EE17E3A978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75770323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2924175" y="849313"/>
            <a:ext cx="4078288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1256691921" name="Zástupný symbol pro poznámky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14292886" name="Zástupný symbol pro číslo snímku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 lang="cs-C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79425" y="1279525"/>
            <a:ext cx="6140450" cy="3454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A340A02-7978-6223-ED47-472A35482719}" type="slidenum">
              <a:rPr/>
              <a:t>11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79425" y="1279525"/>
            <a:ext cx="6140450" cy="34544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cs-CZ" sz="1200" b="0" i="0" u="none" strike="noStrike" cap="none" spc="0">
              <a:solidFill>
                <a:schemeClr val="tx1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DBC9CE1-4213-4E3A-85E3-BFBFC57F8E2C}" type="slidenum">
              <a:rPr lang="cs-CZ" sz="11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cs typeface="Arial"/>
              </a:rPr>
              <a:t>2</a:t>
            </a:fld>
            <a:endParaRPr lang="cs-CZ" sz="11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cs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79425" y="1279525"/>
            <a:ext cx="6140450" cy="34544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C5A2500-11AC-467A-BDB4-3204DC784552}" type="slidenum">
              <a:rPr lang="cs-CZ" sz="11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cs typeface="Arial"/>
              </a:rPr>
              <a:t>3</a:t>
            </a:fld>
            <a:endParaRPr lang="cs-CZ" sz="11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cs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4840257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79425" y="1279525"/>
            <a:ext cx="6140450" cy="3454400"/>
          </a:xfrm>
        </p:spPr>
      </p:sp>
      <p:sp>
        <p:nvSpPr>
          <p:cNvPr id="2065723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cs-CZ"/>
          </a:p>
          <a:p>
            <a:pPr>
              <a:defRPr/>
            </a:pPr>
            <a:endParaRPr lang="cs-CZ"/>
          </a:p>
          <a:p>
            <a:pPr>
              <a:defRPr/>
            </a:pPr>
            <a:endParaRPr/>
          </a:p>
        </p:txBody>
      </p:sp>
      <p:sp>
        <p:nvSpPr>
          <p:cNvPr id="132098668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4840257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79425" y="1279525"/>
            <a:ext cx="6140450" cy="3454400"/>
          </a:xfrm>
        </p:spPr>
      </p:sp>
      <p:sp>
        <p:nvSpPr>
          <p:cNvPr id="2065723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cs-CZ"/>
          </a:p>
          <a:p>
            <a:pPr>
              <a:defRPr/>
            </a:pPr>
            <a:endParaRPr lang="cs-CZ"/>
          </a:p>
          <a:p>
            <a:pPr>
              <a:defRPr/>
            </a:pPr>
            <a:endParaRPr/>
          </a:p>
        </p:txBody>
      </p:sp>
      <p:sp>
        <p:nvSpPr>
          <p:cNvPr id="132098668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7749326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79425" y="1279525"/>
            <a:ext cx="6140450" cy="3454400"/>
          </a:xfrm>
        </p:spPr>
      </p:sp>
      <p:sp>
        <p:nvSpPr>
          <p:cNvPr id="138455082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82396145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49A6F7D-424D-CB2C-C2BB-BCA863CFBF4D}" type="slidenum">
              <a:rPr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79425" y="1279525"/>
            <a:ext cx="6140450" cy="34544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cs-CZ" sz="1000"/>
              <a:t>Když je daný cíl, je potřeba mít k němu i zpracovaný plán – je to i jedno z opatření systému zesíleného řízení rizik = dohled NOK</a:t>
            </a:r>
            <a:endParaRPr/>
          </a:p>
          <a:p>
            <a:pPr>
              <a:defRPr/>
            </a:pPr>
            <a:endParaRPr lang="cs-CZ" sz="1000"/>
          </a:p>
          <a:p>
            <a:pPr marL="171450" indent="-171450">
              <a:buFontTx/>
              <a:buChar char="-"/>
              <a:defRPr/>
            </a:pPr>
            <a:r>
              <a:rPr lang="cs-CZ" sz="1000"/>
              <a:t>Primárně pracuje s alokací mimo harmonogram výzev (tehdy)</a:t>
            </a:r>
            <a:endParaRPr/>
          </a:p>
          <a:p>
            <a:pPr marL="171450" indent="-171450">
              <a:buFontTx/>
              <a:buChar char="-"/>
              <a:defRPr/>
            </a:pPr>
            <a:r>
              <a:rPr lang="cs-CZ" sz="1000"/>
              <a:t>Zohledňuje n+3, ale i další závazky, proto bylo klíčové hledat témata s dostatečnou absorpční kapacitou a připravenými projekty, aby ideálně přispěly k plnění v roce 2026</a:t>
            </a:r>
            <a:endParaRPr/>
          </a:p>
          <a:p>
            <a:pPr marL="171450" indent="-171450">
              <a:buFontTx/>
              <a:buChar char="-"/>
              <a:defRPr/>
            </a:pPr>
            <a:r>
              <a:rPr lang="cs-CZ" sz="1000"/>
              <a:t>Plán byl připraven ve spolupráci s partnery z území, byl projednán na RSK (v MSK ještě bude), </a:t>
            </a:r>
            <a:endParaRPr/>
          </a:p>
          <a:p>
            <a:pPr marL="171450" indent="-171450">
              <a:buFontTx/>
              <a:buChar char="-"/>
              <a:defRPr/>
            </a:pPr>
            <a:r>
              <a:rPr lang="cs-CZ" sz="1000"/>
              <a:t>Držet se plánu, i když je to živý dokument, který bude operativně reagovat na aktuální situaci</a:t>
            </a:r>
            <a:endParaRPr/>
          </a:p>
          <a:p>
            <a:pPr marL="171450" indent="-171450">
              <a:buFontTx/>
              <a:buChar char="-"/>
              <a:defRPr/>
            </a:pPr>
            <a:endParaRPr lang="cs-CZ" sz="1000"/>
          </a:p>
          <a:p>
            <a:pPr marL="171450" indent="-171450">
              <a:buFontTx/>
              <a:buChar char="-"/>
              <a:defRPr/>
            </a:pPr>
            <a:endParaRPr lang="cs-CZ" sz="1000"/>
          </a:p>
          <a:p>
            <a:pPr>
              <a:defRPr/>
            </a:pPr>
            <a:endParaRPr lang="cs-CZ" sz="100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EC5A2500-11AC-467A-BDB4-3204DC784552}" type="slidenum">
              <a:rPr lang="cs-CZ"/>
              <a:t>7</a:t>
            </a:fld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1649748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79425" y="1279525"/>
            <a:ext cx="6140450" cy="3454400"/>
          </a:xfrm>
        </p:spPr>
      </p:sp>
      <p:sp>
        <p:nvSpPr>
          <p:cNvPr id="172729185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1179919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691EDEF-E846-38F0-8A92-54AC545E2D76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7369115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79425" y="1279525"/>
            <a:ext cx="6140450" cy="3454400"/>
          </a:xfrm>
        </p:spPr>
      </p:sp>
      <p:sp>
        <p:nvSpPr>
          <p:cNvPr id="181403986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6484511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253535D-E729-7A93-4557-8D814FE16D59}" type="slidenum">
              <a:rPr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2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3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4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5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7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Relationship Id="rId9" Type="http://schemas.openxmlformats.org/officeDocument/2006/relationships/image" Target="../media/image12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Úvodní sníme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cs-CZ"/>
              <a:t>Kliknutím lze upravit styl.</a:t>
            </a:r>
            <a:endParaRPr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cs-CZ"/>
              <a:t>Kliknutím můžete upravit styl předlohy.</a:t>
            </a:r>
            <a:endParaRPr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42F3D8F-27B2-4C96-A1F7-ED70EB84B700}" type="datetimeFigureOut">
              <a:rPr lang="cs-CZ"/>
              <a:t>20.02.2025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28FE13-0E20-497B-AFB6-071DADF7D01E}" type="slidenum">
              <a:rPr lang="cs-CZ"/>
              <a:t>‹#›</a:t>
            </a:fld>
            <a:endParaRPr lang="cs-CZ"/>
          </a:p>
        </p:txBody>
      </p:sp>
      <p:pic>
        <p:nvPicPr>
          <p:cNvPr id="8" name="Obrázek 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" y="-160504"/>
            <a:ext cx="12191999" cy="6952073"/>
          </a:xfrm>
          <a:prstGeom prst="rect">
            <a:avLst/>
          </a:prstGeom>
        </p:spPr>
      </p:pic>
      <p:sp>
        <p:nvSpPr>
          <p:cNvPr id="9" name="Obdélník 8"/>
          <p:cNvSpPr/>
          <p:nvPr userDrawn="1"/>
        </p:nvSpPr>
        <p:spPr bwMode="auto">
          <a:xfrm>
            <a:off x="1" y="-160504"/>
            <a:ext cx="12191999" cy="72000"/>
          </a:xfrm>
          <a:prstGeom prst="rect">
            <a:avLst/>
          </a:prstGeom>
          <a:gradFill>
            <a:gsLst>
              <a:gs pos="11000">
                <a:srgbClr val="26B2A3"/>
              </a:gs>
              <a:gs pos="47000">
                <a:srgbClr val="E73938"/>
              </a:gs>
              <a:gs pos="95000">
                <a:srgbClr val="D19C27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  <p:pic>
        <p:nvPicPr>
          <p:cNvPr id="10" name="Grafický objekt 8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0122879" y="4918609"/>
            <a:ext cx="1887414" cy="1776932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319444" y="117506"/>
            <a:ext cx="5862281" cy="683001"/>
          </a:xfrm>
          <a:prstGeom prst="rect">
            <a:avLst/>
          </a:prstGeom>
        </p:spPr>
      </p:pic>
      <p:sp>
        <p:nvSpPr>
          <p:cNvPr id="11" name="Zástupný symbol pro text 10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1524000" y="1341438"/>
            <a:ext cx="9144000" cy="23054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lang="cs-CZ"/>
              <a:t>Vložte nadpis</a:t>
            </a:r>
            <a:endParaRPr/>
          </a:p>
        </p:txBody>
      </p:sp>
      <p:sp>
        <p:nvSpPr>
          <p:cNvPr id="20" name="Zástupný symbol pro text 10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1524000" y="3903371"/>
            <a:ext cx="9144000" cy="144650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lang="cs-CZ"/>
              <a:t>Vložte podnadpis</a:t>
            </a:r>
            <a:endParaRPr/>
          </a:p>
        </p:txBody>
      </p:sp>
      <p:sp>
        <p:nvSpPr>
          <p:cNvPr id="21" name="Zástupný symbol pro text 10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1524000" y="5848303"/>
            <a:ext cx="9144000" cy="41201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lang="cs-CZ"/>
              <a:t>Vložte název akce, datum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rázdný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42F3D8F-27B2-4C96-A1F7-ED70EB84B700}" type="datetimeFigureOut">
              <a:rPr lang="cs-CZ"/>
              <a:t>20.02.2025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28FE13-0E20-497B-AFB6-071DADF7D01E}" type="slidenum">
              <a:rPr lang="cs-CZ"/>
              <a:t>‹#›</a:t>
            </a:fld>
            <a:endParaRPr lang="cs-CZ"/>
          </a:p>
        </p:txBody>
      </p:sp>
      <p:pic>
        <p:nvPicPr>
          <p:cNvPr id="5" name="Obrázek 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" y="-160504"/>
            <a:ext cx="12191999" cy="6948654"/>
          </a:xfrm>
          <a:prstGeom prst="rect">
            <a:avLst/>
          </a:prstGeom>
        </p:spPr>
      </p:pic>
      <p:pic>
        <p:nvPicPr>
          <p:cNvPr id="6" name="Obrázek 8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461582" y="6261408"/>
            <a:ext cx="264570" cy="264570"/>
          </a:xfrm>
          <a:prstGeom prst="rect">
            <a:avLst/>
          </a:prstGeom>
        </p:spPr>
      </p:pic>
      <p:pic>
        <p:nvPicPr>
          <p:cNvPr id="7" name="Obrázek 9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67967" y="6261408"/>
            <a:ext cx="264570" cy="264570"/>
          </a:xfrm>
          <a:prstGeom prst="rect">
            <a:avLst/>
          </a:prstGeom>
        </p:spPr>
      </p:pic>
      <p:pic>
        <p:nvPicPr>
          <p:cNvPr id="8" name="Obrázek 10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074352" y="6261408"/>
            <a:ext cx="264570" cy="264570"/>
          </a:xfrm>
          <a:prstGeom prst="rect">
            <a:avLst/>
          </a:prstGeom>
        </p:spPr>
      </p:pic>
      <p:pic>
        <p:nvPicPr>
          <p:cNvPr id="9" name="Obrázek 11"/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1380737" y="6261408"/>
            <a:ext cx="264570" cy="264570"/>
          </a:xfrm>
          <a:prstGeom prst="rect">
            <a:avLst/>
          </a:prstGeom>
        </p:spPr>
      </p:pic>
      <p:pic>
        <p:nvPicPr>
          <p:cNvPr id="10" name="Obrázek 12"/>
          <p:cNvPicPr>
            <a:picLocks noChangeAspect="1"/>
          </p:cNvPicPr>
          <p:nvPr userDrawn="1"/>
        </p:nvPicPr>
        <p:blipFill>
          <a:blip r:embed="rId7"/>
          <a:stretch/>
        </p:blipFill>
        <p:spPr bwMode="auto">
          <a:xfrm>
            <a:off x="1687122" y="6261408"/>
            <a:ext cx="264570" cy="264570"/>
          </a:xfrm>
          <a:prstGeom prst="rect">
            <a:avLst/>
          </a:prstGeom>
        </p:spPr>
      </p:pic>
      <p:pic>
        <p:nvPicPr>
          <p:cNvPr id="11" name="Obrázek 13"/>
          <p:cNvPicPr>
            <a:picLocks noChangeAspect="1"/>
          </p:cNvPicPr>
          <p:nvPr userDrawn="1"/>
        </p:nvPicPr>
        <p:blipFill>
          <a:blip r:embed="rId8"/>
          <a:stretch/>
        </p:blipFill>
        <p:spPr bwMode="auto">
          <a:xfrm>
            <a:off x="1993507" y="6261408"/>
            <a:ext cx="264570" cy="264570"/>
          </a:xfrm>
          <a:prstGeom prst="rect">
            <a:avLst/>
          </a:prstGeom>
        </p:spPr>
      </p:pic>
      <p:pic>
        <p:nvPicPr>
          <p:cNvPr id="12" name="Obrázek 14"/>
          <p:cNvPicPr>
            <a:picLocks noChangeAspect="1"/>
          </p:cNvPicPr>
          <p:nvPr userDrawn="1"/>
        </p:nvPicPr>
        <p:blipFill>
          <a:blip r:embed="rId9"/>
          <a:stretch/>
        </p:blipFill>
        <p:spPr bwMode="auto">
          <a:xfrm>
            <a:off x="2299891" y="6261408"/>
            <a:ext cx="264570" cy="264570"/>
          </a:xfrm>
          <a:prstGeom prst="rect">
            <a:avLst/>
          </a:prstGeom>
        </p:spPr>
      </p:pic>
      <p:sp>
        <p:nvSpPr>
          <p:cNvPr id="13" name="Obdélník 15"/>
          <p:cNvSpPr/>
          <p:nvPr userDrawn="1"/>
        </p:nvSpPr>
        <p:spPr bwMode="auto">
          <a:xfrm>
            <a:off x="4131263" y="6269869"/>
            <a:ext cx="39294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1400" b="1">
                <a:solidFill>
                  <a:srgbClr val="FFFFFF"/>
                </a:solidFill>
                <a:latin typeface="Segoe UI"/>
                <a:cs typeface="Arial"/>
              </a:rPr>
              <a:t>Operační program Spravedlivá transformace</a:t>
            </a:r>
            <a:endParaRPr>
              <a:solidFill>
                <a:srgbClr val="5A686A"/>
              </a:solidFill>
              <a:latin typeface="Segoe UI"/>
              <a:cs typeface="Arial"/>
            </a:endParaRPr>
          </a:p>
        </p:txBody>
      </p:sp>
      <p:sp>
        <p:nvSpPr>
          <p:cNvPr id="14" name="Zástupný nadpis 1"/>
          <p:cNvSpPr>
            <a:spLocks noGrp="1"/>
          </p:cNvSpPr>
          <p:nvPr>
            <p:ph type="title"/>
          </p:nvPr>
        </p:nvSpPr>
        <p:spPr bwMode="auto">
          <a:xfrm>
            <a:off x="2448973" y="1982306"/>
            <a:ext cx="7294052" cy="22312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cs-CZ"/>
              <a:t>Kliknutím lze upravit styl.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Prázdný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42F3D8F-27B2-4C96-A1F7-ED70EB84B700}" type="datetimeFigureOut">
              <a:rPr lang="cs-CZ"/>
              <a:t>20.02.2025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28FE13-0E20-497B-AFB6-071DADF7D01E}" type="slidenum">
              <a:rPr lang="cs-CZ"/>
              <a:t>‹#›</a:t>
            </a:fld>
            <a:endParaRPr lang="cs-CZ"/>
          </a:p>
        </p:txBody>
      </p:sp>
      <p:pic>
        <p:nvPicPr>
          <p:cNvPr id="5" name="Obrázek 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" y="-160504"/>
            <a:ext cx="12191999" cy="6948654"/>
          </a:xfrm>
          <a:prstGeom prst="rect">
            <a:avLst/>
          </a:prstGeom>
        </p:spPr>
      </p:pic>
      <p:pic>
        <p:nvPicPr>
          <p:cNvPr id="6" name="Obrázek 8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461582" y="6261408"/>
            <a:ext cx="264570" cy="264570"/>
          </a:xfrm>
          <a:prstGeom prst="rect">
            <a:avLst/>
          </a:prstGeom>
        </p:spPr>
      </p:pic>
      <p:pic>
        <p:nvPicPr>
          <p:cNvPr id="7" name="Obrázek 9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67967" y="6261408"/>
            <a:ext cx="264570" cy="264570"/>
          </a:xfrm>
          <a:prstGeom prst="rect">
            <a:avLst/>
          </a:prstGeom>
        </p:spPr>
      </p:pic>
      <p:pic>
        <p:nvPicPr>
          <p:cNvPr id="8" name="Obrázek 10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074352" y="6261408"/>
            <a:ext cx="264570" cy="264570"/>
          </a:xfrm>
          <a:prstGeom prst="rect">
            <a:avLst/>
          </a:prstGeom>
        </p:spPr>
      </p:pic>
      <p:pic>
        <p:nvPicPr>
          <p:cNvPr id="9" name="Obrázek 11"/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1380737" y="6261408"/>
            <a:ext cx="264570" cy="264570"/>
          </a:xfrm>
          <a:prstGeom prst="rect">
            <a:avLst/>
          </a:prstGeom>
        </p:spPr>
      </p:pic>
      <p:pic>
        <p:nvPicPr>
          <p:cNvPr id="10" name="Obrázek 12"/>
          <p:cNvPicPr>
            <a:picLocks noChangeAspect="1"/>
          </p:cNvPicPr>
          <p:nvPr userDrawn="1"/>
        </p:nvPicPr>
        <p:blipFill>
          <a:blip r:embed="rId7"/>
          <a:stretch/>
        </p:blipFill>
        <p:spPr bwMode="auto">
          <a:xfrm>
            <a:off x="1687122" y="6261408"/>
            <a:ext cx="264570" cy="264570"/>
          </a:xfrm>
          <a:prstGeom prst="rect">
            <a:avLst/>
          </a:prstGeom>
        </p:spPr>
      </p:pic>
      <p:pic>
        <p:nvPicPr>
          <p:cNvPr id="11" name="Obrázek 13"/>
          <p:cNvPicPr>
            <a:picLocks noChangeAspect="1"/>
          </p:cNvPicPr>
          <p:nvPr userDrawn="1"/>
        </p:nvPicPr>
        <p:blipFill>
          <a:blip r:embed="rId8"/>
          <a:stretch/>
        </p:blipFill>
        <p:spPr bwMode="auto">
          <a:xfrm>
            <a:off x="1993507" y="6261408"/>
            <a:ext cx="264570" cy="264570"/>
          </a:xfrm>
          <a:prstGeom prst="rect">
            <a:avLst/>
          </a:prstGeom>
        </p:spPr>
      </p:pic>
      <p:pic>
        <p:nvPicPr>
          <p:cNvPr id="12" name="Obrázek 14"/>
          <p:cNvPicPr>
            <a:picLocks noChangeAspect="1"/>
          </p:cNvPicPr>
          <p:nvPr userDrawn="1"/>
        </p:nvPicPr>
        <p:blipFill>
          <a:blip r:embed="rId9"/>
          <a:stretch/>
        </p:blipFill>
        <p:spPr bwMode="auto">
          <a:xfrm>
            <a:off x="2299891" y="6261408"/>
            <a:ext cx="264570" cy="264570"/>
          </a:xfrm>
          <a:prstGeom prst="rect">
            <a:avLst/>
          </a:prstGeom>
        </p:spPr>
      </p:pic>
      <p:sp>
        <p:nvSpPr>
          <p:cNvPr id="13" name="Obdélník 15"/>
          <p:cNvSpPr/>
          <p:nvPr userDrawn="1"/>
        </p:nvSpPr>
        <p:spPr bwMode="auto">
          <a:xfrm>
            <a:off x="4131262" y="6239804"/>
            <a:ext cx="39294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1400" b="1">
                <a:solidFill>
                  <a:srgbClr val="FFFFFF"/>
                </a:solidFill>
                <a:latin typeface="Segoe UI"/>
                <a:cs typeface="Arial"/>
              </a:rPr>
              <a:t>Operační program Spravedlivá transformace</a:t>
            </a:r>
            <a:endParaRPr>
              <a:solidFill>
                <a:srgbClr val="5A686A"/>
              </a:solidFill>
              <a:latin typeface="Segoe UI"/>
              <a:cs typeface="Arial"/>
            </a:endParaRPr>
          </a:p>
        </p:txBody>
      </p:sp>
      <p:pic>
        <p:nvPicPr>
          <p:cNvPr id="15" name="Obrázek 8"/>
          <p:cNvPicPr>
            <a:picLocks noChangeAspect="1"/>
          </p:cNvPicPr>
          <p:nvPr userDrawn="1"/>
        </p:nvPicPr>
        <p:blipFill>
          <a:blip r:embed="rId10"/>
          <a:stretch/>
        </p:blipFill>
        <p:spPr bwMode="auto">
          <a:xfrm>
            <a:off x="5067676" y="2400676"/>
            <a:ext cx="2056647" cy="2056647"/>
          </a:xfrm>
          <a:prstGeom prst="rect">
            <a:avLst/>
          </a:prstGeom>
        </p:spPr>
      </p:pic>
      <p:sp>
        <p:nvSpPr>
          <p:cNvPr id="16" name="Obdélník: se zakulacenými rohy 15"/>
          <p:cNvSpPr/>
          <p:nvPr userDrawn="1"/>
        </p:nvSpPr>
        <p:spPr bwMode="auto">
          <a:xfrm>
            <a:off x="4288969" y="1963056"/>
            <a:ext cx="3614057" cy="2931886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2_Prázdný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42F3D8F-27B2-4C96-A1F7-ED70EB84B700}" type="datetimeFigureOut">
              <a:rPr lang="cs-CZ"/>
              <a:t>20.02.2025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28FE13-0E20-497B-AFB6-071DADF7D01E}" type="slidenum">
              <a:rPr lang="cs-CZ"/>
              <a:t>‹#›</a:t>
            </a:fld>
            <a:endParaRPr lang="cs-CZ"/>
          </a:p>
        </p:txBody>
      </p:sp>
      <p:pic>
        <p:nvPicPr>
          <p:cNvPr id="5" name="Obrázek 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" y="-160504"/>
            <a:ext cx="12191999" cy="6948654"/>
          </a:xfrm>
          <a:prstGeom prst="rect">
            <a:avLst/>
          </a:prstGeom>
        </p:spPr>
      </p:pic>
      <p:pic>
        <p:nvPicPr>
          <p:cNvPr id="6" name="Obrázek 8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461582" y="6261408"/>
            <a:ext cx="264570" cy="264570"/>
          </a:xfrm>
          <a:prstGeom prst="rect">
            <a:avLst/>
          </a:prstGeom>
        </p:spPr>
      </p:pic>
      <p:pic>
        <p:nvPicPr>
          <p:cNvPr id="7" name="Obrázek 9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67967" y="6261408"/>
            <a:ext cx="264570" cy="264570"/>
          </a:xfrm>
          <a:prstGeom prst="rect">
            <a:avLst/>
          </a:prstGeom>
        </p:spPr>
      </p:pic>
      <p:pic>
        <p:nvPicPr>
          <p:cNvPr id="8" name="Obrázek 10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074352" y="6261408"/>
            <a:ext cx="264570" cy="264570"/>
          </a:xfrm>
          <a:prstGeom prst="rect">
            <a:avLst/>
          </a:prstGeom>
        </p:spPr>
      </p:pic>
      <p:pic>
        <p:nvPicPr>
          <p:cNvPr id="9" name="Obrázek 11"/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1380737" y="6261408"/>
            <a:ext cx="264570" cy="264570"/>
          </a:xfrm>
          <a:prstGeom prst="rect">
            <a:avLst/>
          </a:prstGeom>
        </p:spPr>
      </p:pic>
      <p:pic>
        <p:nvPicPr>
          <p:cNvPr id="10" name="Obrázek 12"/>
          <p:cNvPicPr>
            <a:picLocks noChangeAspect="1"/>
          </p:cNvPicPr>
          <p:nvPr userDrawn="1"/>
        </p:nvPicPr>
        <p:blipFill>
          <a:blip r:embed="rId7"/>
          <a:stretch/>
        </p:blipFill>
        <p:spPr bwMode="auto">
          <a:xfrm>
            <a:off x="1687122" y="6261408"/>
            <a:ext cx="264570" cy="264570"/>
          </a:xfrm>
          <a:prstGeom prst="rect">
            <a:avLst/>
          </a:prstGeom>
        </p:spPr>
      </p:pic>
      <p:pic>
        <p:nvPicPr>
          <p:cNvPr id="11" name="Obrázek 13"/>
          <p:cNvPicPr>
            <a:picLocks noChangeAspect="1"/>
          </p:cNvPicPr>
          <p:nvPr userDrawn="1"/>
        </p:nvPicPr>
        <p:blipFill>
          <a:blip r:embed="rId8"/>
          <a:stretch/>
        </p:blipFill>
        <p:spPr bwMode="auto">
          <a:xfrm>
            <a:off x="1993507" y="6261408"/>
            <a:ext cx="264570" cy="264570"/>
          </a:xfrm>
          <a:prstGeom prst="rect">
            <a:avLst/>
          </a:prstGeom>
        </p:spPr>
      </p:pic>
      <p:pic>
        <p:nvPicPr>
          <p:cNvPr id="12" name="Obrázek 14"/>
          <p:cNvPicPr>
            <a:picLocks noChangeAspect="1"/>
          </p:cNvPicPr>
          <p:nvPr userDrawn="1"/>
        </p:nvPicPr>
        <p:blipFill>
          <a:blip r:embed="rId9"/>
          <a:stretch/>
        </p:blipFill>
        <p:spPr bwMode="auto">
          <a:xfrm>
            <a:off x="2299891" y="6261408"/>
            <a:ext cx="264570" cy="264570"/>
          </a:xfrm>
          <a:prstGeom prst="rect">
            <a:avLst/>
          </a:prstGeom>
        </p:spPr>
      </p:pic>
      <p:sp>
        <p:nvSpPr>
          <p:cNvPr id="13" name="Obdélník 15"/>
          <p:cNvSpPr/>
          <p:nvPr userDrawn="1"/>
        </p:nvSpPr>
        <p:spPr bwMode="auto">
          <a:xfrm>
            <a:off x="4131262" y="6239804"/>
            <a:ext cx="39294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1400" b="1">
                <a:solidFill>
                  <a:srgbClr val="FFFFFF"/>
                </a:solidFill>
                <a:latin typeface="Segoe UI"/>
                <a:cs typeface="Arial"/>
              </a:rPr>
              <a:t>Operační program Spravedlivá transformace</a:t>
            </a:r>
            <a:endParaRPr>
              <a:solidFill>
                <a:srgbClr val="5A686A"/>
              </a:solidFill>
              <a:latin typeface="Segoe UI"/>
              <a:cs typeface="Arial"/>
            </a:endParaRPr>
          </a:p>
        </p:txBody>
      </p:sp>
      <p:sp>
        <p:nvSpPr>
          <p:cNvPr id="16" name="Obdélník: se zakulacenými rohy 15"/>
          <p:cNvSpPr/>
          <p:nvPr userDrawn="1"/>
        </p:nvSpPr>
        <p:spPr bwMode="auto">
          <a:xfrm>
            <a:off x="4288969" y="1963056"/>
            <a:ext cx="3614057" cy="2931886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  <p:pic>
        <p:nvPicPr>
          <p:cNvPr id="17" name="Obrázek 9"/>
          <p:cNvPicPr>
            <a:picLocks noChangeAspect="1"/>
          </p:cNvPicPr>
          <p:nvPr userDrawn="1"/>
        </p:nvPicPr>
        <p:blipFill>
          <a:blip r:embed="rId10"/>
          <a:stretch/>
        </p:blipFill>
        <p:spPr bwMode="auto">
          <a:xfrm>
            <a:off x="5090345" y="2423345"/>
            <a:ext cx="2011309" cy="20113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3_Prázdný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42F3D8F-27B2-4C96-A1F7-ED70EB84B700}" type="datetimeFigureOut">
              <a:rPr lang="cs-CZ"/>
              <a:t>20.02.2025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28FE13-0E20-497B-AFB6-071DADF7D01E}" type="slidenum">
              <a:rPr lang="cs-CZ"/>
              <a:t>‹#›</a:t>
            </a:fld>
            <a:endParaRPr lang="cs-CZ"/>
          </a:p>
        </p:txBody>
      </p:sp>
      <p:pic>
        <p:nvPicPr>
          <p:cNvPr id="5" name="Obrázek 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" y="-160504"/>
            <a:ext cx="12191999" cy="6948654"/>
          </a:xfrm>
          <a:prstGeom prst="rect">
            <a:avLst/>
          </a:prstGeom>
        </p:spPr>
      </p:pic>
      <p:pic>
        <p:nvPicPr>
          <p:cNvPr id="6" name="Obrázek 8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461582" y="6261408"/>
            <a:ext cx="264570" cy="264570"/>
          </a:xfrm>
          <a:prstGeom prst="rect">
            <a:avLst/>
          </a:prstGeom>
        </p:spPr>
      </p:pic>
      <p:pic>
        <p:nvPicPr>
          <p:cNvPr id="7" name="Obrázek 9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67967" y="6261408"/>
            <a:ext cx="264570" cy="264570"/>
          </a:xfrm>
          <a:prstGeom prst="rect">
            <a:avLst/>
          </a:prstGeom>
        </p:spPr>
      </p:pic>
      <p:pic>
        <p:nvPicPr>
          <p:cNvPr id="8" name="Obrázek 10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074352" y="6261408"/>
            <a:ext cx="264570" cy="264570"/>
          </a:xfrm>
          <a:prstGeom prst="rect">
            <a:avLst/>
          </a:prstGeom>
        </p:spPr>
      </p:pic>
      <p:pic>
        <p:nvPicPr>
          <p:cNvPr id="9" name="Obrázek 11"/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1380737" y="6261408"/>
            <a:ext cx="264570" cy="264570"/>
          </a:xfrm>
          <a:prstGeom prst="rect">
            <a:avLst/>
          </a:prstGeom>
        </p:spPr>
      </p:pic>
      <p:pic>
        <p:nvPicPr>
          <p:cNvPr id="10" name="Obrázek 12"/>
          <p:cNvPicPr>
            <a:picLocks noChangeAspect="1"/>
          </p:cNvPicPr>
          <p:nvPr userDrawn="1"/>
        </p:nvPicPr>
        <p:blipFill>
          <a:blip r:embed="rId7"/>
          <a:stretch/>
        </p:blipFill>
        <p:spPr bwMode="auto">
          <a:xfrm>
            <a:off x="1687122" y="6261408"/>
            <a:ext cx="264570" cy="264570"/>
          </a:xfrm>
          <a:prstGeom prst="rect">
            <a:avLst/>
          </a:prstGeom>
        </p:spPr>
      </p:pic>
      <p:pic>
        <p:nvPicPr>
          <p:cNvPr id="11" name="Obrázek 13"/>
          <p:cNvPicPr>
            <a:picLocks noChangeAspect="1"/>
          </p:cNvPicPr>
          <p:nvPr userDrawn="1"/>
        </p:nvPicPr>
        <p:blipFill>
          <a:blip r:embed="rId8"/>
          <a:stretch/>
        </p:blipFill>
        <p:spPr bwMode="auto">
          <a:xfrm>
            <a:off x="1993507" y="6261408"/>
            <a:ext cx="264570" cy="264570"/>
          </a:xfrm>
          <a:prstGeom prst="rect">
            <a:avLst/>
          </a:prstGeom>
        </p:spPr>
      </p:pic>
      <p:pic>
        <p:nvPicPr>
          <p:cNvPr id="12" name="Obrázek 14"/>
          <p:cNvPicPr>
            <a:picLocks noChangeAspect="1"/>
          </p:cNvPicPr>
          <p:nvPr userDrawn="1"/>
        </p:nvPicPr>
        <p:blipFill>
          <a:blip r:embed="rId9"/>
          <a:stretch/>
        </p:blipFill>
        <p:spPr bwMode="auto">
          <a:xfrm>
            <a:off x="2299891" y="6261408"/>
            <a:ext cx="264570" cy="264570"/>
          </a:xfrm>
          <a:prstGeom prst="rect">
            <a:avLst/>
          </a:prstGeom>
        </p:spPr>
      </p:pic>
      <p:sp>
        <p:nvSpPr>
          <p:cNvPr id="13" name="Obdélník 15"/>
          <p:cNvSpPr/>
          <p:nvPr userDrawn="1"/>
        </p:nvSpPr>
        <p:spPr bwMode="auto">
          <a:xfrm>
            <a:off x="4131262" y="6239804"/>
            <a:ext cx="39294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1400" b="1">
                <a:solidFill>
                  <a:srgbClr val="FFFFFF"/>
                </a:solidFill>
                <a:latin typeface="Segoe UI"/>
                <a:cs typeface="Arial"/>
              </a:rPr>
              <a:t>Operační program Spravedlivá transformace</a:t>
            </a:r>
            <a:endParaRPr>
              <a:solidFill>
                <a:srgbClr val="5A686A"/>
              </a:solidFill>
              <a:latin typeface="Segoe UI"/>
              <a:cs typeface="Arial"/>
            </a:endParaRPr>
          </a:p>
        </p:txBody>
      </p:sp>
      <p:sp>
        <p:nvSpPr>
          <p:cNvPr id="16" name="Obdélník: se zakulacenými rohy 15"/>
          <p:cNvSpPr/>
          <p:nvPr userDrawn="1"/>
        </p:nvSpPr>
        <p:spPr bwMode="auto">
          <a:xfrm>
            <a:off x="4288969" y="1963056"/>
            <a:ext cx="3614057" cy="2931886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  <p:pic>
        <p:nvPicPr>
          <p:cNvPr id="17" name="Obrázek 10"/>
          <p:cNvPicPr>
            <a:picLocks noChangeAspect="1"/>
          </p:cNvPicPr>
          <p:nvPr userDrawn="1"/>
        </p:nvPicPr>
        <p:blipFill>
          <a:blip r:embed="rId10"/>
          <a:stretch/>
        </p:blipFill>
        <p:spPr bwMode="auto">
          <a:xfrm>
            <a:off x="5067673" y="2400675"/>
            <a:ext cx="2056647" cy="20566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8_Prázdný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42F3D8F-27B2-4C96-A1F7-ED70EB84B700}" type="datetimeFigureOut">
              <a:rPr lang="cs-CZ"/>
              <a:t>20.02.2025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28FE13-0E20-497B-AFB6-071DADF7D01E}" type="slidenum">
              <a:rPr lang="cs-CZ"/>
              <a:t>‹#›</a:t>
            </a:fld>
            <a:endParaRPr lang="cs-CZ"/>
          </a:p>
        </p:txBody>
      </p:sp>
      <p:pic>
        <p:nvPicPr>
          <p:cNvPr id="5" name="Obrázek 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" y="-160504"/>
            <a:ext cx="12191999" cy="6948654"/>
          </a:xfrm>
          <a:prstGeom prst="rect">
            <a:avLst/>
          </a:prstGeom>
        </p:spPr>
      </p:pic>
      <p:pic>
        <p:nvPicPr>
          <p:cNvPr id="6" name="Obrázek 8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461582" y="6261408"/>
            <a:ext cx="264570" cy="264570"/>
          </a:xfrm>
          <a:prstGeom prst="rect">
            <a:avLst/>
          </a:prstGeom>
        </p:spPr>
      </p:pic>
      <p:pic>
        <p:nvPicPr>
          <p:cNvPr id="7" name="Obrázek 9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67967" y="6261408"/>
            <a:ext cx="264570" cy="264570"/>
          </a:xfrm>
          <a:prstGeom prst="rect">
            <a:avLst/>
          </a:prstGeom>
        </p:spPr>
      </p:pic>
      <p:pic>
        <p:nvPicPr>
          <p:cNvPr id="8" name="Obrázek 10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074352" y="6261408"/>
            <a:ext cx="264570" cy="264570"/>
          </a:xfrm>
          <a:prstGeom prst="rect">
            <a:avLst/>
          </a:prstGeom>
        </p:spPr>
      </p:pic>
      <p:pic>
        <p:nvPicPr>
          <p:cNvPr id="9" name="Obrázek 11"/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1380737" y="6261408"/>
            <a:ext cx="264570" cy="264570"/>
          </a:xfrm>
          <a:prstGeom prst="rect">
            <a:avLst/>
          </a:prstGeom>
        </p:spPr>
      </p:pic>
      <p:pic>
        <p:nvPicPr>
          <p:cNvPr id="10" name="Obrázek 12"/>
          <p:cNvPicPr>
            <a:picLocks noChangeAspect="1"/>
          </p:cNvPicPr>
          <p:nvPr userDrawn="1"/>
        </p:nvPicPr>
        <p:blipFill>
          <a:blip r:embed="rId7"/>
          <a:stretch/>
        </p:blipFill>
        <p:spPr bwMode="auto">
          <a:xfrm>
            <a:off x="1687122" y="6261408"/>
            <a:ext cx="264570" cy="264570"/>
          </a:xfrm>
          <a:prstGeom prst="rect">
            <a:avLst/>
          </a:prstGeom>
        </p:spPr>
      </p:pic>
      <p:pic>
        <p:nvPicPr>
          <p:cNvPr id="11" name="Obrázek 13"/>
          <p:cNvPicPr>
            <a:picLocks noChangeAspect="1"/>
          </p:cNvPicPr>
          <p:nvPr userDrawn="1"/>
        </p:nvPicPr>
        <p:blipFill>
          <a:blip r:embed="rId8"/>
          <a:stretch/>
        </p:blipFill>
        <p:spPr bwMode="auto">
          <a:xfrm>
            <a:off x="1993507" y="6261408"/>
            <a:ext cx="264570" cy="264570"/>
          </a:xfrm>
          <a:prstGeom prst="rect">
            <a:avLst/>
          </a:prstGeom>
        </p:spPr>
      </p:pic>
      <p:pic>
        <p:nvPicPr>
          <p:cNvPr id="12" name="Obrázek 14"/>
          <p:cNvPicPr>
            <a:picLocks noChangeAspect="1"/>
          </p:cNvPicPr>
          <p:nvPr userDrawn="1"/>
        </p:nvPicPr>
        <p:blipFill>
          <a:blip r:embed="rId9"/>
          <a:stretch/>
        </p:blipFill>
        <p:spPr bwMode="auto">
          <a:xfrm>
            <a:off x="2299891" y="6261408"/>
            <a:ext cx="264570" cy="264570"/>
          </a:xfrm>
          <a:prstGeom prst="rect">
            <a:avLst/>
          </a:prstGeom>
        </p:spPr>
      </p:pic>
      <p:sp>
        <p:nvSpPr>
          <p:cNvPr id="13" name="Obdélník 15"/>
          <p:cNvSpPr/>
          <p:nvPr userDrawn="1"/>
        </p:nvSpPr>
        <p:spPr bwMode="auto">
          <a:xfrm>
            <a:off x="4131262" y="6239804"/>
            <a:ext cx="39294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1400" b="1">
                <a:solidFill>
                  <a:srgbClr val="FFFFFF"/>
                </a:solidFill>
                <a:latin typeface="Segoe UI"/>
                <a:cs typeface="Arial"/>
              </a:rPr>
              <a:t>Operační program Spravedlivá transformace</a:t>
            </a:r>
            <a:endParaRPr>
              <a:solidFill>
                <a:srgbClr val="5A686A"/>
              </a:solidFill>
              <a:latin typeface="Segoe UI"/>
              <a:cs typeface="Arial"/>
            </a:endParaRPr>
          </a:p>
        </p:txBody>
      </p:sp>
      <p:sp>
        <p:nvSpPr>
          <p:cNvPr id="16" name="Obdélník: se zakulacenými rohy 15"/>
          <p:cNvSpPr/>
          <p:nvPr userDrawn="1"/>
        </p:nvSpPr>
        <p:spPr bwMode="auto">
          <a:xfrm>
            <a:off x="4288969" y="1963056"/>
            <a:ext cx="3614057" cy="2931886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  <p:pic>
        <p:nvPicPr>
          <p:cNvPr id="17" name="Obrázek 11"/>
          <p:cNvPicPr>
            <a:picLocks noChangeAspect="1"/>
          </p:cNvPicPr>
          <p:nvPr userDrawn="1"/>
        </p:nvPicPr>
        <p:blipFill>
          <a:blip r:embed="rId10"/>
          <a:stretch/>
        </p:blipFill>
        <p:spPr bwMode="auto">
          <a:xfrm>
            <a:off x="5067673" y="2400675"/>
            <a:ext cx="2056647" cy="20566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7_Prázdný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42F3D8F-27B2-4C96-A1F7-ED70EB84B700}" type="datetimeFigureOut">
              <a:rPr lang="cs-CZ"/>
              <a:t>20.02.2025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28FE13-0E20-497B-AFB6-071DADF7D01E}" type="slidenum">
              <a:rPr lang="cs-CZ"/>
              <a:t>‹#›</a:t>
            </a:fld>
            <a:endParaRPr lang="cs-CZ"/>
          </a:p>
        </p:txBody>
      </p:sp>
      <p:pic>
        <p:nvPicPr>
          <p:cNvPr id="5" name="Obrázek 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" y="-160504"/>
            <a:ext cx="12191999" cy="6948654"/>
          </a:xfrm>
          <a:prstGeom prst="rect">
            <a:avLst/>
          </a:prstGeom>
        </p:spPr>
      </p:pic>
      <p:pic>
        <p:nvPicPr>
          <p:cNvPr id="6" name="Obrázek 8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461582" y="6261408"/>
            <a:ext cx="264570" cy="264570"/>
          </a:xfrm>
          <a:prstGeom prst="rect">
            <a:avLst/>
          </a:prstGeom>
        </p:spPr>
      </p:pic>
      <p:pic>
        <p:nvPicPr>
          <p:cNvPr id="7" name="Obrázek 9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67967" y="6261408"/>
            <a:ext cx="264570" cy="264570"/>
          </a:xfrm>
          <a:prstGeom prst="rect">
            <a:avLst/>
          </a:prstGeom>
        </p:spPr>
      </p:pic>
      <p:pic>
        <p:nvPicPr>
          <p:cNvPr id="8" name="Obrázek 10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074352" y="6261408"/>
            <a:ext cx="264570" cy="264570"/>
          </a:xfrm>
          <a:prstGeom prst="rect">
            <a:avLst/>
          </a:prstGeom>
        </p:spPr>
      </p:pic>
      <p:pic>
        <p:nvPicPr>
          <p:cNvPr id="9" name="Obrázek 11"/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1380737" y="6261408"/>
            <a:ext cx="264570" cy="264570"/>
          </a:xfrm>
          <a:prstGeom prst="rect">
            <a:avLst/>
          </a:prstGeom>
        </p:spPr>
      </p:pic>
      <p:pic>
        <p:nvPicPr>
          <p:cNvPr id="10" name="Obrázek 12"/>
          <p:cNvPicPr>
            <a:picLocks noChangeAspect="1"/>
          </p:cNvPicPr>
          <p:nvPr userDrawn="1"/>
        </p:nvPicPr>
        <p:blipFill>
          <a:blip r:embed="rId7"/>
          <a:stretch/>
        </p:blipFill>
        <p:spPr bwMode="auto">
          <a:xfrm>
            <a:off x="1687122" y="6261408"/>
            <a:ext cx="264570" cy="264570"/>
          </a:xfrm>
          <a:prstGeom prst="rect">
            <a:avLst/>
          </a:prstGeom>
        </p:spPr>
      </p:pic>
      <p:pic>
        <p:nvPicPr>
          <p:cNvPr id="11" name="Obrázek 13"/>
          <p:cNvPicPr>
            <a:picLocks noChangeAspect="1"/>
          </p:cNvPicPr>
          <p:nvPr userDrawn="1"/>
        </p:nvPicPr>
        <p:blipFill>
          <a:blip r:embed="rId8"/>
          <a:stretch/>
        </p:blipFill>
        <p:spPr bwMode="auto">
          <a:xfrm>
            <a:off x="1993507" y="6261408"/>
            <a:ext cx="264570" cy="264570"/>
          </a:xfrm>
          <a:prstGeom prst="rect">
            <a:avLst/>
          </a:prstGeom>
        </p:spPr>
      </p:pic>
      <p:pic>
        <p:nvPicPr>
          <p:cNvPr id="12" name="Obrázek 14"/>
          <p:cNvPicPr>
            <a:picLocks noChangeAspect="1"/>
          </p:cNvPicPr>
          <p:nvPr userDrawn="1"/>
        </p:nvPicPr>
        <p:blipFill>
          <a:blip r:embed="rId9"/>
          <a:stretch/>
        </p:blipFill>
        <p:spPr bwMode="auto">
          <a:xfrm>
            <a:off x="2299891" y="6261408"/>
            <a:ext cx="264570" cy="264570"/>
          </a:xfrm>
          <a:prstGeom prst="rect">
            <a:avLst/>
          </a:prstGeom>
        </p:spPr>
      </p:pic>
      <p:sp>
        <p:nvSpPr>
          <p:cNvPr id="13" name="Obdélník 15"/>
          <p:cNvSpPr/>
          <p:nvPr userDrawn="1"/>
        </p:nvSpPr>
        <p:spPr bwMode="auto">
          <a:xfrm>
            <a:off x="4131262" y="6239804"/>
            <a:ext cx="39294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1400" b="1">
                <a:solidFill>
                  <a:srgbClr val="FFFFFF"/>
                </a:solidFill>
                <a:latin typeface="Segoe UI"/>
                <a:cs typeface="Arial"/>
              </a:rPr>
              <a:t>Operační program Spravedlivá transformace</a:t>
            </a:r>
            <a:endParaRPr>
              <a:solidFill>
                <a:srgbClr val="5A686A"/>
              </a:solidFill>
              <a:latin typeface="Segoe UI"/>
              <a:cs typeface="Arial"/>
            </a:endParaRPr>
          </a:p>
        </p:txBody>
      </p:sp>
      <p:sp>
        <p:nvSpPr>
          <p:cNvPr id="16" name="Obdélník: se zakulacenými rohy 15"/>
          <p:cNvSpPr/>
          <p:nvPr userDrawn="1"/>
        </p:nvSpPr>
        <p:spPr bwMode="auto">
          <a:xfrm>
            <a:off x="4288969" y="1963056"/>
            <a:ext cx="3614057" cy="2931886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  <p:pic>
        <p:nvPicPr>
          <p:cNvPr id="17" name="Obrázek 12"/>
          <p:cNvPicPr>
            <a:picLocks noChangeAspect="1"/>
          </p:cNvPicPr>
          <p:nvPr userDrawn="1"/>
        </p:nvPicPr>
        <p:blipFill>
          <a:blip r:embed="rId10"/>
          <a:stretch/>
        </p:blipFill>
        <p:spPr bwMode="auto">
          <a:xfrm>
            <a:off x="5067673" y="2400675"/>
            <a:ext cx="2056647" cy="20566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6_Prázdný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42F3D8F-27B2-4C96-A1F7-ED70EB84B700}" type="datetimeFigureOut">
              <a:rPr lang="cs-CZ"/>
              <a:t>20.02.2025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28FE13-0E20-497B-AFB6-071DADF7D01E}" type="slidenum">
              <a:rPr lang="cs-CZ"/>
              <a:t>‹#›</a:t>
            </a:fld>
            <a:endParaRPr lang="cs-CZ"/>
          </a:p>
        </p:txBody>
      </p:sp>
      <p:pic>
        <p:nvPicPr>
          <p:cNvPr id="5" name="Obrázek 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" y="-160504"/>
            <a:ext cx="12191999" cy="6948654"/>
          </a:xfrm>
          <a:prstGeom prst="rect">
            <a:avLst/>
          </a:prstGeom>
        </p:spPr>
      </p:pic>
      <p:pic>
        <p:nvPicPr>
          <p:cNvPr id="6" name="Obrázek 8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461582" y="6261408"/>
            <a:ext cx="264570" cy="264570"/>
          </a:xfrm>
          <a:prstGeom prst="rect">
            <a:avLst/>
          </a:prstGeom>
        </p:spPr>
      </p:pic>
      <p:pic>
        <p:nvPicPr>
          <p:cNvPr id="7" name="Obrázek 9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67967" y="6261408"/>
            <a:ext cx="264570" cy="264570"/>
          </a:xfrm>
          <a:prstGeom prst="rect">
            <a:avLst/>
          </a:prstGeom>
        </p:spPr>
      </p:pic>
      <p:pic>
        <p:nvPicPr>
          <p:cNvPr id="8" name="Obrázek 10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074352" y="6261408"/>
            <a:ext cx="264570" cy="264570"/>
          </a:xfrm>
          <a:prstGeom prst="rect">
            <a:avLst/>
          </a:prstGeom>
        </p:spPr>
      </p:pic>
      <p:pic>
        <p:nvPicPr>
          <p:cNvPr id="9" name="Obrázek 11"/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1380737" y="6261408"/>
            <a:ext cx="264570" cy="264570"/>
          </a:xfrm>
          <a:prstGeom prst="rect">
            <a:avLst/>
          </a:prstGeom>
        </p:spPr>
      </p:pic>
      <p:pic>
        <p:nvPicPr>
          <p:cNvPr id="10" name="Obrázek 12"/>
          <p:cNvPicPr>
            <a:picLocks noChangeAspect="1"/>
          </p:cNvPicPr>
          <p:nvPr userDrawn="1"/>
        </p:nvPicPr>
        <p:blipFill>
          <a:blip r:embed="rId7"/>
          <a:stretch/>
        </p:blipFill>
        <p:spPr bwMode="auto">
          <a:xfrm>
            <a:off x="1687122" y="6261408"/>
            <a:ext cx="264570" cy="264570"/>
          </a:xfrm>
          <a:prstGeom prst="rect">
            <a:avLst/>
          </a:prstGeom>
        </p:spPr>
      </p:pic>
      <p:pic>
        <p:nvPicPr>
          <p:cNvPr id="11" name="Obrázek 13"/>
          <p:cNvPicPr>
            <a:picLocks noChangeAspect="1"/>
          </p:cNvPicPr>
          <p:nvPr userDrawn="1"/>
        </p:nvPicPr>
        <p:blipFill>
          <a:blip r:embed="rId8"/>
          <a:stretch/>
        </p:blipFill>
        <p:spPr bwMode="auto">
          <a:xfrm>
            <a:off x="1993507" y="6261408"/>
            <a:ext cx="264570" cy="264570"/>
          </a:xfrm>
          <a:prstGeom prst="rect">
            <a:avLst/>
          </a:prstGeom>
        </p:spPr>
      </p:pic>
      <p:pic>
        <p:nvPicPr>
          <p:cNvPr id="12" name="Obrázek 14"/>
          <p:cNvPicPr>
            <a:picLocks noChangeAspect="1"/>
          </p:cNvPicPr>
          <p:nvPr userDrawn="1"/>
        </p:nvPicPr>
        <p:blipFill>
          <a:blip r:embed="rId9"/>
          <a:stretch/>
        </p:blipFill>
        <p:spPr bwMode="auto">
          <a:xfrm>
            <a:off x="2299891" y="6261408"/>
            <a:ext cx="264570" cy="264570"/>
          </a:xfrm>
          <a:prstGeom prst="rect">
            <a:avLst/>
          </a:prstGeom>
        </p:spPr>
      </p:pic>
      <p:sp>
        <p:nvSpPr>
          <p:cNvPr id="13" name="Obdélník 15"/>
          <p:cNvSpPr/>
          <p:nvPr userDrawn="1"/>
        </p:nvSpPr>
        <p:spPr bwMode="auto">
          <a:xfrm>
            <a:off x="4131262" y="6239804"/>
            <a:ext cx="39294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1400" b="1">
                <a:solidFill>
                  <a:srgbClr val="FFFFFF"/>
                </a:solidFill>
                <a:latin typeface="Segoe UI"/>
                <a:cs typeface="Arial"/>
              </a:rPr>
              <a:t>Operační program Spravedlivá transformace</a:t>
            </a:r>
            <a:endParaRPr>
              <a:solidFill>
                <a:srgbClr val="5A686A"/>
              </a:solidFill>
              <a:latin typeface="Segoe UI"/>
              <a:cs typeface="Arial"/>
            </a:endParaRPr>
          </a:p>
        </p:txBody>
      </p:sp>
      <p:sp>
        <p:nvSpPr>
          <p:cNvPr id="16" name="Obdélník: se zakulacenými rohy 15"/>
          <p:cNvSpPr/>
          <p:nvPr userDrawn="1"/>
        </p:nvSpPr>
        <p:spPr bwMode="auto">
          <a:xfrm>
            <a:off x="4288969" y="1963056"/>
            <a:ext cx="3614057" cy="2931886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  <p:pic>
        <p:nvPicPr>
          <p:cNvPr id="17" name="Obrázek 13"/>
          <p:cNvPicPr>
            <a:picLocks noChangeAspect="1"/>
          </p:cNvPicPr>
          <p:nvPr userDrawn="1"/>
        </p:nvPicPr>
        <p:blipFill>
          <a:blip r:embed="rId10"/>
          <a:stretch/>
        </p:blipFill>
        <p:spPr bwMode="auto">
          <a:xfrm>
            <a:off x="5067676" y="2400676"/>
            <a:ext cx="2056647" cy="20566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5_Prázdný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42F3D8F-27B2-4C96-A1F7-ED70EB84B700}" type="datetimeFigureOut">
              <a:rPr lang="cs-CZ"/>
              <a:t>20.02.2025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28FE13-0E20-497B-AFB6-071DADF7D01E}" type="slidenum">
              <a:rPr lang="cs-CZ"/>
              <a:t>‹#›</a:t>
            </a:fld>
            <a:endParaRPr lang="cs-CZ"/>
          </a:p>
        </p:txBody>
      </p:sp>
      <p:pic>
        <p:nvPicPr>
          <p:cNvPr id="5" name="Obrázek 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" y="-160504"/>
            <a:ext cx="12191999" cy="6948654"/>
          </a:xfrm>
          <a:prstGeom prst="rect">
            <a:avLst/>
          </a:prstGeom>
        </p:spPr>
      </p:pic>
      <p:pic>
        <p:nvPicPr>
          <p:cNvPr id="6" name="Obrázek 8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461582" y="6261408"/>
            <a:ext cx="264570" cy="264570"/>
          </a:xfrm>
          <a:prstGeom prst="rect">
            <a:avLst/>
          </a:prstGeom>
        </p:spPr>
      </p:pic>
      <p:pic>
        <p:nvPicPr>
          <p:cNvPr id="7" name="Obrázek 9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67967" y="6261408"/>
            <a:ext cx="264570" cy="264570"/>
          </a:xfrm>
          <a:prstGeom prst="rect">
            <a:avLst/>
          </a:prstGeom>
        </p:spPr>
      </p:pic>
      <p:pic>
        <p:nvPicPr>
          <p:cNvPr id="8" name="Obrázek 10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074352" y="6261408"/>
            <a:ext cx="264570" cy="264570"/>
          </a:xfrm>
          <a:prstGeom prst="rect">
            <a:avLst/>
          </a:prstGeom>
        </p:spPr>
      </p:pic>
      <p:pic>
        <p:nvPicPr>
          <p:cNvPr id="9" name="Obrázek 11"/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1380737" y="6261408"/>
            <a:ext cx="264570" cy="264570"/>
          </a:xfrm>
          <a:prstGeom prst="rect">
            <a:avLst/>
          </a:prstGeom>
        </p:spPr>
      </p:pic>
      <p:pic>
        <p:nvPicPr>
          <p:cNvPr id="10" name="Obrázek 12"/>
          <p:cNvPicPr>
            <a:picLocks noChangeAspect="1"/>
          </p:cNvPicPr>
          <p:nvPr userDrawn="1"/>
        </p:nvPicPr>
        <p:blipFill>
          <a:blip r:embed="rId7"/>
          <a:stretch/>
        </p:blipFill>
        <p:spPr bwMode="auto">
          <a:xfrm>
            <a:off x="1687122" y="6261408"/>
            <a:ext cx="264570" cy="264570"/>
          </a:xfrm>
          <a:prstGeom prst="rect">
            <a:avLst/>
          </a:prstGeom>
        </p:spPr>
      </p:pic>
      <p:pic>
        <p:nvPicPr>
          <p:cNvPr id="11" name="Obrázek 13"/>
          <p:cNvPicPr>
            <a:picLocks noChangeAspect="1"/>
          </p:cNvPicPr>
          <p:nvPr userDrawn="1"/>
        </p:nvPicPr>
        <p:blipFill>
          <a:blip r:embed="rId8"/>
          <a:stretch/>
        </p:blipFill>
        <p:spPr bwMode="auto">
          <a:xfrm>
            <a:off x="1993507" y="6261408"/>
            <a:ext cx="264570" cy="264570"/>
          </a:xfrm>
          <a:prstGeom prst="rect">
            <a:avLst/>
          </a:prstGeom>
        </p:spPr>
      </p:pic>
      <p:pic>
        <p:nvPicPr>
          <p:cNvPr id="12" name="Obrázek 14"/>
          <p:cNvPicPr>
            <a:picLocks noChangeAspect="1"/>
          </p:cNvPicPr>
          <p:nvPr userDrawn="1"/>
        </p:nvPicPr>
        <p:blipFill>
          <a:blip r:embed="rId9"/>
          <a:stretch/>
        </p:blipFill>
        <p:spPr bwMode="auto">
          <a:xfrm>
            <a:off x="2299891" y="6261408"/>
            <a:ext cx="264570" cy="264570"/>
          </a:xfrm>
          <a:prstGeom prst="rect">
            <a:avLst/>
          </a:prstGeom>
        </p:spPr>
      </p:pic>
      <p:sp>
        <p:nvSpPr>
          <p:cNvPr id="13" name="Obdélník 15"/>
          <p:cNvSpPr/>
          <p:nvPr userDrawn="1"/>
        </p:nvSpPr>
        <p:spPr bwMode="auto">
          <a:xfrm>
            <a:off x="4131262" y="6239804"/>
            <a:ext cx="39294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1400" b="1">
                <a:solidFill>
                  <a:srgbClr val="FFFFFF"/>
                </a:solidFill>
                <a:latin typeface="Segoe UI"/>
                <a:cs typeface="Arial"/>
              </a:rPr>
              <a:t>Operační program Spravedlivá transformace</a:t>
            </a:r>
            <a:endParaRPr>
              <a:solidFill>
                <a:srgbClr val="5A686A"/>
              </a:solidFill>
              <a:latin typeface="Segoe UI"/>
              <a:cs typeface="Arial"/>
            </a:endParaRPr>
          </a:p>
        </p:txBody>
      </p:sp>
      <p:sp>
        <p:nvSpPr>
          <p:cNvPr id="16" name="Obdélník: se zakulacenými rohy 15"/>
          <p:cNvSpPr/>
          <p:nvPr userDrawn="1"/>
        </p:nvSpPr>
        <p:spPr bwMode="auto">
          <a:xfrm>
            <a:off x="4288969" y="1963056"/>
            <a:ext cx="3614057" cy="2931886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  <p:pic>
        <p:nvPicPr>
          <p:cNvPr id="17" name="Obrázek 14"/>
          <p:cNvPicPr>
            <a:picLocks noChangeAspect="1"/>
          </p:cNvPicPr>
          <p:nvPr userDrawn="1"/>
        </p:nvPicPr>
        <p:blipFill>
          <a:blip r:embed="rId10"/>
          <a:stretch/>
        </p:blipFill>
        <p:spPr bwMode="auto">
          <a:xfrm>
            <a:off x="5067673" y="2400675"/>
            <a:ext cx="2056647" cy="20566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Obsah s titulkem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 bwMode="auto">
          <a:xfrm>
            <a:off x="5183188" y="1277257"/>
            <a:ext cx="6172200" cy="458379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 bwMode="auto">
          <a:xfrm>
            <a:off x="470819" y="259586"/>
            <a:ext cx="7558254" cy="770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cs-CZ"/>
              <a:t>Upravte styly předlohy textu.</a:t>
            </a:r>
            <a:endParaRPr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42F3D8F-27B2-4C96-A1F7-ED70EB84B700}" type="datetimeFigureOut">
              <a:rPr lang="cs-CZ"/>
              <a:t>20.02.2025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28FE13-0E20-497B-AFB6-071DADF7D01E}" type="slidenum">
              <a:rPr lang="cs-CZ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Obrázek s titulkem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 bwMode="auto">
          <a:xfrm>
            <a:off x="839788" y="1230922"/>
            <a:ext cx="3932237" cy="826477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cs-CZ"/>
              <a:t>Kliknutím lze upravit styl.</a:t>
            </a:r>
            <a:endParaRPr/>
          </a:p>
        </p:txBody>
      </p:sp>
      <p:sp>
        <p:nvSpPr>
          <p:cNvPr id="3" name="Zástupný symbol obrázku 2"/>
          <p:cNvSpPr>
            <a:spLocks noGrp="1"/>
          </p:cNvSpPr>
          <p:nvPr>
            <p:ph type="pic" idx="1"/>
          </p:nvPr>
        </p:nvSpPr>
        <p:spPr bwMode="auto">
          <a:xfrm>
            <a:off x="5183188" y="1230923"/>
            <a:ext cx="6172200" cy="46301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cs-CZ"/>
              <a:t>Kliknutím na ikonu přidáte obrázek.</a:t>
            </a:r>
            <a:endParaRPr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cs-CZ"/>
              <a:t>Upravte styly předlohy textu.</a:t>
            </a:r>
            <a:endParaRPr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42F3D8F-27B2-4C96-A1F7-ED70EB84B700}" type="datetimeFigureOut">
              <a:rPr lang="cs-CZ"/>
              <a:t>20.02.2025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28FE13-0E20-497B-AFB6-071DADF7D01E}" type="slidenum">
              <a:rPr lang="cs-CZ"/>
              <a:t>‹#›</a:t>
            </a:fld>
            <a:endParaRPr lang="cs-CZ"/>
          </a:p>
        </p:txBody>
      </p:sp>
      <p:sp>
        <p:nvSpPr>
          <p:cNvPr id="8" name="Zástupný nadpis 1"/>
          <p:cNvSpPr txBox="1"/>
          <p:nvPr userDrawn="1"/>
        </p:nvSpPr>
        <p:spPr bwMode="auto">
          <a:xfrm>
            <a:off x="455966" y="172112"/>
            <a:ext cx="11280067" cy="88234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rgbClr val="3E1F65"/>
                </a:solidFill>
                <a:latin typeface="Segoe UI"/>
                <a:ea typeface="+mj-ea"/>
                <a:cs typeface="Segoe UI"/>
              </a:defRPr>
            </a:lvl1pPr>
          </a:lstStyle>
          <a:p>
            <a:pPr>
              <a:defRPr/>
            </a:pPr>
            <a:r>
              <a:rPr lang="cs-CZ">
                <a:solidFill>
                  <a:schemeClr val="bg1"/>
                </a:solidFill>
              </a:rPr>
              <a:t>Kliknutím lze upravit styl.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Nadpis a obsa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 bwMode="auto">
          <a:xfrm>
            <a:off x="579059" y="1416283"/>
            <a:ext cx="10515600" cy="4351338"/>
          </a:xfrm>
          <a:prstGeom prst="rect">
            <a:avLst/>
          </a:prstGeom>
        </p:spPr>
        <p:txBody>
          <a:bodyPr/>
          <a:lstStyle>
            <a:lvl1pPr>
              <a:buClr>
                <a:srgbClr val="3E1F65"/>
              </a:buClr>
              <a:defRPr/>
            </a:lvl1pPr>
            <a:lvl2pPr>
              <a:buClr>
                <a:srgbClr val="3E1F65"/>
              </a:buClr>
              <a:defRPr/>
            </a:lvl2pPr>
            <a:lvl3pPr>
              <a:buClr>
                <a:srgbClr val="3E1F65"/>
              </a:buClr>
              <a:defRPr/>
            </a:lvl3pPr>
            <a:lvl4pPr>
              <a:buClr>
                <a:srgbClr val="3E1F65"/>
              </a:buClr>
              <a:defRPr/>
            </a:lvl4pPr>
            <a:lvl5pPr>
              <a:buClr>
                <a:srgbClr val="3E1F65"/>
              </a:buClr>
              <a:defRPr/>
            </a:lvl5pPr>
          </a:lstStyle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42F3D8F-27B2-4C96-A1F7-ED70EB84B700}" type="datetimeFigureOut">
              <a:rPr lang="cs-CZ"/>
              <a:t>20.02.2025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28FE13-0E20-497B-AFB6-071DADF7D01E}" type="slidenum">
              <a:rPr lang="cs-CZ"/>
              <a:t>‹#›</a:t>
            </a:fld>
            <a:endParaRPr lang="cs-CZ"/>
          </a:p>
        </p:txBody>
      </p:sp>
      <p:sp>
        <p:nvSpPr>
          <p:cNvPr id="7" name="Zástupný nadpis 1"/>
          <p:cNvSpPr>
            <a:spLocks noGrp="1"/>
          </p:cNvSpPr>
          <p:nvPr>
            <p:ph type="title"/>
          </p:nvPr>
        </p:nvSpPr>
        <p:spPr bwMode="auto">
          <a:xfrm>
            <a:off x="455966" y="172112"/>
            <a:ext cx="11280067" cy="88234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cs-CZ"/>
              <a:t>Kliknutím lze upravit styl.</a:t>
            </a: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Nadpis a svislý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 bwMode="auto">
          <a:xfrm>
            <a:off x="579059" y="141628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42F3D8F-27B2-4C96-A1F7-ED70EB84B700}" type="datetimeFigureOut">
              <a:rPr lang="cs-CZ"/>
              <a:t>20.02.2025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28FE13-0E20-497B-AFB6-071DADF7D01E}" type="slidenum">
              <a:rPr lang="cs-CZ"/>
              <a:t>‹#›</a:t>
            </a:fld>
            <a:endParaRPr lang="cs-CZ"/>
          </a:p>
        </p:txBody>
      </p:sp>
      <p:sp>
        <p:nvSpPr>
          <p:cNvPr id="7" name="Zástupný nadpis 1"/>
          <p:cNvSpPr txBox="1"/>
          <p:nvPr userDrawn="1"/>
        </p:nvSpPr>
        <p:spPr bwMode="auto">
          <a:xfrm>
            <a:off x="455966" y="172112"/>
            <a:ext cx="11280067" cy="88234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rgbClr val="3E1F65"/>
                </a:solidFill>
                <a:latin typeface="Segoe UI"/>
                <a:ea typeface="+mj-ea"/>
                <a:cs typeface="Segoe UI"/>
              </a:defRPr>
            </a:lvl1pPr>
          </a:lstStyle>
          <a:p>
            <a:pPr>
              <a:defRPr/>
            </a:pPr>
            <a:r>
              <a:rPr lang="cs-CZ">
                <a:solidFill>
                  <a:schemeClr val="bg1"/>
                </a:solidFill>
              </a:rPr>
              <a:t>Kliknutím lze upravit styl.</a:t>
            </a: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Svislý nadpis a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 bwMode="auto">
          <a:xfrm>
            <a:off x="8724900" y="1148861"/>
            <a:ext cx="2628900" cy="5028102"/>
          </a:xfrm>
          <a:prstGeom prst="rect">
            <a:avLst/>
          </a:prstGeom>
        </p:spPr>
        <p:txBody>
          <a:bodyPr vert="eaVert"/>
          <a:lstStyle/>
          <a:p>
            <a:pPr>
              <a:defRPr/>
            </a:pPr>
            <a:r>
              <a:rPr lang="cs-CZ"/>
              <a:t>Kliknutím lze upravit styl.</a:t>
            </a:r>
            <a:endParaRPr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1148861"/>
            <a:ext cx="7734300" cy="5028101"/>
          </a:xfrm>
          <a:prstGeom prst="rect">
            <a:avLst/>
          </a:prstGeom>
        </p:spPr>
        <p:txBody>
          <a:bodyPr vert="eaVert"/>
          <a:lstStyle/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42F3D8F-27B2-4C96-A1F7-ED70EB84B700}" type="datetimeFigureOut">
              <a:rPr lang="cs-CZ"/>
              <a:t>20.02.2025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28FE13-0E20-497B-AFB6-071DADF7D01E}" type="slidenum">
              <a:rPr lang="cs-CZ"/>
              <a:t>‹#›</a:t>
            </a:fld>
            <a:endParaRPr lang="cs-CZ"/>
          </a:p>
        </p:txBody>
      </p:sp>
      <p:sp>
        <p:nvSpPr>
          <p:cNvPr id="7" name="Zástupný nadpis 1"/>
          <p:cNvSpPr txBox="1"/>
          <p:nvPr userDrawn="1"/>
        </p:nvSpPr>
        <p:spPr bwMode="auto">
          <a:xfrm>
            <a:off x="455966" y="172112"/>
            <a:ext cx="11280067" cy="88234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rgbClr val="3E1F65"/>
                </a:solidFill>
                <a:latin typeface="Segoe UI"/>
                <a:ea typeface="+mj-ea"/>
                <a:cs typeface="Segoe UI"/>
              </a:defRPr>
            </a:lvl1pPr>
          </a:lstStyle>
          <a:p>
            <a:pPr>
              <a:defRPr/>
            </a:pPr>
            <a:r>
              <a:rPr lang="cs-CZ">
                <a:solidFill>
                  <a:schemeClr val="bg1"/>
                </a:solidFill>
              </a:rPr>
              <a:t>Kliknutím lze upravit styl.</a:t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_Jenom nadpi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Ovál 1"/>
          <p:cNvSpPr/>
          <p:nvPr userDrawn="1"/>
        </p:nvSpPr>
        <p:spPr bwMode="auto">
          <a:xfrm>
            <a:off x="286820" y="6614603"/>
            <a:ext cx="174171" cy="174171"/>
          </a:xfrm>
          <a:prstGeom prst="ellipse">
            <a:avLst/>
          </a:prstGeom>
          <a:solidFill>
            <a:srgbClr val="26B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18" name="Ovál 17"/>
          <p:cNvSpPr/>
          <p:nvPr userDrawn="1"/>
        </p:nvSpPr>
        <p:spPr bwMode="auto">
          <a:xfrm>
            <a:off x="11731009" y="6614604"/>
            <a:ext cx="174171" cy="174171"/>
          </a:xfrm>
          <a:prstGeom prst="ellipse">
            <a:avLst/>
          </a:prstGeom>
          <a:solidFill>
            <a:srgbClr val="D19C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19" name="Ovál 18"/>
          <p:cNvSpPr/>
          <p:nvPr userDrawn="1"/>
        </p:nvSpPr>
        <p:spPr bwMode="auto">
          <a:xfrm>
            <a:off x="5596095" y="6614602"/>
            <a:ext cx="174171" cy="174171"/>
          </a:xfrm>
          <a:prstGeom prst="ellipse">
            <a:avLst/>
          </a:prstGeom>
          <a:solidFill>
            <a:srgbClr val="E739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5" name="Zástupný nadpis 1"/>
          <p:cNvSpPr txBox="1"/>
          <p:nvPr userDrawn="1"/>
        </p:nvSpPr>
        <p:spPr bwMode="auto">
          <a:xfrm>
            <a:off x="455966" y="172112"/>
            <a:ext cx="11280067" cy="88234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rgbClr val="3E1F65"/>
                </a:solidFill>
                <a:latin typeface="Segoe UI"/>
                <a:ea typeface="+mj-ea"/>
                <a:cs typeface="Segoe UI"/>
              </a:defRPr>
            </a:lvl1pPr>
          </a:lstStyle>
          <a:p>
            <a:pPr>
              <a:defRPr/>
            </a:pPr>
            <a:r>
              <a:rPr lang="cs-CZ">
                <a:solidFill>
                  <a:schemeClr val="bg1"/>
                </a:solidFill>
              </a:rPr>
              <a:t>Kliknutím lze upravit styl.</a:t>
            </a: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1_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Zástupný symbol pro obsah 2"/>
          <p:cNvSpPr>
            <a:spLocks noGrp="1"/>
          </p:cNvSpPr>
          <p:nvPr>
            <p:ph idx="1"/>
          </p:nvPr>
        </p:nvSpPr>
        <p:spPr bwMode="auto">
          <a:xfrm>
            <a:off x="711200" y="584199"/>
            <a:ext cx="10972800" cy="5537200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Záhlaví oddíl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800">
                <a:solidFill>
                  <a:srgbClr val="3E1F65"/>
                </a:solidFill>
              </a:defRPr>
            </a:lvl1pPr>
          </a:lstStyle>
          <a:p>
            <a:pPr>
              <a:defRPr/>
            </a:pPr>
            <a:r>
              <a:rPr lang="cs-CZ"/>
              <a:t>Kliknutím lze upravit styl.</a:t>
            </a:r>
            <a:endParaRPr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cs-CZ"/>
              <a:t>Upravte styly předlohy textu.</a:t>
            </a:r>
            <a:endParaRPr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42F3D8F-27B2-4C96-A1F7-ED70EB84B700}" type="datetimeFigureOut">
              <a:rPr lang="cs-CZ"/>
              <a:t>20.02.2025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28FE13-0E20-497B-AFB6-071DADF7D01E}" type="slidenum">
              <a:rPr lang="cs-CZ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va obsah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 bwMode="auto">
          <a:xfrm>
            <a:off x="838200" y="1628800"/>
            <a:ext cx="5181600" cy="4548163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 bwMode="auto">
          <a:xfrm>
            <a:off x="6172200" y="1628800"/>
            <a:ext cx="5181600" cy="4548163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42F3D8F-27B2-4C96-A1F7-ED70EB84B700}" type="datetimeFigureOut">
              <a:rPr lang="cs-CZ"/>
              <a:t>20.02.2025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28FE13-0E20-497B-AFB6-071DADF7D01E}" type="slidenum">
              <a:rPr lang="cs-CZ"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 bwMode="auto">
          <a:xfrm>
            <a:off x="455966" y="195777"/>
            <a:ext cx="10515600" cy="640936"/>
          </a:xfrm>
          <a:prstGeom prst="rect">
            <a:avLst/>
          </a:prstGeom>
        </p:spPr>
        <p:txBody>
          <a:bodyPr/>
          <a:lstStyle>
            <a:lvl1pPr>
              <a:defRPr sz="3200" b="1"/>
            </a:lvl1pPr>
          </a:lstStyle>
          <a:p>
            <a:pPr>
              <a:defRPr/>
            </a:pPr>
            <a:r>
              <a:rPr lang="cs-CZ"/>
              <a:t>Kliknutím lze upravit styl.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orovnání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3E1F6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cs-CZ"/>
              <a:t>Upravte styly předlohy textu.</a:t>
            </a:r>
            <a:endParaRPr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3E1F6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cs-CZ"/>
              <a:t>Upravte styly předlohy textu.</a:t>
            </a:r>
            <a:endParaRPr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42F3D8F-27B2-4C96-A1F7-ED70EB84B700}" type="datetimeFigureOut">
              <a:rPr lang="cs-CZ"/>
              <a:t>20.02.2025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28FE13-0E20-497B-AFB6-071DADF7D01E}" type="slidenum">
              <a:rPr lang="cs-CZ"/>
              <a:t>‹#›</a:t>
            </a:fld>
            <a:endParaRPr lang="cs-CZ"/>
          </a:p>
        </p:txBody>
      </p:sp>
      <p:sp>
        <p:nvSpPr>
          <p:cNvPr id="10" name="Zástupný nadpis 1"/>
          <p:cNvSpPr txBox="1"/>
          <p:nvPr userDrawn="1"/>
        </p:nvSpPr>
        <p:spPr bwMode="auto">
          <a:xfrm>
            <a:off x="455966" y="172112"/>
            <a:ext cx="11280067" cy="88234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rgbClr val="3E1F65"/>
                </a:solidFill>
                <a:latin typeface="Segoe UI"/>
                <a:ea typeface="+mj-ea"/>
                <a:cs typeface="Segoe UI"/>
              </a:defRPr>
            </a:lvl1pPr>
          </a:lstStyle>
          <a:p>
            <a:pPr>
              <a:defRPr/>
            </a:pPr>
            <a:r>
              <a:rPr lang="cs-CZ">
                <a:solidFill>
                  <a:schemeClr val="bg1"/>
                </a:solidFill>
              </a:rPr>
              <a:t>Kliknutím lze upravit styl.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Jenom nadpi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9" name="Skupina 10"/>
          <p:cNvGrpSpPr/>
          <p:nvPr userDrawn="1"/>
        </p:nvGrpSpPr>
        <p:grpSpPr bwMode="auto">
          <a:xfrm>
            <a:off x="262291" y="6364806"/>
            <a:ext cx="2102879" cy="264570"/>
            <a:chOff x="4729948" y="4436706"/>
            <a:chExt cx="4152276" cy="522411"/>
          </a:xfrm>
        </p:grpSpPr>
        <p:pic>
          <p:nvPicPr>
            <p:cNvPr id="10" name="Obrázek 11"/>
            <p:cNvPicPr>
              <a:picLocks noChangeAspect="1"/>
            </p:cNvPicPr>
            <p:nvPr userDrawn="1"/>
          </p:nvPicPr>
          <p:blipFill>
            <a:blip r:embed="rId2"/>
            <a:stretch/>
          </p:blipFill>
          <p:spPr bwMode="auto">
            <a:xfrm>
              <a:off x="4729948" y="4436706"/>
              <a:ext cx="522411" cy="522411"/>
            </a:xfrm>
            <a:prstGeom prst="rect">
              <a:avLst/>
            </a:prstGeom>
          </p:spPr>
        </p:pic>
        <p:pic>
          <p:nvPicPr>
            <p:cNvPr id="11" name="Obrázek 12"/>
            <p:cNvPicPr>
              <a:picLocks noChangeAspect="1"/>
            </p:cNvPicPr>
            <p:nvPr userDrawn="1"/>
          </p:nvPicPr>
          <p:blipFill>
            <a:blip r:embed="rId3"/>
            <a:stretch/>
          </p:blipFill>
          <p:spPr bwMode="auto">
            <a:xfrm>
              <a:off x="5334926" y="4436706"/>
              <a:ext cx="522411" cy="522411"/>
            </a:xfrm>
            <a:prstGeom prst="rect">
              <a:avLst/>
            </a:prstGeom>
          </p:spPr>
        </p:pic>
        <p:pic>
          <p:nvPicPr>
            <p:cNvPr id="12" name="Obrázek 13"/>
            <p:cNvPicPr>
              <a:picLocks noChangeAspect="1"/>
            </p:cNvPicPr>
            <p:nvPr userDrawn="1"/>
          </p:nvPicPr>
          <p:blipFill>
            <a:blip r:embed="rId4"/>
            <a:stretch/>
          </p:blipFill>
          <p:spPr bwMode="auto">
            <a:xfrm>
              <a:off x="5939903" y="4436706"/>
              <a:ext cx="522411" cy="522411"/>
            </a:xfrm>
            <a:prstGeom prst="rect">
              <a:avLst/>
            </a:prstGeom>
          </p:spPr>
        </p:pic>
        <p:pic>
          <p:nvPicPr>
            <p:cNvPr id="13" name="Obrázek 14"/>
            <p:cNvPicPr>
              <a:picLocks noChangeAspect="1"/>
            </p:cNvPicPr>
            <p:nvPr userDrawn="1"/>
          </p:nvPicPr>
          <p:blipFill>
            <a:blip r:embed="rId5"/>
            <a:stretch/>
          </p:blipFill>
          <p:spPr bwMode="auto">
            <a:xfrm>
              <a:off x="6544880" y="4436706"/>
              <a:ext cx="522411" cy="522411"/>
            </a:xfrm>
            <a:prstGeom prst="rect">
              <a:avLst/>
            </a:prstGeom>
          </p:spPr>
        </p:pic>
        <p:pic>
          <p:nvPicPr>
            <p:cNvPr id="14" name="Obrázek 15"/>
            <p:cNvPicPr>
              <a:picLocks noChangeAspect="1"/>
            </p:cNvPicPr>
            <p:nvPr userDrawn="1"/>
          </p:nvPicPr>
          <p:blipFill>
            <a:blip r:embed="rId6"/>
            <a:stretch/>
          </p:blipFill>
          <p:spPr bwMode="auto">
            <a:xfrm>
              <a:off x="7149859" y="4436706"/>
              <a:ext cx="522411" cy="522411"/>
            </a:xfrm>
            <a:prstGeom prst="rect">
              <a:avLst/>
            </a:prstGeom>
          </p:spPr>
        </p:pic>
        <p:pic>
          <p:nvPicPr>
            <p:cNvPr id="15" name="Obrázek 16"/>
            <p:cNvPicPr>
              <a:picLocks noChangeAspect="1"/>
            </p:cNvPicPr>
            <p:nvPr userDrawn="1"/>
          </p:nvPicPr>
          <p:blipFill>
            <a:blip r:embed="rId7"/>
            <a:stretch/>
          </p:blipFill>
          <p:spPr bwMode="auto">
            <a:xfrm>
              <a:off x="7754836" y="4436706"/>
              <a:ext cx="522411" cy="522411"/>
            </a:xfrm>
            <a:prstGeom prst="rect">
              <a:avLst/>
            </a:prstGeom>
          </p:spPr>
        </p:pic>
        <p:pic>
          <p:nvPicPr>
            <p:cNvPr id="16" name="Obrázek 17"/>
            <p:cNvPicPr>
              <a:picLocks noChangeAspect="1"/>
            </p:cNvPicPr>
            <p:nvPr userDrawn="1"/>
          </p:nvPicPr>
          <p:blipFill>
            <a:blip r:embed="rId8"/>
            <a:stretch/>
          </p:blipFill>
          <p:spPr bwMode="auto">
            <a:xfrm>
              <a:off x="8359813" y="4436706"/>
              <a:ext cx="522411" cy="522411"/>
            </a:xfrm>
            <a:prstGeom prst="rect">
              <a:avLst/>
            </a:prstGeom>
          </p:spPr>
        </p:pic>
      </p:grpSp>
      <p:sp>
        <p:nvSpPr>
          <p:cNvPr id="17" name="Zástupný nadpis 1"/>
          <p:cNvSpPr txBox="1"/>
          <p:nvPr userDrawn="1"/>
        </p:nvSpPr>
        <p:spPr bwMode="auto">
          <a:xfrm>
            <a:off x="455966" y="172112"/>
            <a:ext cx="11280067" cy="88234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rgbClr val="3E1F65"/>
                </a:solidFill>
                <a:latin typeface="Segoe UI"/>
                <a:ea typeface="+mj-ea"/>
                <a:cs typeface="Segoe UI"/>
              </a:defRPr>
            </a:lvl1pPr>
          </a:lstStyle>
          <a:p>
            <a:pPr>
              <a:defRPr/>
            </a:pPr>
            <a:r>
              <a:rPr lang="cs-CZ">
                <a:solidFill>
                  <a:schemeClr val="bg1"/>
                </a:solidFill>
              </a:rPr>
              <a:t>Kliknutím lze upravit styl.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5_Jenom nadpi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 userDrawn="1"/>
        </p:nvSpPr>
        <p:spPr bwMode="auto">
          <a:xfrm>
            <a:off x="0" y="-188555"/>
            <a:ext cx="12192000" cy="2486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8" name="Zástupný nadpis 1"/>
          <p:cNvSpPr>
            <a:spLocks noGrp="1"/>
          </p:cNvSpPr>
          <p:nvPr>
            <p:ph type="title"/>
          </p:nvPr>
        </p:nvSpPr>
        <p:spPr bwMode="auto">
          <a:xfrm>
            <a:off x="455966" y="172112"/>
            <a:ext cx="11280067" cy="88234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200" b="1">
                <a:solidFill>
                  <a:srgbClr val="3E1F65"/>
                </a:solidFill>
              </a:defRPr>
            </a:lvl1pPr>
          </a:lstStyle>
          <a:p>
            <a:pPr>
              <a:defRPr/>
            </a:pPr>
            <a:r>
              <a:rPr lang="cs-CZ"/>
              <a:t>Kliknutím lze upravit styl.</a:t>
            </a:r>
            <a:endParaRPr/>
          </a:p>
        </p:txBody>
      </p:sp>
      <p:sp>
        <p:nvSpPr>
          <p:cNvPr id="18" name="Obdélník 17"/>
          <p:cNvSpPr/>
          <p:nvPr userDrawn="1"/>
        </p:nvSpPr>
        <p:spPr bwMode="auto">
          <a:xfrm>
            <a:off x="1" y="-188555"/>
            <a:ext cx="12191999" cy="72000"/>
          </a:xfrm>
          <a:prstGeom prst="rect">
            <a:avLst/>
          </a:prstGeom>
          <a:gradFill>
            <a:gsLst>
              <a:gs pos="11000">
                <a:srgbClr val="26B2A3"/>
              </a:gs>
              <a:gs pos="47000">
                <a:srgbClr val="E73938"/>
              </a:gs>
              <a:gs pos="95000">
                <a:srgbClr val="D19C27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Jenom nadpi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Zástupný nadpis 1"/>
          <p:cNvSpPr>
            <a:spLocks noGrp="1"/>
          </p:cNvSpPr>
          <p:nvPr>
            <p:ph type="title"/>
          </p:nvPr>
        </p:nvSpPr>
        <p:spPr bwMode="auto">
          <a:xfrm>
            <a:off x="538028" y="228623"/>
            <a:ext cx="11280067" cy="88234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defRPr/>
            </a:pPr>
            <a:r>
              <a:rPr lang="cs-CZ"/>
              <a:t>Kliknutím lze upravit styl.</a:t>
            </a:r>
            <a:endParaRPr/>
          </a:p>
        </p:txBody>
      </p:sp>
      <p:grpSp>
        <p:nvGrpSpPr>
          <p:cNvPr id="9" name="Skupina 10"/>
          <p:cNvGrpSpPr/>
          <p:nvPr userDrawn="1"/>
        </p:nvGrpSpPr>
        <p:grpSpPr bwMode="auto">
          <a:xfrm>
            <a:off x="262291" y="6364806"/>
            <a:ext cx="2102879" cy="264570"/>
            <a:chOff x="4729948" y="4436706"/>
            <a:chExt cx="4152276" cy="522411"/>
          </a:xfrm>
        </p:grpSpPr>
        <p:pic>
          <p:nvPicPr>
            <p:cNvPr id="10" name="Obrázek 11"/>
            <p:cNvPicPr>
              <a:picLocks noChangeAspect="1"/>
            </p:cNvPicPr>
            <p:nvPr userDrawn="1"/>
          </p:nvPicPr>
          <p:blipFill>
            <a:blip r:embed="rId2"/>
            <a:stretch/>
          </p:blipFill>
          <p:spPr bwMode="auto">
            <a:xfrm>
              <a:off x="4729948" y="4436706"/>
              <a:ext cx="522411" cy="522411"/>
            </a:xfrm>
            <a:prstGeom prst="rect">
              <a:avLst/>
            </a:prstGeom>
          </p:spPr>
        </p:pic>
        <p:pic>
          <p:nvPicPr>
            <p:cNvPr id="11" name="Obrázek 12"/>
            <p:cNvPicPr>
              <a:picLocks noChangeAspect="1"/>
            </p:cNvPicPr>
            <p:nvPr userDrawn="1"/>
          </p:nvPicPr>
          <p:blipFill>
            <a:blip r:embed="rId3"/>
            <a:stretch/>
          </p:blipFill>
          <p:spPr bwMode="auto">
            <a:xfrm>
              <a:off x="5334926" y="4436706"/>
              <a:ext cx="522411" cy="522411"/>
            </a:xfrm>
            <a:prstGeom prst="rect">
              <a:avLst/>
            </a:prstGeom>
          </p:spPr>
        </p:pic>
        <p:pic>
          <p:nvPicPr>
            <p:cNvPr id="12" name="Obrázek 13"/>
            <p:cNvPicPr>
              <a:picLocks noChangeAspect="1"/>
            </p:cNvPicPr>
            <p:nvPr userDrawn="1"/>
          </p:nvPicPr>
          <p:blipFill>
            <a:blip r:embed="rId4"/>
            <a:stretch/>
          </p:blipFill>
          <p:spPr bwMode="auto">
            <a:xfrm>
              <a:off x="5939903" y="4436706"/>
              <a:ext cx="522411" cy="522411"/>
            </a:xfrm>
            <a:prstGeom prst="rect">
              <a:avLst/>
            </a:prstGeom>
          </p:spPr>
        </p:pic>
        <p:pic>
          <p:nvPicPr>
            <p:cNvPr id="13" name="Obrázek 14"/>
            <p:cNvPicPr>
              <a:picLocks noChangeAspect="1"/>
            </p:cNvPicPr>
            <p:nvPr userDrawn="1"/>
          </p:nvPicPr>
          <p:blipFill>
            <a:blip r:embed="rId5"/>
            <a:stretch/>
          </p:blipFill>
          <p:spPr bwMode="auto">
            <a:xfrm>
              <a:off x="6544880" y="4436706"/>
              <a:ext cx="522411" cy="522411"/>
            </a:xfrm>
            <a:prstGeom prst="rect">
              <a:avLst/>
            </a:prstGeom>
          </p:spPr>
        </p:pic>
        <p:pic>
          <p:nvPicPr>
            <p:cNvPr id="14" name="Obrázek 15"/>
            <p:cNvPicPr>
              <a:picLocks noChangeAspect="1"/>
            </p:cNvPicPr>
            <p:nvPr userDrawn="1"/>
          </p:nvPicPr>
          <p:blipFill>
            <a:blip r:embed="rId6"/>
            <a:stretch/>
          </p:blipFill>
          <p:spPr bwMode="auto">
            <a:xfrm>
              <a:off x="7149859" y="4436706"/>
              <a:ext cx="522411" cy="522411"/>
            </a:xfrm>
            <a:prstGeom prst="rect">
              <a:avLst/>
            </a:prstGeom>
          </p:spPr>
        </p:pic>
        <p:pic>
          <p:nvPicPr>
            <p:cNvPr id="15" name="Obrázek 16"/>
            <p:cNvPicPr>
              <a:picLocks noChangeAspect="1"/>
            </p:cNvPicPr>
            <p:nvPr userDrawn="1"/>
          </p:nvPicPr>
          <p:blipFill>
            <a:blip r:embed="rId7"/>
            <a:stretch/>
          </p:blipFill>
          <p:spPr bwMode="auto">
            <a:xfrm>
              <a:off x="7754836" y="4436706"/>
              <a:ext cx="522411" cy="522411"/>
            </a:xfrm>
            <a:prstGeom prst="rect">
              <a:avLst/>
            </a:prstGeom>
          </p:spPr>
        </p:pic>
        <p:pic>
          <p:nvPicPr>
            <p:cNvPr id="16" name="Obrázek 17"/>
            <p:cNvPicPr>
              <a:picLocks noChangeAspect="1"/>
            </p:cNvPicPr>
            <p:nvPr userDrawn="1"/>
          </p:nvPicPr>
          <p:blipFill>
            <a:blip r:embed="rId8"/>
            <a:stretch/>
          </p:blipFill>
          <p:spPr bwMode="auto">
            <a:xfrm>
              <a:off x="8359813" y="4436706"/>
              <a:ext cx="522411" cy="522411"/>
            </a:xfrm>
            <a:prstGeom prst="rect">
              <a:avLst/>
            </a:prstGeom>
          </p:spPr>
        </p:pic>
      </p:grpSp>
      <p:sp>
        <p:nvSpPr>
          <p:cNvPr id="18" name="Obdélník 19"/>
          <p:cNvSpPr/>
          <p:nvPr userDrawn="1"/>
        </p:nvSpPr>
        <p:spPr bwMode="auto">
          <a:xfrm>
            <a:off x="3860965" y="6287944"/>
            <a:ext cx="39294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1400" b="1">
                <a:solidFill>
                  <a:srgbClr val="3E1F65"/>
                </a:solidFill>
                <a:latin typeface="Segoe UI"/>
                <a:cs typeface="Arial"/>
              </a:rPr>
              <a:t>Operační program Spravedlivá transformace</a:t>
            </a:r>
            <a:endParaRPr>
              <a:solidFill>
                <a:srgbClr val="5A686A"/>
              </a:solidFill>
              <a:latin typeface="Segoe UI"/>
              <a:cs typeface="Arial"/>
            </a:endParaRP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9"/>
          <a:stretch/>
        </p:blipFill>
        <p:spPr bwMode="auto">
          <a:xfrm>
            <a:off x="8721059" y="6258936"/>
            <a:ext cx="3097036" cy="3657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_Jenom nadpi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Zástupný nadpis 1"/>
          <p:cNvSpPr>
            <a:spLocks noGrp="1"/>
          </p:cNvSpPr>
          <p:nvPr>
            <p:ph type="title"/>
          </p:nvPr>
        </p:nvSpPr>
        <p:spPr bwMode="auto">
          <a:xfrm>
            <a:off x="538028" y="228623"/>
            <a:ext cx="11280067" cy="88234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defRPr/>
            </a:pPr>
            <a:r>
              <a:rPr lang="cs-CZ"/>
              <a:t>Kliknutím lze upravit styl.</a:t>
            </a:r>
            <a:endParaRPr/>
          </a:p>
        </p:txBody>
      </p:sp>
      <p:pic>
        <p:nvPicPr>
          <p:cNvPr id="17" name="Obrázek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8661258" y="5850591"/>
            <a:ext cx="3402962" cy="88234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Obrázek 5"/>
          <p:cNvPicPr>
            <a:picLocks noChangeAspect="1"/>
          </p:cNvPicPr>
          <p:nvPr userDrawn="1"/>
        </p:nvPicPr>
        <p:blipFill>
          <a:blip r:embed="rId25"/>
          <a:stretch/>
        </p:blipFill>
        <p:spPr bwMode="auto">
          <a:xfrm>
            <a:off x="-1" y="-139476"/>
            <a:ext cx="12192000" cy="119675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8" name="Obdélník 7"/>
          <p:cNvSpPr/>
          <p:nvPr userDrawn="1"/>
        </p:nvSpPr>
        <p:spPr bwMode="auto">
          <a:xfrm>
            <a:off x="1" y="1038969"/>
            <a:ext cx="12191999" cy="72000"/>
          </a:xfrm>
          <a:prstGeom prst="rect">
            <a:avLst/>
          </a:prstGeom>
          <a:gradFill>
            <a:gsLst>
              <a:gs pos="11000">
                <a:srgbClr val="26B2A3"/>
              </a:gs>
              <a:gs pos="47000">
                <a:srgbClr val="E73938"/>
              </a:gs>
              <a:gs pos="95000">
                <a:srgbClr val="D19C27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10" name="Obdélník 9"/>
          <p:cNvSpPr/>
          <p:nvPr userDrawn="1"/>
        </p:nvSpPr>
        <p:spPr bwMode="auto">
          <a:xfrm>
            <a:off x="1" y="6786000"/>
            <a:ext cx="12191999" cy="72000"/>
          </a:xfrm>
          <a:prstGeom prst="rect">
            <a:avLst/>
          </a:prstGeom>
          <a:gradFill>
            <a:gsLst>
              <a:gs pos="11000">
                <a:srgbClr val="26B2A3"/>
              </a:gs>
              <a:gs pos="47000">
                <a:srgbClr val="E73938"/>
              </a:gs>
              <a:gs pos="95000">
                <a:srgbClr val="D19C27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bg1"/>
          </a:solidFill>
          <a:latin typeface="Segoe UI"/>
          <a:ea typeface="+mj-ea"/>
          <a:cs typeface="Segoe UI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Segoe UI"/>
          <a:ea typeface="+mn-ea"/>
          <a:cs typeface="Segoe UI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Segoe UI"/>
          <a:ea typeface="+mn-ea"/>
          <a:cs typeface="Segoe UI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Segoe UI"/>
          <a:ea typeface="+mn-ea"/>
          <a:cs typeface="Segoe UI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Segoe UI"/>
          <a:ea typeface="+mn-ea"/>
          <a:cs typeface="Segoe UI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Segoe UI"/>
          <a:ea typeface="+mn-ea"/>
          <a:cs typeface="Segoe UI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acebook.com/spravedlivatransformace" TargetMode="External"/><Relationship Id="rId3" Type="http://schemas.openxmlformats.org/officeDocument/2006/relationships/image" Target="../media/image45.png"/><Relationship Id="rId7" Type="http://schemas.openxmlformats.org/officeDocument/2006/relationships/hyperlink" Target="https://www.instagram.com/spravedliva.transformace?fbclid=IwZXh0bgNhZW0CMTAAAR2Q2nTXTrFdjlrVzVZhovYY-BZaihuTymlTM3zylwxXSdsjcoczuWLxM80_aem_hBdpwraRqEfHQZPZEasM1Q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youtube.com/@OP_SpravedlivaTransformace?fbclid=IwZXh0bgNhZW0CMTAAAR3mpzax9vwgjeLyX6F6RTwn7qQI4H1iKrExV3PIBRH6TgS2XUmC-xHmwxg_aem_GVXH6uHP6EyNpV-dRGEVkQ" TargetMode="External"/><Relationship Id="rId5" Type="http://schemas.openxmlformats.org/officeDocument/2006/relationships/image" Target="../media/image47.jpg"/><Relationship Id="rId10" Type="http://schemas.openxmlformats.org/officeDocument/2006/relationships/image" Target="../media/image49.jpg"/><Relationship Id="rId4" Type="http://schemas.openxmlformats.org/officeDocument/2006/relationships/image" Target="../media/image46.png"/><Relationship Id="rId9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13" Type="http://schemas.openxmlformats.org/officeDocument/2006/relationships/image" Target="../media/image42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sv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5" Type="http://schemas.openxmlformats.org/officeDocument/2006/relationships/image" Target="../media/image44.png"/><Relationship Id="rId10" Type="http://schemas.openxmlformats.org/officeDocument/2006/relationships/image" Target="../media/image39.svg"/><Relationship Id="rId4" Type="http://schemas.openxmlformats.org/officeDocument/2006/relationships/image" Target="../media/image33.svg"/><Relationship Id="rId9" Type="http://schemas.openxmlformats.org/officeDocument/2006/relationships/image" Target="../media/image38.png"/><Relationship Id="rId14" Type="http://schemas.openxmlformats.org/officeDocument/2006/relationships/image" Target="../media/image43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Zástupný symbol pro text 7"/>
          <p:cNvSpPr>
            <a:spLocks noGrp="1"/>
          </p:cNvSpPr>
          <p:nvPr>
            <p:ph type="body" sz="quarter" idx="13"/>
          </p:nvPr>
        </p:nvSpPr>
        <p:spPr bwMode="auto">
          <a:xfrm>
            <a:off x="573449" y="1504949"/>
            <a:ext cx="10934699" cy="192404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/>
              <a:t>Operační program Spravedlivá transformace</a:t>
            </a:r>
            <a:endParaRPr/>
          </a:p>
        </p:txBody>
      </p:sp>
      <p:sp>
        <p:nvSpPr>
          <p:cNvPr id="9" name="Zástupný symbol pro text 8"/>
          <p:cNvSpPr>
            <a:spLocks noGrp="1"/>
          </p:cNvSpPr>
          <p:nvPr>
            <p:ph type="body" sz="quarter" idx="14"/>
          </p:nvPr>
        </p:nvSpPr>
        <p:spPr bwMode="auto">
          <a:xfrm>
            <a:off x="1523999" y="3846220"/>
            <a:ext cx="9144000" cy="144650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sz="3600"/>
              <a:t>Aktuální informace</a:t>
            </a:r>
            <a:endParaRPr sz="2000"/>
          </a:p>
        </p:txBody>
      </p:sp>
      <p:sp>
        <p:nvSpPr>
          <p:cNvPr id="10" name="Zástupný symbol pro text 9"/>
          <p:cNvSpPr>
            <a:spLocks noGrp="1"/>
          </p:cNvSpPr>
          <p:nvPr>
            <p:ph type="body" sz="quarter" idx="15"/>
          </p:nvPr>
        </p:nvSpPr>
        <p:spPr bwMode="auto">
          <a:xfrm>
            <a:off x="911424" y="5589241"/>
            <a:ext cx="9756576" cy="67108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sz="1600"/>
              <a:t>Ondřej Pergl, ŘO OP ST, MŽP</a:t>
            </a:r>
            <a:endParaRPr/>
          </a:p>
          <a:p>
            <a:pPr>
              <a:defRPr/>
            </a:pPr>
            <a:r>
              <a:rPr lang="cs-CZ" sz="1600"/>
              <a:t>Regionální stálá konference pro Karlovarský kraj, 20. 2. 2025</a:t>
            </a:r>
            <a:endParaRPr sz="1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42081958" name="Zástupný obsah 1"/>
          <p:cNvSpPr>
            <a:spLocks noGrp="1"/>
          </p:cNvSpPr>
          <p:nvPr>
            <p:ph idx="1"/>
          </p:nvPr>
        </p:nvSpPr>
        <p:spPr bwMode="auto">
          <a:xfrm>
            <a:off x="263350" y="1146526"/>
            <a:ext cx="11928647" cy="5573887"/>
          </a:xfrm>
        </p:spPr>
        <p:txBody>
          <a:bodyPr/>
          <a:lstStyle/>
          <a:p>
            <a:pPr>
              <a:defRPr/>
            </a:pPr>
            <a:r>
              <a:rPr lang="cs-CZ" sz="1600" b="1" dirty="0"/>
              <a:t>Navýšení alokace výzev KVK (stav k 11. 2. 2025)</a:t>
            </a:r>
            <a:endParaRPr sz="1600" dirty="0"/>
          </a:p>
          <a:p>
            <a:pPr marL="460800">
              <a:buFont typeface="Wingdings"/>
              <a:buChar char="ü"/>
              <a:defRPr/>
            </a:pPr>
            <a:r>
              <a:rPr lang="cs-CZ" sz="1600" dirty="0"/>
              <a:t>Obnova území – veřejné služby, kultura, sport a rekreace I – o 36 mil. Kč (ze 400 na 436)</a:t>
            </a:r>
            <a:endParaRPr sz="1600" dirty="0"/>
          </a:p>
          <a:p>
            <a:pPr marL="460800">
              <a:buFont typeface="Wingdings"/>
              <a:buChar char="ü"/>
              <a:defRPr/>
            </a:pPr>
            <a:r>
              <a:rPr lang="cs-CZ" sz="1600" dirty="0"/>
              <a:t>Infrastruktura pro další vzdělávání – o 64,5 mil. Kč (ze 150 na 214,5) </a:t>
            </a:r>
            <a:endParaRPr sz="1600" dirty="0"/>
          </a:p>
          <a:p>
            <a:pPr marL="460800">
              <a:buFont typeface="Wingdings"/>
              <a:buChar char="ü"/>
              <a:defRPr/>
            </a:pPr>
            <a:r>
              <a:rPr lang="cs-CZ" sz="1600" dirty="0"/>
              <a:t>Podpora regionálního školství – o 12,5 mil. Kč (z 220 na 232,5)</a:t>
            </a:r>
          </a:p>
          <a:p>
            <a:pPr marL="460800">
              <a:buFont typeface="Wingdings"/>
              <a:buChar char="ü"/>
              <a:defRPr/>
            </a:pPr>
            <a:endParaRPr lang="cs-CZ" sz="1200" dirty="0"/>
          </a:p>
          <a:p>
            <a:pPr marL="228600" marR="0" indent="-22860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cs-CZ" sz="1600" b="1" i="0" u="none" strike="noStrike" cap="none" spc="0" dirty="0">
                <a:solidFill>
                  <a:schemeClr val="tx1"/>
                </a:solidFill>
                <a:latin typeface="Segoe UI"/>
                <a:ea typeface="Segoe UI"/>
                <a:cs typeface="Segoe UI"/>
              </a:rPr>
              <a:t>Plánovaná výzva </a:t>
            </a:r>
            <a:r>
              <a:rPr lang="cs-CZ" sz="1600" b="0" i="0" u="none" strike="noStrike" cap="none" spc="0" dirty="0">
                <a:solidFill>
                  <a:schemeClr val="tx1"/>
                </a:solidFill>
                <a:latin typeface="Segoe UI"/>
                <a:ea typeface="+mn-ea"/>
                <a:cs typeface="Segoe UI"/>
              </a:rPr>
              <a:t>Obnova území – veřejné služby, kultura, sport a rekreace II </a:t>
            </a:r>
            <a:r>
              <a:rPr lang="cs-CZ" sz="1600" b="1" i="0" u="none" strike="noStrike" cap="none" spc="0" dirty="0">
                <a:solidFill>
                  <a:schemeClr val="tx1"/>
                </a:solidFill>
                <a:latin typeface="Segoe UI"/>
                <a:ea typeface="Segoe UI"/>
                <a:cs typeface="Segoe UI"/>
              </a:rPr>
              <a:t>– stanovit alokaci této výzvy</a:t>
            </a:r>
          </a:p>
          <a:p>
            <a:pPr marL="228600" marR="0" indent="-22860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Char char="•"/>
              <a:defRPr/>
            </a:pPr>
            <a:endParaRPr lang="cs-CZ" sz="1200" dirty="0"/>
          </a:p>
          <a:p>
            <a:pPr marL="228600" marR="0" indent="-22860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cs-CZ" sz="1600" b="1" i="0" u="none" strike="noStrike" cap="none" spc="0" dirty="0">
                <a:solidFill>
                  <a:schemeClr val="tx1"/>
                </a:solidFill>
                <a:latin typeface="Segoe UI"/>
                <a:ea typeface="Segoe UI"/>
                <a:cs typeface="Segoe UI"/>
              </a:rPr>
              <a:t>Využití zásobníků OP ŽP v OP ST</a:t>
            </a:r>
          </a:p>
          <a:p>
            <a:pPr marL="460800" marR="0" indent="-22860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Wingdings"/>
              <a:buChar char="ü"/>
              <a:defRPr/>
            </a:pPr>
            <a:r>
              <a:rPr lang="cs-CZ" sz="1600" b="0" i="0" u="none" strike="noStrike" cap="none" spc="0" dirty="0">
                <a:solidFill>
                  <a:schemeClr val="tx1"/>
                </a:solidFill>
                <a:latin typeface="Segoe UI"/>
                <a:ea typeface="Segoe UI"/>
                <a:cs typeface="Segoe UI"/>
              </a:rPr>
              <a:t>Cílem je napomoci čerpání/splnění pravidla n+3 na konci roku 2026</a:t>
            </a:r>
            <a:endParaRPr lang="cs-CZ" sz="1600" b="0" i="0" u="none" strike="noStrike" cap="none" spc="0" dirty="0">
              <a:solidFill>
                <a:schemeClr val="tx1"/>
              </a:solidFill>
              <a:latin typeface="Segoe UI"/>
              <a:cs typeface="Segoe UI"/>
            </a:endParaRPr>
          </a:p>
          <a:p>
            <a:pPr marL="460800" marR="0" indent="-22860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Wingdings"/>
              <a:buChar char="ü"/>
              <a:defRPr/>
            </a:pPr>
            <a:r>
              <a:rPr lang="cs-CZ" sz="1600" b="0" i="0" u="none" strike="noStrike" cap="none" spc="0" dirty="0">
                <a:solidFill>
                  <a:schemeClr val="tx1"/>
                </a:solidFill>
                <a:latin typeface="Segoe UI"/>
                <a:ea typeface="Segoe UI"/>
                <a:cs typeface="Segoe UI"/>
              </a:rPr>
              <a:t>Podporované ze strany vedení MŽP a Evropské komise</a:t>
            </a:r>
            <a:endParaRPr sz="1600" b="0" i="0" u="none" strike="noStrike" cap="none" spc="0" dirty="0">
              <a:solidFill>
                <a:schemeClr val="tx1"/>
              </a:solidFill>
              <a:latin typeface="Segoe UI"/>
              <a:ea typeface="Segoe UI"/>
              <a:cs typeface="Segoe UI"/>
            </a:endParaRPr>
          </a:p>
          <a:p>
            <a:pPr marL="460800" marR="0" indent="-22860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Wingdings"/>
              <a:buChar char="ü"/>
              <a:defRPr/>
            </a:pPr>
            <a:r>
              <a:rPr lang="cs-CZ" sz="1600" b="0" i="0" u="none" strike="noStrike" cap="none" spc="0" dirty="0">
                <a:solidFill>
                  <a:schemeClr val="tx1"/>
                </a:solidFill>
                <a:latin typeface="Segoe UI"/>
                <a:ea typeface="Segoe UI"/>
                <a:cs typeface="Segoe UI"/>
              </a:rPr>
              <a:t>Intenzivně řešeno se SFŽP, ŘO OP ŽP, kritéria jsou na programu březnového MV OP ST, bude zapracováno do březnové revize OP ST</a:t>
            </a:r>
          </a:p>
          <a:p>
            <a:pPr marL="228600" marR="0" indent="-22860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cs-CZ" sz="1600" b="1" i="0" u="none" strike="noStrike" cap="none" spc="0" dirty="0">
                <a:solidFill>
                  <a:schemeClr val="tx1"/>
                </a:solidFill>
                <a:latin typeface="Segoe UI"/>
                <a:ea typeface="Segoe UI"/>
                <a:cs typeface="Segoe UI"/>
              </a:rPr>
              <a:t>Témata (výzvy na):</a:t>
            </a:r>
            <a:endParaRPr lang="cs-CZ" sz="1600" b="0" i="0" u="none" strike="noStrike" cap="none" spc="0" dirty="0">
              <a:solidFill>
                <a:schemeClr val="tx1"/>
              </a:solidFill>
              <a:latin typeface="Segoe UI"/>
              <a:ea typeface="Segoe UI"/>
              <a:cs typeface="Segoe UI"/>
            </a:endParaRPr>
          </a:p>
          <a:p>
            <a:pPr marL="460800" marR="0" indent="-22860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Wingdings"/>
              <a:buChar char="ü"/>
              <a:defRPr/>
            </a:pPr>
            <a:r>
              <a:rPr lang="cs-CZ" sz="1600" b="0" i="0" u="none" strike="noStrike" cap="none" spc="0" dirty="0">
                <a:solidFill>
                  <a:schemeClr val="tx1"/>
                </a:solidFill>
                <a:latin typeface="Segoe UI"/>
                <a:ea typeface="Segoe UI"/>
                <a:cs typeface="Segoe UI"/>
              </a:rPr>
              <a:t>Energetické úspory ve veřejných budovách a zařízeních</a:t>
            </a:r>
          </a:p>
          <a:p>
            <a:pPr marL="460800" marR="0" indent="-22860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Wingdings"/>
              <a:buChar char="ü"/>
              <a:defRPr/>
            </a:pPr>
            <a:r>
              <a:rPr lang="cs-CZ" sz="1600" b="0" i="0" u="none" strike="noStrike" cap="none" spc="0" dirty="0">
                <a:solidFill>
                  <a:schemeClr val="tx1"/>
                </a:solidFill>
                <a:latin typeface="Segoe UI"/>
                <a:ea typeface="Segoe UI"/>
                <a:cs typeface="Segoe UI"/>
              </a:rPr>
              <a:t>OZE ve veřejných budovách a zařízeních</a:t>
            </a:r>
          </a:p>
          <a:p>
            <a:pPr marL="460800" marR="0" indent="-22860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Wingdings"/>
              <a:buChar char="ü"/>
              <a:defRPr/>
            </a:pPr>
            <a:r>
              <a:rPr lang="cs-CZ" sz="1600" b="0" i="0" u="none" strike="noStrike" cap="none" spc="0" dirty="0">
                <a:solidFill>
                  <a:schemeClr val="tx1"/>
                </a:solidFill>
                <a:latin typeface="Segoe UI"/>
                <a:ea typeface="Segoe UI"/>
                <a:cs typeface="Segoe UI"/>
              </a:rPr>
              <a:t>Odpady a oběhové hospodářství</a:t>
            </a:r>
          </a:p>
          <a:p>
            <a:pPr marL="460800" marR="0" indent="-22860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Font typeface="Wingdings"/>
              <a:buChar char="ü"/>
              <a:defRPr/>
            </a:pPr>
            <a:endParaRPr lang="cs-CZ" sz="1600" b="1" i="0" u="none" strike="noStrike" cap="none" spc="0" dirty="0">
              <a:solidFill>
                <a:schemeClr val="tx1"/>
              </a:solidFill>
              <a:latin typeface="Segoe UI"/>
              <a:ea typeface="Segoe UI"/>
              <a:cs typeface="Segoe UI"/>
            </a:endParaRPr>
          </a:p>
          <a:p>
            <a:pPr marL="232200" indent="0">
              <a:buFont typeface="Wingdings"/>
              <a:buNone/>
              <a:defRPr/>
            </a:pPr>
            <a:endParaRPr lang="cs-CZ" sz="1800" dirty="0"/>
          </a:p>
        </p:txBody>
      </p:sp>
      <p:sp>
        <p:nvSpPr>
          <p:cNvPr id="610877559" name="Zástupný text 2"/>
          <p:cNvSpPr>
            <a:spLocks noGrp="1"/>
          </p:cNvSpPr>
          <p:nvPr>
            <p:ph type="body" sz="half" idx="2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cs-CZ" sz="2400" b="1"/>
              <a:t>K PROJEDNÁNÍ S KRAJEM</a:t>
            </a:r>
            <a:endParaRPr>
              <a:highlight>
                <a:srgbClr val="FFFF00"/>
              </a:highligh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42" name="Picture 18" descr="Youtube Logo PNGs for Free Download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455966" y="5733256"/>
            <a:ext cx="667800" cy="667800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cs-CZ"/>
              <a:t>#transformujem</a:t>
            </a:r>
            <a:endParaRPr/>
          </a:p>
        </p:txBody>
      </p:sp>
      <p:pic>
        <p:nvPicPr>
          <p:cNvPr id="4" name="Obrázek 3" descr="Obsah obrázku text, snímek obrazovky, Písmo, Grafika&#10;&#10;Popis byl vytvořen automaticky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90380" y="701477"/>
            <a:ext cx="6229416" cy="3735452"/>
          </a:xfrm>
          <a:prstGeom prst="rect">
            <a:avLst/>
          </a:prstGeom>
        </p:spPr>
      </p:pic>
      <p:pic>
        <p:nvPicPr>
          <p:cNvPr id="696844420" name="Obrázek 696844419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7332133" y="-117988"/>
            <a:ext cx="4859867" cy="6902995"/>
          </a:xfrm>
          <a:prstGeom prst="rect">
            <a:avLst/>
          </a:prstGeom>
        </p:spPr>
      </p:pic>
      <p:sp>
        <p:nvSpPr>
          <p:cNvPr id="1420412376" name=" 1420412375"/>
          <p:cNvSpPr/>
          <p:nvPr/>
        </p:nvSpPr>
        <p:spPr bwMode="auto">
          <a:xfrm>
            <a:off x="1067270" y="5845602"/>
            <a:ext cx="2990257" cy="36611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u="sng">
                <a:hlinkClick r:id="rId6" tooltip="https://youtube.com/@OP_SpravedlivaTransformace?fbclid=IwZXh0bgNhZW0CMTAAAR3mpzax9vwgjeLyX6F6RTwn7qQI4H1iKrExV3PIBRH6TgS2XUmC-xHmwxg_aem_GVXH6uHP6EyNpV-dRGEVkQ"/>
              </a:rPr>
              <a:t>OP_SpravedlivaTransformace</a:t>
            </a:r>
            <a:endParaRPr/>
          </a:p>
        </p:txBody>
      </p:sp>
      <p:sp>
        <p:nvSpPr>
          <p:cNvPr id="134197088" name=" 134197087"/>
          <p:cNvSpPr/>
          <p:nvPr/>
        </p:nvSpPr>
        <p:spPr bwMode="auto">
          <a:xfrm>
            <a:off x="1067270" y="5143923"/>
            <a:ext cx="2991337" cy="36611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cs-CZ" u="sng">
                <a:hlinkClick r:id="rId7" tooltip="https://www.instagram.com/spravedliva.transformace?fbclid=IwZXh0bgNhZW0CMTAAAR2Q2nTXTrFdjlrVzVZhovYY-BZaihuTymlTM3zylwxXSdsjcoczuWLxM80_aem_hBdpwraRqEfHQZPZEasM1Q"/>
              </a:rPr>
              <a:t>@spravedliva.transformace</a:t>
            </a:r>
            <a:endParaRPr/>
          </a:p>
        </p:txBody>
      </p:sp>
      <p:sp>
        <p:nvSpPr>
          <p:cNvPr id="1993261248" name=" 1993261247"/>
          <p:cNvSpPr/>
          <p:nvPr/>
        </p:nvSpPr>
        <p:spPr bwMode="auto">
          <a:xfrm>
            <a:off x="1114461" y="4436931"/>
            <a:ext cx="4232647" cy="36611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u="sng">
                <a:hlinkClick r:id="rId8" tooltip="https://www.facebook.com/spravedlivatransformace"/>
              </a:rPr>
              <a:t>spravedlivá transformace</a:t>
            </a:r>
            <a:endParaRPr/>
          </a:p>
        </p:txBody>
      </p:sp>
      <p:pic>
        <p:nvPicPr>
          <p:cNvPr id="1030" name="Picture 6" descr="Facebook Logo PNG With Transparent Background"/>
          <p:cNvPicPr>
            <a:picLocks noChangeAspect="1" noChangeArrowheads="1"/>
          </p:cNvPicPr>
          <p:nvPr/>
        </p:nvPicPr>
        <p:blipFill>
          <a:blip r:embed="rId9"/>
          <a:stretch/>
        </p:blipFill>
        <p:spPr bwMode="auto">
          <a:xfrm>
            <a:off x="551324" y="4410504"/>
            <a:ext cx="477085" cy="474964"/>
          </a:xfrm>
          <a:prstGeom prst="rect">
            <a:avLst/>
          </a:prstGeom>
          <a:noFill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/>
          <a:stretch/>
        </p:blipFill>
        <p:spPr bwMode="auto">
          <a:xfrm>
            <a:off x="552384" y="5114275"/>
            <a:ext cx="474964" cy="4749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0" y="-108434"/>
            <a:ext cx="12195176" cy="6930851"/>
          </a:xfrm>
          <a:prstGeom prst="rect">
            <a:avLst/>
          </a:prstGeom>
          <a:ln w="12700">
            <a:solidFill>
              <a:srgbClr val="000000">
                <a:alpha val="60000"/>
              </a:srgbClr>
            </a:solidFill>
          </a:ln>
        </p:spPr>
      </p:pic>
      <p:graphicFrame>
        <p:nvGraphicFramePr>
          <p:cNvPr id="11" name="Graf 10"/>
          <p:cNvGraphicFramePr>
            <a:graphicFrameLocks/>
          </p:cNvGraphicFramePr>
          <p:nvPr/>
        </p:nvGraphicFramePr>
        <p:xfrm>
          <a:off x="1487488" y="836712"/>
          <a:ext cx="9433048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Obdélník 11"/>
          <p:cNvSpPr/>
          <p:nvPr/>
        </p:nvSpPr>
        <p:spPr bwMode="auto">
          <a:xfrm>
            <a:off x="1271464" y="980728"/>
            <a:ext cx="9649072" cy="4752528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cs-CZ"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cs typeface="Arial"/>
            </a:endParaRPr>
          </a:p>
        </p:txBody>
      </p:sp>
      <p:cxnSp>
        <p:nvCxnSpPr>
          <p:cNvPr id="14" name="Přímá spojnice 13"/>
          <p:cNvCxnSpPr>
            <a:cxnSpLocks/>
          </p:cNvCxnSpPr>
          <p:nvPr/>
        </p:nvCxnSpPr>
        <p:spPr bwMode="auto">
          <a:xfrm>
            <a:off x="10200456" y="1284635"/>
            <a:ext cx="0" cy="4592290"/>
          </a:xfrm>
          <a:prstGeom prst="line">
            <a:avLst/>
          </a:prstGeom>
          <a:ln w="19050">
            <a:solidFill>
              <a:schemeClr val="accent5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ástupný symbol pro obsah 1"/>
          <p:cNvSpPr txBox="1"/>
          <p:nvPr/>
        </p:nvSpPr>
        <p:spPr bwMode="auto">
          <a:xfrm>
            <a:off x="1199456" y="260649"/>
            <a:ext cx="6792209" cy="6048671"/>
          </a:xfrm>
          <a:prstGeom prst="rect">
            <a:avLst/>
          </a:prstGeom>
        </p:spPr>
        <p:txBody>
          <a:bodyPr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Pct val="120000"/>
              <a:buFont typeface="Arial"/>
              <a:buNone/>
              <a:defRPr/>
            </a:pPr>
            <a:r>
              <a:rPr lang="cs-CZ" sz="2400" b="1" i="0" u="none" strike="noStrike" cap="none" spc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latin typeface="Segoe UI"/>
                <a:cs typeface="Segoe UI"/>
              </a:rPr>
              <a:t>Stav implementace programu – 17. </a:t>
            </a:r>
            <a:r>
              <a:rPr lang="cs-CZ" sz="2400" b="1">
                <a:solidFill>
                  <a:srgbClr val="000000">
                    <a:lumMod val="75000"/>
                    <a:lumOff val="25000"/>
                  </a:srgbClr>
                </a:solidFill>
              </a:rPr>
              <a:t>2</a:t>
            </a:r>
            <a:r>
              <a:rPr lang="cs-CZ" sz="2400" b="1" i="0" u="none" strike="noStrike" cap="none" spc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latin typeface="Segoe UI"/>
                <a:cs typeface="Segoe UI"/>
              </a:rPr>
              <a:t>. 2025</a:t>
            </a:r>
            <a:endParaRPr sz="2800" b="0" i="0" u="none" strike="noStrike" cap="none" spc="0">
              <a:ln>
                <a:noFill/>
              </a:ln>
              <a:solidFill>
                <a:srgbClr val="000000"/>
              </a:solidFill>
              <a:latin typeface="Segoe UI"/>
              <a:cs typeface="Segoe UI"/>
            </a:endParaRPr>
          </a:p>
        </p:txBody>
      </p:sp>
      <p:sp>
        <p:nvSpPr>
          <p:cNvPr id="24" name="Zástupný symbol pro obsah 1"/>
          <p:cNvSpPr txBox="1"/>
          <p:nvPr/>
        </p:nvSpPr>
        <p:spPr bwMode="auto">
          <a:xfrm>
            <a:off x="8743371" y="5920233"/>
            <a:ext cx="1079704" cy="461095"/>
          </a:xfrm>
          <a:prstGeom prst="rect">
            <a:avLst/>
          </a:prstGeom>
        </p:spPr>
        <p:txBody>
          <a:bodyPr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Pct val="120000"/>
              <a:buFont typeface="Arial"/>
              <a:buNone/>
              <a:defRPr/>
            </a:pPr>
            <a:r>
              <a:rPr lang="cs-CZ" sz="1900" b="1" i="0" u="none" strike="noStrike" cap="none" spc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latin typeface="Segoe UI"/>
                <a:cs typeface="Segoe UI"/>
              </a:rPr>
              <a:t>35,6 </a:t>
            </a:r>
            <a:br>
              <a:rPr lang="cs-CZ" sz="1900" b="1" i="0" u="none" strike="noStrike" cap="none" spc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latin typeface="Segoe UI"/>
                <a:cs typeface="Segoe UI"/>
              </a:rPr>
            </a:br>
            <a:r>
              <a:rPr lang="cs-CZ" sz="1200" b="1" i="0" u="none" strike="noStrike" cap="none" spc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latin typeface="Segoe UI"/>
                <a:cs typeface="Segoe UI"/>
              </a:rPr>
              <a:t>mld. Kč</a:t>
            </a:r>
            <a:endParaRPr sz="2800" b="0" i="0" u="none" strike="noStrike" cap="none" spc="0">
              <a:ln>
                <a:noFill/>
              </a:ln>
              <a:solidFill>
                <a:srgbClr val="000000"/>
              </a:solidFill>
              <a:latin typeface="Segoe UI"/>
              <a:cs typeface="Segoe UI"/>
            </a:endParaRPr>
          </a:p>
        </p:txBody>
      </p:sp>
      <p:sp>
        <p:nvSpPr>
          <p:cNvPr id="13" name="Zástupný symbol pro obsah 1"/>
          <p:cNvSpPr txBox="1"/>
          <p:nvPr/>
        </p:nvSpPr>
        <p:spPr bwMode="auto">
          <a:xfrm>
            <a:off x="8047217" y="5903127"/>
            <a:ext cx="889192" cy="461096"/>
          </a:xfrm>
          <a:prstGeom prst="rect">
            <a:avLst/>
          </a:prstGeom>
        </p:spPr>
        <p:txBody>
          <a:bodyPr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Pct val="120000"/>
              <a:buFont typeface="Arial"/>
              <a:buNone/>
              <a:defRPr/>
            </a:pPr>
            <a:r>
              <a:rPr lang="cs-CZ" sz="1900" b="1" i="0" u="none" strike="noStrike" cap="none" spc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latin typeface="Segoe UI"/>
                <a:cs typeface="Segoe UI"/>
              </a:rPr>
              <a:t>32,8</a:t>
            </a:r>
            <a:br>
              <a:rPr lang="cs-CZ" sz="1900" b="1" i="0" u="none" strike="noStrike" cap="none" spc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latin typeface="Segoe UI"/>
                <a:cs typeface="Segoe UI"/>
              </a:rPr>
            </a:br>
            <a:r>
              <a:rPr lang="cs-CZ" sz="1200" b="1" i="0" u="none" strike="noStrike" cap="none" spc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latin typeface="Segoe UI"/>
                <a:cs typeface="Segoe UI"/>
              </a:rPr>
              <a:t>mld. Kč</a:t>
            </a:r>
            <a:endParaRPr sz="2800" b="0" i="0" u="none" strike="noStrike" cap="none" spc="0">
              <a:ln>
                <a:noFill/>
              </a:ln>
              <a:solidFill>
                <a:srgbClr val="000000"/>
              </a:solidFill>
              <a:latin typeface="Segoe UI"/>
              <a:cs typeface="Segoe UI"/>
            </a:endParaRPr>
          </a:p>
        </p:txBody>
      </p:sp>
      <p:sp>
        <p:nvSpPr>
          <p:cNvPr id="16" name="Zástupný symbol pro obsah 1"/>
          <p:cNvSpPr txBox="1"/>
          <p:nvPr/>
        </p:nvSpPr>
        <p:spPr bwMode="auto">
          <a:xfrm>
            <a:off x="9716162" y="5949606"/>
            <a:ext cx="884677" cy="461096"/>
          </a:xfrm>
          <a:prstGeom prst="rect">
            <a:avLst/>
          </a:prstGeom>
        </p:spPr>
        <p:txBody>
          <a:bodyPr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Pct val="120000"/>
              <a:buFont typeface="Arial"/>
              <a:buNone/>
              <a:defRPr/>
            </a:pPr>
            <a:r>
              <a:rPr lang="cs-CZ" sz="1900" b="1" i="0" u="none" strike="noStrike" cap="none" spc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latin typeface="Segoe UI"/>
                <a:cs typeface="Segoe UI"/>
              </a:rPr>
              <a:t>41,2 </a:t>
            </a:r>
            <a:br>
              <a:rPr lang="cs-CZ" sz="1900" b="1" i="0" u="none" strike="noStrike" cap="none" spc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latin typeface="Segoe UI"/>
                <a:cs typeface="Segoe UI"/>
              </a:rPr>
            </a:br>
            <a:r>
              <a:rPr lang="cs-CZ" sz="1200" b="1" i="0" u="none" strike="noStrike" cap="none" spc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latin typeface="Segoe UI"/>
                <a:cs typeface="Segoe UI"/>
              </a:rPr>
              <a:t>mld. Kč</a:t>
            </a:r>
            <a:endParaRPr sz="1600" b="0" i="0" u="none" strike="noStrike" cap="none" spc="0">
              <a:ln>
                <a:noFill/>
              </a:ln>
              <a:solidFill>
                <a:srgbClr val="000000"/>
              </a:solidFill>
              <a:latin typeface="Segoe UI"/>
              <a:cs typeface="Segoe UI"/>
            </a:endParaRPr>
          </a:p>
        </p:txBody>
      </p:sp>
      <p:sp>
        <p:nvSpPr>
          <p:cNvPr id="19" name="Zástupný symbol pro obsah 1"/>
          <p:cNvSpPr txBox="1"/>
          <p:nvPr/>
        </p:nvSpPr>
        <p:spPr bwMode="auto">
          <a:xfrm>
            <a:off x="6459474" y="5949608"/>
            <a:ext cx="1224344" cy="461095"/>
          </a:xfrm>
          <a:prstGeom prst="rect">
            <a:avLst/>
          </a:prstGeom>
        </p:spPr>
        <p:txBody>
          <a:bodyPr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Pct val="120000"/>
              <a:buFont typeface="Arial"/>
              <a:buNone/>
              <a:defRPr/>
            </a:pPr>
            <a:r>
              <a:rPr lang="cs-CZ" sz="1900" b="1" i="0" u="none" strike="noStrike" cap="none" spc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latin typeface="Segoe UI"/>
                <a:cs typeface="Segoe UI"/>
              </a:rPr>
              <a:t>24,3 </a:t>
            </a:r>
            <a:br>
              <a:rPr lang="cs-CZ" sz="1900" b="1" i="0" u="none" strike="noStrike" cap="none" spc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latin typeface="Segoe UI"/>
                <a:cs typeface="Segoe UI"/>
              </a:rPr>
            </a:br>
            <a:r>
              <a:rPr lang="cs-CZ" sz="1200" b="1" i="0" u="none" strike="noStrike" cap="none" spc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latin typeface="Segoe UI"/>
                <a:cs typeface="Segoe UI"/>
              </a:rPr>
              <a:t>mld. Kč</a:t>
            </a:r>
            <a:endParaRPr sz="2800" b="0" i="0" u="none" strike="noStrike" cap="none" spc="0">
              <a:ln>
                <a:noFill/>
              </a:ln>
              <a:solidFill>
                <a:srgbClr val="000000"/>
              </a:solidFill>
              <a:latin typeface="Segoe UI"/>
              <a:cs typeface="Segoe UI"/>
            </a:endParaRPr>
          </a:p>
        </p:txBody>
      </p:sp>
      <p:cxnSp>
        <p:nvCxnSpPr>
          <p:cNvPr id="15" name="Přímá spojnice 14"/>
          <p:cNvCxnSpPr>
            <a:cxnSpLocks/>
          </p:cNvCxnSpPr>
          <p:nvPr/>
        </p:nvCxnSpPr>
        <p:spPr bwMode="auto">
          <a:xfrm>
            <a:off x="9264352" y="2247900"/>
            <a:ext cx="0" cy="3629025"/>
          </a:xfrm>
          <a:prstGeom prst="line">
            <a:avLst/>
          </a:prstGeom>
          <a:ln w="19050">
            <a:solidFill>
              <a:schemeClr val="accent5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21"/>
          <p:cNvCxnSpPr>
            <a:cxnSpLocks/>
          </p:cNvCxnSpPr>
          <p:nvPr/>
        </p:nvCxnSpPr>
        <p:spPr bwMode="auto">
          <a:xfrm>
            <a:off x="8834796" y="3202434"/>
            <a:ext cx="0" cy="2674491"/>
          </a:xfrm>
          <a:prstGeom prst="line">
            <a:avLst/>
          </a:prstGeom>
          <a:ln w="19050">
            <a:solidFill>
              <a:schemeClr val="accent5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16"/>
          <p:cNvCxnSpPr>
            <a:cxnSpLocks/>
          </p:cNvCxnSpPr>
          <p:nvPr/>
        </p:nvCxnSpPr>
        <p:spPr bwMode="auto">
          <a:xfrm>
            <a:off x="7320136" y="4160566"/>
            <a:ext cx="0" cy="1706834"/>
          </a:xfrm>
          <a:prstGeom prst="line">
            <a:avLst/>
          </a:prstGeom>
          <a:ln w="19050">
            <a:solidFill>
              <a:schemeClr val="accent5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Přímá spojnice 5"/>
          <p:cNvCxnSpPr>
            <a:cxnSpLocks/>
          </p:cNvCxnSpPr>
          <p:nvPr/>
        </p:nvCxnSpPr>
        <p:spPr bwMode="auto">
          <a:xfrm>
            <a:off x="3863752" y="5114926"/>
            <a:ext cx="0" cy="761999"/>
          </a:xfrm>
          <a:prstGeom prst="line">
            <a:avLst/>
          </a:prstGeom>
          <a:ln w="19050">
            <a:solidFill>
              <a:schemeClr val="accent5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obsah 1"/>
          <p:cNvSpPr txBox="1"/>
          <p:nvPr/>
        </p:nvSpPr>
        <p:spPr bwMode="auto">
          <a:xfrm>
            <a:off x="3095375" y="5876925"/>
            <a:ext cx="1224344" cy="461095"/>
          </a:xfrm>
          <a:prstGeom prst="rect">
            <a:avLst/>
          </a:prstGeom>
        </p:spPr>
        <p:txBody>
          <a:bodyPr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Segoe UI"/>
                <a:ea typeface="+mn-ea"/>
                <a:cs typeface="Segoe UI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Pct val="120000"/>
              <a:buFont typeface="Arial"/>
              <a:buNone/>
              <a:defRPr/>
            </a:pPr>
            <a:r>
              <a:rPr lang="cs-CZ" sz="1900" b="1" i="0" u="none" strike="noStrike" cap="none" spc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latin typeface="Segoe UI"/>
                <a:cs typeface="Segoe UI"/>
              </a:rPr>
              <a:t>2,2 </a:t>
            </a:r>
            <a:br>
              <a:rPr lang="cs-CZ" sz="1900" b="1" i="0" u="none" strike="noStrike" cap="none" spc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latin typeface="Segoe UI"/>
                <a:cs typeface="Segoe UI"/>
              </a:rPr>
            </a:br>
            <a:r>
              <a:rPr lang="cs-CZ" sz="1200" b="1" i="0" u="none" strike="noStrike" cap="none" spc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latin typeface="Segoe UI"/>
                <a:cs typeface="Segoe UI"/>
              </a:rPr>
              <a:t>mld. Kč</a:t>
            </a:r>
            <a:endParaRPr sz="2800" b="0" i="0" u="none" strike="noStrike" cap="none" spc="0">
              <a:ln>
                <a:noFill/>
              </a:ln>
              <a:solidFill>
                <a:srgbClr val="000000"/>
              </a:solidFill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cs-CZ">
                <a:solidFill>
                  <a:schemeClr val="tx1">
                    <a:lumMod val="75000"/>
                    <a:lumOff val="25000"/>
                  </a:schemeClr>
                </a:solidFill>
              </a:rPr>
              <a:t>Stav implementace programu – 17. 2. 2025</a:t>
            </a:r>
            <a:endParaRPr lang="cs-CZ"/>
          </a:p>
        </p:txBody>
      </p:sp>
      <p:graphicFrame>
        <p:nvGraphicFramePr>
          <p:cNvPr id="6" name="Tabulka 5"/>
          <p:cNvGraphicFramePr>
            <a:graphicFrameLocks noGrp="1"/>
          </p:cNvGraphicFramePr>
          <p:nvPr/>
        </p:nvGraphicFramePr>
        <p:xfrm>
          <a:off x="191344" y="1927941"/>
          <a:ext cx="11809311" cy="4870808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2340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15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45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77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92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047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139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8943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3666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539722">
                <a:tc>
                  <a:txBody>
                    <a:bodyPr/>
                    <a:lstStyle/>
                    <a:p>
                      <a:pPr marL="177800" indent="0" algn="l">
                        <a:defRPr/>
                      </a:pPr>
                      <a:r>
                        <a:rPr lang="cs-CZ" sz="1400" u="none" strike="noStrike"/>
                        <a:t>Celková alokace</a:t>
                      </a:r>
                      <a:endParaRPr sz="2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cs typeface="Arial"/>
                        </a:rPr>
                        <a:t>6 056 732 009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cs typeface="Arial"/>
                        </a:rPr>
                        <a:t>100 %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cs typeface="Arial"/>
                        </a:rPr>
                        <a:t>15 280 382 800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cs typeface="Arial"/>
                        </a:rPr>
                        <a:t>100 %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cs typeface="Arial"/>
                        </a:rPr>
                        <a:t>18 249 369 103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cs typeface="Arial"/>
                        </a:rPr>
                        <a:t>100 %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cs typeface="Arial"/>
                        </a:rPr>
                        <a:t>41 235 920 733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cs typeface="Arial"/>
                        </a:rPr>
                        <a:t>100%</a:t>
                      </a:r>
                      <a:endParaRPr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4702">
                <a:tc>
                  <a:txBody>
                    <a:bodyPr/>
                    <a:lstStyle/>
                    <a:p>
                      <a:pPr marL="177800" indent="0" algn="l">
                        <a:defRPr/>
                      </a:pPr>
                      <a:r>
                        <a:rPr lang="cs-CZ" sz="1400" u="none" strike="noStrike"/>
                        <a:t>Vyhlášeno</a:t>
                      </a:r>
                      <a:endParaRPr sz="2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cs typeface="Arial"/>
                        </a:rPr>
                        <a:t>5 258 654 000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cs typeface="Arial"/>
                        </a:rPr>
                        <a:t>86,8 %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cs typeface="Arial"/>
                        </a:rPr>
                        <a:t>14 275 849 854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cs typeface="Arial"/>
                        </a:rPr>
                        <a:t>93,4 %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cs typeface="Arial"/>
                        </a:rPr>
                        <a:t>14 538 358 818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cs typeface="Arial"/>
                        </a:rPr>
                        <a:t>79,7 %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cs typeface="Arial"/>
                        </a:rPr>
                        <a:t>35 572 862 672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cs typeface="Arial"/>
                        </a:rPr>
                        <a:t>86,3%</a:t>
                      </a:r>
                      <a:endParaRPr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4702">
                <a:tc>
                  <a:txBody>
                    <a:bodyPr/>
                    <a:lstStyle/>
                    <a:p>
                      <a:pPr marL="177800" indent="0" algn="l">
                        <a:defRPr/>
                      </a:pPr>
                      <a:r>
                        <a:rPr lang="cs-CZ" sz="1400" u="none" strike="noStrike"/>
                        <a:t>Zažádáno</a:t>
                      </a:r>
                      <a:endParaRPr sz="2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cs typeface="Arial"/>
                        </a:rPr>
                        <a:t>5 787 992 895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cs typeface="Arial"/>
                        </a:rPr>
                        <a:t>95,6 %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cs typeface="Arial"/>
                        </a:rPr>
                        <a:t>9 811 490 869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cs typeface="Arial"/>
                        </a:rPr>
                        <a:t>64,2 %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cs typeface="Arial"/>
                        </a:rPr>
                        <a:t>16 123 221 616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cs typeface="Arial"/>
                        </a:rPr>
                        <a:t>88,3 %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cs typeface="Arial"/>
                        </a:rPr>
                        <a:t>32 813 780 834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cs typeface="Arial"/>
                        </a:rPr>
                        <a:t>79,6%</a:t>
                      </a:r>
                      <a:endParaRPr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4702">
                <a:tc>
                  <a:txBody>
                    <a:bodyPr/>
                    <a:lstStyle/>
                    <a:p>
                      <a:pPr marL="177800" indent="0" algn="l">
                        <a:defRPr/>
                      </a:pPr>
                      <a:r>
                        <a:rPr lang="cs-CZ" sz="1400" u="none" strike="noStrike"/>
                        <a:t>V právních aktech</a:t>
                      </a:r>
                      <a:endParaRPr sz="200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1" i="0" u="none" strike="noStrike">
                          <a:solidFill>
                            <a:schemeClr val="accent1"/>
                          </a:solidFill>
                          <a:latin typeface="Segoe UI"/>
                          <a:cs typeface="Arial"/>
                        </a:rPr>
                        <a:t>3 693 560 850</a:t>
                      </a:r>
                      <a:endParaRPr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1" i="0" u="none" strike="noStrike">
                          <a:solidFill>
                            <a:schemeClr val="accent1"/>
                          </a:solidFill>
                          <a:latin typeface="Segoe UI"/>
                          <a:cs typeface="Arial"/>
                        </a:rPr>
                        <a:t>61,0 %</a:t>
                      </a:r>
                      <a:endParaRPr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1" i="0" u="none" strike="noStrike">
                          <a:solidFill>
                            <a:schemeClr val="accent2"/>
                          </a:solidFill>
                          <a:latin typeface="Segoe UI"/>
                          <a:cs typeface="Arial"/>
                        </a:rPr>
                        <a:t>6 601 792 849</a:t>
                      </a:r>
                      <a:endParaRPr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1" i="0" u="none" strike="noStrike">
                          <a:solidFill>
                            <a:schemeClr val="accent2"/>
                          </a:solidFill>
                          <a:latin typeface="Segoe UI"/>
                          <a:cs typeface="Arial"/>
                        </a:rPr>
                        <a:t>43,2 %</a:t>
                      </a:r>
                      <a:endParaRPr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1" i="0" u="none" strike="noStrike">
                          <a:solidFill>
                            <a:schemeClr val="accent3"/>
                          </a:solidFill>
                          <a:latin typeface="Segoe UI"/>
                          <a:cs typeface="Arial"/>
                        </a:rPr>
                        <a:t>12 921 906 556</a:t>
                      </a:r>
                      <a:endParaRPr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1" i="0" u="none" strike="noStrike">
                          <a:solidFill>
                            <a:schemeClr val="accent3"/>
                          </a:solidFill>
                          <a:latin typeface="Segoe UI"/>
                          <a:cs typeface="Arial"/>
                        </a:rPr>
                        <a:t>70,8 %</a:t>
                      </a:r>
                      <a:endParaRPr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latin typeface="Segoe UI"/>
                          <a:cs typeface="Arial"/>
                        </a:rPr>
                        <a:t>24 261 883 710</a:t>
                      </a:r>
                      <a:endParaRPr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latin typeface="Segoe UI"/>
                          <a:cs typeface="Arial"/>
                        </a:rPr>
                        <a:t>58,8 %</a:t>
                      </a:r>
                      <a:endParaRPr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702">
                <a:tc>
                  <a:txBody>
                    <a:bodyPr/>
                    <a:lstStyle/>
                    <a:p>
                      <a:pPr marL="177800" indent="0" algn="r" defTabSz="914400">
                        <a:defRPr/>
                      </a:pPr>
                      <a:r>
                        <a:rPr lang="cs-CZ" sz="1200" i="1" u="none" strike="noStrike">
                          <a:solidFill>
                            <a:schemeClr val="dk1"/>
                          </a:solidFill>
                          <a:latin typeface="Calibri"/>
                          <a:ea typeface="Arial"/>
                          <a:cs typeface="Arial"/>
                        </a:rPr>
                        <a:t>Milník MMR-NOK k 30.6.2025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4 239 712 406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70 %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10 696 267 960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70 %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12 774 558 372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70 %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28 865 144 513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70 %</a:t>
                      </a:r>
                      <a:endParaRPr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4702">
                <a:tc>
                  <a:txBody>
                    <a:bodyPr/>
                    <a:lstStyle/>
                    <a:p>
                      <a:pPr marL="177800" indent="0" algn="r" defTabSz="914400">
                        <a:defRPr/>
                      </a:pPr>
                      <a:r>
                        <a:rPr lang="cs-CZ" sz="1200" i="1" u="none" strike="noStrike">
                          <a:solidFill>
                            <a:schemeClr val="dk1"/>
                          </a:solidFill>
                          <a:latin typeface="Calibri"/>
                          <a:ea typeface="Arial"/>
                          <a:cs typeface="Arial"/>
                        </a:rPr>
                        <a:t>Milník MMR-NOK k 31.12.2025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4 542 549 007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75 %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11 460 287 100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75 %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13 687 026 827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75 %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30 926 940 550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75 %</a:t>
                      </a:r>
                      <a:endParaRPr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4702">
                <a:tc>
                  <a:txBody>
                    <a:bodyPr/>
                    <a:lstStyle/>
                    <a:p>
                      <a:pPr marL="177800" indent="0" algn="l">
                        <a:defRPr/>
                      </a:pPr>
                      <a:r>
                        <a:rPr lang="cs-CZ" sz="1400" u="none" strike="noStrike"/>
                        <a:t>Vyúčtováno</a:t>
                      </a:r>
                      <a:endParaRPr sz="2000"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1" i="0" u="none" strike="noStrike">
                          <a:solidFill>
                            <a:schemeClr val="accent1"/>
                          </a:solidFill>
                          <a:latin typeface="Segoe UI"/>
                          <a:ea typeface="Arial"/>
                          <a:cs typeface="Arial"/>
                        </a:rPr>
                        <a:t>194 861 040</a:t>
                      </a:r>
                      <a:endParaRPr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1" i="0" u="none" strike="noStrike">
                          <a:solidFill>
                            <a:schemeClr val="accent1"/>
                          </a:solidFill>
                          <a:latin typeface="Segoe UI"/>
                          <a:ea typeface="Arial"/>
                          <a:cs typeface="Arial"/>
                        </a:rPr>
                        <a:t>3,2 %</a:t>
                      </a:r>
                      <a:endParaRPr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1" i="0" u="none" strike="noStrike">
                          <a:solidFill>
                            <a:schemeClr val="accent2"/>
                          </a:solidFill>
                          <a:latin typeface="Segoe UI"/>
                          <a:ea typeface="Arial"/>
                          <a:cs typeface="Arial"/>
                        </a:rPr>
                        <a:t>470 304 421</a:t>
                      </a:r>
                      <a:endParaRPr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1" i="0" u="none" strike="noStrike">
                          <a:solidFill>
                            <a:schemeClr val="accent2"/>
                          </a:solidFill>
                          <a:latin typeface="Segoe UI"/>
                          <a:ea typeface="Arial"/>
                          <a:cs typeface="Arial"/>
                        </a:rPr>
                        <a:t>3,1 %</a:t>
                      </a:r>
                      <a:endParaRPr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1" i="0" u="none" strike="noStrike">
                          <a:solidFill>
                            <a:schemeClr val="accent3"/>
                          </a:solidFill>
                          <a:latin typeface="Segoe UI"/>
                          <a:ea typeface="Arial"/>
                          <a:cs typeface="Arial"/>
                        </a:rPr>
                        <a:t>1 387 138 157</a:t>
                      </a:r>
                      <a:endParaRPr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1" i="0" u="none" strike="noStrike">
                          <a:solidFill>
                            <a:schemeClr val="accent3"/>
                          </a:solidFill>
                          <a:latin typeface="Segoe UI"/>
                          <a:ea typeface="Arial"/>
                          <a:cs typeface="Arial"/>
                        </a:rPr>
                        <a:t>7,6 %</a:t>
                      </a:r>
                      <a:endParaRPr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2 240 605 643</a:t>
                      </a:r>
                      <a:endParaRPr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5,4%</a:t>
                      </a:r>
                      <a:endParaRPr/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1437">
                <a:tc>
                  <a:txBody>
                    <a:bodyPr/>
                    <a:lstStyle/>
                    <a:p>
                      <a:pPr marL="177800" indent="0" algn="r">
                        <a:defRPr/>
                      </a:pPr>
                      <a:r>
                        <a:rPr lang="cs-CZ" sz="1200" i="1" u="none" strike="noStrike"/>
                        <a:t>Milník MMR-NOK k 30.6.2025</a:t>
                      </a:r>
                      <a:endParaRPr sz="1800" i="1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1 211 346 402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20 %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3 056 076 560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20 %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3 649 873 821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20 %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8 247 184 147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20 %</a:t>
                      </a:r>
                      <a:endParaRPr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1437">
                <a:tc>
                  <a:txBody>
                    <a:bodyPr/>
                    <a:lstStyle/>
                    <a:p>
                      <a:pPr marL="177800" marR="0" lvl="0" indent="0" algn="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cs-CZ" sz="1200" i="1" u="none" strike="noStrike">
                          <a:solidFill>
                            <a:schemeClr val="dk1"/>
                          </a:solidFill>
                          <a:latin typeface="Calibri"/>
                          <a:ea typeface="Arial"/>
                          <a:cs typeface="Arial"/>
                        </a:rPr>
                        <a:t>Milník MMR-NOK k 31.12.2025</a:t>
                      </a:r>
                      <a:endParaRPr/>
                    </a:p>
                    <a:p>
                      <a:pPr marL="177800" indent="0" algn="r">
                        <a:defRPr/>
                      </a:pPr>
                      <a:endParaRPr sz="1800" i="1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1 514 183 002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25 %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3 820 095 700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25 %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4 562 342 276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25 %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10 308 980 183</a:t>
                      </a:r>
                      <a:endParaRPr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latin typeface="Segoe UI"/>
                          <a:ea typeface="Arial"/>
                          <a:cs typeface="Arial"/>
                        </a:rPr>
                        <a:t>25 %</a:t>
                      </a:r>
                      <a:endParaRPr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4" name="Obrázek 3"/>
          <p:cNvPicPr/>
          <p:nvPr/>
        </p:nvPicPr>
        <p:blipFill>
          <a:blip r:embed="rId3"/>
          <a:stretch/>
        </p:blipFill>
        <p:spPr bwMode="auto">
          <a:xfrm>
            <a:off x="4212000" y="980728"/>
            <a:ext cx="720000" cy="7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ázek 4"/>
          <p:cNvPicPr/>
          <p:nvPr/>
        </p:nvPicPr>
        <p:blipFill>
          <a:blip r:embed="rId4"/>
          <a:stretch/>
        </p:blipFill>
        <p:spPr bwMode="auto">
          <a:xfrm>
            <a:off x="6384032" y="1019103"/>
            <a:ext cx="720000" cy="7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ek 6"/>
          <p:cNvPicPr/>
          <p:nvPr/>
        </p:nvPicPr>
        <p:blipFill>
          <a:blip r:embed="rId5"/>
          <a:stretch/>
        </p:blipFill>
        <p:spPr bwMode="auto">
          <a:xfrm>
            <a:off x="8400256" y="979950"/>
            <a:ext cx="720000" cy="7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vál 2"/>
          <p:cNvSpPr/>
          <p:nvPr/>
        </p:nvSpPr>
        <p:spPr bwMode="auto">
          <a:xfrm>
            <a:off x="10416480" y="979950"/>
            <a:ext cx="720000" cy="72556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cs-CZ"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cs typeface="Arial"/>
            </a:endParaRPr>
          </a:p>
        </p:txBody>
      </p:sp>
      <p:sp>
        <p:nvSpPr>
          <p:cNvPr id="11" name="TextovéPole 10"/>
          <p:cNvSpPr txBox="1"/>
          <p:nvPr/>
        </p:nvSpPr>
        <p:spPr bwMode="auto">
          <a:xfrm>
            <a:off x="10416480" y="1155284"/>
            <a:ext cx="7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cs-CZ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cs typeface="Arial"/>
              </a:rPr>
              <a:t>OPST</a:t>
            </a:r>
            <a:endParaRPr sz="18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12705182" name="Zástupný nadpis 1"/>
          <p:cNvSpPr>
            <a:spLocks noGrp="1"/>
          </p:cNvSpPr>
          <p:nvPr/>
        </p:nvSpPr>
        <p:spPr bwMode="auto">
          <a:xfrm>
            <a:off x="401009" y="155825"/>
            <a:ext cx="11159929" cy="66941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chemeClr val="bg1"/>
                </a:solidFill>
                <a:latin typeface="Segoe UI"/>
                <a:ea typeface="+mj-ea"/>
                <a:cs typeface="Segoe UI"/>
              </a:defRPr>
            </a:lvl1pPr>
          </a:lstStyle>
          <a:p>
            <a:pPr marL="0" marR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t>Stav </a:t>
            </a:r>
            <a:r>
              <a:rPr lang="cs-CZ"/>
              <a:t>výzev</a:t>
            </a:r>
            <a:r>
              <a:t> v KVK k </a:t>
            </a:r>
            <a:r>
              <a:rPr lang="cs-CZ"/>
              <a:t>17.2. </a:t>
            </a:r>
            <a:r>
              <a:t>202</a:t>
            </a:r>
            <a:r>
              <a:rPr lang="cs-CZ"/>
              <a:t>5</a:t>
            </a:r>
            <a:r>
              <a:t> </a:t>
            </a:r>
            <a:br>
              <a:rPr lang="cs-CZ"/>
            </a:br>
            <a:r>
              <a:rPr sz="1600"/>
              <a:t>(Úvěr Transformace, data k </a:t>
            </a:r>
            <a:r>
              <a:rPr lang="cs-CZ" sz="1600"/>
              <a:t>31. 1. 2025</a:t>
            </a:r>
            <a:r>
              <a:rPr sz="1600"/>
              <a:t>)</a:t>
            </a:r>
            <a:endParaRPr/>
          </a:p>
        </p:txBody>
      </p:sp>
      <p:graphicFrame>
        <p:nvGraphicFramePr>
          <p:cNvPr id="4" name="Tabulka 3"/>
          <p:cNvGraphicFramePr>
            <a:graphicFrameLocks noGrp="1"/>
          </p:cNvGraphicFramePr>
          <p:nvPr/>
        </p:nvGraphicFramePr>
        <p:xfrm>
          <a:off x="193870" y="1340768"/>
          <a:ext cx="11662768" cy="4824530"/>
        </p:xfrm>
        <a:graphic>
          <a:graphicData uri="http://schemas.openxmlformats.org/drawingml/2006/table">
            <a:tbl>
              <a:tblPr/>
              <a:tblGrid>
                <a:gridCol w="2890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0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44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51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68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603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9505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57974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FFFFFF"/>
                          </a:solidFill>
                          <a:latin typeface="Segoe UI"/>
                        </a:rPr>
                        <a:t>Název výzvy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3E1F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FFFFFF"/>
                          </a:solidFill>
                          <a:latin typeface="Segoe UI"/>
                        </a:rPr>
                        <a:t>Termín ukončení příjmu žádostí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3E1F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FFFFFF"/>
                          </a:solidFill>
                          <a:latin typeface="Segoe UI"/>
                        </a:rPr>
                        <a:t>Počet žádostí v aktivním stavu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3E1F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FFFFFF"/>
                          </a:solidFill>
                          <a:latin typeface="Segoe UI"/>
                        </a:rPr>
                        <a:t>Finanční objem žádostí v aktivním stavu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3E1F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FFFFFF"/>
                          </a:solidFill>
                          <a:latin typeface="Segoe UI"/>
                        </a:rPr>
                        <a:t>Finanční objem žádostí s právním aktem / uzavřenou smlouvou (FN)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3E1F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FFFFFF"/>
                          </a:solidFill>
                          <a:latin typeface="Segoe UI"/>
                        </a:rPr>
                        <a:t>Alokace výzvy (příspěvek EU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3E1F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FFFFFF"/>
                          </a:solidFill>
                          <a:latin typeface="Segoe UI"/>
                        </a:rPr>
                        <a:t>Naplněnost výzvy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3E1F6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59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Odborné učebny KVK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31.12.2023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13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337 931 591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337 931 591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180 000 000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9C0006"/>
                          </a:solidFill>
                          <a:latin typeface="Segoe UI"/>
                        </a:rPr>
                        <a:t>187,74%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59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Úvěr Transformace KVK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31.12.2026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38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601 500 000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179 200 000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400 000 000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9C0006"/>
                          </a:solidFill>
                          <a:latin typeface="Segoe UI"/>
                        </a:rPr>
                        <a:t>150,38%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59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Infrastruktura pro další vzdělávání KVK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13.06.2025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11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214 493 490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150 000 000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9C0006"/>
                          </a:solidFill>
                          <a:latin typeface="Segoe UI"/>
                        </a:rPr>
                        <a:t>143,00%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59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Strategické projekty KVK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31.12.2023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8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3 333 733 267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2 323 236 806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2 900 000 000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9C0006"/>
                          </a:solidFill>
                          <a:latin typeface="Segoe UI"/>
                        </a:rPr>
                        <a:t>114,96%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59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Obnova území - Veřejné služby, kultura, sport, rekreace KVK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31.12.2024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17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436 231 861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208 304 591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400 000 000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9C0006"/>
                          </a:solidFill>
                          <a:latin typeface="Segoe UI"/>
                        </a:rPr>
                        <a:t>109,06%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59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Regionální školství KVK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30.06.2025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14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232 470 410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220 000 000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9C0006"/>
                          </a:solidFill>
                          <a:latin typeface="Segoe UI"/>
                        </a:rPr>
                        <a:t>105,67%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59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Vouchery pro podnikatele KVK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06.10.2023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30 000 000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30 000 000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30 000 000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100,00%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  <a:round/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59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Předprojektová příprava Strategických projektů a brownfieldů KVK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31.12.2023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16 654 000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16 654 000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16 654 000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100,00%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59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Náborové příspěvky pro učitele KVK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20.04.2024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22 500 000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22 500 000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22 500 000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100,00%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059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Podpora projektů pro veřejný sektor KVK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30.04.2024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50 000 000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50 000 000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50 000 000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100,00%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059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Kreativní vouchery pro veřejný sektor KVK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30.10.2024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30 000 000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30 000 000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100,00%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12705182" name="Zástupný nadpis 1"/>
          <p:cNvSpPr>
            <a:spLocks noGrp="1"/>
          </p:cNvSpPr>
          <p:nvPr/>
        </p:nvSpPr>
        <p:spPr bwMode="auto">
          <a:xfrm>
            <a:off x="401009" y="155825"/>
            <a:ext cx="11159929" cy="66941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chemeClr val="bg1"/>
                </a:solidFill>
                <a:latin typeface="Segoe UI"/>
                <a:ea typeface="+mj-ea"/>
                <a:cs typeface="Segoe UI"/>
              </a:defRPr>
            </a:lvl1pPr>
          </a:lstStyle>
          <a:p>
            <a:pPr marL="0" marR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t>Stav </a:t>
            </a:r>
            <a:r>
              <a:rPr lang="cs-CZ"/>
              <a:t>výzev</a:t>
            </a:r>
            <a:r>
              <a:t> v KVK k </a:t>
            </a:r>
            <a:r>
              <a:rPr lang="cs-CZ"/>
              <a:t>17.2. </a:t>
            </a:r>
            <a:r>
              <a:t>202</a:t>
            </a:r>
            <a:r>
              <a:rPr lang="cs-CZ"/>
              <a:t>5</a:t>
            </a:r>
            <a:r>
              <a:t> </a:t>
            </a:r>
            <a:br>
              <a:rPr lang="cs-CZ"/>
            </a:br>
            <a:r>
              <a:rPr sz="1600"/>
              <a:t>(Úvěr Transformace, data k </a:t>
            </a:r>
            <a:r>
              <a:rPr lang="cs-CZ" sz="1600"/>
              <a:t>31. 1. 2025</a:t>
            </a:r>
            <a:r>
              <a:rPr sz="1600"/>
              <a:t>)</a:t>
            </a:r>
            <a:endParaRPr/>
          </a:p>
        </p:txBody>
      </p:sp>
      <p:graphicFrame>
        <p:nvGraphicFramePr>
          <p:cNvPr id="4" name="Tabulka 3"/>
          <p:cNvGraphicFramePr>
            <a:graphicFrameLocks noGrp="1"/>
          </p:cNvGraphicFramePr>
          <p:nvPr/>
        </p:nvGraphicFramePr>
        <p:xfrm>
          <a:off x="193870" y="1340768"/>
          <a:ext cx="11662768" cy="4463934"/>
        </p:xfrm>
        <a:graphic>
          <a:graphicData uri="http://schemas.openxmlformats.org/drawingml/2006/table">
            <a:tbl>
              <a:tblPr/>
              <a:tblGrid>
                <a:gridCol w="2890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0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44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51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68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603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9505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57974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FFFFFF"/>
                          </a:solidFill>
                          <a:latin typeface="Segoe UI"/>
                        </a:rPr>
                        <a:t>Název výzvy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3E1F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FFFFFF"/>
                          </a:solidFill>
                          <a:latin typeface="Segoe UI"/>
                        </a:rPr>
                        <a:t>Termín ukončení příjmu žádostí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3E1F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FFFFFF"/>
                          </a:solidFill>
                          <a:latin typeface="Segoe UI"/>
                        </a:rPr>
                        <a:t>Počet žádostí v aktivním stavu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3E1F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FFFFFF"/>
                          </a:solidFill>
                          <a:latin typeface="Segoe UI"/>
                        </a:rPr>
                        <a:t>Finanční objem žádostí v aktivním stavu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3E1F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FFFFFF"/>
                          </a:solidFill>
                          <a:latin typeface="Segoe UI"/>
                        </a:rPr>
                        <a:t>Finanční objem žádostí s právním aktem / uzavřenou smlouvou (FN)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3E1F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FFFFFF"/>
                          </a:solidFill>
                          <a:latin typeface="Segoe UI"/>
                        </a:rPr>
                        <a:t>Alokace výzvy (příspěvek EU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3E1F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FFFFFF"/>
                          </a:solidFill>
                          <a:latin typeface="Segoe UI"/>
                        </a:rPr>
                        <a:t>Naplněnost výzvy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3E1F6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59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Konektivita škol KVK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31.12.2023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46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269 474 238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269 474 238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280 000 000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96,24%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59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Koncepce a příprava projektů obnovy území KVK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31.12.2024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17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36 781 571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18 098 505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40 000 000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91,95%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59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Oběhové hospodářství KVK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31.10.2024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91 175 000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100 000 000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91,18%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59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Rozvoj vodíkových údolí KVK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30.09.2024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25 312 133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34 500 000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73,37%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59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Řemeslné inkubátory KVK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30.06.2025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19 834 359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  <a:miter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50 000 000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39,67%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59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Infrastruktura KVK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30.06.2025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23 788 138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12 777 586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60 000 000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39,65%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59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Vzdělávání ve firmách KVK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30.06.2025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6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14 456 425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4 583 533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60 000 000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24,09%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59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Zájmové vzdělávání a osvěta KVK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31.12.2025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497 122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25 000 000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1,99%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59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Posílení sociální stability KVK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30.06.2025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1 159 292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150 000 000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0,77%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059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Příroda a krajina KVK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30.06.2025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60 000 000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Segoe UI"/>
                        </a:rPr>
                        <a:t>0,00%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26051577" name="Zástupný obsah 4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spcAft>
                <a:spcPts val="1199"/>
              </a:spcAft>
              <a:defRPr/>
            </a:pPr>
            <a:r>
              <a:rPr lang="cs-CZ"/>
              <a:t>Vysoce rizikový program – strategické projekty</a:t>
            </a:r>
            <a:endParaRPr/>
          </a:p>
          <a:p>
            <a:pPr>
              <a:spcAft>
                <a:spcPts val="1199"/>
              </a:spcAft>
              <a:defRPr/>
            </a:pPr>
            <a:r>
              <a:rPr lang="cs-CZ"/>
              <a:t>Čtvrtletní setkání s MMR a MF</a:t>
            </a:r>
            <a:endParaRPr/>
          </a:p>
          <a:p>
            <a:pPr>
              <a:spcAft>
                <a:spcPts val="1199"/>
              </a:spcAft>
              <a:defRPr/>
            </a:pPr>
            <a:r>
              <a:rPr lang="cs-CZ"/>
              <a:t>Plán opatření </a:t>
            </a:r>
            <a:endParaRPr/>
          </a:p>
          <a:p>
            <a:pPr>
              <a:defRPr/>
            </a:pPr>
            <a:r>
              <a:rPr lang="cs-CZ"/>
              <a:t>Milníky pro rok 2025 – tvrdší než ostatní programy</a:t>
            </a:r>
            <a:endParaRPr/>
          </a:p>
          <a:p>
            <a:pPr lvl="1">
              <a:defRPr/>
            </a:pPr>
            <a:r>
              <a:rPr lang="cs-CZ"/>
              <a:t>70 % alokace v PA do 30. 6.</a:t>
            </a:r>
            <a:endParaRPr/>
          </a:p>
          <a:p>
            <a:pPr lvl="1">
              <a:defRPr/>
            </a:pPr>
            <a:r>
              <a:rPr lang="cs-CZ"/>
              <a:t>20 % alokace ve vyúčtovaných ŽoP do 30. 6. </a:t>
            </a:r>
            <a:endParaRPr/>
          </a:p>
          <a:p>
            <a:pPr lvl="1">
              <a:defRPr/>
            </a:pPr>
            <a:r>
              <a:rPr lang="cs-CZ"/>
              <a:t>75 % alokace v PA do 31. 12.</a:t>
            </a:r>
            <a:endParaRPr/>
          </a:p>
          <a:p>
            <a:pPr lvl="1">
              <a:defRPr/>
            </a:pPr>
            <a:r>
              <a:rPr lang="cs-CZ"/>
              <a:t>25 % alokace ve vyúčtovaných ŽoP do 31. 12.</a:t>
            </a:r>
            <a:endParaRPr/>
          </a:p>
          <a:p>
            <a:pPr lvl="1">
              <a:defRPr/>
            </a:pPr>
            <a:endParaRPr lang="cs-CZ"/>
          </a:p>
        </p:txBody>
      </p:sp>
      <p:sp>
        <p:nvSpPr>
          <p:cNvPr id="1028350442" name="Nadpis 3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cs-CZ"/>
              <a:t>MMR-NOK – zesílené řízení rizik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 bwMode="auto">
          <a:xfrm>
            <a:off x="0" y="1268760"/>
            <a:ext cx="3287688" cy="948080"/>
          </a:xfrm>
        </p:spPr>
        <p:txBody>
          <a:bodyPr/>
          <a:lstStyle/>
          <a:p>
            <a:pPr algn="r">
              <a:defRPr/>
            </a:pPr>
            <a:r>
              <a:rPr lang="cs-CZ" sz="1800">
                <a:solidFill>
                  <a:schemeClr val="tx1"/>
                </a:solidFill>
              </a:rPr>
              <a:t>Cca 20 % zbývající alokace</a:t>
            </a:r>
            <a:br>
              <a:rPr lang="cs-CZ" sz="1800">
                <a:solidFill>
                  <a:schemeClr val="tx1"/>
                </a:solidFill>
              </a:rPr>
            </a:br>
            <a:r>
              <a:rPr lang="cs-CZ" sz="1800">
                <a:solidFill>
                  <a:schemeClr val="tx1"/>
                </a:solidFill>
              </a:rPr>
              <a:t>+ nedočerpání a úspory</a:t>
            </a:r>
            <a:endParaRPr sz="1800">
              <a:solidFill>
                <a:schemeClr val="tx1"/>
              </a:solidFill>
            </a:endParaRPr>
          </a:p>
        </p:txBody>
      </p:sp>
      <p:pic>
        <p:nvPicPr>
          <p:cNvPr id="8" name="Grafický objekt 7" descr="Prasátko – kasička obrys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 bwMode="auto">
          <a:xfrm>
            <a:off x="3453531" y="944904"/>
            <a:ext cx="1620000" cy="1620000"/>
          </a:xfrm>
          <a:prstGeom prst="rect">
            <a:avLst/>
          </a:prstGeom>
        </p:spPr>
      </p:pic>
      <p:pic>
        <p:nvPicPr>
          <p:cNvPr id="10" name="Grafický objekt 9" descr="Uživatelská síť obrys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/>
        </p:blipFill>
        <p:spPr bwMode="auto">
          <a:xfrm>
            <a:off x="14121275" y="4256925"/>
            <a:ext cx="1620000" cy="1620000"/>
          </a:xfrm>
          <a:prstGeom prst="rect">
            <a:avLst/>
          </a:prstGeom>
        </p:spPr>
      </p:pic>
      <p:pic>
        <p:nvPicPr>
          <p:cNvPr id="12" name="Grafický objekt 11" descr="Soudce samčího pohlaví obrys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/>
        </p:blipFill>
        <p:spPr bwMode="auto">
          <a:xfrm>
            <a:off x="3449294" y="2619000"/>
            <a:ext cx="1620000" cy="1620000"/>
          </a:xfrm>
          <a:prstGeom prst="rect">
            <a:avLst/>
          </a:prstGeom>
        </p:spPr>
      </p:pic>
      <p:pic>
        <p:nvPicPr>
          <p:cNvPr id="14" name="Grafický objekt 13" descr="Schůzka obrys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/>
        </p:blipFill>
        <p:spPr bwMode="auto">
          <a:xfrm>
            <a:off x="3467888" y="4529182"/>
            <a:ext cx="1620000" cy="1620000"/>
          </a:xfrm>
          <a:prstGeom prst="rect">
            <a:avLst/>
          </a:prstGeom>
        </p:spPr>
      </p:pic>
      <p:pic>
        <p:nvPicPr>
          <p:cNvPr id="16" name="Grafický objekt 15" descr="Playbook obrys"/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/>
        </p:blipFill>
        <p:spPr bwMode="auto">
          <a:xfrm>
            <a:off x="7752184" y="1772816"/>
            <a:ext cx="3218656" cy="3218656"/>
          </a:xfrm>
          <a:prstGeom prst="rect">
            <a:avLst/>
          </a:prstGeom>
        </p:spPr>
      </p:pic>
      <p:pic>
        <p:nvPicPr>
          <p:cNvPr id="18" name="Grafický objekt 17" descr="Šipky ve tvaru V se souvislou výplní"/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/>
        </p:blipFill>
        <p:spPr bwMode="auto">
          <a:xfrm rot="1034080">
            <a:off x="5724446" y="1945702"/>
            <a:ext cx="914400" cy="546916"/>
          </a:xfrm>
          <a:prstGeom prst="rect">
            <a:avLst/>
          </a:prstGeom>
        </p:spPr>
      </p:pic>
      <p:pic>
        <p:nvPicPr>
          <p:cNvPr id="19" name="Grafický objekt 18" descr="Šipky ve tvaru V se souvislou výplní"/>
          <p:cNvPicPr>
            <a:picLocks noChangeAspect="1"/>
          </p:cNvPicPr>
          <p:nvPr/>
        </p:nvPicPr>
        <p:blipFill>
          <a:blip r:embed="rId15"/>
          <a:stretch/>
        </p:blipFill>
        <p:spPr bwMode="auto">
          <a:xfrm rot="-1020000">
            <a:off x="5742077" y="4650906"/>
            <a:ext cx="914400" cy="546916"/>
          </a:xfrm>
          <a:prstGeom prst="rect">
            <a:avLst/>
          </a:prstGeom>
        </p:spPr>
      </p:pic>
      <p:pic>
        <p:nvPicPr>
          <p:cNvPr id="20" name="Grafický objekt 19" descr="Šipky ve tvaru V se souvislou výplní"/>
          <p:cNvPicPr>
            <a:picLocks noChangeAspect="1"/>
          </p:cNvPicPr>
          <p:nvPr/>
        </p:nvPicPr>
        <p:blipFill>
          <a:blip r:embed="rId15"/>
          <a:stretch/>
        </p:blipFill>
        <p:spPr bwMode="auto">
          <a:xfrm>
            <a:off x="5723924" y="3299033"/>
            <a:ext cx="914400" cy="546916"/>
          </a:xfrm>
          <a:prstGeom prst="rect">
            <a:avLst/>
          </a:prstGeom>
        </p:spPr>
      </p:pic>
      <p:sp>
        <p:nvSpPr>
          <p:cNvPr id="21" name="Nadpis 5"/>
          <p:cNvSpPr txBox="1"/>
          <p:nvPr/>
        </p:nvSpPr>
        <p:spPr bwMode="auto">
          <a:xfrm>
            <a:off x="502568" y="3254056"/>
            <a:ext cx="2786484" cy="8823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rgbClr val="3E1F65"/>
                </a:solidFill>
                <a:latin typeface="Segoe UI"/>
                <a:ea typeface="+mj-ea"/>
                <a:cs typeface="Segoe UI"/>
              </a:defRPr>
            </a:lvl1pPr>
          </a:lstStyle>
          <a:p>
            <a:pPr algn="r">
              <a:defRPr/>
            </a:pPr>
            <a:r>
              <a:rPr lang="cs-CZ" sz="1800" b="0">
                <a:solidFill>
                  <a:schemeClr val="tx1"/>
                </a:solidFill>
              </a:rPr>
              <a:t>Milníky, limity, </a:t>
            </a:r>
            <a:br>
              <a:rPr lang="cs-CZ" sz="1800" b="0">
                <a:solidFill>
                  <a:schemeClr val="tx1"/>
                </a:solidFill>
              </a:rPr>
            </a:br>
            <a:r>
              <a:rPr lang="cs-CZ" sz="1800" b="0">
                <a:solidFill>
                  <a:schemeClr val="tx1"/>
                </a:solidFill>
              </a:rPr>
              <a:t>pravidla a závazky</a:t>
            </a:r>
            <a:endParaRPr/>
          </a:p>
        </p:txBody>
      </p:sp>
      <p:sp>
        <p:nvSpPr>
          <p:cNvPr id="22" name="Nadpis 5"/>
          <p:cNvSpPr txBox="1"/>
          <p:nvPr/>
        </p:nvSpPr>
        <p:spPr bwMode="auto">
          <a:xfrm>
            <a:off x="501204" y="5037726"/>
            <a:ext cx="2786484" cy="8823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rgbClr val="3E1F65"/>
                </a:solidFill>
                <a:latin typeface="Segoe UI"/>
                <a:ea typeface="+mj-ea"/>
                <a:cs typeface="Segoe UI"/>
              </a:defRPr>
            </a:lvl1pPr>
          </a:lstStyle>
          <a:p>
            <a:pPr algn="r">
              <a:defRPr/>
            </a:pPr>
            <a:r>
              <a:rPr lang="cs-CZ" sz="1800" b="0">
                <a:solidFill>
                  <a:schemeClr val="tx1"/>
                </a:solidFill>
              </a:rPr>
              <a:t>Partneři a odborníci</a:t>
            </a:r>
            <a:endParaRPr/>
          </a:p>
        </p:txBody>
      </p:sp>
      <p:sp>
        <p:nvSpPr>
          <p:cNvPr id="2" name="Nadpis 1"/>
          <p:cNvSpPr txBox="1"/>
          <p:nvPr/>
        </p:nvSpPr>
        <p:spPr bwMode="auto">
          <a:xfrm>
            <a:off x="455966" y="172112"/>
            <a:ext cx="11280067" cy="88234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rgbClr val="3E1F65"/>
                </a:solidFill>
                <a:latin typeface="Segoe UI"/>
                <a:ea typeface="+mj-ea"/>
                <a:cs typeface="Segoe UI"/>
              </a:defRPr>
            </a:lvl1pPr>
          </a:lstStyle>
          <a:p>
            <a:pPr>
              <a:defRPr/>
            </a:pPr>
            <a:r>
              <a:rPr lang="cs-CZ">
                <a:solidFill>
                  <a:schemeClr val="bg1"/>
                </a:solidFill>
              </a:rPr>
              <a:t>Pravidlo n+3 a plán vyžití zbývající alokace OPST</a:t>
            </a:r>
            <a:endParaRPr>
              <a:solidFill>
                <a:schemeClr val="bg1"/>
              </a:solidFill>
            </a:endParaRPr>
          </a:p>
        </p:txBody>
      </p:sp>
      <p:pic>
        <p:nvPicPr>
          <p:cNvPr id="4" name="Grafický objekt 18" descr="Šipky ve tvaru V se souvislou výplní"/>
          <p:cNvPicPr>
            <a:picLocks noChangeAspect="1"/>
          </p:cNvPicPr>
          <p:nvPr/>
        </p:nvPicPr>
        <p:blipFill>
          <a:blip r:embed="rId15"/>
          <a:stretch/>
        </p:blipFill>
        <p:spPr bwMode="auto">
          <a:xfrm rot="5400000">
            <a:off x="9030880" y="4921851"/>
            <a:ext cx="914400" cy="546916"/>
          </a:xfrm>
          <a:prstGeom prst="rect">
            <a:avLst/>
          </a:prstGeom>
        </p:spPr>
      </p:pic>
      <p:sp>
        <p:nvSpPr>
          <p:cNvPr id="5" name="Nadpis 5"/>
          <p:cNvSpPr txBox="1"/>
          <p:nvPr/>
        </p:nvSpPr>
        <p:spPr bwMode="auto">
          <a:xfrm>
            <a:off x="7770305" y="5803543"/>
            <a:ext cx="3392487" cy="88234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rgbClr val="3E1F65"/>
                </a:solidFill>
                <a:latin typeface="Segoe UI"/>
                <a:ea typeface="+mj-ea"/>
                <a:cs typeface="Segoe UI"/>
              </a:defRPr>
            </a:lvl1pPr>
          </a:lstStyle>
          <a:p>
            <a:pPr algn="ctr">
              <a:defRPr/>
            </a:pPr>
            <a:r>
              <a:rPr lang="cs-CZ" sz="1800">
                <a:solidFill>
                  <a:schemeClr val="tx1"/>
                </a:solidFill>
              </a:rPr>
              <a:t>Proplatit 15,7 mld. Kč</a:t>
            </a:r>
            <a:br>
              <a:rPr lang="cs-CZ" sz="1800">
                <a:solidFill>
                  <a:schemeClr val="tx1"/>
                </a:solidFill>
              </a:rPr>
            </a:br>
            <a:r>
              <a:rPr lang="cs-CZ" sz="1800">
                <a:solidFill>
                  <a:schemeClr val="tx1"/>
                </a:solidFill>
              </a:rPr>
              <a:t>do roku 2026</a:t>
            </a:r>
            <a:endParaRPr lang="cs-CZ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1453678576" name="Zástupný obsah 3"/>
          <p:cNvGraphicFramePr>
            <a:graphicFrameLocks noGrp="1"/>
          </p:cNvGraphicFramePr>
          <p:nvPr>
            <p:ph idx="1"/>
          </p:nvPr>
        </p:nvGraphicFramePr>
        <p:xfrm>
          <a:off x="456183" y="1340767"/>
          <a:ext cx="11280057" cy="5273040"/>
        </p:xfrm>
        <a:graphic>
          <a:graphicData uri="http://schemas.openxmlformats.org/drawingml/2006/table">
            <a:tbl>
              <a:tblPr firstRow="1" bandRow="1"/>
              <a:tblGrid>
                <a:gridCol w="4536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1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61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03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1">
                          <a:solidFill>
                            <a:schemeClr val="bg1"/>
                          </a:solidFill>
                          <a:latin typeface="Segoe UI"/>
                          <a:cs typeface="Segoe UI"/>
                        </a:rPr>
                        <a:t>Výzva</a:t>
                      </a:r>
                      <a:endParaRPr sz="1600" b="1">
                        <a:solidFill>
                          <a:schemeClr val="bg1"/>
                        </a:solidFill>
                        <a:latin typeface="Segoe UI"/>
                        <a:cs typeface="Segoe UI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1">
                          <a:solidFill>
                            <a:schemeClr val="bg1"/>
                          </a:solidFill>
                          <a:latin typeface="Segoe UI"/>
                          <a:cs typeface="Segoe UI"/>
                        </a:rPr>
                        <a:t>Kraje</a:t>
                      </a:r>
                      <a:endParaRPr sz="1600" b="1">
                        <a:solidFill>
                          <a:schemeClr val="bg1"/>
                        </a:solidFill>
                        <a:latin typeface="Segoe UI"/>
                        <a:cs typeface="Segoe UI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1">
                          <a:solidFill>
                            <a:schemeClr val="bg1"/>
                          </a:solidFill>
                          <a:latin typeface="Segoe UI"/>
                          <a:cs typeface="Segoe UI"/>
                        </a:rPr>
                        <a:t>Termín vyhlášení / příjem žádostí</a:t>
                      </a:r>
                      <a:endParaRPr sz="1600" b="1">
                        <a:solidFill>
                          <a:schemeClr val="bg1"/>
                        </a:solidFill>
                        <a:latin typeface="Segoe UI"/>
                        <a:cs typeface="Segoe UI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1">
                          <a:solidFill>
                            <a:schemeClr val="bg1"/>
                          </a:solidFill>
                          <a:latin typeface="Segoe UI"/>
                          <a:cs typeface="Segoe UI"/>
                        </a:rPr>
                        <a:t>Alokace v milionech Kč </a:t>
                      </a:r>
                      <a:br>
                        <a:rPr lang="cs-CZ" sz="1600" b="1">
                          <a:solidFill>
                            <a:schemeClr val="bg1"/>
                          </a:solidFill>
                          <a:latin typeface="Segoe UI"/>
                          <a:cs typeface="Segoe UI"/>
                        </a:rPr>
                      </a:br>
                      <a:r>
                        <a:rPr lang="cs-CZ" sz="1600" b="1">
                          <a:solidFill>
                            <a:schemeClr val="bg1"/>
                          </a:solidFill>
                          <a:latin typeface="Segoe UI"/>
                          <a:cs typeface="Segoe UI"/>
                        </a:rPr>
                        <a:t>(příspěvek EU)</a:t>
                      </a:r>
                      <a:endParaRPr sz="1600" b="1">
                        <a:solidFill>
                          <a:schemeClr val="bg1"/>
                        </a:solidFill>
                        <a:latin typeface="Segoe UI"/>
                        <a:cs typeface="Segoe UI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tabLst>
                          <a:tab pos="3767137" algn="l"/>
                        </a:tabLst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Příprava projektů pro VS II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1">
                          <a:solidFill>
                            <a:srgbClr val="C00000"/>
                          </a:solidFill>
                          <a:latin typeface="Segoe UI"/>
                          <a:cs typeface="Segoe UI"/>
                        </a:rPr>
                        <a:t>KVK</a:t>
                      </a: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, ULK, MSK</a:t>
                      </a:r>
                      <a:endParaRPr sz="1600" b="1">
                        <a:solidFill>
                          <a:srgbClr val="C00000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Duben/Duben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KVK: 50, ULK: 100, MSK: 100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Konektivita škol II / Konektivita ZŠ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MSK, ULK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31.1.25 / 16.6.25</a:t>
                      </a:r>
                      <a:endParaRPr b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ULK: 300, MSK: 140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ea typeface="Arial"/>
                          <a:cs typeface="Segoe UI"/>
                        </a:rPr>
                        <a:t>Kulturní a kreativní centra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MSK</a:t>
                      </a:r>
                      <a:endParaRPr sz="1600" b="1">
                        <a:solidFill>
                          <a:srgbClr val="C00000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30.4./14.5.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MSK: 250 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OÚ – veřejné služby... II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cs-CZ" sz="1600" b="1" i="0" u="none" strike="noStrike" cap="none" spc="0">
                          <a:solidFill>
                            <a:srgbClr val="C00000"/>
                          </a:solidFill>
                          <a:latin typeface="Segoe UI"/>
                          <a:ea typeface="Segoe UI"/>
                          <a:cs typeface="Segoe UI"/>
                        </a:rPr>
                        <a:t>KVK, </a:t>
                      </a:r>
                      <a:r>
                        <a:rPr lang="cs-CZ" sz="1600" b="0" i="0" u="none" strike="noStrike" cap="none" spc="0">
                          <a:solidFill>
                            <a:schemeClr val="tx1"/>
                          </a:solidFill>
                          <a:latin typeface="Segoe UI"/>
                          <a:ea typeface="Segoe UI"/>
                          <a:cs typeface="Segoe UI"/>
                        </a:rPr>
                        <a:t>ULK, MSK</a:t>
                      </a:r>
                      <a:endParaRPr lang="cs-CZ" sz="1600" b="1" i="0" u="none" strike="noStrike" cap="none" spc="0">
                        <a:solidFill>
                          <a:srgbClr val="C00000"/>
                        </a:solidFill>
                        <a:latin typeface="Segoe UI"/>
                        <a:ea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31.3./?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KVK: ?, ULK: 320, MSK: 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Výzkum a vývoj - malé projekty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cs-CZ" sz="1600" b="1" i="0" u="none" strike="noStrike" cap="none" spc="0">
                          <a:solidFill>
                            <a:srgbClr val="C00000"/>
                          </a:solidFill>
                          <a:latin typeface="Segoe UI"/>
                          <a:ea typeface="Segoe UI"/>
                          <a:cs typeface="Segoe UI"/>
                        </a:rPr>
                        <a:t>KVK</a:t>
                      </a: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, ULK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31.3./15.9. 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KVK: 50, ULK: 200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Odborné učebny na SŠ a ZŠ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MSK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24.4./15.9.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MSK: 300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Regionální školství - rozšířené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cs-CZ" sz="1600" b="1" i="0" u="none" strike="noStrike" cap="none" spc="0">
                          <a:solidFill>
                            <a:srgbClr val="C00000"/>
                          </a:solidFill>
                          <a:latin typeface="Segoe UI"/>
                          <a:ea typeface="Segoe UI"/>
                          <a:cs typeface="Segoe UI"/>
                        </a:rPr>
                        <a:t>KVK</a:t>
                      </a: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, ULK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31.3./1.6.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KVK: 200, ULK: 700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Záruka Transformace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1">
                          <a:solidFill>
                            <a:srgbClr val="C00000"/>
                          </a:solidFill>
                          <a:latin typeface="Segoe UI"/>
                          <a:cs typeface="Segoe UI"/>
                        </a:rPr>
                        <a:t>KVK</a:t>
                      </a: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, ULK, MSK</a:t>
                      </a:r>
                      <a:endParaRPr sz="1600" b="1">
                        <a:solidFill>
                          <a:srgbClr val="C00000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březen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KVK: 70, ULK: 135, MSK: 220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Brownfield fond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MSK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 i="0" u="none" strike="noStrike" cap="none" spc="0">
                          <a:solidFill>
                            <a:schemeClr val="tx1"/>
                          </a:solidFill>
                          <a:latin typeface="Segoe UI"/>
                          <a:ea typeface="Segoe UI"/>
                          <a:cs typeface="Segoe UI"/>
                        </a:rPr>
                        <a:t>31.3./14.4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MSK: 1000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Vouchery pro univerzity II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MSK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Duben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MSK: 100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Kreativní vouchery pro podnikatele</a:t>
                      </a:r>
                      <a:endParaRPr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1">
                          <a:solidFill>
                            <a:srgbClr val="C00000"/>
                          </a:solidFill>
                          <a:latin typeface="Segoe UI"/>
                          <a:cs typeface="Segoe UI"/>
                        </a:rPr>
                        <a:t>KVK</a:t>
                      </a:r>
                      <a:endParaRPr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Červen</a:t>
                      </a:r>
                      <a:endParaRPr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KVK: 30</a:t>
                      </a:r>
                      <a:endParaRPr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Podpora start-upů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1">
                          <a:solidFill>
                            <a:srgbClr val="C00000"/>
                          </a:solidFill>
                          <a:latin typeface="Segoe UI"/>
                          <a:cs typeface="Segoe UI"/>
                        </a:rPr>
                        <a:t>KVK</a:t>
                      </a: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, ULK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Září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KVK: 50, ULK: 310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2042013594" name="Nadpis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cs-CZ"/>
              <a:t>Harmonogram výzev 2025 – připravovaná aktualizace</a:t>
            </a:r>
            <a:endParaRPr>
              <a:highlight>
                <a:srgbClr val="FFFF00"/>
              </a:highligh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2010306804" name="Zástupný obsah 3"/>
          <p:cNvGraphicFramePr>
            <a:graphicFrameLocks noGrp="1"/>
          </p:cNvGraphicFramePr>
          <p:nvPr>
            <p:ph idx="1"/>
          </p:nvPr>
        </p:nvGraphicFramePr>
        <p:xfrm>
          <a:off x="455972" y="1412775"/>
          <a:ext cx="11280057" cy="1899920"/>
        </p:xfrm>
        <a:graphic>
          <a:graphicData uri="http://schemas.openxmlformats.org/drawingml/2006/table">
            <a:tbl>
              <a:tblPr firstRow="1" bandRow="1"/>
              <a:tblGrid>
                <a:gridCol w="4536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1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61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03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1">
                          <a:solidFill>
                            <a:schemeClr val="bg1"/>
                          </a:solidFill>
                          <a:latin typeface="Segoe UI"/>
                          <a:cs typeface="Segoe UI"/>
                        </a:rPr>
                        <a:t>Výzva</a:t>
                      </a:r>
                      <a:endParaRPr sz="1600" b="1">
                        <a:solidFill>
                          <a:schemeClr val="bg1"/>
                        </a:solidFill>
                        <a:latin typeface="Segoe UI"/>
                        <a:cs typeface="Segoe UI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1">
                          <a:solidFill>
                            <a:schemeClr val="bg1"/>
                          </a:solidFill>
                          <a:latin typeface="Segoe UI"/>
                          <a:cs typeface="Segoe UI"/>
                        </a:rPr>
                        <a:t>Kraje</a:t>
                      </a:r>
                      <a:endParaRPr sz="1600" b="1">
                        <a:solidFill>
                          <a:schemeClr val="bg1"/>
                        </a:solidFill>
                        <a:latin typeface="Segoe UI"/>
                        <a:cs typeface="Segoe UI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1">
                          <a:solidFill>
                            <a:schemeClr val="bg1"/>
                          </a:solidFill>
                          <a:latin typeface="Segoe UI"/>
                          <a:cs typeface="Segoe UI"/>
                        </a:rPr>
                        <a:t>Termín vyhlášení</a:t>
                      </a:r>
                      <a:endParaRPr sz="1600" b="1">
                        <a:solidFill>
                          <a:schemeClr val="bg1"/>
                        </a:solidFill>
                        <a:latin typeface="Segoe UI"/>
                        <a:cs typeface="Segoe UI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1">
                          <a:solidFill>
                            <a:schemeClr val="bg1"/>
                          </a:solidFill>
                          <a:latin typeface="Segoe UI"/>
                          <a:cs typeface="Segoe UI"/>
                        </a:rPr>
                        <a:t>Alokace v milionech Kč </a:t>
                      </a:r>
                      <a:br>
                        <a:rPr lang="cs-CZ" sz="1600" b="1">
                          <a:solidFill>
                            <a:schemeClr val="bg1"/>
                          </a:solidFill>
                          <a:latin typeface="Segoe UI"/>
                          <a:cs typeface="Segoe UI"/>
                        </a:rPr>
                      </a:br>
                      <a:r>
                        <a:rPr lang="cs-CZ" sz="1600" b="1">
                          <a:solidFill>
                            <a:schemeClr val="bg1"/>
                          </a:solidFill>
                          <a:latin typeface="Segoe UI"/>
                          <a:cs typeface="Segoe UI"/>
                        </a:rPr>
                        <a:t>(příspěvek EU)</a:t>
                      </a:r>
                      <a:endParaRPr sz="1600" b="1">
                        <a:solidFill>
                          <a:schemeClr val="bg1"/>
                        </a:solidFill>
                        <a:latin typeface="Segoe UI"/>
                        <a:cs typeface="Segoe UI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Regenerace brownfields pro podnikatelské a nepodnikatelské účely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1">
                          <a:solidFill>
                            <a:srgbClr val="C00000"/>
                          </a:solidFill>
                          <a:latin typeface="Segoe UI"/>
                          <a:cs typeface="Segoe UI"/>
                        </a:rPr>
                        <a:t>KVK</a:t>
                      </a: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, ULK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Září</a:t>
                      </a:r>
                      <a:endParaRPr b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KVK: 250, ULK: 880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Příprava strategických projektů 2028+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1">
                          <a:solidFill>
                            <a:srgbClr val="C00000"/>
                          </a:solidFill>
                          <a:latin typeface="Segoe UI"/>
                          <a:cs typeface="Segoe UI"/>
                        </a:rPr>
                        <a:t>KVK</a:t>
                      </a: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, ULK, MSK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Říjen 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KVK: 100, ULK: 100, MSK: 150</a:t>
                      </a:r>
                      <a:endParaRPr sz="1600"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Regionální inovační údolí</a:t>
                      </a:r>
                      <a:endParaRPr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1">
                          <a:solidFill>
                            <a:srgbClr val="C00000"/>
                          </a:solidFill>
                          <a:latin typeface="Segoe UI"/>
                          <a:cs typeface="Segoe UI"/>
                        </a:rPr>
                        <a:t>KVK</a:t>
                      </a: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, ULK, MSK</a:t>
                      </a:r>
                      <a:endParaRPr b="1">
                        <a:solidFill>
                          <a:srgbClr val="C00000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Říjen </a:t>
                      </a:r>
                      <a:endParaRPr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latin typeface="Segoe UI"/>
                          <a:cs typeface="Segoe UI"/>
                        </a:rPr>
                        <a:t>KVK: 13,5, ULK: 13,5, MSK: 25</a:t>
                      </a:r>
                      <a:endParaRPr b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4890080" name="Nadpis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cs-CZ" dirty="0"/>
              <a:t>Harmonogram výzev 2025</a:t>
            </a:r>
            <a:endParaRPr dirty="0"/>
          </a:p>
        </p:txBody>
      </p:sp>
      <p:sp>
        <p:nvSpPr>
          <p:cNvPr id="1414289692" name="TextovéPole 2"/>
          <p:cNvSpPr txBox="1"/>
          <p:nvPr/>
        </p:nvSpPr>
        <p:spPr bwMode="auto">
          <a:xfrm>
            <a:off x="455964" y="3436068"/>
            <a:ext cx="6574758" cy="31631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4999"/>
              </a:lnSpc>
              <a:spcAft>
                <a:spcPts val="999"/>
              </a:spcAft>
              <a:defRPr/>
            </a:pPr>
            <a:r>
              <a:rPr lang="cs-CZ" sz="2000" b="1">
                <a:solidFill>
                  <a:srgbClr val="3E1F65"/>
                </a:solidFill>
                <a:latin typeface="Segoe UI"/>
                <a:ea typeface="Arial"/>
                <a:cs typeface="Times New Roman"/>
              </a:rPr>
              <a:t>Další uvažovaná témata</a:t>
            </a:r>
            <a:endParaRPr lang="cs-CZ" sz="2000">
              <a:latin typeface="Arial"/>
              <a:ea typeface="Arial"/>
              <a:cs typeface="Times New Roman"/>
            </a:endParaRPr>
          </a:p>
          <a:p>
            <a:pPr marL="342900" lvl="0" indent="-342900">
              <a:lnSpc>
                <a:spcPct val="114999"/>
              </a:lnSpc>
              <a:buFont typeface="Symbol"/>
              <a:buChar char=""/>
              <a:defRPr/>
            </a:pPr>
            <a:r>
              <a:rPr lang="cs-CZ" sz="1600">
                <a:latin typeface="Segoe UI"/>
                <a:ea typeface="Arial"/>
                <a:cs typeface="Symbol"/>
              </a:rPr>
              <a:t>Vouchery pro učitele II (</a:t>
            </a:r>
            <a:r>
              <a:rPr lang="cs-CZ" sz="1600" b="1">
                <a:solidFill>
                  <a:srgbClr val="C00000"/>
                </a:solidFill>
                <a:latin typeface="Segoe UI"/>
                <a:ea typeface="Arial"/>
                <a:cs typeface="Symbol"/>
              </a:rPr>
              <a:t>KVK</a:t>
            </a:r>
            <a:r>
              <a:rPr lang="cs-CZ" sz="1600">
                <a:latin typeface="Segoe UI"/>
                <a:ea typeface="Arial"/>
                <a:cs typeface="Symbol"/>
              </a:rPr>
              <a:t>)</a:t>
            </a:r>
          </a:p>
          <a:p>
            <a:pPr marL="342900" lvl="0" indent="-342900">
              <a:lnSpc>
                <a:spcPct val="114999"/>
              </a:lnSpc>
              <a:buFont typeface="Symbol"/>
              <a:buChar char=""/>
              <a:defRPr/>
            </a:pPr>
            <a:r>
              <a:rPr lang="cs-CZ" sz="1600">
                <a:latin typeface="Segoe UI"/>
                <a:ea typeface="Arial"/>
                <a:cs typeface="Symbol"/>
              </a:rPr>
              <a:t>Vouchery pro podnikatele II (</a:t>
            </a:r>
            <a:r>
              <a:rPr lang="cs-CZ" sz="1600" b="1">
                <a:solidFill>
                  <a:srgbClr val="C00000"/>
                </a:solidFill>
                <a:latin typeface="Segoe UI"/>
                <a:ea typeface="Arial"/>
                <a:cs typeface="Symbol"/>
              </a:rPr>
              <a:t>KVK</a:t>
            </a:r>
            <a:r>
              <a:rPr lang="cs-CZ" sz="1600">
                <a:latin typeface="Segoe UI"/>
                <a:ea typeface="Arial"/>
                <a:cs typeface="Symbol"/>
              </a:rPr>
              <a:t>, </a:t>
            </a:r>
            <a:r>
              <a:rPr lang="cs-CZ" sz="1600">
                <a:solidFill>
                  <a:schemeClr val="tx1"/>
                </a:solidFill>
                <a:latin typeface="Segoe UI"/>
                <a:ea typeface="Arial"/>
                <a:cs typeface="Symbol"/>
              </a:rPr>
              <a:t>MSK, U</a:t>
            </a:r>
            <a:r>
              <a:rPr lang="cs-CZ" sz="1600">
                <a:latin typeface="Segoe UI"/>
                <a:ea typeface="Arial"/>
                <a:cs typeface="Symbol"/>
              </a:rPr>
              <a:t>LK)</a:t>
            </a:r>
            <a:endParaRPr lang="cs-CZ" sz="2000">
              <a:latin typeface="Arial"/>
              <a:ea typeface="Arial"/>
              <a:cs typeface="Symbol"/>
            </a:endParaRPr>
          </a:p>
          <a:p>
            <a:pPr marL="342900" lvl="0" indent="-342900">
              <a:lnSpc>
                <a:spcPct val="114999"/>
              </a:lnSpc>
              <a:buFont typeface="Symbol"/>
              <a:buChar char=""/>
              <a:defRPr/>
            </a:pPr>
            <a:r>
              <a:rPr lang="cs-CZ" sz="1600">
                <a:latin typeface="Segoe UI"/>
                <a:ea typeface="Arial"/>
                <a:cs typeface="Symbol"/>
              </a:rPr>
              <a:t>Cesta k úspěchu – podpora mladých na trhu práce (ULK)</a:t>
            </a:r>
            <a:endParaRPr lang="cs-CZ" sz="2000">
              <a:latin typeface="Arial"/>
              <a:ea typeface="Arial"/>
              <a:cs typeface="Symbol"/>
            </a:endParaRPr>
          </a:p>
          <a:p>
            <a:pPr marL="342900" lvl="0" indent="-342900">
              <a:lnSpc>
                <a:spcPct val="114999"/>
              </a:lnSpc>
              <a:buFont typeface="Symbol"/>
              <a:buChar char=""/>
              <a:defRPr/>
            </a:pPr>
            <a:r>
              <a:rPr lang="cs-CZ" sz="1600">
                <a:latin typeface="Segoe UI"/>
                <a:ea typeface="Arial"/>
                <a:cs typeface="Symbol"/>
              </a:rPr>
              <a:t>Příprava projektů pro rozvoj vodíkového hospodářství (</a:t>
            </a:r>
            <a:r>
              <a:rPr lang="cs-CZ" sz="1600" b="1">
                <a:solidFill>
                  <a:srgbClr val="C00000"/>
                </a:solidFill>
                <a:latin typeface="Segoe UI"/>
                <a:ea typeface="Arial"/>
                <a:cs typeface="Symbol"/>
              </a:rPr>
              <a:t>KVK</a:t>
            </a:r>
            <a:r>
              <a:rPr lang="cs-CZ" sz="1600">
                <a:latin typeface="Segoe UI"/>
                <a:ea typeface="Arial"/>
                <a:cs typeface="Symbol"/>
              </a:rPr>
              <a:t>, </a:t>
            </a:r>
            <a:r>
              <a:rPr lang="cs-CZ" sz="1600">
                <a:solidFill>
                  <a:schemeClr val="tx1"/>
                </a:solidFill>
                <a:latin typeface="Segoe UI"/>
                <a:ea typeface="Arial"/>
                <a:cs typeface="Symbol"/>
              </a:rPr>
              <a:t>MSK, </a:t>
            </a:r>
            <a:r>
              <a:rPr lang="cs-CZ" sz="1600">
                <a:latin typeface="Segoe UI"/>
                <a:ea typeface="Arial"/>
                <a:cs typeface="Symbol"/>
              </a:rPr>
              <a:t>ULK)</a:t>
            </a:r>
            <a:endParaRPr lang="cs-CZ" sz="2000">
              <a:latin typeface="Arial"/>
              <a:ea typeface="Arial"/>
              <a:cs typeface="Symbol"/>
            </a:endParaRPr>
          </a:p>
          <a:p>
            <a:pPr marL="342900" lvl="0" indent="-342900">
              <a:lnSpc>
                <a:spcPct val="114999"/>
              </a:lnSpc>
              <a:buFont typeface="Symbol"/>
              <a:buChar char=""/>
              <a:defRPr/>
            </a:pPr>
            <a:r>
              <a:rPr lang="cs-CZ" sz="1600">
                <a:latin typeface="Segoe UI"/>
                <a:ea typeface="Arial"/>
                <a:cs typeface="Symbol"/>
              </a:rPr>
              <a:t>Podnikatelské huby / inkubátory</a:t>
            </a:r>
            <a:r>
              <a:rPr lang="cs-CZ" sz="1600">
                <a:solidFill>
                  <a:schemeClr val="tx1"/>
                </a:solidFill>
                <a:latin typeface="Segoe UI"/>
                <a:ea typeface="Arial"/>
                <a:cs typeface="Symbol"/>
              </a:rPr>
              <a:t> (</a:t>
            </a:r>
            <a:r>
              <a:rPr lang="cs-CZ" sz="1600" b="1">
                <a:solidFill>
                  <a:srgbClr val="C00000"/>
                </a:solidFill>
                <a:latin typeface="Segoe UI"/>
                <a:ea typeface="Arial"/>
                <a:cs typeface="Symbol"/>
              </a:rPr>
              <a:t>KVK</a:t>
            </a:r>
            <a:r>
              <a:rPr lang="cs-CZ" sz="1600">
                <a:solidFill>
                  <a:schemeClr val="tx1"/>
                </a:solidFill>
                <a:latin typeface="Segoe UI"/>
                <a:ea typeface="Arial"/>
                <a:cs typeface="Symbol"/>
              </a:rPr>
              <a:t>, MSK)</a:t>
            </a:r>
            <a:endParaRPr sz="2000">
              <a:solidFill>
                <a:schemeClr val="tx1"/>
              </a:solidFill>
              <a:latin typeface="Arial"/>
              <a:ea typeface="Arial"/>
              <a:cs typeface="Symbol"/>
            </a:endParaRPr>
          </a:p>
          <a:p>
            <a:pPr marL="342900" lvl="0" indent="-342900">
              <a:lnSpc>
                <a:spcPct val="114999"/>
              </a:lnSpc>
              <a:buFont typeface="Symbol"/>
              <a:buChar char=""/>
              <a:defRPr/>
            </a:pPr>
            <a:r>
              <a:rPr lang="cs-CZ" sz="1600">
                <a:solidFill>
                  <a:schemeClr val="tx1"/>
                </a:solidFill>
                <a:latin typeface="Segoe UI"/>
                <a:ea typeface="Arial"/>
                <a:cs typeface="Symbol"/>
              </a:rPr>
              <a:t>Energetický management (MSK)</a:t>
            </a:r>
            <a:endParaRPr sz="2000">
              <a:solidFill>
                <a:schemeClr val="tx1"/>
              </a:solidFill>
              <a:latin typeface="Arial"/>
              <a:ea typeface="Arial"/>
              <a:cs typeface="Symbol"/>
            </a:endParaRPr>
          </a:p>
          <a:p>
            <a:pPr marL="342900" lvl="0" indent="-342900">
              <a:lnSpc>
                <a:spcPct val="114999"/>
              </a:lnSpc>
              <a:buFont typeface="Symbol"/>
              <a:buChar char=""/>
              <a:defRPr/>
            </a:pPr>
            <a:r>
              <a:rPr lang="cs-CZ" sz="1600">
                <a:latin typeface="Segoe UI"/>
                <a:ea typeface="Arial"/>
                <a:cs typeface="Symbol"/>
              </a:rPr>
              <a:t>Veřejné služby, kultura, sport a rekreace – rozšířené území (ULK)</a:t>
            </a:r>
            <a:endParaRPr lang="cs-CZ" sz="2000">
              <a:latin typeface="Arial"/>
              <a:ea typeface="Arial"/>
              <a:cs typeface="Symbol"/>
            </a:endParaRPr>
          </a:p>
          <a:p>
            <a:pPr marL="342900" lvl="0" indent="-342900">
              <a:lnSpc>
                <a:spcPct val="114999"/>
              </a:lnSpc>
              <a:buFont typeface="Symbol"/>
              <a:buChar char=""/>
              <a:defRPr/>
            </a:pPr>
            <a:r>
              <a:rPr lang="cs-CZ" sz="1600">
                <a:latin typeface="Segoe UI"/>
                <a:ea typeface="Arial"/>
                <a:cs typeface="Symbol"/>
              </a:rPr>
              <a:t>Digitalizace území po těžbě (ULK)</a:t>
            </a:r>
            <a:endParaRPr lang="cs-CZ" sz="2000">
              <a:latin typeface="Arial"/>
              <a:ea typeface="Arial"/>
              <a:cs typeface="Symbol"/>
            </a:endParaRPr>
          </a:p>
          <a:p>
            <a:pPr marL="457200">
              <a:lnSpc>
                <a:spcPct val="114999"/>
              </a:lnSpc>
              <a:spcAft>
                <a:spcPts val="999"/>
              </a:spcAft>
              <a:defRPr/>
            </a:pPr>
            <a:r>
              <a:rPr lang="cs-CZ" sz="2000">
                <a:latin typeface="Segoe UI"/>
                <a:ea typeface="Arial"/>
                <a:cs typeface="Times New Roman"/>
              </a:rPr>
              <a:t> </a:t>
            </a:r>
            <a:endParaRPr lang="cs-CZ" sz="2000">
              <a:latin typeface="Arial"/>
              <a:ea typeface="Arial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PST">
      <a:dk1>
        <a:srgbClr val="000000"/>
      </a:dk1>
      <a:lt1>
        <a:srgbClr val="FFFFFF"/>
      </a:lt1>
      <a:dk2>
        <a:srgbClr val="3E1F65"/>
      </a:dk2>
      <a:lt2>
        <a:srgbClr val="FFFFFF"/>
      </a:lt2>
      <a:accent1>
        <a:srgbClr val="D19D26"/>
      </a:accent1>
      <a:accent2>
        <a:srgbClr val="24B2A3"/>
      </a:accent2>
      <a:accent3>
        <a:srgbClr val="E73938"/>
      </a:accent3>
      <a:accent4>
        <a:srgbClr val="F2EDF9"/>
      </a:accent4>
      <a:accent5>
        <a:srgbClr val="000000"/>
      </a:accent5>
      <a:accent6>
        <a:srgbClr val="D8D8D8"/>
      </a:accent6>
      <a:hlink>
        <a:srgbClr val="A5A5A5"/>
      </a:hlink>
      <a:folHlink>
        <a:srgbClr val="7F7F7F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layout OPST II</Template>
  <TotalTime>4</TotalTime>
  <Words>1547</Words>
  <Application>Microsoft Office PowerPoint</Application>
  <DocSecurity>0</DocSecurity>
  <PresentationFormat>Širokoúhlá obrazovka</PresentationFormat>
  <Paragraphs>387</Paragraphs>
  <Slides>11</Slides>
  <Notes>11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8" baseType="lpstr">
      <vt:lpstr>Arial</vt:lpstr>
      <vt:lpstr>Calibri</vt:lpstr>
      <vt:lpstr>Segoe UI</vt:lpstr>
      <vt:lpstr>Symbol</vt:lpstr>
      <vt:lpstr>Times New Roman</vt:lpstr>
      <vt:lpstr>Wingdings</vt:lpstr>
      <vt:lpstr>Motiv Office</vt:lpstr>
      <vt:lpstr>Prezentace aplikace PowerPoint</vt:lpstr>
      <vt:lpstr>Prezentace aplikace PowerPoint</vt:lpstr>
      <vt:lpstr>Stav implementace programu – 17. 2. 2025</vt:lpstr>
      <vt:lpstr>Prezentace aplikace PowerPoint</vt:lpstr>
      <vt:lpstr>Prezentace aplikace PowerPoint</vt:lpstr>
      <vt:lpstr>MMR-NOK – zesílené řízení rizik</vt:lpstr>
      <vt:lpstr>Cca 20 % zbývající alokace + nedočerpání a úspory</vt:lpstr>
      <vt:lpstr>Harmonogram výzev 2025 – připravovaná aktualizace</vt:lpstr>
      <vt:lpstr>Harmonogram výzev 2025</vt:lpstr>
      <vt:lpstr>Prezentace aplikace PowerPoint</vt:lpstr>
      <vt:lpstr>#transformujem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subject/>
  <dc:creator>Hanousková Beáta</dc:creator>
  <cp:keywords/>
  <dc:description/>
  <cp:lastModifiedBy>Lásková Lenka</cp:lastModifiedBy>
  <cp:revision>569</cp:revision>
  <dcterms:created xsi:type="dcterms:W3CDTF">2022-11-18T10:26:31Z</dcterms:created>
  <dcterms:modified xsi:type="dcterms:W3CDTF">2025-02-20T05:28:38Z</dcterms:modified>
  <cp:category/>
  <dc:identifier/>
  <cp:contentStatus/>
  <dc:language/>
  <cp:version/>
</cp:coreProperties>
</file>