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7"/>
  </p:notesMasterIdLst>
  <p:sldIdLst>
    <p:sldId id="268" r:id="rId2"/>
    <p:sldId id="292" r:id="rId3"/>
    <p:sldId id="295" r:id="rId4"/>
    <p:sldId id="297" r:id="rId5"/>
    <p:sldId id="301" r:id="rId6"/>
    <p:sldId id="299" r:id="rId7"/>
    <p:sldId id="298" r:id="rId8"/>
    <p:sldId id="302" r:id="rId9"/>
    <p:sldId id="300" r:id="rId10"/>
    <p:sldId id="291" r:id="rId11"/>
    <p:sldId id="269" r:id="rId12"/>
    <p:sldId id="288" r:id="rId13"/>
    <p:sldId id="290" r:id="rId14"/>
    <p:sldId id="293" r:id="rId15"/>
    <p:sldId id="284" r:id="rId16"/>
  </p:sldIdLst>
  <p:sldSz cx="12192000" cy="6858000"/>
  <p:notesSz cx="12192000" cy="6858000"/>
  <p:defaultTextStyle>
    <a:defPPr>
      <a:defRPr lang="cs-CZ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74" autoAdjust="0"/>
  </p:normalViewPr>
  <p:slideViewPr>
    <p:cSldViewPr>
      <p:cViewPr varScale="1">
        <p:scale>
          <a:sx n="110" d="100"/>
          <a:sy n="110" d="100"/>
        </p:scale>
        <p:origin x="59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25" d="100"/>
          <a:sy n="125" d="100"/>
        </p:scale>
        <p:origin x="90" y="24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 bwMode="auto"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6F6DF7D-F038-4C4F-824E-AFC60FB655DD}" type="datetimeFigureOut">
              <a:rPr lang="cs-CZ"/>
              <a:t>28.08.2024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 bwMode="auto">
          <a:xfrm>
            <a:off x="1219200" y="3300413"/>
            <a:ext cx="9753600" cy="270033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cs-CZ"/>
              <a:t>Po kliknutí můžete upravovat styly textu v předloze.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 bwMode="auto"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 bwMode="auto"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62367B0-35A0-4C21-BC84-03BB75387F6B}" type="slidenum">
              <a:rPr lang="cs-CZ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BF fond – jen jako možnost, kdybychom nevěděli, kam vložit zbývající alokaci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62367B0-35A0-4C21-BC84-03BB75387F6B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5913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Úvodní sníme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cs-CZ"/>
              <a:t>Kliknutím můžete upravit styl předlohy.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8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52073"/>
          </a:xfrm>
          <a:prstGeom prst="rect">
            <a:avLst/>
          </a:prstGeom>
        </p:spPr>
      </p:pic>
      <p:sp>
        <p:nvSpPr>
          <p:cNvPr id="9" name="Obdélník 8"/>
          <p:cNvSpPr/>
          <p:nvPr userDrawn="1"/>
        </p:nvSpPr>
        <p:spPr bwMode="auto">
          <a:xfrm>
            <a:off x="1" y="-160504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0" name="Grafický objekt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0122879" y="4918609"/>
            <a:ext cx="1887414" cy="177693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319444" y="117506"/>
            <a:ext cx="5862281" cy="683001"/>
          </a:xfrm>
          <a:prstGeom prst="rect">
            <a:avLst/>
          </a:prstGeom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524000" y="1341438"/>
            <a:ext cx="9144000" cy="2305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nadpis</a:t>
            </a:r>
            <a:endParaRPr/>
          </a:p>
        </p:txBody>
      </p:sp>
      <p:sp>
        <p:nvSpPr>
          <p:cNvPr id="20" name="Zástupný symbol pro text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524000" y="3903371"/>
            <a:ext cx="9144000" cy="144650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podnadpis</a:t>
            </a:r>
            <a:endParaRPr/>
          </a:p>
        </p:txBody>
      </p:sp>
      <p:sp>
        <p:nvSpPr>
          <p:cNvPr id="21" name="Zástupný symbol pro text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524000" y="5848303"/>
            <a:ext cx="9144000" cy="41201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název akce, datum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3" y="6269869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4" name="Zástupný nadpis 1"/>
          <p:cNvSpPr>
            <a:spLocks noGrp="1"/>
          </p:cNvSpPr>
          <p:nvPr>
            <p:ph type="title"/>
          </p:nvPr>
        </p:nvSpPr>
        <p:spPr bwMode="auto">
          <a:xfrm>
            <a:off x="2448973" y="1982306"/>
            <a:ext cx="7294052" cy="2231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15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2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5090345" y="2423345"/>
            <a:ext cx="2011309" cy="20113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3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8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7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6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5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bsah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183188" y="1277257"/>
            <a:ext cx="6172200" cy="458379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470819" y="259586"/>
            <a:ext cx="7558254" cy="770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Obrázek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9788" y="1230922"/>
            <a:ext cx="3932237" cy="82647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obrázku 2"/>
          <p:cNvSpPr>
            <a:spLocks noGrp="1"/>
          </p:cNvSpPr>
          <p:nvPr>
            <p:ph type="pic" idx="1"/>
          </p:nvPr>
        </p:nvSpPr>
        <p:spPr bwMode="auto">
          <a:xfrm>
            <a:off x="5183188" y="1230923"/>
            <a:ext cx="6172200" cy="46301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cs-CZ"/>
              <a:t>Kliknutím na ikonu přidáte obrázek.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8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obsa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E1F65"/>
              </a:buClr>
              <a:defRPr/>
            </a:lvl1pPr>
            <a:lvl2pPr>
              <a:buClr>
                <a:srgbClr val="3E1F65"/>
              </a:buClr>
              <a:defRPr/>
            </a:lvl2pPr>
            <a:lvl3pPr>
              <a:buClr>
                <a:srgbClr val="3E1F65"/>
              </a:buClr>
              <a:defRPr/>
            </a:lvl3pPr>
            <a:lvl4pPr>
              <a:buClr>
                <a:srgbClr val="3E1F65"/>
              </a:buClr>
              <a:defRPr/>
            </a:lvl4pPr>
            <a:lvl5pPr>
              <a:buClr>
                <a:srgbClr val="3E1F65"/>
              </a:buClr>
              <a:defRPr/>
            </a:lvl5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svislý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Svislý nadpis a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 bwMode="auto">
          <a:xfrm>
            <a:off x="8724900" y="1148861"/>
            <a:ext cx="2628900" cy="5028102"/>
          </a:xfrm>
          <a:prstGeom prst="rect">
            <a:avLst/>
          </a:prstGeom>
        </p:spPr>
        <p:txBody>
          <a:bodyPr vert="eaVert"/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148861"/>
            <a:ext cx="7734300" cy="5028101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vál 1"/>
          <p:cNvSpPr/>
          <p:nvPr userDrawn="1"/>
        </p:nvSpPr>
        <p:spPr bwMode="auto">
          <a:xfrm>
            <a:off x="286820" y="6614603"/>
            <a:ext cx="174171" cy="174171"/>
          </a:xfrm>
          <a:prstGeom prst="ellipse">
            <a:avLst/>
          </a:prstGeom>
          <a:solidFill>
            <a:srgbClr val="26B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8" name="Ovál 17"/>
          <p:cNvSpPr/>
          <p:nvPr userDrawn="1"/>
        </p:nvSpPr>
        <p:spPr bwMode="auto">
          <a:xfrm>
            <a:off x="11731009" y="6614604"/>
            <a:ext cx="174171" cy="174171"/>
          </a:xfrm>
          <a:prstGeom prst="ellipse">
            <a:avLst/>
          </a:prstGeom>
          <a:solidFill>
            <a:srgbClr val="D19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9" name="Ovál 18"/>
          <p:cNvSpPr/>
          <p:nvPr userDrawn="1"/>
        </p:nvSpPr>
        <p:spPr bwMode="auto">
          <a:xfrm>
            <a:off x="5596095" y="6614602"/>
            <a:ext cx="174171" cy="174171"/>
          </a:xfrm>
          <a:prstGeom prst="ellipse">
            <a:avLst/>
          </a:prstGeom>
          <a:solidFill>
            <a:srgbClr val="E73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Záhlaví oddíl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Dva obsah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 bwMode="auto">
          <a:xfrm>
            <a:off x="838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6172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455966" y="195777"/>
            <a:ext cx="10515600" cy="640936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orovnán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28.08.2024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10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 bwMode="auto">
          <a:xfrm>
            <a:off x="0" y="-188555"/>
            <a:ext cx="12192000" cy="248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18" name="Obdélník 17"/>
          <p:cNvSpPr/>
          <p:nvPr userDrawn="1"/>
        </p:nvSpPr>
        <p:spPr bwMode="auto">
          <a:xfrm>
            <a:off x="1" y="-188555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8" name="Obdélník 19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3E1F65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8721059" y="6258936"/>
            <a:ext cx="3097036" cy="3657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pic>
        <p:nvPicPr>
          <p:cNvPr id="17" name="Obrázek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661258" y="5850591"/>
            <a:ext cx="3402962" cy="8823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4"/>
          <a:srcRect t="90709"/>
          <a:stretch/>
        </p:blipFill>
        <p:spPr bwMode="auto">
          <a:xfrm>
            <a:off x="-1" y="-139476"/>
            <a:ext cx="12192000" cy="11967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4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8" name="Obdélník 7"/>
          <p:cNvSpPr/>
          <p:nvPr userDrawn="1"/>
        </p:nvSpPr>
        <p:spPr bwMode="auto">
          <a:xfrm>
            <a:off x="1" y="1038969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0" name="Obdélník 9"/>
          <p:cNvSpPr/>
          <p:nvPr userDrawn="1"/>
        </p:nvSpPr>
        <p:spPr bwMode="auto">
          <a:xfrm>
            <a:off x="1" y="6786000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bg1"/>
          </a:solidFill>
          <a:latin typeface="Segoe UI"/>
          <a:ea typeface="+mj-ea"/>
          <a:cs typeface="Segoe UI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Segoe UI"/>
          <a:ea typeface="+mn-ea"/>
          <a:cs typeface="Segoe UI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Segoe UI"/>
          <a:ea typeface="+mn-ea"/>
          <a:cs typeface="Segoe UI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Segoe UI"/>
          <a:ea typeface="+mn-ea"/>
          <a:cs typeface="Segoe UI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E10F45FD-E5E2-4D11-BAF2-41941BB53F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27448" y="1348701"/>
            <a:ext cx="10116616" cy="2305456"/>
          </a:xfrm>
        </p:spPr>
        <p:txBody>
          <a:bodyPr>
            <a:normAutofit/>
          </a:bodyPr>
          <a:lstStyle/>
          <a:p>
            <a:r>
              <a:rPr lang="cs-CZ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Informace k OPST</a:t>
            </a:r>
          </a:p>
        </p:txBody>
      </p:sp>
      <p:sp>
        <p:nvSpPr>
          <p:cNvPr id="8" name="Zástupný symbol pro text 7">
            <a:extLst>
              <a:ext uri="{FF2B5EF4-FFF2-40B4-BE49-F238E27FC236}">
                <a16:creationId xmlns:a16="http://schemas.microsoft.com/office/drawing/2014/main" id="{A97D052D-555E-4D3D-819D-34A27E1929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13756" y="3789040"/>
            <a:ext cx="9144000" cy="1446504"/>
          </a:xfrm>
        </p:spPr>
        <p:txBody>
          <a:bodyPr>
            <a:normAutofit/>
          </a:bodyPr>
          <a:lstStyle/>
          <a:p>
            <a:r>
              <a:rPr lang="cs-CZ" sz="3200" i="1" dirty="0">
                <a:solidFill>
                  <a:schemeClr val="bg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Operační program Spravedlivá transformace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2B30859D-5329-4DBA-AA56-318ED448FA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7368" y="6021288"/>
            <a:ext cx="9144000" cy="412019"/>
          </a:xfrm>
        </p:spPr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5. 9. 2024</a:t>
            </a:r>
          </a:p>
        </p:txBody>
      </p:sp>
    </p:spTree>
    <p:extLst>
      <p:ext uri="{BB962C8B-B14F-4D97-AF65-F5344CB8AC3E}">
        <p14:creationId xmlns:p14="http://schemas.microsoft.com/office/powerpoint/2010/main" val="405713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54A5A8-FAC9-4DC6-8BE0-3070F8DAF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8973" y="1982306"/>
            <a:ext cx="7294052" cy="3390910"/>
          </a:xfrm>
        </p:spPr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Připravované</a:t>
            </a:r>
            <a:b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výzvy</a:t>
            </a:r>
            <a:b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b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diskutovaná témata</a:t>
            </a:r>
          </a:p>
        </p:txBody>
      </p:sp>
    </p:spTree>
    <p:extLst>
      <p:ext uri="{BB962C8B-B14F-4D97-AF65-F5344CB8AC3E}">
        <p14:creationId xmlns:p14="http://schemas.microsoft.com/office/powerpoint/2010/main" val="2341821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AE1C4242-94A9-469E-919D-1C8AF2415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66" y="1268760"/>
            <a:ext cx="10638693" cy="49685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 regionálního školství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 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bude směřovat komplexně do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modernizace vzdělávací infrastruktury základních škol          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vyhlášení 3.Q 2024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Zájmové vzdělávání a osvěta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 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bude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zaměřena 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neinvestiční projekty zaměřené na vzdělávání a osvětu v oblasti změny klimatu a transformace regionů a na odborné kapacity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příjemci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podpory budou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NNO, příspěvkové organizace územních samospráv, školská zařízení, zařízení mimoškolní výchovy            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vyhlášení 3.Q 2024</a:t>
            </a:r>
            <a:endParaRPr lang="cs-CZ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cs-CZ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7F4EACC4-5CC7-4ECC-9FD5-8B9195BFE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Připravované výzvy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4A8981C-A66C-47E3-AC69-00C5A9547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614" y="-132952"/>
            <a:ext cx="1577386" cy="1507280"/>
          </a:xfrm>
          <a:prstGeom prst="rect">
            <a:avLst/>
          </a:prstGeom>
        </p:spPr>
      </p:pic>
      <p:sp>
        <p:nvSpPr>
          <p:cNvPr id="4" name="Šipka: doprava 3">
            <a:extLst>
              <a:ext uri="{FF2B5EF4-FFF2-40B4-BE49-F238E27FC236}">
                <a16:creationId xmlns:a16="http://schemas.microsoft.com/office/drawing/2014/main" id="{4CFCA4E9-9FA7-4D4A-9B15-3CEF404664DD}"/>
              </a:ext>
            </a:extLst>
          </p:cNvPr>
          <p:cNvSpPr/>
          <p:nvPr/>
        </p:nvSpPr>
        <p:spPr>
          <a:xfrm>
            <a:off x="2927648" y="2348880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ipka: doprava 5">
            <a:extLst>
              <a:ext uri="{FF2B5EF4-FFF2-40B4-BE49-F238E27FC236}">
                <a16:creationId xmlns:a16="http://schemas.microsoft.com/office/drawing/2014/main" id="{47E88D0F-90BB-45DB-9405-7551B460D348}"/>
              </a:ext>
            </a:extLst>
          </p:cNvPr>
          <p:cNvSpPr/>
          <p:nvPr/>
        </p:nvSpPr>
        <p:spPr>
          <a:xfrm>
            <a:off x="6960096" y="5445224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7411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1B8C68B6-1818-4938-A72D-AC0D9E951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Věda a výzkum – malé projekty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bude směřovat do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rozvoje vědy a výzkumu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přednostně zaměřených na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aplikovatelné výsledky výzkumu a vývoje          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vyhlášení 1.Q 2025</a:t>
            </a:r>
            <a:endParaRPr lang="cs-CZ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Vouchery pro podnikatele II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 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bude zaměřena na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rozvoj podnikání, digitální transformaci a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inovační potenciál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malých a středních podniků         vyhlášení 4.Q 2024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cs-CZ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35B1D1B5-FBF9-4CEF-AA60-2DF64CC30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Připravované výzvy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5B4D671-225E-4F77-8FCC-25A36E0AB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614" y="-132952"/>
            <a:ext cx="1577386" cy="150728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7B853023-DDCA-4405-BB63-5897E5CD16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251" y="3510291"/>
            <a:ext cx="2510782" cy="3347709"/>
          </a:xfrm>
          <a:prstGeom prst="rect">
            <a:avLst/>
          </a:prstGeom>
        </p:spPr>
      </p:pic>
      <p:sp>
        <p:nvSpPr>
          <p:cNvPr id="6" name="Šipka: doprava 5">
            <a:extLst>
              <a:ext uri="{FF2B5EF4-FFF2-40B4-BE49-F238E27FC236}">
                <a16:creationId xmlns:a16="http://schemas.microsoft.com/office/drawing/2014/main" id="{56119AD4-AEC7-409B-BE83-7FB97AA52289}"/>
              </a:ext>
            </a:extLst>
          </p:cNvPr>
          <p:cNvSpPr/>
          <p:nvPr/>
        </p:nvSpPr>
        <p:spPr>
          <a:xfrm>
            <a:off x="6384032" y="2492896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: doprava 7">
            <a:extLst>
              <a:ext uri="{FF2B5EF4-FFF2-40B4-BE49-F238E27FC236}">
                <a16:creationId xmlns:a16="http://schemas.microsoft.com/office/drawing/2014/main" id="{E1A23149-3EB2-4CFE-9196-CD7C62A25CAC}"/>
              </a:ext>
            </a:extLst>
          </p:cNvPr>
          <p:cNvSpPr/>
          <p:nvPr/>
        </p:nvSpPr>
        <p:spPr>
          <a:xfrm>
            <a:off x="6600056" y="4725144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38560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D8A9182F-F979-4FD2-94CA-463AD8193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059" y="1416282"/>
            <a:ext cx="10515600" cy="4677013"/>
          </a:xfrm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Náborové příspěvky II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cs-CZ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 bude zaměřena na nábor a vzdělávání pedagogických pracovníků</a:t>
            </a:r>
            <a:endParaRPr lang="cs-CZ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3F45D636-C600-4436-A7C5-4ED510911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Připravované výzvy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D8D9682-50D7-40F4-BADE-1112050A1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614" y="-132952"/>
            <a:ext cx="1577386" cy="150728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E088EC4-C9FA-406B-B641-52EE4262DE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285" y="3206624"/>
            <a:ext cx="3028657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973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AA88DAB3-1410-4466-80B0-BA6B8AE668D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cs-CZ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 regionálního školství II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 start-</a:t>
            </a:r>
            <a:r>
              <a:rPr lang="cs-CZ" sz="16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upů</a:t>
            </a:r>
            <a:endParaRPr lang="cs-CZ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Podnikatelské huby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Regenerace </a:t>
            </a:r>
            <a:r>
              <a:rPr lang="cs-CZ" sz="16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brownfieldů</a:t>
            </a: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 podnikatelské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účely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Regionální inovační údolí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Příprava strategických projektů pro 2028+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EF6E39A-72F8-4B7D-B82D-8C7868BB708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endParaRPr lang="cs-CZ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Záruka transformace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Kreativní vouchery pro soukromý sektor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Příprava projektů pro VS II</a:t>
            </a:r>
          </a:p>
          <a:p>
            <a:pPr>
              <a:lnSpc>
                <a:spcPct val="150000"/>
              </a:lnSpc>
            </a:pPr>
            <a:r>
              <a:rPr lang="cs-CZ" sz="16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další potenciální témata dle podnětů v souladu s programovým dokumentem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8B477957-1C4F-444F-A165-83FA33728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Diskutovaná témata</a:t>
            </a: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333FF23D-D430-4249-804A-5CD932836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207" y="4365104"/>
            <a:ext cx="2592593" cy="226851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AB35A21-0285-447B-8564-2395BB871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614" y="-132952"/>
            <a:ext cx="1577386" cy="150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215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</a:rPr>
              <a:t>Děkuji za </a:t>
            </a:r>
            <a:br>
              <a:rPr lang="cs-CZ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</a:rPr>
              <a:t>pozornost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127448" y="4509120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Ing. Petra Lorenzová </a:t>
            </a:r>
          </a:p>
        </p:txBody>
      </p:sp>
    </p:spTree>
    <p:extLst>
      <p:ext uri="{BB962C8B-B14F-4D97-AF65-F5344CB8AC3E}">
        <p14:creationId xmlns:p14="http://schemas.microsoft.com/office/powerpoint/2010/main" val="746915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3D5AB2-CAD9-42F0-B05D-7822C8AB4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Stav </a:t>
            </a:r>
            <a:b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implementace</a:t>
            </a:r>
          </a:p>
        </p:txBody>
      </p:sp>
    </p:spTree>
    <p:extLst>
      <p:ext uri="{BB962C8B-B14F-4D97-AF65-F5344CB8AC3E}">
        <p14:creationId xmlns:p14="http://schemas.microsoft.com/office/powerpoint/2010/main" val="998098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0C76B9C2-70BC-4360-BFCB-F41AC5039E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4287308"/>
              </p:ext>
            </p:extLst>
          </p:nvPr>
        </p:nvGraphicFramePr>
        <p:xfrm>
          <a:off x="579438" y="1416050"/>
          <a:ext cx="10773147" cy="4389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1049">
                  <a:extLst>
                    <a:ext uri="{9D8B030D-6E8A-4147-A177-3AD203B41FA5}">
                      <a16:colId xmlns:a16="http://schemas.microsoft.com/office/drawing/2014/main" val="595404640"/>
                    </a:ext>
                  </a:extLst>
                </a:gridCol>
                <a:gridCol w="3591049">
                  <a:extLst>
                    <a:ext uri="{9D8B030D-6E8A-4147-A177-3AD203B41FA5}">
                      <a16:colId xmlns:a16="http://schemas.microsoft.com/office/drawing/2014/main" val="2446075716"/>
                    </a:ext>
                  </a:extLst>
                </a:gridCol>
                <a:gridCol w="3591049">
                  <a:extLst>
                    <a:ext uri="{9D8B030D-6E8A-4147-A177-3AD203B41FA5}">
                      <a16:colId xmlns:a16="http://schemas.microsoft.com/office/drawing/2014/main" val="2882562003"/>
                    </a:ext>
                  </a:extLst>
                </a:gridCol>
              </a:tblGrid>
              <a:tr h="48769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FFFFFF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  <a:endParaRPr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Karlovarský kraj</a:t>
                      </a:r>
                      <a:endParaRPr sz="20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143333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Celková alokace</a:t>
                      </a:r>
                      <a:endParaRPr sz="18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6 011 404 768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3398161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Vyhlášeno</a:t>
                      </a:r>
                      <a:endParaRPr sz="18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4 833 654 000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80,4%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77343018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Zažádáno</a:t>
                      </a:r>
                      <a:endParaRPr sz="18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4 997 164 217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83,1%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29391070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 právních aktech</a:t>
                      </a:r>
                      <a:endParaRPr sz="18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1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3 500 289 102</a:t>
                      </a:r>
                      <a:endParaRPr sz="1400" b="1" i="0" u="none" strike="noStrike" cap="none" spc="0" dirty="0">
                        <a:solidFill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1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58,2%</a:t>
                      </a:r>
                      <a:endParaRPr sz="1400" b="1" i="0" u="none" strike="noStrike" cap="none" spc="0" dirty="0">
                        <a:solidFill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00612827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Právní akty: Milník MMR-NOK k 30.6.2024</a:t>
                      </a:r>
                      <a:endParaRPr sz="18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3 005 702 384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26850798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Právní akty: Milník MMR-NOK k 31.12.2024</a:t>
                      </a:r>
                      <a:endParaRPr sz="18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3 907 413 099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28556379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Vyúčtované prostředky v žádostech o platbu</a:t>
                      </a:r>
                      <a:endParaRPr sz="18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1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83 240 441</a:t>
                      </a:r>
                      <a:endParaRPr sz="1400" b="1" i="0" u="none" strike="noStrike" cap="none" spc="0" dirty="0">
                        <a:solidFill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1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1,4%</a:t>
                      </a:r>
                      <a:endParaRPr sz="1400" b="1" i="0" u="none" strike="noStrike" cap="none" spc="0" dirty="0">
                        <a:solidFill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06337390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Vyúčtované prostředky v žádostech o platbu: Milník MMR-NOK k 31. 12. 2024</a:t>
                      </a:r>
                      <a:endParaRPr sz="18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1 202 280 954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47099523"/>
                  </a:ext>
                </a:extLst>
              </a:tr>
            </a:tbl>
          </a:graphicData>
        </a:graphic>
      </p:graphicFrame>
      <p:sp>
        <p:nvSpPr>
          <p:cNvPr id="3" name="Nadpis 2">
            <a:extLst>
              <a:ext uri="{FF2B5EF4-FFF2-40B4-BE49-F238E27FC236}">
                <a16:creationId xmlns:a16="http://schemas.microsoft.com/office/drawing/2014/main" id="{2218B350-CAC6-4584-B1C2-EBC54806E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Stav implementace programu k 27. 8. 2024 </a:t>
            </a:r>
          </a:p>
        </p:txBody>
      </p:sp>
    </p:spTree>
    <p:extLst>
      <p:ext uri="{BB962C8B-B14F-4D97-AF65-F5344CB8AC3E}">
        <p14:creationId xmlns:p14="http://schemas.microsoft.com/office/powerpoint/2010/main" val="3145760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2A634387-56A1-4ECB-9AA4-1FA08E5443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9257888"/>
              </p:ext>
            </p:extLst>
          </p:nvPr>
        </p:nvGraphicFramePr>
        <p:xfrm>
          <a:off x="579438" y="1416050"/>
          <a:ext cx="10515600" cy="520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133655777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03692430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10450886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65016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Výzva - název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Plánované datum ukončení příjmu žádostí o podporu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Počet zaregistrovaných žádostí o podporu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Příspěvek Unie zaregistrovaných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542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Odborné učebny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Ukončena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369,7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905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Konektivita škol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Ukončena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269, 4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56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Inovativní  a pilotní projekty Oběhového hospodářství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První kolo: do 6. 5. 2024</a:t>
                      </a:r>
                    </a:p>
                    <a:p>
                      <a:pPr algn="ctr"/>
                      <a:r>
                        <a:rPr lang="cs-CZ" sz="1600" dirty="0"/>
                        <a:t>Druhé kolo: do 31. 10.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9618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Řemeslné inkubátory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31. 12. 2024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765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Obnova území -  Koncepce a příprava projektů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31. 12. 2024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27, 9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4712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Obnova území – Příroda a krajina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30. 6. 2025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57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Obnova území - Infrastruktura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30. 6. 2025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31,5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273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Obnova území – Veřejné služby, kultura, sport, rekreace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31. 12. 2024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348,9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5064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Vzdělávání ve firmách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31. 12. 2024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14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4427080"/>
                  </a:ext>
                </a:extLst>
              </a:tr>
            </a:tbl>
          </a:graphicData>
        </a:graphic>
      </p:graphicFrame>
      <p:sp>
        <p:nvSpPr>
          <p:cNvPr id="3" name="Nadpis 2">
            <a:extLst>
              <a:ext uri="{FF2B5EF4-FFF2-40B4-BE49-F238E27FC236}">
                <a16:creationId xmlns:a16="http://schemas.microsoft.com/office/drawing/2014/main" id="{B9371186-422D-4837-9D47-0A91BA376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Přehled čerpání – Tematické výzvy</a:t>
            </a:r>
          </a:p>
        </p:txBody>
      </p:sp>
    </p:spTree>
    <p:extLst>
      <p:ext uri="{BB962C8B-B14F-4D97-AF65-F5344CB8AC3E}">
        <p14:creationId xmlns:p14="http://schemas.microsoft.com/office/powerpoint/2010/main" val="1106233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E9D67C66-580B-47A7-A567-ADF25417BE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151761"/>
              </p:ext>
            </p:extLst>
          </p:nvPr>
        </p:nvGraphicFramePr>
        <p:xfrm>
          <a:off x="838199" y="2479040"/>
          <a:ext cx="10515600" cy="189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189442146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48826779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77443223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2240106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Výzva - název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Plánované datum ukončení příjmu žádostí o podporu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Počet zaregistrovaných žádostí o podporu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Příspěvek Unie zaregistrovaných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960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Rozvoj vodíkových údolí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30. 9. 2024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6158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Posílení sociální stability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30. 6. 2025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4384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Infrastruktura pro další vzdělávání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13. 6. 2025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2789365"/>
                  </a:ext>
                </a:extLst>
              </a:tr>
            </a:tbl>
          </a:graphicData>
        </a:graphic>
      </p:graphicFrame>
      <p:sp>
        <p:nvSpPr>
          <p:cNvPr id="3" name="Nadpis 2">
            <a:extLst>
              <a:ext uri="{FF2B5EF4-FFF2-40B4-BE49-F238E27FC236}">
                <a16:creationId xmlns:a16="http://schemas.microsoft.com/office/drawing/2014/main" id="{6E38A120-7FE3-4A98-B160-9F71955A4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Přehled čerpání – Tematické výzvy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5593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1CF1A7C4-E7AF-4C1F-A843-278352AA7D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Vouchery pro podnikatele</a:t>
            </a:r>
          </a:p>
          <a:p>
            <a:endParaRPr lang="cs-CZ" sz="2000" b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cs-CZ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počet podaných žádostí: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185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za 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40 mil. Kč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počet schválených žádostí: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50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za 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18 mil. Kč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cs-CZ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dne 16. 9. 2024 na RKK budou schvalovány poslední</a:t>
            </a:r>
          </a:p>
          <a:p>
            <a:pPr marL="0" indent="0">
              <a:buNone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žádosti</a:t>
            </a:r>
            <a:endParaRPr lang="cs-CZ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E63ABE42-558E-4DD3-92BE-254468771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Přehled čerpání – Zastřešující projekty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1B74563-9446-4E2B-BE21-DFB253219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169" y="2195757"/>
            <a:ext cx="3571864" cy="357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31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4D02BA0E-6D63-4362-B88D-5DA6912E52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Úvěr transformace</a:t>
            </a:r>
          </a:p>
          <a:p>
            <a:endParaRPr lang="cs-CZ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cs-CZ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počet podaných žádostí: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34 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 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624 mil. Kč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cs-CZ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počet uzavřených smluv: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za 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105,8 mil. Kč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DAB80CF2-71BC-47F8-8396-BEEC13B2E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Přehled čerpání – Finanční nástroje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B0746E2-46A0-437E-A2CB-B16A97C45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396" y="2342566"/>
            <a:ext cx="299154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93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0F8CADB2-FAD2-46AB-A8C8-A45EB34723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Strategické projekty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cs-CZ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Alokace SP –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2,9 </a:t>
            </a:r>
            <a:r>
              <a:rPr lang="cs-CZ" sz="20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mild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Kč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podáno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za 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3,3 mld. Kč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Proplaceno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 </a:t>
            </a:r>
            <a:r>
              <a:rPr lang="cs-CZ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ŽoP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63,6 mld. Kč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E98D76C4-9E28-47F2-8304-DAD4E1360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Strategické projekty – stav čerpání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821E4D1-F4FE-4828-94B7-DF0DAD773C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54" y="2167221"/>
            <a:ext cx="3310505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856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B84ADEFC-10E8-4FDE-AFC7-69C07A6D03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093024"/>
              </p:ext>
            </p:extLst>
          </p:nvPr>
        </p:nvGraphicFramePr>
        <p:xfrm>
          <a:off x="579437" y="1416050"/>
          <a:ext cx="11156598" cy="4965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433">
                  <a:extLst>
                    <a:ext uri="{9D8B030D-6E8A-4147-A177-3AD203B41FA5}">
                      <a16:colId xmlns:a16="http://schemas.microsoft.com/office/drawing/2014/main" val="1394374478"/>
                    </a:ext>
                  </a:extLst>
                </a:gridCol>
                <a:gridCol w="1859433">
                  <a:extLst>
                    <a:ext uri="{9D8B030D-6E8A-4147-A177-3AD203B41FA5}">
                      <a16:colId xmlns:a16="http://schemas.microsoft.com/office/drawing/2014/main" val="50919667"/>
                    </a:ext>
                  </a:extLst>
                </a:gridCol>
                <a:gridCol w="1859433">
                  <a:extLst>
                    <a:ext uri="{9D8B030D-6E8A-4147-A177-3AD203B41FA5}">
                      <a16:colId xmlns:a16="http://schemas.microsoft.com/office/drawing/2014/main" val="2550989539"/>
                    </a:ext>
                  </a:extLst>
                </a:gridCol>
                <a:gridCol w="1859433">
                  <a:extLst>
                    <a:ext uri="{9D8B030D-6E8A-4147-A177-3AD203B41FA5}">
                      <a16:colId xmlns:a16="http://schemas.microsoft.com/office/drawing/2014/main" val="2605843301"/>
                    </a:ext>
                  </a:extLst>
                </a:gridCol>
                <a:gridCol w="1859433">
                  <a:extLst>
                    <a:ext uri="{9D8B030D-6E8A-4147-A177-3AD203B41FA5}">
                      <a16:colId xmlns:a16="http://schemas.microsoft.com/office/drawing/2014/main" val="1958168466"/>
                    </a:ext>
                  </a:extLst>
                </a:gridCol>
                <a:gridCol w="1859433">
                  <a:extLst>
                    <a:ext uri="{9D8B030D-6E8A-4147-A177-3AD203B41FA5}">
                      <a16:colId xmlns:a16="http://schemas.microsoft.com/office/drawing/2014/main" val="903410777"/>
                    </a:ext>
                  </a:extLst>
                </a:gridCol>
              </a:tblGrid>
              <a:tr h="486025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Projekt předložen</a:t>
                      </a:r>
                      <a:endParaRPr lang="cs-CZ" sz="16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MES</a:t>
                      </a:r>
                      <a:endParaRPr lang="cs-CZ" sz="16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RSK</a:t>
                      </a:r>
                      <a:endParaRPr lang="cs-CZ" sz="16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VK</a:t>
                      </a:r>
                      <a:endParaRPr lang="cs-CZ" sz="160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Vydání </a:t>
                      </a:r>
                      <a:r>
                        <a:rPr lang="cs-CZ" sz="1400" b="1" dirty="0" err="1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RoPD</a:t>
                      </a:r>
                      <a:endParaRPr lang="cs-CZ" sz="16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5607485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MEDARD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6. 6. 23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25. 9. 23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13. 11. 23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20. 11. 23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31. 8. 24?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7849517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SIGD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7. 11. 23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6. 2. 24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22. 3. 24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9. 4. 24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24. 6. 24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0825002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CLV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28. 11. 23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5. 3. 24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22. 3. 24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9 4. 24</a:t>
                      </a:r>
                      <a:endParaRPr lang="cs-CZ" sz="16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26. 6. 24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1028723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KIC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5. 12. 23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30. 1. 24</a:t>
                      </a:r>
                      <a:endParaRPr lang="cs-CZ" sz="16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22. 3. 24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9. 4. 24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26. 6. 24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1079462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Keramka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6. 12. 23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14. 3. 24</a:t>
                      </a:r>
                      <a:endParaRPr lang="cs-CZ" sz="16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29. 4. 24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16. 5. 24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24. 6. 24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61445031"/>
                  </a:ext>
                </a:extLst>
              </a:tr>
              <a:tr h="591054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Horský hotel Klínovec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13. 12. 23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10. 4. 24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29. 4. 24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16. 5. 24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30. 9. 24?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0025458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Chytrá krajina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14. 12. 23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25. 3. 24</a:t>
                      </a:r>
                      <a:endParaRPr lang="cs-CZ" sz="16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29. 4. 24</a:t>
                      </a:r>
                      <a:endParaRPr lang="cs-CZ" sz="16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16. 5. 24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19. 6. 24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7740475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4K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20. 12. 23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11. 4. 24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4. 6. 24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17. 6. 24</a:t>
                      </a:r>
                      <a:endParaRPr lang="cs-CZ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30. 9. 24?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5261722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Vl:Aštovka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21. 12. 23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23. 4. 24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4. 6. 24</a:t>
                      </a:r>
                      <a:endParaRPr lang="cs-CZ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17. 6. 24</a:t>
                      </a:r>
                      <a:endParaRPr lang="cs-CZ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ztratil status SP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90633136"/>
                  </a:ext>
                </a:extLst>
              </a:tr>
            </a:tbl>
          </a:graphicData>
        </a:graphic>
      </p:graphicFrame>
      <p:sp>
        <p:nvSpPr>
          <p:cNvPr id="3" name="Nadpis 2">
            <a:extLst>
              <a:ext uri="{FF2B5EF4-FFF2-40B4-BE49-F238E27FC236}">
                <a16:creationId xmlns:a16="http://schemas.microsoft.com/office/drawing/2014/main" id="{6191DB88-67D0-47D5-AE00-A45C79062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Strategické projekty – harmonogram</a:t>
            </a:r>
          </a:p>
        </p:txBody>
      </p:sp>
    </p:spTree>
    <p:extLst>
      <p:ext uri="{BB962C8B-B14F-4D97-AF65-F5344CB8AC3E}">
        <p14:creationId xmlns:p14="http://schemas.microsoft.com/office/powerpoint/2010/main" val="28799956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layout OPST II</Template>
  <TotalTime>4338</TotalTime>
  <Words>895</Words>
  <Application>Microsoft Office PowerPoint</Application>
  <DocSecurity>0</DocSecurity>
  <PresentationFormat>Širokoúhlá obrazovka</PresentationFormat>
  <Paragraphs>216</Paragraphs>
  <Slides>15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2" baseType="lpstr">
      <vt:lpstr>Arial</vt:lpstr>
      <vt:lpstr>Calibri</vt:lpstr>
      <vt:lpstr>Segoe UI</vt:lpstr>
      <vt:lpstr>Times New Roman</vt:lpstr>
      <vt:lpstr>Verdana</vt:lpstr>
      <vt:lpstr>Wingdings</vt:lpstr>
      <vt:lpstr>Motiv Office</vt:lpstr>
      <vt:lpstr>Prezentace aplikace PowerPoint</vt:lpstr>
      <vt:lpstr>Stav  implementace</vt:lpstr>
      <vt:lpstr>Stav implementace programu k 27. 8. 2024 </vt:lpstr>
      <vt:lpstr>Přehled čerpání – Tematické výzvy</vt:lpstr>
      <vt:lpstr>Přehled čerpání – Tematické výzvy</vt:lpstr>
      <vt:lpstr>Přehled čerpání – Zastřešující projekty</vt:lpstr>
      <vt:lpstr>Přehled čerpání – Finanční nástroje</vt:lpstr>
      <vt:lpstr>Strategické projekty – stav čerpání</vt:lpstr>
      <vt:lpstr>Strategické projekty – harmonogram</vt:lpstr>
      <vt:lpstr>Připravované výzvy a diskutovaná témata</vt:lpstr>
      <vt:lpstr>Připravované výzvy</vt:lpstr>
      <vt:lpstr>Připravované výzvy</vt:lpstr>
      <vt:lpstr>Připravované výzvy</vt:lpstr>
      <vt:lpstr>Diskutovaná témata</vt:lpstr>
      <vt:lpstr>Děkuji za  pozornost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Hanousková Beáta</dc:creator>
  <cp:keywords/>
  <dc:description/>
  <cp:lastModifiedBy>Janečková Romana</cp:lastModifiedBy>
  <cp:revision>271</cp:revision>
  <dcterms:created xsi:type="dcterms:W3CDTF">2022-11-18T10:26:31Z</dcterms:created>
  <dcterms:modified xsi:type="dcterms:W3CDTF">2024-08-28T12:54:55Z</dcterms:modified>
  <cp:category/>
  <dc:identifier/>
  <cp:contentStatus/>
  <dc:language/>
  <cp:version/>
</cp:coreProperties>
</file>