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4304" r:id="rId5"/>
  </p:sldMasterIdLst>
  <p:notesMasterIdLst>
    <p:notesMasterId r:id="rId34"/>
  </p:notesMasterIdLst>
  <p:handoutMasterIdLst>
    <p:handoutMasterId r:id="rId35"/>
  </p:handoutMasterIdLst>
  <p:sldIdLst>
    <p:sldId id="1271" r:id="rId6"/>
    <p:sldId id="2145706998" r:id="rId7"/>
    <p:sldId id="2145707150" r:id="rId8"/>
    <p:sldId id="2145707247" r:id="rId9"/>
    <p:sldId id="2145707248" r:id="rId10"/>
    <p:sldId id="2145707249" r:id="rId11"/>
    <p:sldId id="2145707246" r:id="rId12"/>
    <p:sldId id="2145707223" r:id="rId13"/>
    <p:sldId id="2145707224" r:id="rId14"/>
    <p:sldId id="2145707225" r:id="rId15"/>
    <p:sldId id="2145707119" r:id="rId16"/>
    <p:sldId id="2145707226" r:id="rId17"/>
    <p:sldId id="2145707202" r:id="rId18"/>
    <p:sldId id="2145707250" r:id="rId19"/>
    <p:sldId id="2145707251" r:id="rId20"/>
    <p:sldId id="2145707252" r:id="rId21"/>
    <p:sldId id="2145707253" r:id="rId22"/>
    <p:sldId id="2145707254" r:id="rId23"/>
    <p:sldId id="2145707255" r:id="rId24"/>
    <p:sldId id="2145707256" r:id="rId25"/>
    <p:sldId id="2145707257" r:id="rId26"/>
    <p:sldId id="2145707258" r:id="rId27"/>
    <p:sldId id="2145707198" r:id="rId28"/>
    <p:sldId id="2145707199" r:id="rId29"/>
    <p:sldId id="2145707200" r:id="rId30"/>
    <p:sldId id="2145707112" r:id="rId31"/>
    <p:sldId id="2145707213" r:id="rId32"/>
    <p:sldId id="1262" r:id="rId33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0332165-5EBE-4C73-4507-F4E37FF7F3E6}" name="Nikischer Richard" initials="NR" userId="S::richard.nikischer@mmr.cz::01d57592-40cd-45a4-806e-9b941371c49a" providerId="AD"/>
  <p188:author id="{E459F69F-084F-8885-D785-4D003D6F16CA}" name="Lesák Vít" initials="LV" userId="S::vit.lesak@mmr.cz::6e3789fa-6b6f-49e2-a4c3-f52030aa2404" providerId="AD"/>
  <p188:author id="{54E1ADC4-FFED-D8AF-5F0A-C60B4E91463F}" name="Opravil Zdeněk" initials="OZ" userId="S::zdenek.opravil@mmr.cz::432fd13f-eea1-44cb-8bc8-b34480f7dd5c" providerId="AD"/>
  <p188:author id="{9CF38EEE-0BAE-7116-4A73-47C4DDC3B842}" name="Barcalová Jitka" initials="BJ" userId="S::jitka.barcalova@mmr.cz::ee576c53-5c4f-489f-b6ff-d6731ecd73c7" providerId="AD"/>
  <p188:author id="{86980AF6-EFED-F27D-AB7D-2D39E3B55033}" name="Ludvíková Sabina" initials="LS" userId="S::sabina.ludvikova@mmr.cz::d245b7ff-8e80-4890-9899-169ab23747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ndřej Pergl" initials="OP" lastIdx="10" clrIdx="0"/>
  <p:cmAuthor id="1" name="Mazal Rostislav" initials="MR" lastIdx="5" clrIdx="1">
    <p:extLst>
      <p:ext uri="{19B8F6BF-5375-455C-9EA6-DF929625EA0E}">
        <p15:presenceInfo xmlns:p15="http://schemas.microsoft.com/office/powerpoint/2012/main" userId="S::rostislav.mazal@mmr.cz::41cffdb9-8294-4a48-a835-d370f562de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EBD01"/>
    <a:srgbClr val="FDBE01"/>
    <a:srgbClr val="FFCA08"/>
    <a:srgbClr val="0C4CA3"/>
    <a:srgbClr val="F5CA49"/>
    <a:srgbClr val="F0E506"/>
    <a:srgbClr val="F4B301"/>
    <a:srgbClr val="FFEB14"/>
    <a:srgbClr val="D3E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895" autoAdjust="0"/>
  </p:normalViewPr>
  <p:slideViewPr>
    <p:cSldViewPr snapToGrid="0">
      <p:cViewPr varScale="1">
        <p:scale>
          <a:sx n="69" d="100"/>
          <a:sy n="69" d="100"/>
        </p:scale>
        <p:origin x="2154" y="66"/>
      </p:cViewPr>
      <p:guideLst>
        <p:guide orient="horz"/>
        <p:guide pos="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8D45ECD3-898F-4938-8F91-316EBF799E19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2" y="9428586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66A3EE80-65DB-4D20-8862-FEC13CF549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54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57605558-CA49-4C57-A7DA-C61CC902B740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5300" y="1243013"/>
            <a:ext cx="58070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8586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3499E54A-1AF1-4500-BC1C-579C8999CF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479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260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181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  <a:p>
            <a:pPr marL="0" indent="0">
              <a:buFont typeface="Arial" panose="020B0604020202020204" pitchFamily="34" charset="0"/>
              <a:buNone/>
            </a:pPr>
            <a:endParaRPr lang="cs-CZ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AB583-5447-445A-A454-B90775D4FE8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5350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833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95667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025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DSO –dobrovolné svazky obcí</a:t>
            </a:r>
          </a:p>
          <a:p>
            <a:r>
              <a:rPr lang="cs-CZ" dirty="0"/>
              <a:t>SO – společenství obcí</a:t>
            </a:r>
          </a:p>
        </p:txBody>
      </p:sp>
    </p:spTree>
    <p:extLst>
      <p:ext uri="{BB962C8B-B14F-4D97-AF65-F5344CB8AC3E}">
        <p14:creationId xmlns:p14="http://schemas.microsoft.com/office/powerpoint/2010/main" val="4154319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418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28384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331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89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3496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010" indent="-461010"/>
            <a:endParaRPr lang="cs-CZ" sz="900"/>
          </a:p>
        </p:txBody>
      </p:sp>
    </p:spTree>
    <p:extLst>
      <p:ext uri="{BB962C8B-B14F-4D97-AF65-F5344CB8AC3E}">
        <p14:creationId xmlns:p14="http://schemas.microsoft.com/office/powerpoint/2010/main" val="38721082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312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8398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8120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7178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5805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57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3020395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09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br>
              <a:rPr lang="cs-CZ" b="1"/>
            </a:br>
            <a:r>
              <a:rPr lang="cs-CZ" sz="2000" b="1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 bez loga na pozadí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807969" y="800428"/>
            <a:ext cx="10544353" cy="70759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 rot="10800000" flipV="1">
            <a:off x="807969" y="1703367"/>
            <a:ext cx="10544353" cy="4501692"/>
          </a:xfrm>
          <a:prstGeom prst="rect">
            <a:avLst/>
          </a:prstGeom>
        </p:spPr>
        <p:txBody>
          <a:bodyPr/>
          <a:lstStyle>
            <a:lvl1pPr marL="357152" indent="-357152">
              <a:defRPr/>
            </a:lvl1pPr>
            <a:lvl2pPr marL="714304" indent="-257149">
              <a:buFont typeface="Courier New" panose="02070309020205020404" pitchFamily="49" charset="0"/>
              <a:buChar char="o"/>
              <a:defRPr/>
            </a:lvl2pPr>
            <a:lvl3pPr marL="1142886" indent="-228577">
              <a:buFont typeface="Wingdings" panose="05000000000000000000" pitchFamily="2" charset="2"/>
              <a:buChar char="§"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4E01-F173-423B-BCD8-B8C3DB995DD1}" type="datetime1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1FABD4B-2F30-49F8-98F3-E2840AF18A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1992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dpis a obsah bez loga na pozadí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807970" y="800428"/>
            <a:ext cx="10544353" cy="70759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 rot="10800000" flipV="1">
            <a:off x="807970" y="1703367"/>
            <a:ext cx="10544353" cy="4501692"/>
          </a:xfrm>
          <a:prstGeom prst="rect">
            <a:avLst/>
          </a:prstGeom>
        </p:spPr>
        <p:txBody>
          <a:bodyPr/>
          <a:lstStyle>
            <a:lvl1pPr marL="348795" indent="-348795">
              <a:defRPr/>
            </a:lvl1pPr>
            <a:lvl2pPr marL="697591" indent="-251132">
              <a:buFont typeface="Courier New" panose="02070309020205020404" pitchFamily="49" charset="0"/>
              <a:buChar char="o"/>
              <a:defRPr/>
            </a:lvl2pPr>
            <a:lvl3pPr marL="1116145" indent="-223229">
              <a:buFont typeface="Wingdings" panose="05000000000000000000" pitchFamily="2" charset="2"/>
              <a:buChar char="§"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4E01-F173-423B-BCD8-B8C3DB995DD1}" type="datetime1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09479" y="6507904"/>
            <a:ext cx="2742843" cy="373831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1FABD4B-2F30-49F8-98F3-E2840AF18AB3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9" name="Obrázek 8" descr="Obsah obrázku text&#10;&#10;Popis byl vytvořen automaticky">
            <a:extLst>
              <a:ext uri="{FF2B5EF4-FFF2-40B4-BE49-F238E27FC236}">
                <a16:creationId xmlns:a16="http://schemas.microsoft.com/office/drawing/2014/main" id="{43F2D9F1-BC76-45A6-9158-8D6EA64CDF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05" y="6354895"/>
            <a:ext cx="1702758" cy="38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07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5F32FC-B22F-E3F7-3F60-3ED527137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B4716F6-847C-5703-407D-30F4D48281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88F4185-1A4B-3173-665D-2F15E7C1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A49D3FA-7C01-36CF-5D50-E29CA1F9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2A76F0E-4924-9584-6052-1F696650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381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E7762A-9FED-5793-1A25-5A3CF902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5598A6-7F5C-C2BD-2085-3D8CA019F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6E22038-F922-E373-D494-74BCB1218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16BE83C-0DA2-3353-3F01-F834B3FA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9A426A1-E0D1-FAE2-3C25-DC1933BDC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300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D864A1-BE2E-4F39-E6DA-586D21A96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4EEA7FF-FE89-8AE4-07D2-B8E17FED5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DB02E3A-1D85-A24D-C6E3-CD204B59E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FEE42EB-7D49-43F7-7685-AC0D7EE37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884E2DF-EF90-279D-5175-85F6B0BF9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95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B6B8C9-C5DA-5A47-34AA-9ECE2731B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ED5FDC-E244-79EB-4480-4C9EC4035D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80926" cy="445508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BAC1D44-955A-52F8-FA19-CA6ECF079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1396" y="1869153"/>
            <a:ext cx="5180926" cy="445508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F7F1590-5B4F-68D5-0301-D85E3C7CB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3BB711D-EB14-1E73-B7DF-613574CF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9F3E618-71D1-1BDA-21BF-60790A0B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457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FC268F-2F73-80DD-2CCA-813B0A6A6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679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1DD2FE9-C820-84A2-714C-474328F70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679" y="1721247"/>
            <a:ext cx="5157116" cy="843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A1C8BCB-AD5E-8143-9BA3-4EC7315915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679" y="2564803"/>
            <a:ext cx="5157116" cy="37724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8C786D5-074B-29BE-9D30-612AF9C1E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1397" y="1721247"/>
            <a:ext cx="5182513" cy="843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55F0D87-DD30-8B6E-D84D-CC99B5DE7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1397" y="2564803"/>
            <a:ext cx="5182513" cy="37724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650EBA9-0BC0-6261-BF47-45C89BE14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3DBC549-9B79-0F75-940A-CD9147F48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25B6E6C-E5B2-E553-A472-7CE9443E8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465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085D6C-EFBA-92AC-448A-842CBC341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CAA28E7-5D49-51AD-5D5B-70AB07A07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D4D8086-2D6B-DCF9-2E6F-ECEA1F77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22D43B1-7D1C-99AE-7CDF-9220735D5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0324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2D527C8-235E-2C89-461D-D50FC187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ECE33D6-80D5-200F-9B65-137673FB9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79DD08A-615D-6086-EAED-19F22592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473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8D09F7-7331-A9CC-2CA5-6043C8382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679" y="468101"/>
            <a:ext cx="3931725" cy="163835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0F0EB3-1EA9-D940-CAF1-CE6466E95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2513" y="1010968"/>
            <a:ext cx="6171397" cy="49898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C5BDE7A-DB29-AA4B-AACC-DB3BEF5AA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679" y="2106454"/>
            <a:ext cx="3931725" cy="3902466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7C2AD39-3DAD-3586-CE1A-6AAD1DB3E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9DF9354-B857-185C-0D67-1F0D6817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2628B4D-262E-F493-7AF8-6D80CC64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798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endParaRPr lang="cs-CZ" sz="2000" b="1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B38997-A7A3-13E5-7CDE-DAE8985D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679" y="468101"/>
            <a:ext cx="3931725" cy="163835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6060D52-838D-39DB-74AF-9840E5920F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2513" y="1010968"/>
            <a:ext cx="6171397" cy="4989825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615B19B-5C83-E823-EBE6-369B67B73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679" y="2106454"/>
            <a:ext cx="3931725" cy="3902466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E32DE91-95A0-F70F-685D-09BBDA213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F23969D-C874-604D-AF1A-0B98F2BF8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44C7145-A634-D471-0F3C-2D89A334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7604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0CFA2A-876C-F7A3-2961-6C0FA98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454A68F-644F-A318-07EC-6C5233AE5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7DD199-4C17-1631-75FC-1B5BC4EA9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C1ED4A4-1B60-946E-8740-71CA2CB33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EA9F91-3412-5D12-446B-796FB751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4132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B27109D-CED1-306D-796B-C9233E1256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764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D197DA4-24B5-7056-607A-4F378561C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733293" cy="595040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40DC8E4-6DFB-77C9-B2A6-37D5844B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61ABD08-DAE2-FCAC-905F-5AC099931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AA7E861-8766-1798-D45C-646F3D17E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0105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7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1322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/>
          <p:cNvSpPr txBox="1">
            <a:spLocks/>
          </p:cNvSpPr>
          <p:nvPr userDrawn="1"/>
        </p:nvSpPr>
        <p:spPr>
          <a:xfrm>
            <a:off x="1870889" y="3879711"/>
            <a:ext cx="9610533" cy="5900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00"/>
              <a:t>MINISTERSTVO PRO MÍSTNÍ ROZVOJ ČR</a:t>
            </a: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289" y="4690354"/>
            <a:ext cx="9407820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289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pic>
        <p:nvPicPr>
          <p:cNvPr id="8" name="obrázek 1" descr="mmr_barevne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1313" y="635380"/>
            <a:ext cx="2159354" cy="479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1494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661" r:id="rId2"/>
    <p:sldLayoutId id="2147483650" r:id="rId3"/>
    <p:sldLayoutId id="2147484003" r:id="rId4"/>
    <p:sldLayoutId id="2147483660" r:id="rId5"/>
    <p:sldLayoutId id="2147483662" r:id="rId6"/>
    <p:sldLayoutId id="2147483663" r:id="rId7"/>
    <p:sldLayoutId id="2147483649" r:id="rId8"/>
    <p:sldLayoutId id="2147483752" r:id="rId9"/>
    <p:sldLayoutId id="2147484265" r:id="rId10"/>
    <p:sldLayoutId id="2147484266" r:id="rId11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4EA833B0-EA60-1ABD-2373-6B129B98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91" y="373831"/>
            <a:ext cx="10514231" cy="1357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EBB55EB-1B60-02BC-47B3-037B1CF06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091" y="1869153"/>
            <a:ext cx="10514231" cy="4455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7201B58-7FCC-1FEC-5D49-B18AB0EFA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A50A4-1672-465A-9243-C0B4EFB062CA}" type="datetimeFigureOut">
              <a:rPr lang="cs-CZ" smtClean="0"/>
              <a:t>02.09.2024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6890E3-2203-186F-494B-3C1E4E5D4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F8CCD05-5AFE-B350-DA21-5DA0BD1A9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5F477-F1F1-4CC3-9712-57418B1D96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59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  <p:sldLayoutId id="2147484316" r:id="rId12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pi.cz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komunikace@sfpi.cz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70156" y="2736384"/>
            <a:ext cx="9927162" cy="1278296"/>
          </a:xfrm>
        </p:spPr>
        <p:txBody>
          <a:bodyPr>
            <a:noAutofit/>
          </a:bodyPr>
          <a:lstStyle/>
          <a:p>
            <a:r>
              <a:rPr lang="cs-CZ" sz="3400"/>
              <a:t>Aktuální informace z Ministerstva pro místní rozvoj </a:t>
            </a:r>
            <a:r>
              <a:rPr lang="cs-CZ" sz="2400"/>
              <a:t>Odbor regionální politiky</a:t>
            </a:r>
            <a:br>
              <a:rPr lang="cs-CZ" sz="3400"/>
            </a:br>
            <a:endParaRPr lang="cs-CZ" sz="340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870156" y="4981655"/>
            <a:ext cx="10523798" cy="583767"/>
          </a:xfrm>
        </p:spPr>
        <p:txBody>
          <a:bodyPr lIns="90000" tIns="45720" rIns="144000" bIns="45720" anchor="t">
            <a:noAutofit/>
          </a:bodyPr>
          <a:lstStyle/>
          <a:p>
            <a:pPr marL="461010" indent="-461010"/>
            <a:r>
              <a:rPr lang="cs-CZ" sz="2400"/>
              <a:t>Regionální stálá konference Karlovarského kraje, 5. září 2024</a:t>
            </a:r>
          </a:p>
          <a:p>
            <a:pPr marL="461010" indent="-461010"/>
            <a:endParaRPr lang="cs-CZ">
              <a:cs typeface="Calibri"/>
            </a:endParaRPr>
          </a:p>
          <a:p>
            <a:pPr marL="461010" indent="-461010"/>
            <a:endParaRPr lang="cs-CZ">
              <a:cs typeface="Calibri"/>
            </a:endParaRPr>
          </a:p>
          <a:p>
            <a:pPr marL="461010" indent="-461010"/>
            <a:endParaRPr lang="cs-CZ">
              <a:cs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B85633B-D332-4A38-B074-C119AF9C0125}"/>
              </a:ext>
            </a:extLst>
          </p:cNvPr>
          <p:cNvSpPr txBox="1"/>
          <p:nvPr/>
        </p:nvSpPr>
        <p:spPr>
          <a:xfrm>
            <a:off x="870156" y="3864335"/>
            <a:ext cx="5363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0250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A2D23C-045F-4DF5-0AEC-E88EA8386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1"/>
            <a:ext cx="10971372" cy="1206500"/>
          </a:xfrm>
        </p:spPr>
        <p:txBody>
          <a:bodyPr anchor="ctr"/>
          <a:lstStyle/>
          <a:p>
            <a:r>
              <a:rPr lang="cs-CZ"/>
              <a:t>Důležité dokumenty k politice soudržnosti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38A84BE-F38C-ED23-C20B-72CE97E0B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533469"/>
            <a:ext cx="11277680" cy="4803536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/>
              <a:t>Deklarace společně smýšlejících členských států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(květen 2024)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důraz na zachování, posílení a zjednodušení politiky soudržnosti po 2027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/>
              <a:t>Strategická agenda EU 2024</a:t>
            </a:r>
            <a:r>
              <a:rPr lang="cs-CZ" sz="2800" b="1">
                <a:sym typeface="Symbol" panose="05050102010706020507" pitchFamily="18" charset="2"/>
              </a:rPr>
              <a:t>2029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(červen 2024)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ukotvení politiky soudržnosti jako jednoho z cílů podporujících dlouhodobý růst EU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/>
              <a:t>Politické směry pro příští EK 2024</a:t>
            </a:r>
            <a:r>
              <a:rPr lang="cs-CZ" sz="2800" b="1">
                <a:sym typeface="Symbol" panose="05050102010706020507" pitchFamily="18" charset="2"/>
              </a:rPr>
              <a:t>2029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(červenec 2024)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potřeba posílené politiky soudržnosti a růstu, v jejímž středu budou regiony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>
                <a:sym typeface="Symbol" panose="05050102010706020507" pitchFamily="18" charset="2"/>
              </a:rPr>
              <a:t>Východiska pro směřování politiky soudržnosti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(červenec 2024)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zpracováno MMR a schváleno vládou ČR dne 10. 7. 2024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shrnutí základních představ ČR o podobě politiky soudržnosti po roce 2027</a:t>
            </a:r>
            <a:endParaRPr lang="cs-CZ" sz="24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69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617820-9BFA-3AFB-E191-587159198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2" y="0"/>
            <a:ext cx="10481832" cy="1254174"/>
          </a:xfrm>
        </p:spPr>
        <p:txBody>
          <a:bodyPr anchor="ctr">
            <a:normAutofit/>
          </a:bodyPr>
          <a:lstStyle/>
          <a:p>
            <a:r>
              <a:rPr lang="cs-CZ"/>
              <a:t>Harmonogram vyjednávání politiky soudržnosti</a:t>
            </a:r>
            <a:endParaRPr lang="cs-CZ" b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727C98F0-DA16-B2CD-285D-71993EF2B101}"/>
              </a:ext>
            </a:extLst>
          </p:cNvPr>
          <p:cNvSpPr/>
          <p:nvPr/>
        </p:nvSpPr>
        <p:spPr>
          <a:xfrm>
            <a:off x="609522" y="2921631"/>
            <a:ext cx="10971370" cy="589125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E002F31B-C6B2-5988-025A-D345AC72124D}"/>
              </a:ext>
            </a:extLst>
          </p:cNvPr>
          <p:cNvCxnSpPr>
            <a:cxnSpLocks/>
          </p:cNvCxnSpPr>
          <p:nvPr/>
        </p:nvCxnSpPr>
        <p:spPr>
          <a:xfrm>
            <a:off x="5923504" y="1940656"/>
            <a:ext cx="0" cy="3599531"/>
          </a:xfrm>
          <a:prstGeom prst="line">
            <a:avLst/>
          </a:prstGeom>
          <a:ln w="3810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B58B5217-A8BC-D0A5-EA4F-9472326EC463}"/>
              </a:ext>
            </a:extLst>
          </p:cNvPr>
          <p:cNvCxnSpPr/>
          <p:nvPr/>
        </p:nvCxnSpPr>
        <p:spPr>
          <a:xfrm>
            <a:off x="1016719" y="5189635"/>
            <a:ext cx="975473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>
            <a:extLst>
              <a:ext uri="{FF2B5EF4-FFF2-40B4-BE49-F238E27FC236}">
                <a16:creationId xmlns:a16="http://schemas.microsoft.com/office/drawing/2014/main" id="{E0204251-EAAD-9597-9E59-11E124904070}"/>
              </a:ext>
            </a:extLst>
          </p:cNvPr>
          <p:cNvSpPr/>
          <p:nvPr/>
        </p:nvSpPr>
        <p:spPr>
          <a:xfrm>
            <a:off x="2348039" y="5386464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500" b="1">
                <a:solidFill>
                  <a:schemeClr val="tx1">
                    <a:lumMod val="50000"/>
                    <a:lumOff val="50000"/>
                  </a:schemeClr>
                </a:solidFill>
              </a:rPr>
              <a:t>rok 2024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92CF8794-D69B-CFAC-43D8-2C443AF4AD6D}"/>
              </a:ext>
            </a:extLst>
          </p:cNvPr>
          <p:cNvSpPr/>
          <p:nvPr/>
        </p:nvSpPr>
        <p:spPr>
          <a:xfrm>
            <a:off x="7113382" y="5386463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500" b="1">
                <a:solidFill>
                  <a:schemeClr val="tx1">
                    <a:lumMod val="50000"/>
                    <a:lumOff val="50000"/>
                  </a:schemeClr>
                </a:solidFill>
              </a:rPr>
              <a:t>rok 2025</a:t>
            </a:r>
          </a:p>
        </p:txBody>
      </p:sp>
      <p:sp>
        <p:nvSpPr>
          <p:cNvPr id="20" name="Ovál 19">
            <a:extLst>
              <a:ext uri="{FF2B5EF4-FFF2-40B4-BE49-F238E27FC236}">
                <a16:creationId xmlns:a16="http://schemas.microsoft.com/office/drawing/2014/main" id="{72B719A1-39E5-57E0-C59A-ADA27F465E4F}"/>
              </a:ext>
            </a:extLst>
          </p:cNvPr>
          <p:cNvSpPr/>
          <p:nvPr/>
        </p:nvSpPr>
        <p:spPr>
          <a:xfrm>
            <a:off x="1016719" y="2127176"/>
            <a:ext cx="2453394" cy="2231709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vál 21">
            <a:extLst>
              <a:ext uri="{FF2B5EF4-FFF2-40B4-BE49-F238E27FC236}">
                <a16:creationId xmlns:a16="http://schemas.microsoft.com/office/drawing/2014/main" id="{EF43BCE5-DE55-64A0-613B-93ECDAA9FBE4}"/>
              </a:ext>
            </a:extLst>
          </p:cNvPr>
          <p:cNvSpPr/>
          <p:nvPr/>
        </p:nvSpPr>
        <p:spPr>
          <a:xfrm>
            <a:off x="3470111" y="2065722"/>
            <a:ext cx="2453394" cy="2231709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vál 24">
            <a:extLst>
              <a:ext uri="{FF2B5EF4-FFF2-40B4-BE49-F238E27FC236}">
                <a16:creationId xmlns:a16="http://schemas.microsoft.com/office/drawing/2014/main" id="{BFBD4632-06FB-B19B-E7E4-F7122D7DD1D1}"/>
              </a:ext>
            </a:extLst>
          </p:cNvPr>
          <p:cNvSpPr/>
          <p:nvPr/>
        </p:nvSpPr>
        <p:spPr>
          <a:xfrm>
            <a:off x="5923505" y="2071736"/>
            <a:ext cx="2453394" cy="2231709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vál 25">
            <a:extLst>
              <a:ext uri="{FF2B5EF4-FFF2-40B4-BE49-F238E27FC236}">
                <a16:creationId xmlns:a16="http://schemas.microsoft.com/office/drawing/2014/main" id="{B9F4EF77-5F28-7D62-234A-B2F44BD06795}"/>
              </a:ext>
            </a:extLst>
          </p:cNvPr>
          <p:cNvSpPr/>
          <p:nvPr/>
        </p:nvSpPr>
        <p:spPr>
          <a:xfrm>
            <a:off x="8354916" y="2027589"/>
            <a:ext cx="2453394" cy="2231709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49978670-4DE4-8209-F9D4-17B34B19A53F}"/>
              </a:ext>
            </a:extLst>
          </p:cNvPr>
          <p:cNvSpPr/>
          <p:nvPr/>
        </p:nvSpPr>
        <p:spPr>
          <a:xfrm>
            <a:off x="1194672" y="2465065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>
                <a:solidFill>
                  <a:schemeClr val="tx1">
                    <a:lumMod val="50000"/>
                    <a:lumOff val="50000"/>
                  </a:schemeClr>
                </a:solidFill>
              </a:rPr>
              <a:t>Belgické předsednictví 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C2776D81-24E2-AA12-F696-604EB318E152}"/>
              </a:ext>
            </a:extLst>
          </p:cNvPr>
          <p:cNvSpPr/>
          <p:nvPr/>
        </p:nvSpPr>
        <p:spPr>
          <a:xfrm>
            <a:off x="3535183" y="2420878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>
                <a:solidFill>
                  <a:schemeClr val="tx1">
                    <a:lumMod val="50000"/>
                    <a:lumOff val="50000"/>
                  </a:schemeClr>
                </a:solidFill>
              </a:rPr>
              <a:t>Maďarské předsednictví </a:t>
            </a:r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D122E0F2-41CF-6266-EB23-E403C262108C}"/>
              </a:ext>
            </a:extLst>
          </p:cNvPr>
          <p:cNvSpPr/>
          <p:nvPr/>
        </p:nvSpPr>
        <p:spPr>
          <a:xfrm>
            <a:off x="6099707" y="2465065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>
                <a:solidFill>
                  <a:schemeClr val="tx1">
                    <a:lumMod val="50000"/>
                    <a:lumOff val="50000"/>
                  </a:schemeClr>
                </a:solidFill>
              </a:rPr>
              <a:t>Polské předsednictví</a:t>
            </a:r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DB34F519-6A92-6C47-5C83-5726C0111CB9}"/>
              </a:ext>
            </a:extLst>
          </p:cNvPr>
          <p:cNvSpPr/>
          <p:nvPr/>
        </p:nvSpPr>
        <p:spPr>
          <a:xfrm>
            <a:off x="8553100" y="2465065"/>
            <a:ext cx="2119469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>
                <a:solidFill>
                  <a:schemeClr val="tx1">
                    <a:lumMod val="50000"/>
                    <a:lumOff val="50000"/>
                  </a:schemeClr>
                </a:solidFill>
              </a:rPr>
              <a:t>Dánské předsednictví </a:t>
            </a:r>
          </a:p>
        </p:txBody>
      </p:sp>
      <p:cxnSp>
        <p:nvCxnSpPr>
          <p:cNvPr id="36" name="Přímá spojnice 35">
            <a:extLst>
              <a:ext uri="{FF2B5EF4-FFF2-40B4-BE49-F238E27FC236}">
                <a16:creationId xmlns:a16="http://schemas.microsoft.com/office/drawing/2014/main" id="{235A4018-BDE9-073E-09A0-F5526754C96C}"/>
              </a:ext>
            </a:extLst>
          </p:cNvPr>
          <p:cNvCxnSpPr/>
          <p:nvPr/>
        </p:nvCxnSpPr>
        <p:spPr>
          <a:xfrm>
            <a:off x="3079080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bdélník 36">
            <a:extLst>
              <a:ext uri="{FF2B5EF4-FFF2-40B4-BE49-F238E27FC236}">
                <a16:creationId xmlns:a16="http://schemas.microsoft.com/office/drawing/2014/main" id="{77A2989E-DB7D-ABC5-9F78-8639FF2DBDE5}"/>
              </a:ext>
            </a:extLst>
          </p:cNvPr>
          <p:cNvSpPr/>
          <p:nvPr/>
        </p:nvSpPr>
        <p:spPr>
          <a:xfrm>
            <a:off x="2635121" y="4692381"/>
            <a:ext cx="850650" cy="280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cxnSp>
        <p:nvCxnSpPr>
          <p:cNvPr id="38" name="Přímá spojnice 37">
            <a:extLst>
              <a:ext uri="{FF2B5EF4-FFF2-40B4-BE49-F238E27FC236}">
                <a16:creationId xmlns:a16="http://schemas.microsoft.com/office/drawing/2014/main" id="{5A1F4493-C5FD-BA73-E985-FA048DF66FBB}"/>
              </a:ext>
            </a:extLst>
          </p:cNvPr>
          <p:cNvCxnSpPr/>
          <p:nvPr/>
        </p:nvCxnSpPr>
        <p:spPr>
          <a:xfrm>
            <a:off x="4765343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>
            <a:extLst>
              <a:ext uri="{FF2B5EF4-FFF2-40B4-BE49-F238E27FC236}">
                <a16:creationId xmlns:a16="http://schemas.microsoft.com/office/drawing/2014/main" id="{F1637C43-42B8-F56D-A5D0-00D0E1352201}"/>
              </a:ext>
            </a:extLst>
          </p:cNvPr>
          <p:cNvCxnSpPr/>
          <p:nvPr/>
        </p:nvCxnSpPr>
        <p:spPr>
          <a:xfrm>
            <a:off x="5526009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bdélník 40">
            <a:extLst>
              <a:ext uri="{FF2B5EF4-FFF2-40B4-BE49-F238E27FC236}">
                <a16:creationId xmlns:a16="http://schemas.microsoft.com/office/drawing/2014/main" id="{AD049FF3-A5ED-2F57-C083-8B86BE517F71}"/>
              </a:ext>
            </a:extLst>
          </p:cNvPr>
          <p:cNvSpPr/>
          <p:nvPr/>
        </p:nvSpPr>
        <p:spPr>
          <a:xfrm>
            <a:off x="5178244" y="4704222"/>
            <a:ext cx="850650" cy="280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sp>
        <p:nvSpPr>
          <p:cNvPr id="42" name="Obdélník 41">
            <a:extLst>
              <a:ext uri="{FF2B5EF4-FFF2-40B4-BE49-F238E27FC236}">
                <a16:creationId xmlns:a16="http://schemas.microsoft.com/office/drawing/2014/main" id="{6A95EC50-2A97-4447-06BD-1F1F4B703E1E}"/>
              </a:ext>
            </a:extLst>
          </p:cNvPr>
          <p:cNvSpPr/>
          <p:nvPr/>
        </p:nvSpPr>
        <p:spPr>
          <a:xfrm>
            <a:off x="4133966" y="4704222"/>
            <a:ext cx="1180298" cy="446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informal </a:t>
            </a:r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cxnSp>
        <p:nvCxnSpPr>
          <p:cNvPr id="43" name="Přímá spojnice 42">
            <a:extLst>
              <a:ext uri="{FF2B5EF4-FFF2-40B4-BE49-F238E27FC236}">
                <a16:creationId xmlns:a16="http://schemas.microsoft.com/office/drawing/2014/main" id="{89252C0C-13AF-C872-2F15-ABA57F695BA0}"/>
              </a:ext>
            </a:extLst>
          </p:cNvPr>
          <p:cNvCxnSpPr>
            <a:cxnSpLocks/>
          </p:cNvCxnSpPr>
          <p:nvPr/>
        </p:nvCxnSpPr>
        <p:spPr>
          <a:xfrm flipH="1">
            <a:off x="2996524" y="2201479"/>
            <a:ext cx="1" cy="863888"/>
          </a:xfrm>
          <a:prstGeom prst="line">
            <a:avLst/>
          </a:prstGeom>
          <a:ln w="28575">
            <a:solidFill>
              <a:srgbClr val="CC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bdélník 43">
            <a:extLst>
              <a:ext uri="{FF2B5EF4-FFF2-40B4-BE49-F238E27FC236}">
                <a16:creationId xmlns:a16="http://schemas.microsoft.com/office/drawing/2014/main" id="{11F12624-95AD-4C59-AE4E-3A7223A482CD}"/>
              </a:ext>
            </a:extLst>
          </p:cNvPr>
          <p:cNvSpPr/>
          <p:nvPr/>
        </p:nvSpPr>
        <p:spPr>
          <a:xfrm>
            <a:off x="1727130" y="1443925"/>
            <a:ext cx="2566864" cy="664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100" b="1">
                <a:solidFill>
                  <a:srgbClr val="CC9900"/>
                </a:solidFill>
              </a:rPr>
              <a:t>volby do Evropského parlamentu</a:t>
            </a:r>
          </a:p>
        </p:txBody>
      </p:sp>
      <p:cxnSp>
        <p:nvCxnSpPr>
          <p:cNvPr id="46" name="Přímá spojnice 45">
            <a:extLst>
              <a:ext uri="{FF2B5EF4-FFF2-40B4-BE49-F238E27FC236}">
                <a16:creationId xmlns:a16="http://schemas.microsoft.com/office/drawing/2014/main" id="{2677F38B-4E7B-DCAE-BA4E-D8ABA94882C2}"/>
              </a:ext>
            </a:extLst>
          </p:cNvPr>
          <p:cNvCxnSpPr/>
          <p:nvPr/>
        </p:nvCxnSpPr>
        <p:spPr>
          <a:xfrm>
            <a:off x="8376898" y="3365302"/>
            <a:ext cx="0" cy="1043864"/>
          </a:xfrm>
          <a:prstGeom prst="line">
            <a:avLst/>
          </a:prstGeom>
          <a:ln w="28575">
            <a:solidFill>
              <a:srgbClr val="A4B8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bdélník 46">
            <a:extLst>
              <a:ext uri="{FF2B5EF4-FFF2-40B4-BE49-F238E27FC236}">
                <a16:creationId xmlns:a16="http://schemas.microsoft.com/office/drawing/2014/main" id="{3D3CE182-A1EB-A77D-CAA8-78DC20C69FF6}"/>
              </a:ext>
            </a:extLst>
          </p:cNvPr>
          <p:cNvSpPr/>
          <p:nvPr/>
        </p:nvSpPr>
        <p:spPr>
          <a:xfrm>
            <a:off x="7883137" y="4556237"/>
            <a:ext cx="967928" cy="560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100" b="1">
                <a:solidFill>
                  <a:srgbClr val="A4B86C"/>
                </a:solidFill>
              </a:rPr>
              <a:t>VFR </a:t>
            </a:r>
          </a:p>
          <a:p>
            <a:pPr algn="ctr"/>
            <a:r>
              <a:rPr lang="cs-CZ" sz="2100" b="1">
                <a:solidFill>
                  <a:srgbClr val="A4B86C"/>
                </a:solidFill>
              </a:rPr>
              <a:t>2028+</a:t>
            </a: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3CA30556-63EF-A1B3-AE30-19DEC2E0ACAB}"/>
              </a:ext>
            </a:extLst>
          </p:cNvPr>
          <p:cNvCxnSpPr/>
          <p:nvPr/>
        </p:nvCxnSpPr>
        <p:spPr>
          <a:xfrm>
            <a:off x="9220293" y="3365302"/>
            <a:ext cx="0" cy="1043864"/>
          </a:xfrm>
          <a:prstGeom prst="line">
            <a:avLst/>
          </a:prstGeom>
          <a:ln w="28575">
            <a:solidFill>
              <a:srgbClr val="A4B8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bdélník 49">
            <a:extLst>
              <a:ext uri="{FF2B5EF4-FFF2-40B4-BE49-F238E27FC236}">
                <a16:creationId xmlns:a16="http://schemas.microsoft.com/office/drawing/2014/main" id="{276D6273-ADD4-8043-8812-98595FC18715}"/>
              </a:ext>
            </a:extLst>
          </p:cNvPr>
          <p:cNvSpPr/>
          <p:nvPr/>
        </p:nvSpPr>
        <p:spPr>
          <a:xfrm>
            <a:off x="8819145" y="4579347"/>
            <a:ext cx="1047715" cy="519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100" b="1">
                <a:solidFill>
                  <a:srgbClr val="A4B86C"/>
                </a:solidFill>
              </a:rPr>
              <a:t>kohezní balíček</a:t>
            </a:r>
          </a:p>
        </p:txBody>
      </p:sp>
      <p:cxnSp>
        <p:nvCxnSpPr>
          <p:cNvPr id="52" name="Přímá spojnice 51">
            <a:extLst>
              <a:ext uri="{FF2B5EF4-FFF2-40B4-BE49-F238E27FC236}">
                <a16:creationId xmlns:a16="http://schemas.microsoft.com/office/drawing/2014/main" id="{D2E8BF15-0B74-FB69-B3C2-605AAB279FA8}"/>
              </a:ext>
            </a:extLst>
          </p:cNvPr>
          <p:cNvCxnSpPr>
            <a:cxnSpLocks/>
          </p:cNvCxnSpPr>
          <p:nvPr/>
        </p:nvCxnSpPr>
        <p:spPr>
          <a:xfrm>
            <a:off x="9773108" y="3365302"/>
            <a:ext cx="0" cy="1043864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bdélník 52">
            <a:extLst>
              <a:ext uri="{FF2B5EF4-FFF2-40B4-BE49-F238E27FC236}">
                <a16:creationId xmlns:a16="http://schemas.microsoft.com/office/drawing/2014/main" id="{4F64A48D-6E8C-1A12-542C-2469FEB4157B}"/>
              </a:ext>
            </a:extLst>
          </p:cNvPr>
          <p:cNvSpPr/>
          <p:nvPr/>
        </p:nvSpPr>
        <p:spPr>
          <a:xfrm>
            <a:off x="10221049" y="4443209"/>
            <a:ext cx="1809864" cy="64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b="1">
                <a:solidFill>
                  <a:srgbClr val="C00000"/>
                </a:solidFill>
              </a:rPr>
              <a:t>zahájení vyjednávání</a:t>
            </a:r>
          </a:p>
        </p:txBody>
      </p: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42387A42-B47E-582D-8C12-FA4451E34002}"/>
              </a:ext>
            </a:extLst>
          </p:cNvPr>
          <p:cNvCxnSpPr>
            <a:cxnSpLocks/>
          </p:cNvCxnSpPr>
          <p:nvPr/>
        </p:nvCxnSpPr>
        <p:spPr>
          <a:xfrm flipV="1">
            <a:off x="9795140" y="4409166"/>
            <a:ext cx="1799766" cy="0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>
            <a:extLst>
              <a:ext uri="{FF2B5EF4-FFF2-40B4-BE49-F238E27FC236}">
                <a16:creationId xmlns:a16="http://schemas.microsoft.com/office/drawing/2014/main" id="{2398CEAF-ED75-CA47-DAB7-EB115F3ED9B5}"/>
              </a:ext>
            </a:extLst>
          </p:cNvPr>
          <p:cNvCxnSpPr/>
          <p:nvPr/>
        </p:nvCxnSpPr>
        <p:spPr>
          <a:xfrm>
            <a:off x="1029858" y="3399345"/>
            <a:ext cx="0" cy="1043864"/>
          </a:xfrm>
          <a:prstGeom prst="line">
            <a:avLst/>
          </a:prstGeom>
          <a:ln w="28575">
            <a:solidFill>
              <a:srgbClr val="A4B86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bdélník 58">
            <a:extLst>
              <a:ext uri="{FF2B5EF4-FFF2-40B4-BE49-F238E27FC236}">
                <a16:creationId xmlns:a16="http://schemas.microsoft.com/office/drawing/2014/main" id="{F50B3F9D-460B-9729-05E7-CE1B152760FA}"/>
              </a:ext>
            </a:extLst>
          </p:cNvPr>
          <p:cNvSpPr/>
          <p:nvPr/>
        </p:nvSpPr>
        <p:spPr>
          <a:xfrm>
            <a:off x="292964" y="4524676"/>
            <a:ext cx="1435244" cy="560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100" b="1">
                <a:solidFill>
                  <a:srgbClr val="A4B86C"/>
                </a:solidFill>
              </a:rPr>
              <a:t>9. kohezní zpráva</a:t>
            </a: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A3ACD55-6118-2C9E-71CA-A18073AD1F2F}"/>
              </a:ext>
            </a:extLst>
          </p:cNvPr>
          <p:cNvCxnSpPr/>
          <p:nvPr/>
        </p:nvCxnSpPr>
        <p:spPr>
          <a:xfrm>
            <a:off x="2085538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>
            <a:extLst>
              <a:ext uri="{FF2B5EF4-FFF2-40B4-BE49-F238E27FC236}">
                <a16:creationId xmlns:a16="http://schemas.microsoft.com/office/drawing/2014/main" id="{81DB535E-5396-870D-45AB-260BB78731DA}"/>
              </a:ext>
            </a:extLst>
          </p:cNvPr>
          <p:cNvSpPr/>
          <p:nvPr/>
        </p:nvSpPr>
        <p:spPr>
          <a:xfrm>
            <a:off x="1495389" y="4711216"/>
            <a:ext cx="1180298" cy="446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informal </a:t>
            </a:r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896DA5C0-9959-BB34-4BAD-0941020D6F7C}"/>
              </a:ext>
            </a:extLst>
          </p:cNvPr>
          <p:cNvCxnSpPr>
            <a:cxnSpLocks/>
          </p:cNvCxnSpPr>
          <p:nvPr/>
        </p:nvCxnSpPr>
        <p:spPr>
          <a:xfrm flipH="1">
            <a:off x="5400081" y="2191379"/>
            <a:ext cx="1" cy="863888"/>
          </a:xfrm>
          <a:prstGeom prst="line">
            <a:avLst/>
          </a:prstGeom>
          <a:ln w="28575">
            <a:solidFill>
              <a:srgbClr val="CC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délník 7">
            <a:extLst>
              <a:ext uri="{FF2B5EF4-FFF2-40B4-BE49-F238E27FC236}">
                <a16:creationId xmlns:a16="http://schemas.microsoft.com/office/drawing/2014/main" id="{5B7FFB16-8083-7AE5-616A-C46995349740}"/>
              </a:ext>
            </a:extLst>
          </p:cNvPr>
          <p:cNvSpPr/>
          <p:nvPr/>
        </p:nvSpPr>
        <p:spPr>
          <a:xfrm>
            <a:off x="4286156" y="1451633"/>
            <a:ext cx="2263337" cy="664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100" b="1">
                <a:solidFill>
                  <a:srgbClr val="CC9900"/>
                </a:solidFill>
              </a:rPr>
              <a:t>nová Evropská komise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D75D2EF2-586A-EFB0-A558-2D8FA81C9EAE}"/>
              </a:ext>
            </a:extLst>
          </p:cNvPr>
          <p:cNvCxnSpPr/>
          <p:nvPr/>
        </p:nvCxnSpPr>
        <p:spPr>
          <a:xfrm>
            <a:off x="6501008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427E2ADE-2C77-281C-5C64-4BAE87A75E64}"/>
              </a:ext>
            </a:extLst>
          </p:cNvPr>
          <p:cNvCxnSpPr/>
          <p:nvPr/>
        </p:nvCxnSpPr>
        <p:spPr>
          <a:xfrm>
            <a:off x="7265763" y="3365302"/>
            <a:ext cx="0" cy="1259836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>
            <a:extLst>
              <a:ext uri="{FF2B5EF4-FFF2-40B4-BE49-F238E27FC236}">
                <a16:creationId xmlns:a16="http://schemas.microsoft.com/office/drawing/2014/main" id="{79D5ACFA-5E72-2551-41BD-D17D07261624}"/>
              </a:ext>
            </a:extLst>
          </p:cNvPr>
          <p:cNvSpPr/>
          <p:nvPr/>
        </p:nvSpPr>
        <p:spPr>
          <a:xfrm>
            <a:off x="5922115" y="4727938"/>
            <a:ext cx="1180298" cy="446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informal </a:t>
            </a:r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1814D627-1433-438D-0964-FDE18CE20578}"/>
              </a:ext>
            </a:extLst>
          </p:cNvPr>
          <p:cNvSpPr/>
          <p:nvPr/>
        </p:nvSpPr>
        <p:spPr>
          <a:xfrm>
            <a:off x="6869372" y="4667382"/>
            <a:ext cx="850650" cy="280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GAC</a:t>
            </a:r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939792BD-EDA3-CC48-088D-8F139FE7ABB5}"/>
              </a:ext>
            </a:extLst>
          </p:cNvPr>
          <p:cNvCxnSpPr>
            <a:cxnSpLocks/>
          </p:cNvCxnSpPr>
          <p:nvPr/>
        </p:nvCxnSpPr>
        <p:spPr>
          <a:xfrm>
            <a:off x="3470111" y="3365302"/>
            <a:ext cx="0" cy="893997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>
            <a:extLst>
              <a:ext uri="{FF2B5EF4-FFF2-40B4-BE49-F238E27FC236}">
                <a16:creationId xmlns:a16="http://schemas.microsoft.com/office/drawing/2014/main" id="{D289DDD9-EAF2-C691-222F-7015E3F0C15F}"/>
              </a:ext>
            </a:extLst>
          </p:cNvPr>
          <p:cNvSpPr/>
          <p:nvPr/>
        </p:nvSpPr>
        <p:spPr>
          <a:xfrm>
            <a:off x="3124584" y="4328229"/>
            <a:ext cx="850650" cy="280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EUCO</a:t>
            </a:r>
          </a:p>
        </p:txBody>
      </p:sp>
    </p:spTree>
    <p:extLst>
      <p:ext uri="{BB962C8B-B14F-4D97-AF65-F5344CB8AC3E}">
        <p14:creationId xmlns:p14="http://schemas.microsoft.com/office/powerpoint/2010/main" val="4112928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DFA0D4-973C-BD6D-49EB-31E453D6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1"/>
            <a:ext cx="10971372" cy="1206500"/>
          </a:xfrm>
        </p:spPr>
        <p:txBody>
          <a:bodyPr anchor="ctr"/>
          <a:lstStyle/>
          <a:p>
            <a:r>
              <a:rPr lang="cs-CZ" dirty="0"/>
              <a:t>Hlavní priority ČR pro politiku soudržnosti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B3DA25F-81B7-5F04-44B4-7C2952301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414098"/>
            <a:ext cx="11320210" cy="4837846"/>
          </a:xfrm>
        </p:spPr>
        <p:txBody>
          <a:bodyPr/>
          <a:lstStyle/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achování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silné politiky soudržnosti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zavedení </a:t>
            </a:r>
            <a:r>
              <a:rPr lang="cs-CZ" sz="23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principu „nepoškodit kohezi“.</a:t>
            </a: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 b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cs-CZ" sz="2300" b="1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dekvátní</a:t>
            </a:r>
            <a:r>
              <a:rPr lang="cs-CZ" sz="23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300" b="1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rozpočet</a:t>
            </a:r>
            <a:r>
              <a:rPr lang="cs-CZ" sz="23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včetně zachování současné kategorizace regionů</a:t>
            </a:r>
            <a:r>
              <a:rPr lang="cs-CZ" sz="230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achování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sdíleného řízení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 principu partnerství.</a:t>
            </a: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achování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dlouhodobé povahy a investiční role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politiky soudržnosti a věnování se klimatickým a demografickým výzvám</a:t>
            </a: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odporování všech regionů EU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 využitím místně orientovaného přístupu</a:t>
            </a: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odporování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provázání reforem se strategickými investicemi</a:t>
            </a:r>
            <a:r>
              <a:rPr lang="cs-CZ" sz="23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b="1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udování a posilování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institucionálních a administrativních kapacit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 všech úrovních</a:t>
            </a: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achování </a:t>
            </a:r>
            <a:r>
              <a:rPr lang="cs-CZ" sz="2300" b="1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programů </a:t>
            </a:r>
            <a:r>
              <a:rPr lang="cs-CZ" sz="2300" b="1" i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Interreg</a:t>
            </a:r>
            <a:r>
              <a:rPr lang="cs-CZ" sz="23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ve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sdíleném řízení</a:t>
            </a: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30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užívání 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finančních nástrojů ve větší míře </a:t>
            </a:r>
            <a:r>
              <a:rPr lang="cs-CZ" sz="230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jejich zjednodušení.</a:t>
            </a:r>
          </a:p>
          <a:p>
            <a:pPr marL="531813" indent="-531813" algn="just" rtl="0" fontAlgn="base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sz="23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300" b="1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jednodušování využívání fondů </a:t>
            </a:r>
            <a:r>
              <a:rPr lang="cs-CZ" sz="2300" b="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budování propojení mezi politikou soudržnosti a ostatními politikami Evropské unie a vnitrostátními politikami.  </a:t>
            </a:r>
          </a:p>
        </p:txBody>
      </p:sp>
    </p:spTree>
    <p:extLst>
      <p:ext uri="{BB962C8B-B14F-4D97-AF65-F5344CB8AC3E}">
        <p14:creationId xmlns:p14="http://schemas.microsoft.com/office/powerpoint/2010/main" val="204321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6ED0E9-5DB4-6B38-2A43-7FE3F2955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Aktuality z národních programů MMR</a:t>
            </a:r>
          </a:p>
        </p:txBody>
      </p:sp>
    </p:spTree>
    <p:extLst>
      <p:ext uri="{BB962C8B-B14F-4D97-AF65-F5344CB8AC3E}">
        <p14:creationId xmlns:p14="http://schemas.microsoft.com/office/powerpoint/2010/main" val="3646659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B7AEC8-8A15-B0F9-23A7-0A51A0CE2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76077" tIns="38038" rIns="76077" bIns="38038" anchor="t">
            <a:normAutofit fontScale="90000"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dirty="0">
                <a:solidFill>
                  <a:srgbClr val="034EA2"/>
                </a:solidFill>
                <a:latin typeface="+mj-lt"/>
                <a:ea typeface="+mj-ea"/>
                <a:cs typeface="+mj-cs"/>
              </a:rPr>
              <a:t>Podpora stabilizace a rozvoje regionů</a:t>
            </a:r>
            <a:br>
              <a:rPr lang="cs-CZ" sz="2457" dirty="0">
                <a:latin typeface="Arial"/>
                <a:cs typeface="Arial"/>
              </a:rPr>
            </a:br>
            <a:r>
              <a:rPr lang="cs-CZ" sz="2457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cs-CZ" sz="2457" b="0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nový program (nejen) pro ohrožená území</a:t>
            </a:r>
            <a:endParaRPr lang="cs-CZ" sz="2457" dirty="0">
              <a:solidFill>
                <a:schemeClr val="accent4">
                  <a:lumMod val="50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C1528E-858F-66FD-6894-0CBF838DC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95" y="1379621"/>
            <a:ext cx="10971371" cy="4892610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2400" b="1" dirty="0">
                <a:solidFill>
                  <a:srgbClr val="262626"/>
                </a:solidFill>
                <a:latin typeface="Arial"/>
                <a:cs typeface="Arial"/>
              </a:rPr>
              <a:t>Koncept</a:t>
            </a:r>
          </a:p>
          <a:p>
            <a:pPr indent="0">
              <a:buNone/>
            </a:pPr>
            <a:endParaRPr lang="cs-CZ" sz="2400" b="1" dirty="0">
              <a:solidFill>
                <a:srgbClr val="262626"/>
              </a:solidFill>
              <a:latin typeface="Arial"/>
              <a:cs typeface="Arial"/>
            </a:endParaRPr>
          </a:p>
          <a:p>
            <a:pPr marL="284749" indent="-284749"/>
            <a:r>
              <a:rPr lang="cs-CZ" sz="2400" dirty="0">
                <a:solidFill>
                  <a:srgbClr val="262626"/>
                </a:solidFill>
                <a:latin typeface="Arial"/>
                <a:cs typeface="Arial"/>
              </a:rPr>
              <a:t>N</a:t>
            </a:r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ávaznost na předchozí program PRR19+, avšak větší důraz na</a:t>
            </a:r>
            <a:r>
              <a:rPr lang="cs-CZ" sz="2400" dirty="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stabilizaci území, resp. pomoc ohroženým územím (HSOÚ)</a:t>
            </a:r>
            <a:endParaRPr lang="cs-CZ" sz="2400" dirty="0">
              <a:ea typeface="Calibri"/>
              <a:cs typeface="Calibri"/>
            </a:endParaRPr>
          </a:p>
          <a:p>
            <a:pPr marL="833885" lvl="1" indent="-284749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potřeba koncentrace omezených dotačních zdrojů</a:t>
            </a:r>
            <a:endParaRPr lang="cs-CZ" sz="2400" dirty="0">
              <a:solidFill>
                <a:srgbClr val="262626"/>
              </a:solidFill>
              <a:latin typeface="Calibri"/>
              <a:ea typeface="Calibri"/>
              <a:cs typeface="Calibri"/>
            </a:endParaRPr>
          </a:p>
          <a:p>
            <a:pPr marL="284749" indent="-284749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Zároveň však začleněn významný rozvojový element ‒ podpora chytrých řešení, přípravy projektů, přípravy žádostí/projektů do programů/iniciativ EK atd.</a:t>
            </a:r>
            <a:endParaRPr lang="cs-CZ" sz="2400" dirty="0">
              <a:solidFill>
                <a:srgbClr val="262626"/>
              </a:solidFill>
              <a:latin typeface="Calibri"/>
              <a:ea typeface="Calibri"/>
              <a:cs typeface="Calibri"/>
            </a:endParaRPr>
          </a:p>
          <a:p>
            <a:pPr marL="284749" indent="-284749"/>
            <a:r>
              <a:rPr lang="cs-CZ" sz="24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Polootevřený program ‒ flexibilita výzev ‒ územní/tematická koncentrace dle potřeby, specifikace podporovaných aktivit</a:t>
            </a:r>
            <a:endParaRPr lang="cs-CZ" sz="2400" dirty="0">
              <a:ea typeface="Calibri"/>
              <a:cs typeface="Calibri"/>
            </a:endParaRPr>
          </a:p>
          <a:p>
            <a:pPr marL="284749" indent="-284749"/>
            <a:endParaRPr lang="cs-CZ" sz="2400" dirty="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pPr marL="284749" indent="-284749"/>
            <a:endParaRPr lang="cs-CZ" sz="1664" dirty="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pPr marL="284749" indent="-284749"/>
            <a:endParaRPr lang="cs-CZ" sz="1664" dirty="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pPr marL="284749" indent="-284749"/>
            <a:endParaRPr lang="cs-CZ" sz="1664" dirty="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pPr marL="475233" indent="-475233"/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25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948D30-ACE9-085A-F808-E5CC0A531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76077" tIns="38038" rIns="76077" bIns="38038" anchor="t">
            <a:normAutofit fontScale="90000"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cs-CZ" sz="2201" dirty="0">
                <a:latin typeface="Arial"/>
                <a:cs typeface="Arial"/>
              </a:rPr>
            </a:br>
            <a:r>
              <a:rPr lang="cs-CZ" sz="4000" dirty="0">
                <a:solidFill>
                  <a:srgbClr val="034EA2"/>
                </a:solidFill>
                <a:latin typeface="+mj-lt"/>
                <a:ea typeface="+mj-ea"/>
                <a:cs typeface="+mj-cs"/>
              </a:rPr>
              <a:t>Strategická návaznost</a:t>
            </a:r>
          </a:p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D6F0A9-4E8E-6CE8-AE1E-B0BABD636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611" y="1764632"/>
            <a:ext cx="10266947" cy="4043615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Program věcně plní dikci/cíle:</a:t>
            </a:r>
          </a:p>
          <a:p>
            <a:pPr indent="0">
              <a:buNone/>
            </a:pP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Zákona o podpoře regionálního rozvoje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Strategie regionálního rozvoje ČR 2021 a jejích akčních plánů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Koncepce rozvoje venkova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Koncepce Smart </a:t>
            </a:r>
            <a:r>
              <a:rPr lang="cs-CZ" sz="2400" dirty="0" err="1">
                <a:solidFill>
                  <a:srgbClr val="000000"/>
                </a:solidFill>
                <a:latin typeface="Arial"/>
                <a:cs typeface="Arial"/>
              </a:rPr>
              <a:t>Cities</a:t>
            </a:r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 a jejího implementačního plánu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Souhrnného akčního plánu Strategie restrukturalizace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r>
              <a:rPr lang="cs-CZ" sz="2400" dirty="0">
                <a:solidFill>
                  <a:srgbClr val="000000"/>
                </a:solidFill>
                <a:latin typeface="Arial"/>
                <a:cs typeface="Arial"/>
              </a:rPr>
              <a:t>dále reflektuje RAP, ISPZ, SCLLD, mapování infrastruktury obcí, atd.</a:t>
            </a:r>
            <a:endParaRPr lang="cs-CZ" sz="2400" dirty="0">
              <a:ea typeface="Calibri"/>
              <a:cs typeface="Calibri"/>
            </a:endParaRPr>
          </a:p>
          <a:p>
            <a:pPr marL="382917" indent="-382917"/>
            <a:endParaRPr lang="cs-CZ" sz="2048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4585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5F7E07-E62A-A415-41E1-611DCC9F7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205" y="281187"/>
            <a:ext cx="11296688" cy="925313"/>
          </a:xfrm>
        </p:spPr>
        <p:txBody>
          <a:bodyPr lIns="76077" tIns="38038" rIns="76077" bIns="38038" anchor="t">
            <a:normAutofit fontScale="90000"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29502"/>
            <a:r>
              <a:rPr lang="cs-CZ" sz="4000" dirty="0">
                <a:solidFill>
                  <a:srgbClr val="034EA2"/>
                </a:solidFill>
                <a:latin typeface="+mj-lt"/>
                <a:ea typeface="+mj-ea"/>
                <a:cs typeface="+mj-cs"/>
              </a:rPr>
              <a:t>Struktura programu Podpora stabilizace a rozvoje regionů</a:t>
            </a:r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06669D-6263-041F-2063-88D37EA75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906" y="1303392"/>
            <a:ext cx="9897978" cy="4504855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Podprogramy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Podpora obnovy a rozvoje venkova (v obcích s 0 – 3 000 obyvateli)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cílem zejména stabilizace (zajištění základní infrastruktury obcí)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Podpora obcí s 3 001 ‒ 10 000 obyvateli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cílem zejména stabilizace (zajištění základní infrastruktury obcí)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Podpora chytrých měst, obcí a regionů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cílem zejména (pilotní) rozvojové impulzy / iniciativy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Vesnice roku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motivace / ocenění obcí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Podpora rozvoje HSOÚ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cílem zvýšit investiční připravenost / </a:t>
            </a:r>
            <a:r>
              <a:rPr lang="cs-CZ" sz="1843" err="1">
                <a:solidFill>
                  <a:srgbClr val="000000"/>
                </a:solidFill>
                <a:latin typeface="Arial"/>
                <a:cs typeface="Arial"/>
              </a:rPr>
              <a:t>AbCap</a:t>
            </a:r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 obcí ‒ stabilizace i rozvoj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Podpora vládou doporučených projektů v oblasti rozvoje regionů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podpora mimořádných projektů národního zájmu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r>
              <a:rPr lang="cs-CZ" sz="1843" b="1">
                <a:solidFill>
                  <a:srgbClr val="000000"/>
                </a:solidFill>
                <a:latin typeface="Arial"/>
                <a:cs typeface="Arial"/>
              </a:rPr>
              <a:t>Náklady státu na administraci</a:t>
            </a:r>
            <a:endParaRPr lang="cs-CZ" sz="1843" b="1">
              <a:ea typeface="Calibri"/>
              <a:cs typeface="Calibri"/>
            </a:endParaRPr>
          </a:p>
          <a:p>
            <a:pPr marL="932052" lvl="1" indent="-382917"/>
            <a:r>
              <a:rPr lang="cs-CZ" sz="1843">
                <a:solidFill>
                  <a:srgbClr val="000000"/>
                </a:solidFill>
                <a:latin typeface="Arial"/>
                <a:cs typeface="Arial"/>
              </a:rPr>
              <a:t>pro zajištění rychlé a efektivní správy programu</a:t>
            </a:r>
            <a:endParaRPr lang="cs-CZ" sz="1843">
              <a:ea typeface="Calibri"/>
              <a:cs typeface="Calibri"/>
            </a:endParaRPr>
          </a:p>
          <a:p>
            <a:pPr marL="382917" indent="-382917"/>
            <a:endParaRPr lang="cs-CZ" sz="2048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6153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A931F3-3B78-C1A2-FE10-F289D6211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38" y="259491"/>
            <a:ext cx="10963055" cy="947009"/>
          </a:xfrm>
        </p:spPr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Arial" panose="020B0604020202020204" pitchFamily="34" charset="0"/>
              </a:rPr>
              <a:t>Podporované aktivity</a:t>
            </a:r>
          </a:p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3AC64D-F06C-A543-5A5A-5C8840543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442" y="1395663"/>
            <a:ext cx="10491537" cy="4668253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obnovy a rozvoje venkova (v obcích s 0 – 3 000 obyvateli)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cílem zejména stabilizace (zajištění základní infrastruktury obcí)</a:t>
            </a:r>
            <a:endParaRPr lang="cs-CZ" sz="2200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obnovy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místních komunikací a zařízení dopravní infrastruktury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– oprava či rekonstrukce místních komunikací a jejich součásti, propustků, mostků apod. </a:t>
            </a:r>
            <a:endParaRPr lang="cs-CZ" sz="2200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výstavby a obnovy zařízení pro veřejné služby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– rekonstrukce, přestavba, demolice a nová výstavba veřejných objektů ve vlastnictví obce</a:t>
            </a:r>
            <a:endParaRPr lang="cs-CZ" sz="2200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vybavení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sdílenou komunální technikou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(frézy, traktůrky apod.) </a:t>
            </a:r>
            <a:endParaRPr lang="cs-CZ" sz="2200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dostupnosti služeb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– příprava prostor pro provozování služeb základní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lékařské péče a obchodní obslužnost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cs-CZ" sz="2200" dirty="0" err="1">
                <a:solidFill>
                  <a:srgbClr val="000000"/>
                </a:solidFill>
                <a:latin typeface="Arial"/>
                <a:cs typeface="Arial"/>
              </a:rPr>
              <a:t>základnípotřeby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/smíšené zboží)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endParaRPr lang="cs-CZ" sz="2048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123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221FC7-5F75-5C35-A1AF-A3B0D2A39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77" y="1"/>
            <a:ext cx="10888915" cy="1206500"/>
          </a:xfrm>
        </p:spPr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kumimoji="0" lang="cs-CZ" sz="1638" b="1" i="0" u="none" strike="noStrike" kern="120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cs-CZ" sz="3600" b="1" i="0" u="none" strike="noStrike" kern="120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Podporované aktivity</a:t>
            </a:r>
            <a:endParaRPr lang="cs-CZ" sz="3600" dirty="0">
              <a:latin typeface="+mj-lt"/>
              <a:ea typeface="Calibri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5D5333-BD1B-CCCC-2883-7438FAA44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484" y="1380214"/>
            <a:ext cx="10331116" cy="4892017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obcí s 3 001 ‒ 10 000 obyvateli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cílem zejména stabilizace (zajištění základní infrastruktury obcí)</a:t>
            </a:r>
            <a:endParaRPr lang="cs-CZ" sz="2200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obnovy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místních komunikací a zařízení dopravní infrastruktury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 – oprava či rekonstrukce místních komunikací a jejich součásti, propustků, mostků apod. </a:t>
            </a:r>
            <a:endParaRPr lang="cs-CZ" sz="2200" dirty="0"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podpora výstavby a obnovy </a:t>
            </a: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zařízení pro veřejné služby 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– rekonstrukce, přestavba, demolice a nová výstavba veřejných objektů ve vlastnictví obce</a:t>
            </a:r>
            <a:endParaRPr lang="cs-CZ" sz="2200" dirty="0">
              <a:ea typeface="Calibri"/>
              <a:cs typeface="Calibri"/>
            </a:endParaRPr>
          </a:p>
          <a:p>
            <a:pPr indent="0">
              <a:buNone/>
            </a:pPr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Vesnice roku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motivace / ocenění obcí</a:t>
            </a:r>
            <a:endParaRPr lang="cs-CZ" sz="2200" b="1" dirty="0"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obnova a údržba venkovské zástavby (s výjimkou bytového fondu) a</a:t>
            </a:r>
            <a:r>
              <a:rPr lang="cs-CZ" sz="2200" dirty="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občanské vybavenosti (např. radnice, školy, předškolní zařízení, kulturní zařízení, hasičské zbrojnice, sakrální stavby, hřbitovy, drobné stavby apod.), podpora účasti obcí v soutěži Evropská cena obnovy vesnice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endParaRPr lang="cs-CZ" sz="2048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0330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038429-28B3-7993-4D17-0EABD2F5F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37" y="1"/>
            <a:ext cx="10963055" cy="1206500"/>
          </a:xfrm>
        </p:spPr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cs-CZ" sz="1638" dirty="0">
                <a:latin typeface="Arial"/>
                <a:ea typeface="Calibri"/>
                <a:cs typeface="Arial"/>
              </a:rPr>
            </a:br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Arial"/>
              </a:rPr>
              <a:t>Podporované aktivity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949B65-E6C3-F93E-A5A1-2285491D0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484" y="1363580"/>
            <a:ext cx="10634409" cy="4444668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Podpora chytrých měst, obcí a regionů</a:t>
            </a:r>
            <a:endParaRPr lang="cs-CZ" sz="2000">
              <a:ea typeface="Calibri"/>
              <a:cs typeface="Calibri"/>
            </a:endParaRPr>
          </a:p>
          <a:p>
            <a:pPr marL="382917" indent="-382917"/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cílem zejména pilotní rozvojové impulzy / iniciativy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zavádění digitálních dvojčat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zavádění živých laboratoří pro testování nových inovativních řešení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podpora kreativní ekonomiky prostřednictvím multifunkčních center a</a:t>
            </a:r>
            <a:r>
              <a:rPr lang="cs-CZ" sz="200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klastrů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využití inovativních postupů a technologií v oblasti ŽP</a:t>
            </a: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příprava projektových záměrů do programů a iniciativ EU v přímém, nepřímém a sdíleném řízení</a:t>
            </a:r>
            <a:endParaRPr lang="cs-CZ" sz="2000">
              <a:ea typeface="Calibri"/>
              <a:cs typeface="Calibri"/>
            </a:endParaRPr>
          </a:p>
          <a:p>
            <a:pPr indent="0">
              <a:buNone/>
            </a:pPr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Podpora rozvoje HSOÚ</a:t>
            </a:r>
            <a:endParaRPr lang="cs-CZ" sz="2000">
              <a:ea typeface="Calibri"/>
              <a:cs typeface="Calibri"/>
            </a:endParaRPr>
          </a:p>
          <a:p>
            <a:pPr marL="382917" indent="-382917"/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cílem zvýšit investiční připravenost / </a:t>
            </a:r>
            <a:r>
              <a:rPr lang="cs-CZ" sz="2000" b="1" err="1">
                <a:solidFill>
                  <a:srgbClr val="000000"/>
                </a:solidFill>
                <a:latin typeface="Arial"/>
                <a:cs typeface="Arial"/>
              </a:rPr>
              <a:t>AbCap</a:t>
            </a:r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 obcí ‒ stabilizace i</a:t>
            </a:r>
            <a:r>
              <a:rPr lang="cs-CZ" sz="2000" b="1">
                <a:solidFill>
                  <a:srgbClr val="000000"/>
                </a:solidFill>
                <a:ea typeface="Calibri"/>
                <a:cs typeface="Calibri"/>
              </a:rPr>
              <a:t> </a:t>
            </a:r>
            <a:r>
              <a:rPr lang="cs-CZ" sz="2000" b="1">
                <a:solidFill>
                  <a:srgbClr val="000000"/>
                </a:solidFill>
                <a:latin typeface="Arial"/>
                <a:cs typeface="Arial"/>
              </a:rPr>
              <a:t>rozvoj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pořízení projektové dokumentace – např. projekt pro územní rozhodnutí, pro stavební povolení, realizační dokumentace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studie stavebně technologického řešení</a:t>
            </a:r>
            <a:endParaRPr lang="cs-CZ" sz="2000">
              <a:ea typeface="Calibri"/>
              <a:cs typeface="Calibri"/>
            </a:endParaRPr>
          </a:p>
          <a:p>
            <a:pPr marL="932052" lvl="1" indent="-382917"/>
            <a:r>
              <a:rPr lang="cs-CZ" sz="2000">
                <a:solidFill>
                  <a:srgbClr val="000000"/>
                </a:solidFill>
                <a:latin typeface="Arial"/>
                <a:cs typeface="Arial"/>
              </a:rPr>
              <a:t>studie proveditelnosti </a:t>
            </a:r>
            <a:endParaRPr lang="cs-CZ" sz="2000">
              <a:ea typeface="Calibri"/>
              <a:cs typeface="Calibri"/>
            </a:endParaRPr>
          </a:p>
          <a:p>
            <a:pPr marL="382917" indent="-382917"/>
            <a:endParaRPr lang="cs-CZ" sz="2048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557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24C2EF-71E4-9B71-1FDD-E4D40DEB3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Obsah příspěvku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B09E1AA-FB5C-DDE8-B68B-ECAB7E146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57" y="1890583"/>
            <a:ext cx="11489562" cy="4479299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3200" dirty="0"/>
              <a:t>Zpráva o uplatňování SRR, Akční plán SRR 2025–2027</a:t>
            </a:r>
          </a:p>
          <a:p>
            <a:pPr marL="461010" indent="-461010"/>
            <a:r>
              <a:rPr lang="cs-CZ" sz="3200" dirty="0"/>
              <a:t>Budoucnost politiky soudržnosti 28+</a:t>
            </a:r>
          </a:p>
          <a:p>
            <a:pPr marL="461010" indent="-461010"/>
            <a:r>
              <a:rPr lang="cs-CZ" sz="3200" dirty="0"/>
              <a:t>Aktuality z národních programů MMR</a:t>
            </a:r>
          </a:p>
          <a:p>
            <a:pPr marL="461010" indent="-461010"/>
            <a:r>
              <a:rPr lang="cs-CZ" sz="3200" dirty="0"/>
              <a:t>SFPI – plánované programy</a:t>
            </a:r>
          </a:p>
          <a:p>
            <a:pPr marL="461010" indent="-461010"/>
            <a:r>
              <a:rPr lang="cs-CZ" sz="3200" dirty="0">
                <a:cs typeface="Calibri"/>
              </a:rPr>
              <a:t>Výbor pro regionální politiku</a:t>
            </a:r>
          </a:p>
          <a:p>
            <a:pPr marL="0" indent="0">
              <a:buNone/>
            </a:pPr>
            <a:endParaRPr lang="cs-CZ" sz="3200" dirty="0">
              <a:cs typeface="Calibri"/>
            </a:endParaRPr>
          </a:p>
          <a:p>
            <a:pPr marL="461010" indent="-461010"/>
            <a:endParaRPr lang="cs-CZ" dirty="0">
              <a:cs typeface="Calibri"/>
            </a:endParaRPr>
          </a:p>
        </p:txBody>
      </p:sp>
      <p:pic>
        <p:nvPicPr>
          <p:cNvPr id="3074" name="Picture 2" descr="10 Tricky Group Discussion Topics Archives · Incognito Inventions">
            <a:extLst>
              <a:ext uri="{FF2B5EF4-FFF2-40B4-BE49-F238E27FC236}">
                <a16:creationId xmlns:a16="http://schemas.microsoft.com/office/drawing/2014/main" id="{858EF23B-0453-1D76-BB1A-109AF14FA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980" y="3938129"/>
            <a:ext cx="3888139" cy="22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18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86A054-B34D-E3CE-7B90-67DD0DB0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Arial"/>
              </a:rPr>
              <a:t>Oprávnění žadatelé</a:t>
            </a:r>
          </a:p>
          <a:p>
            <a:pPr algn="ctr"/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7B594F-C0FA-35F3-4EEE-09C13CCCD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57" y="1717589"/>
            <a:ext cx="10971372" cy="4090657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obnovy a rozvoje venkova, Podpora obcí s 3 001 ‒ 10 000 obyvateli</a:t>
            </a:r>
            <a:endParaRPr lang="cs-CZ" sz="2200" b="1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obce, DSO, Společenství obcí (DSO a SO pro vybrané aktivity)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chytrých měst, obcí a regionů</a:t>
            </a:r>
            <a:endParaRPr lang="cs-CZ" sz="2200" b="1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obce, DSO, Spol. obcí, Hl. m. Praha a její MČ, </a:t>
            </a:r>
            <a:r>
              <a:rPr lang="cs-CZ" sz="2200" dirty="0" err="1">
                <a:solidFill>
                  <a:srgbClr val="000000"/>
                </a:solidFill>
                <a:latin typeface="Arial"/>
                <a:cs typeface="Arial"/>
              </a:rPr>
              <a:t>org</a:t>
            </a:r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. zřízené/založené ÚSC...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Vesnice roku</a:t>
            </a:r>
            <a:endParaRPr lang="cs-CZ" sz="2200" b="1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obce oceněné v rámci soutěže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rozvoje HSOÚ</a:t>
            </a:r>
            <a:endParaRPr lang="cs-CZ" sz="2200" b="1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obce, DSO, Spol. obcí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r>
              <a:rPr lang="cs-CZ" sz="2200" b="1" dirty="0">
                <a:solidFill>
                  <a:srgbClr val="000000"/>
                </a:solidFill>
                <a:latin typeface="Arial"/>
                <a:cs typeface="Arial"/>
              </a:rPr>
              <a:t>Podpora vládou doporučených projektů v oblasti rozvoje regionů</a:t>
            </a:r>
            <a:endParaRPr lang="cs-CZ" sz="2200" b="1" dirty="0">
              <a:ea typeface="Calibri"/>
              <a:cs typeface="Calibri"/>
            </a:endParaRPr>
          </a:p>
          <a:p>
            <a:pPr marL="932052" lvl="1" indent="-382917"/>
            <a:r>
              <a:rPr lang="cs-CZ" sz="2200" dirty="0">
                <a:solidFill>
                  <a:srgbClr val="000000"/>
                </a:solidFill>
                <a:latin typeface="Arial"/>
                <a:cs typeface="Arial"/>
              </a:rPr>
              <a:t>ÚSC dle daného projektu / usnesení vlády</a:t>
            </a:r>
            <a:endParaRPr lang="cs-CZ" sz="2200" dirty="0">
              <a:ea typeface="Calibri"/>
              <a:cs typeface="Calibri"/>
            </a:endParaRPr>
          </a:p>
          <a:p>
            <a:pPr marL="382917" indent="-382917"/>
            <a:endParaRPr lang="cs-CZ" sz="2048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0226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01C30D-14AA-E6F9-4D98-C5EFAA3CF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cs-CZ" sz="1638" dirty="0">
                <a:latin typeface="Arial"/>
                <a:ea typeface="Calibri"/>
                <a:cs typeface="Arial"/>
              </a:rPr>
            </a:br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Arial"/>
              </a:rPr>
              <a:t>Míra podpory (dotace)</a:t>
            </a:r>
          </a:p>
          <a:p>
            <a:pPr algn="ctr"/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874599-0C50-FE4E-F088-62F2FCB82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780" y="1475875"/>
            <a:ext cx="9600412" cy="4332372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Podpora obnovy a rozvoje venkova</a:t>
            </a:r>
            <a:endParaRPr lang="cs-CZ" sz="1800" b="1">
              <a:latin typeface="Arial"/>
              <a:ea typeface="Calibri"/>
              <a:cs typeface="Arial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max. 50 % CZV</a:t>
            </a:r>
            <a:endParaRPr lang="cs-CZ" sz="1800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možnost dofinancování </a:t>
            </a:r>
            <a:r>
              <a:rPr lang="cs-CZ" sz="1800" err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zvýh</a:t>
            </a:r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. úvěry ve vybraných aktivitách (předpoklad max. 40%)</a:t>
            </a:r>
          </a:p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Podpora obcí s 3001 ‒ 10 000 obyvateli</a:t>
            </a:r>
            <a:endParaRPr lang="cs-CZ" sz="1800" b="1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max. 40 % CZV</a:t>
            </a:r>
            <a:endParaRPr lang="cs-CZ" sz="1800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možnost dofinancování </a:t>
            </a:r>
            <a:r>
              <a:rPr lang="cs-CZ" sz="1800" err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zvýh</a:t>
            </a:r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. úvěry ve vybraných aktivitách (předpoklad max. 40%)</a:t>
            </a:r>
          </a:p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Podpora chytrých měst, obcí a regionů</a:t>
            </a:r>
            <a:endParaRPr lang="cs-CZ" sz="1800" b="1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max. 60 % CZV, u vybraných aktivit max. 80 % CZV</a:t>
            </a:r>
            <a:endParaRPr lang="cs-CZ" sz="1800">
              <a:ea typeface="Calibri"/>
              <a:cs typeface="Calibri"/>
            </a:endParaRPr>
          </a:p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Vesnice roku</a:t>
            </a:r>
            <a:endParaRPr lang="cs-CZ" sz="1800" b="1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max. 85 % CZV</a:t>
            </a:r>
            <a:endParaRPr lang="cs-CZ" sz="1800">
              <a:ea typeface="Calibri"/>
              <a:cs typeface="Calibri"/>
            </a:endParaRPr>
          </a:p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Podpora rozvoje HSOÚ</a:t>
            </a:r>
            <a:endParaRPr lang="cs-CZ" sz="1800" b="1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max. 80 % CZV</a:t>
            </a:r>
            <a:endParaRPr lang="cs-CZ" sz="1800">
              <a:ea typeface="Calibri"/>
              <a:cs typeface="Calibri"/>
            </a:endParaRPr>
          </a:p>
          <a:p>
            <a:pPr marL="382917" indent="-382917"/>
            <a:r>
              <a:rPr lang="cs-CZ" sz="18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Podpora vládou doporučených projektů v oblasti rozvoje regionů</a:t>
            </a:r>
            <a:endParaRPr lang="cs-CZ" sz="1800" b="1">
              <a:ea typeface="Calibri"/>
              <a:cs typeface="Calibri"/>
            </a:endParaRPr>
          </a:p>
          <a:p>
            <a:pPr marL="932052" lvl="1" indent="-382917"/>
            <a:r>
              <a:rPr lang="cs-CZ" sz="18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dle daného projektu / usnesení vlády</a:t>
            </a:r>
            <a:endParaRPr lang="cs-CZ" sz="1800">
              <a:ea typeface="Calibri"/>
              <a:cs typeface="Calibri"/>
            </a:endParaRPr>
          </a:p>
          <a:p>
            <a:pPr marL="382917" indent="-382917"/>
            <a:endParaRPr lang="cs-CZ" sz="1638">
              <a:latin typeface="Arial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03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D7CBF5-4DE8-506E-5BBE-8FD49B738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76077" tIns="38038" rIns="76077" bIns="38038" anchor="t">
            <a:normAutofit/>
          </a:bodyPr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cs-CZ" sz="1638" dirty="0">
                <a:latin typeface="Arial"/>
                <a:ea typeface="Calibri"/>
                <a:cs typeface="Arial"/>
              </a:rPr>
            </a:br>
            <a:r>
              <a:rPr lang="cs-CZ" sz="3600" dirty="0">
                <a:solidFill>
                  <a:srgbClr val="034EA2"/>
                </a:solidFill>
                <a:latin typeface="+mj-lt"/>
                <a:ea typeface="+mj-ea"/>
                <a:cs typeface="Arial"/>
              </a:rPr>
              <a:t>Realizace</a:t>
            </a:r>
          </a:p>
          <a:p>
            <a:pPr algn="ctr"/>
            <a:endParaRPr lang="cs-CZ" dirty="0"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46C93B-0E46-7CE2-2AE9-CDFB369E4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687" y="1569308"/>
            <a:ext cx="10429102" cy="4238940"/>
          </a:xfrm>
        </p:spPr>
        <p:txBody>
          <a:bodyPr lIns="76077" tIns="38038" rIns="76077" bIns="38038" anchor="t"/>
          <a:lstStyle>
            <a:defPPr>
              <a:defRPr lang="cs-CZ"/>
            </a:defPPr>
            <a:lvl1pPr marL="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37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740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11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481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185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8222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5459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90963" algn="l" defTabSz="1072740" rtl="0" eaLnBrk="1" latinLnBrk="0" hangingPunct="1">
              <a:defRPr sz="20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2917" indent="-382917"/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5letá realizace programu, první výzva vyhlášena pro rok 2025 (4.Q 2024)</a:t>
            </a:r>
            <a:endParaRPr lang="cs-CZ" sz="2300" dirty="0">
              <a:latin typeface="Arial"/>
              <a:ea typeface="Calibri"/>
              <a:cs typeface="Calibri"/>
            </a:endParaRPr>
          </a:p>
          <a:p>
            <a:pPr marL="382917" indent="-382917"/>
            <a:r>
              <a:rPr lang="cs-CZ" sz="2300" dirty="0">
                <a:latin typeface="Arial"/>
                <a:ea typeface="Calibri"/>
                <a:cs typeface="Arial"/>
              </a:rPr>
              <a:t>Program schvalován vládou</a:t>
            </a:r>
          </a:p>
          <a:p>
            <a:pPr marL="382917" indent="-382917"/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Územní/tematická koncentrace v daném roce i v závislosti na dostupných prostředcích</a:t>
            </a:r>
            <a:endParaRPr lang="cs-CZ" sz="2300" dirty="0">
              <a:latin typeface="Arial"/>
              <a:ea typeface="Calibri"/>
              <a:cs typeface="Calibri"/>
            </a:endParaRPr>
          </a:p>
          <a:p>
            <a:pPr marL="382917" indent="-382917"/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Kolové výzvy s věcným hodnocením (PORV, obce 3‒10 tis.) i průběžné pouze s přijatelností (Podpora rozvoje HSOÚ, Vesnice roku) </a:t>
            </a:r>
            <a:endParaRPr lang="cs-CZ" sz="2300" dirty="0">
              <a:latin typeface="Arial"/>
              <a:ea typeface="Calibri"/>
              <a:cs typeface="Calibri"/>
            </a:endParaRPr>
          </a:p>
          <a:p>
            <a:pPr marL="382917" indent="-382917"/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Hodnocení žádostí na Centru pro regionální rozvoj ‒ posílení kapacit</a:t>
            </a:r>
            <a:endParaRPr lang="cs-CZ" sz="2300" dirty="0">
              <a:latin typeface="Arial"/>
              <a:ea typeface="Calibri"/>
              <a:cs typeface="Calibri"/>
            </a:endParaRPr>
          </a:p>
          <a:p>
            <a:pPr marL="382917" indent="-382917"/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Filtrační kritéria přijatelnosti (např. podpora obcí, které nezískaly dotaci z</a:t>
            </a:r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 </a:t>
            </a:r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programu/DT v nedávné minulosti, podpora infrastruktury od určitého stupně poškození, zúžení okruhu </a:t>
            </a:r>
            <a:r>
              <a:rPr lang="cs-CZ" sz="2300" dirty="0" err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opr</a:t>
            </a:r>
            <a:r>
              <a:rPr lang="cs-CZ" sz="23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. žadatelů dle potřeb koncentrace atp.) ‒ práce s absorpční kapacitou</a:t>
            </a:r>
            <a:endParaRPr lang="cs-CZ" sz="2300" dirty="0">
              <a:latin typeface="Arial"/>
              <a:ea typeface="Calibri"/>
              <a:cs typeface="Calibri"/>
            </a:endParaRPr>
          </a:p>
          <a:p>
            <a:pPr marL="382917" indent="-382917"/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397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4D7DA79E-A576-2D84-1623-55C2D268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483" y="1860080"/>
            <a:ext cx="10971372" cy="1170252"/>
          </a:xfrm>
        </p:spPr>
        <p:txBody>
          <a:bodyPr>
            <a:normAutofit fontScale="90000"/>
          </a:bodyPr>
          <a:lstStyle/>
          <a:p>
            <a:r>
              <a:rPr lang="cs-CZ"/>
              <a:t>SFPI – připravované programy </a:t>
            </a:r>
            <a:br>
              <a:rPr lang="cs-CZ"/>
            </a:br>
            <a:r>
              <a:rPr lang="cs-CZ" sz="3600" i="1"/>
              <a:t>(mimo program Dostupné bydlení) 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46CC7C0-513A-11F7-DD27-8FE3F8F36A71}"/>
              </a:ext>
            </a:extLst>
          </p:cNvPr>
          <p:cNvSpPr txBox="1"/>
          <p:nvPr/>
        </p:nvSpPr>
        <p:spPr>
          <a:xfrm>
            <a:off x="3766240" y="3892990"/>
            <a:ext cx="4327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hlinkClick r:id="rId3"/>
              </a:rPr>
              <a:t>www.sfpi.cz</a:t>
            </a:r>
            <a:r>
              <a:rPr lang="cs-CZ"/>
              <a:t>, </a:t>
            </a:r>
            <a:r>
              <a:rPr lang="cs-CZ">
                <a:hlinkClick r:id="rId4"/>
              </a:rPr>
              <a:t>komunikace@sfpi.cz</a:t>
            </a:r>
            <a:endParaRPr lang="cs-CZ"/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859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0E0FF039-16D9-2B87-F73A-DA89B66F7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Technická infrastruktura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265B40-FD14-544D-CD2A-DE01BE9FC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421070"/>
            <a:ext cx="10971372" cy="4807714"/>
          </a:xfrm>
        </p:spPr>
        <p:txBody>
          <a:bodyPr/>
          <a:lstStyle/>
          <a:p>
            <a:pPr marL="461010" indent="-461010"/>
            <a:r>
              <a:rPr lang="cs-CZ" sz="2400" dirty="0">
                <a:latin typeface="Calibri"/>
                <a:ea typeface="Calibri"/>
                <a:cs typeface="Calibri"/>
              </a:rPr>
              <a:t>Výzva v září 2024, plánování na 3 roky, alokace 600 mil. Kč</a:t>
            </a:r>
            <a:endParaRPr lang="cs-CZ" sz="2400" dirty="0"/>
          </a:p>
          <a:p>
            <a:pPr marL="461010" indent="-461010"/>
            <a:r>
              <a:rPr lang="cs-CZ" sz="2400" dirty="0">
                <a:latin typeface="Calibri"/>
                <a:ea typeface="Calibri"/>
                <a:cs typeface="Calibri"/>
              </a:rPr>
              <a:t>Rozpočet 200 mil. Kč pro každý rok 2024-2026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Zasíťování pozemků v počtu cca 450 pro výstavbu RD nebo BD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Sítě (kanalizace, vodovod, plynovod, elektro, ICT, komunikace)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Další způsobilé náklady: veřejné osvětlení, výsadba stromů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Příjemcem obec/svazek obcí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Mimo režim veřejné podpory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Dotace 100 tis. Kč/RD; 100 tis. Kč byt v BD (nejvýše 1 mil. Kč na BD)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Bonifikace za stavbu na brownfieldu 20 tis./RD, 40 tis./byt nebo v zastavěném území 10 tis/RD a 20 tis./byt a dále 20 tis./byt v BD postaveném v HSOÚ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Propláceno průběžně bez nutnosti předfinancování</a:t>
            </a:r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Do 8 let kolaudace RD nebo BD</a:t>
            </a:r>
          </a:p>
        </p:txBody>
      </p:sp>
      <p:pic>
        <p:nvPicPr>
          <p:cNvPr id="1026" name="Picture 2" descr="Zasíťování pozemku krok za krokem - ČOV bez úřadu">
            <a:extLst>
              <a:ext uri="{FF2B5EF4-FFF2-40B4-BE49-F238E27FC236}">
                <a16:creationId xmlns:a16="http://schemas.microsoft.com/office/drawing/2014/main" id="{EB5A80C7-B765-1B94-EFC6-97D343C97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753" y="1681681"/>
            <a:ext cx="3799660" cy="214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81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669CA3-3457-5F5C-9AE2-D9870F59A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Bytové domy bez bariér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8798C2A-391B-B7CC-72AD-44BA01C6C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512229"/>
            <a:ext cx="10971372" cy="4633874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Výzva v září 2024, plánování na 3 roky, alokace 900 mil. Kč</a:t>
            </a:r>
            <a:endParaRPr lang="cs-CZ" dirty="0"/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Rozpočet 300 mil. Kč pro každý rok 2024–2026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Výstavba nových, výměna stávajících výtahu, </a:t>
            </a:r>
            <a:b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dirty="0">
                <a:latin typeface="Calibri"/>
                <a:ea typeface="Calibri"/>
                <a:cs typeface="Calibri"/>
              </a:rPr>
              <a:t>výstavba bezbariérových přístupů do bytových domů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Příjemcem vlastník BD nebo SVJ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V režimu de minimis, počet podpořených domů 525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Dotace nejvýše 600 tis. Kč/bytový dům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Úvěr do 90 %, splatnost 20 let, sazba 1 % - 3 % p. a.</a:t>
            </a:r>
          </a:p>
          <a:p>
            <a:pPr marL="461010" indent="-461010"/>
            <a:r>
              <a:rPr lang="cs-CZ" sz="2800" dirty="0">
                <a:latin typeface="Calibri"/>
                <a:ea typeface="Calibri"/>
                <a:cs typeface="Calibri"/>
              </a:rPr>
              <a:t>Propláceno průběžně bez nutnosti předfinancování</a:t>
            </a:r>
          </a:p>
        </p:txBody>
      </p:sp>
      <p:pic>
        <p:nvPicPr>
          <p:cNvPr id="2050" name="Picture 2" descr="Dotace Bytové domy bez bariér 2019: Od zítra začíná příjem žádostí pro  dotace na výtah a bezbariérové bydlení - Okolo bytu">
            <a:extLst>
              <a:ext uri="{FF2B5EF4-FFF2-40B4-BE49-F238E27FC236}">
                <a16:creationId xmlns:a16="http://schemas.microsoft.com/office/drawing/2014/main" id="{16B81171-3984-1EF8-BD60-BF0F99C8D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452" y="2210601"/>
            <a:ext cx="3246293" cy="215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051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52A9A984-AED4-4990-9922-A7E960154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12" y="2217591"/>
            <a:ext cx="11260512" cy="1293165"/>
          </a:xfrm>
        </p:spPr>
        <p:txBody>
          <a:bodyPr>
            <a:normAutofit/>
          </a:bodyPr>
          <a:lstStyle/>
          <a:p>
            <a:pPr algn="ctr"/>
            <a:r>
              <a:rPr lang="cs-CZ" sz="5400">
                <a:latin typeface="+mn-lt"/>
              </a:rPr>
              <a:t>Výbor pro regionální politiku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2560749-E117-9282-F0AC-E27A1735E388}"/>
              </a:ext>
            </a:extLst>
          </p:cNvPr>
          <p:cNvSpPr txBox="1"/>
          <p:nvPr/>
        </p:nvSpPr>
        <p:spPr>
          <a:xfrm>
            <a:off x="1406769" y="3962401"/>
            <a:ext cx="963636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cs-CZ" sz="3600" b="1">
              <a:solidFill>
                <a:srgbClr val="034EA2"/>
              </a:solidFill>
              <a:latin typeface="+mj-lt"/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5742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E99E85-0136-BC3B-3CF9-3F9E30DD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0" y="160001"/>
            <a:ext cx="10971372" cy="925313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 sz="3600" dirty="0">
                <a:ea typeface="Calibri"/>
                <a:cs typeface="Calibri"/>
              </a:rPr>
              <a:t>Informace k Vládnímu Výboru pro regionální politiku </a:t>
            </a:r>
            <a:endParaRPr lang="cs-CZ" dirty="0"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AA6DB7-D0E1-0F6D-A101-6D169C28B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608" y="1470453"/>
            <a:ext cx="9671792" cy="4831493"/>
          </a:xfrm>
        </p:spPr>
        <p:txBody>
          <a:bodyPr lIns="91440" tIns="45720" rIns="91440" bIns="45720" anchor="t"/>
          <a:lstStyle/>
          <a:p>
            <a:pPr marL="342900" indent="-342900" algn="just">
              <a:buFont typeface="Wingdings,Sans-Serif"/>
              <a:buChar char="Ø"/>
            </a:pPr>
            <a:r>
              <a:rPr lang="cs-CZ" sz="2400" dirty="0">
                <a:latin typeface="Calibri"/>
                <a:ea typeface="Calibri"/>
                <a:cs typeface="Calibri"/>
              </a:rPr>
              <a:t>Výbor pro regionální politiku jednal na vládní úrovni dne 17. července  </a:t>
            </a:r>
          </a:p>
          <a:p>
            <a:pPr marL="342900" indent="-342900" algn="just">
              <a:buFont typeface="Wingdings,Sans-Serif"/>
              <a:buChar char="Ø"/>
            </a:pPr>
            <a:r>
              <a:rPr lang="cs-CZ" sz="2400" dirty="0">
                <a:latin typeface="Calibri"/>
                <a:ea typeface="Calibri"/>
                <a:cs typeface="Calibri"/>
              </a:rPr>
              <a:t>Výbor pro regionální politiku bude na pracovní úrovni jednat 6. září</a:t>
            </a:r>
          </a:p>
          <a:p>
            <a:pPr marL="0" indent="0">
              <a:buNone/>
            </a:pPr>
            <a:r>
              <a:rPr lang="cs-CZ" sz="2400" b="1" dirty="0">
                <a:latin typeface="Calibri"/>
                <a:ea typeface="Calibri"/>
                <a:cs typeface="Calibri"/>
              </a:rPr>
              <a:t>Školství – podpora infrastruktury</a:t>
            </a:r>
            <a:r>
              <a:rPr lang="cs-CZ" sz="2400" dirty="0">
                <a:latin typeface="Calibri"/>
                <a:ea typeface="Calibri"/>
                <a:cs typeface="Calibri"/>
              </a:rPr>
              <a:t>: </a:t>
            </a: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1588" lvl="1" indent="-233045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/>
                <a:ea typeface="Calibri"/>
                <a:cs typeface="Calibri"/>
              </a:rPr>
              <a:t> Vstupní analýza pro identifikaci dosavadních dotací a jejich zacílení</a:t>
            </a:r>
          </a:p>
          <a:p>
            <a:pPr marL="635" indent="0">
              <a:buNone/>
            </a:pPr>
            <a:r>
              <a:rPr lang="cs-CZ" sz="2400" b="1" dirty="0">
                <a:latin typeface="Calibri"/>
                <a:ea typeface="Calibri"/>
                <a:cs typeface="Calibri"/>
              </a:rPr>
              <a:t>Doprava – dopravní obslužnost: </a:t>
            </a:r>
          </a:p>
          <a:p>
            <a:pPr marL="771588" lvl="1" indent="-233045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/>
                <a:ea typeface="Calibri"/>
                <a:cs typeface="Calibri"/>
              </a:rPr>
              <a:t> Zachytit dopravně chudé území, vytipovat místa, ve kterých není dostatečná dopravní obslužnost a kde je potřeba zajistit dopravu v řídce osídlených oblastech.</a:t>
            </a:r>
          </a:p>
          <a:p>
            <a:pPr marL="771588" lvl="1" indent="-233045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/>
                <a:ea typeface="Calibri"/>
                <a:cs typeface="Calibri"/>
              </a:rPr>
              <a:t> MMR zajistí/objedná data, MŽP a MD zpracuje analýzu s požadavky na poptávkovou dopravu. </a:t>
            </a:r>
          </a:p>
          <a:p>
            <a:pPr marL="0" indent="0">
              <a:buNone/>
            </a:pPr>
            <a:r>
              <a:rPr lang="cs-CZ" sz="2400" b="1" dirty="0">
                <a:latin typeface="Calibri"/>
                <a:ea typeface="Calibri"/>
                <a:cs typeface="Calibri"/>
              </a:rPr>
              <a:t>Sociálně klimatický fond:</a:t>
            </a:r>
          </a:p>
          <a:p>
            <a:pPr marL="880808" lvl="1" indent="-342900" algn="just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/>
                <a:ea typeface="Calibri"/>
                <a:cs typeface="Calibri"/>
              </a:rPr>
              <a:t>Připravit strategii pro cílenou podporu zranitelných skupin v oblasti energetické efektivity a ekologické mobility opět s důrazem na regionální dimenzi a územní dopady podpory. </a:t>
            </a:r>
            <a:r>
              <a:rPr lang="en-US" sz="2000" dirty="0">
                <a:latin typeface="Calibri"/>
                <a:ea typeface="Calibri"/>
                <a:cs typeface="Calibri"/>
              </a:rPr>
              <a:t>​</a:t>
            </a:r>
            <a:endParaRPr lang="cs-CZ" sz="2000" dirty="0">
              <a:cs typeface="Calibri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41F9B8D-01EA-CADB-7057-8CA6F528F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654" y="2170400"/>
            <a:ext cx="2731410" cy="182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15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07324" y="1302480"/>
            <a:ext cx="10081666" cy="1925146"/>
          </a:xfrm>
        </p:spPr>
        <p:txBody>
          <a:bodyPr lIns="90000" tIns="45720" rIns="91440" bIns="45720" anchor="t">
            <a:normAutofit/>
          </a:bodyPr>
          <a:lstStyle/>
          <a:p>
            <a:r>
              <a:rPr lang="cs-CZ"/>
              <a:t>Děkujeme za pozornost</a:t>
            </a:r>
            <a:br>
              <a:rPr lang="cs-CZ" sz="2400"/>
            </a:br>
            <a:r>
              <a:rPr lang="cs-CZ" sz="3200">
                <a:cs typeface="Calibri"/>
              </a:rPr>
              <a:t>rsk@mmr.cz</a:t>
            </a:r>
            <a:br>
              <a:rPr lang="cs-CZ" sz="3200">
                <a:cs typeface="Calibri"/>
              </a:rPr>
            </a:br>
            <a:endParaRPr lang="cs-CZ" sz="3200">
              <a:cs typeface="Calibri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214887" y="4756459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cs-CZ" b="1">
                <a:solidFill>
                  <a:schemeClr val="accent2"/>
                </a:solidFill>
              </a:rPr>
            </a:br>
            <a:endParaRPr lang="cs-CZ">
              <a:solidFill>
                <a:schemeClr val="accent2"/>
              </a:solidFill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7C2BE384-F123-42C2-8453-023F898E1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962" y="2863992"/>
            <a:ext cx="3811488" cy="340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4D7DA79E-A576-2D84-1623-55C2D268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0" y="1524490"/>
            <a:ext cx="10971372" cy="1712979"/>
          </a:xfrm>
        </p:spPr>
        <p:txBody>
          <a:bodyPr>
            <a:normAutofit fontScale="90000"/>
          </a:bodyPr>
          <a:lstStyle/>
          <a:p>
            <a:r>
              <a:rPr lang="cs-CZ" sz="6000" dirty="0"/>
              <a:t>Zpráva o uplatňování SRR</a:t>
            </a:r>
            <a:br>
              <a:rPr lang="cs-CZ" sz="6000" dirty="0"/>
            </a:br>
            <a:r>
              <a:rPr lang="cs-CZ" sz="6000" dirty="0"/>
              <a:t>Akční plán SRR 2025–2027</a:t>
            </a:r>
            <a:br>
              <a:rPr lang="cs-CZ" sz="6000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801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35F1899A-132D-6501-1783-947BD78CF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0" y="404754"/>
            <a:ext cx="10971372" cy="925313"/>
          </a:xfrm>
        </p:spPr>
        <p:txBody>
          <a:bodyPr>
            <a:normAutofit/>
          </a:bodyPr>
          <a:lstStyle/>
          <a:p>
            <a:r>
              <a:rPr lang="cs-CZ" sz="3600" dirty="0"/>
              <a:t>Zpráva o uplatňování SRR, Akční plán SRR 2025–2027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85AF81B-62CF-2D92-70AE-A0C583354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576570"/>
            <a:ext cx="8336772" cy="4633874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Zpráva o uplatňování SRR</a:t>
            </a:r>
          </a:p>
          <a:p>
            <a:r>
              <a:rPr lang="cs-CZ" sz="2800" b="1" dirty="0"/>
              <a:t>Cíl: </a:t>
            </a:r>
            <a:r>
              <a:rPr lang="cs-CZ" sz="2800" dirty="0"/>
              <a:t>Vyhodnocení vývoje realizace SRR + návrhy na nová opatření pro další podporu </a:t>
            </a:r>
          </a:p>
          <a:p>
            <a:r>
              <a:rPr lang="cs-CZ" sz="2800" b="1" dirty="0"/>
              <a:t>Proč: </a:t>
            </a:r>
            <a:r>
              <a:rPr lang="cs-CZ" sz="2800" dirty="0"/>
              <a:t>povinnost ze zákona (§ 9 z. 248/2000 Sb.)</a:t>
            </a:r>
          </a:p>
          <a:p>
            <a:r>
              <a:rPr lang="cs-CZ" sz="2800" b="1" dirty="0"/>
              <a:t>Termín: </a:t>
            </a:r>
            <a:r>
              <a:rPr lang="cs-CZ" sz="2800" dirty="0"/>
              <a:t>do 31. 10. 2024</a:t>
            </a:r>
          </a:p>
          <a:p>
            <a:pPr marL="0" indent="0">
              <a:buNone/>
            </a:pPr>
            <a:r>
              <a:rPr lang="cs-CZ" sz="2800" b="1" dirty="0"/>
              <a:t>Akční plán SRR 2025–2027</a:t>
            </a:r>
          </a:p>
          <a:p>
            <a:r>
              <a:rPr lang="cs-CZ" sz="2800" b="1" dirty="0"/>
              <a:t>Cíl: </a:t>
            </a:r>
            <a:r>
              <a:rPr lang="cs-CZ" sz="2800" dirty="0"/>
              <a:t>implementace SRR </a:t>
            </a:r>
            <a:r>
              <a:rPr lang="cs-CZ" sz="2800"/>
              <a:t>21+ </a:t>
            </a:r>
            <a:r>
              <a:rPr lang="cs-CZ" sz="2800" dirty="0"/>
              <a:t>po zbývají dobu platnosti</a:t>
            </a:r>
          </a:p>
          <a:p>
            <a:r>
              <a:rPr lang="cs-CZ" sz="2800" b="1"/>
              <a:t>Proč: </a:t>
            </a:r>
            <a:r>
              <a:rPr lang="cs-CZ" sz="2800" dirty="0"/>
              <a:t>usnesení č. 1045/2022</a:t>
            </a:r>
          </a:p>
          <a:p>
            <a:r>
              <a:rPr lang="cs-CZ" sz="2800" b="1" dirty="0"/>
              <a:t>Termín: </a:t>
            </a:r>
            <a:r>
              <a:rPr lang="cs-CZ" sz="2800" dirty="0"/>
              <a:t>do 31. 10. 2024</a:t>
            </a:r>
          </a:p>
          <a:p>
            <a:endParaRPr lang="cs-CZ" sz="2800" dirty="0"/>
          </a:p>
        </p:txBody>
      </p:sp>
      <p:pic>
        <p:nvPicPr>
          <p:cNvPr id="5" name="Obrázek 4" descr="Obsah obrázku text, snímek obrazovky, Písmo, grafický design&#10;&#10;Popis byl vytvořen automaticky">
            <a:extLst>
              <a:ext uri="{FF2B5EF4-FFF2-40B4-BE49-F238E27FC236}">
                <a16:creationId xmlns:a16="http://schemas.microsoft.com/office/drawing/2014/main" id="{6A3D207B-C83C-5CBC-A034-AE78574044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8319"/>
          <a:stretch/>
        </p:blipFill>
        <p:spPr>
          <a:xfrm>
            <a:off x="8946292" y="1576570"/>
            <a:ext cx="3093475" cy="4505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8180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F01174-0432-F039-C19B-A6E96829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závěry, hlavní sdělení </a:t>
            </a:r>
            <a:r>
              <a:rPr lang="cs-CZ" sz="2400" b="0" dirty="0"/>
              <a:t>(1/2)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6DDF86-9E68-1525-4B6C-0B9C1851E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pPr marL="461010" indent="-461010"/>
            <a:r>
              <a:rPr lang="cs-CZ" sz="2800" b="1" dirty="0"/>
              <a:t>Tempo růstu českých regionů se zpomaluje</a:t>
            </a:r>
            <a:r>
              <a:rPr lang="cs-CZ" sz="2800" dirty="0"/>
              <a:t>, „fixují“ se do pozice evropské </a:t>
            </a:r>
            <a:r>
              <a:rPr lang="cs-CZ" sz="2800" dirty="0" err="1"/>
              <a:t>semiperiferie</a:t>
            </a:r>
            <a:r>
              <a:rPr lang="cs-CZ" sz="2800" dirty="0"/>
              <a:t> (past středních příjmů, hrozba propadu do „rozvojové pasti</a:t>
            </a:r>
            <a:r>
              <a:rPr lang="cs-CZ" sz="2800"/>
              <a:t>“)</a:t>
            </a:r>
            <a:endParaRPr lang="cs-CZ"/>
          </a:p>
          <a:p>
            <a:pPr marL="461010" indent="-461010"/>
            <a:r>
              <a:rPr lang="cs-CZ" sz="2800" dirty="0"/>
              <a:t>Nadále dochází ke </a:t>
            </a:r>
            <a:r>
              <a:rPr lang="cs-CZ" sz="2800" b="1" dirty="0"/>
              <a:t>zvyšování meziregionálních rozdílů </a:t>
            </a:r>
            <a:r>
              <a:rPr lang="cs-CZ" sz="2800" dirty="0"/>
              <a:t>v ekonomické dimenzi </a:t>
            </a:r>
            <a:r>
              <a:rPr lang="cs-CZ" sz="2800" dirty="0">
                <a:cs typeface="Calibri"/>
              </a:rPr>
              <a:t>(zejména USK, KVK vs. zbývající kraje); </a:t>
            </a:r>
            <a:r>
              <a:rPr lang="cs-CZ" sz="2800" b="1" dirty="0">
                <a:cs typeface="Calibri"/>
              </a:rPr>
              <a:t>velká dynamika </a:t>
            </a:r>
            <a:r>
              <a:rPr lang="cs-CZ" sz="2800" b="1">
                <a:cs typeface="Calibri"/>
              </a:rPr>
              <a:t>regionálních rozdílů na </a:t>
            </a:r>
            <a:r>
              <a:rPr lang="cs-CZ" sz="2800" b="1" dirty="0" err="1">
                <a:cs typeface="Calibri"/>
              </a:rPr>
              <a:t>vnitroregionální</a:t>
            </a:r>
            <a:r>
              <a:rPr lang="cs-CZ" sz="2800" b="1" dirty="0">
                <a:cs typeface="Calibri"/>
              </a:rPr>
              <a:t> </a:t>
            </a:r>
            <a:r>
              <a:rPr lang="cs-CZ" sz="2800" b="1">
                <a:cs typeface="Calibri"/>
              </a:rPr>
              <a:t>úrovni</a:t>
            </a:r>
            <a:r>
              <a:rPr lang="cs-CZ" sz="2800">
                <a:cs typeface="Calibri"/>
              </a:rPr>
              <a:t> </a:t>
            </a:r>
            <a:r>
              <a:rPr lang="cs-CZ" sz="2800" dirty="0">
                <a:cs typeface="Calibri"/>
              </a:rPr>
              <a:t>(</a:t>
            </a:r>
            <a:r>
              <a:rPr lang="cs-CZ" sz="2800">
                <a:cs typeface="Calibri"/>
              </a:rPr>
              <a:t>úroveň </a:t>
            </a:r>
            <a:r>
              <a:rPr lang="cs-CZ" sz="2800" dirty="0">
                <a:cs typeface="Calibri"/>
              </a:rPr>
              <a:t>SO ORP)</a:t>
            </a:r>
            <a:endParaRPr lang="cs-CZ" sz="2800" dirty="0">
              <a:ea typeface="Calibri"/>
              <a:cs typeface="Calibri"/>
            </a:endParaRPr>
          </a:p>
          <a:p>
            <a:pPr marL="461010" indent="-461010"/>
            <a:r>
              <a:rPr lang="cs-CZ" sz="2800" b="1" dirty="0">
                <a:cs typeface="Calibri"/>
              </a:rPr>
              <a:t>Aktualizace Vymezení státem podporovaných regionů </a:t>
            </a:r>
            <a:endParaRPr lang="cs-CZ" sz="2800" b="1" dirty="0">
              <a:ea typeface="Calibri"/>
              <a:cs typeface="Calibri"/>
            </a:endParaRPr>
          </a:p>
          <a:p>
            <a:pPr marL="998855" lvl="1" indent="-384175"/>
            <a:r>
              <a:rPr lang="cs-CZ" sz="2400" dirty="0">
                <a:cs typeface="Calibri"/>
              </a:rPr>
              <a:t>Nové ORP: Bílina, Kopřivnice, Aš, Jaroměř, Třinec, Jindřichův Hradec, Česká Lípa</a:t>
            </a:r>
            <a:endParaRPr lang="cs-CZ" sz="2400" dirty="0">
              <a:ea typeface="Calibri"/>
              <a:cs typeface="Calibri"/>
            </a:endParaRPr>
          </a:p>
          <a:p>
            <a:pPr marL="534035" indent="-457200"/>
            <a:r>
              <a:rPr lang="cs-CZ" sz="2800" dirty="0">
                <a:cs typeface="Calibri"/>
              </a:rPr>
              <a:t>Na vyhodnocení plnění SRR je ještě brzo, řada opatření je v</a:t>
            </a:r>
            <a:r>
              <a:rPr lang="cs-CZ" sz="2800" b="1" dirty="0">
                <a:cs typeface="Calibri"/>
              </a:rPr>
              <a:t> realizaci </a:t>
            </a:r>
            <a:r>
              <a:rPr lang="cs-CZ" sz="2400" i="1" dirty="0">
                <a:cs typeface="Calibri"/>
              </a:rPr>
              <a:t>(pozn: pozdní „rozjezd“ EU fondů 21+)</a:t>
            </a:r>
            <a:endParaRPr lang="cs-CZ" sz="2400" i="1" dirty="0">
              <a:ea typeface="Calibri"/>
              <a:cs typeface="Calibri"/>
            </a:endParaRPr>
          </a:p>
        </p:txBody>
      </p:sp>
      <p:pic>
        <p:nvPicPr>
          <p:cNvPr id="4" name="Picture 2" descr="Concept - Free marketing icons">
            <a:extLst>
              <a:ext uri="{FF2B5EF4-FFF2-40B4-BE49-F238E27FC236}">
                <a16:creationId xmlns:a16="http://schemas.microsoft.com/office/drawing/2014/main" id="{670A55F9-16C5-936D-C9D0-FE5A9CFF2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213" y="-44351"/>
            <a:ext cx="1799010" cy="179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69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F01174-0432-F039-C19B-A6E96829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závěry, hlavní sdělení </a:t>
            </a:r>
            <a:r>
              <a:rPr lang="cs-CZ" sz="2400" b="0" dirty="0"/>
              <a:t>(2/2)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6DDF86-9E68-1525-4B6C-0B9C1851E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89" y="1396113"/>
            <a:ext cx="11064033" cy="4905834"/>
          </a:xfrm>
        </p:spPr>
        <p:txBody>
          <a:bodyPr/>
          <a:lstStyle/>
          <a:p>
            <a:r>
              <a:rPr lang="cs-CZ" sz="2800" dirty="0"/>
              <a:t>Součástí Zprávy o uplatňování SRR jsou i:</a:t>
            </a:r>
          </a:p>
          <a:p>
            <a:pPr lvl="1"/>
            <a:r>
              <a:rPr lang="cs-CZ" sz="2400" b="1">
                <a:solidFill>
                  <a:srgbClr val="00B050"/>
                </a:solidFill>
              </a:rPr>
              <a:t>Teze budoucí podoby SRR 28+</a:t>
            </a:r>
          </a:p>
          <a:p>
            <a:pPr lvl="2"/>
            <a:r>
              <a:rPr lang="cs-CZ" sz="2000"/>
              <a:t>jedním z bodů je </a:t>
            </a:r>
            <a:r>
              <a:rPr lang="cs-CZ" sz="2000" dirty="0"/>
              <a:t>zahrnutí nového územního cíle „</a:t>
            </a:r>
            <a:r>
              <a:rPr lang="cs-CZ" sz="2000" b="1" dirty="0"/>
              <a:t>Přeshraniční oblasti“</a:t>
            </a:r>
            <a:endParaRPr lang="cs-CZ" sz="2000" dirty="0"/>
          </a:p>
          <a:p>
            <a:pPr lvl="1"/>
            <a:r>
              <a:rPr lang="cs-CZ" sz="2400" b="1">
                <a:solidFill>
                  <a:srgbClr val="00B050"/>
                </a:solidFill>
              </a:rPr>
              <a:t>Hodnocení opatření v regionální politice z roku 2017</a:t>
            </a:r>
          </a:p>
          <a:p>
            <a:pPr lvl="2"/>
            <a:r>
              <a:rPr lang="cs-CZ" sz="2000" dirty="0"/>
              <a:t>důraz na „</a:t>
            </a:r>
            <a:r>
              <a:rPr lang="cs-CZ" sz="2000" b="1" dirty="0"/>
              <a:t>územní rozměr</a:t>
            </a:r>
            <a:r>
              <a:rPr lang="cs-CZ" sz="2000" dirty="0"/>
              <a:t>“ a „</a:t>
            </a:r>
            <a:r>
              <a:rPr lang="cs-CZ" sz="2000" b="1" dirty="0"/>
              <a:t>partnerský přístup</a:t>
            </a:r>
            <a:r>
              <a:rPr lang="cs-CZ" sz="2000" dirty="0"/>
              <a:t>“; řada opatření </a:t>
            </a:r>
            <a:r>
              <a:rPr lang="cs-CZ" sz="2000" b="1" dirty="0"/>
              <a:t>nastartovala </a:t>
            </a:r>
            <a:r>
              <a:rPr lang="cs-CZ" sz="2000" dirty="0"/>
              <a:t>kýžený přístup nastavení </a:t>
            </a:r>
            <a:r>
              <a:rPr lang="cs-CZ" sz="2000" b="1" dirty="0"/>
              <a:t>systému a fungování regionální politiky </a:t>
            </a:r>
            <a:r>
              <a:rPr lang="cs-CZ" sz="2000" dirty="0"/>
              <a:t>na národní úrovni vč. postupného sbližování sektorových politik</a:t>
            </a:r>
          </a:p>
          <a:p>
            <a:pPr lvl="1"/>
            <a:r>
              <a:rPr lang="cs-CZ" sz="2400" b="1">
                <a:solidFill>
                  <a:srgbClr val="00B050"/>
                </a:solidFill>
              </a:rPr>
              <a:t>Návrh nových opatření v regionální politice</a:t>
            </a:r>
          </a:p>
          <a:p>
            <a:pPr lvl="2"/>
            <a:r>
              <a:rPr lang="cs-CZ" sz="2000" dirty="0"/>
              <a:t>pokračování a důraz na </a:t>
            </a:r>
            <a:r>
              <a:rPr lang="cs-CZ" sz="2000" b="1"/>
              <a:t>územní zaměření </a:t>
            </a:r>
            <a:r>
              <a:rPr lang="cs-CZ" sz="2000" dirty="0"/>
              <a:t>a územních specifik; </a:t>
            </a:r>
          </a:p>
          <a:p>
            <a:pPr lvl="2"/>
            <a:r>
              <a:rPr lang="cs-CZ" sz="2000" dirty="0"/>
              <a:t>meziresortní spolupráce v </a:t>
            </a:r>
            <a:r>
              <a:rPr lang="cs-CZ" sz="2000" b="1"/>
              <a:t>koordinaci a sledování dopadů sektorových politik </a:t>
            </a:r>
            <a:r>
              <a:rPr lang="cs-CZ" sz="2000"/>
              <a:t>do území</a:t>
            </a:r>
            <a:r>
              <a:rPr lang="cs-CZ" sz="2000" dirty="0"/>
              <a:t>; </a:t>
            </a:r>
          </a:p>
          <a:p>
            <a:pPr lvl="2"/>
            <a:r>
              <a:rPr lang="cs-CZ" sz="2000" b="1"/>
              <a:t>spolupráce obcí</a:t>
            </a:r>
            <a:r>
              <a:rPr lang="cs-CZ" sz="2000" dirty="0"/>
              <a:t>; </a:t>
            </a:r>
            <a:r>
              <a:rPr lang="cs-CZ" sz="2000" b="1"/>
              <a:t>finanční nástroje</a:t>
            </a:r>
            <a:r>
              <a:rPr lang="cs-CZ" sz="2000" dirty="0"/>
              <a:t>; </a:t>
            </a:r>
            <a:r>
              <a:rPr lang="cs-CZ" sz="2000" b="1"/>
              <a:t>integrované nástroje</a:t>
            </a:r>
            <a:r>
              <a:rPr lang="cs-CZ" sz="2000" dirty="0"/>
              <a:t>; </a:t>
            </a:r>
          </a:p>
          <a:p>
            <a:pPr lvl="2"/>
            <a:r>
              <a:rPr lang="cs-CZ" sz="2000" dirty="0"/>
              <a:t>podpora </a:t>
            </a:r>
            <a:r>
              <a:rPr lang="cs-CZ" sz="2000" b="1"/>
              <a:t>institucionální a absorpční kapacity </a:t>
            </a:r>
            <a:r>
              <a:rPr lang="cs-CZ" sz="2000"/>
              <a:t>území</a:t>
            </a:r>
            <a:endParaRPr lang="cs-CZ" sz="2000" dirty="0"/>
          </a:p>
          <a:p>
            <a:pPr lvl="2"/>
            <a:r>
              <a:rPr lang="cs-CZ" sz="2000" b="1"/>
              <a:t>opatření pro kraje a obce</a:t>
            </a:r>
          </a:p>
          <a:p>
            <a:pPr lvl="1"/>
            <a:endParaRPr lang="cs-CZ" sz="2400" dirty="0"/>
          </a:p>
          <a:p>
            <a:endParaRPr lang="cs-CZ" sz="2400" dirty="0"/>
          </a:p>
        </p:txBody>
      </p:sp>
      <p:pic>
        <p:nvPicPr>
          <p:cNvPr id="4" name="Picture 2" descr="Concept - Free marketing icons">
            <a:extLst>
              <a:ext uri="{FF2B5EF4-FFF2-40B4-BE49-F238E27FC236}">
                <a16:creationId xmlns:a16="http://schemas.microsoft.com/office/drawing/2014/main" id="{670A55F9-16C5-936D-C9D0-FE5A9CFF2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213" y="-44351"/>
            <a:ext cx="1799010" cy="179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31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4D7DA79E-A576-2D84-1623-55C2D268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Budoucnost politiky soudržnosti 28+</a:t>
            </a:r>
          </a:p>
        </p:txBody>
      </p:sp>
    </p:spTree>
    <p:extLst>
      <p:ext uri="{BB962C8B-B14F-4D97-AF65-F5344CB8AC3E}">
        <p14:creationId xmlns:p14="http://schemas.microsoft.com/office/powerpoint/2010/main" val="260342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48DEE9-88F1-47BD-63FF-2400743C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1"/>
            <a:ext cx="10971372" cy="1206500"/>
          </a:xfrm>
        </p:spPr>
        <p:txBody>
          <a:bodyPr anchor="ctr"/>
          <a:lstStyle/>
          <a:p>
            <a:r>
              <a:rPr lang="cs-CZ"/>
              <a:t>Vyjednávání – aktuální stav v Evropské unii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1AFDA7-B274-DAB9-559D-BB17C524D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488558"/>
            <a:ext cx="10971372" cy="4783669"/>
          </a:xfrm>
        </p:spPr>
        <p:txBody>
          <a:bodyPr/>
          <a:lstStyle/>
          <a:p>
            <a:pPr marL="360000" indent="-360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800">
                <a:latin typeface="+mj-lt"/>
              </a:rPr>
              <a:t>návrh </a:t>
            </a:r>
            <a:r>
              <a:rPr lang="cs-CZ" sz="2800" b="1">
                <a:latin typeface="+mj-lt"/>
              </a:rPr>
              <a:t>Víceletého finančního rámce </a:t>
            </a:r>
            <a:r>
              <a:rPr lang="cs-CZ" sz="2800">
                <a:latin typeface="+mj-lt"/>
              </a:rPr>
              <a:t>(polovina 2025) a </a:t>
            </a:r>
            <a:r>
              <a:rPr lang="cs-CZ" sz="2800" b="1">
                <a:latin typeface="+mj-lt"/>
              </a:rPr>
              <a:t>legislativy</a:t>
            </a:r>
            <a:r>
              <a:rPr lang="cs-CZ" sz="2800">
                <a:latin typeface="+mj-lt"/>
              </a:rPr>
              <a:t> pro politiku soudržnosti (II. polovina 2025)</a:t>
            </a:r>
          </a:p>
          <a:p>
            <a:pPr marL="360000" indent="-360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800">
                <a:latin typeface="+mj-lt"/>
              </a:rPr>
              <a:t>probíhají diskuze </a:t>
            </a:r>
            <a:r>
              <a:rPr lang="cs-CZ" sz="2800">
                <a:latin typeface="+mj-lt"/>
                <a:ea typeface="Cambria" panose="02040503050406030204" pitchFamily="18" charset="0"/>
              </a:rPr>
              <a:t>⇢ </a:t>
            </a:r>
            <a:r>
              <a:rPr lang="cs-CZ" sz="2800" b="1">
                <a:latin typeface="+mj-lt"/>
              </a:rPr>
              <a:t>současná výchozí pozice politiky soudržnosti je historicky nejhorší</a:t>
            </a:r>
          </a:p>
          <a:p>
            <a:pPr marL="360000" indent="-360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800">
                <a:latin typeface="+mj-lt"/>
              </a:rPr>
              <a:t>Evropská komise poukazuje na nedostatečnou rychlost čerpání v období 2021</a:t>
            </a:r>
            <a:r>
              <a:rPr lang="cs-CZ" sz="2800">
                <a:latin typeface="+mj-lt"/>
                <a:sym typeface="Symbol" panose="05050102010706020507" pitchFamily="18" charset="2"/>
              </a:rPr>
              <a:t></a:t>
            </a:r>
            <a:r>
              <a:rPr lang="cs-CZ" sz="2800">
                <a:latin typeface="+mj-lt"/>
              </a:rPr>
              <a:t>2027 (u RRF/NPO problém s rokem 2026)</a:t>
            </a:r>
          </a:p>
          <a:p>
            <a:pPr marL="360000" indent="-360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800">
                <a:latin typeface="+mj-lt"/>
              </a:rPr>
              <a:t>ROZDÍLNÉ NÁSTROJE (dlouhodobá investiční politika x krizový krátkodobý nástroj) – zatím nejsou zohledněny v diskuzích</a:t>
            </a:r>
          </a:p>
          <a:p>
            <a:pPr marL="0" indent="0">
              <a:buNone/>
            </a:pPr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2941252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A2D23C-045F-4DF5-0AEC-E88EA8386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1"/>
            <a:ext cx="10971372" cy="1206500"/>
          </a:xfrm>
        </p:spPr>
        <p:txBody>
          <a:bodyPr anchor="ctr"/>
          <a:lstStyle/>
          <a:p>
            <a:r>
              <a:rPr lang="cs-CZ"/>
              <a:t>Aktuální dokumenty podporující politiku soudržnosti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38A84BE-F38C-ED23-C20B-72CE97E0B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405878"/>
            <a:ext cx="11277680" cy="4932928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/>
              <a:t>Zpráva High Level Group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(únor 2024)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politika soudržnosti je významná pro rozvoj regionů a EU jako celku</a:t>
            </a:r>
          </a:p>
          <a:p>
            <a:pPr marL="720000" lvl="1" indent="-3603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nutná reforma, mobilizace hospodářského potenciálu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800" b="1"/>
              <a:t>9. kohezní zpráva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(březen 2024)</a:t>
            </a:r>
          </a:p>
          <a:p>
            <a:pPr marL="720000" lvl="1" indent="-360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konvergence na národní úrovni skrývá vnitřní rozdíly – past středních příjmů – hospodářská stagnace - rozvojová past </a:t>
            </a:r>
          </a:p>
          <a:p>
            <a:pPr marL="720000" lvl="1" indent="-360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nutné posílení regionů a modernizace politiky soudržnosti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800" b="1"/>
              <a:t>Zpráva k budoucnosti vnitřního trhu EU </a:t>
            </a:r>
            <a:r>
              <a:rPr lang="cs-CZ" sz="2600">
                <a:solidFill>
                  <a:schemeClr val="bg1">
                    <a:lumMod val="50000"/>
                  </a:schemeClr>
                </a:solidFill>
              </a:rPr>
              <a:t>(duben 2024)</a:t>
            </a:r>
          </a:p>
          <a:p>
            <a:pPr marL="720000" lvl="1" indent="-360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„nový vnitřní trh“, zohlednění sociální dimenze a spravedlnosti, koheze</a:t>
            </a:r>
          </a:p>
          <a:p>
            <a:pPr marL="720000" lvl="1" indent="-360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/>
              <a:t>politika soudržnosti je klíčová pro úspěch jednotného trhu</a:t>
            </a:r>
          </a:p>
        </p:txBody>
      </p:sp>
    </p:spTree>
    <p:extLst>
      <p:ext uri="{BB962C8B-B14F-4D97-AF65-F5344CB8AC3E}">
        <p14:creationId xmlns:p14="http://schemas.microsoft.com/office/powerpoint/2010/main" val="350523664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NOK">
    <a:dk1>
      <a:srgbClr val="262626"/>
    </a:dk1>
    <a:lt1>
      <a:sysClr val="window" lastClr="FFFFFF"/>
    </a:lt1>
    <a:dk2>
      <a:srgbClr val="1F497D"/>
    </a:dk2>
    <a:lt2>
      <a:srgbClr val="EEECE1"/>
    </a:lt2>
    <a:accent1>
      <a:srgbClr val="17365D"/>
    </a:accent1>
    <a:accent2>
      <a:srgbClr val="548DD4"/>
    </a:accent2>
    <a:accent3>
      <a:srgbClr val="8DB3E2"/>
    </a:accent3>
    <a:accent4>
      <a:srgbClr val="C6D9F0"/>
    </a:accent4>
    <a:accent5>
      <a:srgbClr val="C6D9F0"/>
    </a:accent5>
    <a:accent6>
      <a:srgbClr val="C6D9F0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ae529b29-b2bb-4f0f-bf76-47ede62a77b9" xsi:nil="true"/>
    <SharedWithUsers xmlns="a867a263-4c00-4944-a435-72febfd70997">
      <UserInfo>
        <DisplayName>Růžičková Lenka</DisplayName>
        <AccountId>300</AccountId>
        <AccountType/>
      </UserInfo>
      <UserInfo>
        <DisplayName>Illínová Sandra</DisplayName>
        <AccountId>125</AccountId>
        <AccountType/>
      </UserInfo>
      <UserInfo>
        <DisplayName>Maroušek Jaroslav</DisplayName>
        <AccountId>356</AccountId>
        <AccountType/>
      </UserInfo>
      <UserInfo>
        <DisplayName>Daněk Miroslav</DisplayName>
        <AccountId>180</AccountId>
        <AccountType/>
      </UserInfo>
      <UserInfo>
        <DisplayName>Soukup Miloš</DisplayName>
        <AccountId>174</AccountId>
        <AccountType/>
      </UserInfo>
      <UserInfo>
        <DisplayName>Lacinová Marta</DisplayName>
        <AccountId>639</AccountId>
        <AccountType/>
      </UserInfo>
      <UserInfo>
        <DisplayName>Zezůlková Marie</DisplayName>
        <AccountId>117</AccountId>
        <AccountType/>
      </UserInfo>
      <UserInfo>
        <DisplayName>Barcalová Jitka</DisplayName>
        <AccountId>15</AccountId>
        <AccountType/>
      </UserInfo>
      <UserInfo>
        <DisplayName>Opálka Dominik</DisplayName>
        <AccountId>538</AccountId>
        <AccountType/>
      </UserInfo>
      <UserInfo>
        <DisplayName>Pergl Ondřej</DisplayName>
        <AccountId>9</AccountId>
        <AccountType/>
      </UserInfo>
      <UserInfo>
        <DisplayName>Puršl František</DisplayName>
        <AccountId>13</AccountId>
        <AccountType/>
      </UserInfo>
      <UserInfo>
        <DisplayName>Karkošková Martina</DisplayName>
        <AccountId>171</AccountId>
        <AccountType/>
      </UserInfo>
      <UserInfo>
        <DisplayName>Opravil Zdeněk</DisplayName>
        <AccountId>14</AccountId>
        <AccountType/>
      </UserInfo>
    </SharedWithUsers>
    <TaxCatchAll xmlns="a867a263-4c00-4944-a435-72febfd70997" xsi:nil="true"/>
    <lcf76f155ced4ddcb4097134ff3c332f xmlns="ae529b29-b2bb-4f0f-bf76-47ede62a77b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C60E23A6042254D9AC27A8652D978CA" ma:contentTypeVersion="21" ma:contentTypeDescription="Vytvoří nový dokument" ma:contentTypeScope="" ma:versionID="a0ff7083511a2e55e6df80269ee12ed7">
  <xsd:schema xmlns:xsd="http://www.w3.org/2001/XMLSchema" xmlns:xs="http://www.w3.org/2001/XMLSchema" xmlns:p="http://schemas.microsoft.com/office/2006/metadata/properties" xmlns:ns2="ae529b29-b2bb-4f0f-bf76-47ede62a77b9" xmlns:ns3="a867a263-4c00-4944-a435-72febfd70997" targetNamespace="http://schemas.microsoft.com/office/2006/metadata/properties" ma:root="true" ma:fieldsID="d464758b8396fbb6ebaa749668e8dc4d" ns2:_="" ns3:_="">
    <xsd:import namespace="ae529b29-b2bb-4f0f-bf76-47ede62a77b9"/>
    <xsd:import namespace="a867a263-4c00-4944-a435-72febfd709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29b29-b2bb-4f0f-bf76-47ede62a77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2" nillable="true" ma:displayName="Stav odsouhlasení" ma:internalName="Stav_x0020_odsouhlasen_x00ed_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7a263-4c00-4944-a435-72febfd709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b6e955f-6355-4a61-ae3b-658e8d2c932c}" ma:internalName="TaxCatchAll" ma:showField="CatchAllData" ma:web="a867a263-4c00-4944-a435-72febfd709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E78FBF-F6F8-44FD-B078-D48BAE4F86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C5A50D-16C2-49A5-9BCE-6252C91DAF9F}">
  <ds:schemaRefs>
    <ds:schemaRef ds:uri="http://purl.org/dc/elements/1.1/"/>
    <ds:schemaRef ds:uri="http://schemas.microsoft.com/office/2006/documentManagement/types"/>
    <ds:schemaRef ds:uri="ae529b29-b2bb-4f0f-bf76-47ede62a77b9"/>
    <ds:schemaRef ds:uri="http://purl.org/dc/terms/"/>
    <ds:schemaRef ds:uri="http://schemas.openxmlformats.org/package/2006/metadata/core-properties"/>
    <ds:schemaRef ds:uri="a867a263-4c00-4944-a435-72febfd70997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FE0C1A-3D7E-4F6C-B8A3-1FE4F69CF2E9}">
  <ds:schemaRefs>
    <ds:schemaRef ds:uri="a867a263-4c00-4944-a435-72febfd70997"/>
    <ds:schemaRef ds:uri="ae529b29-b2bb-4f0f-bf76-47ede62a77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2103</Words>
  <Application>Microsoft Office PowerPoint</Application>
  <PresentationFormat>Vlastní</PresentationFormat>
  <Paragraphs>237</Paragraphs>
  <Slides>28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Cambria</vt:lpstr>
      <vt:lpstr>Courier New</vt:lpstr>
      <vt:lpstr>Roboto</vt:lpstr>
      <vt:lpstr>Symbol</vt:lpstr>
      <vt:lpstr>Wingdings</vt:lpstr>
      <vt:lpstr>Wingdings,Sans-Serif</vt:lpstr>
      <vt:lpstr>Šablona final</vt:lpstr>
      <vt:lpstr>Motiv Office</vt:lpstr>
      <vt:lpstr>Aktuální informace z Ministerstva pro místní rozvoj Odbor regionální politiky </vt:lpstr>
      <vt:lpstr>Obsah příspěvku</vt:lpstr>
      <vt:lpstr>Zpráva o uplatňování SRR Akční plán SRR 2025–2027 </vt:lpstr>
      <vt:lpstr>Zpráva o uplatňování SRR, Akční plán SRR 2025–2027</vt:lpstr>
      <vt:lpstr>Vybrané závěry, hlavní sdělení (1/2)</vt:lpstr>
      <vt:lpstr>Vybrané závěry, hlavní sdělení (2/2)</vt:lpstr>
      <vt:lpstr>Budoucnost politiky soudržnosti 28+</vt:lpstr>
      <vt:lpstr>Vyjednávání – aktuální stav v Evropské unii</vt:lpstr>
      <vt:lpstr>Aktuální dokumenty podporující politiku soudržnosti</vt:lpstr>
      <vt:lpstr>Důležité dokumenty k politice soudržnosti</vt:lpstr>
      <vt:lpstr>Harmonogram vyjednávání politiky soudržnosti</vt:lpstr>
      <vt:lpstr>Hlavní priority ČR pro politiku soudržnosti</vt:lpstr>
      <vt:lpstr>Aktuality z národních programů MMR</vt:lpstr>
      <vt:lpstr>Podpora stabilizace a rozvoje regionů  nový program (nejen) pro ohrožená území</vt:lpstr>
      <vt:lpstr> Strategická návaznost </vt:lpstr>
      <vt:lpstr>Struktura programu Podpora stabilizace a rozvoje regionů  </vt:lpstr>
      <vt:lpstr>Podporované aktivity </vt:lpstr>
      <vt:lpstr> Podporované aktivity</vt:lpstr>
      <vt:lpstr> Podporované aktivity</vt:lpstr>
      <vt:lpstr>Oprávnění žadatelé </vt:lpstr>
      <vt:lpstr> Míra podpory (dotace) </vt:lpstr>
      <vt:lpstr> Realizace </vt:lpstr>
      <vt:lpstr>SFPI – připravované programy  (mimo program Dostupné bydlení) </vt:lpstr>
      <vt:lpstr>Program Technická infrastruktura</vt:lpstr>
      <vt:lpstr>Program Bytové domy bez bariér</vt:lpstr>
      <vt:lpstr>Výbor pro regionální politiku</vt:lpstr>
      <vt:lpstr>Informace k Vládnímu Výboru pro regionální politiku </vt:lpstr>
      <vt:lpstr>Děkujeme za pozornost rsk@mmr.cz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Aktuální informace z Ministerstva pro místní rozvoj - Odboru regionální politiky MMR</dc:title>
  <dc:creator>Barcalová Jitka</dc:creator>
  <cp:lastModifiedBy>Lásková Lenka</cp:lastModifiedBy>
  <cp:revision>4</cp:revision>
  <cp:lastPrinted>2024-02-27T15:54:34Z</cp:lastPrinted>
  <dcterms:created xsi:type="dcterms:W3CDTF">2021-09-20T08:57:58Z</dcterms:created>
  <dcterms:modified xsi:type="dcterms:W3CDTF">2024-09-02T12:42:43Z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0x010100FC60E23A6042254D9AC27A8652D978CA</vt:lpwstr>
  </property>
  <property fmtid="{D5CDD505-2E9C-101B-9397-08002B2CF9AE}" pid="3" name="MediaServiceImageTags">
    <vt:lpwstr/>
  </property>
</Properties>
</file>