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8"/>
  </p:notesMasterIdLst>
  <p:sldIdLst>
    <p:sldId id="329" r:id="rId2"/>
    <p:sldId id="307" r:id="rId3"/>
    <p:sldId id="1649" r:id="rId4"/>
    <p:sldId id="351" r:id="rId5"/>
    <p:sldId id="314" r:id="rId6"/>
    <p:sldId id="312" r:id="rId7"/>
    <p:sldId id="315" r:id="rId8"/>
    <p:sldId id="325" r:id="rId9"/>
    <p:sldId id="324" r:id="rId10"/>
    <p:sldId id="327" r:id="rId11"/>
    <p:sldId id="1643" r:id="rId12"/>
    <p:sldId id="1644" r:id="rId13"/>
    <p:sldId id="1645" r:id="rId14"/>
    <p:sldId id="1650" r:id="rId15"/>
    <p:sldId id="1646" r:id="rId16"/>
    <p:sldId id="293" r:id="rId17"/>
  </p:sldIdLst>
  <p:sldSz cx="12192000" cy="6858000"/>
  <p:notesSz cx="6797675" cy="9926638"/>
  <p:embeddedFontLst>
    <p:embeddedFont>
      <p:font typeface="Barlow" panose="020B0604020202020204" charset="-18"/>
      <p:regular r:id="rId19"/>
      <p:bold r:id="rId20"/>
      <p:italic r:id="rId21"/>
      <p:boldItalic r:id="rId22"/>
    </p:embeddedFont>
    <p:embeddedFont>
      <p:font typeface="Barlow bold" panose="020B0604020202020204" charset="-18"/>
      <p:regular r:id="rId23"/>
      <p:bold r:id="rId24"/>
      <p:italic r:id="rId25"/>
      <p:boldItalic r:id="rId26"/>
    </p:embeddedFont>
    <p:embeddedFont>
      <p:font typeface="Britannic Bold" panose="020B0903060703020204" pitchFamily="34" charset="0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Verdana" panose="020B0604030504040204" pitchFamily="34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B587"/>
    <a:srgbClr val="3C9044"/>
    <a:srgbClr val="FF836E"/>
    <a:srgbClr val="44D396"/>
    <a:srgbClr val="D31313"/>
    <a:srgbClr val="C5214C"/>
    <a:srgbClr val="24DDDB"/>
    <a:srgbClr val="5971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Střední styl 4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Střední sty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46F890A9-2807-4EBB-B81D-B2AA78EC7F39}" styleName="Tmavý styl 2 – zvýraznění 5/zvýraznění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Tmavý styl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F1AB2-1976-4502-BF36-3FF5EA218861}" styleName="Střední styl 4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Střední styl 4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Střední styl 4 – zvýraznění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ABFCF23-3B69-468F-B69F-88F6DE6A72F2}" styleName="Střední styl 1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89908" autoAdjust="0"/>
  </p:normalViewPr>
  <p:slideViewPr>
    <p:cSldViewPr snapToGrid="0">
      <p:cViewPr varScale="1">
        <p:scale>
          <a:sx n="103" d="100"/>
          <a:sy n="103" d="100"/>
        </p:scale>
        <p:origin x="62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19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sz="1800" dirty="0"/>
              <a:t>Prostředky</a:t>
            </a:r>
            <a:r>
              <a:rPr lang="cs-CZ" sz="1800" baseline="0" dirty="0"/>
              <a:t> fondu - rozdělení</a:t>
            </a:r>
            <a:endParaRPr lang="en-US" sz="1800" dirty="0"/>
          </a:p>
        </c:rich>
      </c:tx>
      <c:layout>
        <c:manualLayout>
          <c:xMode val="edge"/>
          <c:yMode val="edge"/>
          <c:x val="0.25778212561810621"/>
          <c:y val="4.8595395303763602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Alokace</c:v>
                </c:pt>
              </c:strCache>
            </c:strRef>
          </c:tx>
          <c:spPr>
            <a:gradFill flip="none" rotWithShape="1">
              <a:gsLst>
                <a:gs pos="0">
                  <a:srgbClr val="44D396"/>
                </a:gs>
                <a:gs pos="100000">
                  <a:srgbClr val="FF836E"/>
                </a:gs>
                <a:gs pos="53000">
                  <a:srgbClr val="24DDDB"/>
                </a:gs>
              </a:gsLst>
              <a:lin ang="5400000" scaled="1"/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c:spPr>
          <c:dPt>
            <c:idx val="0"/>
            <c:bubble3D val="0"/>
            <c:spPr>
              <a:solidFill>
                <a:srgbClr val="89B587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594-48F8-9D2B-A366940382BD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chemeClr val="tx1"/>
                  </a:gs>
                  <a:gs pos="100000">
                    <a:schemeClr val="tx1"/>
                  </a:gs>
                  <a:gs pos="24000">
                    <a:schemeClr val="tx1"/>
                  </a:gs>
                </a:gsLst>
                <a:lin ang="5400000" scaled="1"/>
                <a:tileRect/>
              </a:gra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594-48F8-9D2B-A366940382BD}"/>
              </c:ext>
            </c:extLst>
          </c:dPt>
          <c:dPt>
            <c:idx val="2"/>
            <c:bubble3D val="0"/>
            <c:explosion val="3"/>
            <c:spPr>
              <a:solidFill>
                <a:srgbClr val="FF836E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1594-48F8-9D2B-A366940382BD}"/>
              </c:ext>
            </c:extLst>
          </c:dPt>
          <c:dPt>
            <c:idx val="3"/>
            <c:bubble3D val="0"/>
            <c:spPr>
              <a:solidFill>
                <a:srgbClr val="3C9044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1594-48F8-9D2B-A366940382BD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
</a:t>
                    </a:r>
                    <a:fld id="{D8B94248-E555-4184-8667-2D3A43FDA37B}" type="PERCENTAGE">
                      <a:rPr lang="en-US"/>
                      <a:pPr>
                        <a:defRPr/>
                      </a:pPr>
                      <a:t>[PROCENTO]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none" strike="noStrike" kern="1200" spc="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594-48F8-9D2B-A366940382BD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
</a:t>
                    </a:r>
                    <a:fld id="{11B98DEA-622F-468D-9F5E-8C0A3AFD9952}" type="PERCENTAGE">
                      <a:rPr lang="en-US"/>
                      <a:pPr>
                        <a:defRPr/>
                      </a:pPr>
                      <a:t>[PROCENTO]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none" strike="noStrike" kern="1200" spc="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594-48F8-9D2B-A366940382BD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
</a:t>
                    </a:r>
                    <a:fld id="{999FA834-A640-41C7-A81A-A6F7A2D87353}" type="PERCENTAGE">
                      <a:rPr lang="en-US"/>
                      <a:pPr>
                        <a:defRPr/>
                      </a:pPr>
                      <a:t>[PROCENTO]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none" strike="noStrike" kern="1200" spc="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1594-48F8-9D2B-A366940382BD}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
</a:t>
                    </a:r>
                    <a:fld id="{1FC590C6-3EEF-484E-A336-5B3DA9CE4B6E}" type="PERCENTAGE">
                      <a:rPr lang="en-US"/>
                      <a:pPr>
                        <a:defRPr/>
                      </a:pPr>
                      <a:t>[PROCENTO]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none" strike="noStrike" kern="1200" spc="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594-48F8-9D2B-A366940382BD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List1!$A$2:$A$5</c:f>
              <c:strCache>
                <c:ptCount val="4"/>
                <c:pt idx="0">
                  <c:v>1. čtvrt.</c:v>
                </c:pt>
                <c:pt idx="1">
                  <c:v>2. čtvrt.</c:v>
                </c:pt>
                <c:pt idx="2">
                  <c:v>3. čtvrt.</c:v>
                </c:pt>
                <c:pt idx="3">
                  <c:v>4. čtvrt.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2</c:v>
                </c:pt>
                <c:pt idx="1">
                  <c:v>1.25</c:v>
                </c:pt>
                <c:pt idx="2">
                  <c:v>18.75</c:v>
                </c:pt>
                <c:pt idx="3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594-48F8-9D2B-A366940382BD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</a:defRPr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652C0-9A4D-4696-9B4A-9B6E934BC007}" type="datetimeFigureOut">
              <a:rPr lang="cs-CZ" smtClean="0"/>
              <a:t>28.08.2024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A4EF8-F87A-4A44-B55E-31FF150989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613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A4EF8-F87A-4A44-B55E-31FF150989C7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2772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A4EF8-F87A-4A44-B55E-31FF150989C7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4752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A4EF8-F87A-4A44-B55E-31FF150989C7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2751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Dle nařízení, by mělo dojít k aktualizaci definice energetické chudoby. „Měla by být zohledněna při provádění tohoto nařízení“ – dle revize směrnice 2010/31/EU.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A4EF8-F87A-4A44-B55E-31FF150989C7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8023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A4EF8-F87A-4A44-B55E-31FF150989C7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6298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A4EF8-F87A-4A44-B55E-31FF150989C7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9899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A4EF8-F87A-4A44-B55E-31FF150989C7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76165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A4EF8-F87A-4A44-B55E-31FF150989C7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38502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A4EF8-F87A-4A44-B55E-31FF150989C7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9082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28.08.2024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1886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28.08.2024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3427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28.08.2024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6326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28.08.2024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501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28.08.2024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468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28.08.2024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6698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28.08.2024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6265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28.08.2024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4641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28.08.2024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5298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28.08.2024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2516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48C0C-CF60-484B-9E49-472574E04F8D}" type="datetimeFigureOut">
              <a:rPr lang="cs-CZ" smtClean="0"/>
              <a:t>28.08.2024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9168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48C0C-CF60-484B-9E49-472574E04F8D}" type="datetimeFigureOut">
              <a:rPr lang="cs-CZ" smtClean="0"/>
              <a:t>28.08.2024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EAF11-13EE-46E4-9461-D756499F88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6938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mzp.cz/cz/socialni_klimaticky_fond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eur-lex.europa.eu/legal-content/CS/TXT/?uri=uriserv%3AOJ.L_.2023.130.01.0001.01.CES&amp;toc=OJ%3AL%3A2023%3A130%3ATOC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hyperlink" Target="https://eur-lex.europa.eu/legal-content/CS/TXT/?uri=uriserv%3AOJ.L_.2023.130.01.0001.01.CES&amp;toc=OJ%3AL%3A2023%3A130%3ATOC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>
            <a:extLst>
              <a:ext uri="{FF2B5EF4-FFF2-40B4-BE49-F238E27FC236}">
                <a16:creationId xmlns:a16="http://schemas.microsoft.com/office/drawing/2014/main" id="{DB3766DC-25DE-48D2-AA18-EC4A821709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13644" t="16674" r="11429" b="52266"/>
          <a:stretch/>
        </p:blipFill>
        <p:spPr>
          <a:xfrm>
            <a:off x="1648968" y="1329768"/>
            <a:ext cx="9144000" cy="2743201"/>
          </a:xfrm>
          <a:prstGeom prst="rect">
            <a:avLst/>
          </a:prstGeo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AD14D185-6DEB-408C-9B77-A7543D9EAD5E}"/>
              </a:ext>
            </a:extLst>
          </p:cNvPr>
          <p:cNvSpPr/>
          <p:nvPr/>
        </p:nvSpPr>
        <p:spPr>
          <a:xfrm>
            <a:off x="1648968" y="1329768"/>
            <a:ext cx="9144000" cy="2743201"/>
          </a:xfrm>
          <a:prstGeom prst="rect">
            <a:avLst/>
          </a:prstGeom>
          <a:gradFill flip="none" rotWithShape="1">
            <a:gsLst>
              <a:gs pos="9000">
                <a:srgbClr val="B06A4E">
                  <a:alpha val="82000"/>
                </a:srgbClr>
              </a:gs>
              <a:gs pos="96875">
                <a:srgbClr val="233D13"/>
              </a:gs>
              <a:gs pos="44000">
                <a:srgbClr val="474922">
                  <a:alpha val="85000"/>
                </a:srgbClr>
              </a:gs>
              <a:gs pos="72000">
                <a:srgbClr val="233D13">
                  <a:alpha val="84000"/>
                </a:srgbClr>
              </a:gs>
              <a:gs pos="0">
                <a:srgbClr val="FF836E">
                  <a:alpha val="78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BCBCBC">
                <a:alpha val="83137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3938CBDD-853A-4ACD-A4C8-8D6FABF298F5}"/>
              </a:ext>
            </a:extLst>
          </p:cNvPr>
          <p:cNvSpPr txBox="1">
            <a:spLocks/>
          </p:cNvSpPr>
          <p:nvPr/>
        </p:nvSpPr>
        <p:spPr>
          <a:xfrm>
            <a:off x="1648968" y="797345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cs-CZ" sz="4800" b="1" dirty="0">
                <a:solidFill>
                  <a:schemeClr val="bg1"/>
                </a:solidFill>
                <a:latin typeface="Barlow" panose="00000500000000000000" pitchFamily="2" charset="-18"/>
              </a:rPr>
            </a:br>
            <a:br>
              <a:rPr lang="cs-CZ" sz="4800" b="1" dirty="0">
                <a:solidFill>
                  <a:schemeClr val="bg1"/>
                </a:solidFill>
                <a:latin typeface="Barlow" panose="00000500000000000000" pitchFamily="2" charset="-18"/>
              </a:rPr>
            </a:br>
            <a:r>
              <a:rPr lang="cs-CZ" sz="4800" b="1" dirty="0">
                <a:solidFill>
                  <a:schemeClr val="bg1"/>
                </a:solidFill>
                <a:latin typeface="Barlow" panose="00000500000000000000" pitchFamily="2" charset="-18"/>
              </a:rPr>
              <a:t>Sociální klimatický fond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34E940DD-617A-41D0-9330-FA4DB5FF6BE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45"/>
          <a:stretch/>
        </p:blipFill>
        <p:spPr>
          <a:xfrm>
            <a:off x="8332538" y="5546807"/>
            <a:ext cx="3490225" cy="941905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F1AFCFB0-9D7C-4A61-B71F-1DC81B5C20F4}"/>
              </a:ext>
            </a:extLst>
          </p:cNvPr>
          <p:cNvSpPr/>
          <p:nvPr/>
        </p:nvSpPr>
        <p:spPr>
          <a:xfrm>
            <a:off x="454968" y="4604902"/>
            <a:ext cx="989299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endParaRPr lang="cs-CZ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600"/>
              </a:spcAft>
            </a:pPr>
            <a:r>
              <a:rPr lang="cs-CZ" sz="1400" dirty="0">
                <a:latin typeface="Verdana" panose="020B0604030504040204" pitchFamily="34" charset="0"/>
                <a:ea typeface="Verdana" panose="020B0604030504040204" pitchFamily="34" charset="0"/>
              </a:rPr>
              <a:t>5. 9. 2024 _ Karlovy Vary</a:t>
            </a:r>
          </a:p>
          <a:p>
            <a:pPr>
              <a:spcAft>
                <a:spcPts val="600"/>
              </a:spcAft>
            </a:pPr>
            <a:r>
              <a:rPr lang="cs-CZ" sz="1400" dirty="0">
                <a:latin typeface="Verdana" panose="020B0604030504040204" pitchFamily="34" charset="0"/>
                <a:ea typeface="Verdana" panose="020B0604030504040204" pitchFamily="34" charset="0"/>
              </a:rPr>
              <a:t>________</a:t>
            </a:r>
          </a:p>
        </p:txBody>
      </p:sp>
    </p:spTree>
    <p:extLst>
      <p:ext uri="{BB962C8B-B14F-4D97-AF65-F5344CB8AC3E}">
        <p14:creationId xmlns:p14="http://schemas.microsoft.com/office/powerpoint/2010/main" val="2548703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4310D6B-76A0-4467-879B-BBEC61155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5508" y="1416050"/>
            <a:ext cx="10515600" cy="485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b="1" dirty="0"/>
              <a:t>Kontextové indikátory</a:t>
            </a:r>
          </a:p>
          <a:p>
            <a:pPr>
              <a:lnSpc>
                <a:spcPct val="100000"/>
              </a:lnSpc>
            </a:pPr>
            <a:r>
              <a:rPr lang="cs-CZ" sz="2200" dirty="0"/>
              <a:t>Počet zranitelných domácností (dle definice)</a:t>
            </a:r>
          </a:p>
          <a:p>
            <a:pPr>
              <a:lnSpc>
                <a:spcPct val="100000"/>
              </a:lnSpc>
            </a:pPr>
            <a:r>
              <a:rPr lang="cs-CZ" sz="2200" dirty="0"/>
              <a:t>Počet domácností trpících energetickou chudobou (dle definice)</a:t>
            </a:r>
          </a:p>
          <a:p>
            <a:pPr>
              <a:lnSpc>
                <a:spcPct val="100000"/>
              </a:lnSpc>
            </a:pPr>
            <a:r>
              <a:rPr lang="cs-CZ" sz="2200" dirty="0"/>
              <a:t>Počet zranitelných uživatelů dopravy (dle definice)</a:t>
            </a:r>
          </a:p>
          <a:p>
            <a:pPr>
              <a:lnSpc>
                <a:spcPct val="100000"/>
              </a:lnSpc>
            </a:pPr>
            <a:r>
              <a:rPr lang="cs-CZ" sz="2200" dirty="0"/>
              <a:t>Počet domácností trpících dopravní chudobou (dle definice)</a:t>
            </a:r>
          </a:p>
          <a:p>
            <a:pPr>
              <a:lnSpc>
                <a:spcPct val="100000"/>
              </a:lnSpc>
            </a:pPr>
            <a:r>
              <a:rPr lang="cs-CZ" sz="2200" dirty="0"/>
              <a:t>Počet zranitelných </a:t>
            </a:r>
            <a:r>
              <a:rPr lang="cs-CZ" sz="2200" dirty="0" err="1"/>
              <a:t>mikropodniků</a:t>
            </a:r>
            <a:endParaRPr lang="cs-CZ" sz="2200" dirty="0"/>
          </a:p>
          <a:p>
            <a:pPr>
              <a:lnSpc>
                <a:spcPct val="100000"/>
              </a:lnSpc>
            </a:pPr>
            <a:r>
              <a:rPr lang="cs-CZ" sz="2200" dirty="0"/>
              <a:t>Podíl dočasné přímé podpory příjmů na celkových nákladech SKP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r>
              <a:rPr lang="cs-CZ" sz="2400" b="1" dirty="0"/>
              <a:t>+ Ukazatele výstupů</a:t>
            </a:r>
          </a:p>
          <a:p>
            <a:pPr marL="0" indent="0">
              <a:buNone/>
            </a:pPr>
            <a:r>
              <a:rPr lang="cs-CZ" sz="2400" b="1" dirty="0"/>
              <a:t>+ Ukazatele výsledků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C71F6DA0-8A06-425F-A893-BD6E92F4F938}"/>
              </a:ext>
            </a:extLst>
          </p:cNvPr>
          <p:cNvSpPr/>
          <p:nvPr/>
        </p:nvSpPr>
        <p:spPr>
          <a:xfrm>
            <a:off x="0" y="6791325"/>
            <a:ext cx="12192000" cy="1143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008B65E5-DDBE-5581-BC67-E571F5AFB2DD}"/>
              </a:ext>
            </a:extLst>
          </p:cNvPr>
          <p:cNvSpPr txBox="1">
            <a:spLocks/>
          </p:cNvSpPr>
          <p:nvPr/>
        </p:nvSpPr>
        <p:spPr>
          <a:xfrm>
            <a:off x="2232976" y="288343"/>
            <a:ext cx="7726048" cy="673146"/>
          </a:xfrm>
          <a:prstGeom prst="roundRect">
            <a:avLst/>
          </a:prstGeom>
          <a:gradFill flip="none" rotWithShape="1">
            <a:gsLst>
              <a:gs pos="0">
                <a:srgbClr val="B06A4E">
                  <a:alpha val="82000"/>
                </a:srgbClr>
              </a:gs>
              <a:gs pos="96875">
                <a:srgbClr val="233D13"/>
              </a:gs>
              <a:gs pos="20000">
                <a:srgbClr val="474922">
                  <a:alpha val="85000"/>
                </a:srgbClr>
              </a:gs>
              <a:gs pos="60000">
                <a:srgbClr val="233D13">
                  <a:alpha val="84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round/>
          </a:ln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cs-CZ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Indikátory (39)</a:t>
            </a:r>
          </a:p>
        </p:txBody>
      </p:sp>
    </p:spTree>
    <p:extLst>
      <p:ext uri="{BB962C8B-B14F-4D97-AF65-F5344CB8AC3E}">
        <p14:creationId xmlns:p14="http://schemas.microsoft.com/office/powerpoint/2010/main" val="1914398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" name="Přímá spojnice 87">
            <a:extLst>
              <a:ext uri="{FF2B5EF4-FFF2-40B4-BE49-F238E27FC236}">
                <a16:creationId xmlns:a16="http://schemas.microsoft.com/office/drawing/2014/main" id="{89B7B24E-6725-4D8C-9FED-6156582604DB}"/>
              </a:ext>
            </a:extLst>
          </p:cNvPr>
          <p:cNvCxnSpPr>
            <a:cxnSpLocks/>
          </p:cNvCxnSpPr>
          <p:nvPr/>
        </p:nvCxnSpPr>
        <p:spPr>
          <a:xfrm>
            <a:off x="4048312" y="2612371"/>
            <a:ext cx="28881" cy="361974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Přímá spojnice 124">
            <a:extLst>
              <a:ext uri="{FF2B5EF4-FFF2-40B4-BE49-F238E27FC236}">
                <a16:creationId xmlns:a16="http://schemas.microsoft.com/office/drawing/2014/main" id="{6CBED379-02C8-46E8-AD18-518141173BF5}"/>
              </a:ext>
            </a:extLst>
          </p:cNvPr>
          <p:cNvCxnSpPr>
            <a:cxnSpLocks/>
          </p:cNvCxnSpPr>
          <p:nvPr/>
        </p:nvCxnSpPr>
        <p:spPr>
          <a:xfrm>
            <a:off x="3619020" y="1728460"/>
            <a:ext cx="68351" cy="456635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Obdélník 4">
            <a:extLst>
              <a:ext uri="{FF2B5EF4-FFF2-40B4-BE49-F238E27FC236}">
                <a16:creationId xmlns:a16="http://schemas.microsoft.com/office/drawing/2014/main" id="{6C16E7D5-5F14-4D01-AE23-026ABB8710C2}"/>
              </a:ext>
            </a:extLst>
          </p:cNvPr>
          <p:cNvSpPr/>
          <p:nvPr/>
        </p:nvSpPr>
        <p:spPr>
          <a:xfrm>
            <a:off x="538788" y="409452"/>
            <a:ext cx="10413740" cy="538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cs-CZ" sz="2800" b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HARMONOGRAM - orientační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85F00BB4-4A11-4A7F-A308-97D1F3DC0C60}"/>
              </a:ext>
            </a:extLst>
          </p:cNvPr>
          <p:cNvSpPr/>
          <p:nvPr/>
        </p:nvSpPr>
        <p:spPr>
          <a:xfrm>
            <a:off x="0" y="6740772"/>
            <a:ext cx="12192000" cy="1143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30" name="Skupina 29">
            <a:extLst>
              <a:ext uri="{FF2B5EF4-FFF2-40B4-BE49-F238E27FC236}">
                <a16:creationId xmlns:a16="http://schemas.microsoft.com/office/drawing/2014/main" id="{8940FC20-AE75-4F1D-8DC3-56B1480F50B9}"/>
              </a:ext>
            </a:extLst>
          </p:cNvPr>
          <p:cNvGrpSpPr/>
          <p:nvPr/>
        </p:nvGrpSpPr>
        <p:grpSpPr>
          <a:xfrm>
            <a:off x="538788" y="6202071"/>
            <a:ext cx="12121241" cy="486846"/>
            <a:chOff x="436518" y="3840480"/>
            <a:chExt cx="12121241" cy="486846"/>
          </a:xfrm>
        </p:grpSpPr>
        <p:cxnSp>
          <p:nvCxnSpPr>
            <p:cNvPr id="4" name="Přímá spojnice 3">
              <a:extLst>
                <a:ext uri="{FF2B5EF4-FFF2-40B4-BE49-F238E27FC236}">
                  <a16:creationId xmlns:a16="http://schemas.microsoft.com/office/drawing/2014/main" id="{2E526419-0A4C-410E-B8E7-34FE10B1BDDB}"/>
                </a:ext>
              </a:extLst>
            </p:cNvPr>
            <p:cNvCxnSpPr>
              <a:cxnSpLocks/>
            </p:cNvCxnSpPr>
            <p:nvPr/>
          </p:nvCxnSpPr>
          <p:spPr>
            <a:xfrm>
              <a:off x="814251" y="3936274"/>
              <a:ext cx="1056349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Ovál 6">
              <a:extLst>
                <a:ext uri="{FF2B5EF4-FFF2-40B4-BE49-F238E27FC236}">
                  <a16:creationId xmlns:a16="http://schemas.microsoft.com/office/drawing/2014/main" id="{54E1DEB7-0988-4219-BC66-F81E2E1E889D}"/>
                </a:ext>
              </a:extLst>
            </p:cNvPr>
            <p:cNvSpPr/>
            <p:nvPr/>
          </p:nvSpPr>
          <p:spPr>
            <a:xfrm>
              <a:off x="1293223" y="3840480"/>
              <a:ext cx="191588" cy="1915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0" name="Ovál 9">
              <a:extLst>
                <a:ext uri="{FF2B5EF4-FFF2-40B4-BE49-F238E27FC236}">
                  <a16:creationId xmlns:a16="http://schemas.microsoft.com/office/drawing/2014/main" id="{E48AEF3C-640B-4711-871B-E039B286E94F}"/>
                </a:ext>
              </a:extLst>
            </p:cNvPr>
            <p:cNvSpPr/>
            <p:nvPr/>
          </p:nvSpPr>
          <p:spPr>
            <a:xfrm flipH="1">
              <a:off x="1963783" y="3879124"/>
              <a:ext cx="114300" cy="1143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1" name="Ovál 10">
              <a:extLst>
                <a:ext uri="{FF2B5EF4-FFF2-40B4-BE49-F238E27FC236}">
                  <a16:creationId xmlns:a16="http://schemas.microsoft.com/office/drawing/2014/main" id="{CA61855C-1AB4-43FB-BFB9-3625CFEC052B}"/>
                </a:ext>
              </a:extLst>
            </p:cNvPr>
            <p:cNvSpPr/>
            <p:nvPr/>
          </p:nvSpPr>
          <p:spPr>
            <a:xfrm flipH="1">
              <a:off x="2603860" y="3879124"/>
              <a:ext cx="114300" cy="1143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2" name="Ovál 11">
              <a:extLst>
                <a:ext uri="{FF2B5EF4-FFF2-40B4-BE49-F238E27FC236}">
                  <a16:creationId xmlns:a16="http://schemas.microsoft.com/office/drawing/2014/main" id="{DB0D49A8-B74A-44D5-99DF-E6134B2B1C65}"/>
                </a:ext>
              </a:extLst>
            </p:cNvPr>
            <p:cNvSpPr/>
            <p:nvPr/>
          </p:nvSpPr>
          <p:spPr>
            <a:xfrm>
              <a:off x="3283126" y="3840480"/>
              <a:ext cx="191588" cy="1915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Ovál 12">
              <a:extLst>
                <a:ext uri="{FF2B5EF4-FFF2-40B4-BE49-F238E27FC236}">
                  <a16:creationId xmlns:a16="http://schemas.microsoft.com/office/drawing/2014/main" id="{B8A8A70E-B387-4322-8399-E9E64E9B95BC}"/>
                </a:ext>
              </a:extLst>
            </p:cNvPr>
            <p:cNvSpPr/>
            <p:nvPr/>
          </p:nvSpPr>
          <p:spPr>
            <a:xfrm flipH="1">
              <a:off x="3910156" y="3879124"/>
              <a:ext cx="114300" cy="1143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4" name="Ovál 13">
              <a:extLst>
                <a:ext uri="{FF2B5EF4-FFF2-40B4-BE49-F238E27FC236}">
                  <a16:creationId xmlns:a16="http://schemas.microsoft.com/office/drawing/2014/main" id="{E688807F-A82F-4A79-8612-F110EF1D457C}"/>
                </a:ext>
              </a:extLst>
            </p:cNvPr>
            <p:cNvSpPr/>
            <p:nvPr/>
          </p:nvSpPr>
          <p:spPr>
            <a:xfrm flipH="1">
              <a:off x="4585069" y="3879124"/>
              <a:ext cx="114300" cy="1143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5" name="Ovál 14">
              <a:extLst>
                <a:ext uri="{FF2B5EF4-FFF2-40B4-BE49-F238E27FC236}">
                  <a16:creationId xmlns:a16="http://schemas.microsoft.com/office/drawing/2014/main" id="{E57A8E4D-44A2-4FE1-8D9A-3FE37C5C83DD}"/>
                </a:ext>
              </a:extLst>
            </p:cNvPr>
            <p:cNvSpPr/>
            <p:nvPr/>
          </p:nvSpPr>
          <p:spPr>
            <a:xfrm>
              <a:off x="5229499" y="3840480"/>
              <a:ext cx="191588" cy="1915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6" name="Ovál 15">
              <a:extLst>
                <a:ext uri="{FF2B5EF4-FFF2-40B4-BE49-F238E27FC236}">
                  <a16:creationId xmlns:a16="http://schemas.microsoft.com/office/drawing/2014/main" id="{4AC6BE4F-F857-498D-8B52-FE5BF75C88E8}"/>
                </a:ext>
              </a:extLst>
            </p:cNvPr>
            <p:cNvSpPr/>
            <p:nvPr/>
          </p:nvSpPr>
          <p:spPr>
            <a:xfrm flipH="1">
              <a:off x="5900059" y="3879124"/>
              <a:ext cx="114300" cy="1143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7" name="Ovál 16">
              <a:extLst>
                <a:ext uri="{FF2B5EF4-FFF2-40B4-BE49-F238E27FC236}">
                  <a16:creationId xmlns:a16="http://schemas.microsoft.com/office/drawing/2014/main" id="{40B34A15-7DBC-4DAC-B8BF-DDB46A55DDD2}"/>
                </a:ext>
              </a:extLst>
            </p:cNvPr>
            <p:cNvSpPr/>
            <p:nvPr/>
          </p:nvSpPr>
          <p:spPr>
            <a:xfrm flipH="1">
              <a:off x="6496608" y="3879124"/>
              <a:ext cx="114300" cy="1143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Ovál 17">
              <a:extLst>
                <a:ext uri="{FF2B5EF4-FFF2-40B4-BE49-F238E27FC236}">
                  <a16:creationId xmlns:a16="http://schemas.microsoft.com/office/drawing/2014/main" id="{B75F5476-A4CE-4C8D-987F-E91C7EB506EE}"/>
                </a:ext>
              </a:extLst>
            </p:cNvPr>
            <p:cNvSpPr/>
            <p:nvPr/>
          </p:nvSpPr>
          <p:spPr>
            <a:xfrm>
              <a:off x="7175874" y="3840480"/>
              <a:ext cx="191588" cy="1915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9" name="Ovál 18">
              <a:extLst>
                <a:ext uri="{FF2B5EF4-FFF2-40B4-BE49-F238E27FC236}">
                  <a16:creationId xmlns:a16="http://schemas.microsoft.com/office/drawing/2014/main" id="{98FFF943-6357-4EE9-A4C1-76611855DB04}"/>
                </a:ext>
              </a:extLst>
            </p:cNvPr>
            <p:cNvSpPr/>
            <p:nvPr/>
          </p:nvSpPr>
          <p:spPr>
            <a:xfrm flipH="1">
              <a:off x="7811598" y="3879124"/>
              <a:ext cx="114300" cy="1143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Ovál 19">
              <a:extLst>
                <a:ext uri="{FF2B5EF4-FFF2-40B4-BE49-F238E27FC236}">
                  <a16:creationId xmlns:a16="http://schemas.microsoft.com/office/drawing/2014/main" id="{1A6B7843-AED4-42D2-8D23-0B540FC533CD}"/>
                </a:ext>
              </a:extLst>
            </p:cNvPr>
            <p:cNvSpPr/>
            <p:nvPr/>
          </p:nvSpPr>
          <p:spPr>
            <a:xfrm flipH="1">
              <a:off x="8486511" y="3879124"/>
              <a:ext cx="114300" cy="1143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2" name="Ovál 21">
              <a:extLst>
                <a:ext uri="{FF2B5EF4-FFF2-40B4-BE49-F238E27FC236}">
                  <a16:creationId xmlns:a16="http://schemas.microsoft.com/office/drawing/2014/main" id="{FC136A7E-7BD0-4AE5-9B5C-27C012F30999}"/>
                </a:ext>
              </a:extLst>
            </p:cNvPr>
            <p:cNvSpPr/>
            <p:nvPr/>
          </p:nvSpPr>
          <p:spPr>
            <a:xfrm>
              <a:off x="9074333" y="3840480"/>
              <a:ext cx="191588" cy="1915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3" name="Ovál 22">
              <a:extLst>
                <a:ext uri="{FF2B5EF4-FFF2-40B4-BE49-F238E27FC236}">
                  <a16:creationId xmlns:a16="http://schemas.microsoft.com/office/drawing/2014/main" id="{E1B62839-5F55-49C5-88B0-5B659B870279}"/>
                </a:ext>
              </a:extLst>
            </p:cNvPr>
            <p:cNvSpPr/>
            <p:nvPr/>
          </p:nvSpPr>
          <p:spPr>
            <a:xfrm flipH="1">
              <a:off x="9744893" y="3879124"/>
              <a:ext cx="114300" cy="1143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4" name="Ovál 23">
              <a:extLst>
                <a:ext uri="{FF2B5EF4-FFF2-40B4-BE49-F238E27FC236}">
                  <a16:creationId xmlns:a16="http://schemas.microsoft.com/office/drawing/2014/main" id="{A91744ED-1E91-4B6D-8062-241E8F3DA18E}"/>
                </a:ext>
              </a:extLst>
            </p:cNvPr>
            <p:cNvSpPr/>
            <p:nvPr/>
          </p:nvSpPr>
          <p:spPr>
            <a:xfrm flipH="1">
              <a:off x="10341442" y="3879124"/>
              <a:ext cx="114300" cy="1143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Ovál 24">
              <a:extLst>
                <a:ext uri="{FF2B5EF4-FFF2-40B4-BE49-F238E27FC236}">
                  <a16:creationId xmlns:a16="http://schemas.microsoft.com/office/drawing/2014/main" id="{13D74BAE-94B7-425A-A7AF-CE2132E04DF9}"/>
                </a:ext>
              </a:extLst>
            </p:cNvPr>
            <p:cNvSpPr/>
            <p:nvPr/>
          </p:nvSpPr>
          <p:spPr>
            <a:xfrm>
              <a:off x="11020708" y="3840480"/>
              <a:ext cx="191588" cy="1915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1" name="TextovéPole 20">
              <a:extLst>
                <a:ext uri="{FF2B5EF4-FFF2-40B4-BE49-F238E27FC236}">
                  <a16:creationId xmlns:a16="http://schemas.microsoft.com/office/drawing/2014/main" id="{EC9EE11E-9EB3-4E13-9457-90163D5C85C3}"/>
                </a:ext>
              </a:extLst>
            </p:cNvPr>
            <p:cNvSpPr txBox="1"/>
            <p:nvPr/>
          </p:nvSpPr>
          <p:spPr>
            <a:xfrm>
              <a:off x="436518" y="4019549"/>
              <a:ext cx="121212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Prosinec 2023	     		 Březen 2024                 	    Červen 2024                  	             Září 2024			Prosinec 2024                    Březen 2025	</a:t>
              </a:r>
            </a:p>
          </p:txBody>
        </p:sp>
      </p:grpSp>
      <p:cxnSp>
        <p:nvCxnSpPr>
          <p:cNvPr id="32" name="Přímá spojnice 31">
            <a:extLst>
              <a:ext uri="{FF2B5EF4-FFF2-40B4-BE49-F238E27FC236}">
                <a16:creationId xmlns:a16="http://schemas.microsoft.com/office/drawing/2014/main" id="{606CE7C1-2F29-4839-96E0-57A54B4E62FC}"/>
              </a:ext>
            </a:extLst>
          </p:cNvPr>
          <p:cNvCxnSpPr>
            <a:cxnSpLocks/>
          </p:cNvCxnSpPr>
          <p:nvPr/>
        </p:nvCxnSpPr>
        <p:spPr>
          <a:xfrm>
            <a:off x="1497137" y="1645746"/>
            <a:ext cx="23618" cy="458950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Přímá spojnice 34">
            <a:extLst>
              <a:ext uri="{FF2B5EF4-FFF2-40B4-BE49-F238E27FC236}">
                <a16:creationId xmlns:a16="http://schemas.microsoft.com/office/drawing/2014/main" id="{D7CC3200-599C-4A25-93AA-B3B432AD4C39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3452309" y="2582324"/>
            <a:ext cx="28881" cy="361974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Přímá spojnice 35">
            <a:extLst>
              <a:ext uri="{FF2B5EF4-FFF2-40B4-BE49-F238E27FC236}">
                <a16:creationId xmlns:a16="http://schemas.microsoft.com/office/drawing/2014/main" id="{DB0B0F5C-1FA9-4331-A48C-266F19807EB2}"/>
              </a:ext>
            </a:extLst>
          </p:cNvPr>
          <p:cNvCxnSpPr>
            <a:cxnSpLocks/>
            <a:endCxn id="15" idx="0"/>
          </p:cNvCxnSpPr>
          <p:nvPr/>
        </p:nvCxnSpPr>
        <p:spPr>
          <a:xfrm>
            <a:off x="5391127" y="2920683"/>
            <a:ext cx="36436" cy="32813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Přímá spojnice 36">
            <a:extLst>
              <a:ext uri="{FF2B5EF4-FFF2-40B4-BE49-F238E27FC236}">
                <a16:creationId xmlns:a16="http://schemas.microsoft.com/office/drawing/2014/main" id="{9261B804-4E8B-4491-84A9-7DDC1EA348C2}"/>
              </a:ext>
            </a:extLst>
          </p:cNvPr>
          <p:cNvCxnSpPr>
            <a:cxnSpLocks/>
            <a:endCxn id="18" idx="4"/>
          </p:cNvCxnSpPr>
          <p:nvPr/>
        </p:nvCxnSpPr>
        <p:spPr>
          <a:xfrm>
            <a:off x="7323172" y="2920683"/>
            <a:ext cx="50766" cy="347297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Přímá spojnice 37">
            <a:extLst>
              <a:ext uri="{FF2B5EF4-FFF2-40B4-BE49-F238E27FC236}">
                <a16:creationId xmlns:a16="http://schemas.microsoft.com/office/drawing/2014/main" id="{5AD7620A-1500-4D8B-A30C-E9ACE40FAF9F}"/>
              </a:ext>
            </a:extLst>
          </p:cNvPr>
          <p:cNvCxnSpPr>
            <a:cxnSpLocks/>
          </p:cNvCxnSpPr>
          <p:nvPr/>
        </p:nvCxnSpPr>
        <p:spPr>
          <a:xfrm>
            <a:off x="9263858" y="1746123"/>
            <a:ext cx="18696" cy="446846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Přímá spojnice 38">
            <a:extLst>
              <a:ext uri="{FF2B5EF4-FFF2-40B4-BE49-F238E27FC236}">
                <a16:creationId xmlns:a16="http://schemas.microsoft.com/office/drawing/2014/main" id="{862127C6-F9FB-4F36-86D1-9A1654D63DDC}"/>
              </a:ext>
            </a:extLst>
          </p:cNvPr>
          <p:cNvCxnSpPr>
            <a:cxnSpLocks/>
          </p:cNvCxnSpPr>
          <p:nvPr/>
        </p:nvCxnSpPr>
        <p:spPr>
          <a:xfrm>
            <a:off x="11186833" y="2892522"/>
            <a:ext cx="40678" cy="334819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5" name="Skupina 44">
            <a:extLst>
              <a:ext uri="{FF2B5EF4-FFF2-40B4-BE49-F238E27FC236}">
                <a16:creationId xmlns:a16="http://schemas.microsoft.com/office/drawing/2014/main" id="{E2E37F2E-6964-4178-BC9E-F10818BA2120}"/>
              </a:ext>
            </a:extLst>
          </p:cNvPr>
          <p:cNvGrpSpPr/>
          <p:nvPr/>
        </p:nvGrpSpPr>
        <p:grpSpPr>
          <a:xfrm>
            <a:off x="5412744" y="4533708"/>
            <a:ext cx="5119406" cy="583392"/>
            <a:chOff x="3976928" y="3810257"/>
            <a:chExt cx="6038324" cy="583392"/>
          </a:xfrm>
        </p:grpSpPr>
        <p:sp>
          <p:nvSpPr>
            <p:cNvPr id="49" name="TextovéPole 48">
              <a:extLst>
                <a:ext uri="{FF2B5EF4-FFF2-40B4-BE49-F238E27FC236}">
                  <a16:creationId xmlns:a16="http://schemas.microsoft.com/office/drawing/2014/main" id="{F1AFCF84-03F1-4875-B9C2-D00BD68653A2}"/>
                </a:ext>
              </a:extLst>
            </p:cNvPr>
            <p:cNvSpPr txBox="1"/>
            <p:nvPr/>
          </p:nvSpPr>
          <p:spPr>
            <a:xfrm>
              <a:off x="3980916" y="3810257"/>
              <a:ext cx="6030348" cy="578882"/>
            </a:xfrm>
            <a:prstGeom prst="roundRect">
              <a:avLst/>
            </a:prstGeom>
            <a:solidFill>
              <a:srgbClr val="FF836E"/>
            </a:solidFill>
          </p:spPr>
          <p:txBody>
            <a:bodyPr wrap="square" rtlCol="0">
              <a:spAutoFit/>
            </a:bodyPr>
            <a:lstStyle/>
            <a:p>
              <a:r>
                <a:rPr lang="cs-CZ" sz="1400" b="1" dirty="0"/>
                <a:t>TPS SKF B</a:t>
              </a:r>
            </a:p>
            <a:p>
              <a:endParaRPr lang="cs-CZ" sz="1400" dirty="0"/>
            </a:p>
          </p:txBody>
        </p:sp>
        <p:sp>
          <p:nvSpPr>
            <p:cNvPr id="50" name="TextovéPole 49">
              <a:extLst>
                <a:ext uri="{FF2B5EF4-FFF2-40B4-BE49-F238E27FC236}">
                  <a16:creationId xmlns:a16="http://schemas.microsoft.com/office/drawing/2014/main" id="{7924F837-F51F-49A9-A1EB-6B786B2474B8}"/>
                </a:ext>
              </a:extLst>
            </p:cNvPr>
            <p:cNvSpPr txBox="1"/>
            <p:nvPr/>
          </p:nvSpPr>
          <p:spPr>
            <a:xfrm>
              <a:off x="3976928" y="4119774"/>
              <a:ext cx="2395319" cy="272415"/>
            </a:xfrm>
            <a:prstGeom prst="roundRect">
              <a:avLst/>
            </a:prstGeom>
            <a:solidFill>
              <a:srgbClr val="D79783"/>
            </a:solidFill>
          </p:spPr>
          <p:txBody>
            <a:bodyPr wrap="square" rtlCol="0">
              <a:spAutoFit/>
            </a:bodyPr>
            <a:lstStyle/>
            <a:p>
              <a:r>
                <a:rPr lang="cs-CZ" sz="1000" dirty="0"/>
                <a:t>Analytická fáze</a:t>
              </a:r>
              <a:endParaRPr lang="cs-CZ" sz="900" dirty="0"/>
            </a:p>
          </p:txBody>
        </p:sp>
        <p:sp>
          <p:nvSpPr>
            <p:cNvPr id="51" name="TextovéPole 50">
              <a:extLst>
                <a:ext uri="{FF2B5EF4-FFF2-40B4-BE49-F238E27FC236}">
                  <a16:creationId xmlns:a16="http://schemas.microsoft.com/office/drawing/2014/main" id="{FFE96FAA-5B2A-4EB5-A5AA-C351C1872478}"/>
                </a:ext>
              </a:extLst>
            </p:cNvPr>
            <p:cNvSpPr txBox="1"/>
            <p:nvPr/>
          </p:nvSpPr>
          <p:spPr>
            <a:xfrm>
              <a:off x="7120566" y="3813965"/>
              <a:ext cx="2890697" cy="289441"/>
            </a:xfrm>
            <a:prstGeom prst="roundRect">
              <a:avLst/>
            </a:prstGeom>
            <a:solidFill>
              <a:srgbClr val="FFBEB3"/>
            </a:solidFill>
          </p:spPr>
          <p:txBody>
            <a:bodyPr wrap="square" rtlCol="0">
              <a:spAutoFit/>
            </a:bodyPr>
            <a:lstStyle/>
            <a:p>
              <a:r>
                <a:rPr lang="cs-CZ" sz="1100" dirty="0"/>
                <a:t>Veřejné konzultace </a:t>
              </a:r>
            </a:p>
          </p:txBody>
        </p:sp>
        <p:sp>
          <p:nvSpPr>
            <p:cNvPr id="52" name="TextovéPole 51">
              <a:extLst>
                <a:ext uri="{FF2B5EF4-FFF2-40B4-BE49-F238E27FC236}">
                  <a16:creationId xmlns:a16="http://schemas.microsoft.com/office/drawing/2014/main" id="{B95DAE8D-408C-44E3-8E3A-BFE38D062769}"/>
                </a:ext>
              </a:extLst>
            </p:cNvPr>
            <p:cNvSpPr txBox="1"/>
            <p:nvPr/>
          </p:nvSpPr>
          <p:spPr>
            <a:xfrm>
              <a:off x="5743153" y="4120327"/>
              <a:ext cx="3262498" cy="272415"/>
            </a:xfrm>
            <a:prstGeom prst="roundRect">
              <a:avLst/>
            </a:prstGeom>
            <a:solidFill>
              <a:srgbClr val="CC7A60"/>
            </a:solidFill>
          </p:spPr>
          <p:txBody>
            <a:bodyPr wrap="square" rtlCol="0">
              <a:spAutoFit/>
            </a:bodyPr>
            <a:lstStyle/>
            <a:p>
              <a:r>
                <a:rPr lang="cs-CZ" sz="1000" dirty="0"/>
                <a:t>Příprava opatření/investic</a:t>
              </a:r>
            </a:p>
          </p:txBody>
        </p:sp>
        <p:sp>
          <p:nvSpPr>
            <p:cNvPr id="53" name="TextovéPole 52">
              <a:extLst>
                <a:ext uri="{FF2B5EF4-FFF2-40B4-BE49-F238E27FC236}">
                  <a16:creationId xmlns:a16="http://schemas.microsoft.com/office/drawing/2014/main" id="{4516D7B3-99BE-4EC4-B9EA-49304AC650D4}"/>
                </a:ext>
              </a:extLst>
            </p:cNvPr>
            <p:cNvSpPr txBox="1"/>
            <p:nvPr/>
          </p:nvSpPr>
          <p:spPr>
            <a:xfrm>
              <a:off x="8788228" y="4121234"/>
              <a:ext cx="1227024" cy="272415"/>
            </a:xfrm>
            <a:prstGeom prst="roundRect">
              <a:avLst/>
            </a:prstGeom>
            <a:solidFill>
              <a:srgbClr val="B15639"/>
            </a:solidFill>
          </p:spPr>
          <p:txBody>
            <a:bodyPr wrap="square" rtlCol="0">
              <a:spAutoFit/>
            </a:bodyPr>
            <a:lstStyle/>
            <a:p>
              <a:r>
                <a:rPr lang="cs-CZ" sz="1000" dirty="0"/>
                <a:t>Finalizace</a:t>
              </a:r>
            </a:p>
          </p:txBody>
        </p:sp>
      </p:grpSp>
      <p:grpSp>
        <p:nvGrpSpPr>
          <p:cNvPr id="56" name="Skupina 55">
            <a:extLst>
              <a:ext uri="{FF2B5EF4-FFF2-40B4-BE49-F238E27FC236}">
                <a16:creationId xmlns:a16="http://schemas.microsoft.com/office/drawing/2014/main" id="{0164A308-BE65-4D63-A752-C52AE3204C2B}"/>
              </a:ext>
            </a:extLst>
          </p:cNvPr>
          <p:cNvGrpSpPr/>
          <p:nvPr/>
        </p:nvGrpSpPr>
        <p:grpSpPr>
          <a:xfrm>
            <a:off x="5412744" y="3183610"/>
            <a:ext cx="5870310" cy="586228"/>
            <a:chOff x="3980915" y="2963974"/>
            <a:chExt cx="7206345" cy="586228"/>
          </a:xfrm>
        </p:grpSpPr>
        <p:sp>
          <p:nvSpPr>
            <p:cNvPr id="54" name="TextovéPole 53">
              <a:extLst>
                <a:ext uri="{FF2B5EF4-FFF2-40B4-BE49-F238E27FC236}">
                  <a16:creationId xmlns:a16="http://schemas.microsoft.com/office/drawing/2014/main" id="{3F801AA3-4130-4658-9427-A1791C9B8889}"/>
                </a:ext>
              </a:extLst>
            </p:cNvPr>
            <p:cNvSpPr txBox="1"/>
            <p:nvPr/>
          </p:nvSpPr>
          <p:spPr>
            <a:xfrm>
              <a:off x="3980916" y="2963974"/>
              <a:ext cx="7206344" cy="578882"/>
            </a:xfrm>
            <a:prstGeom prst="roundRect">
              <a:avLst/>
            </a:prstGeom>
            <a:solidFill>
              <a:srgbClr val="A7C7A5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cs-CZ" sz="1400" b="1" dirty="0"/>
                <a:t>Projekt TSI</a:t>
              </a:r>
            </a:p>
            <a:p>
              <a:endParaRPr lang="cs-CZ" sz="1400" dirty="0"/>
            </a:p>
          </p:txBody>
        </p:sp>
        <p:sp>
          <p:nvSpPr>
            <p:cNvPr id="57" name="TextovéPole 56">
              <a:extLst>
                <a:ext uri="{FF2B5EF4-FFF2-40B4-BE49-F238E27FC236}">
                  <a16:creationId xmlns:a16="http://schemas.microsoft.com/office/drawing/2014/main" id="{3CF281E1-8D78-428A-8D86-D61E1A24526F}"/>
                </a:ext>
              </a:extLst>
            </p:cNvPr>
            <p:cNvSpPr txBox="1"/>
            <p:nvPr/>
          </p:nvSpPr>
          <p:spPr>
            <a:xfrm>
              <a:off x="3980915" y="3260761"/>
              <a:ext cx="7206344" cy="289441"/>
            </a:xfrm>
            <a:prstGeom prst="roundRect">
              <a:avLst/>
            </a:prstGeom>
            <a:gradFill flip="none" rotWithShape="1">
              <a:gsLst>
                <a:gs pos="14000">
                  <a:srgbClr val="A7C7A5"/>
                </a:gs>
                <a:gs pos="57000">
                  <a:srgbClr val="D79783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cs-CZ" sz="1050" dirty="0" err="1"/>
                <a:t>Inception</a:t>
              </a:r>
              <a:r>
                <a:rPr lang="cs-CZ" sz="1050" dirty="0"/>
                <a:t> Report               ETS2 dopady a plán konzultací	       Doporučení: opatření a investice</a:t>
              </a:r>
              <a:r>
                <a:rPr lang="cs-CZ" sz="1100" dirty="0"/>
                <a:t>	</a:t>
              </a:r>
            </a:p>
          </p:txBody>
        </p:sp>
      </p:grpSp>
      <p:cxnSp>
        <p:nvCxnSpPr>
          <p:cNvPr id="63" name="Přímá spojnice 62">
            <a:extLst>
              <a:ext uri="{FF2B5EF4-FFF2-40B4-BE49-F238E27FC236}">
                <a16:creationId xmlns:a16="http://schemas.microsoft.com/office/drawing/2014/main" id="{790E4C8B-C511-45DC-8DA2-9344059EE232}"/>
              </a:ext>
            </a:extLst>
          </p:cNvPr>
          <p:cNvCxnSpPr>
            <a:cxnSpLocks/>
          </p:cNvCxnSpPr>
          <p:nvPr/>
        </p:nvCxnSpPr>
        <p:spPr>
          <a:xfrm flipH="1">
            <a:off x="3473046" y="2920683"/>
            <a:ext cx="5672046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  <a:headEnd type="arrow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Přímá spojnice 67">
            <a:extLst>
              <a:ext uri="{FF2B5EF4-FFF2-40B4-BE49-F238E27FC236}">
                <a16:creationId xmlns:a16="http://schemas.microsoft.com/office/drawing/2014/main" id="{45DC3458-5967-408F-B556-AD4879046B60}"/>
              </a:ext>
            </a:extLst>
          </p:cNvPr>
          <p:cNvCxnSpPr>
            <a:cxnSpLocks/>
          </p:cNvCxnSpPr>
          <p:nvPr/>
        </p:nvCxnSpPr>
        <p:spPr>
          <a:xfrm flipH="1">
            <a:off x="9324880" y="2920683"/>
            <a:ext cx="2736491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ot"/>
            <a:headEnd type="arrow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TextovéPole 70">
            <a:extLst>
              <a:ext uri="{FF2B5EF4-FFF2-40B4-BE49-F238E27FC236}">
                <a16:creationId xmlns:a16="http://schemas.microsoft.com/office/drawing/2014/main" id="{1678A7A9-8B19-494D-B9A2-DB4DCCD2CA70}"/>
              </a:ext>
            </a:extLst>
          </p:cNvPr>
          <p:cNvSpPr txBox="1"/>
          <p:nvPr/>
        </p:nvSpPr>
        <p:spPr>
          <a:xfrm>
            <a:off x="312553" y="2797293"/>
            <a:ext cx="12993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50" dirty="0"/>
              <a:t>Příprava žádosti </a:t>
            </a:r>
          </a:p>
          <a:p>
            <a:r>
              <a:rPr lang="cs-CZ" sz="1050" dirty="0"/>
              <a:t>o podporu </a:t>
            </a:r>
          </a:p>
          <a:p>
            <a:r>
              <a:rPr lang="cs-CZ" sz="1050" dirty="0"/>
              <a:t>z nástroje TSI a schválení žádosti</a:t>
            </a:r>
          </a:p>
        </p:txBody>
      </p:sp>
      <p:sp>
        <p:nvSpPr>
          <p:cNvPr id="82" name="TextovéPole 81">
            <a:extLst>
              <a:ext uri="{FF2B5EF4-FFF2-40B4-BE49-F238E27FC236}">
                <a16:creationId xmlns:a16="http://schemas.microsoft.com/office/drawing/2014/main" id="{5059A704-B344-4103-92F8-B392C1EED936}"/>
              </a:ext>
            </a:extLst>
          </p:cNvPr>
          <p:cNvSpPr txBox="1"/>
          <p:nvPr/>
        </p:nvSpPr>
        <p:spPr>
          <a:xfrm>
            <a:off x="9431698" y="2447995"/>
            <a:ext cx="20057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Finalizace</a:t>
            </a:r>
            <a:r>
              <a:rPr lang="cs-CZ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</a:p>
          <a:p>
            <a:r>
              <a:rPr lang="cs-CZ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VPŘ, MPŘ, SEA… </a:t>
            </a:r>
          </a:p>
        </p:txBody>
      </p:sp>
      <p:cxnSp>
        <p:nvCxnSpPr>
          <p:cNvPr id="87" name="Přímá spojnice 86">
            <a:extLst>
              <a:ext uri="{FF2B5EF4-FFF2-40B4-BE49-F238E27FC236}">
                <a16:creationId xmlns:a16="http://schemas.microsoft.com/office/drawing/2014/main" id="{1C8E7488-A5A0-4BEB-A6A7-BF165B7925E2}"/>
              </a:ext>
            </a:extLst>
          </p:cNvPr>
          <p:cNvCxnSpPr>
            <a:cxnSpLocks/>
          </p:cNvCxnSpPr>
          <p:nvPr/>
        </p:nvCxnSpPr>
        <p:spPr>
          <a:xfrm flipH="1">
            <a:off x="973138" y="4142891"/>
            <a:ext cx="1743948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ot"/>
            <a:headEnd type="arrow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9" name="TextovéPole 88">
            <a:extLst>
              <a:ext uri="{FF2B5EF4-FFF2-40B4-BE49-F238E27FC236}">
                <a16:creationId xmlns:a16="http://schemas.microsoft.com/office/drawing/2014/main" id="{A446EC86-FEE3-4C7B-8CA3-772824EF9E17}"/>
              </a:ext>
            </a:extLst>
          </p:cNvPr>
          <p:cNvSpPr txBox="1"/>
          <p:nvPr/>
        </p:nvSpPr>
        <p:spPr>
          <a:xfrm>
            <a:off x="834449" y="3820277"/>
            <a:ext cx="24770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/>
              <a:t>Analýza Dopravní chudoba STEM</a:t>
            </a:r>
          </a:p>
        </p:txBody>
      </p:sp>
      <p:grpSp>
        <p:nvGrpSpPr>
          <p:cNvPr id="93" name="Skupina 92">
            <a:extLst>
              <a:ext uri="{FF2B5EF4-FFF2-40B4-BE49-F238E27FC236}">
                <a16:creationId xmlns:a16="http://schemas.microsoft.com/office/drawing/2014/main" id="{413DF6D0-B3ED-42EC-801B-3226F3E8BD36}"/>
              </a:ext>
            </a:extLst>
          </p:cNvPr>
          <p:cNvGrpSpPr/>
          <p:nvPr/>
        </p:nvGrpSpPr>
        <p:grpSpPr>
          <a:xfrm>
            <a:off x="708535" y="1648152"/>
            <a:ext cx="7287846" cy="508543"/>
            <a:chOff x="572028" y="1840787"/>
            <a:chExt cx="7287846" cy="508543"/>
          </a:xfrm>
        </p:grpSpPr>
        <p:sp>
          <p:nvSpPr>
            <p:cNvPr id="67" name="TextovéPole 66">
              <a:extLst>
                <a:ext uri="{FF2B5EF4-FFF2-40B4-BE49-F238E27FC236}">
                  <a16:creationId xmlns:a16="http://schemas.microsoft.com/office/drawing/2014/main" id="{03F2E29B-908D-4037-AF7C-E44F26E7046D}"/>
                </a:ext>
              </a:extLst>
            </p:cNvPr>
            <p:cNvSpPr txBox="1"/>
            <p:nvPr/>
          </p:nvSpPr>
          <p:spPr>
            <a:xfrm>
              <a:off x="2638382" y="1887828"/>
              <a:ext cx="983165" cy="308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400" b="1" dirty="0">
                  <a:solidFill>
                    <a:srgbClr val="C4D4E6"/>
                  </a:solidFill>
                </a:rPr>
                <a:t>2PS SKF </a:t>
              </a:r>
            </a:p>
          </p:txBody>
        </p:sp>
        <p:sp>
          <p:nvSpPr>
            <p:cNvPr id="77" name="Ovál 76">
              <a:extLst>
                <a:ext uri="{FF2B5EF4-FFF2-40B4-BE49-F238E27FC236}">
                  <a16:creationId xmlns:a16="http://schemas.microsoft.com/office/drawing/2014/main" id="{21E24277-3DD3-434D-A173-6BD05EC68133}"/>
                </a:ext>
              </a:extLst>
            </p:cNvPr>
            <p:cNvSpPr/>
            <p:nvPr/>
          </p:nvSpPr>
          <p:spPr>
            <a:xfrm>
              <a:off x="807351" y="2149345"/>
              <a:ext cx="191588" cy="191588"/>
            </a:xfrm>
            <a:prstGeom prst="ellipse">
              <a:avLst/>
            </a:prstGeom>
            <a:solidFill>
              <a:srgbClr val="C4D4E6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78" name="Ovál 77">
              <a:extLst>
                <a:ext uri="{FF2B5EF4-FFF2-40B4-BE49-F238E27FC236}">
                  <a16:creationId xmlns:a16="http://schemas.microsoft.com/office/drawing/2014/main" id="{41390BF8-899B-411C-8D1E-943C90E87E5C}"/>
                </a:ext>
              </a:extLst>
            </p:cNvPr>
            <p:cNvSpPr/>
            <p:nvPr/>
          </p:nvSpPr>
          <p:spPr>
            <a:xfrm>
              <a:off x="3102813" y="2157742"/>
              <a:ext cx="191588" cy="191588"/>
            </a:xfrm>
            <a:prstGeom prst="ellipse">
              <a:avLst/>
            </a:prstGeom>
            <a:solidFill>
              <a:srgbClr val="C4D4E6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80" name="Ovál 79">
              <a:extLst>
                <a:ext uri="{FF2B5EF4-FFF2-40B4-BE49-F238E27FC236}">
                  <a16:creationId xmlns:a16="http://schemas.microsoft.com/office/drawing/2014/main" id="{4D02A2EB-EAA7-4A0C-BC9D-F9A0DFF89D3B}"/>
                </a:ext>
              </a:extLst>
            </p:cNvPr>
            <p:cNvSpPr/>
            <p:nvPr/>
          </p:nvSpPr>
          <p:spPr>
            <a:xfrm>
              <a:off x="7204320" y="2128794"/>
              <a:ext cx="191588" cy="191588"/>
            </a:xfrm>
            <a:prstGeom prst="ellipse">
              <a:avLst/>
            </a:prstGeom>
            <a:solidFill>
              <a:srgbClr val="C4D4E6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84" name="TextovéPole 83">
              <a:extLst>
                <a:ext uri="{FF2B5EF4-FFF2-40B4-BE49-F238E27FC236}">
                  <a16:creationId xmlns:a16="http://schemas.microsoft.com/office/drawing/2014/main" id="{6744F596-A44F-4CF4-AF84-1D1C276AA2C9}"/>
                </a:ext>
              </a:extLst>
            </p:cNvPr>
            <p:cNvSpPr txBox="1"/>
            <p:nvPr/>
          </p:nvSpPr>
          <p:spPr>
            <a:xfrm>
              <a:off x="6876709" y="1840787"/>
              <a:ext cx="983165" cy="308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400" b="1" dirty="0">
                  <a:solidFill>
                    <a:srgbClr val="C4D4E6"/>
                  </a:solidFill>
                </a:rPr>
                <a:t>3 PS SKF </a:t>
              </a:r>
            </a:p>
          </p:txBody>
        </p:sp>
        <p:sp>
          <p:nvSpPr>
            <p:cNvPr id="86" name="TextovéPole 85">
              <a:extLst>
                <a:ext uri="{FF2B5EF4-FFF2-40B4-BE49-F238E27FC236}">
                  <a16:creationId xmlns:a16="http://schemas.microsoft.com/office/drawing/2014/main" id="{31A1B551-83B3-4DE9-A190-F3FE0A2E77B4}"/>
                </a:ext>
              </a:extLst>
            </p:cNvPr>
            <p:cNvSpPr txBox="1"/>
            <p:nvPr/>
          </p:nvSpPr>
          <p:spPr>
            <a:xfrm>
              <a:off x="572028" y="1861234"/>
              <a:ext cx="983165" cy="308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400" b="1" dirty="0">
                  <a:solidFill>
                    <a:srgbClr val="C4D4E6"/>
                  </a:solidFill>
                </a:rPr>
                <a:t>1PS SKF </a:t>
              </a:r>
            </a:p>
          </p:txBody>
        </p:sp>
      </p:grpSp>
      <p:cxnSp>
        <p:nvCxnSpPr>
          <p:cNvPr id="90" name="Přímá spojnice 89">
            <a:extLst>
              <a:ext uri="{FF2B5EF4-FFF2-40B4-BE49-F238E27FC236}">
                <a16:creationId xmlns:a16="http://schemas.microsoft.com/office/drawing/2014/main" id="{1AD687E4-7B28-4955-A6D4-E6EA7EA7D801}"/>
              </a:ext>
            </a:extLst>
          </p:cNvPr>
          <p:cNvCxnSpPr>
            <a:cxnSpLocks/>
          </p:cNvCxnSpPr>
          <p:nvPr/>
        </p:nvCxnSpPr>
        <p:spPr>
          <a:xfrm flipH="1">
            <a:off x="1587081" y="2582324"/>
            <a:ext cx="7569779" cy="0"/>
          </a:xfrm>
          <a:prstGeom prst="line">
            <a:avLst/>
          </a:prstGeom>
          <a:ln w="9525">
            <a:solidFill>
              <a:srgbClr val="99CCFF"/>
            </a:solidFill>
            <a:prstDash val="solid"/>
            <a:headEnd type="arrow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4" name="TextovéPole 93">
            <a:extLst>
              <a:ext uri="{FF2B5EF4-FFF2-40B4-BE49-F238E27FC236}">
                <a16:creationId xmlns:a16="http://schemas.microsoft.com/office/drawing/2014/main" id="{9F8A5B0E-94DA-40CB-AEE3-8D08803349B6}"/>
              </a:ext>
            </a:extLst>
          </p:cNvPr>
          <p:cNvSpPr txBox="1"/>
          <p:nvPr/>
        </p:nvSpPr>
        <p:spPr>
          <a:xfrm>
            <a:off x="3580926" y="1659598"/>
            <a:ext cx="12998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rgbClr val="00B0F0"/>
                </a:solidFill>
              </a:rPr>
              <a:t>Vodítka DNSH</a:t>
            </a:r>
          </a:p>
        </p:txBody>
      </p:sp>
      <p:cxnSp>
        <p:nvCxnSpPr>
          <p:cNvPr id="108" name="Přímá spojnice 107">
            <a:extLst>
              <a:ext uri="{FF2B5EF4-FFF2-40B4-BE49-F238E27FC236}">
                <a16:creationId xmlns:a16="http://schemas.microsoft.com/office/drawing/2014/main" id="{915559DA-3F03-4528-976A-02E967426AF7}"/>
              </a:ext>
            </a:extLst>
          </p:cNvPr>
          <p:cNvCxnSpPr>
            <a:cxnSpLocks/>
            <a:endCxn id="11" idx="0"/>
          </p:cNvCxnSpPr>
          <p:nvPr/>
        </p:nvCxnSpPr>
        <p:spPr>
          <a:xfrm>
            <a:off x="2763280" y="4081887"/>
            <a:ext cx="0" cy="215882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0" name="Přímá spojnice 109">
            <a:extLst>
              <a:ext uri="{FF2B5EF4-FFF2-40B4-BE49-F238E27FC236}">
                <a16:creationId xmlns:a16="http://schemas.microsoft.com/office/drawing/2014/main" id="{6DA837EC-D6DE-4B71-AD87-AF41B016F356}"/>
              </a:ext>
            </a:extLst>
          </p:cNvPr>
          <p:cNvCxnSpPr>
            <a:cxnSpLocks/>
          </p:cNvCxnSpPr>
          <p:nvPr/>
        </p:nvCxnSpPr>
        <p:spPr>
          <a:xfrm>
            <a:off x="965632" y="4106938"/>
            <a:ext cx="7113" cy="217956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5" name="Skupina 54">
            <a:extLst>
              <a:ext uri="{FF2B5EF4-FFF2-40B4-BE49-F238E27FC236}">
                <a16:creationId xmlns:a16="http://schemas.microsoft.com/office/drawing/2014/main" id="{714371E1-D277-4A5C-983C-AF0E615F9D6B}"/>
              </a:ext>
            </a:extLst>
          </p:cNvPr>
          <p:cNvGrpSpPr/>
          <p:nvPr/>
        </p:nvGrpSpPr>
        <p:grpSpPr>
          <a:xfrm>
            <a:off x="2763279" y="5395797"/>
            <a:ext cx="7765489" cy="583615"/>
            <a:chOff x="2674623" y="4405825"/>
            <a:chExt cx="7292428" cy="583615"/>
          </a:xfrm>
        </p:grpSpPr>
        <p:sp>
          <p:nvSpPr>
            <p:cNvPr id="40" name="TextovéPole 39">
              <a:extLst>
                <a:ext uri="{FF2B5EF4-FFF2-40B4-BE49-F238E27FC236}">
                  <a16:creationId xmlns:a16="http://schemas.microsoft.com/office/drawing/2014/main" id="{A3A652D6-2216-49D6-802F-30E41925A913}"/>
                </a:ext>
              </a:extLst>
            </p:cNvPr>
            <p:cNvSpPr txBox="1"/>
            <p:nvPr/>
          </p:nvSpPr>
          <p:spPr>
            <a:xfrm>
              <a:off x="2674623" y="4405825"/>
              <a:ext cx="7292428" cy="578882"/>
            </a:xfrm>
            <a:prstGeom prst="roundRect">
              <a:avLst/>
            </a:prstGeom>
            <a:solidFill>
              <a:srgbClr val="89B587"/>
            </a:solidFill>
          </p:spPr>
          <p:txBody>
            <a:bodyPr wrap="square" rtlCol="0">
              <a:spAutoFit/>
            </a:bodyPr>
            <a:lstStyle/>
            <a:p>
              <a:r>
                <a:rPr lang="cs-CZ" sz="1400" b="1" dirty="0">
                  <a:solidFill>
                    <a:schemeClr val="bg1"/>
                  </a:solidFill>
                </a:rPr>
                <a:t>TPS SKF D</a:t>
              </a:r>
            </a:p>
            <a:p>
              <a:endParaRPr lang="cs-CZ" sz="1400" dirty="0"/>
            </a:p>
          </p:txBody>
        </p:sp>
        <p:sp>
          <p:nvSpPr>
            <p:cNvPr id="44" name="TextovéPole 43">
              <a:extLst>
                <a:ext uri="{FF2B5EF4-FFF2-40B4-BE49-F238E27FC236}">
                  <a16:creationId xmlns:a16="http://schemas.microsoft.com/office/drawing/2014/main" id="{E185AAFC-AB57-4D97-A1EA-160D8F70AE1D}"/>
                </a:ext>
              </a:extLst>
            </p:cNvPr>
            <p:cNvSpPr txBox="1"/>
            <p:nvPr/>
          </p:nvSpPr>
          <p:spPr>
            <a:xfrm>
              <a:off x="2674623" y="4713999"/>
              <a:ext cx="3620958" cy="272415"/>
            </a:xfrm>
            <a:prstGeom prst="roundRect">
              <a:avLst/>
            </a:prstGeom>
            <a:solidFill>
              <a:srgbClr val="659E62"/>
            </a:solidFill>
          </p:spPr>
          <p:txBody>
            <a:bodyPr wrap="square" rtlCol="0">
              <a:spAutoFit/>
            </a:bodyPr>
            <a:lstStyle/>
            <a:p>
              <a:r>
                <a:rPr lang="cs-CZ" sz="1000" dirty="0">
                  <a:solidFill>
                    <a:schemeClr val="bg1"/>
                  </a:solidFill>
                </a:rPr>
                <a:t>Analytická fáze (determinace zranitelných skupin)</a:t>
              </a:r>
            </a:p>
          </p:txBody>
        </p:sp>
        <p:sp>
          <p:nvSpPr>
            <p:cNvPr id="46" name="TextovéPole 45">
              <a:extLst>
                <a:ext uri="{FF2B5EF4-FFF2-40B4-BE49-F238E27FC236}">
                  <a16:creationId xmlns:a16="http://schemas.microsoft.com/office/drawing/2014/main" id="{0EF1C120-9902-406F-87AA-57B7B732F6A4}"/>
                </a:ext>
              </a:extLst>
            </p:cNvPr>
            <p:cNvSpPr txBox="1"/>
            <p:nvPr/>
          </p:nvSpPr>
          <p:spPr>
            <a:xfrm>
              <a:off x="7665560" y="4423122"/>
              <a:ext cx="2301491" cy="272415"/>
            </a:xfrm>
            <a:prstGeom prst="roundRect">
              <a:avLst/>
            </a:prstGeom>
            <a:solidFill>
              <a:srgbClr val="A7C7A5"/>
            </a:solidFill>
          </p:spPr>
          <p:txBody>
            <a:bodyPr wrap="square" rtlCol="0">
              <a:spAutoFit/>
            </a:bodyPr>
            <a:lstStyle/>
            <a:p>
              <a:r>
                <a:rPr lang="cs-CZ" sz="1000" dirty="0">
                  <a:solidFill>
                    <a:schemeClr val="bg1"/>
                  </a:solidFill>
                </a:rPr>
                <a:t>Veřejné konzultace </a:t>
              </a:r>
            </a:p>
          </p:txBody>
        </p:sp>
        <p:sp>
          <p:nvSpPr>
            <p:cNvPr id="47" name="TextovéPole 46">
              <a:extLst>
                <a:ext uri="{FF2B5EF4-FFF2-40B4-BE49-F238E27FC236}">
                  <a16:creationId xmlns:a16="http://schemas.microsoft.com/office/drawing/2014/main" id="{FD1D7FA9-80E1-4ECE-A959-ACDA531A6F7E}"/>
                </a:ext>
              </a:extLst>
            </p:cNvPr>
            <p:cNvSpPr txBox="1"/>
            <p:nvPr/>
          </p:nvSpPr>
          <p:spPr>
            <a:xfrm>
              <a:off x="5450578" y="4716670"/>
              <a:ext cx="4297720" cy="272415"/>
            </a:xfrm>
            <a:prstGeom prst="roundRect">
              <a:avLst/>
            </a:prstGeom>
            <a:solidFill>
              <a:srgbClr val="4D794B"/>
            </a:solidFill>
          </p:spPr>
          <p:txBody>
            <a:bodyPr wrap="square" rtlCol="0">
              <a:spAutoFit/>
            </a:bodyPr>
            <a:lstStyle/>
            <a:p>
              <a:r>
                <a:rPr lang="cs-CZ" sz="1000" dirty="0">
                  <a:solidFill>
                    <a:schemeClr val="bg1"/>
                  </a:solidFill>
                </a:rPr>
                <a:t>Příprava opatření/investic</a:t>
              </a:r>
            </a:p>
          </p:txBody>
        </p:sp>
        <p:sp>
          <p:nvSpPr>
            <p:cNvPr id="48" name="TextovéPole 47">
              <a:extLst>
                <a:ext uri="{FF2B5EF4-FFF2-40B4-BE49-F238E27FC236}">
                  <a16:creationId xmlns:a16="http://schemas.microsoft.com/office/drawing/2014/main" id="{F60A97B6-2CD8-4CC3-99F3-0FE2D0EAD599}"/>
                </a:ext>
              </a:extLst>
            </p:cNvPr>
            <p:cNvSpPr txBox="1"/>
            <p:nvPr/>
          </p:nvSpPr>
          <p:spPr>
            <a:xfrm>
              <a:off x="8682712" y="4717025"/>
              <a:ext cx="1284339" cy="272415"/>
            </a:xfrm>
            <a:prstGeom prst="roundRect">
              <a:avLst/>
            </a:prstGeom>
            <a:solidFill>
              <a:srgbClr val="426840"/>
            </a:solidFill>
          </p:spPr>
          <p:txBody>
            <a:bodyPr wrap="square" rtlCol="0">
              <a:spAutoFit/>
            </a:bodyPr>
            <a:lstStyle/>
            <a:p>
              <a:r>
                <a:rPr lang="cs-CZ" sz="1000" dirty="0">
                  <a:solidFill>
                    <a:schemeClr val="bg1"/>
                  </a:solidFill>
                </a:rPr>
                <a:t>Finalizace</a:t>
              </a:r>
              <a:endParaRPr lang="cs-CZ" sz="1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7" name="TextovéPole 116">
            <a:extLst>
              <a:ext uri="{FF2B5EF4-FFF2-40B4-BE49-F238E27FC236}">
                <a16:creationId xmlns:a16="http://schemas.microsoft.com/office/drawing/2014/main" id="{BAD90291-00EA-4122-9659-25F5FFD6C980}"/>
              </a:ext>
            </a:extLst>
          </p:cNvPr>
          <p:cNvSpPr txBox="1"/>
          <p:nvPr/>
        </p:nvSpPr>
        <p:spPr>
          <a:xfrm>
            <a:off x="6046545" y="2669768"/>
            <a:ext cx="1891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/>
              <a:t>Příprava SKP</a:t>
            </a:r>
          </a:p>
        </p:txBody>
      </p:sp>
      <p:cxnSp>
        <p:nvCxnSpPr>
          <p:cNvPr id="118" name="Přímá spojnice 117">
            <a:extLst>
              <a:ext uri="{FF2B5EF4-FFF2-40B4-BE49-F238E27FC236}">
                <a16:creationId xmlns:a16="http://schemas.microsoft.com/office/drawing/2014/main" id="{15D301AC-9AAE-4714-8782-7A2467AE3470}"/>
              </a:ext>
            </a:extLst>
          </p:cNvPr>
          <p:cNvCxnSpPr>
            <a:cxnSpLocks/>
          </p:cNvCxnSpPr>
          <p:nvPr/>
        </p:nvCxnSpPr>
        <p:spPr>
          <a:xfrm flipH="1">
            <a:off x="273500" y="3560903"/>
            <a:ext cx="1216029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ot"/>
            <a:headEnd type="arrow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2" name="TextovéPole 121">
            <a:extLst>
              <a:ext uri="{FF2B5EF4-FFF2-40B4-BE49-F238E27FC236}">
                <a16:creationId xmlns:a16="http://schemas.microsoft.com/office/drawing/2014/main" id="{C18FEEAC-68DE-445F-9E6B-05679E327B60}"/>
              </a:ext>
            </a:extLst>
          </p:cNvPr>
          <p:cNvSpPr txBox="1"/>
          <p:nvPr/>
        </p:nvSpPr>
        <p:spPr>
          <a:xfrm>
            <a:off x="4104689" y="2342194"/>
            <a:ext cx="39071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rgbClr val="00B0F0"/>
                </a:solidFill>
              </a:rPr>
              <a:t>Vyjednávání s EK (CCEG SCF, workshopy…</a:t>
            </a:r>
          </a:p>
        </p:txBody>
      </p:sp>
      <p:sp>
        <p:nvSpPr>
          <p:cNvPr id="132" name="TextovéPole 131">
            <a:extLst>
              <a:ext uri="{FF2B5EF4-FFF2-40B4-BE49-F238E27FC236}">
                <a16:creationId xmlns:a16="http://schemas.microsoft.com/office/drawing/2014/main" id="{889C2914-03BE-4EE1-88AC-69BE28B348D8}"/>
              </a:ext>
            </a:extLst>
          </p:cNvPr>
          <p:cNvSpPr txBox="1"/>
          <p:nvPr/>
        </p:nvSpPr>
        <p:spPr>
          <a:xfrm>
            <a:off x="10120113" y="744505"/>
            <a:ext cx="2005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Předložení plánu </a:t>
            </a:r>
          </a:p>
          <a:p>
            <a:r>
              <a:rPr lang="cs-CZ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do 30. 6. 2025</a:t>
            </a:r>
          </a:p>
        </p:txBody>
      </p:sp>
      <p:pic>
        <p:nvPicPr>
          <p:cNvPr id="134" name="Grafický objekt 133" descr="Denní kalendář">
            <a:extLst>
              <a:ext uri="{FF2B5EF4-FFF2-40B4-BE49-F238E27FC236}">
                <a16:creationId xmlns:a16="http://schemas.microsoft.com/office/drawing/2014/main" id="{7B8691D3-6BB4-4BAD-A4FB-E7572EAB92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20611" y="806464"/>
            <a:ext cx="381781" cy="381781"/>
          </a:xfrm>
          <a:prstGeom prst="rect">
            <a:avLst/>
          </a:prstGeom>
        </p:spPr>
      </p:pic>
      <p:cxnSp>
        <p:nvCxnSpPr>
          <p:cNvPr id="137" name="Přímá spojnice se šipkou 136">
            <a:extLst>
              <a:ext uri="{FF2B5EF4-FFF2-40B4-BE49-F238E27FC236}">
                <a16:creationId xmlns:a16="http://schemas.microsoft.com/office/drawing/2014/main" id="{D4248B3A-DF65-4FDD-96E5-0A490F5F0BA6}"/>
              </a:ext>
            </a:extLst>
          </p:cNvPr>
          <p:cNvCxnSpPr>
            <a:cxnSpLocks/>
          </p:cNvCxnSpPr>
          <p:nvPr/>
        </p:nvCxnSpPr>
        <p:spPr>
          <a:xfrm>
            <a:off x="10383526" y="1363542"/>
            <a:ext cx="1527107" cy="12465"/>
          </a:xfrm>
          <a:prstGeom prst="straightConnector1">
            <a:avLst/>
          </a:prstGeom>
          <a:ln w="6350"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TextovéPole 91">
            <a:extLst>
              <a:ext uri="{FF2B5EF4-FFF2-40B4-BE49-F238E27FC236}">
                <a16:creationId xmlns:a16="http://schemas.microsoft.com/office/drawing/2014/main" id="{BEE12A7A-BB9C-4D53-A882-CB8EA72F092F}"/>
              </a:ext>
            </a:extLst>
          </p:cNvPr>
          <p:cNvSpPr txBox="1"/>
          <p:nvPr/>
        </p:nvSpPr>
        <p:spPr>
          <a:xfrm>
            <a:off x="7348555" y="3970175"/>
            <a:ext cx="2688548" cy="340519"/>
          </a:xfrm>
          <a:prstGeom prst="roundRect">
            <a:avLst/>
          </a:prstGeom>
          <a:solidFill>
            <a:srgbClr val="FF836E"/>
          </a:solidFill>
        </p:spPr>
        <p:txBody>
          <a:bodyPr wrap="square" rtlCol="0">
            <a:spAutoFit/>
          </a:bodyPr>
          <a:lstStyle/>
          <a:p>
            <a:r>
              <a:rPr lang="cs-CZ" sz="1400" b="1" dirty="0"/>
              <a:t>TPS SKF Kompenzace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3250979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85F00BB4-4A11-4A7F-A308-97D1F3DC0C60}"/>
              </a:ext>
            </a:extLst>
          </p:cNvPr>
          <p:cNvSpPr/>
          <p:nvPr/>
        </p:nvSpPr>
        <p:spPr>
          <a:xfrm>
            <a:off x="0" y="6791325"/>
            <a:ext cx="12192000" cy="1143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2E9A5446-DE4D-452B-A165-69649783D390}"/>
              </a:ext>
            </a:extLst>
          </p:cNvPr>
          <p:cNvSpPr/>
          <p:nvPr/>
        </p:nvSpPr>
        <p:spPr>
          <a:xfrm>
            <a:off x="965508" y="1542135"/>
            <a:ext cx="11042997" cy="4255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000" b="1" dirty="0"/>
              <a:t>Mezirezortní pracovní skupina Sociálního klimatického fondu</a:t>
            </a:r>
          </a:p>
          <a:p>
            <a:r>
              <a:rPr lang="cs-CZ" sz="2000" dirty="0"/>
              <a:t>Zastoupení: MŽP, SFŽP, MPO, MPSV, MD, MMR, ÚV ČR</a:t>
            </a:r>
          </a:p>
          <a:p>
            <a:r>
              <a:rPr lang="cs-CZ" sz="2000" dirty="0"/>
              <a:t>3. jednání se uskutečnilo 4. září 2024</a:t>
            </a:r>
          </a:p>
          <a:p>
            <a:endParaRPr lang="cs-CZ" sz="1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sz="2000" b="1" dirty="0"/>
              <a:t>Tematická pracovní skupina Sociálního klimatického fondu </a:t>
            </a:r>
            <a:r>
              <a:rPr lang="cs-CZ" sz="2000" b="1" dirty="0">
                <a:solidFill>
                  <a:srgbClr val="89B587"/>
                </a:solidFill>
              </a:rPr>
              <a:t>pro dopravu</a:t>
            </a:r>
          </a:p>
          <a:p>
            <a:pPr lvl="2"/>
            <a:r>
              <a:rPr lang="cs-CZ" sz="2000" dirty="0"/>
              <a:t>Zastoupení: ministerstva, zájmové organizace a sdružení, NNO, </a:t>
            </a:r>
          </a:p>
          <a:p>
            <a:pPr lvl="2"/>
            <a:r>
              <a:rPr lang="cs-CZ" sz="2000" dirty="0"/>
              <a:t>územní partneři, akademici a experti..</a:t>
            </a:r>
          </a:p>
          <a:p>
            <a:pPr lvl="2"/>
            <a:r>
              <a:rPr lang="cs-CZ" sz="2000" dirty="0"/>
              <a:t>4. jednání TPS SKF D je plánované na 11. září</a:t>
            </a:r>
          </a:p>
          <a:p>
            <a:pPr lvl="1"/>
            <a:endParaRPr lang="cs-CZ" sz="105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sz="2000" b="1" dirty="0"/>
              <a:t>Tematická pracovní skupina Sociálního klimatického fondu </a:t>
            </a:r>
            <a:r>
              <a:rPr lang="cs-CZ" sz="2000" b="1" dirty="0">
                <a:solidFill>
                  <a:srgbClr val="89B587"/>
                </a:solidFill>
              </a:rPr>
              <a:t>k budovám</a:t>
            </a:r>
          </a:p>
          <a:p>
            <a:pPr lvl="2"/>
            <a:r>
              <a:rPr lang="cs-CZ" sz="2000" dirty="0"/>
              <a:t>V přípravě</a:t>
            </a:r>
          </a:p>
          <a:p>
            <a:pPr lvl="2"/>
            <a:r>
              <a:rPr lang="cs-CZ" sz="2000" dirty="0"/>
              <a:t>3. jednání – říjen</a:t>
            </a:r>
          </a:p>
          <a:p>
            <a:pPr lvl="2"/>
            <a:endParaRPr lang="cs-CZ" sz="1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sz="2000" b="1" dirty="0"/>
              <a:t>Tematická pracovní skupina Sociálního klimatického fondu </a:t>
            </a:r>
            <a:r>
              <a:rPr lang="cs-CZ" sz="2000" b="1" dirty="0">
                <a:solidFill>
                  <a:srgbClr val="89B587"/>
                </a:solidFill>
              </a:rPr>
              <a:t>ke kompenzacím</a:t>
            </a:r>
          </a:p>
          <a:p>
            <a:pPr lvl="2"/>
            <a:r>
              <a:rPr lang="cs-CZ" sz="2000" dirty="0"/>
              <a:t>V přípravě</a:t>
            </a:r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B9DC703E-05C8-C3FC-3535-EACAE31072AA}"/>
              </a:ext>
            </a:extLst>
          </p:cNvPr>
          <p:cNvSpPr txBox="1">
            <a:spLocks/>
          </p:cNvSpPr>
          <p:nvPr/>
        </p:nvSpPr>
        <p:spPr>
          <a:xfrm>
            <a:off x="2232976" y="288343"/>
            <a:ext cx="7726048" cy="673146"/>
          </a:xfrm>
          <a:prstGeom prst="roundRect">
            <a:avLst/>
          </a:prstGeom>
          <a:gradFill flip="none" rotWithShape="1">
            <a:gsLst>
              <a:gs pos="0">
                <a:srgbClr val="B06A4E">
                  <a:alpha val="82000"/>
                </a:srgbClr>
              </a:gs>
              <a:gs pos="96875">
                <a:srgbClr val="233D13"/>
              </a:gs>
              <a:gs pos="20000">
                <a:srgbClr val="474922">
                  <a:alpha val="85000"/>
                </a:srgbClr>
              </a:gs>
              <a:gs pos="60000">
                <a:srgbClr val="233D13">
                  <a:alpha val="84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round/>
          </a:ln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cs-CZ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Platformy pro přípravu SKP</a:t>
            </a:r>
          </a:p>
        </p:txBody>
      </p:sp>
    </p:spTree>
    <p:extLst>
      <p:ext uri="{BB962C8B-B14F-4D97-AF65-F5344CB8AC3E}">
        <p14:creationId xmlns:p14="http://schemas.microsoft.com/office/powerpoint/2010/main" val="3614959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85F00BB4-4A11-4A7F-A308-97D1F3DC0C60}"/>
              </a:ext>
            </a:extLst>
          </p:cNvPr>
          <p:cNvSpPr/>
          <p:nvPr/>
        </p:nvSpPr>
        <p:spPr>
          <a:xfrm>
            <a:off x="0" y="6791325"/>
            <a:ext cx="12192000" cy="1143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2E9A5446-DE4D-452B-A165-69649783D390}"/>
              </a:ext>
            </a:extLst>
          </p:cNvPr>
          <p:cNvSpPr/>
          <p:nvPr/>
        </p:nvSpPr>
        <p:spPr>
          <a:xfrm>
            <a:off x="241299" y="819851"/>
            <a:ext cx="615742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/>
          </a:p>
          <a:p>
            <a:pPr marL="342900" indent="-342900">
              <a:buFontTx/>
              <a:buChar char="-"/>
            </a:pPr>
            <a:r>
              <a:rPr lang="cs-CZ" sz="2000" dirty="0"/>
              <a:t>Vyhotovena </a:t>
            </a:r>
            <a:r>
              <a:rPr lang="cs-CZ" sz="2000" b="1" dirty="0"/>
              <a:t>analýza dopravní chudoby </a:t>
            </a:r>
            <a:br>
              <a:rPr lang="cs-CZ" sz="2000" b="1" dirty="0"/>
            </a:br>
            <a:r>
              <a:rPr lang="cs-CZ" sz="2000" dirty="0"/>
              <a:t>z pohledů dopadů na rozpočty domácností </a:t>
            </a:r>
            <a:r>
              <a:rPr lang="cs-CZ" sz="2000" i="1" dirty="0"/>
              <a:t>(dle indikátorů LIHC až 479 tis. lidí, VTU 356 tis. lidí)</a:t>
            </a:r>
          </a:p>
          <a:p>
            <a:pPr marL="342900" indent="-342900">
              <a:buFontTx/>
              <a:buChar char="-"/>
            </a:pPr>
            <a:endParaRPr lang="cs-CZ" sz="2000" dirty="0"/>
          </a:p>
          <a:p>
            <a:pPr marL="342900" indent="-342900">
              <a:buFontTx/>
              <a:buChar char="-"/>
            </a:pPr>
            <a:r>
              <a:rPr lang="cs-CZ" sz="2000" dirty="0"/>
              <a:t>Nyní je řešena </a:t>
            </a:r>
            <a:r>
              <a:rPr lang="cs-CZ" sz="2000" b="1" dirty="0"/>
              <a:t>územní dimenze  </a:t>
            </a:r>
            <a:r>
              <a:rPr lang="cs-CZ" sz="2000" dirty="0"/>
              <a:t>(odlehlé a venkovské regiony se špatnou obslužností VHD)</a:t>
            </a:r>
          </a:p>
          <a:p>
            <a:endParaRPr lang="cs-CZ" sz="2000" dirty="0"/>
          </a:p>
          <a:p>
            <a:pPr marL="342900" indent="-342900">
              <a:buFontTx/>
              <a:buChar char="-"/>
            </a:pPr>
            <a:r>
              <a:rPr lang="cs-CZ" sz="2000" dirty="0"/>
              <a:t>Byl vytvořen </a:t>
            </a:r>
            <a:r>
              <a:rPr lang="cs-CZ" sz="2000" b="1" dirty="0"/>
              <a:t>indikativní seznam opatření </a:t>
            </a:r>
            <a:r>
              <a:rPr lang="cs-CZ" sz="2000" dirty="0"/>
              <a:t>(integrované projekty poptávkové dopravy, elektrické mikrobusy, </a:t>
            </a:r>
            <a:r>
              <a:rPr lang="cs-CZ" sz="2000" dirty="0" err="1"/>
              <a:t>cargokola</a:t>
            </a:r>
            <a:r>
              <a:rPr lang="cs-CZ" sz="2000" dirty="0"/>
              <a:t>, </a:t>
            </a:r>
            <a:r>
              <a:rPr lang="cs-CZ" sz="2000" dirty="0" err="1"/>
              <a:t>mikromobilita</a:t>
            </a:r>
            <a:r>
              <a:rPr lang="cs-CZ" sz="2000" dirty="0"/>
              <a:t>, podpora </a:t>
            </a:r>
            <a:r>
              <a:rPr lang="cs-CZ" sz="2000" dirty="0" err="1"/>
              <a:t>carsharingu</a:t>
            </a:r>
            <a:r>
              <a:rPr lang="cs-CZ" sz="2000" dirty="0"/>
              <a:t> </a:t>
            </a:r>
            <a:r>
              <a:rPr lang="cs-CZ" sz="2000" dirty="0" err="1"/>
              <a:t>etc</a:t>
            </a:r>
            <a:r>
              <a:rPr lang="cs-CZ" sz="2000" dirty="0"/>
              <a:t>)</a:t>
            </a:r>
          </a:p>
        </p:txBody>
      </p:sp>
      <p:pic>
        <p:nvPicPr>
          <p:cNvPr id="65" name="Obrázek 64">
            <a:extLst>
              <a:ext uri="{FF2B5EF4-FFF2-40B4-BE49-F238E27FC236}">
                <a16:creationId xmlns:a16="http://schemas.microsoft.com/office/drawing/2014/main" id="{592A00EE-9DD0-4973-A0C8-6C69B870D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3636" y="1129545"/>
            <a:ext cx="4610792" cy="5190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67534672-36B0-F5D9-AAAB-CBCF1670B0E3}"/>
              </a:ext>
            </a:extLst>
          </p:cNvPr>
          <p:cNvSpPr txBox="1">
            <a:spLocks/>
          </p:cNvSpPr>
          <p:nvPr/>
        </p:nvSpPr>
        <p:spPr>
          <a:xfrm>
            <a:off x="553805" y="130262"/>
            <a:ext cx="11205932" cy="673146"/>
          </a:xfrm>
          <a:prstGeom prst="roundRect">
            <a:avLst/>
          </a:prstGeom>
          <a:gradFill flip="none" rotWithShape="1">
            <a:gsLst>
              <a:gs pos="0">
                <a:srgbClr val="B06A4E">
                  <a:alpha val="82000"/>
                </a:srgbClr>
              </a:gs>
              <a:gs pos="96875">
                <a:srgbClr val="233D13"/>
              </a:gs>
              <a:gs pos="20000">
                <a:srgbClr val="474922">
                  <a:alpha val="85000"/>
                </a:srgbClr>
              </a:gs>
              <a:gs pos="60000">
                <a:srgbClr val="233D13">
                  <a:alpha val="84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round/>
          </a:ln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3600" b="1" dirty="0">
                <a:solidFill>
                  <a:schemeClr val="bg1"/>
                </a:solidFill>
              </a:rPr>
              <a:t>Tematická pracovní skupina Sociálního klimatického fondu </a:t>
            </a:r>
            <a:r>
              <a:rPr lang="cs-CZ" sz="3600" b="1" dirty="0">
                <a:solidFill>
                  <a:srgbClr val="89B587"/>
                </a:solidFill>
              </a:rPr>
              <a:t>pro dopravu</a:t>
            </a:r>
            <a:endParaRPr lang="cs-CZ" sz="3600" dirty="0">
              <a:solidFill>
                <a:schemeClr val="bg1"/>
              </a:solidFill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9DE08BB5-6B94-D08A-9CA5-149D5A183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8385" y="4429372"/>
            <a:ext cx="2937076" cy="1890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140946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85F00BB4-4A11-4A7F-A308-97D1F3DC0C60}"/>
              </a:ext>
            </a:extLst>
          </p:cNvPr>
          <p:cNvSpPr/>
          <p:nvPr/>
        </p:nvSpPr>
        <p:spPr>
          <a:xfrm>
            <a:off x="0" y="6791325"/>
            <a:ext cx="12192000" cy="1143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2E9A5446-DE4D-452B-A165-69649783D390}"/>
              </a:ext>
            </a:extLst>
          </p:cNvPr>
          <p:cNvSpPr/>
          <p:nvPr/>
        </p:nvSpPr>
        <p:spPr>
          <a:xfrm>
            <a:off x="357677" y="1842317"/>
            <a:ext cx="6157423" cy="1228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/>
          </a:p>
          <a:p>
            <a:pPr marL="342900" indent="-342900">
              <a:lnSpc>
                <a:spcPct val="150000"/>
              </a:lnSpc>
              <a:buFontTx/>
              <a:buChar char="-"/>
            </a:pPr>
            <a:endParaRPr lang="cs-CZ" sz="2000" dirty="0"/>
          </a:p>
          <a:p>
            <a:pPr marL="342900" indent="-342900">
              <a:lnSpc>
                <a:spcPct val="150000"/>
              </a:lnSpc>
              <a:buFontTx/>
              <a:buChar char="-"/>
            </a:pPr>
            <a:endParaRPr lang="cs-CZ" sz="2000" dirty="0"/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4EBA0CDF-F4B2-CFCF-710F-AB018D0F5D61}"/>
              </a:ext>
            </a:extLst>
          </p:cNvPr>
          <p:cNvSpPr txBox="1">
            <a:spLocks/>
          </p:cNvSpPr>
          <p:nvPr/>
        </p:nvSpPr>
        <p:spPr>
          <a:xfrm>
            <a:off x="553805" y="130262"/>
            <a:ext cx="11205932" cy="673146"/>
          </a:xfrm>
          <a:prstGeom prst="roundRect">
            <a:avLst/>
          </a:prstGeom>
          <a:gradFill flip="none" rotWithShape="1">
            <a:gsLst>
              <a:gs pos="0">
                <a:srgbClr val="B06A4E">
                  <a:alpha val="82000"/>
                </a:srgbClr>
              </a:gs>
              <a:gs pos="96875">
                <a:srgbClr val="233D13"/>
              </a:gs>
              <a:gs pos="20000">
                <a:srgbClr val="474922">
                  <a:alpha val="85000"/>
                </a:srgbClr>
              </a:gs>
              <a:gs pos="60000">
                <a:srgbClr val="233D13">
                  <a:alpha val="84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round/>
          </a:ln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3600" b="1" dirty="0">
                <a:solidFill>
                  <a:schemeClr val="bg1"/>
                </a:solidFill>
              </a:rPr>
              <a:t>Tematická pracovní skupina Sociálního klimatického fondu </a:t>
            </a:r>
            <a:r>
              <a:rPr lang="cs-CZ" sz="3600" b="1">
                <a:solidFill>
                  <a:srgbClr val="89B587"/>
                </a:solidFill>
              </a:rPr>
              <a:t>k budovám</a:t>
            </a:r>
            <a:endParaRPr lang="cs-CZ" sz="3600" dirty="0">
              <a:solidFill>
                <a:schemeClr val="bg1"/>
              </a:solidFill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ACA05896-90B1-EE3C-AA7E-630928A063FB}"/>
              </a:ext>
            </a:extLst>
          </p:cNvPr>
          <p:cNvSpPr txBox="1"/>
          <p:nvPr/>
        </p:nvSpPr>
        <p:spPr>
          <a:xfrm>
            <a:off x="357677" y="2797821"/>
            <a:ext cx="5594236" cy="276998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cs-CZ" b="1" dirty="0"/>
              <a:t>Podpora zejména do oblastí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dirty="0"/>
              <a:t>	</a:t>
            </a:r>
            <a:r>
              <a:rPr lang="cs-CZ" b="1" dirty="0"/>
              <a:t>renovace</a:t>
            </a:r>
            <a:r>
              <a:rPr lang="cs-CZ" dirty="0"/>
              <a:t> soukromého a nájemního </a:t>
            </a:r>
            <a:r>
              <a:rPr lang="cs-CZ" b="1" dirty="0"/>
              <a:t>bydlení</a:t>
            </a:r>
            <a:br>
              <a:rPr lang="cs-CZ" dirty="0"/>
            </a:br>
            <a:r>
              <a:rPr lang="cs-CZ" dirty="0"/>
              <a:t>	včetně obecního sociálního bydlení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dirty="0"/>
              <a:t>	podpora </a:t>
            </a:r>
            <a:r>
              <a:rPr lang="cs-CZ" b="1" dirty="0"/>
              <a:t>přístupu zranitelných domácností k OZE</a:t>
            </a:r>
            <a:br>
              <a:rPr lang="cs-CZ" dirty="0"/>
            </a:br>
            <a:r>
              <a:rPr lang="cs-CZ" dirty="0"/>
              <a:t>	včetně podpory komunitní energetiky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dirty="0"/>
              <a:t>	přímé </a:t>
            </a:r>
            <a:r>
              <a:rPr lang="cs-CZ" b="1" dirty="0"/>
              <a:t>poradenství a edukace</a:t>
            </a:r>
            <a:br>
              <a:rPr lang="cs-CZ" dirty="0"/>
            </a:br>
            <a:r>
              <a:rPr lang="cs-CZ" dirty="0"/>
              <a:t>	podpora výměny neúsporných spotřebičů</a:t>
            </a:r>
          </a:p>
          <a:p>
            <a:endParaRPr lang="cs-CZ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C2720B22-81B0-7BD0-0C71-4D304D8C4A24}"/>
              </a:ext>
            </a:extLst>
          </p:cNvPr>
          <p:cNvSpPr txBox="1"/>
          <p:nvPr/>
        </p:nvSpPr>
        <p:spPr>
          <a:xfrm>
            <a:off x="553805" y="1059356"/>
            <a:ext cx="1120593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cs-CZ" dirty="0"/>
              <a:t>Hlavní cíl snížit podíl jednotlivců, domácností a mikropodniků, kterým hrozí energetická chudoba, nebo se v ní nacházejí.</a:t>
            </a:r>
          </a:p>
          <a:p>
            <a:r>
              <a:rPr lang="cs-CZ" dirty="0"/>
              <a:t>Probíhá tvorba opatření s cílem dosáhnout </a:t>
            </a:r>
            <a:r>
              <a:rPr lang="cs-CZ" b="1" dirty="0"/>
              <a:t>snížení energetické náročnosti budov </a:t>
            </a:r>
            <a:r>
              <a:rPr lang="cs-CZ" dirty="0"/>
              <a:t>a tím i </a:t>
            </a:r>
            <a:r>
              <a:rPr lang="cs-CZ" b="1" dirty="0"/>
              <a:t>nákladů na vytápění, chlazení, osvětlení a napájení spotřebičů.</a:t>
            </a:r>
            <a:endParaRPr lang="cs-CZ" dirty="0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92318EA1-9001-BA1F-2CEC-40F3D17570F2}"/>
              </a:ext>
            </a:extLst>
          </p:cNvPr>
          <p:cNvSpPr txBox="1"/>
          <p:nvPr/>
        </p:nvSpPr>
        <p:spPr>
          <a:xfrm>
            <a:off x="6165501" y="2810878"/>
            <a:ext cx="5668822" cy="255762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/>
              <a:t>Indikátory pro měření energetické chudoby</a:t>
            </a:r>
          </a:p>
          <a:p>
            <a:endParaRPr lang="cs-CZ" sz="7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90" b="1" dirty="0"/>
              <a:t>nízký příjem </a:t>
            </a:r>
            <a:r>
              <a:rPr lang="cs-CZ" sz="1690" dirty="0"/>
              <a:t>(do 3. nebo 5. decilu)</a:t>
            </a:r>
          </a:p>
          <a:p>
            <a:r>
              <a:rPr lang="cs-CZ" sz="1690" dirty="0"/>
              <a:t>zároveň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90" b="1" dirty="0"/>
              <a:t>vysoké výdaje za energie </a:t>
            </a:r>
            <a:r>
              <a:rPr lang="cs-CZ" sz="1690" dirty="0"/>
              <a:t>(více než 20% příjmů nebo dvojnásobek národního mediánu)</a:t>
            </a:r>
          </a:p>
          <a:p>
            <a:r>
              <a:rPr lang="cs-CZ" sz="1690" dirty="0"/>
              <a:t>a nebo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90" dirty="0"/>
              <a:t>dluhy na energiích</a:t>
            </a:r>
          </a:p>
          <a:p>
            <a:r>
              <a:rPr lang="cs-CZ" sz="1690" dirty="0"/>
              <a:t>a nebo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90" dirty="0"/>
              <a:t>nemožnost dostatečně vytápět nebo chladit domácnost</a:t>
            </a:r>
          </a:p>
        </p:txBody>
      </p:sp>
    </p:spTree>
    <p:extLst>
      <p:ext uri="{BB962C8B-B14F-4D97-AF65-F5344CB8AC3E}">
        <p14:creationId xmlns:p14="http://schemas.microsoft.com/office/powerpoint/2010/main" val="9090716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85F00BB4-4A11-4A7F-A308-97D1F3DC0C60}"/>
              </a:ext>
            </a:extLst>
          </p:cNvPr>
          <p:cNvSpPr/>
          <p:nvPr/>
        </p:nvSpPr>
        <p:spPr>
          <a:xfrm>
            <a:off x="0" y="6791325"/>
            <a:ext cx="12192000" cy="1143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556F90D1-42BA-469B-B199-62E45D7FA83D}"/>
              </a:ext>
            </a:extLst>
          </p:cNvPr>
          <p:cNvSpPr/>
          <p:nvPr/>
        </p:nvSpPr>
        <p:spPr>
          <a:xfrm>
            <a:off x="965508" y="727268"/>
            <a:ext cx="10413740" cy="538417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cs-CZ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DALŠÍ INFORMACE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E5E7D6B-4D9F-4753-8D80-F93508101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828" y="3301026"/>
            <a:ext cx="2520300" cy="2520300"/>
          </a:xfrm>
          <a:prstGeom prst="rect">
            <a:avLst/>
          </a:prstGeom>
          <a:ln w="161925">
            <a:gradFill flip="none" rotWithShape="1">
              <a:gsLst>
                <a:gs pos="64000">
                  <a:srgbClr val="89B587"/>
                </a:gs>
                <a:gs pos="100000">
                  <a:srgbClr val="FF836E"/>
                </a:gs>
              </a:gsLst>
              <a:lin ang="3600000" scaled="0"/>
              <a:tileRect/>
            </a:gradFill>
          </a:ln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8877EC73-5893-4E7D-B2DE-379D6CF26C62}"/>
              </a:ext>
            </a:extLst>
          </p:cNvPr>
          <p:cNvSpPr/>
          <p:nvPr/>
        </p:nvSpPr>
        <p:spPr>
          <a:xfrm>
            <a:off x="965508" y="1806302"/>
            <a:ext cx="91055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/>
              <a:t>Všechny informace o SKF, </a:t>
            </a:r>
            <a:r>
              <a:rPr lang="cs-CZ" sz="2800" dirty="0" err="1"/>
              <a:t>ppt</a:t>
            </a:r>
            <a:r>
              <a:rPr lang="cs-CZ" sz="2800" dirty="0"/>
              <a:t> a zápisy z PS naleznete na: </a:t>
            </a:r>
          </a:p>
          <a:p>
            <a:r>
              <a:rPr lang="cs-CZ" sz="28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https://www.mzp.cz/cz/socialni_klimaticky_fond</a:t>
            </a:r>
            <a:r>
              <a:rPr lang="cs-CZ" sz="2800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88759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3B3BBACD-00BB-474E-8D8B-17D318000B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42274" y="1005309"/>
            <a:ext cx="8936645" cy="229163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cs-CZ" sz="6000" dirty="0">
                <a:latin typeface="+mj-lt"/>
              </a:rPr>
              <a:t>Děkuji za pozornost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FCA1773E-C350-487B-83C5-CA629173129F}"/>
              </a:ext>
            </a:extLst>
          </p:cNvPr>
          <p:cNvSpPr/>
          <p:nvPr/>
        </p:nvSpPr>
        <p:spPr>
          <a:xfrm>
            <a:off x="0" y="5553036"/>
            <a:ext cx="12192000" cy="12893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1E7B8126-6D71-4B2F-87FB-AF152B0706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7" y="5743741"/>
            <a:ext cx="407781" cy="407781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3F7DA739-C9DD-46AB-B725-246BD4CC74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285" y="5743741"/>
            <a:ext cx="348624" cy="348624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FD7979CC-6853-4764-AA13-E9F7E3D0C7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455" y="5710724"/>
            <a:ext cx="369333" cy="369333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508D0D8D-E422-4B12-9053-9CB5C7A9FC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551" y="6317751"/>
            <a:ext cx="369333" cy="369333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DB6FB25A-13F2-4708-AD5A-59BD0451FC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75" y="6255313"/>
            <a:ext cx="369333" cy="369333"/>
          </a:xfrm>
          <a:prstGeom prst="rect">
            <a:avLst/>
          </a:prstGeom>
        </p:spPr>
      </p:pic>
      <p:sp>
        <p:nvSpPr>
          <p:cNvPr id="17" name="TextovéPole 16">
            <a:extLst>
              <a:ext uri="{FF2B5EF4-FFF2-40B4-BE49-F238E27FC236}">
                <a16:creationId xmlns:a16="http://schemas.microsoft.com/office/drawing/2014/main" id="{C57E0778-20B4-41D1-8400-BBCECB0B28DA}"/>
              </a:ext>
            </a:extLst>
          </p:cNvPr>
          <p:cNvSpPr txBox="1"/>
          <p:nvPr/>
        </p:nvSpPr>
        <p:spPr>
          <a:xfrm>
            <a:off x="1295906" y="5778354"/>
            <a:ext cx="34791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latin typeface="+mj-lt"/>
              </a:rPr>
              <a:t>Ministerstvo životního prostředí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1A98C851-983E-44EE-B5BD-44AEA22B39DB}"/>
              </a:ext>
            </a:extLst>
          </p:cNvPr>
          <p:cNvSpPr txBox="1"/>
          <p:nvPr/>
        </p:nvSpPr>
        <p:spPr>
          <a:xfrm>
            <a:off x="6339711" y="5698434"/>
            <a:ext cx="1149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+mj-lt"/>
              </a:rPr>
              <a:t>@</a:t>
            </a:r>
            <a:r>
              <a:rPr lang="cs-CZ" sz="1400" dirty="0" err="1">
                <a:latin typeface="+mj-lt"/>
              </a:rPr>
              <a:t>mzpcr</a:t>
            </a:r>
            <a:endParaRPr lang="cs-CZ" dirty="0">
              <a:latin typeface="+mj-lt"/>
            </a:endParaRP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FF366A44-BD26-451D-A8E8-9B1C7AD82B00}"/>
              </a:ext>
            </a:extLst>
          </p:cNvPr>
          <p:cNvSpPr txBox="1"/>
          <p:nvPr/>
        </p:nvSpPr>
        <p:spPr>
          <a:xfrm>
            <a:off x="9099590" y="5743741"/>
            <a:ext cx="20549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latin typeface="+mj-lt"/>
              </a:rPr>
              <a:t>@</a:t>
            </a:r>
            <a:r>
              <a:rPr lang="cs-CZ" sz="1400" dirty="0" err="1">
                <a:latin typeface="+mj-lt"/>
              </a:rPr>
              <a:t>ministerstvo</a:t>
            </a:r>
            <a:r>
              <a:rPr lang="cs-CZ" sz="1600" dirty="0" err="1">
                <a:latin typeface="+mj-lt"/>
              </a:rPr>
              <a:t>_zp</a:t>
            </a:r>
            <a:endParaRPr lang="cs-CZ" sz="1600" dirty="0">
              <a:latin typeface="+mj-lt"/>
            </a:endParaRPr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38806F83-234A-44CE-BEE8-FCB04B7FD471}"/>
              </a:ext>
            </a:extLst>
          </p:cNvPr>
          <p:cNvSpPr txBox="1"/>
          <p:nvPr/>
        </p:nvSpPr>
        <p:spPr>
          <a:xfrm>
            <a:off x="1295906" y="6270702"/>
            <a:ext cx="34791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latin typeface="+mj-lt"/>
              </a:rPr>
              <a:t>Ministerstvo životního prostředí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E743B1EE-F8AE-46E2-B493-8FDA78EE2FD3}"/>
              </a:ext>
            </a:extLst>
          </p:cNvPr>
          <p:cNvSpPr txBox="1"/>
          <p:nvPr/>
        </p:nvSpPr>
        <p:spPr>
          <a:xfrm>
            <a:off x="6339711" y="6278208"/>
            <a:ext cx="3649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+mj-lt"/>
              </a:rPr>
              <a:t>@</a:t>
            </a:r>
            <a:r>
              <a:rPr lang="cs-CZ" sz="1400" dirty="0" err="1">
                <a:latin typeface="+mj-lt"/>
              </a:rPr>
              <a:t>ministerstvozivotnihoprostredi</a:t>
            </a:r>
            <a:endParaRPr lang="cs-CZ" dirty="0">
              <a:latin typeface="+mj-lt"/>
            </a:endParaRPr>
          </a:p>
        </p:txBody>
      </p:sp>
      <p:sp>
        <p:nvSpPr>
          <p:cNvPr id="15" name="Nadpis 4">
            <a:extLst>
              <a:ext uri="{FF2B5EF4-FFF2-40B4-BE49-F238E27FC236}">
                <a16:creationId xmlns:a16="http://schemas.microsoft.com/office/drawing/2014/main" id="{104791D7-66E9-4D9A-8BA2-E9AFA6F68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856" y="3046192"/>
            <a:ext cx="10515600" cy="1504950"/>
          </a:xfrm>
        </p:spPr>
        <p:txBody>
          <a:bodyPr>
            <a:normAutofit/>
          </a:bodyPr>
          <a:lstStyle/>
          <a:p>
            <a:r>
              <a:rPr lang="cs-CZ" sz="2400" dirty="0">
                <a:solidFill>
                  <a:schemeClr val="bg1"/>
                </a:solidFill>
              </a:rPr>
              <a:t>Jaroslav Kepka</a:t>
            </a:r>
            <a:br>
              <a:rPr lang="cs-CZ" sz="2400" dirty="0">
                <a:solidFill>
                  <a:schemeClr val="bg1"/>
                </a:solidFill>
              </a:rPr>
            </a:br>
            <a:r>
              <a:rPr lang="cs-CZ" sz="2400" dirty="0">
                <a:solidFill>
                  <a:schemeClr val="bg1"/>
                </a:solidFill>
                <a:latin typeface="+mn-lt"/>
              </a:rPr>
              <a:t>e-mail: jaroslav.kepka@mzp.cz</a:t>
            </a:r>
            <a:endParaRPr lang="cs-CZ" sz="2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1" name="Obrázek 20">
            <a:extLst>
              <a:ext uri="{FF2B5EF4-FFF2-40B4-BE49-F238E27FC236}">
                <a16:creationId xmlns:a16="http://schemas.microsoft.com/office/drawing/2014/main" id="{C401406F-7EA0-4590-B504-801BF7EC0AB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1172" y="2513710"/>
            <a:ext cx="3490225" cy="2187673"/>
          </a:xfrm>
          <a:prstGeom prst="rect">
            <a:avLst/>
          </a:prstGeom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6F25BB1A-6207-4A21-8165-0927509ACAC8}"/>
              </a:ext>
            </a:extLst>
          </p:cNvPr>
          <p:cNvSpPr/>
          <p:nvPr/>
        </p:nvSpPr>
        <p:spPr>
          <a:xfrm>
            <a:off x="321372" y="4079044"/>
            <a:ext cx="8778218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cs-CZ" sz="16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Beáta Hanousková</a:t>
            </a:r>
          </a:p>
          <a:p>
            <a:pPr algn="just">
              <a:spcAft>
                <a:spcPts val="600"/>
              </a:spcAft>
            </a:pPr>
            <a:r>
              <a:rPr lang="en-US" sz="14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Department of </a:t>
            </a:r>
            <a:r>
              <a:rPr lang="en-US" sz="1400" dirty="0" err="1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Decarbonisation</a:t>
            </a:r>
            <a:r>
              <a:rPr lang="en-US" sz="14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Funding </a:t>
            </a:r>
            <a:r>
              <a:rPr lang="en-US" sz="1400" dirty="0" err="1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Programmes</a:t>
            </a:r>
            <a:endParaRPr lang="cs-CZ" sz="1400" dirty="0"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n-US" sz="14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Ministry of the Environment of the Czech Republic</a:t>
            </a:r>
            <a:endParaRPr lang="cs-CZ" sz="1400" dirty="0"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cs-CZ" sz="14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E-mail: beata.hanouskova@mzp.cz</a:t>
            </a:r>
          </a:p>
        </p:txBody>
      </p:sp>
    </p:spTree>
    <p:extLst>
      <p:ext uri="{BB962C8B-B14F-4D97-AF65-F5344CB8AC3E}">
        <p14:creationId xmlns:p14="http://schemas.microsoft.com/office/powerpoint/2010/main" val="1161849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sah 2">
            <a:extLst>
              <a:ext uri="{FF2B5EF4-FFF2-40B4-BE49-F238E27FC236}">
                <a16:creationId xmlns:a16="http://schemas.microsoft.com/office/drawing/2014/main" id="{EE2418B2-8438-44DC-B023-9312EAA6DAEB}"/>
              </a:ext>
            </a:extLst>
          </p:cNvPr>
          <p:cNvSpPr txBox="1">
            <a:spLocks/>
          </p:cNvSpPr>
          <p:nvPr/>
        </p:nvSpPr>
        <p:spPr>
          <a:xfrm>
            <a:off x="1073306" y="1358823"/>
            <a:ext cx="10045390" cy="4771909"/>
          </a:xfrm>
          <a:prstGeom prst="snip1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3200" i="1" dirty="0">
              <a:solidFill>
                <a:schemeClr val="tx2"/>
              </a:solidFill>
            </a:endParaRP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6DFA9CFD-D3A3-4E2B-A179-2F8C78894AF2}"/>
              </a:ext>
            </a:extLst>
          </p:cNvPr>
          <p:cNvSpPr/>
          <p:nvPr/>
        </p:nvSpPr>
        <p:spPr>
          <a:xfrm>
            <a:off x="838200" y="1947757"/>
            <a:ext cx="10392554" cy="4424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cs-CZ" sz="2000" dirty="0">
                <a:ea typeface="Calibri" panose="020F0502020204030204" pitchFamily="34" charset="0"/>
                <a:cs typeface="Times New Roman" panose="02020603050405020304" pitchFamily="18" charset="0"/>
              </a:rPr>
              <a:t>má v období </a:t>
            </a:r>
            <a:r>
              <a:rPr lang="cs-CZ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od r. 2026 do 2032 </a:t>
            </a:r>
            <a:r>
              <a:rPr lang="cs-CZ" sz="2000" dirty="0">
                <a:ea typeface="Calibri" panose="020F0502020204030204" pitchFamily="34" charset="0"/>
                <a:cs typeface="Times New Roman" panose="02020603050405020304" pitchFamily="18" charset="0"/>
              </a:rPr>
              <a:t>poskytnout členským státům finanční prostředky na podporu politik zaměřených na řešení negativních dopadů na: </a:t>
            </a: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endParaRPr lang="cs-CZ" sz="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600"/>
              </a:spcAft>
              <a:buFont typeface="Britannic Bold" panose="020B0903060703020204" pitchFamily="34" charset="0"/>
              <a:buChar char="&gt;"/>
            </a:pPr>
            <a:r>
              <a:rPr lang="cs-CZ" sz="2000" dirty="0">
                <a:ea typeface="Calibri" panose="020F0502020204030204" pitchFamily="34" charset="0"/>
                <a:cs typeface="Times New Roman" panose="02020603050405020304" pitchFamily="18" charset="0"/>
              </a:rPr>
              <a:t>zranitelné </a:t>
            </a:r>
            <a:r>
              <a:rPr lang="cs-CZ" sz="2000" b="1" dirty="0">
                <a:highlight>
                  <a:srgbClr val="89B587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domácnosti</a:t>
            </a:r>
            <a:r>
              <a:rPr lang="cs-CZ" sz="2000" dirty="0">
                <a:highlight>
                  <a:srgbClr val="89B587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marL="285750" indent="-285750" algn="just">
              <a:lnSpc>
                <a:spcPct val="115000"/>
              </a:lnSpc>
              <a:spcAft>
                <a:spcPts val="600"/>
              </a:spcAft>
              <a:buFont typeface="Britannic Bold" panose="020B0903060703020204" pitchFamily="34" charset="0"/>
              <a:buChar char="&gt;"/>
            </a:pPr>
            <a:r>
              <a:rPr lang="cs-CZ" sz="2000" dirty="0">
                <a:ea typeface="Calibri" panose="020F0502020204030204" pitchFamily="34" charset="0"/>
                <a:cs typeface="Times New Roman" panose="02020603050405020304" pitchFamily="18" charset="0"/>
              </a:rPr>
              <a:t>zranitelné</a:t>
            </a:r>
            <a:r>
              <a:rPr lang="cs-CZ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000" b="1" dirty="0" err="1">
                <a:highlight>
                  <a:srgbClr val="89B587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mikropodniky</a:t>
            </a:r>
            <a:r>
              <a:rPr lang="cs-CZ" sz="2000" dirty="0">
                <a:highlight>
                  <a:srgbClr val="89B587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marL="285750" indent="-285750" algn="just">
              <a:lnSpc>
                <a:spcPct val="115000"/>
              </a:lnSpc>
              <a:spcAft>
                <a:spcPts val="600"/>
              </a:spcAft>
              <a:buFont typeface="Britannic Bold" panose="020B0903060703020204" pitchFamily="34" charset="0"/>
              <a:buChar char="&gt;"/>
            </a:pPr>
            <a:r>
              <a:rPr lang="cs-CZ" sz="2000" dirty="0">
                <a:ea typeface="Calibri" panose="020F0502020204030204" pitchFamily="34" charset="0"/>
                <a:cs typeface="Times New Roman" panose="02020603050405020304" pitchFamily="18" charset="0"/>
              </a:rPr>
              <a:t>zranitelné </a:t>
            </a:r>
            <a:r>
              <a:rPr lang="cs-CZ" sz="2000" b="1" dirty="0">
                <a:highlight>
                  <a:srgbClr val="89B587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uživatele dopravy, </a:t>
            </a: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endParaRPr lang="cs-CZ" sz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cs-CZ" sz="2000" dirty="0">
                <a:ea typeface="Calibri" panose="020F0502020204030204" pitchFamily="34" charset="0"/>
                <a:cs typeface="Times New Roman" panose="02020603050405020304" pitchFamily="18" charset="0"/>
              </a:rPr>
              <a:t>které mohou být způsobeny rozšířením  obchodování s emisemi na sektor budov a silniční dopravy (EU ETS2), jedná se např. o zdražení cen energií na vytápění, vaření a pohonných hmot </a:t>
            </a:r>
            <a:r>
              <a:rPr lang="cs-CZ" sz="2000" dirty="0" err="1">
                <a:ea typeface="Calibri" panose="020F0502020204030204" pitchFamily="34" charset="0"/>
                <a:cs typeface="Times New Roman" panose="02020603050405020304" pitchFamily="18" charset="0"/>
              </a:rPr>
              <a:t>etc</a:t>
            </a:r>
            <a:r>
              <a:rPr lang="cs-CZ" sz="2000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endParaRPr lang="cs-CZ" sz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cs-CZ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Cíle: </a:t>
            </a:r>
            <a:r>
              <a:rPr lang="cs-CZ" sz="2000" dirty="0">
                <a:ea typeface="Calibri" panose="020F0502020204030204" pitchFamily="34" charset="0"/>
                <a:cs typeface="Times New Roman" panose="02020603050405020304" pitchFamily="18" charset="0"/>
              </a:rPr>
              <a:t>Fond slouží pro podporu </a:t>
            </a:r>
            <a:r>
              <a:rPr lang="cs-CZ" sz="2000" b="1" u="sng" dirty="0">
                <a:ea typeface="Calibri" panose="020F0502020204030204" pitchFamily="34" charset="0"/>
                <a:cs typeface="Times New Roman" panose="02020603050405020304" pitchFamily="18" charset="0"/>
              </a:rPr>
              <a:t>spravedlivé klimatické transformace</a:t>
            </a:r>
            <a:r>
              <a:rPr lang="cs-CZ" sz="2000" dirty="0">
                <a:ea typeface="Calibri" panose="020F0502020204030204" pitchFamily="34" charset="0"/>
                <a:cs typeface="Times New Roman" panose="02020603050405020304" pitchFamily="18" charset="0"/>
              </a:rPr>
              <a:t>, jeho cíle jsou dekarbonizační se sociální perspektivou.</a:t>
            </a:r>
            <a:endParaRPr lang="cs-CZ" sz="1900" dirty="0"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DD4E666F-44DA-4F16-833E-27350009914C}"/>
              </a:ext>
            </a:extLst>
          </p:cNvPr>
          <p:cNvSpPr/>
          <p:nvPr/>
        </p:nvSpPr>
        <p:spPr>
          <a:xfrm>
            <a:off x="0" y="6791325"/>
            <a:ext cx="12192000" cy="1143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C38C05DD-68E3-27A4-F8D3-90EC2619F5D0}"/>
              </a:ext>
            </a:extLst>
          </p:cNvPr>
          <p:cNvSpPr txBox="1"/>
          <p:nvPr/>
        </p:nvSpPr>
        <p:spPr>
          <a:xfrm>
            <a:off x="838200" y="1231247"/>
            <a:ext cx="94431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800" b="1" dirty="0">
                <a:ea typeface="Verdana" panose="020B0604030504040204" pitchFamily="34" charset="0"/>
              </a:rPr>
              <a:t>vznikl na základě nařízení Evropského parlamentu a Rady (EU) 2023/955 </a:t>
            </a:r>
          </a:p>
          <a:p>
            <a:r>
              <a:rPr lang="cs-CZ" sz="1800" b="1" dirty="0">
                <a:ea typeface="Verdana" panose="020B0604030504040204" pitchFamily="34" charset="0"/>
              </a:rPr>
              <a:t>ze dne 10. května 2023</a:t>
            </a:r>
            <a:r>
              <a:rPr lang="cs-CZ" sz="1800" b="1" baseline="30000" dirty="0">
                <a:ea typeface="Verdana" panose="020B0604030504040204" pitchFamily="34" charset="0"/>
              </a:rPr>
              <a:t>1</a:t>
            </a:r>
            <a:r>
              <a:rPr lang="cs-CZ" sz="1800" b="1" dirty="0">
                <a:ea typeface="Verdana" panose="020B0604030504040204" pitchFamily="34" charset="0"/>
              </a:rPr>
              <a:t>. 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C4309FC4-7950-CFBF-6A12-5927B54D3FF6}"/>
              </a:ext>
            </a:extLst>
          </p:cNvPr>
          <p:cNvSpPr/>
          <p:nvPr/>
        </p:nvSpPr>
        <p:spPr>
          <a:xfrm>
            <a:off x="882869" y="6419301"/>
            <a:ext cx="107029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100" u="sng" baseline="30000" dirty="0">
                <a:solidFill>
                  <a:schemeClr val="tx1">
                    <a:lumMod val="65000"/>
                    <a:lumOff val="3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 </a:t>
            </a:r>
            <a:r>
              <a:rPr lang="cs-CZ" sz="1200" u="sng" dirty="0">
                <a:solidFill>
                  <a:schemeClr val="tx1">
                    <a:lumMod val="65000"/>
                    <a:lumOff val="3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https://eur-lex.europa.eu/legal-content/CS/TXT/?uri=uriserv%3AOJ.L_.2023.130.01.0001.01.CES&amp;toc=OJ%3AL%3A2023%3A130%3ATOC</a:t>
            </a:r>
            <a:r>
              <a:rPr lang="cs-CZ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538DD044-2E1F-E10C-E1D2-897E0E44A0E9}"/>
              </a:ext>
            </a:extLst>
          </p:cNvPr>
          <p:cNvSpPr txBox="1">
            <a:spLocks/>
          </p:cNvSpPr>
          <p:nvPr/>
        </p:nvSpPr>
        <p:spPr>
          <a:xfrm>
            <a:off x="2232976" y="288343"/>
            <a:ext cx="7726048" cy="673146"/>
          </a:xfrm>
          <a:prstGeom prst="roundRect">
            <a:avLst/>
          </a:prstGeom>
          <a:gradFill flip="none" rotWithShape="1">
            <a:gsLst>
              <a:gs pos="0">
                <a:srgbClr val="B06A4E">
                  <a:alpha val="82000"/>
                </a:srgbClr>
              </a:gs>
              <a:gs pos="96875">
                <a:srgbClr val="233D13"/>
              </a:gs>
              <a:gs pos="20000">
                <a:srgbClr val="474922">
                  <a:alpha val="85000"/>
                </a:srgbClr>
              </a:gs>
              <a:gs pos="60000">
                <a:srgbClr val="233D13">
                  <a:alpha val="84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round/>
          </a:ln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cs-CZ" sz="2800" b="1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Sociální klimatický fond</a:t>
            </a:r>
          </a:p>
        </p:txBody>
      </p:sp>
    </p:spTree>
    <p:extLst>
      <p:ext uri="{BB962C8B-B14F-4D97-AF65-F5344CB8AC3E}">
        <p14:creationId xmlns:p14="http://schemas.microsoft.com/office/powerpoint/2010/main" val="1270314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00EFA2D4-EAEF-43A0-9E1F-A3026BC3AB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35" r="1640" b="8401"/>
          <a:stretch/>
        </p:blipFill>
        <p:spPr>
          <a:xfrm>
            <a:off x="1012429" y="670834"/>
            <a:ext cx="6257405" cy="395065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31B7BA7C-4AB2-48C7-85E8-81AEBEBEDA3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313" t="21754" r="2641" b="3018"/>
          <a:stretch/>
        </p:blipFill>
        <p:spPr>
          <a:xfrm>
            <a:off x="7177502" y="670834"/>
            <a:ext cx="4960182" cy="5989493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5722E192-B67F-42FD-AF2D-645CB8EF70E2}"/>
              </a:ext>
            </a:extLst>
          </p:cNvPr>
          <p:cNvSpPr/>
          <p:nvPr/>
        </p:nvSpPr>
        <p:spPr>
          <a:xfrm>
            <a:off x="0" y="6791325"/>
            <a:ext cx="12192000" cy="1143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919453CA-FDB0-4C0B-8B04-138A4AF183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473" y="3799191"/>
            <a:ext cx="2992186" cy="2617593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5B29C38A-7CD8-42D1-91D1-DC2010366899}"/>
              </a:ext>
            </a:extLst>
          </p:cNvPr>
          <p:cNvSpPr/>
          <p:nvPr/>
        </p:nvSpPr>
        <p:spPr>
          <a:xfrm>
            <a:off x="152199" y="6416784"/>
            <a:ext cx="80977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200" dirty="0"/>
              <a:t>https://www.europarl.europa.eu/topics/cs/article/20190313STO31218/emise-co2-z-aut-fakta-a-cisla-infografika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0112684C-D9DF-4CD6-97C1-C1BF9470A987}"/>
              </a:ext>
            </a:extLst>
          </p:cNvPr>
          <p:cNvSpPr/>
          <p:nvPr/>
        </p:nvSpPr>
        <p:spPr>
          <a:xfrm>
            <a:off x="7386213" y="5978009"/>
            <a:ext cx="42611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400" dirty="0"/>
              <a:t>https://faktaoklimatu.cz/infografiky/emise-cr-vyvoj</a:t>
            </a:r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961E5A43-F2F0-2310-AC58-EED0CFCD79C0}"/>
              </a:ext>
            </a:extLst>
          </p:cNvPr>
          <p:cNvSpPr txBox="1">
            <a:spLocks/>
          </p:cNvSpPr>
          <p:nvPr/>
        </p:nvSpPr>
        <p:spPr>
          <a:xfrm>
            <a:off x="2024679" y="75533"/>
            <a:ext cx="7726048" cy="673146"/>
          </a:xfrm>
          <a:prstGeom prst="roundRect">
            <a:avLst/>
          </a:prstGeom>
          <a:gradFill flip="none" rotWithShape="1">
            <a:gsLst>
              <a:gs pos="0">
                <a:srgbClr val="B06A4E">
                  <a:alpha val="82000"/>
                </a:srgbClr>
              </a:gs>
              <a:gs pos="96875">
                <a:srgbClr val="233D13"/>
              </a:gs>
              <a:gs pos="20000">
                <a:srgbClr val="474922">
                  <a:alpha val="85000"/>
                </a:srgbClr>
              </a:gs>
              <a:gs pos="60000">
                <a:srgbClr val="233D13">
                  <a:alpha val="84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round/>
          </a:ln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cs-CZ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Emise v sektorech budov a dopravy</a:t>
            </a:r>
          </a:p>
        </p:txBody>
      </p:sp>
    </p:spTree>
    <p:extLst>
      <p:ext uri="{BB962C8B-B14F-4D97-AF65-F5344CB8AC3E}">
        <p14:creationId xmlns:p14="http://schemas.microsoft.com/office/powerpoint/2010/main" val="1703233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>
            <a:extLst>
              <a:ext uri="{FF2B5EF4-FFF2-40B4-BE49-F238E27FC236}">
                <a16:creationId xmlns:a16="http://schemas.microsoft.com/office/drawing/2014/main" id="{711B5731-43C9-4FD9-9130-DF545C993C7D}"/>
              </a:ext>
            </a:extLst>
          </p:cNvPr>
          <p:cNvSpPr/>
          <p:nvPr/>
        </p:nvSpPr>
        <p:spPr>
          <a:xfrm>
            <a:off x="1" y="294304"/>
            <a:ext cx="12192000" cy="4999720"/>
          </a:xfrm>
          <a:prstGeom prst="rect">
            <a:avLst/>
          </a:prstGeom>
          <a:gradFill>
            <a:gsLst>
              <a:gs pos="0">
                <a:srgbClr val="217EA3">
                  <a:alpha val="42000"/>
                </a:srgbClr>
              </a:gs>
              <a:gs pos="100000">
                <a:srgbClr val="89B587">
                  <a:alpha val="53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DF1009D0-A029-4E5F-8261-DECF81D5BFFA}"/>
              </a:ext>
            </a:extLst>
          </p:cNvPr>
          <p:cNvSpPr txBox="1"/>
          <p:nvPr/>
        </p:nvSpPr>
        <p:spPr>
          <a:xfrm>
            <a:off x="2137269" y="170042"/>
            <a:ext cx="7968101" cy="681038"/>
          </a:xfrm>
          <a:prstGeom prst="roundRect">
            <a:avLst/>
          </a:prstGeom>
          <a:solidFill>
            <a:srgbClr val="217EA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solidFill>
                  <a:schemeClr val="bg1"/>
                </a:solidFill>
              </a:rPr>
              <a:t>Veškeré výnosy ETS 2</a:t>
            </a:r>
          </a:p>
          <a:p>
            <a:pPr algn="ctr"/>
            <a:r>
              <a:rPr lang="cs-CZ" sz="1600" dirty="0">
                <a:solidFill>
                  <a:schemeClr val="bg1"/>
                </a:solidFill>
              </a:rPr>
              <a:t>(2026-2032)  je €260 miliard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30922075-AB32-4A88-96F7-874A76F82A6F}"/>
              </a:ext>
            </a:extLst>
          </p:cNvPr>
          <p:cNvSpPr txBox="1"/>
          <p:nvPr/>
        </p:nvSpPr>
        <p:spPr>
          <a:xfrm>
            <a:off x="2960613" y="985389"/>
            <a:ext cx="805466" cy="6771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2000" b="1" dirty="0"/>
              <a:t>25 %</a:t>
            </a:r>
          </a:p>
          <a:p>
            <a:endParaRPr lang="cs-CZ" dirty="0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AAA34D10-2F04-4B27-A623-7E02D7823041}"/>
              </a:ext>
            </a:extLst>
          </p:cNvPr>
          <p:cNvSpPr txBox="1"/>
          <p:nvPr/>
        </p:nvSpPr>
        <p:spPr>
          <a:xfrm>
            <a:off x="6452127" y="991133"/>
            <a:ext cx="877410" cy="6771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2000" b="1" dirty="0"/>
              <a:t>75 %</a:t>
            </a:r>
          </a:p>
          <a:p>
            <a:endParaRPr lang="cs-CZ" dirty="0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536B2EBC-3ED5-451B-8AB6-81C8848D80F7}"/>
              </a:ext>
            </a:extLst>
          </p:cNvPr>
          <p:cNvSpPr txBox="1"/>
          <p:nvPr/>
        </p:nvSpPr>
        <p:spPr>
          <a:xfrm>
            <a:off x="2187917" y="1563977"/>
            <a:ext cx="2978323" cy="681038"/>
          </a:xfrm>
          <a:prstGeom prst="roundRect">
            <a:avLst/>
          </a:prstGeom>
          <a:solidFill>
            <a:srgbClr val="89B587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b="1" dirty="0"/>
              <a:t>Sociální klimatický fond</a:t>
            </a:r>
          </a:p>
          <a:p>
            <a:r>
              <a:rPr lang="cs-CZ" sz="1600" dirty="0"/>
              <a:t>€65 miliard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D07A7639-C612-4108-BCB5-E530225A602B}"/>
              </a:ext>
            </a:extLst>
          </p:cNvPr>
          <p:cNvSpPr txBox="1"/>
          <p:nvPr/>
        </p:nvSpPr>
        <p:spPr>
          <a:xfrm>
            <a:off x="6049761" y="1563977"/>
            <a:ext cx="4055609" cy="715089"/>
          </a:xfrm>
          <a:prstGeom prst="roundRect">
            <a:avLst/>
          </a:prstGeom>
          <a:solidFill>
            <a:srgbClr val="217EA3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chemeClr val="bg1"/>
                </a:solidFill>
              </a:rPr>
              <a:t>Dražba povolenek </a:t>
            </a:r>
          </a:p>
          <a:p>
            <a:r>
              <a:rPr lang="cs-CZ" dirty="0">
                <a:solidFill>
                  <a:schemeClr val="bg1"/>
                </a:solidFill>
              </a:rPr>
              <a:t>€195 miliard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DA83C493-581B-4C87-A2F0-193EECE39B7B}"/>
              </a:ext>
            </a:extLst>
          </p:cNvPr>
          <p:cNvSpPr txBox="1"/>
          <p:nvPr/>
        </p:nvSpPr>
        <p:spPr>
          <a:xfrm>
            <a:off x="6384575" y="2481897"/>
            <a:ext cx="2928743" cy="817245"/>
          </a:xfrm>
          <a:prstGeom prst="roundRect">
            <a:avLst/>
          </a:prstGeom>
          <a:solidFill>
            <a:srgbClr val="217EA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>
                <a:solidFill>
                  <a:schemeClr val="bg1"/>
                </a:solidFill>
              </a:rPr>
              <a:t>Příspěvek členských států</a:t>
            </a:r>
          </a:p>
          <a:p>
            <a:pPr algn="ctr"/>
            <a:r>
              <a:rPr lang="cs-CZ" sz="1400" b="1" dirty="0">
                <a:solidFill>
                  <a:schemeClr val="bg1"/>
                </a:solidFill>
              </a:rPr>
              <a:t>do Sociálního klimatického fondu</a:t>
            </a:r>
          </a:p>
          <a:p>
            <a:pPr algn="ctr"/>
            <a:r>
              <a:rPr lang="cs-CZ" sz="1400" dirty="0">
                <a:solidFill>
                  <a:schemeClr val="bg1"/>
                </a:solidFill>
              </a:rPr>
              <a:t>€21.7 miliard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CEC0F8BF-E30B-49D6-87A2-3176E1AA01E4}"/>
              </a:ext>
            </a:extLst>
          </p:cNvPr>
          <p:cNvSpPr txBox="1"/>
          <p:nvPr/>
        </p:nvSpPr>
        <p:spPr>
          <a:xfrm>
            <a:off x="2354848" y="2923077"/>
            <a:ext cx="3118669" cy="1838801"/>
          </a:xfrm>
          <a:prstGeom prst="roundRect">
            <a:avLst/>
          </a:prstGeom>
          <a:solidFill>
            <a:srgbClr val="89B587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cs-CZ" b="1" dirty="0"/>
              <a:t>Sociální klimatický fond</a:t>
            </a:r>
          </a:p>
          <a:p>
            <a:pPr algn="ctr"/>
            <a:r>
              <a:rPr lang="cs-CZ" sz="1600" dirty="0"/>
              <a:t>€86.7 miliard</a:t>
            </a:r>
          </a:p>
          <a:p>
            <a:endParaRPr lang="cs-CZ" sz="900" dirty="0"/>
          </a:p>
          <a:p>
            <a:pPr marL="285750" indent="-285750">
              <a:buFontTx/>
              <a:buChar char="-"/>
            </a:pPr>
            <a:r>
              <a:rPr lang="cs-CZ" sz="1500" dirty="0"/>
              <a:t>Cílené investice a opatření</a:t>
            </a:r>
          </a:p>
          <a:p>
            <a:pPr marL="285750" indent="-285750">
              <a:buFontTx/>
              <a:buChar char="-"/>
            </a:pPr>
            <a:r>
              <a:rPr lang="cs-CZ" sz="1500" dirty="0"/>
              <a:t>Přímá podpora příjmů </a:t>
            </a:r>
            <a:br>
              <a:rPr lang="cs-CZ" sz="1500" dirty="0"/>
            </a:br>
            <a:r>
              <a:rPr lang="cs-CZ" sz="1400" dirty="0"/>
              <a:t>zranitelných skupin</a:t>
            </a:r>
          </a:p>
          <a:p>
            <a:pPr marL="285750" indent="-285750">
              <a:buFontTx/>
              <a:buChar char="-"/>
            </a:pPr>
            <a:r>
              <a:rPr lang="cs-CZ" sz="1500" dirty="0"/>
              <a:t>Technická pomoc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9613818D-DEC3-4121-AE9A-944435C070F0}"/>
              </a:ext>
            </a:extLst>
          </p:cNvPr>
          <p:cNvSpPr txBox="1"/>
          <p:nvPr/>
        </p:nvSpPr>
        <p:spPr>
          <a:xfrm>
            <a:off x="3031463" y="2322615"/>
            <a:ext cx="315226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2000" b="1" dirty="0"/>
              <a:t>75 %                      25 %</a:t>
            </a:r>
          </a:p>
          <a:p>
            <a:endParaRPr lang="cs-CZ" sz="2000" b="1" dirty="0"/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94241D3B-7F0A-4244-BCD0-0E08A1519EAA}"/>
              </a:ext>
            </a:extLst>
          </p:cNvPr>
          <p:cNvSpPr txBox="1"/>
          <p:nvPr/>
        </p:nvSpPr>
        <p:spPr>
          <a:xfrm>
            <a:off x="6121319" y="3501345"/>
            <a:ext cx="4055608" cy="1923931"/>
          </a:xfrm>
          <a:prstGeom prst="roundRect">
            <a:avLst/>
          </a:prstGeom>
          <a:solidFill>
            <a:srgbClr val="217EA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solidFill>
                  <a:schemeClr val="bg1"/>
                </a:solidFill>
              </a:rPr>
              <a:t>Další využití výnosů ETS 2</a:t>
            </a:r>
          </a:p>
          <a:p>
            <a:pPr algn="ctr"/>
            <a:r>
              <a:rPr lang="cs-CZ" sz="1600" dirty="0">
                <a:solidFill>
                  <a:schemeClr val="bg1"/>
                </a:solidFill>
              </a:rPr>
              <a:t>€173.3 miliard</a:t>
            </a:r>
          </a:p>
          <a:p>
            <a:pPr algn="ctr"/>
            <a:endParaRPr lang="cs-CZ" sz="900" dirty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r>
              <a:rPr lang="cs-CZ" sz="1600" dirty="0">
                <a:solidFill>
                  <a:schemeClr val="bg1"/>
                </a:solidFill>
              </a:rPr>
              <a:t>Klimatická a energetická opatření</a:t>
            </a:r>
          </a:p>
          <a:p>
            <a:pPr marL="285750" indent="-285750">
              <a:buFontTx/>
              <a:buChar char="-"/>
            </a:pPr>
            <a:r>
              <a:rPr lang="cs-CZ" sz="1600" dirty="0">
                <a:solidFill>
                  <a:schemeClr val="bg1"/>
                </a:solidFill>
              </a:rPr>
              <a:t>Zateplení domů, vytápění a chlazení</a:t>
            </a:r>
          </a:p>
          <a:p>
            <a:pPr marL="285750" indent="-285750">
              <a:buFontTx/>
              <a:buChar char="-"/>
            </a:pPr>
            <a:r>
              <a:rPr lang="cs-CZ" sz="1600" dirty="0" err="1">
                <a:solidFill>
                  <a:schemeClr val="bg1"/>
                </a:solidFill>
              </a:rPr>
              <a:t>Nízkoemisní</a:t>
            </a:r>
            <a:r>
              <a:rPr lang="cs-CZ" sz="1600" dirty="0">
                <a:solidFill>
                  <a:schemeClr val="bg1"/>
                </a:solidFill>
              </a:rPr>
              <a:t> a bezemisní doprava</a:t>
            </a:r>
          </a:p>
          <a:p>
            <a:pPr marL="285750" indent="-285750">
              <a:buFontTx/>
              <a:buChar char="-"/>
            </a:pPr>
            <a:r>
              <a:rPr lang="cs-CZ" sz="1600" dirty="0">
                <a:solidFill>
                  <a:schemeClr val="bg1"/>
                </a:solidFill>
              </a:rPr>
              <a:t>Sociální dopady způsobené ETS 2</a:t>
            </a:r>
          </a:p>
        </p:txBody>
      </p:sp>
      <p:cxnSp>
        <p:nvCxnSpPr>
          <p:cNvPr id="14" name="Přímá spojnice 13">
            <a:extLst>
              <a:ext uri="{FF2B5EF4-FFF2-40B4-BE49-F238E27FC236}">
                <a16:creationId xmlns:a16="http://schemas.microsoft.com/office/drawing/2014/main" id="{21A5093D-3ABA-446E-B298-CE0AD5F33DF0}"/>
              </a:ext>
            </a:extLst>
          </p:cNvPr>
          <p:cNvCxnSpPr>
            <a:cxnSpLocks/>
          </p:cNvCxnSpPr>
          <p:nvPr/>
        </p:nvCxnSpPr>
        <p:spPr>
          <a:xfrm>
            <a:off x="2187917" y="991133"/>
            <a:ext cx="1960544" cy="0"/>
          </a:xfrm>
          <a:prstGeom prst="line">
            <a:avLst/>
          </a:prstGeom>
          <a:ln w="38100">
            <a:solidFill>
              <a:srgbClr val="89B587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Přímá spojnice 14">
            <a:extLst>
              <a:ext uri="{FF2B5EF4-FFF2-40B4-BE49-F238E27FC236}">
                <a16:creationId xmlns:a16="http://schemas.microsoft.com/office/drawing/2014/main" id="{25B62ED1-AA8B-4397-A79A-3AF405666BFB}"/>
              </a:ext>
            </a:extLst>
          </p:cNvPr>
          <p:cNvCxnSpPr>
            <a:cxnSpLocks/>
          </p:cNvCxnSpPr>
          <p:nvPr/>
        </p:nvCxnSpPr>
        <p:spPr>
          <a:xfrm>
            <a:off x="3784839" y="1009392"/>
            <a:ext cx="0" cy="542967"/>
          </a:xfrm>
          <a:prstGeom prst="line">
            <a:avLst/>
          </a:prstGeom>
          <a:ln w="38100">
            <a:solidFill>
              <a:srgbClr val="89B587"/>
            </a:solidFill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Přímá spojnice 15">
            <a:extLst>
              <a:ext uri="{FF2B5EF4-FFF2-40B4-BE49-F238E27FC236}">
                <a16:creationId xmlns:a16="http://schemas.microsoft.com/office/drawing/2014/main" id="{B49A70BA-F056-48C7-ABD9-9948B6FC1551}"/>
              </a:ext>
            </a:extLst>
          </p:cNvPr>
          <p:cNvCxnSpPr>
            <a:cxnSpLocks/>
          </p:cNvCxnSpPr>
          <p:nvPr/>
        </p:nvCxnSpPr>
        <p:spPr>
          <a:xfrm>
            <a:off x="2247874" y="2749910"/>
            <a:ext cx="2539779" cy="9194"/>
          </a:xfrm>
          <a:prstGeom prst="line">
            <a:avLst/>
          </a:prstGeom>
          <a:ln w="38100">
            <a:solidFill>
              <a:srgbClr val="89B587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Přímá spojnice 17">
            <a:extLst>
              <a:ext uri="{FF2B5EF4-FFF2-40B4-BE49-F238E27FC236}">
                <a16:creationId xmlns:a16="http://schemas.microsoft.com/office/drawing/2014/main" id="{4E43B34A-254D-4869-9777-1D7321803AE6}"/>
              </a:ext>
            </a:extLst>
          </p:cNvPr>
          <p:cNvCxnSpPr>
            <a:cxnSpLocks/>
          </p:cNvCxnSpPr>
          <p:nvPr/>
        </p:nvCxnSpPr>
        <p:spPr>
          <a:xfrm>
            <a:off x="3784839" y="2179530"/>
            <a:ext cx="0" cy="570380"/>
          </a:xfrm>
          <a:prstGeom prst="line">
            <a:avLst/>
          </a:prstGeom>
          <a:ln w="38100">
            <a:solidFill>
              <a:srgbClr val="89B587"/>
            </a:solidFill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Přímá spojnice 20">
            <a:extLst>
              <a:ext uri="{FF2B5EF4-FFF2-40B4-BE49-F238E27FC236}">
                <a16:creationId xmlns:a16="http://schemas.microsoft.com/office/drawing/2014/main" id="{817F26B1-9971-470A-B592-0144E0B6A7D6}"/>
              </a:ext>
            </a:extLst>
          </p:cNvPr>
          <p:cNvCxnSpPr>
            <a:cxnSpLocks/>
          </p:cNvCxnSpPr>
          <p:nvPr/>
        </p:nvCxnSpPr>
        <p:spPr>
          <a:xfrm>
            <a:off x="4208419" y="994967"/>
            <a:ext cx="5837761" cy="5744"/>
          </a:xfrm>
          <a:prstGeom prst="line">
            <a:avLst/>
          </a:prstGeom>
          <a:ln w="38100">
            <a:solidFill>
              <a:srgbClr val="217EA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Přímá spojnice 21">
            <a:extLst>
              <a:ext uri="{FF2B5EF4-FFF2-40B4-BE49-F238E27FC236}">
                <a16:creationId xmlns:a16="http://schemas.microsoft.com/office/drawing/2014/main" id="{A15221C2-E843-4404-B29A-F93A0251B479}"/>
              </a:ext>
            </a:extLst>
          </p:cNvPr>
          <p:cNvCxnSpPr>
            <a:cxnSpLocks/>
          </p:cNvCxnSpPr>
          <p:nvPr/>
        </p:nvCxnSpPr>
        <p:spPr>
          <a:xfrm>
            <a:off x="7240849" y="1009392"/>
            <a:ext cx="0" cy="542967"/>
          </a:xfrm>
          <a:prstGeom prst="line">
            <a:avLst/>
          </a:prstGeom>
          <a:ln w="38100">
            <a:solidFill>
              <a:srgbClr val="217EA3"/>
            </a:solidFill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Přímá spojnice 30">
            <a:extLst>
              <a:ext uri="{FF2B5EF4-FFF2-40B4-BE49-F238E27FC236}">
                <a16:creationId xmlns:a16="http://schemas.microsoft.com/office/drawing/2014/main" id="{531866BF-12A3-4DE9-A844-E43258E20164}"/>
              </a:ext>
            </a:extLst>
          </p:cNvPr>
          <p:cNvCxnSpPr>
            <a:cxnSpLocks/>
          </p:cNvCxnSpPr>
          <p:nvPr/>
        </p:nvCxnSpPr>
        <p:spPr>
          <a:xfrm>
            <a:off x="9150787" y="2179530"/>
            <a:ext cx="0" cy="392220"/>
          </a:xfrm>
          <a:prstGeom prst="line">
            <a:avLst/>
          </a:prstGeom>
          <a:ln w="38100">
            <a:solidFill>
              <a:srgbClr val="217EA3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Přímá spojnice 32">
            <a:extLst>
              <a:ext uri="{FF2B5EF4-FFF2-40B4-BE49-F238E27FC236}">
                <a16:creationId xmlns:a16="http://schemas.microsoft.com/office/drawing/2014/main" id="{0A9E5130-87E5-4768-A9CE-E472C9C1D620}"/>
              </a:ext>
            </a:extLst>
          </p:cNvPr>
          <p:cNvCxnSpPr>
            <a:cxnSpLocks/>
          </p:cNvCxnSpPr>
          <p:nvPr/>
        </p:nvCxnSpPr>
        <p:spPr>
          <a:xfrm flipH="1" flipV="1">
            <a:off x="5687280" y="2749910"/>
            <a:ext cx="831519" cy="7497"/>
          </a:xfrm>
          <a:prstGeom prst="line">
            <a:avLst/>
          </a:prstGeom>
          <a:ln w="38100">
            <a:solidFill>
              <a:srgbClr val="217EA3"/>
            </a:solidFill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Přímá spojnice 34">
            <a:extLst>
              <a:ext uri="{FF2B5EF4-FFF2-40B4-BE49-F238E27FC236}">
                <a16:creationId xmlns:a16="http://schemas.microsoft.com/office/drawing/2014/main" id="{0FCC4DAE-47D4-41FE-A9AA-82AD30EBE785}"/>
              </a:ext>
            </a:extLst>
          </p:cNvPr>
          <p:cNvCxnSpPr>
            <a:cxnSpLocks/>
          </p:cNvCxnSpPr>
          <p:nvPr/>
        </p:nvCxnSpPr>
        <p:spPr>
          <a:xfrm flipH="1">
            <a:off x="4636635" y="2757407"/>
            <a:ext cx="936170" cy="0"/>
          </a:xfrm>
          <a:prstGeom prst="line">
            <a:avLst/>
          </a:prstGeom>
          <a:ln w="38100">
            <a:solidFill>
              <a:srgbClr val="217EA3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9" name="Přímá spojnice 38">
            <a:extLst>
              <a:ext uri="{FF2B5EF4-FFF2-40B4-BE49-F238E27FC236}">
                <a16:creationId xmlns:a16="http://schemas.microsoft.com/office/drawing/2014/main" id="{664D75AF-5A52-495D-B74F-D8F75C9569F7}"/>
              </a:ext>
            </a:extLst>
          </p:cNvPr>
          <p:cNvCxnSpPr>
            <a:cxnSpLocks/>
          </p:cNvCxnSpPr>
          <p:nvPr/>
        </p:nvCxnSpPr>
        <p:spPr>
          <a:xfrm>
            <a:off x="9532767" y="2179530"/>
            <a:ext cx="0" cy="1321815"/>
          </a:xfrm>
          <a:prstGeom prst="line">
            <a:avLst/>
          </a:prstGeom>
          <a:ln w="38100">
            <a:solidFill>
              <a:srgbClr val="217EA3"/>
            </a:solidFill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4" name="Přímá spojnice 43">
            <a:extLst>
              <a:ext uri="{FF2B5EF4-FFF2-40B4-BE49-F238E27FC236}">
                <a16:creationId xmlns:a16="http://schemas.microsoft.com/office/drawing/2014/main" id="{F3F14C84-BD52-4C8E-A61C-9BD946D44EB3}"/>
              </a:ext>
            </a:extLst>
          </p:cNvPr>
          <p:cNvCxnSpPr>
            <a:cxnSpLocks/>
          </p:cNvCxnSpPr>
          <p:nvPr/>
        </p:nvCxnSpPr>
        <p:spPr>
          <a:xfrm>
            <a:off x="5081577" y="4463310"/>
            <a:ext cx="0" cy="1105016"/>
          </a:xfrm>
          <a:prstGeom prst="line">
            <a:avLst/>
          </a:prstGeom>
          <a:ln w="38100">
            <a:solidFill>
              <a:srgbClr val="89B587"/>
            </a:solidFill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TextovéPole 45">
            <a:extLst>
              <a:ext uri="{FF2B5EF4-FFF2-40B4-BE49-F238E27FC236}">
                <a16:creationId xmlns:a16="http://schemas.microsoft.com/office/drawing/2014/main" id="{822EDF0B-D9EB-47AC-B6E2-9A3A28DF7DB8}"/>
              </a:ext>
            </a:extLst>
          </p:cNvPr>
          <p:cNvSpPr txBox="1"/>
          <p:nvPr/>
        </p:nvSpPr>
        <p:spPr>
          <a:xfrm>
            <a:off x="3677078" y="5710696"/>
            <a:ext cx="5343045" cy="715089"/>
          </a:xfrm>
          <a:prstGeom prst="roundRect">
            <a:avLst/>
          </a:prstGeom>
          <a:gradFill flip="none" rotWithShape="1">
            <a:gsLst>
              <a:gs pos="0">
                <a:srgbClr val="FF836E"/>
              </a:gs>
              <a:gs pos="43000">
                <a:srgbClr val="9AAF80"/>
              </a:gs>
              <a:gs pos="72000">
                <a:srgbClr val="89B587">
                  <a:shade val="100000"/>
                  <a:satMod val="115000"/>
                </a:srgbClr>
              </a:gs>
            </a:gsLst>
            <a:lin ang="15600000" scaled="0"/>
            <a:tileRect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b="1" dirty="0"/>
              <a:t>Sociální klimatický fond v České republice</a:t>
            </a:r>
          </a:p>
          <a:p>
            <a:r>
              <a:rPr lang="cs-CZ" dirty="0"/>
              <a:t>Cca 50 mld. Kč</a:t>
            </a:r>
          </a:p>
        </p:txBody>
      </p:sp>
      <p:sp>
        <p:nvSpPr>
          <p:cNvPr id="47" name="Obdélník 46">
            <a:extLst>
              <a:ext uri="{FF2B5EF4-FFF2-40B4-BE49-F238E27FC236}">
                <a16:creationId xmlns:a16="http://schemas.microsoft.com/office/drawing/2014/main" id="{0752C1CD-079A-4E53-9CB4-C944F2D95C6F}"/>
              </a:ext>
            </a:extLst>
          </p:cNvPr>
          <p:cNvSpPr/>
          <p:nvPr/>
        </p:nvSpPr>
        <p:spPr>
          <a:xfrm rot="16200000">
            <a:off x="-2461244" y="1775467"/>
            <a:ext cx="6096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sz="1700" b="1" dirty="0"/>
              <a:t>Opatření a investice financované z výnosů </a:t>
            </a:r>
            <a:br>
              <a:rPr lang="cs-CZ" sz="1700" b="1" dirty="0"/>
            </a:br>
            <a:r>
              <a:rPr lang="cs-CZ" sz="1700" b="1" dirty="0"/>
              <a:t>ETS 2 v členských státech</a:t>
            </a:r>
          </a:p>
        </p:txBody>
      </p:sp>
      <p:sp>
        <p:nvSpPr>
          <p:cNvPr id="50" name="TextovéPole 49">
            <a:extLst>
              <a:ext uri="{FF2B5EF4-FFF2-40B4-BE49-F238E27FC236}">
                <a16:creationId xmlns:a16="http://schemas.microsoft.com/office/drawing/2014/main" id="{51933911-4FD2-49AB-B762-4EA91DBFBC35}"/>
              </a:ext>
            </a:extLst>
          </p:cNvPr>
          <p:cNvSpPr txBox="1"/>
          <p:nvPr/>
        </p:nvSpPr>
        <p:spPr>
          <a:xfrm>
            <a:off x="3180588" y="4806697"/>
            <a:ext cx="315226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2000" b="1" dirty="0"/>
              <a:t>2,4 % pro ČR</a:t>
            </a:r>
          </a:p>
          <a:p>
            <a:endParaRPr lang="cs-CZ" sz="2000" b="1" dirty="0"/>
          </a:p>
        </p:txBody>
      </p:sp>
      <p:pic>
        <p:nvPicPr>
          <p:cNvPr id="24" name="Obrázek 23">
            <a:extLst>
              <a:ext uri="{FF2B5EF4-FFF2-40B4-BE49-F238E27FC236}">
                <a16:creationId xmlns:a16="http://schemas.microsoft.com/office/drawing/2014/main" id="{AE808389-075F-410A-9ED0-733F3C71F0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27098" r="78476" b="18575"/>
          <a:stretch/>
        </p:blipFill>
        <p:spPr>
          <a:xfrm>
            <a:off x="10242983" y="170041"/>
            <a:ext cx="1999318" cy="2349739"/>
          </a:xfrm>
          <a:prstGeom prst="rect">
            <a:avLst/>
          </a:prstGeom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95A75B5B-4333-4D08-A1AF-C86C8693D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7565" y="6202790"/>
            <a:ext cx="727753" cy="48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261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176C667-8861-49EA-9149-79C9450DA77C}"/>
              </a:ext>
            </a:extLst>
          </p:cNvPr>
          <p:cNvSpPr/>
          <p:nvPr/>
        </p:nvSpPr>
        <p:spPr>
          <a:xfrm>
            <a:off x="744513" y="6337553"/>
            <a:ext cx="107029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100" u="sng" baseline="30000" dirty="0">
                <a:solidFill>
                  <a:schemeClr val="tx1">
                    <a:lumMod val="65000"/>
                    <a:lumOff val="3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 </a:t>
            </a:r>
            <a:r>
              <a:rPr lang="cs-CZ" sz="1200" u="sng" dirty="0">
                <a:solidFill>
                  <a:schemeClr val="tx1">
                    <a:lumMod val="65000"/>
                    <a:lumOff val="3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https://eur-lex.europa.eu/legal-content/CS/TXT/?uri=uriserv%3AOJ.L_.2023.130.01.0001.01.CES&amp;toc=OJ%3AL%3A2023%3A130%3ATOC</a:t>
            </a:r>
            <a:r>
              <a:rPr lang="cs-CZ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B3CB0F55-7D02-49A8-9CE2-D23E551823DF}"/>
              </a:ext>
            </a:extLst>
          </p:cNvPr>
          <p:cNvSpPr/>
          <p:nvPr/>
        </p:nvSpPr>
        <p:spPr>
          <a:xfrm>
            <a:off x="838200" y="1393794"/>
            <a:ext cx="948815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/>
          </a:p>
          <a:p>
            <a:pPr marL="342900" indent="-342900">
              <a:lnSpc>
                <a:spcPct val="150000"/>
              </a:lnSpc>
              <a:buFont typeface="Britannic Bold" panose="020B0903060703020204" pitchFamily="34" charset="0"/>
              <a:buChar char="&gt;"/>
            </a:pPr>
            <a:r>
              <a:rPr lang="cs-CZ" sz="2000" dirty="0"/>
              <a:t>Cca </a:t>
            </a:r>
            <a:r>
              <a:rPr lang="cs-CZ" sz="2000" b="1" dirty="0"/>
              <a:t>18,8 mld. Kč na kompenzace </a:t>
            </a:r>
            <a:r>
              <a:rPr lang="cs-CZ" sz="2000" dirty="0"/>
              <a:t>(37,5 %)</a:t>
            </a:r>
          </a:p>
          <a:p>
            <a:pPr marL="342900" indent="-342900">
              <a:lnSpc>
                <a:spcPct val="150000"/>
              </a:lnSpc>
              <a:buFont typeface="Britannic Bold" panose="020B0903060703020204" pitchFamily="34" charset="0"/>
              <a:buChar char="&gt;"/>
            </a:pPr>
            <a:r>
              <a:rPr lang="cs-CZ" sz="2000" dirty="0"/>
              <a:t>Cca </a:t>
            </a:r>
            <a:r>
              <a:rPr lang="cs-CZ" sz="2000" b="1" dirty="0"/>
              <a:t>28  mld. Kč na sektor budov a dopravy </a:t>
            </a:r>
            <a:r>
              <a:rPr lang="cs-CZ" sz="2000" dirty="0"/>
              <a:t>(56 %)</a:t>
            </a:r>
          </a:p>
          <a:p>
            <a:pPr marL="342900" indent="-342900">
              <a:lnSpc>
                <a:spcPct val="150000"/>
              </a:lnSpc>
              <a:buFont typeface="Britannic Bold" panose="020B0903060703020204" pitchFamily="34" charset="0"/>
              <a:buChar char="&gt;"/>
            </a:pPr>
            <a:r>
              <a:rPr lang="cs-CZ" sz="2000" dirty="0"/>
              <a:t>2,5 % technická pomoc</a:t>
            </a:r>
          </a:p>
          <a:p>
            <a:pPr marL="342900" indent="-342900">
              <a:lnSpc>
                <a:spcPct val="150000"/>
              </a:lnSpc>
              <a:buFont typeface="Britannic Bold" panose="020B0903060703020204" pitchFamily="34" charset="0"/>
              <a:buChar char="&gt;"/>
            </a:pPr>
            <a:r>
              <a:rPr lang="cs-CZ" sz="2000" dirty="0"/>
              <a:t>4 % dodatečné prostředky pro TSI (nástroj ELENA)</a:t>
            </a:r>
          </a:p>
          <a:p>
            <a:endParaRPr lang="cs-CZ" sz="2000" dirty="0"/>
          </a:p>
          <a:p>
            <a:pPr marL="342900" indent="-342900">
              <a:buFont typeface="Britannic Bold" panose="020B0903060703020204" pitchFamily="34" charset="0"/>
              <a:buChar char="&gt;"/>
            </a:pPr>
            <a:endParaRPr lang="cs-CZ" sz="2000" dirty="0"/>
          </a:p>
          <a:p>
            <a:pPr marL="342900" indent="-342900">
              <a:buFont typeface="Britannic Bold" panose="020B0903060703020204" pitchFamily="34" charset="0"/>
              <a:buChar char="&gt;"/>
            </a:pPr>
            <a:endParaRPr lang="cs-CZ" sz="2000" dirty="0"/>
          </a:p>
          <a:p>
            <a:endParaRPr lang="cs-CZ" sz="2400" dirty="0"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Graf 7">
            <a:extLst>
              <a:ext uri="{FF2B5EF4-FFF2-40B4-BE49-F238E27FC236}">
                <a16:creationId xmlns:a16="http://schemas.microsoft.com/office/drawing/2014/main" id="{2F261A2A-5875-4174-B3EA-0A1E183499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7373385"/>
              </p:ext>
            </p:extLst>
          </p:nvPr>
        </p:nvGraphicFramePr>
        <p:xfrm>
          <a:off x="6202496" y="2095958"/>
          <a:ext cx="6626099" cy="3776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Obdélník 8">
            <a:extLst>
              <a:ext uri="{FF2B5EF4-FFF2-40B4-BE49-F238E27FC236}">
                <a16:creationId xmlns:a16="http://schemas.microsoft.com/office/drawing/2014/main" id="{F06EC89B-682A-4B34-8684-D8F6D179A8AB}"/>
              </a:ext>
            </a:extLst>
          </p:cNvPr>
          <p:cNvSpPr/>
          <p:nvPr/>
        </p:nvSpPr>
        <p:spPr>
          <a:xfrm>
            <a:off x="0" y="6791325"/>
            <a:ext cx="12192000" cy="1143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4B546DD-D280-B3EC-D4C4-8AE57BCD179A}"/>
              </a:ext>
            </a:extLst>
          </p:cNvPr>
          <p:cNvSpPr txBox="1">
            <a:spLocks/>
          </p:cNvSpPr>
          <p:nvPr/>
        </p:nvSpPr>
        <p:spPr>
          <a:xfrm>
            <a:off x="2232976" y="288343"/>
            <a:ext cx="7726048" cy="673146"/>
          </a:xfrm>
          <a:prstGeom prst="roundRect">
            <a:avLst/>
          </a:prstGeom>
          <a:gradFill flip="none" rotWithShape="1">
            <a:gsLst>
              <a:gs pos="0">
                <a:srgbClr val="B06A4E">
                  <a:alpha val="82000"/>
                </a:srgbClr>
              </a:gs>
              <a:gs pos="96875">
                <a:srgbClr val="233D13"/>
              </a:gs>
              <a:gs pos="20000">
                <a:srgbClr val="474922">
                  <a:alpha val="85000"/>
                </a:srgbClr>
              </a:gs>
              <a:gs pos="60000">
                <a:srgbClr val="233D13">
                  <a:alpha val="84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round/>
          </a:ln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cs-CZ" sz="2800" b="1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Sociální klimatický fond - alokace</a:t>
            </a:r>
          </a:p>
        </p:txBody>
      </p:sp>
    </p:spTree>
    <p:extLst>
      <p:ext uri="{BB962C8B-B14F-4D97-AF65-F5344CB8AC3E}">
        <p14:creationId xmlns:p14="http://schemas.microsoft.com/office/powerpoint/2010/main" val="1388529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4310D6B-76A0-4467-879B-BBEC61155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813" y="1500006"/>
            <a:ext cx="11032374" cy="5157065"/>
          </a:xfrm>
        </p:spPr>
        <p:txBody>
          <a:bodyPr>
            <a:normAutofit fontScale="92500" lnSpcReduction="10000"/>
          </a:bodyPr>
          <a:lstStyle/>
          <a:p>
            <a:r>
              <a:rPr lang="cs-CZ" sz="1800" b="1" dirty="0"/>
              <a:t> </a:t>
            </a:r>
            <a:r>
              <a:rPr lang="cs-CZ" sz="1800" b="1" dirty="0">
                <a:highlight>
                  <a:srgbClr val="89B587"/>
                </a:highlight>
              </a:rPr>
              <a:t>"energetickou chudobou"</a:t>
            </a:r>
            <a:r>
              <a:rPr lang="cs-CZ" sz="1800" dirty="0">
                <a:highlight>
                  <a:srgbClr val="89B587"/>
                </a:highlight>
              </a:rPr>
              <a:t> </a:t>
            </a:r>
            <a:r>
              <a:rPr lang="cs-CZ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 rozumí nedostatečný přístup domácnosti k základním energetickým službám, které jsou základem důstojné životní úrovně a zdraví, včetně přiměřeného tepla, chlazení, osvětlení a energie pro napájení spotřebičů, v příslušném vnitrostátním kontextu, stávající sociální politice a dalších příslušných politikách;</a:t>
            </a:r>
          </a:p>
          <a:p>
            <a:r>
              <a:rPr lang="cs-CZ" sz="1800" dirty="0"/>
              <a:t> </a:t>
            </a:r>
            <a:r>
              <a:rPr lang="cs-CZ" sz="1800" b="1" dirty="0">
                <a:highlight>
                  <a:srgbClr val="89B587"/>
                </a:highlight>
              </a:rPr>
              <a:t>"chudobou v oblasti dopravy"</a:t>
            </a:r>
            <a:r>
              <a:rPr lang="cs-CZ" sz="1800" dirty="0">
                <a:highlight>
                  <a:srgbClr val="89B587"/>
                </a:highlight>
              </a:rPr>
              <a:t> </a:t>
            </a:r>
            <a:r>
              <a:rPr lang="cs-CZ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 rozumí neschopnost nebo obtíže jednotlivců a domácností hradit náklady na soukromou nebo veřejnou dopravu nebo jejich nedostatečný či omezený přístup k dopravě potřebné pro jejich přístup k základním socioekonomickým službám a činnostem, s přihlédnutím k vnitrostátnímu a prostorovému kontextu;</a:t>
            </a:r>
          </a:p>
          <a:p>
            <a:r>
              <a:rPr lang="cs-CZ" sz="1800" dirty="0"/>
              <a:t> </a:t>
            </a:r>
            <a:r>
              <a:rPr lang="cs-CZ" sz="1800" b="1" dirty="0">
                <a:highlight>
                  <a:srgbClr val="89B587"/>
                </a:highlight>
              </a:rPr>
              <a:t>"zranitelnými domácnostmi"</a:t>
            </a:r>
            <a:r>
              <a:rPr lang="cs-CZ" sz="1800" dirty="0">
                <a:highlight>
                  <a:srgbClr val="89B587"/>
                </a:highlight>
              </a:rPr>
              <a:t> </a:t>
            </a:r>
            <a:r>
              <a:rPr lang="cs-CZ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 rozumí domácnosti v energetické chudobě nebo domácnosti, včetně domácností s nízkými příjmy a domácností s nižšími středními příjmy, které jsou významně postiženy cenovými dopady zařazení budov do oblasti působnosti směrnice 2003/87/ES a nemají prostředky na renovaci budovy, kterou obývají;</a:t>
            </a:r>
          </a:p>
          <a:p>
            <a:r>
              <a:rPr lang="cs-CZ" sz="1800" b="1" dirty="0">
                <a:highlight>
                  <a:srgbClr val="89B587"/>
                </a:highlight>
              </a:rPr>
              <a:t>„zranitelnými </a:t>
            </a:r>
            <a:r>
              <a:rPr lang="cs-CZ" sz="1800" b="1" dirty="0" err="1">
                <a:highlight>
                  <a:srgbClr val="89B587"/>
                </a:highlight>
              </a:rPr>
              <a:t>mikropodniky</a:t>
            </a:r>
            <a:r>
              <a:rPr lang="cs-CZ" sz="1800" b="1" dirty="0">
                <a:highlight>
                  <a:srgbClr val="89B587"/>
                </a:highlight>
              </a:rPr>
              <a:t>"</a:t>
            </a:r>
            <a:r>
              <a:rPr lang="cs-CZ" sz="1800" dirty="0">
                <a:highlight>
                  <a:srgbClr val="89B587"/>
                </a:highlight>
              </a:rPr>
              <a:t> </a:t>
            </a:r>
            <a:r>
              <a:rPr lang="cs-CZ" sz="1800" dirty="0"/>
              <a:t>se rozumí </a:t>
            </a:r>
            <a:r>
              <a:rPr lang="cs-CZ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mikropodniky</a:t>
            </a:r>
            <a:r>
              <a:rPr lang="cs-CZ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které jsou významně ovlivněny cenovými dopady zahrnutí emisí skleníkových plynů z budov nebo silniční dopravy do oblasti působnosti směrnice 2003/87/ES a pro účely své činnosti nemají prostředky buď na renovaci budovy, kterou obývají, nebo na nákup vozidel s nulovými a nízkými emisemi nebo na přechod na alternativní udržitelné způsoby dopravy, včetně veřejné dopravy;</a:t>
            </a:r>
          </a:p>
          <a:p>
            <a:r>
              <a:rPr lang="cs-CZ" sz="1800" b="1" dirty="0">
                <a:highlight>
                  <a:srgbClr val="89B587"/>
                </a:highlight>
              </a:rPr>
              <a:t>„zranitelnými uživateli dopravy“ </a:t>
            </a:r>
            <a:r>
              <a:rPr lang="cs-CZ" sz="1800" dirty="0"/>
              <a:t>jsou </a:t>
            </a:r>
            <a:r>
              <a:rPr lang="cs-CZ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jednotlivci a domácnosti potýkající se </a:t>
            </a:r>
            <a:br>
              <a:rPr lang="cs-CZ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cs-CZ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 dopravní chudobou, avšak rovněž jednotlivci a domácnosti, včetně těch s nízkými a nižšími středními příjmy, kteří jsou významně postiženi cenovými dopady začlenění emise skleníkových plynů ze silniční dopravy do oblasti působnosti směrnice 2003/87/ES a postrádají prostředky na nákup vozidel s nulovými a nízkými emisemi nebo na přechod na alternativní udržitelné druhy dopravy, včetně veřejné dopravy;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A73321EB-5A33-411F-AC17-ADE0F669893A}"/>
              </a:ext>
            </a:extLst>
          </p:cNvPr>
          <p:cNvSpPr/>
          <p:nvPr/>
        </p:nvSpPr>
        <p:spPr>
          <a:xfrm>
            <a:off x="0" y="6791325"/>
            <a:ext cx="12192000" cy="1143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500BF7EE-8A5F-C1C3-AE0A-4C364F6E11BA}"/>
              </a:ext>
            </a:extLst>
          </p:cNvPr>
          <p:cNvSpPr txBox="1">
            <a:spLocks/>
          </p:cNvSpPr>
          <p:nvPr/>
        </p:nvSpPr>
        <p:spPr>
          <a:xfrm>
            <a:off x="2232976" y="288343"/>
            <a:ext cx="7726048" cy="673146"/>
          </a:xfrm>
          <a:prstGeom prst="roundRect">
            <a:avLst/>
          </a:prstGeom>
          <a:gradFill flip="none" rotWithShape="1">
            <a:gsLst>
              <a:gs pos="0">
                <a:srgbClr val="B06A4E">
                  <a:alpha val="82000"/>
                </a:srgbClr>
              </a:gs>
              <a:gs pos="96875">
                <a:srgbClr val="233D13"/>
              </a:gs>
              <a:gs pos="20000">
                <a:srgbClr val="474922">
                  <a:alpha val="85000"/>
                </a:srgbClr>
              </a:gs>
              <a:gs pos="60000">
                <a:srgbClr val="233D13">
                  <a:alpha val="84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round/>
          </a:ln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cs-CZ" sz="2800" b="1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Sociální klimatický fond - definice</a:t>
            </a:r>
          </a:p>
        </p:txBody>
      </p:sp>
    </p:spTree>
    <p:extLst>
      <p:ext uri="{BB962C8B-B14F-4D97-AF65-F5344CB8AC3E}">
        <p14:creationId xmlns:p14="http://schemas.microsoft.com/office/powerpoint/2010/main" val="3218664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4310D6B-76A0-4467-879B-BBEC61155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7861"/>
            <a:ext cx="10774680" cy="5350509"/>
          </a:xfrm>
        </p:spPr>
        <p:txBody>
          <a:bodyPr>
            <a:normAutofit lnSpcReduction="10000"/>
          </a:bodyPr>
          <a:lstStyle/>
          <a:p>
            <a:r>
              <a:rPr lang="cs-CZ" sz="2400" b="1" dirty="0"/>
              <a:t>Nutné předložit EK do pol. r. 2025</a:t>
            </a:r>
          </a:p>
          <a:p>
            <a:r>
              <a:rPr lang="cs-CZ" sz="2400" dirty="0"/>
              <a:t>Schválení SKP EK je předpokladem pro počátek čerpání</a:t>
            </a:r>
          </a:p>
          <a:p>
            <a:r>
              <a:rPr lang="cs-CZ" sz="2400" dirty="0"/>
              <a:t>Musí být v souladu s dalšími strategickými materiály (POK, SEK, NKEP)</a:t>
            </a:r>
          </a:p>
          <a:p>
            <a:r>
              <a:rPr lang="cs-CZ" sz="2400" dirty="0"/>
              <a:t>Obsahuje </a:t>
            </a:r>
            <a:r>
              <a:rPr lang="cs-CZ" sz="2400" b="1" dirty="0"/>
              <a:t>investice a opatření</a:t>
            </a:r>
            <a:r>
              <a:rPr lang="cs-CZ" sz="2400" dirty="0"/>
              <a:t>, která napomáhají zmírnit dopady EU ETS2 na zranitelné skupiny, s cílem zajistit dostupné vytápění/chlazení, mobilitu a zároveň naplňovat cíle EU v </a:t>
            </a:r>
            <a:r>
              <a:rPr lang="cs-CZ" sz="2400" dirty="0" err="1"/>
              <a:t>obl</a:t>
            </a:r>
            <a:r>
              <a:rPr lang="cs-CZ" sz="2400" dirty="0"/>
              <a:t>. klimatu</a:t>
            </a:r>
          </a:p>
          <a:p>
            <a:r>
              <a:rPr lang="cs-CZ" sz="2400" dirty="0"/>
              <a:t>Obsahuje 3 komponenty:</a:t>
            </a:r>
          </a:p>
          <a:p>
            <a:pPr lvl="1"/>
            <a:r>
              <a:rPr lang="cs-CZ" b="1" dirty="0">
                <a:highlight>
                  <a:srgbClr val="89B587"/>
                </a:highlight>
              </a:rPr>
              <a:t>Odvětví budov,</a:t>
            </a:r>
          </a:p>
          <a:p>
            <a:pPr lvl="1"/>
            <a:r>
              <a:rPr lang="cs-CZ" b="1" dirty="0">
                <a:highlight>
                  <a:srgbClr val="89B587"/>
                </a:highlight>
              </a:rPr>
              <a:t>Odvětví dopravy,</a:t>
            </a:r>
          </a:p>
          <a:p>
            <a:pPr lvl="1"/>
            <a:r>
              <a:rPr lang="cs-CZ" b="1" dirty="0">
                <a:highlight>
                  <a:srgbClr val="89B587"/>
                </a:highlight>
              </a:rPr>
              <a:t>Kompenzace (dočasné).</a:t>
            </a:r>
          </a:p>
          <a:p>
            <a:pPr marL="457200" lvl="1" indent="0">
              <a:buNone/>
            </a:pPr>
            <a:endParaRPr lang="cs-CZ" dirty="0"/>
          </a:p>
          <a:p>
            <a:r>
              <a:rPr lang="cs-CZ" sz="2400" dirty="0"/>
              <a:t>Nastavuje milníky, cíle, harmonogram</a:t>
            </a:r>
          </a:p>
          <a:p>
            <a:r>
              <a:rPr lang="cs-CZ" sz="2400" dirty="0"/>
              <a:t>Obsahuje analytickou část vč. informace, jak jsou v ČS implementovány definice aj.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13EDF838-AED3-4B9B-8397-2B7315903393}"/>
              </a:ext>
            </a:extLst>
          </p:cNvPr>
          <p:cNvSpPr/>
          <p:nvPr/>
        </p:nvSpPr>
        <p:spPr>
          <a:xfrm>
            <a:off x="0" y="6791325"/>
            <a:ext cx="12192000" cy="1143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44E33C0-4C11-CEFF-C9C7-538841B6A273}"/>
              </a:ext>
            </a:extLst>
          </p:cNvPr>
          <p:cNvSpPr txBox="1">
            <a:spLocks/>
          </p:cNvSpPr>
          <p:nvPr/>
        </p:nvSpPr>
        <p:spPr>
          <a:xfrm>
            <a:off x="2232976" y="288343"/>
            <a:ext cx="7726048" cy="673146"/>
          </a:xfrm>
          <a:prstGeom prst="roundRect">
            <a:avLst/>
          </a:prstGeom>
          <a:gradFill flip="none" rotWithShape="1">
            <a:gsLst>
              <a:gs pos="0">
                <a:srgbClr val="B06A4E">
                  <a:alpha val="82000"/>
                </a:srgbClr>
              </a:gs>
              <a:gs pos="96875">
                <a:srgbClr val="233D13"/>
              </a:gs>
              <a:gs pos="20000">
                <a:srgbClr val="474922">
                  <a:alpha val="85000"/>
                </a:srgbClr>
              </a:gs>
              <a:gs pos="60000">
                <a:srgbClr val="233D13">
                  <a:alpha val="84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round/>
          </a:ln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cs-CZ" sz="4000" b="1" dirty="0">
                <a:solidFill>
                  <a:schemeClr val="bg1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Sociální klimatický plán (SKP)</a:t>
            </a:r>
          </a:p>
        </p:txBody>
      </p:sp>
    </p:spTree>
    <p:extLst>
      <p:ext uri="{BB962C8B-B14F-4D97-AF65-F5344CB8AC3E}">
        <p14:creationId xmlns:p14="http://schemas.microsoft.com/office/powerpoint/2010/main" val="3745380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4310D6B-76A0-4467-879B-BBEC61155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0374" y="1512277"/>
            <a:ext cx="5392958" cy="485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b="1" dirty="0"/>
              <a:t> </a:t>
            </a:r>
            <a:r>
              <a:rPr lang="cs-CZ" sz="2000" b="1" dirty="0"/>
              <a:t>Může být zaměřeno na:</a:t>
            </a:r>
          </a:p>
          <a:p>
            <a:r>
              <a:rPr lang="cs-CZ" sz="2000" dirty="0"/>
              <a:t>Renovace budov (zateplení, výměna oken aj.) s cílem zvýšení energetické efektivity</a:t>
            </a:r>
          </a:p>
          <a:p>
            <a:r>
              <a:rPr lang="cs-CZ" sz="2000" dirty="0"/>
              <a:t>Dekarbonizace budov, zajištění přístupu k energii z OZE</a:t>
            </a:r>
          </a:p>
          <a:p>
            <a:r>
              <a:rPr lang="cs-CZ" sz="2000" dirty="0"/>
              <a:t>Komunitní energetika</a:t>
            </a:r>
          </a:p>
          <a:p>
            <a:r>
              <a:rPr lang="cs-CZ" sz="2000" dirty="0"/>
              <a:t>Jízdenky na hromadnou dopravu</a:t>
            </a:r>
          </a:p>
          <a:p>
            <a:r>
              <a:rPr lang="cs-CZ" sz="2000" dirty="0"/>
              <a:t>Sdílená doprava (</a:t>
            </a:r>
            <a:r>
              <a:rPr lang="cs-CZ" sz="2000" dirty="0" err="1"/>
              <a:t>carsharing</a:t>
            </a:r>
            <a:r>
              <a:rPr lang="cs-CZ" sz="2000" dirty="0"/>
              <a:t>) </a:t>
            </a:r>
          </a:p>
          <a:p>
            <a:r>
              <a:rPr lang="cs-CZ" sz="2000" dirty="0" err="1"/>
              <a:t>Mikromobilita</a:t>
            </a:r>
            <a:r>
              <a:rPr lang="cs-CZ" sz="2000" dirty="0"/>
              <a:t> (kola, koloběžky…)</a:t>
            </a:r>
          </a:p>
          <a:p>
            <a:r>
              <a:rPr lang="cs-CZ" sz="2000" dirty="0"/>
              <a:t>Nákup vozidel (</a:t>
            </a:r>
            <a:r>
              <a:rPr lang="cs-CZ" sz="2000" dirty="0" err="1"/>
              <a:t>nízkoemisní</a:t>
            </a:r>
            <a:r>
              <a:rPr lang="cs-CZ" sz="2000" dirty="0"/>
              <a:t>/bezemisní)</a:t>
            </a:r>
          </a:p>
          <a:p>
            <a:r>
              <a:rPr lang="cs-CZ" sz="2000" dirty="0"/>
              <a:t>Cyklistická infrastruktura</a:t>
            </a:r>
          </a:p>
          <a:p>
            <a:pPr marL="0" indent="0">
              <a:buNone/>
            </a:pPr>
            <a:r>
              <a:rPr lang="cs-CZ" sz="2400" dirty="0"/>
              <a:t>…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28AB6BF7-CE99-4B4D-BC41-F664A5242150}"/>
              </a:ext>
            </a:extLst>
          </p:cNvPr>
          <p:cNvSpPr/>
          <p:nvPr/>
        </p:nvSpPr>
        <p:spPr>
          <a:xfrm>
            <a:off x="0" y="6791325"/>
            <a:ext cx="12192000" cy="1143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19122666-262F-4BD1-B241-38F17A335CF3}"/>
              </a:ext>
            </a:extLst>
          </p:cNvPr>
          <p:cNvSpPr/>
          <p:nvPr/>
        </p:nvSpPr>
        <p:spPr>
          <a:xfrm>
            <a:off x="508178" y="1555933"/>
            <a:ext cx="566420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/>
              <a:t>Účelově vázané příjmy </a:t>
            </a:r>
            <a:r>
              <a:rPr lang="cs-CZ" dirty="0"/>
              <a:t>= financování je podmíněné dosažení milníků a cílů uvedený v plánech.</a:t>
            </a:r>
          </a:p>
          <a:p>
            <a:endParaRPr lang="cs-CZ" dirty="0"/>
          </a:p>
          <a:p>
            <a:endParaRPr lang="cs-CZ" sz="200" dirty="0"/>
          </a:p>
          <a:p>
            <a:r>
              <a:rPr lang="cs-CZ" b="1" dirty="0"/>
              <a:t>Ty se musí pohybovat v těchto oblastech: </a:t>
            </a:r>
          </a:p>
          <a:p>
            <a:r>
              <a:rPr lang="cs-CZ" dirty="0"/>
              <a:t>(a) energetickou účinnost; </a:t>
            </a:r>
          </a:p>
          <a:p>
            <a:r>
              <a:rPr lang="cs-CZ" dirty="0"/>
              <a:t>(b) renovace budov; </a:t>
            </a:r>
          </a:p>
          <a:p>
            <a:r>
              <a:rPr lang="cs-CZ" dirty="0"/>
              <a:t>(c) mobilitu a dopravu s nulovými a nízkými emisemi; </a:t>
            </a:r>
          </a:p>
          <a:p>
            <a:r>
              <a:rPr lang="cs-CZ" dirty="0"/>
              <a:t>(d) snižování emisí skleníkových plynů; </a:t>
            </a:r>
          </a:p>
          <a:p>
            <a:r>
              <a:rPr lang="cs-CZ" dirty="0"/>
              <a:t>(e) snížení počtu zranitelných domácností, zejména domácností v energetické chudobě, zranitelných </a:t>
            </a:r>
            <a:r>
              <a:rPr lang="cs-CZ" dirty="0" err="1"/>
              <a:t>mikropodniků</a:t>
            </a:r>
            <a:r>
              <a:rPr lang="cs-CZ" dirty="0"/>
              <a:t> a zranitelných uživatelů dopravy. </a:t>
            </a:r>
          </a:p>
          <a:p>
            <a:endParaRPr lang="cs-CZ" dirty="0"/>
          </a:p>
          <a:p>
            <a:r>
              <a:rPr lang="cs-CZ" sz="200" b="1" dirty="0"/>
              <a:t> </a:t>
            </a:r>
            <a:endParaRPr lang="cs-CZ" sz="200" dirty="0"/>
          </a:p>
          <a:p>
            <a:r>
              <a:rPr lang="cs-CZ" dirty="0"/>
              <a:t>Navíc budou moci být podpořeny ze SKF pouze ta opatření a investice, které dodržují zásadu </a:t>
            </a:r>
            <a:r>
              <a:rPr lang="cs-CZ" b="1" dirty="0"/>
              <a:t>"významně nepoškozovat" </a:t>
            </a:r>
            <a:r>
              <a:rPr lang="cs-CZ" dirty="0"/>
              <a:t>(DNSH) uvedenou v článku 17 nařízení (EU) 2020/852. </a:t>
            </a:r>
          </a:p>
        </p:txBody>
      </p:sp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5E8AF244-53CC-46BA-9A58-30F6CE5513D0}"/>
              </a:ext>
            </a:extLst>
          </p:cNvPr>
          <p:cNvCxnSpPr>
            <a:cxnSpLocks/>
          </p:cNvCxnSpPr>
          <p:nvPr/>
        </p:nvCxnSpPr>
        <p:spPr>
          <a:xfrm>
            <a:off x="6239933" y="1555933"/>
            <a:ext cx="0" cy="498880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Nadpis 1">
            <a:extLst>
              <a:ext uri="{FF2B5EF4-FFF2-40B4-BE49-F238E27FC236}">
                <a16:creationId xmlns:a16="http://schemas.microsoft.com/office/drawing/2014/main" id="{D579B10C-4E35-D253-0D6D-5A4DB62C886E}"/>
              </a:ext>
            </a:extLst>
          </p:cNvPr>
          <p:cNvSpPr txBox="1">
            <a:spLocks/>
          </p:cNvSpPr>
          <p:nvPr/>
        </p:nvSpPr>
        <p:spPr>
          <a:xfrm>
            <a:off x="1795549" y="288343"/>
            <a:ext cx="8761615" cy="673146"/>
          </a:xfrm>
          <a:prstGeom prst="roundRect">
            <a:avLst/>
          </a:prstGeom>
          <a:gradFill flip="none" rotWithShape="1">
            <a:gsLst>
              <a:gs pos="0">
                <a:srgbClr val="B06A4E">
                  <a:alpha val="82000"/>
                </a:srgbClr>
              </a:gs>
              <a:gs pos="96875">
                <a:srgbClr val="233D13"/>
              </a:gs>
              <a:gs pos="20000">
                <a:srgbClr val="474922">
                  <a:alpha val="85000"/>
                </a:srgbClr>
              </a:gs>
              <a:gs pos="60000">
                <a:srgbClr val="233D13">
                  <a:alpha val="84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round/>
          </a:ln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cs-CZ" sz="4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SKP – </a:t>
            </a:r>
            <a:r>
              <a:rPr lang="cs-CZ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sektor budov a sektor dopravy (komponenta 1 a 2)</a:t>
            </a:r>
            <a:endParaRPr lang="cs-CZ" sz="4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761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4310D6B-76A0-4467-879B-BBEC61155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2887"/>
            <a:ext cx="10515600" cy="485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b="1" dirty="0"/>
              <a:t> Přímá podpora příjmů:</a:t>
            </a:r>
            <a:endParaRPr lang="cs-CZ" sz="2400" dirty="0"/>
          </a:p>
          <a:p>
            <a:r>
              <a:rPr lang="cs-CZ" sz="2400" dirty="0"/>
              <a:t>dočasná a zacílená na nejzranitelnější část obyvatel;</a:t>
            </a:r>
          </a:p>
          <a:p>
            <a:r>
              <a:rPr lang="cs-CZ" sz="2400" dirty="0"/>
              <a:t> může se jednat o podporu zranitelných skupin s cílem snížit náklady za energii a mobilitu a jejich závislost na fosilních palivech; </a:t>
            </a:r>
          </a:p>
          <a:p>
            <a:r>
              <a:rPr lang="cs-CZ" sz="2400" dirty="0"/>
              <a:t>dle nařízení se může jednat i o finanční/daňové pobídky (např. odečitatelnost nákladů na renovaci od nájemného, řešení situace osob v sociálním bydlení); </a:t>
            </a:r>
          </a:p>
          <a:p>
            <a:pPr marL="0" indent="0">
              <a:buNone/>
            </a:pPr>
            <a:endParaRPr lang="cs-CZ" sz="1200" b="1" dirty="0"/>
          </a:p>
          <a:p>
            <a:pPr marL="0" indent="0">
              <a:buNone/>
            </a:pPr>
            <a:r>
              <a:rPr lang="cs-CZ" sz="2400" b="1" dirty="0"/>
              <a:t>Jedná se o krátkodobou subvenci</a:t>
            </a:r>
            <a:r>
              <a:rPr lang="cs-CZ" sz="2400" dirty="0"/>
              <a:t>, která pomůže, než „naběhne účinnost“ v podobě dlouhodobých opatření a investic zahrnutých v SKP. </a:t>
            </a:r>
          </a:p>
          <a:p>
            <a:r>
              <a:rPr lang="cs-CZ" sz="2400" dirty="0"/>
              <a:t>Maximální míra podpory je 37,5 % financí z celkové alokace na daný SKP.</a:t>
            </a:r>
          </a:p>
          <a:p>
            <a:endParaRPr lang="cs-CZ" sz="2400" dirty="0"/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811B9E65-AD2A-481B-8990-E3A5AFB25E29}"/>
              </a:ext>
            </a:extLst>
          </p:cNvPr>
          <p:cNvSpPr/>
          <p:nvPr/>
        </p:nvSpPr>
        <p:spPr>
          <a:xfrm>
            <a:off x="0" y="6791325"/>
            <a:ext cx="12192000" cy="1143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FB9CEC02-54E0-C2E6-9F51-A0B9955C64BD}"/>
              </a:ext>
            </a:extLst>
          </p:cNvPr>
          <p:cNvSpPr txBox="1">
            <a:spLocks/>
          </p:cNvSpPr>
          <p:nvPr/>
        </p:nvSpPr>
        <p:spPr>
          <a:xfrm>
            <a:off x="2232976" y="288343"/>
            <a:ext cx="7726048" cy="673146"/>
          </a:xfrm>
          <a:prstGeom prst="roundRect">
            <a:avLst/>
          </a:prstGeom>
          <a:gradFill flip="none" rotWithShape="1">
            <a:gsLst>
              <a:gs pos="0">
                <a:srgbClr val="B06A4E">
                  <a:alpha val="82000"/>
                </a:srgbClr>
              </a:gs>
              <a:gs pos="96875">
                <a:srgbClr val="233D13"/>
              </a:gs>
              <a:gs pos="20000">
                <a:srgbClr val="474922">
                  <a:alpha val="85000"/>
                </a:srgbClr>
              </a:gs>
              <a:gs pos="60000">
                <a:srgbClr val="233D13">
                  <a:alpha val="84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round/>
          </a:ln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cs-CZ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SKP – </a:t>
            </a:r>
            <a:r>
              <a:rPr lang="cs-CZ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přímá podpora příjmů (komponenta 3)</a:t>
            </a:r>
            <a:endParaRPr lang="cs-CZ" sz="4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517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inisterstvo životního prostředí">
      <a:dk1>
        <a:srgbClr val="000000"/>
      </a:dk1>
      <a:lt1>
        <a:sysClr val="window" lastClr="FFFFFF"/>
      </a:lt1>
      <a:dk2>
        <a:srgbClr val="467A26"/>
      </a:dk2>
      <a:lt2>
        <a:srgbClr val="80BA27"/>
      </a:lt2>
      <a:accent1>
        <a:srgbClr val="FFFFFF"/>
      </a:accent1>
      <a:accent2>
        <a:srgbClr val="80BA27"/>
      </a:accent2>
      <a:accent3>
        <a:srgbClr val="D8E7BB"/>
      </a:accent3>
      <a:accent4>
        <a:srgbClr val="467A26"/>
      </a:accent4>
      <a:accent5>
        <a:srgbClr val="BFBFBF"/>
      </a:accent5>
      <a:accent6>
        <a:srgbClr val="FFFFFF"/>
      </a:accent6>
      <a:hlink>
        <a:srgbClr val="D8E7BB"/>
      </a:hlink>
      <a:folHlink>
        <a:srgbClr val="FFFFFF"/>
      </a:folHlink>
    </a:clrScheme>
    <a:fontScheme name="Ministerstvo životního prostředí">
      <a:majorFont>
        <a:latin typeface="Barlow bold"/>
        <a:ea typeface=""/>
        <a:cs typeface=""/>
      </a:majorFont>
      <a:minorFont>
        <a:latin typeface="Barlow"/>
        <a:ea typeface=""/>
        <a:cs typeface="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TM03090434[[fn=Dřevo]]</Template>
  <TotalTime>4640</TotalTime>
  <Words>1705</Words>
  <Application>Microsoft Office PowerPoint</Application>
  <PresentationFormat>Širokoúhlá obrazovka</PresentationFormat>
  <Paragraphs>216</Paragraphs>
  <Slides>16</Slides>
  <Notes>9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24" baseType="lpstr">
      <vt:lpstr>Calibri</vt:lpstr>
      <vt:lpstr>Arial</vt:lpstr>
      <vt:lpstr>Britannic Bold</vt:lpstr>
      <vt:lpstr>Times New Roman</vt:lpstr>
      <vt:lpstr>Barlow bold</vt:lpstr>
      <vt:lpstr>Barlow</vt:lpstr>
      <vt:lpstr>Verdana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Jaroslav Kepka e-mail: jaroslav.kepka@mzp.cz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Svrčinová Veronika</dc:creator>
  <cp:lastModifiedBy>Lásková Lenka</cp:lastModifiedBy>
  <cp:revision>129</cp:revision>
  <cp:lastPrinted>2023-10-18T07:33:14Z</cp:lastPrinted>
  <dcterms:created xsi:type="dcterms:W3CDTF">2023-09-13T13:11:25Z</dcterms:created>
  <dcterms:modified xsi:type="dcterms:W3CDTF">2024-08-28T12:43:07Z</dcterms:modified>
</cp:coreProperties>
</file>