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62" r:id="rId9"/>
  </p:sldIdLst>
  <p:sldSz cx="12192000" cy="6858000"/>
  <p:notesSz cx="9926638" cy="6797675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502" autoAdjust="0"/>
  </p:normalViewPr>
  <p:slideViewPr>
    <p:cSldViewPr>
      <p:cViewPr varScale="1">
        <p:scale>
          <a:sx n="91" d="100"/>
          <a:sy n="91" d="100"/>
        </p:scale>
        <p:origin x="131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00900000000001"/>
          <c:y val="2.6832000000000002E-2"/>
          <c:w val="0.769181"/>
          <c:h val="0.8853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prstGeom prst="rect">
                <a:avLst/>
              </a:prstGeom>
              <a:solidFill>
                <a:schemeClr val="tx2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713E-4A1D-A6CC-3E53FA792BA9}"/>
              </c:ext>
            </c:extLst>
          </c:dPt>
          <c:dPt>
            <c:idx val="1"/>
            <c:invertIfNegative val="0"/>
            <c:bubble3D val="0"/>
            <c:spPr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3E-4A1D-A6CC-3E53FA792BA9}"/>
              </c:ext>
            </c:extLst>
          </c:dPt>
          <c:dPt>
            <c:idx val="2"/>
            <c:invertIfNegative val="0"/>
            <c:bubble3D val="0"/>
            <c:spPr>
              <a:prstGeom prst="rect">
                <a:avLst/>
              </a:prstGeom>
              <a:pattFill prst="wdUpDiag">
                <a:fgClr>
                  <a:srgbClr val="7030A0"/>
                </a:fgClr>
                <a:bgClr>
                  <a:schemeClr val="bg1">
                    <a:lumMod val="85000"/>
                  </a:schemeClr>
                </a:bgClr>
              </a:patt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3E-4A1D-A6CC-3E53FA792BA9}"/>
              </c:ext>
            </c:extLst>
          </c:dPt>
          <c:dPt>
            <c:idx val="3"/>
            <c:invertIfNegative val="0"/>
            <c:bubble3D val="0"/>
            <c:spPr>
              <a:prstGeom prst="rect">
                <a:avLst/>
              </a:prstGeom>
              <a:solidFill>
                <a:schemeClr val="accent5">
                  <a:lumMod val="75000"/>
                  <a:lumOff val="25000"/>
                </a:scheme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3E-4A1D-A6CC-3E53FA792BA9}"/>
              </c:ext>
            </c:extLst>
          </c:dPt>
          <c:cat>
            <c:strRef>
              <c:f>List1!$A$2:$A$5</c:f>
              <c:strCache>
                <c:ptCount val="4"/>
                <c:pt idx="0">
                  <c:v>Právní akty</c:v>
                </c:pt>
                <c:pt idx="1">
                  <c:v>Zažádáno </c:v>
                </c:pt>
                <c:pt idx="2">
                  <c:v>Vyhlášeno </c:v>
                </c:pt>
                <c:pt idx="3">
                  <c:v>Celková alokace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20.5</c:v>
                </c:pt>
                <c:pt idx="1">
                  <c:v>31.6</c:v>
                </c:pt>
                <c:pt idx="2">
                  <c:v>33.299999999999997</c:v>
                </c:pt>
                <c:pt idx="3">
                  <c:v>39.4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3E-4A1D-A6CC-3E53FA792B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3414111"/>
        <c:axId val="667918415"/>
      </c:barChart>
      <c:catAx>
        <c:axId val="383414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Arial"/>
                <a:cs typeface="Segoe UI"/>
              </a:defRPr>
            </a:pPr>
            <a:endParaRPr lang="cs-CZ"/>
          </a:p>
        </c:txPr>
        <c:crossAx val="667918415"/>
        <c:crosses val="autoZero"/>
        <c:auto val="1"/>
        <c:lblAlgn val="ctr"/>
        <c:lblOffset val="100"/>
        <c:noMultiLvlLbl val="0"/>
      </c:catAx>
      <c:valAx>
        <c:axId val="667918415"/>
        <c:scaling>
          <c:orientation val="minMax"/>
        </c:scaling>
        <c:delete val="1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3414111"/>
        <c:crosses val="autoZero"/>
        <c:crossBetween val="between"/>
      </c:valAx>
      <c:spPr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gap"/>
    <c:showDLblsOverMax val="0"/>
  </c:chart>
  <c:spPr bwMode="auto">
    <a:xfrm>
      <a:off x="1487488" y="836712"/>
      <a:ext cx="9433048" cy="5400600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  <a:miter/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  <a:round/>
      </a:ln>
    </cs:spPr>
  </cs:dataPointMarker>
  <cs:dataPointMarkerLayout/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419618" cy="454752"/>
          </a:xfrm>
          <a:prstGeom prst="rect">
            <a:avLst/>
          </a:prstGeom>
        </p:spPr>
        <p:txBody>
          <a:bodyPr vert="horz" lIns="80275" tIns="40138" rIns="80275" bIns="40138" rtlCol="0" anchor="ctr"/>
          <a:lstStyle>
            <a:lvl1pPr algn="l">
              <a:defRPr sz="11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162824" y="0"/>
            <a:ext cx="2419618" cy="454752"/>
          </a:xfrm>
          <a:prstGeom prst="rect">
            <a:avLst/>
          </a:prstGeom>
        </p:spPr>
        <p:txBody>
          <a:bodyPr vert="horz" lIns="80275" tIns="40138" rIns="80275" bIns="40138" rtlCol="0" anchor="ctr"/>
          <a:lstStyle>
            <a:lvl1pPr algn="r">
              <a:defRPr sz="11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162824" y="0"/>
            <a:ext cx="2419618" cy="454752"/>
          </a:xfrm>
          <a:prstGeom prst="rect">
            <a:avLst/>
          </a:prstGeom>
        </p:spPr>
        <p:txBody>
          <a:bodyPr vert="horz" lIns="80275" tIns="40138" rIns="80275" bIns="40138" rtlCol="0" anchor="ctr"/>
          <a:lstStyle>
            <a:lvl1pPr algn="r">
              <a:defRPr sz="11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558373" y="4361842"/>
            <a:ext cx="4466987" cy="3568779"/>
          </a:xfrm>
          <a:prstGeom prst="rect">
            <a:avLst/>
          </a:prstGeom>
        </p:spPr>
        <p:txBody>
          <a:bodyPr vert="horz" lIns="80275" tIns="40138" rIns="80275" bIns="40138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08816"/>
            <a:ext cx="2419618" cy="454751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l">
              <a:defRPr sz="11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162824" y="8608816"/>
            <a:ext cx="2419618" cy="454751"/>
          </a:xfrm>
          <a:prstGeom prst="rect">
            <a:avLst/>
          </a:prstGeom>
        </p:spPr>
        <p:txBody>
          <a:bodyPr vert="horz" lIns="80275" tIns="40138" rIns="80275" bIns="40138" rtlCol="0" anchor="b"/>
          <a:lstStyle>
            <a:lvl1pPr algn="r">
              <a:defRPr sz="11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6AD740-8C15-57BB-0ABF-A9EE17E3A978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152400" y="1268413"/>
            <a:ext cx="6084888" cy="342423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Velký posun/skok u PA od minulé RSK KVK, která byla 4. 6.. Ze 14,4 na 20,6 mld. Kč za celý OP.</a:t>
            </a:r>
            <a:endParaRPr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defTabSz="802752">
              <a:defRPr/>
            </a:pPr>
            <a:fld id="{2DBC9CE1-4213-4E3A-85E3-BFBFC57F8E2C}" type="slidenum">
              <a:rPr lang="cs-CZ">
                <a:solidFill>
                  <a:prstClr val="black"/>
                </a:solidFill>
                <a:latin typeface="Calibri"/>
                <a:cs typeface="Arial"/>
              </a:rPr>
              <a:t>2</a:t>
            </a:fld>
            <a:endParaRPr lang="cs-CZ"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Ke konci června 5 z 9 SP z KVK získalo PA.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034FDB5-8E8B-77E2-DC47-DD2C5C559083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Ke konci června 5 z 9 SP z KVK získalo PA. MEDARD a 4 K (snad) v září. Vlaštovka padla. Klínovec je nyní nejasný. I tak alokace 7 podpořených SP překračuje alokaci výzvy na SP o cca 125 mil. Kč.</a:t>
            </a:r>
            <a:endParaRPr lang="cs-CZ"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K jednotlivým tematickým výzvám v KVK budou mluvit zástupci sekretariátu RSK KVK. </a:t>
            </a:r>
            <a:endParaRPr sz="1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034FDB5-8E8B-77E2-DC47-DD2C5C559083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C10E45C-3C20-9FEC-CF22-5AC57D0A6E84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C19EF7E-5CA1-D905-DE87-A68ADD8627B6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C1F9919-2FAA-AE64-5256-58A3DDB816BF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pozad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0160"/>
            <a:ext cx="12191999" cy="6881979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230596"/>
            <a:ext cx="30912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Strana </a:t>
            </a:r>
            <a:fld id="{ED849EA6-AEEF-9E42-A9CB-11D1C1A366AE}" type="slidenum">
              <a:rPr lang="cs-CZ"/>
              <a:t>‹#›</a:t>
            </a:fld>
            <a:endParaRPr lang="cs-CZ"/>
          </a:p>
        </p:txBody>
      </p:sp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chemeClr val="bg1"/>
                </a:solidFill>
              </a:rPr>
              <a:t>Operační program Spravedlivá transformace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05.09.2024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/>
              <a:t>Operační program Spravedlivá transformace</a:t>
            </a:r>
            <a:endParaRPr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 bwMode="auto">
          <a:xfrm>
            <a:off x="1523999" y="3846220"/>
            <a:ext cx="9144000" cy="14465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3600"/>
              <a:t>Aktuální informace</a:t>
            </a:r>
            <a:endParaRPr sz="200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5"/>
          </p:nvPr>
        </p:nvSpPr>
        <p:spPr bwMode="auto">
          <a:xfrm>
            <a:off x="911424" y="5589241"/>
            <a:ext cx="9756576" cy="6710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1600"/>
              <a:t>Radana Leistner Kratochvílová, ŘO OP ST, MŽP</a:t>
            </a:r>
            <a:endParaRPr/>
          </a:p>
          <a:p>
            <a:pPr>
              <a:defRPr/>
            </a:pPr>
            <a:r>
              <a:rPr lang="cs-CZ" sz="1600"/>
              <a:t>Regionální stálá konference pro Karlovarský kraj, 5. 9. 2024</a:t>
            </a:r>
            <a:endParaRPr sz="1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0" y="-108434"/>
            <a:ext cx="12195176" cy="6930851"/>
          </a:xfrm>
          <a:prstGeom prst="rect">
            <a:avLst/>
          </a:prstGeom>
          <a:ln w="12700">
            <a:solidFill>
              <a:srgbClr val="000000">
                <a:alpha val="60000"/>
              </a:srgbClr>
            </a:solidFill>
          </a:ln>
        </p:spPr>
      </p:pic>
      <p:graphicFrame>
        <p:nvGraphicFramePr>
          <p:cNvPr id="11" name="Graf 10"/>
          <p:cNvGraphicFramePr>
            <a:graphicFrameLocks/>
          </p:cNvGraphicFramePr>
          <p:nvPr/>
        </p:nvGraphicFramePr>
        <p:xfrm>
          <a:off x="1487488" y="836712"/>
          <a:ext cx="94330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bdélník 11"/>
          <p:cNvSpPr/>
          <p:nvPr/>
        </p:nvSpPr>
        <p:spPr bwMode="auto">
          <a:xfrm>
            <a:off x="1271464" y="980728"/>
            <a:ext cx="9649072" cy="4752528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cs-CZ" sz="18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cs typeface="Arial"/>
            </a:endParaRPr>
          </a:p>
        </p:txBody>
      </p:sp>
      <p:cxnSp>
        <p:nvCxnSpPr>
          <p:cNvPr id="14" name="Přímá spojnice 13"/>
          <p:cNvCxnSpPr>
            <a:cxnSpLocks/>
          </p:cNvCxnSpPr>
          <p:nvPr/>
        </p:nvCxnSpPr>
        <p:spPr bwMode="auto">
          <a:xfrm>
            <a:off x="9880600" y="1358900"/>
            <a:ext cx="2258" cy="4518025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obsah 1"/>
          <p:cNvSpPr txBox="1"/>
          <p:nvPr/>
        </p:nvSpPr>
        <p:spPr bwMode="auto">
          <a:xfrm>
            <a:off x="1247182" y="-27383"/>
            <a:ext cx="9601346" cy="6048671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24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Stav implementace programu – 27. 8. 2024</a:t>
            </a:r>
            <a:endParaRPr/>
          </a:p>
          <a:p>
            <a:pPr marL="0" marR="0" lvl="0" indent="0" algn="l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2800" b="1">
                <a:solidFill>
                  <a:srgbClr val="FF0000"/>
                </a:solidFill>
              </a:rPr>
              <a:t>(milník MMR-NOK: 50 % v PA k 30. 6. 2024 – splněn)</a:t>
            </a:r>
            <a:endParaRPr sz="2800" b="0" i="0" u="none" strike="noStrike" cap="none" spc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24" name="Zástupný symbol pro obsah 1"/>
          <p:cNvSpPr txBox="1"/>
          <p:nvPr/>
        </p:nvSpPr>
        <p:spPr bwMode="auto">
          <a:xfrm>
            <a:off x="8458913" y="5956606"/>
            <a:ext cx="107970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33,3 </a:t>
            </a:r>
            <a:b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3" name="Zástupný symbol pro obsah 1"/>
          <p:cNvSpPr txBox="1"/>
          <p:nvPr/>
        </p:nvSpPr>
        <p:spPr bwMode="auto">
          <a:xfrm>
            <a:off x="7945987" y="5949609"/>
            <a:ext cx="889192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31,6 </a:t>
            </a:r>
            <a:b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6" name="Zástupný symbol pro obsah 1"/>
          <p:cNvSpPr txBox="1"/>
          <p:nvPr/>
        </p:nvSpPr>
        <p:spPr bwMode="auto">
          <a:xfrm>
            <a:off x="9387787" y="5910717"/>
            <a:ext cx="884677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40,9 </a:t>
            </a:r>
            <a:b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1600" b="0" i="0" u="none" strike="noStrike" cap="none" spc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19" name="Zástupný symbol pro obsah 1"/>
          <p:cNvSpPr txBox="1"/>
          <p:nvPr/>
        </p:nvSpPr>
        <p:spPr bwMode="auto">
          <a:xfrm>
            <a:off x="4871864" y="5890489"/>
            <a:ext cx="3036160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Pct val="120000"/>
              <a:buFont typeface="Arial"/>
              <a:buNone/>
              <a:defRPr/>
            </a:pPr>
            <a: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20,6 </a:t>
            </a:r>
            <a:r>
              <a:rPr lang="cs-CZ" sz="1600" b="1" i="1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(14,4 – minulá RKS) </a:t>
            </a:r>
            <a:br>
              <a:rPr lang="cs-CZ" sz="19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</a:br>
            <a:r>
              <a:rPr lang="cs-CZ" sz="1200" b="1" i="0" u="none" strike="noStrike" cap="none" spc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cs typeface="Segoe UI"/>
              </a:rPr>
              <a:t>mld. Kč</a:t>
            </a:r>
            <a:endParaRPr sz="2800" b="0" i="0" u="none" strike="noStrike" cap="none" spc="0">
              <a:ln>
                <a:noFill/>
              </a:ln>
              <a:solidFill>
                <a:srgbClr val="000000"/>
              </a:solidFill>
              <a:latin typeface="Segoe UI"/>
              <a:cs typeface="Segoe UI"/>
            </a:endParaRPr>
          </a:p>
        </p:txBody>
      </p:sp>
      <p:cxnSp>
        <p:nvCxnSpPr>
          <p:cNvPr id="15" name="Přímá spojnice 14"/>
          <p:cNvCxnSpPr>
            <a:cxnSpLocks/>
          </p:cNvCxnSpPr>
          <p:nvPr/>
        </p:nvCxnSpPr>
        <p:spPr bwMode="auto">
          <a:xfrm flipH="1">
            <a:off x="8893993" y="2557198"/>
            <a:ext cx="638" cy="332740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>
            <a:cxnSpLocks/>
          </p:cNvCxnSpPr>
          <p:nvPr/>
        </p:nvCxnSpPr>
        <p:spPr bwMode="auto">
          <a:xfrm>
            <a:off x="8616280" y="3744255"/>
            <a:ext cx="0" cy="213267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cxnSpLocks/>
          </p:cNvCxnSpPr>
          <p:nvPr/>
        </p:nvCxnSpPr>
        <p:spPr bwMode="auto">
          <a:xfrm>
            <a:off x="6813698" y="4955368"/>
            <a:ext cx="0" cy="978626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7961473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272786" y="138700"/>
            <a:ext cx="11583853" cy="77001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77500" lnSpcReduction="20000"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defRPr/>
            </a:pPr>
            <a:r>
              <a:rPr lang="cs-CZ" sz="3000" b="1"/>
              <a:t>STAV IMPLEMENTACE PROGRAMU – 27. 8. 2024</a:t>
            </a:r>
            <a:endParaRPr/>
          </a:p>
          <a:p>
            <a:pPr>
              <a:defRPr/>
            </a:pPr>
            <a:r>
              <a:rPr lang="cs-CZ" sz="2800" b="1">
                <a:solidFill>
                  <a:srgbClr val="FF0000"/>
                </a:solidFill>
              </a:rPr>
              <a:t>(milník MMR-NOK: 50 % v PA k 30. 6. 2024 – splněn)</a:t>
            </a:r>
            <a:endParaRPr/>
          </a:p>
        </p:txBody>
      </p:sp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445273" y="1412776"/>
          <a:ext cx="11301454" cy="4854113"/>
        </p:xfrm>
        <a:graphic>
          <a:graphicData uri="http://schemas.openxmlformats.org/drawingml/2006/table">
            <a:tbl>
              <a:tblPr/>
              <a:tblGrid>
                <a:gridCol w="3094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0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8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4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60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82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63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4474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 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3E1F6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Karlovarský kraj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Ústecký kraj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Moravskoslezský kraj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FFFF"/>
                          </a:solidFill>
                          <a:latin typeface="Segoe UI"/>
                        </a:rPr>
                        <a:t>OP ST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2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Celková alokace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6 011 404 768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100 %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15 166 027 799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100 %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18 112 794 867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100 %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40 927 320 235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100 %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Vyhlášeno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4 833 654 000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80,4 %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12 560 849 854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82,8 %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14 413 358 818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79,6 %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33 307 862 672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81,4 %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Zažádáno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4 997 164 217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83,1 %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10 126 203 088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66,8 %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15 494 428 257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85,5 %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31 642 819 016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77,3 %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latin typeface="Segoe UI"/>
                        </a:rPr>
                        <a:t>V právních aktech – </a:t>
                      </a:r>
                      <a:r>
                        <a:rPr lang="cs-CZ" sz="1200" b="1" i="1" u="none" strike="noStrike">
                          <a:solidFill>
                            <a:srgbClr val="FF0000"/>
                          </a:solidFill>
                          <a:latin typeface="Segoe UI"/>
                        </a:rPr>
                        <a:t>(v závorce uveden stav k minulé RSK KVK dne 4. 6. 2024)</a:t>
                      </a:r>
                      <a:endParaRPr sz="1200" i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3 500 289 102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58,2 %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cs-CZ" sz="1200" b="1" i="1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(13,4 %)</a:t>
                      </a:r>
                      <a:endParaRPr sz="1200" i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5 386 728 197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35,5 % 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cs-CZ" sz="1200" b="1" i="1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(21,7 %)</a:t>
                      </a:r>
                      <a:endParaRPr sz="1200" i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10 710 174 427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59,1 % 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20 622 215 180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50,4 % 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cs-CZ" sz="1200" b="1" i="1" u="none" strike="noStrike">
                          <a:solidFill>
                            <a:srgbClr val="FF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(36,6 %)</a:t>
                      </a:r>
                      <a:endParaRPr sz="1200" i="1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Právní akty: Milník MMR-NOK k 30.6.2024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3 005 702 384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7 583 013 900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9 056 397 433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20 463 660 118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Právní akty: Milník MMR-NOK k 31.12.2024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3 907 413 099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9 857 918 070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11 773 316 663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26 602 758 153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Vyúčtované prostředky v žádostech o platbu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83 240 441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1,4 %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312 321 113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2,1 %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844 731 813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rgbClr val="000000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4,7 %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chemeClr val="tx1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1 270 479 955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1" i="0" u="none" strike="noStrike">
                          <a:solidFill>
                            <a:schemeClr val="tx1"/>
                          </a:solidFill>
                          <a:highlight>
                            <a:srgbClr val="E9DFF5"/>
                          </a:highlight>
                          <a:latin typeface="Segoe UI"/>
                        </a:rPr>
                        <a:t>3,1 %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E9DF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1437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Vyúčtované prostředky v žádostech o platbu: Milník MMR-NOK k 31. 12. 2024</a:t>
                      </a:r>
                      <a:endParaRPr sz="2800"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1 202 280 954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3 033 205 560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3 622 558 973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Segoe UI"/>
                        </a:rPr>
                        <a:t>8 185 464 047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20 %</a:t>
                      </a:r>
                      <a:endParaRPr/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7961473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123825" y="138700"/>
            <a:ext cx="11944347" cy="77001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defRPr/>
            </a:pPr>
            <a:r>
              <a:rPr sz="2400" b="1"/>
              <a:t>STAV HODNOCENÍ – PODANÉ </a:t>
            </a:r>
            <a:r>
              <a:rPr lang="cs-CZ" sz="2400" b="1"/>
              <a:t>STRATEGICKÉ </a:t>
            </a:r>
            <a:r>
              <a:rPr sz="2400" b="1"/>
              <a:t>PROJEKTY </a:t>
            </a:r>
            <a:r>
              <a:rPr lang="cs-CZ" sz="2400" b="1"/>
              <a:t>V KARLOVARS</a:t>
            </a:r>
            <a:r>
              <a:rPr sz="2400" b="1"/>
              <a:t>KÉ</a:t>
            </a:r>
            <a:r>
              <a:rPr lang="cs-CZ" sz="2400" b="1"/>
              <a:t>M</a:t>
            </a:r>
            <a:r>
              <a:rPr sz="2400" b="1"/>
              <a:t> KRAJ</a:t>
            </a:r>
            <a:r>
              <a:rPr lang="cs-CZ" sz="2400" b="1"/>
              <a:t>I</a:t>
            </a:r>
            <a:endParaRPr sz="2400"/>
          </a:p>
        </p:txBody>
      </p:sp>
      <p:graphicFrame>
        <p:nvGraphicFramePr>
          <p:cNvPr id="4" name="Tabulka 471499284"/>
          <p:cNvGraphicFramePr>
            <a:graphicFrameLocks/>
          </p:cNvGraphicFramePr>
          <p:nvPr/>
        </p:nvGraphicFramePr>
        <p:xfrm>
          <a:off x="123827" y="1196752"/>
          <a:ext cx="11944346" cy="5185602"/>
        </p:xfrm>
        <a:graphic>
          <a:graphicData uri="http://schemas.openxmlformats.org/drawingml/2006/table">
            <a:tbl>
              <a:tblPr firstRow="1" firstCol="1" bandRow="1"/>
              <a:tblGrid>
                <a:gridCol w="261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2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1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11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25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7997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</a:rPr>
                        <a:t>  NÁZEV PROJEKTU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 PŘEDLOŽENÍ ŽÁDOSTI 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MEZIRESORTNÍ EXPERTNÍ SKUPINA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REGIONÁLNÍ STÁLÁ KONFERENCE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V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ÝBĚROVÁ KOMISE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ROZHODNUTÍ </a:t>
                      </a:r>
                      <a:b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O POSKYTNUTÍ DOTACE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indent="0" algn="l" defTabSz="91440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   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MEDARD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i="1">
                          <a:solidFill>
                            <a:schemeClr val="tx1"/>
                          </a:solidFill>
                        </a:rPr>
                        <a:t>září ?</a:t>
                      </a:r>
                      <a:endParaRPr lang="cs-CZ" i="1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indent="0" algn="l" defTabSz="91440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   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Arial"/>
                          <a:cs typeface="Segoe UI"/>
                        </a:rPr>
                        <a:t>Sokol. investiční Green Dev.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ea typeface="Arial"/>
                        <a:cs typeface="Segoe UI"/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24. 6.</a:t>
                      </a:r>
                      <a:endParaRPr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CLV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26. 6.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KIC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                  </a:t>
                      </a:r>
                      <a:endParaRPr sz="160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27. 6.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Keramka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24. 6.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Klínovec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i="1">
                          <a:solidFill>
                            <a:schemeClr val="tx1"/>
                          </a:solidFill>
                        </a:rPr>
                        <a:t>?</a:t>
                      </a:r>
                      <a:endParaRPr i="1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Chytrá krajina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20. 6.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4K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8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8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8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8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i="1">
                          <a:solidFill>
                            <a:schemeClr val="tx1"/>
                          </a:solidFill>
                        </a:rPr>
                        <a:t>září ?</a:t>
                      </a:r>
                      <a:endParaRPr i="1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Vl:Aštovka</a:t>
                      </a:r>
                      <a:endParaRPr sz="1400" b="1" i="0" u="none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8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8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8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8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i="1">
                          <a:solidFill>
                            <a:schemeClr val="tx1"/>
                          </a:solidFill>
                        </a:rPr>
                        <a:t>nebude</a:t>
                      </a:r>
                      <a:endParaRPr i="1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obsah 1"/>
          <p:cNvSpPr>
            <a:spLocks noGrp="1"/>
          </p:cNvSpPr>
          <p:nvPr>
            <p:ph idx="1"/>
          </p:nvPr>
        </p:nvSpPr>
        <p:spPr bwMode="auto">
          <a:xfrm>
            <a:off x="470819" y="1277257"/>
            <a:ext cx="11313813" cy="458379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cs-CZ" sz="2000"/>
              <a:t>„</a:t>
            </a:r>
            <a:r>
              <a:rPr lang="cs-CZ" sz="2000" b="1"/>
              <a:t>TASK FORCE“:</a:t>
            </a:r>
            <a:endParaRPr/>
          </a:p>
          <a:p>
            <a:pPr>
              <a:defRPr/>
            </a:pPr>
            <a:r>
              <a:rPr lang="cs-CZ" sz="2000"/>
              <a:t>Požadavek MMR-NOK na vznik a činnost skupiny za účelem hlídání implementace strategických projektů z důvodu jejich vysokého podílu na čerpání / plnění pravidla n+3 u OP ST</a:t>
            </a:r>
            <a:endParaRPr/>
          </a:p>
          <a:p>
            <a:pPr>
              <a:defRPr/>
            </a:pPr>
            <a:r>
              <a:rPr lang="cs-CZ" sz="2000"/>
              <a:t>1. jednání v květnu 2024, 2. jednání v červenci 2024, 3. jednání v říjnu 2024</a:t>
            </a:r>
            <a:endParaRPr/>
          </a:p>
          <a:p>
            <a:pPr>
              <a:defRPr/>
            </a:pPr>
            <a:r>
              <a:rPr lang="cs-CZ" sz="2000"/>
              <a:t>Účastníci – EK, ŘO, SFŽP, MMR-NOK, MMR-RESTART, MF, kraje  </a:t>
            </a:r>
            <a:endParaRPr/>
          </a:p>
          <a:p>
            <a:pPr>
              <a:defRPr/>
            </a:pPr>
            <a:r>
              <a:rPr lang="cs-CZ" sz="2000"/>
              <a:t>Dohodnuta struktura informací o SP, které budou předkládány TF</a:t>
            </a:r>
            <a:endParaRPr/>
          </a:p>
          <a:p>
            <a:pPr>
              <a:defRPr/>
            </a:pPr>
            <a:r>
              <a:rPr lang="cs-CZ" sz="1800">
                <a:solidFill>
                  <a:srgbClr val="000000"/>
                </a:solidFill>
                <a:latin typeface="Segoe UI"/>
              </a:rPr>
              <a:t>Ze strany SFŽP představen systém monitorování a vyhodnocování realizace strategických projektů</a:t>
            </a:r>
            <a:endParaRPr lang="cs-CZ" sz="1800"/>
          </a:p>
          <a:p>
            <a:pPr marL="914400" indent="-22860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cs-CZ" sz="1800">
                <a:solidFill>
                  <a:srgbClr val="000000"/>
                </a:solidFill>
                <a:latin typeface="Segoe UI"/>
              </a:rPr>
              <a:t>projektové řízení / projektový tým SFŽP (+ ŘO, JASPERS, externí experti) – prakticky každodenní monitoring</a:t>
            </a:r>
            <a:endParaRPr lang="cs-CZ" sz="1800"/>
          </a:p>
          <a:p>
            <a:pPr marL="914400" indent="-22860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cs-CZ" sz="1800">
                <a:solidFill>
                  <a:srgbClr val="000000"/>
                </a:solidFill>
                <a:latin typeface="Segoe UI"/>
              </a:rPr>
              <a:t>evaluační setkání – úroveň nositelů strategických projektů</a:t>
            </a:r>
            <a:endParaRPr lang="cs-CZ" sz="1800"/>
          </a:p>
          <a:p>
            <a:pPr marL="914400" indent="-22860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/>
            </a:pPr>
            <a:r>
              <a:rPr lang="cs-CZ" sz="1800" b="1">
                <a:solidFill>
                  <a:srgbClr val="000000"/>
                </a:solidFill>
                <a:latin typeface="Segoe UI"/>
              </a:rPr>
              <a:t>regionální úroveň (návrh) – v pravidelném intervalu (2x ročně, případně častěji) svolat </a:t>
            </a:r>
            <a:br>
              <a:rPr lang="cs-CZ" sz="1800" b="1">
                <a:solidFill>
                  <a:srgbClr val="000000"/>
                </a:solidFill>
                <a:latin typeface="Segoe UI"/>
              </a:rPr>
            </a:br>
            <a:r>
              <a:rPr lang="cs-CZ" sz="1800" b="1">
                <a:solidFill>
                  <a:srgbClr val="000000"/>
                </a:solidFill>
                <a:latin typeface="Segoe UI"/>
              </a:rPr>
              <a:t>z úrovně předsedy RSK jednání, na kterém nositelé strategických projektů za účasti SFŽP a ŘO představí aktuální stav realizace strategických projektů</a:t>
            </a:r>
            <a:endParaRPr lang="cs-CZ" sz="1800" b="1"/>
          </a:p>
          <a:p>
            <a:pPr>
              <a:defRPr/>
            </a:pPr>
            <a:endParaRPr lang="cs-CZ" sz="2000"/>
          </a:p>
        </p:txBody>
      </p:sp>
      <p:sp>
        <p:nvSpPr>
          <p:cNvPr id="3" name="Zástupný text 2"/>
          <p:cNvSpPr>
            <a:spLocks noGrp="1"/>
          </p:cNvSpPr>
          <p:nvPr>
            <p:ph type="body" sz="half" idx="2"/>
          </p:nvPr>
        </p:nvSpPr>
        <p:spPr bwMode="auto"/>
        <p:txBody>
          <a:bodyPr/>
          <a:lstStyle/>
          <a:p>
            <a:pPr>
              <a:defRPr/>
            </a:pPr>
            <a:r>
              <a:rPr lang="cs-CZ" sz="2400" b="1"/>
              <a:t>STRATEGICKÉ PROJEKTY – činnost tzv. TASK FORCE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obsah 1"/>
          <p:cNvSpPr>
            <a:spLocks noGrp="1"/>
          </p:cNvSpPr>
          <p:nvPr>
            <p:ph idx="1"/>
          </p:nvPr>
        </p:nvSpPr>
        <p:spPr bwMode="auto">
          <a:xfrm>
            <a:off x="263352" y="1268760"/>
            <a:ext cx="11928648" cy="5256584"/>
          </a:xfrm>
        </p:spPr>
        <p:txBody>
          <a:bodyPr/>
          <a:lstStyle/>
          <a:p>
            <a:pPr>
              <a:defRPr/>
            </a:pPr>
            <a:r>
              <a:rPr lang="cs-CZ" sz="2000"/>
              <a:t>Zodpovědnost ŘO – kontinuální činnost</a:t>
            </a:r>
            <a:endParaRPr/>
          </a:p>
          <a:p>
            <a:pPr>
              <a:defRPr/>
            </a:pPr>
            <a:r>
              <a:rPr lang="cs-CZ" sz="2000"/>
              <a:t>Podíl alokace vyhlášených a plánovaných výzev podle harmonogramu výzev OP ST z června 2024 na celkové alokaci programu</a:t>
            </a:r>
            <a:endParaRPr/>
          </a:p>
          <a:p>
            <a:pPr marL="0" indent="0">
              <a:buNone/>
              <a:defRPr/>
            </a:pPr>
            <a:endParaRPr lang="cs-CZ" sz="1800"/>
          </a:p>
          <a:p>
            <a:pPr>
              <a:defRPr/>
            </a:pPr>
            <a:endParaRPr lang="cs-CZ" sz="1800"/>
          </a:p>
          <a:p>
            <a:pPr>
              <a:defRPr/>
            </a:pPr>
            <a:r>
              <a:rPr lang="cs-CZ" sz="2000" b="1"/>
              <a:t>Plán pro naplnění pravidla n+3 v roce 2026 </a:t>
            </a:r>
            <a:r>
              <a:rPr lang="cs-CZ" sz="2000"/>
              <a:t>– nutno vyčerpat 38,3 % celkové alokace OP ST</a:t>
            </a:r>
            <a:endParaRPr/>
          </a:p>
          <a:p>
            <a:pPr marL="460800">
              <a:buFont typeface="Wingdings"/>
              <a:buChar char="ü"/>
              <a:defRPr/>
            </a:pPr>
            <a:r>
              <a:rPr lang="cs-CZ" sz="1800"/>
              <a:t>zpracoval ŘO ve spolupráci s kraji a MMR-RESTART</a:t>
            </a:r>
            <a:endParaRPr/>
          </a:p>
          <a:p>
            <a:pPr marL="460800">
              <a:buFont typeface="Wingdings"/>
              <a:buChar char="ü"/>
              <a:defRPr/>
            </a:pPr>
            <a:r>
              <a:rPr lang="cs-CZ" sz="1800"/>
              <a:t>požadavek MMR-NOK (výstup opatření 2.1 (+ 1.2 a 2.5) Plánu opatření pro OP ST na rok 2024)</a:t>
            </a:r>
            <a:endParaRPr/>
          </a:p>
          <a:p>
            <a:pPr marL="460800">
              <a:buFont typeface="Wingdings"/>
              <a:buChar char="ü"/>
              <a:defRPr/>
            </a:pPr>
            <a:r>
              <a:rPr lang="cs-CZ" sz="1800"/>
              <a:t>využití zbývající alokace bude postaveno na 3 krocích: </a:t>
            </a:r>
            <a:endParaRPr/>
          </a:p>
          <a:p>
            <a:pPr marL="720000" indent="-285750">
              <a:buFont typeface="Segoe UI"/>
              <a:buChar char="−"/>
              <a:defRPr/>
            </a:pPr>
            <a:r>
              <a:rPr lang="cs-CZ" sz="1800"/>
              <a:t>navýšení alokace již vyhlášených úspěšných výzev (např. strat. pr., Úvěr Transf., OÚ – veřejné služby…)</a:t>
            </a:r>
            <a:endParaRPr/>
          </a:p>
          <a:p>
            <a:pPr marL="720000" indent="-285750">
              <a:buFont typeface="Segoe UI"/>
              <a:buChar char="−"/>
              <a:defRPr/>
            </a:pPr>
            <a:r>
              <a:rPr lang="cs-CZ" sz="1800"/>
              <a:t>opětovné vyhlášení úspěšných již uzavřených výzev</a:t>
            </a:r>
            <a:endParaRPr/>
          </a:p>
          <a:p>
            <a:pPr marL="720000" indent="-285750">
              <a:buFont typeface="Segoe UI"/>
              <a:buChar char="−"/>
              <a:defRPr/>
            </a:pPr>
            <a:r>
              <a:rPr lang="cs-CZ" sz="1800"/>
              <a:t>vyhlášení zcela nových výzev</a:t>
            </a:r>
            <a:endParaRPr/>
          </a:p>
          <a:p>
            <a:pPr marL="460800">
              <a:buFont typeface="Wingdings"/>
              <a:buChar char="ü"/>
              <a:defRPr/>
            </a:pPr>
            <a:r>
              <a:rPr lang="cs-CZ" sz="1800"/>
              <a:t>po projednání s MMR-NOK bude projednán s RSK jednotlivých krajů</a:t>
            </a:r>
            <a:endParaRPr/>
          </a:p>
          <a:p>
            <a:pPr marL="460800">
              <a:buFont typeface="Wingdings"/>
              <a:buChar char="ü"/>
              <a:defRPr/>
            </a:pPr>
            <a:r>
              <a:rPr lang="cs-CZ" sz="1800"/>
              <a:t>PLÁN představuje základní mantinely řízení programu, jedná se však o živý dokument</a:t>
            </a:r>
            <a:endParaRPr/>
          </a:p>
          <a:p>
            <a:pPr marL="460800">
              <a:buFont typeface="Wingdings"/>
              <a:buChar char="ü"/>
              <a:defRPr/>
            </a:pPr>
            <a:endParaRPr lang="cs-CZ" sz="1800"/>
          </a:p>
        </p:txBody>
      </p:sp>
      <p:sp>
        <p:nvSpPr>
          <p:cNvPr id="3" name="Zástupný text 2"/>
          <p:cNvSpPr>
            <a:spLocks noGrp="1"/>
          </p:cNvSpPr>
          <p:nvPr>
            <p:ph type="body" sz="half" idx="2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cs-CZ" sz="2400" b="1"/>
              <a:t>VĚCNÉ A FINANČNÍ ŘÍZENÍ PROGRAMU</a:t>
            </a:r>
            <a:endParaRPr/>
          </a:p>
        </p:txBody>
      </p:sp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983432" y="2420888"/>
          <a:ext cx="7128794" cy="576064"/>
        </p:xfrm>
        <a:graphic>
          <a:graphicData uri="http://schemas.openxmlformats.org/drawingml/2006/table">
            <a:tbl>
              <a:tblPr firstRow="1" firstCol="1" bandRow="1"/>
              <a:tblGrid>
                <a:gridCol w="890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12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KVK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93 %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ULK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99 %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MSK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83 %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OP ST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cs-CZ" sz="2000">
                          <a:latin typeface="Segoe UI"/>
                          <a:ea typeface="Aptos"/>
                          <a:cs typeface="Segoe UI"/>
                        </a:rPr>
                        <a:t>91 %</a:t>
                      </a:r>
                      <a:endParaRPr/>
                    </a:p>
                  </a:txBody>
                  <a:tcPr marL="68580" marR="68580" marT="0" marB="0">
                    <a:lnL w="12700" algn="ctr">
                      <a:solidFill>
                        <a:srgbClr val="000000"/>
                      </a:solidFill>
                    </a:lnL>
                    <a:lnR w="12700" algn="ctr">
                      <a:solidFill>
                        <a:srgbClr val="000000"/>
                      </a:solidFill>
                    </a:lnR>
                    <a:lnT w="12700" algn="ctr">
                      <a:solidFill>
                        <a:srgbClr val="000000"/>
                      </a:solidFill>
                    </a:lnT>
                    <a:lnB w="12700" algn="ctr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6595354" name="Zástupný nadpis 1"/>
          <p:cNvSpPr>
            <a:spLocks noGrp="1"/>
          </p:cNvSpPr>
          <p:nvPr>
            <p:ph type="title"/>
          </p:nvPr>
        </p:nvSpPr>
        <p:spPr bwMode="auto">
          <a:xfrm>
            <a:off x="361926" y="172110"/>
            <a:ext cx="11280066" cy="8823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2094918493" name="Obrázek 209491849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01409" y="1682345"/>
            <a:ext cx="7117166" cy="3011108"/>
          </a:xfrm>
          <a:prstGeom prst="rect">
            <a:avLst/>
          </a:prstGeom>
        </p:spPr>
      </p:pic>
      <p:sp>
        <p:nvSpPr>
          <p:cNvPr id="972291927" name="TextovéPole 972291926"/>
          <p:cNvSpPr txBox="1"/>
          <p:nvPr/>
        </p:nvSpPr>
        <p:spPr bwMode="auto">
          <a:xfrm>
            <a:off x="630864" y="4976830"/>
            <a:ext cx="7423611" cy="59869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600" b="1" dirty="0">
                <a:solidFill>
                  <a:srgbClr val="FF0000"/>
                </a:solidFill>
                <a:latin typeface="Arial Black"/>
                <a:ea typeface="Arial Black"/>
                <a:cs typeface="Arial Black"/>
              </a:rPr>
              <a:t>REGISTRACE </a:t>
            </a:r>
            <a:r>
              <a:rPr sz="2800" b="1" dirty="0">
                <a:solidFill>
                  <a:srgbClr val="FF0000"/>
                </a:solidFill>
                <a:latin typeface="Arial Black"/>
                <a:ea typeface="Arial Black"/>
                <a:cs typeface="Arial Black"/>
              </a:rPr>
              <a:t>OTEVŘENA DO </a:t>
            </a:r>
            <a:r>
              <a:rPr lang="cs-CZ" sz="2800" b="1">
                <a:solidFill>
                  <a:srgbClr val="FF0000"/>
                </a:solidFill>
                <a:latin typeface="Arial Black"/>
                <a:ea typeface="Arial Black"/>
                <a:cs typeface="Arial Black"/>
              </a:rPr>
              <a:t>6</a:t>
            </a:r>
            <a:r>
              <a:rPr sz="2800" b="1">
                <a:solidFill>
                  <a:srgbClr val="FF0000"/>
                </a:solidFill>
                <a:latin typeface="Arial Black"/>
                <a:ea typeface="Arial Black"/>
                <a:cs typeface="Arial Black"/>
              </a:rPr>
              <a:t>.9.2024</a:t>
            </a:r>
            <a:endParaRPr>
              <a:solidFill>
                <a:srgbClr val="00B050"/>
              </a:solidFill>
            </a:endParaRPr>
          </a:p>
        </p:txBody>
      </p:sp>
      <p:pic>
        <p:nvPicPr>
          <p:cNvPr id="193026317" name="Obrázek 1930263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52745" y="1682344"/>
            <a:ext cx="3209900" cy="45407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 bwMode="auto">
          <a:xfrm>
            <a:off x="1775520" y="836712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cs-CZ" sz="6000" b="1">
              <a:solidFill>
                <a:schemeClr val="bg1"/>
              </a:solidFill>
            </a:endParaRPr>
          </a:p>
          <a:p>
            <a:pPr algn="ctr">
              <a:defRPr/>
            </a:pPr>
            <a:endParaRPr lang="cs-CZ" sz="60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cs-CZ" sz="6000" b="1">
                <a:solidFill>
                  <a:schemeClr val="bg1"/>
                </a:solidFill>
              </a:rPr>
              <a:t>Děkuji za pozornost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8</TotalTime>
  <Words>913</Words>
  <Application>Microsoft Office PowerPoint</Application>
  <DocSecurity>0</DocSecurity>
  <PresentationFormat>Širokoúhlá obrazovka</PresentationFormat>
  <Paragraphs>200</Paragraphs>
  <Slides>8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7" baseType="lpstr">
      <vt:lpstr>Abyssinica SIL</vt:lpstr>
      <vt:lpstr>Aptos</vt:lpstr>
      <vt:lpstr>Arial</vt:lpstr>
      <vt:lpstr>Arial Black</vt:lpstr>
      <vt:lpstr>Calibri</vt:lpstr>
      <vt:lpstr>Segoe UI</vt:lpstr>
      <vt:lpstr>Times New Roman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Lásková Lenka</cp:lastModifiedBy>
  <cp:revision>180</cp:revision>
  <dcterms:created xsi:type="dcterms:W3CDTF">2022-11-18T10:26:31Z</dcterms:created>
  <dcterms:modified xsi:type="dcterms:W3CDTF">2024-09-05T08:42:00Z</dcterms:modified>
  <cp:category/>
  <dc:identifier/>
  <cp:contentStatus/>
  <dc:language/>
  <cp:version/>
</cp:coreProperties>
</file>