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77" r:id="rId3"/>
    <p:sldId id="278" r:id="rId4"/>
    <p:sldId id="316" r:id="rId5"/>
    <p:sldId id="293" r:id="rId6"/>
    <p:sldId id="299" r:id="rId7"/>
    <p:sldId id="292" r:id="rId8"/>
    <p:sldId id="313" r:id="rId9"/>
    <p:sldId id="315" r:id="rId10"/>
    <p:sldId id="274" r:id="rId11"/>
  </p:sldIdLst>
  <p:sldSz cx="9144000" cy="6858000" type="screen4x3"/>
  <p:notesSz cx="9144000" cy="6858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oukup Miloš" initials="SM" lastIdx="1" clrIdx="0">
    <p:extLst>
      <p:ext uri="{19B8F6BF-5375-455C-9EA6-DF929625EA0E}">
        <p15:presenceInfo xmlns:p15="http://schemas.microsoft.com/office/powerpoint/2012/main" userId="S-1-5-21-1453678106-484518242-318601546-1557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5" autoAdjust="0"/>
    <p:restoredTop sz="76372" autoAdjust="0"/>
  </p:normalViewPr>
  <p:slideViewPr>
    <p:cSldViewPr snapToGrid="0" snapToObjects="1">
      <p:cViewPr varScale="1">
        <p:scale>
          <a:sx n="54" d="100"/>
          <a:sy n="54" d="100"/>
        </p:scale>
        <p:origin x="994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92E977-773D-42D5-9674-413E30A39EB9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485E4B25-C76F-4837-82BD-B8C26BF2CA62}">
      <dgm:prSet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cs-CZ" sz="1700" b="1" i="0" dirty="0"/>
            <a:t>06.09.2024 </a:t>
          </a:r>
        </a:p>
        <a:p>
          <a:r>
            <a:rPr lang="cs-CZ" sz="1700" b="1" i="0" dirty="0"/>
            <a:t>Pracovní jednání Vládního výboru – VŠ KVK</a:t>
          </a:r>
          <a:r>
            <a:rPr lang="en-US" sz="1700" b="0" i="0" dirty="0"/>
            <a:t>​</a:t>
          </a:r>
          <a:endParaRPr lang="cs-CZ" sz="1700" dirty="0"/>
        </a:p>
      </dgm:t>
    </dgm:pt>
    <dgm:pt modelId="{6862C75E-7320-4703-A9E7-F60F6B4750BA}" type="parTrans" cxnId="{93B8822B-0E77-4725-8DE7-DBD755B170B0}">
      <dgm:prSet/>
      <dgm:spPr/>
      <dgm:t>
        <a:bodyPr/>
        <a:lstStyle/>
        <a:p>
          <a:endParaRPr lang="cs-CZ"/>
        </a:p>
      </dgm:t>
    </dgm:pt>
    <dgm:pt modelId="{86E2CD13-0EBC-48E1-97DC-470124E59149}" type="sibTrans" cxnId="{93B8822B-0E77-4725-8DE7-DBD755B170B0}">
      <dgm:prSet/>
      <dgm:spPr/>
      <dgm:t>
        <a:bodyPr/>
        <a:lstStyle/>
        <a:p>
          <a:endParaRPr lang="cs-CZ"/>
        </a:p>
      </dgm:t>
    </dgm:pt>
    <dgm:pt modelId="{3EBB1ED7-D5BB-4F4C-871F-AA8215F28137}">
      <dgm:prSet custT="1"/>
      <dgm:spPr/>
      <dgm:t>
        <a:bodyPr/>
        <a:lstStyle/>
        <a:p>
          <a:r>
            <a:rPr lang="cs-CZ" sz="1700" b="1" i="0" dirty="0"/>
            <a:t>Říjen 2024 Podání žádosti o nový TSI projekt – Podpora administrativní kapacity</a:t>
          </a:r>
          <a:endParaRPr lang="cs-CZ" sz="1700" dirty="0"/>
        </a:p>
      </dgm:t>
    </dgm:pt>
    <dgm:pt modelId="{D4D85121-6CAC-4E73-A08E-8FD829A0EA8D}" type="parTrans" cxnId="{96C4EBC6-DAD8-4A3F-B9A8-1B85D0E2E942}">
      <dgm:prSet/>
      <dgm:spPr/>
      <dgm:t>
        <a:bodyPr/>
        <a:lstStyle/>
        <a:p>
          <a:endParaRPr lang="cs-CZ"/>
        </a:p>
      </dgm:t>
    </dgm:pt>
    <dgm:pt modelId="{455AC6CA-535B-4C8B-B5D0-ABD5872C356D}" type="sibTrans" cxnId="{96C4EBC6-DAD8-4A3F-B9A8-1B85D0E2E942}">
      <dgm:prSet/>
      <dgm:spPr/>
      <dgm:t>
        <a:bodyPr/>
        <a:lstStyle/>
        <a:p>
          <a:endParaRPr lang="cs-CZ"/>
        </a:p>
      </dgm:t>
    </dgm:pt>
    <dgm:pt modelId="{8C2978C7-DED4-493F-BD0B-190F41CA5E59}">
      <dgm:prSet custT="1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cs-CZ" sz="1700" b="1" i="0" dirty="0"/>
            <a:t>Říjen 2024 zajištění exkurze - přenos dobré praxe MSK</a:t>
          </a:r>
          <a:r>
            <a:rPr lang="en-US" sz="1700" b="0" i="0" dirty="0"/>
            <a:t>​</a:t>
          </a:r>
          <a:endParaRPr lang="cs-CZ" sz="1700" dirty="0"/>
        </a:p>
      </dgm:t>
    </dgm:pt>
    <dgm:pt modelId="{0AC48005-B0CF-48B3-8751-B202B4017DAA}" type="parTrans" cxnId="{CC3FE08D-121C-4DE5-A75E-5A031721A240}">
      <dgm:prSet/>
      <dgm:spPr/>
      <dgm:t>
        <a:bodyPr/>
        <a:lstStyle/>
        <a:p>
          <a:endParaRPr lang="cs-CZ"/>
        </a:p>
      </dgm:t>
    </dgm:pt>
    <dgm:pt modelId="{BDD3A9F9-E31D-41C7-A499-33FCE15B7596}" type="sibTrans" cxnId="{CC3FE08D-121C-4DE5-A75E-5A031721A240}">
      <dgm:prSet/>
      <dgm:spPr/>
      <dgm:t>
        <a:bodyPr/>
        <a:lstStyle/>
        <a:p>
          <a:endParaRPr lang="cs-CZ"/>
        </a:p>
      </dgm:t>
    </dgm:pt>
    <dgm:pt modelId="{28F7052E-34E4-4594-AEEE-A689A30F1B0A}" type="pres">
      <dgm:prSet presAssocID="{0392E977-773D-42D5-9674-413E30A39EB9}" presName="CompostProcess" presStyleCnt="0">
        <dgm:presLayoutVars>
          <dgm:dir/>
          <dgm:resizeHandles val="exact"/>
        </dgm:presLayoutVars>
      </dgm:prSet>
      <dgm:spPr/>
    </dgm:pt>
    <dgm:pt modelId="{E453353A-67D0-4638-8859-8777C06E4B4A}" type="pres">
      <dgm:prSet presAssocID="{0392E977-773D-42D5-9674-413E30A39EB9}" presName="arrow" presStyleLbl="bgShp" presStyleIdx="0" presStyleCnt="1"/>
      <dgm:spPr/>
    </dgm:pt>
    <dgm:pt modelId="{0584FE50-FD58-4D42-9AE9-1A258A2B6714}" type="pres">
      <dgm:prSet presAssocID="{0392E977-773D-42D5-9674-413E30A39EB9}" presName="linearProcess" presStyleCnt="0"/>
      <dgm:spPr/>
    </dgm:pt>
    <dgm:pt modelId="{8A3C1383-6FC4-486F-9B83-FB60EA907D84}" type="pres">
      <dgm:prSet presAssocID="{485E4B25-C76F-4837-82BD-B8C26BF2CA62}" presName="textNode" presStyleLbl="node1" presStyleIdx="0" presStyleCnt="3" custScaleX="105624" custScaleY="86480">
        <dgm:presLayoutVars>
          <dgm:bulletEnabled val="1"/>
        </dgm:presLayoutVars>
      </dgm:prSet>
      <dgm:spPr/>
    </dgm:pt>
    <dgm:pt modelId="{848144EF-E882-4DC7-AA12-0846716DEBD5}" type="pres">
      <dgm:prSet presAssocID="{86E2CD13-0EBC-48E1-97DC-470124E59149}" presName="sibTrans" presStyleCnt="0"/>
      <dgm:spPr/>
    </dgm:pt>
    <dgm:pt modelId="{E943CE21-5A68-495D-8CCC-5BFAA99EC122}" type="pres">
      <dgm:prSet presAssocID="{8C2978C7-DED4-493F-BD0B-190F41CA5E59}" presName="textNode" presStyleLbl="node1" presStyleIdx="1" presStyleCnt="3" custScaleY="91159" custLinFactX="84737" custLinFactNeighborX="100000" custLinFactNeighborY="-913">
        <dgm:presLayoutVars>
          <dgm:bulletEnabled val="1"/>
        </dgm:presLayoutVars>
      </dgm:prSet>
      <dgm:spPr/>
    </dgm:pt>
    <dgm:pt modelId="{0427D428-4111-4043-A1CE-2A42D55023A9}" type="pres">
      <dgm:prSet presAssocID="{BDD3A9F9-E31D-41C7-A499-33FCE15B7596}" presName="sibTrans" presStyleCnt="0"/>
      <dgm:spPr/>
    </dgm:pt>
    <dgm:pt modelId="{76AE094A-6F91-419C-85C1-F67070A376C4}" type="pres">
      <dgm:prSet presAssocID="{3EBB1ED7-D5BB-4F4C-871F-AA8215F28137}" presName="textNode" presStyleLbl="node1" presStyleIdx="2" presStyleCnt="3" custScaleY="89739" custLinFactX="-100000" custLinFactNeighborX="-139925" custLinFactNeighborY="646">
        <dgm:presLayoutVars>
          <dgm:bulletEnabled val="1"/>
        </dgm:presLayoutVars>
      </dgm:prSet>
      <dgm:spPr/>
    </dgm:pt>
  </dgm:ptLst>
  <dgm:cxnLst>
    <dgm:cxn modelId="{93B8822B-0E77-4725-8DE7-DBD755B170B0}" srcId="{0392E977-773D-42D5-9674-413E30A39EB9}" destId="{485E4B25-C76F-4837-82BD-B8C26BF2CA62}" srcOrd="0" destOrd="0" parTransId="{6862C75E-7320-4703-A9E7-F60F6B4750BA}" sibTransId="{86E2CD13-0EBC-48E1-97DC-470124E59149}"/>
    <dgm:cxn modelId="{E5F32761-D4A6-4187-91A9-2D5A2E7B1668}" type="presOf" srcId="{8C2978C7-DED4-493F-BD0B-190F41CA5E59}" destId="{E943CE21-5A68-495D-8CCC-5BFAA99EC122}" srcOrd="0" destOrd="0" presId="urn:microsoft.com/office/officeart/2005/8/layout/hProcess9"/>
    <dgm:cxn modelId="{CC3FE08D-121C-4DE5-A75E-5A031721A240}" srcId="{0392E977-773D-42D5-9674-413E30A39EB9}" destId="{8C2978C7-DED4-493F-BD0B-190F41CA5E59}" srcOrd="1" destOrd="0" parTransId="{0AC48005-B0CF-48B3-8751-B202B4017DAA}" sibTransId="{BDD3A9F9-E31D-41C7-A499-33FCE15B7596}"/>
    <dgm:cxn modelId="{271629A8-7641-4BBA-8FB3-258F4C690D94}" type="presOf" srcId="{485E4B25-C76F-4837-82BD-B8C26BF2CA62}" destId="{8A3C1383-6FC4-486F-9B83-FB60EA907D84}" srcOrd="0" destOrd="0" presId="urn:microsoft.com/office/officeart/2005/8/layout/hProcess9"/>
    <dgm:cxn modelId="{96C4EBC6-DAD8-4A3F-B9A8-1B85D0E2E942}" srcId="{0392E977-773D-42D5-9674-413E30A39EB9}" destId="{3EBB1ED7-D5BB-4F4C-871F-AA8215F28137}" srcOrd="2" destOrd="0" parTransId="{D4D85121-6CAC-4E73-A08E-8FD829A0EA8D}" sibTransId="{455AC6CA-535B-4C8B-B5D0-ABD5872C356D}"/>
    <dgm:cxn modelId="{A25518F1-E152-4D99-B154-9A82EE56166E}" type="presOf" srcId="{3EBB1ED7-D5BB-4F4C-871F-AA8215F28137}" destId="{76AE094A-6F91-419C-85C1-F67070A376C4}" srcOrd="0" destOrd="0" presId="urn:microsoft.com/office/officeart/2005/8/layout/hProcess9"/>
    <dgm:cxn modelId="{F5F95CF8-9AE0-4FDB-8CAD-FE6B8DA88E17}" type="presOf" srcId="{0392E977-773D-42D5-9674-413E30A39EB9}" destId="{28F7052E-34E4-4594-AEEE-A689A30F1B0A}" srcOrd="0" destOrd="0" presId="urn:microsoft.com/office/officeart/2005/8/layout/hProcess9"/>
    <dgm:cxn modelId="{F04B1B0A-31BE-485B-B31E-DEA07320045C}" type="presParOf" srcId="{28F7052E-34E4-4594-AEEE-A689A30F1B0A}" destId="{E453353A-67D0-4638-8859-8777C06E4B4A}" srcOrd="0" destOrd="0" presId="urn:microsoft.com/office/officeart/2005/8/layout/hProcess9"/>
    <dgm:cxn modelId="{915C209C-CE1F-4F37-B055-C886B397FEB9}" type="presParOf" srcId="{28F7052E-34E4-4594-AEEE-A689A30F1B0A}" destId="{0584FE50-FD58-4D42-9AE9-1A258A2B6714}" srcOrd="1" destOrd="0" presId="urn:microsoft.com/office/officeart/2005/8/layout/hProcess9"/>
    <dgm:cxn modelId="{5167804E-25EC-42EE-82C2-0DF5ABAAB4B8}" type="presParOf" srcId="{0584FE50-FD58-4D42-9AE9-1A258A2B6714}" destId="{8A3C1383-6FC4-486F-9B83-FB60EA907D84}" srcOrd="0" destOrd="0" presId="urn:microsoft.com/office/officeart/2005/8/layout/hProcess9"/>
    <dgm:cxn modelId="{CE6EBBB1-A318-4ED3-9DB4-A7ABF730C567}" type="presParOf" srcId="{0584FE50-FD58-4D42-9AE9-1A258A2B6714}" destId="{848144EF-E882-4DC7-AA12-0846716DEBD5}" srcOrd="1" destOrd="0" presId="urn:microsoft.com/office/officeart/2005/8/layout/hProcess9"/>
    <dgm:cxn modelId="{9DD7BEE8-6777-4CA0-A851-61F03461A2DE}" type="presParOf" srcId="{0584FE50-FD58-4D42-9AE9-1A258A2B6714}" destId="{E943CE21-5A68-495D-8CCC-5BFAA99EC122}" srcOrd="2" destOrd="0" presId="urn:microsoft.com/office/officeart/2005/8/layout/hProcess9"/>
    <dgm:cxn modelId="{A427741A-7E02-4CE2-B675-5463F7FC502B}" type="presParOf" srcId="{0584FE50-FD58-4D42-9AE9-1A258A2B6714}" destId="{0427D428-4111-4043-A1CE-2A42D55023A9}" srcOrd="3" destOrd="0" presId="urn:microsoft.com/office/officeart/2005/8/layout/hProcess9"/>
    <dgm:cxn modelId="{7BC8378B-D832-403E-AAD8-B40474C254F5}" type="presParOf" srcId="{0584FE50-FD58-4D42-9AE9-1A258A2B6714}" destId="{76AE094A-6F91-419C-85C1-F67070A376C4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53353A-67D0-4638-8859-8777C06E4B4A}">
      <dsp:nvSpPr>
        <dsp:cNvPr id="0" name=""/>
        <dsp:cNvSpPr/>
      </dsp:nvSpPr>
      <dsp:spPr>
        <a:xfrm>
          <a:off x="639935" y="0"/>
          <a:ext cx="7252602" cy="4154984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3C1383-6FC4-486F-9B83-FB60EA907D84}">
      <dsp:nvSpPr>
        <dsp:cNvPr id="0" name=""/>
        <dsp:cNvSpPr/>
      </dsp:nvSpPr>
      <dsp:spPr>
        <a:xfrm>
          <a:off x="41" y="1358845"/>
          <a:ext cx="2658816" cy="1437292"/>
        </a:xfrm>
        <a:prstGeom prst="roundRect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b="1" i="0" kern="1200" dirty="0"/>
            <a:t>06.09.2024 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b="1" i="0" kern="1200" dirty="0"/>
            <a:t>Pracovní jednání Vládního výboru – VŠ KVK</a:t>
          </a:r>
          <a:r>
            <a:rPr lang="en-US" sz="1700" b="0" i="0" kern="1200" dirty="0"/>
            <a:t>​</a:t>
          </a:r>
          <a:endParaRPr lang="cs-CZ" sz="1700" kern="1200" dirty="0"/>
        </a:p>
      </dsp:txBody>
      <dsp:txXfrm>
        <a:off x="70204" y="1429008"/>
        <a:ext cx="2518490" cy="1296966"/>
      </dsp:txXfrm>
    </dsp:sp>
    <dsp:sp modelId="{E943CE21-5A68-495D-8CCC-5BFAA99EC122}">
      <dsp:nvSpPr>
        <dsp:cNvPr id="0" name=""/>
        <dsp:cNvSpPr/>
      </dsp:nvSpPr>
      <dsp:spPr>
        <a:xfrm>
          <a:off x="5630978" y="1304789"/>
          <a:ext cx="2517246" cy="1515056"/>
        </a:xfrm>
        <a:prstGeom prst="roundRect">
          <a:avLst/>
        </a:prstGeom>
        <a:solidFill>
          <a:schemeClr val="accent5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b="1" i="0" kern="1200" dirty="0"/>
            <a:t>Říjen 2024 zajištění exkurze - přenos dobré praxe MSK</a:t>
          </a:r>
          <a:r>
            <a:rPr lang="en-US" sz="1700" b="0" i="0" kern="1200" dirty="0"/>
            <a:t>​</a:t>
          </a:r>
          <a:endParaRPr lang="cs-CZ" sz="1700" kern="1200" dirty="0"/>
        </a:p>
      </dsp:txBody>
      <dsp:txXfrm>
        <a:off x="5704937" y="1378748"/>
        <a:ext cx="2369328" cy="1367138"/>
      </dsp:txXfrm>
    </dsp:sp>
    <dsp:sp modelId="{76AE094A-6F91-419C-85C1-F67070A376C4}">
      <dsp:nvSpPr>
        <dsp:cNvPr id="0" name=""/>
        <dsp:cNvSpPr/>
      </dsp:nvSpPr>
      <dsp:spPr>
        <a:xfrm>
          <a:off x="2910896" y="1342500"/>
          <a:ext cx="2517246" cy="14914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b="1" i="0" kern="1200" dirty="0"/>
            <a:t>Říjen 2024 Podání žádosti o nový TSI projekt – Podpora administrativní kapacity</a:t>
          </a:r>
          <a:endParaRPr lang="cs-CZ" sz="1700" kern="1200" dirty="0"/>
        </a:p>
      </dsp:txBody>
      <dsp:txXfrm>
        <a:off x="2983703" y="1415307"/>
        <a:ext cx="2371632" cy="13458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CEBC6A-6B3C-4461-BBA5-A0C17764F344}" type="datetimeFigureOut">
              <a:rPr lang="cs-CZ" smtClean="0"/>
              <a:t>28.08.2024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5F71E7-B110-4255-AA78-8A7BBCB9E2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41194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B37827-F569-B047-8D5C-F2CC4B30853C}" type="datetimeFigureOut">
              <a:rPr lang="cs-CZ" smtClean="0"/>
              <a:pPr/>
              <a:t>28.08.2024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378D2A-2CBA-924B-BC55-0F55936500A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07959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378D2A-2CBA-924B-BC55-0F55936500AB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33069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378D2A-2CBA-924B-BC55-0F55936500AB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81841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378D2A-2CBA-924B-BC55-0F55936500AB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042994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378D2A-2CBA-924B-BC55-0F55936500AB}" type="slidenum">
              <a:rPr lang="cs-CZ" smtClean="0"/>
              <a:pPr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96241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378D2A-2CBA-924B-BC55-0F55936500AB}" type="slidenum">
              <a:rPr lang="cs-CZ" smtClean="0"/>
              <a:pPr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62575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378D2A-2CBA-924B-BC55-0F55936500AB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79388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378D2A-2CBA-924B-BC55-0F55936500AB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32958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8AB54-D148-B942-A9CE-55A9BEF375E2}" type="datetimeFigureOut">
              <a:rPr lang="cs-CZ" smtClean="0"/>
              <a:pPr/>
              <a:t>28.08.2024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9896-F542-D645-BF67-80AC1998F42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8AB54-D148-B942-A9CE-55A9BEF375E2}" type="datetimeFigureOut">
              <a:rPr lang="cs-CZ" smtClean="0"/>
              <a:pPr/>
              <a:t>28.08.2024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9896-F542-D645-BF67-80AC1998F42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8AB54-D148-B942-A9CE-55A9BEF375E2}" type="datetimeFigureOut">
              <a:rPr lang="cs-CZ" smtClean="0"/>
              <a:pPr/>
              <a:t>28.08.2024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9896-F542-D645-BF67-80AC1998F42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8AB54-D148-B942-A9CE-55A9BEF375E2}" type="datetimeFigureOut">
              <a:rPr lang="cs-CZ" smtClean="0"/>
              <a:pPr/>
              <a:t>28.08.2024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9896-F542-D645-BF67-80AC1998F42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8AB54-D148-B942-A9CE-55A9BEF375E2}" type="datetimeFigureOut">
              <a:rPr lang="cs-CZ" smtClean="0"/>
              <a:pPr/>
              <a:t>28.08.2024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9896-F542-D645-BF67-80AC1998F42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8AB54-D148-B942-A9CE-55A9BEF375E2}" type="datetimeFigureOut">
              <a:rPr lang="cs-CZ" smtClean="0"/>
              <a:pPr/>
              <a:t>28.08.2024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9896-F542-D645-BF67-80AC1998F42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8AB54-D148-B942-A9CE-55A9BEF375E2}" type="datetimeFigureOut">
              <a:rPr lang="cs-CZ" smtClean="0"/>
              <a:pPr/>
              <a:t>28.08.2024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9896-F542-D645-BF67-80AC1998F42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8AB54-D148-B942-A9CE-55A9BEF375E2}" type="datetimeFigureOut">
              <a:rPr lang="cs-CZ" smtClean="0"/>
              <a:pPr/>
              <a:t>28.08.2024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9896-F542-D645-BF67-80AC1998F42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8AB54-D148-B942-A9CE-55A9BEF375E2}" type="datetimeFigureOut">
              <a:rPr lang="cs-CZ" smtClean="0"/>
              <a:pPr/>
              <a:t>28.08.2024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9896-F542-D645-BF67-80AC1998F42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8AB54-D148-B942-A9CE-55A9BEF375E2}" type="datetimeFigureOut">
              <a:rPr lang="cs-CZ" smtClean="0"/>
              <a:pPr/>
              <a:t>28.08.2024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9896-F542-D645-BF67-80AC1998F42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Přetáhněte obrázek na zástupný symbol nebo klikněte na ikonu pro přidání.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8AB54-D148-B942-A9CE-55A9BEF375E2}" type="datetimeFigureOut">
              <a:rPr lang="cs-CZ" smtClean="0"/>
              <a:pPr/>
              <a:t>28.08.2024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9896-F542-D645-BF67-80AC1998F42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A8AB54-D148-B942-A9CE-55A9BEF375E2}" type="datetimeFigureOut">
              <a:rPr lang="cs-CZ" smtClean="0"/>
              <a:pPr/>
              <a:t>28.08.2024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C9896-F542-D645-BF67-80AC1998F420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514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lenka.bilska@mmr.cz" TargetMode="External"/><Relationship Id="rId2" Type="http://schemas.openxmlformats.org/officeDocument/2006/relationships/hyperlink" Target="mailto:kristyna.weissova@mmr.gov.cz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828800"/>
            <a:ext cx="7772400" cy="3895724"/>
          </a:xfrm>
        </p:spPr>
        <p:txBody>
          <a:bodyPr>
            <a:noAutofit/>
          </a:bodyPr>
          <a:lstStyle/>
          <a:p>
            <a:br>
              <a:rPr lang="cs-CZ" sz="4000" b="1" dirty="0">
                <a:solidFill>
                  <a:schemeClr val="bg1"/>
                </a:solidFill>
              </a:rPr>
            </a:br>
            <a:br>
              <a:rPr lang="cs-CZ" sz="4000" b="1" dirty="0">
                <a:solidFill>
                  <a:schemeClr val="bg1"/>
                </a:solidFill>
              </a:rPr>
            </a:br>
            <a:br>
              <a:rPr lang="cs-CZ" sz="4000" b="1" dirty="0">
                <a:solidFill>
                  <a:schemeClr val="bg1"/>
                </a:solidFill>
              </a:rPr>
            </a:br>
            <a:br>
              <a:rPr lang="cs-CZ" sz="4000" b="1" dirty="0">
                <a:solidFill>
                  <a:schemeClr val="bg1"/>
                </a:solidFill>
              </a:rPr>
            </a:br>
            <a:br>
              <a:rPr lang="cs-CZ" sz="4000" b="1" dirty="0">
                <a:solidFill>
                  <a:schemeClr val="bg1"/>
                </a:solidFill>
              </a:rPr>
            </a:br>
            <a:br>
              <a:rPr lang="cs-CZ" sz="4000" b="1" dirty="0">
                <a:solidFill>
                  <a:schemeClr val="bg1"/>
                </a:solidFill>
              </a:rPr>
            </a:br>
            <a:br>
              <a:rPr lang="cs-CZ" sz="4000" b="1" dirty="0">
                <a:solidFill>
                  <a:schemeClr val="bg1"/>
                </a:solidFill>
              </a:rPr>
            </a:br>
            <a:br>
              <a:rPr lang="cs-CZ" sz="4000" b="1" dirty="0">
                <a:solidFill>
                  <a:schemeClr val="bg1"/>
                </a:solidFill>
              </a:rPr>
            </a:br>
            <a:br>
              <a:rPr lang="cs-CZ" sz="4000" b="1" dirty="0">
                <a:solidFill>
                  <a:schemeClr val="bg1"/>
                </a:solidFill>
              </a:rPr>
            </a:br>
            <a:br>
              <a:rPr lang="cs-CZ" sz="4000" b="1" dirty="0">
                <a:solidFill>
                  <a:schemeClr val="bg1"/>
                </a:solidFill>
              </a:rPr>
            </a:br>
            <a:br>
              <a:rPr lang="cs-CZ" sz="4000" b="1" dirty="0">
                <a:solidFill>
                  <a:schemeClr val="bg1"/>
                </a:solidFill>
              </a:rPr>
            </a:br>
            <a:r>
              <a:rPr lang="cs-CZ" sz="3600" b="1" dirty="0">
                <a:solidFill>
                  <a:schemeClr val="bg1"/>
                </a:solidFill>
              </a:rPr>
              <a:t>Strategie RE:START – 6. aktualizace AP</a:t>
            </a:r>
            <a:br>
              <a:rPr lang="cs-CZ" sz="4000" b="1" dirty="0">
                <a:solidFill>
                  <a:schemeClr val="bg1"/>
                </a:solidFill>
              </a:rPr>
            </a:br>
            <a:br>
              <a:rPr lang="cs-CZ" sz="4000" b="1" dirty="0">
                <a:solidFill>
                  <a:schemeClr val="bg1"/>
                </a:solidFill>
              </a:rPr>
            </a:br>
            <a:r>
              <a:rPr lang="cs-CZ" sz="4000" b="1" dirty="0">
                <a:solidFill>
                  <a:schemeClr val="bg1"/>
                </a:solidFill>
              </a:rPr>
              <a:t>24. řádné jednání RSK KVK</a:t>
            </a:r>
            <a:br>
              <a:rPr lang="cs-CZ" sz="4000" b="1" dirty="0">
                <a:solidFill>
                  <a:schemeClr val="bg1"/>
                </a:solidFill>
              </a:rPr>
            </a:br>
            <a:br>
              <a:rPr lang="cs-CZ" sz="4000" b="1" dirty="0">
                <a:solidFill>
                  <a:schemeClr val="bg1"/>
                </a:solidFill>
              </a:rPr>
            </a:br>
            <a:r>
              <a:rPr lang="cs-CZ" sz="4000" b="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632365" y="4817080"/>
            <a:ext cx="4144818" cy="452582"/>
          </a:xfrm>
        </p:spPr>
        <p:txBody>
          <a:bodyPr>
            <a:normAutofit/>
          </a:bodyPr>
          <a:lstStyle/>
          <a:p>
            <a:r>
              <a:rPr lang="cs-CZ" dirty="0">
                <a:solidFill>
                  <a:schemeClr val="bg1"/>
                </a:solidFill>
              </a:rPr>
              <a:t>05. září  2024, Karlovy Vary</a:t>
            </a:r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C0AAC867-098B-8B59-9220-9B62AC2BCC86}"/>
              </a:ext>
            </a:extLst>
          </p:cNvPr>
          <p:cNvSpPr/>
          <p:nvPr/>
        </p:nvSpPr>
        <p:spPr>
          <a:xfrm>
            <a:off x="5029200" y="606147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b="1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RE:START III  CZ.10.04.01/00/22_004/0000001</a:t>
            </a:r>
            <a:endParaRPr lang="cs-CZ" dirty="0">
              <a:solidFill>
                <a:schemeClr val="bg1"/>
              </a:solidFill>
            </a:endParaRP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722624EB-B306-8BC0-B56B-BFB1577138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11668"/>
            <a:ext cx="2249815" cy="650643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DA8C95E1-5802-E5D6-DEF5-5261F65B070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9814" y="6215980"/>
            <a:ext cx="2536823" cy="6463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9926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695116"/>
            <a:ext cx="7772400" cy="870663"/>
          </a:xfrm>
        </p:spPr>
        <p:txBody>
          <a:bodyPr>
            <a:normAutofit fontScale="90000"/>
          </a:bodyPr>
          <a:lstStyle/>
          <a:p>
            <a:br>
              <a:rPr lang="cs-CZ" dirty="0">
                <a:solidFill>
                  <a:schemeClr val="bg1"/>
                </a:solidFill>
              </a:rPr>
            </a:br>
            <a:br>
              <a:rPr lang="cs-CZ" dirty="0">
                <a:solidFill>
                  <a:schemeClr val="bg1"/>
                </a:solidFill>
              </a:rPr>
            </a:br>
            <a:br>
              <a:rPr lang="cs-CZ" dirty="0">
                <a:solidFill>
                  <a:schemeClr val="bg1"/>
                </a:solidFill>
              </a:rPr>
            </a:br>
            <a:endParaRPr lang="cs-CZ" sz="4400" b="1" spc="70" dirty="0">
              <a:solidFill>
                <a:schemeClr val="bg1"/>
              </a:solidFill>
              <a:latin typeface="Calibri"/>
              <a:ea typeface="+mn-ea"/>
              <a:cs typeface="Calibri"/>
            </a:endParaRPr>
          </a:p>
        </p:txBody>
      </p:sp>
      <p:sp>
        <p:nvSpPr>
          <p:cNvPr id="3" name="object 6"/>
          <p:cNvSpPr txBox="1"/>
          <p:nvPr/>
        </p:nvSpPr>
        <p:spPr>
          <a:xfrm>
            <a:off x="1436085" y="1847273"/>
            <a:ext cx="6091551" cy="39395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/>
            <a:br>
              <a:rPr lang="cs-CZ" dirty="0"/>
            </a:br>
            <a:endParaRPr lang="cs-CZ" dirty="0"/>
          </a:p>
          <a:p>
            <a:pPr algn="ctr"/>
            <a:r>
              <a:rPr lang="cs-CZ" b="1" dirty="0">
                <a:solidFill>
                  <a:schemeClr val="bg1"/>
                </a:solidFill>
              </a:rPr>
              <a:t>Regionální kancelář Karlovarský kraj</a:t>
            </a:r>
          </a:p>
          <a:p>
            <a:pPr algn="ctr"/>
            <a:r>
              <a:rPr lang="cs-CZ" b="1" dirty="0">
                <a:solidFill>
                  <a:schemeClr val="bg1"/>
                </a:solidFill>
              </a:rPr>
              <a:t>Ing. Kristýna Weissová</a:t>
            </a:r>
            <a:br>
              <a:rPr lang="cs-CZ" dirty="0">
                <a:solidFill>
                  <a:schemeClr val="bg1"/>
                </a:solidFill>
              </a:rPr>
            </a:br>
            <a:r>
              <a:rPr lang="cs-CZ" dirty="0">
                <a:solidFill>
                  <a:schemeClr val="bg1"/>
                </a:solidFill>
              </a:rPr>
              <a:t>Vedoucí oddělení ohrožených území a regionů</a:t>
            </a:r>
          </a:p>
          <a:p>
            <a:pPr algn="ctr"/>
            <a:r>
              <a:rPr lang="cs-CZ" dirty="0">
                <a:solidFill>
                  <a:schemeClr val="bg1"/>
                </a:solidFill>
              </a:rPr>
              <a:t>e-mail: </a:t>
            </a:r>
            <a:r>
              <a:rPr lang="cs-CZ" sz="1800" u="sng" dirty="0">
                <a:solidFill>
                  <a:srgbClr val="0066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kristyna.weissova@mmr.gov.cz</a:t>
            </a:r>
            <a:endParaRPr lang="cs-CZ" sz="1800" dirty="0">
              <a:solidFill>
                <a:srgbClr val="0066F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cs-CZ" b="1" dirty="0"/>
          </a:p>
          <a:p>
            <a:pPr algn="ctr"/>
            <a:r>
              <a:rPr lang="cs-CZ" b="1" dirty="0">
                <a:solidFill>
                  <a:schemeClr val="bg1"/>
                </a:solidFill>
              </a:rPr>
              <a:t>Lenka Bílská</a:t>
            </a:r>
            <a:br>
              <a:rPr lang="cs-CZ" dirty="0">
                <a:solidFill>
                  <a:schemeClr val="bg1"/>
                </a:solidFill>
              </a:rPr>
            </a:br>
            <a:r>
              <a:rPr lang="cs-CZ" dirty="0">
                <a:solidFill>
                  <a:schemeClr val="bg1"/>
                </a:solidFill>
              </a:rPr>
              <a:t>Konzultant pro Karlovarský kraj</a:t>
            </a:r>
          </a:p>
          <a:p>
            <a:pPr algn="ctr"/>
            <a:r>
              <a:rPr lang="cs-CZ" dirty="0">
                <a:solidFill>
                  <a:schemeClr val="bg1"/>
                </a:solidFill>
              </a:rPr>
              <a:t>e-mail: </a:t>
            </a:r>
            <a:r>
              <a:rPr lang="cs-CZ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lenka.bilska@mmr.gov.cz</a:t>
            </a:r>
            <a:endParaRPr lang="cs-CZ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cs-CZ" dirty="0">
              <a:solidFill>
                <a:srgbClr val="00B0F0"/>
              </a:solidFill>
            </a:endParaRPr>
          </a:p>
          <a:p>
            <a:pPr algn="ctr"/>
            <a:endParaRPr lang="cs-CZ" dirty="0">
              <a:solidFill>
                <a:srgbClr val="00B0F0"/>
              </a:solidFill>
            </a:endParaRPr>
          </a:p>
          <a:p>
            <a:pPr algn="ctr"/>
            <a:endParaRPr lang="cs-CZ" u="sng" dirty="0">
              <a:solidFill>
                <a:srgbClr val="00B0F0"/>
              </a:solidFill>
            </a:endParaRPr>
          </a:p>
          <a:p>
            <a:pPr algn="ctr">
              <a:lnSpc>
                <a:spcPct val="100000"/>
              </a:lnSpc>
            </a:pPr>
            <a:endParaRPr sz="22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4" name="object 6"/>
          <p:cNvSpPr txBox="1"/>
          <p:nvPr/>
        </p:nvSpPr>
        <p:spPr>
          <a:xfrm>
            <a:off x="1861012" y="5355925"/>
            <a:ext cx="5947353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cs-CZ" sz="2000" b="1" spc="70" dirty="0">
                <a:solidFill>
                  <a:schemeClr val="bg1"/>
                </a:solidFill>
                <a:latin typeface="Calibri"/>
                <a:cs typeface="Calibri"/>
              </a:rPr>
              <a:t>www.restartregionu.cz</a:t>
            </a:r>
            <a:endParaRPr sz="20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5029200" y="606147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b="1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RE:START III  CZ.10.04.01/00/22_004/0000001</a:t>
            </a:r>
            <a:endParaRPr lang="cs-CZ" dirty="0">
              <a:solidFill>
                <a:schemeClr val="bg1"/>
              </a:solidFill>
            </a:endParaRP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B7178CCB-9E78-688F-BEB7-9CB0F18CE8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6213413"/>
            <a:ext cx="2243783" cy="648898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42E16FA3-635B-C25E-4471-C8A15F6C600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3784" y="6213413"/>
            <a:ext cx="2546900" cy="6488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992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208717"/>
            <a:ext cx="7886700" cy="935328"/>
          </a:xfrm>
        </p:spPr>
        <p:txBody>
          <a:bodyPr>
            <a:normAutofit/>
          </a:bodyPr>
          <a:lstStyle/>
          <a:p>
            <a:pPr algn="r"/>
            <a:r>
              <a:rPr lang="cs-CZ" sz="3600" b="1" dirty="0">
                <a:solidFill>
                  <a:schemeClr val="bg1"/>
                </a:solidFill>
              </a:rPr>
              <a:t>Harmonogram přípravy AP6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 flipH="1">
            <a:off x="3643982" y="1552193"/>
            <a:ext cx="5386895" cy="4560598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cs-CZ" dirty="0"/>
              <a:t> </a:t>
            </a:r>
            <a:endParaRPr lang="cs-CZ" sz="3600" dirty="0"/>
          </a:p>
          <a:p>
            <a:pPr lvl="1"/>
            <a:r>
              <a:rPr lang="cs-CZ" sz="6200" b="1" dirty="0">
                <a:solidFill>
                  <a:srgbClr val="00B050"/>
                </a:solidFill>
              </a:rPr>
              <a:t>Květen – červen</a:t>
            </a:r>
            <a:r>
              <a:rPr lang="cs-CZ" sz="5000" b="1" dirty="0">
                <a:solidFill>
                  <a:srgbClr val="00B050"/>
                </a:solidFill>
              </a:rPr>
              <a:t>:</a:t>
            </a:r>
          </a:p>
          <a:p>
            <a:pPr lvl="2"/>
            <a:r>
              <a:rPr lang="cs-CZ" sz="5500" b="1" dirty="0">
                <a:solidFill>
                  <a:srgbClr val="00B050"/>
                </a:solidFill>
              </a:rPr>
              <a:t>sběr podnětů </a:t>
            </a:r>
          </a:p>
          <a:p>
            <a:pPr lvl="2"/>
            <a:r>
              <a:rPr lang="cs-CZ" sz="5500" b="1" dirty="0">
                <a:solidFill>
                  <a:srgbClr val="00B050"/>
                </a:solidFill>
              </a:rPr>
              <a:t>jednání s externími odborníky, RSK, regionálními aktéry, městy a obcemi</a:t>
            </a:r>
          </a:p>
          <a:p>
            <a:pPr lvl="1"/>
            <a:r>
              <a:rPr lang="cs-CZ" sz="6200" b="1" dirty="0">
                <a:solidFill>
                  <a:srgbClr val="00B050"/>
                </a:solidFill>
              </a:rPr>
              <a:t>Červenec – srpen</a:t>
            </a:r>
            <a:r>
              <a:rPr lang="cs-CZ" sz="5000" b="1" dirty="0">
                <a:solidFill>
                  <a:srgbClr val="00B050"/>
                </a:solidFill>
              </a:rPr>
              <a:t>:</a:t>
            </a:r>
          </a:p>
          <a:p>
            <a:pPr lvl="2"/>
            <a:r>
              <a:rPr lang="cs-CZ" sz="5500" b="1" dirty="0">
                <a:solidFill>
                  <a:srgbClr val="00B050"/>
                </a:solidFill>
              </a:rPr>
              <a:t>Vyjednávání s resorty k jednotlivým opatřením</a:t>
            </a:r>
            <a:endParaRPr lang="cs-CZ" sz="4200" dirty="0">
              <a:solidFill>
                <a:srgbClr val="00B050"/>
              </a:solidFill>
            </a:endParaRPr>
          </a:p>
          <a:p>
            <a:pPr lvl="1"/>
            <a:r>
              <a:rPr lang="cs-CZ" sz="6200" b="1" dirty="0">
                <a:solidFill>
                  <a:schemeClr val="accent1">
                    <a:lumMod val="75000"/>
                  </a:schemeClr>
                </a:solidFill>
              </a:rPr>
              <a:t>Září </a:t>
            </a:r>
          </a:p>
          <a:p>
            <a:pPr lvl="2"/>
            <a:r>
              <a:rPr lang="cs-CZ" sz="5500" b="1" dirty="0">
                <a:solidFill>
                  <a:schemeClr val="accent1">
                    <a:lumMod val="75000"/>
                  </a:schemeClr>
                </a:solidFill>
              </a:rPr>
              <a:t>projednání aktualizace AP6 s širokou veřejností</a:t>
            </a:r>
          </a:p>
          <a:p>
            <a:pPr lvl="2"/>
            <a:r>
              <a:rPr lang="cs-CZ" sz="5500" b="1" dirty="0">
                <a:solidFill>
                  <a:schemeClr val="accent1">
                    <a:lumMod val="75000"/>
                  </a:schemeClr>
                </a:solidFill>
              </a:rPr>
              <a:t>projednání AP6 na jednáních RSK </a:t>
            </a:r>
          </a:p>
          <a:p>
            <a:pPr lvl="2"/>
            <a:r>
              <a:rPr lang="cs-CZ" sz="5500" b="1" dirty="0">
                <a:solidFill>
                  <a:schemeClr val="accent1">
                    <a:lumMod val="75000"/>
                  </a:schemeClr>
                </a:solidFill>
              </a:rPr>
              <a:t>Konference restrukturalizace – 16.09.2024</a:t>
            </a:r>
          </a:p>
          <a:p>
            <a:pPr lvl="2"/>
            <a:r>
              <a:rPr lang="cs-CZ" sz="5500" b="1" dirty="0">
                <a:solidFill>
                  <a:schemeClr val="accent1">
                    <a:lumMod val="75000"/>
                  </a:schemeClr>
                </a:solidFill>
              </a:rPr>
              <a:t>VPŘ</a:t>
            </a:r>
            <a:endParaRPr lang="cs-CZ" sz="5500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cs-CZ" sz="6200" b="1" dirty="0">
                <a:solidFill>
                  <a:schemeClr val="accent1">
                    <a:lumMod val="75000"/>
                  </a:schemeClr>
                </a:solidFill>
              </a:rPr>
              <a:t>Říjen</a:t>
            </a:r>
          </a:p>
          <a:p>
            <a:pPr lvl="2"/>
            <a:r>
              <a:rPr lang="cs-CZ" sz="5100" b="1" dirty="0">
                <a:solidFill>
                  <a:schemeClr val="accent1">
                    <a:lumMod val="75000"/>
                  </a:schemeClr>
                </a:solidFill>
              </a:rPr>
              <a:t>MPŘ</a:t>
            </a:r>
            <a:endParaRPr lang="cs-CZ" sz="5100" dirty="0">
              <a:solidFill>
                <a:schemeClr val="accent1">
                  <a:lumMod val="75000"/>
                </a:schemeClr>
              </a:solidFill>
            </a:endParaRPr>
          </a:p>
          <a:p>
            <a:pPr lvl="2"/>
            <a:r>
              <a:rPr lang="cs-CZ" sz="5100" b="1" dirty="0">
                <a:solidFill>
                  <a:schemeClr val="accent1">
                    <a:lumMod val="75000"/>
                  </a:schemeClr>
                </a:solidFill>
              </a:rPr>
              <a:t>Předložení AP6 na jednání vlády ČR do 31.10.2024</a:t>
            </a:r>
            <a:endParaRPr lang="cs-CZ" sz="51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cs-CZ" sz="1800" dirty="0"/>
          </a:p>
        </p:txBody>
      </p:sp>
      <p:sp>
        <p:nvSpPr>
          <p:cNvPr id="6" name="Obdélník: se zakulacenými rohy 5">
            <a:extLst>
              <a:ext uri="{FF2B5EF4-FFF2-40B4-BE49-F238E27FC236}">
                <a16:creationId xmlns:a16="http://schemas.microsoft.com/office/drawing/2014/main" id="{856A017E-AF2A-4B30-A1B5-641F79041748}"/>
              </a:ext>
            </a:extLst>
          </p:cNvPr>
          <p:cNvSpPr/>
          <p:nvPr/>
        </p:nvSpPr>
        <p:spPr>
          <a:xfrm>
            <a:off x="371104" y="2608264"/>
            <a:ext cx="3572741" cy="1985818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b="1" dirty="0"/>
              <a:t>Harmonogram přípravy AP6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80786AF8-8506-E563-7E9B-D099C203AC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56" y="6182558"/>
            <a:ext cx="3861435" cy="4667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69975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72547"/>
          </a:xfrm>
        </p:spPr>
        <p:txBody>
          <a:bodyPr>
            <a:normAutofit/>
          </a:bodyPr>
          <a:lstStyle/>
          <a:p>
            <a:pPr algn="r"/>
            <a:r>
              <a:rPr lang="cs-CZ" sz="3600" b="1" dirty="0">
                <a:solidFill>
                  <a:schemeClr val="bg1"/>
                </a:solidFill>
              </a:rPr>
              <a:t>Sběr dat pro přípravu AP6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 flipH="1">
            <a:off x="3860800" y="1376218"/>
            <a:ext cx="4829052" cy="480074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3600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cs-CZ" b="1" dirty="0">
                <a:solidFill>
                  <a:schemeClr val="accent1">
                    <a:lumMod val="75000"/>
                  </a:schemeClr>
                </a:solidFill>
              </a:rPr>
              <a:t>Jednání s experty, RSK</a:t>
            </a:r>
          </a:p>
          <a:p>
            <a:pPr lvl="1"/>
            <a:r>
              <a:rPr lang="cs-CZ" b="1" dirty="0">
                <a:solidFill>
                  <a:schemeClr val="accent1">
                    <a:lumMod val="75000"/>
                  </a:schemeClr>
                </a:solidFill>
              </a:rPr>
              <a:t>Informování široké veřejnosti</a:t>
            </a:r>
          </a:p>
          <a:p>
            <a:pPr lvl="1"/>
            <a:r>
              <a:rPr lang="cs-CZ" b="1" dirty="0">
                <a:solidFill>
                  <a:schemeClr val="accent1">
                    <a:lumMod val="75000"/>
                  </a:schemeClr>
                </a:solidFill>
              </a:rPr>
              <a:t>15 návrhů na nová opatření      </a:t>
            </a:r>
          </a:p>
          <a:p>
            <a:pPr marL="457200" lvl="1" indent="0">
              <a:buNone/>
            </a:pPr>
            <a:r>
              <a:rPr lang="cs-CZ" b="1" dirty="0">
                <a:solidFill>
                  <a:schemeClr val="accent1">
                    <a:lumMod val="75000"/>
                  </a:schemeClr>
                </a:solidFill>
              </a:rPr>
              <a:t>              </a:t>
            </a:r>
          </a:p>
          <a:p>
            <a:pPr marL="457200" lvl="1" indent="0">
              <a:buNone/>
            </a:pPr>
            <a:r>
              <a:rPr lang="cs-CZ" b="1" dirty="0">
                <a:solidFill>
                  <a:schemeClr val="accent1">
                    <a:lumMod val="75000"/>
                  </a:schemeClr>
                </a:solidFill>
              </a:rPr>
              <a:t>3 aktualizovaná opatření </a:t>
            </a:r>
          </a:p>
          <a:p>
            <a:pPr marL="457200" lvl="1" indent="0">
              <a:buNone/>
            </a:pPr>
            <a:r>
              <a:rPr lang="cs-CZ" b="1" dirty="0">
                <a:solidFill>
                  <a:schemeClr val="accent1">
                    <a:lumMod val="75000"/>
                  </a:schemeClr>
                </a:solidFill>
              </a:rPr>
              <a:t>3 nová opatření </a:t>
            </a:r>
            <a:endParaRPr lang="cs-CZ" sz="32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cs-CZ" sz="18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E32A8AA-C539-4411-976A-8B1940D52C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0" y="1237673"/>
            <a:ext cx="4395932" cy="4800745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cs-CZ" dirty="0"/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6" name="Obdélník: se zakulacenými rohy 5">
            <a:extLst>
              <a:ext uri="{FF2B5EF4-FFF2-40B4-BE49-F238E27FC236}">
                <a16:creationId xmlns:a16="http://schemas.microsoft.com/office/drawing/2014/main" id="{856A017E-AF2A-4B30-A1B5-641F79041748}"/>
              </a:ext>
            </a:extLst>
          </p:cNvPr>
          <p:cNvSpPr/>
          <p:nvPr/>
        </p:nvSpPr>
        <p:spPr>
          <a:xfrm>
            <a:off x="371104" y="2608264"/>
            <a:ext cx="3572741" cy="1985818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b="1" dirty="0"/>
              <a:t>Sběr dat pro přípravu AP6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42655250-70C0-6524-B733-D721E02814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56" y="6176963"/>
            <a:ext cx="3861435" cy="4667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77668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57300" y="226581"/>
            <a:ext cx="7886700" cy="872547"/>
          </a:xfrm>
        </p:spPr>
        <p:txBody>
          <a:bodyPr>
            <a:normAutofit/>
          </a:bodyPr>
          <a:lstStyle/>
          <a:p>
            <a:pPr algn="r"/>
            <a:r>
              <a:rPr lang="cs-CZ" sz="3600" b="1" dirty="0">
                <a:solidFill>
                  <a:schemeClr val="bg1"/>
                </a:solidFill>
              </a:rPr>
              <a:t>Opatření, která neprošla vyjednáváním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E32A8AA-C539-4411-976A-8B1940D52C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0" y="1237673"/>
            <a:ext cx="4395932" cy="4800745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cs-CZ" dirty="0"/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42655250-70C0-6524-B733-D721E02814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56" y="6176963"/>
            <a:ext cx="3861435" cy="46672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Obdélník: se zakulacenými rohy 8">
            <a:extLst>
              <a:ext uri="{FF2B5EF4-FFF2-40B4-BE49-F238E27FC236}">
                <a16:creationId xmlns:a16="http://schemas.microsoft.com/office/drawing/2014/main" id="{E1A465E8-27E2-1760-CFA8-B1BDF2522A72}"/>
              </a:ext>
            </a:extLst>
          </p:cNvPr>
          <p:cNvSpPr/>
          <p:nvPr/>
        </p:nvSpPr>
        <p:spPr>
          <a:xfrm>
            <a:off x="371104" y="2608264"/>
            <a:ext cx="3572741" cy="1985818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b="1" dirty="0"/>
              <a:t>Sociální podnikání</a:t>
            </a:r>
          </a:p>
        </p:txBody>
      </p:sp>
      <p:sp>
        <p:nvSpPr>
          <p:cNvPr id="10" name="Obdélník: se zakulacenými rohy 9">
            <a:extLst>
              <a:ext uri="{FF2B5EF4-FFF2-40B4-BE49-F238E27FC236}">
                <a16:creationId xmlns:a16="http://schemas.microsoft.com/office/drawing/2014/main" id="{B881180A-CB64-E14B-01A6-C4F1235DEF91}"/>
              </a:ext>
            </a:extLst>
          </p:cNvPr>
          <p:cNvSpPr/>
          <p:nvPr/>
        </p:nvSpPr>
        <p:spPr>
          <a:xfrm>
            <a:off x="4983595" y="2608264"/>
            <a:ext cx="3572741" cy="1985818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b="1" dirty="0"/>
              <a:t>Podpora OZE</a:t>
            </a:r>
          </a:p>
        </p:txBody>
      </p:sp>
    </p:spTree>
    <p:extLst>
      <p:ext uri="{BB962C8B-B14F-4D97-AF65-F5344CB8AC3E}">
        <p14:creationId xmlns:p14="http://schemas.microsoft.com/office/powerpoint/2010/main" val="38434170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72547"/>
          </a:xfrm>
        </p:spPr>
        <p:txBody>
          <a:bodyPr>
            <a:normAutofit/>
          </a:bodyPr>
          <a:lstStyle/>
          <a:p>
            <a:pPr algn="r"/>
            <a:r>
              <a:rPr lang="cs-CZ" sz="3600" b="1" dirty="0">
                <a:solidFill>
                  <a:schemeClr val="bg1"/>
                </a:solidFill>
              </a:rPr>
              <a:t>6. Akční plán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 flipH="1">
            <a:off x="3284621" y="1483360"/>
            <a:ext cx="5739664" cy="500951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cs-CZ" sz="3600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cs-CZ" sz="3800" b="1" dirty="0">
                <a:solidFill>
                  <a:schemeClr val="accent1">
                    <a:lumMod val="75000"/>
                  </a:schemeClr>
                </a:solidFill>
              </a:rPr>
              <a:t>Zahrnuje 6 opatření, z toho 3 aktualizovaná a </a:t>
            </a:r>
            <a:r>
              <a:rPr lang="cs-CZ" sz="3800" b="1" u="sng" dirty="0">
                <a:solidFill>
                  <a:schemeClr val="accent1">
                    <a:lumMod val="75000"/>
                  </a:schemeClr>
                </a:solidFill>
              </a:rPr>
              <a:t>3 nová:</a:t>
            </a:r>
          </a:p>
          <a:p>
            <a:pPr marL="457200" lvl="1" indent="0">
              <a:buNone/>
            </a:pPr>
            <a:endParaRPr lang="cs-CZ" b="1" u="sng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cs-CZ" sz="3400" b="1" i="1" dirty="0">
                <a:solidFill>
                  <a:schemeClr val="accent1">
                    <a:lumMod val="75000"/>
                  </a:schemeClr>
                </a:solidFill>
              </a:rPr>
              <a:t>VI.D.1.2 Koordinace a příprava podrobného návrhu realizace kompetenčního a tréninkového centra/vzdělávací platformy orientované na sdílení znalostí v oblasti polovodičového hodnotového řetězce</a:t>
            </a:r>
          </a:p>
          <a:p>
            <a:pPr lvl="1"/>
            <a:endParaRPr lang="cs-CZ" sz="2800" b="1" i="1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cs-CZ" sz="3400" b="1" i="1" dirty="0">
                <a:solidFill>
                  <a:schemeClr val="accent1">
                    <a:lumMod val="75000"/>
                  </a:schemeClr>
                </a:solidFill>
              </a:rPr>
              <a:t>VI.F.2.1 – Demolice budov v SVL</a:t>
            </a:r>
          </a:p>
          <a:p>
            <a:pPr lvl="1"/>
            <a:endParaRPr lang="cs-CZ" sz="2800" b="1" i="1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cs-CZ" sz="3400" b="1" i="1" dirty="0">
                <a:solidFill>
                  <a:schemeClr val="accent1">
                    <a:lumMod val="75000"/>
                  </a:schemeClr>
                </a:solidFill>
              </a:rPr>
              <a:t>VI.F.3.4 – Vytvoření vhodných podmínek pro rozvoj projektů na využití geotermální energie nebo akumulace tepla/chladu</a:t>
            </a:r>
          </a:p>
          <a:p>
            <a:pPr marL="457200" lvl="1" indent="0">
              <a:buNone/>
            </a:pPr>
            <a:endParaRPr lang="cs-CZ" b="1" dirty="0">
              <a:solidFill>
                <a:schemeClr val="accent1">
                  <a:lumMod val="50000"/>
                </a:schemeClr>
              </a:solidFill>
            </a:endParaRPr>
          </a:p>
          <a:p>
            <a:pPr marL="457200" lvl="1" indent="0">
              <a:buNone/>
            </a:pPr>
            <a:r>
              <a:rPr lang="cs-CZ" b="1" dirty="0">
                <a:solidFill>
                  <a:schemeClr val="accent1">
                    <a:lumMod val="50000"/>
                  </a:schemeClr>
                </a:solidFill>
              </a:rPr>
              <a:t>              </a:t>
            </a:r>
          </a:p>
          <a:p>
            <a:pPr marL="0" indent="0">
              <a:buNone/>
            </a:pPr>
            <a:endParaRPr lang="cs-CZ" sz="1800" dirty="0"/>
          </a:p>
        </p:txBody>
      </p:sp>
      <p:sp>
        <p:nvSpPr>
          <p:cNvPr id="6" name="Obdélník: se zakulacenými rohy 5">
            <a:extLst>
              <a:ext uri="{FF2B5EF4-FFF2-40B4-BE49-F238E27FC236}">
                <a16:creationId xmlns:a16="http://schemas.microsoft.com/office/drawing/2014/main" id="{856A017E-AF2A-4B30-A1B5-641F79041748}"/>
              </a:ext>
            </a:extLst>
          </p:cNvPr>
          <p:cNvSpPr/>
          <p:nvPr/>
        </p:nvSpPr>
        <p:spPr>
          <a:xfrm>
            <a:off x="119715" y="2755232"/>
            <a:ext cx="3249127" cy="1838850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b="1" dirty="0"/>
              <a:t>6. Akční plán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228BFE59-325B-7AF9-DD67-0273801351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56" y="6176963"/>
            <a:ext cx="3861435" cy="4667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450727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72547"/>
          </a:xfrm>
        </p:spPr>
        <p:txBody>
          <a:bodyPr>
            <a:normAutofit/>
          </a:bodyPr>
          <a:lstStyle/>
          <a:p>
            <a:pPr algn="r"/>
            <a:r>
              <a:rPr lang="cs-CZ" sz="3600" b="1" dirty="0">
                <a:solidFill>
                  <a:schemeClr val="bg1"/>
                </a:solidFill>
              </a:rPr>
              <a:t>Přehled opatření v AP6</a:t>
            </a:r>
          </a:p>
        </p:txBody>
      </p:sp>
      <p:graphicFrame>
        <p:nvGraphicFramePr>
          <p:cNvPr id="17" name="Zástupný obsah 13">
            <a:extLst>
              <a:ext uri="{FF2B5EF4-FFF2-40B4-BE49-F238E27FC236}">
                <a16:creationId xmlns:a16="http://schemas.microsoft.com/office/drawing/2014/main" id="{B16FF7CA-EEB9-418C-B1D9-B345B273644F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412668659"/>
              </p:ext>
            </p:extLst>
          </p:nvPr>
        </p:nvGraphicFramePr>
        <p:xfrm>
          <a:off x="293856" y="1519083"/>
          <a:ext cx="8556289" cy="43971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17744">
                  <a:extLst>
                    <a:ext uri="{9D8B030D-6E8A-4147-A177-3AD203B41FA5}">
                      <a16:colId xmlns:a16="http://schemas.microsoft.com/office/drawing/2014/main" val="69714933"/>
                    </a:ext>
                  </a:extLst>
                </a:gridCol>
                <a:gridCol w="829232">
                  <a:extLst>
                    <a:ext uri="{9D8B030D-6E8A-4147-A177-3AD203B41FA5}">
                      <a16:colId xmlns:a16="http://schemas.microsoft.com/office/drawing/2014/main" val="115575424"/>
                    </a:ext>
                  </a:extLst>
                </a:gridCol>
                <a:gridCol w="7009313">
                  <a:extLst>
                    <a:ext uri="{9D8B030D-6E8A-4147-A177-3AD203B41FA5}">
                      <a16:colId xmlns:a16="http://schemas.microsoft.com/office/drawing/2014/main" val="2239356837"/>
                    </a:ext>
                  </a:extLst>
                </a:gridCol>
              </a:tblGrid>
              <a:tr h="2656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Pilíř</a:t>
                      </a:r>
                    </a:p>
                  </a:txBody>
                  <a:tcPr marL="36322" marR="3632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dirty="0">
                          <a:effectLst/>
                        </a:rPr>
                        <a:t>Číslo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22" marR="3632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dirty="0">
                          <a:effectLst/>
                        </a:rPr>
                        <a:t>Název opatření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22" marR="36322" marT="0" marB="0" anchor="b"/>
                </a:tc>
                <a:extLst>
                  <a:ext uri="{0D108BD9-81ED-4DB2-BD59-A6C34878D82A}">
                    <a16:rowId xmlns:a16="http://schemas.microsoft.com/office/drawing/2014/main" val="900209097"/>
                  </a:ext>
                </a:extLst>
              </a:tr>
              <a:tr h="86090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PILÍŘ A</a:t>
                      </a:r>
                    </a:p>
                  </a:txBody>
                  <a:tcPr marL="36322" marR="36322" marT="0" marB="0" vert="vert270" anchor="ctr" anchorCtr="1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dirty="0">
                          <a:effectLst/>
                        </a:rPr>
                        <a:t>VI.A.1.1 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22" marR="36322" marT="0" marB="0" anchor="ctr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dirty="0">
                          <a:effectLst/>
                        </a:rPr>
                        <a:t>Podpora rozvoje podnikatelských aktivit ve strukturálně postižených regionech prostřednictvím investic do nemovitého majetku 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22" marR="36322" marT="0" marB="0" anchor="ctr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1499143"/>
                  </a:ext>
                </a:extLst>
              </a:tr>
              <a:tr h="7071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PILÍŘ B</a:t>
                      </a:r>
                    </a:p>
                  </a:txBody>
                  <a:tcPr marL="36322" marR="36322" marT="0" marB="0" vert="vert270" anchor="ctr" anchorCtr="1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dirty="0">
                          <a:effectLst/>
                        </a:rPr>
                        <a:t>VI.B.1.3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22" marR="36322" marT="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dirty="0">
                          <a:effectLst/>
                        </a:rPr>
                        <a:t>Návrh komplexního projektu propojujícího v Ústeckém a Karlovarském kraji těžbu lithia a doprovodných kovů na ložisku Cínovec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22" marR="36322" marT="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7419714"/>
                  </a:ext>
                </a:extLst>
              </a:tr>
              <a:tr h="7839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Pilíř D</a:t>
                      </a:r>
                    </a:p>
                  </a:txBody>
                  <a:tcPr marL="36322" marR="36322" marT="0" marB="0" vert="vert270" anchor="ctr" anchorCtr="1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dirty="0">
                          <a:effectLst/>
                        </a:rPr>
                        <a:t>VI.D.1.2</a:t>
                      </a:r>
                    </a:p>
                  </a:txBody>
                  <a:tcPr marL="36322" marR="36322" marT="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Koordinace a příprava podrobného návrhu realizace kompetenčního a tréninkového centra/vzdělávací platformy orientované na sdílení znalostí v oblasti polovodičového hodnotového řetězce</a:t>
                      </a:r>
                    </a:p>
                  </a:txBody>
                  <a:tcPr marL="36322" marR="36322" marT="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9094934"/>
                  </a:ext>
                </a:extLst>
              </a:tr>
              <a:tr h="7839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dirty="0">
                          <a:effectLst/>
                        </a:rPr>
                        <a:t>PILÍŘ G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22" marR="36322" marT="0" marB="0" vert="vert270" anchor="ctr" anchorCtr="1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dirty="0">
                          <a:effectLst/>
                        </a:rPr>
                        <a:t>VI.F.2.1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22" marR="36322" marT="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dirty="0">
                          <a:effectLst/>
                        </a:rPr>
                        <a:t>Demolice budov v sociálně vyloučených lokalitách – pokračování DT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22" marR="36322" marT="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1375017"/>
                  </a:ext>
                </a:extLst>
              </a:tr>
              <a:tr h="574366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PILÍŘ F</a:t>
                      </a:r>
                    </a:p>
                  </a:txBody>
                  <a:tcPr marL="36322" marR="36322" marT="0" marB="0" vert="vert270" anchor="ctr" anchorCtr="1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dirty="0">
                          <a:effectLst/>
                        </a:rPr>
                        <a:t>VI.F.3.4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22" marR="36322" marT="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dirty="0">
                          <a:effectLst/>
                        </a:rPr>
                        <a:t>Vytvoření vhodných podmínek pro rozvoj projektů na využití geotermální energie nebo akumulace tepla/chladu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22" marR="36322" marT="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5371423"/>
                  </a:ext>
                </a:extLst>
              </a:tr>
              <a:tr h="421105"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800" dirty="0">
                          <a:effectLst/>
                        </a:rPr>
                        <a:t>V.D.3.1</a:t>
                      </a:r>
                      <a:endParaRPr lang="cs-CZ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22" marR="3632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dirty="0">
                          <a:effectLst/>
                        </a:rPr>
                        <a:t>VI.G.1.1</a:t>
                      </a:r>
                    </a:p>
                  </a:txBody>
                  <a:tcPr marL="36322" marR="36322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dirty="0">
                          <a:effectLst/>
                        </a:rPr>
                        <a:t>Dopravní napojení strategického významu ve strukturálně postižených regionech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22" marR="36322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9041187"/>
                  </a:ext>
                </a:extLst>
              </a:tr>
            </a:tbl>
          </a:graphicData>
        </a:graphic>
      </p:graphicFrame>
      <p:sp>
        <p:nvSpPr>
          <p:cNvPr id="3" name="Obdélník 2">
            <a:extLst>
              <a:ext uri="{FF2B5EF4-FFF2-40B4-BE49-F238E27FC236}">
                <a16:creationId xmlns:a16="http://schemas.microsoft.com/office/drawing/2014/main" id="{7D625B9E-C3EA-4ABF-8FA4-404D58849763}"/>
              </a:ext>
            </a:extLst>
          </p:cNvPr>
          <p:cNvSpPr/>
          <p:nvPr/>
        </p:nvSpPr>
        <p:spPr>
          <a:xfrm>
            <a:off x="7267924" y="6097968"/>
            <a:ext cx="1582221" cy="34932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50" dirty="0">
                <a:solidFill>
                  <a:schemeClr val="tx1"/>
                </a:solidFill>
              </a:rPr>
              <a:t>Nové</a:t>
            </a:r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8347D260-0419-4F15-98BB-295777E795F4}"/>
              </a:ext>
            </a:extLst>
          </p:cNvPr>
          <p:cNvSpPr/>
          <p:nvPr/>
        </p:nvSpPr>
        <p:spPr>
          <a:xfrm>
            <a:off x="5439124" y="6097967"/>
            <a:ext cx="1582221" cy="34932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50" dirty="0">
                <a:solidFill>
                  <a:schemeClr val="tx1"/>
                </a:solidFill>
              </a:rPr>
              <a:t>Aktualizované</a:t>
            </a:r>
          </a:p>
        </p:txBody>
      </p:sp>
      <p:graphicFrame>
        <p:nvGraphicFramePr>
          <p:cNvPr id="4" name="Tabulka 3">
            <a:extLst>
              <a:ext uri="{FF2B5EF4-FFF2-40B4-BE49-F238E27FC236}">
                <a16:creationId xmlns:a16="http://schemas.microsoft.com/office/drawing/2014/main" id="{AD037C3F-2D47-4517-9E7B-064E7EA383E5}"/>
              </a:ext>
            </a:extLst>
          </p:cNvPr>
          <p:cNvGraphicFramePr>
            <a:graphicFrameLocks noGrp="1"/>
          </p:cNvGraphicFramePr>
          <p:nvPr/>
        </p:nvGraphicFramePr>
        <p:xfrm>
          <a:off x="9842643" y="4006921"/>
          <a:ext cx="208280" cy="365760"/>
        </p:xfrm>
        <a:graphic>
          <a:graphicData uri="http://schemas.openxmlformats.org/drawingml/2006/table">
            <a:tbl>
              <a:tblPr/>
              <a:tblGrid>
                <a:gridCol w="208280">
                  <a:extLst>
                    <a:ext uri="{9D8B030D-6E8A-4147-A177-3AD203B41FA5}">
                      <a16:colId xmlns:a16="http://schemas.microsoft.com/office/drawing/2014/main" val="56954025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lnL w="28575" cmpd="sng">
                      <a:solidFill>
                        <a:schemeClr val="bg1"/>
                      </a:solidFill>
                      <a:prstDash val="solid"/>
                    </a:lnL>
                    <a:lnR w="28575" cmpd="sng">
                      <a:solidFill>
                        <a:schemeClr val="bg1"/>
                      </a:solidFill>
                      <a:prstDash val="solid"/>
                    </a:lnR>
                    <a:lnT w="28575" cmpd="sng">
                      <a:solidFill>
                        <a:schemeClr val="bg1"/>
                      </a:solidFill>
                      <a:prstDash val="solid"/>
                    </a:lnT>
                    <a:lnB w="28575" cmpd="sng">
                      <a:solidFill>
                        <a:schemeClr val="bg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6826067"/>
                  </a:ext>
                </a:extLst>
              </a:tr>
            </a:tbl>
          </a:graphicData>
        </a:graphic>
      </p:graphicFrame>
      <p:pic>
        <p:nvPicPr>
          <p:cNvPr id="7" name="Obrázek 6">
            <a:extLst>
              <a:ext uri="{FF2B5EF4-FFF2-40B4-BE49-F238E27FC236}">
                <a16:creationId xmlns:a16="http://schemas.microsoft.com/office/drawing/2014/main" id="{DC150DC4-AC95-2C7B-2A82-57F59DF0F5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855" y="6097968"/>
            <a:ext cx="3861435" cy="4667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534873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86025" y="208716"/>
            <a:ext cx="6334125" cy="826000"/>
          </a:xfrm>
        </p:spPr>
        <p:txBody>
          <a:bodyPr>
            <a:normAutofit fontScale="90000"/>
          </a:bodyPr>
          <a:lstStyle/>
          <a:p>
            <a:pPr algn="r"/>
            <a:r>
              <a:rPr lang="cs-CZ" sz="3600" b="1" dirty="0">
                <a:solidFill>
                  <a:schemeClr val="bg1"/>
                </a:solidFill>
              </a:rPr>
              <a:t>Předpokládaný finanční rámec  AP6</a:t>
            </a:r>
          </a:p>
        </p:txBody>
      </p:sp>
      <p:graphicFrame>
        <p:nvGraphicFramePr>
          <p:cNvPr id="4" name="Zástupný obsah 3">
            <a:extLst>
              <a:ext uri="{FF2B5EF4-FFF2-40B4-BE49-F238E27FC236}">
                <a16:creationId xmlns:a16="http://schemas.microsoft.com/office/drawing/2014/main" id="{67DB5425-83E5-4417-B477-3092E5D9C14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2551641"/>
              </p:ext>
            </p:extLst>
          </p:nvPr>
        </p:nvGraphicFramePr>
        <p:xfrm>
          <a:off x="375920" y="1838960"/>
          <a:ext cx="8636000" cy="33527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9496">
                  <a:extLst>
                    <a:ext uri="{9D8B030D-6E8A-4147-A177-3AD203B41FA5}">
                      <a16:colId xmlns:a16="http://schemas.microsoft.com/office/drawing/2014/main" val="243218393"/>
                    </a:ext>
                  </a:extLst>
                </a:gridCol>
                <a:gridCol w="2002032">
                  <a:extLst>
                    <a:ext uri="{9D8B030D-6E8A-4147-A177-3AD203B41FA5}">
                      <a16:colId xmlns:a16="http://schemas.microsoft.com/office/drawing/2014/main" val="3140703349"/>
                    </a:ext>
                  </a:extLst>
                </a:gridCol>
                <a:gridCol w="1227506">
                  <a:extLst>
                    <a:ext uri="{9D8B030D-6E8A-4147-A177-3AD203B41FA5}">
                      <a16:colId xmlns:a16="http://schemas.microsoft.com/office/drawing/2014/main" val="838495515"/>
                    </a:ext>
                  </a:extLst>
                </a:gridCol>
                <a:gridCol w="1227506">
                  <a:extLst>
                    <a:ext uri="{9D8B030D-6E8A-4147-A177-3AD203B41FA5}">
                      <a16:colId xmlns:a16="http://schemas.microsoft.com/office/drawing/2014/main" val="3058261148"/>
                    </a:ext>
                  </a:extLst>
                </a:gridCol>
                <a:gridCol w="2649460">
                  <a:extLst>
                    <a:ext uri="{9D8B030D-6E8A-4147-A177-3AD203B41FA5}">
                      <a16:colId xmlns:a16="http://schemas.microsoft.com/office/drawing/2014/main" val="1322824343"/>
                    </a:ext>
                  </a:extLst>
                </a:gridCol>
              </a:tblGrid>
              <a:tr h="558799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Rok</a:t>
                      </a:r>
                      <a:endParaRPr lang="cs-CZ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rgbClr val="00206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Celkem v mil. Kč</a:t>
                      </a:r>
                      <a:endParaRPr lang="cs-CZ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rgbClr val="00206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Nároky na resorty/kraje</a:t>
                      </a:r>
                      <a:endParaRPr lang="cs-CZ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ESIF + FST +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Modernizační Fond</a:t>
                      </a:r>
                      <a:endParaRPr lang="cs-CZ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360836849"/>
                  </a:ext>
                </a:extLst>
              </a:tr>
              <a:tr h="558799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Alokované</a:t>
                      </a:r>
                      <a:endParaRPr lang="cs-CZ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Zvýšené</a:t>
                      </a:r>
                      <a:endParaRPr lang="cs-CZ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2637953"/>
                  </a:ext>
                </a:extLst>
              </a:tr>
              <a:tr h="5587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2025</a:t>
                      </a:r>
                      <a:endParaRPr lang="cs-CZ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 </a:t>
                      </a:r>
                      <a:endParaRPr lang="cs-CZ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cs-CZ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642062801"/>
                  </a:ext>
                </a:extLst>
              </a:tr>
              <a:tr h="5587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2026</a:t>
                      </a:r>
                      <a:endParaRPr lang="cs-CZ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304</a:t>
                      </a:r>
                      <a:endParaRPr lang="cs-CZ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 </a:t>
                      </a:r>
                      <a:endParaRPr lang="cs-CZ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204</a:t>
                      </a: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4159934530"/>
                  </a:ext>
                </a:extLst>
              </a:tr>
              <a:tr h="5587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2027+</a:t>
                      </a:r>
                      <a:endParaRPr lang="cs-CZ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2 000</a:t>
                      </a:r>
                      <a:endParaRPr lang="cs-CZ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 </a:t>
                      </a:r>
                      <a:endParaRPr lang="cs-CZ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1 800</a:t>
                      </a: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681785797"/>
                  </a:ext>
                </a:extLst>
              </a:tr>
              <a:tr h="5587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Celkem</a:t>
                      </a:r>
                      <a:endParaRPr lang="cs-CZ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2 308</a:t>
                      </a:r>
                    </a:p>
                  </a:txBody>
                  <a:tcPr marL="44450" marR="4445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cs-CZ" sz="16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300</a:t>
                      </a:r>
                    </a:p>
                  </a:txBody>
                  <a:tcPr marL="44450" marR="4445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2 008</a:t>
                      </a:r>
                    </a:p>
                  </a:txBody>
                  <a:tcPr marL="44450" marR="4445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3294532"/>
                  </a:ext>
                </a:extLst>
              </a:tr>
            </a:tbl>
          </a:graphicData>
        </a:graphic>
      </p:graphicFrame>
      <p:pic>
        <p:nvPicPr>
          <p:cNvPr id="3" name="Obrázek 2">
            <a:extLst>
              <a:ext uri="{FF2B5EF4-FFF2-40B4-BE49-F238E27FC236}">
                <a16:creationId xmlns:a16="http://schemas.microsoft.com/office/drawing/2014/main" id="{7C3D7CFA-0B93-8837-C817-DB556F404D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403" y="6082676"/>
            <a:ext cx="3861435" cy="4667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978503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86025" y="208716"/>
            <a:ext cx="6334125" cy="826000"/>
          </a:xfrm>
        </p:spPr>
        <p:txBody>
          <a:bodyPr>
            <a:normAutofit fontScale="90000"/>
          </a:bodyPr>
          <a:lstStyle/>
          <a:p>
            <a:pPr algn="r"/>
            <a:r>
              <a:rPr lang="cs-CZ" sz="3600" b="1" dirty="0">
                <a:solidFill>
                  <a:schemeClr val="bg1"/>
                </a:solidFill>
              </a:rPr>
              <a:t>Důležité aktivity do konce roku 2024</a:t>
            </a: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DDFD6F2D-2AAF-4147-A5EC-EA927B55730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1903092"/>
              </p:ext>
            </p:extLst>
          </p:nvPr>
        </p:nvGraphicFramePr>
        <p:xfrm>
          <a:off x="287677" y="1570383"/>
          <a:ext cx="8532474" cy="4154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Obrázek 2">
            <a:extLst>
              <a:ext uri="{FF2B5EF4-FFF2-40B4-BE49-F238E27FC236}">
                <a16:creationId xmlns:a16="http://schemas.microsoft.com/office/drawing/2014/main" id="{A30C6D79-66CF-5309-3E09-62CF0FB708F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677" y="6118346"/>
            <a:ext cx="3861435" cy="4667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234613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4D2A00-E0A8-413A-89FC-7C69F60BA3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2828925"/>
            <a:ext cx="7886700" cy="981075"/>
          </a:xfrm>
        </p:spPr>
        <p:txBody>
          <a:bodyPr>
            <a:normAutofit/>
          </a:bodyPr>
          <a:lstStyle/>
          <a:p>
            <a:pPr algn="ctr"/>
            <a:r>
              <a:rPr lang="cs-CZ" sz="3600" b="1" i="1" u="sng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Děkuji za pozornost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1DE794AC-A1CB-FC57-28C1-DA0443C196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048" y="6175143"/>
            <a:ext cx="3861435" cy="4667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77085599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4050</TotalTime>
  <Words>514</Words>
  <Application>Microsoft Office PowerPoint</Application>
  <PresentationFormat>Předvádění na obrazovce (4:3)</PresentationFormat>
  <Paragraphs>120</Paragraphs>
  <Slides>10</Slides>
  <Notes>7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Motiv Office</vt:lpstr>
      <vt:lpstr>           Strategie RE:START – 6. aktualizace AP  24. řádné jednání RSK KVK   </vt:lpstr>
      <vt:lpstr>Harmonogram přípravy AP6</vt:lpstr>
      <vt:lpstr>Sběr dat pro přípravu AP6</vt:lpstr>
      <vt:lpstr>Opatření, která neprošla vyjednáváním</vt:lpstr>
      <vt:lpstr>6. Akční plán</vt:lpstr>
      <vt:lpstr>Přehled opatření v AP6</vt:lpstr>
      <vt:lpstr>Předpokládaný finanční rámec  AP6</vt:lpstr>
      <vt:lpstr>Důležité aktivity do konce roku 2024</vt:lpstr>
      <vt:lpstr>Děkuji za pozornost</vt:lpstr>
      <vt:lpstr>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Téma prezentace</dc:title>
  <dc:creator>Radovan J</dc:creator>
  <cp:lastModifiedBy>Weissová Kristýna</cp:lastModifiedBy>
  <cp:revision>402</cp:revision>
  <cp:lastPrinted>2018-05-10T07:57:37Z</cp:lastPrinted>
  <dcterms:created xsi:type="dcterms:W3CDTF">2017-02-15T16:07:05Z</dcterms:created>
  <dcterms:modified xsi:type="dcterms:W3CDTF">2024-08-28T13:55:16Z</dcterms:modified>
</cp:coreProperties>
</file>