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65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A2C53-1ED2-4203-919B-3C63CB994725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AC899-41C0-4F3C-9730-F7B723809D8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4C794-4F7C-4F67-9AC5-D1F067B2E5C8}" type="datetimeFigureOut">
              <a:rPr lang="cs-CZ" smtClean="0"/>
              <a:pPr/>
              <a:t>3.11.2015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C8ACF6-123A-48C7-B495-8427CD043DC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_1_0F598E400F598BD40051A4C2C1257EDF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90700F598BD40051A4C2C1257EDF" TargetMode="Externa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-karlovarsky.cz/krajsky-urad/cinnosti/Stranky/EU/OP-ziv-prostredi/OP-ziv-prostredi.aspx" TargetMode="External"/><Relationship Id="rId7" Type="http://schemas.openxmlformats.org/officeDocument/2006/relationships/image" Target="cid:_1_0F5990700F598BD40051A4C2C1257EDF" TargetMode="External"/><Relationship Id="rId2" Type="http://schemas.openxmlformats.org/officeDocument/2006/relationships/hyperlink" Target="https://www.sfzp.cz/sekce/815/kotlikove-dota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cid:_1_0F598E400F598BD40051A4C2C1257EDF" TargetMode="External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cid:_1_0F5990700F598BD40051A4C2C1257EDF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cid:_1_0F598E400F598BD40051A4C2C1257EDF" TargetMode="External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3168352"/>
          </a:xfrm>
        </p:spPr>
        <p:txBody>
          <a:bodyPr>
            <a:noAutofit/>
          </a:bodyPr>
          <a:lstStyle/>
          <a:p>
            <a:r>
              <a:rPr lang="cs-CZ" sz="2400" b="1" dirty="0"/>
              <a:t/>
            </a:r>
            <a:br>
              <a:rPr lang="cs-CZ" sz="2400" b="1" dirty="0"/>
            </a:b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2400" b="1" dirty="0" smtClean="0"/>
              <a:t>Podpora výměny zdrojů tepla na pevná paliva v rodinných domech v Karlovarském kraji v rámci OP ŽP 2014-2020 -</a:t>
            </a:r>
            <a:br>
              <a:rPr lang="cs-CZ" sz="2400" b="1" dirty="0" smtClean="0"/>
            </a:b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4000" b="1" cap="all" dirty="0" smtClean="0"/>
              <a:t>Kotlíkové dotace I</a:t>
            </a:r>
            <a:r>
              <a:rPr lang="cs-CZ" sz="2400" dirty="0" smtClean="0"/>
              <a:t/>
            </a:r>
            <a:br>
              <a:rPr lang="cs-CZ" sz="2400" dirty="0" smtClean="0"/>
            </a:br>
            <a:endParaRPr lang="cs-CZ" sz="2400" dirty="0"/>
          </a:p>
        </p:txBody>
      </p:sp>
      <p:pic>
        <p:nvPicPr>
          <p:cNvPr id="6" name="Obrázek 5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5157192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6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157192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8498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cs-CZ" sz="2400" dirty="0" smtClean="0"/>
              <a:t>Žádost byla Karlovarským krajem podána dne 30.9.2015 </a:t>
            </a:r>
            <a:br>
              <a:rPr lang="cs-CZ" sz="2400" dirty="0" smtClean="0"/>
            </a:br>
            <a:r>
              <a:rPr lang="cs-CZ" sz="2400" dirty="0" smtClean="0"/>
              <a:t>na Ministerstvo životního prostředí ČR do Operačního programu Životní prostředí 2014 – 2020.</a:t>
            </a: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r>
              <a:rPr lang="cs-CZ" sz="2400" dirty="0" smtClean="0"/>
              <a:t>Cílem </a:t>
            </a:r>
            <a:r>
              <a:rPr lang="cs-CZ" sz="2400" dirty="0"/>
              <a:t>projektu je </a:t>
            </a:r>
            <a:r>
              <a:rPr lang="cs-CZ" sz="2400" dirty="0" smtClean="0"/>
              <a:t>vyměnit min. </a:t>
            </a:r>
            <a:r>
              <a:rPr lang="cs-CZ" sz="2400" b="1" dirty="0"/>
              <a:t>440</a:t>
            </a:r>
            <a:r>
              <a:rPr lang="cs-CZ" sz="2400" dirty="0"/>
              <a:t> </a:t>
            </a:r>
            <a:r>
              <a:rPr lang="cs-CZ" sz="2400" dirty="0" smtClean="0"/>
              <a:t>stávajících zdrojů tepla 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na </a:t>
            </a:r>
            <a:r>
              <a:rPr lang="cs-CZ" sz="2400" dirty="0" smtClean="0"/>
              <a:t>pevná paliva s ručním přikládáním </a:t>
            </a:r>
            <a:r>
              <a:rPr lang="pl-PL" sz="2400" dirty="0" smtClean="0"/>
              <a:t>za</a:t>
            </a:r>
            <a:r>
              <a:rPr lang="cs-CZ" sz="2400" dirty="0" smtClean="0"/>
              <a:t> nové, nízkoemisní zdroje tepla.</a:t>
            </a:r>
            <a:r>
              <a:rPr lang="pl-PL" sz="2400" dirty="0" smtClean="0"/>
              <a:t> </a:t>
            </a:r>
          </a:p>
          <a:p>
            <a:pPr marL="0" indent="0" algn="just">
              <a:buNone/>
            </a:pPr>
            <a:endParaRPr lang="pl-PL" sz="2400" dirty="0" smtClean="0"/>
          </a:p>
          <a:p>
            <a:pPr marL="0" indent="0" algn="just">
              <a:buNone/>
            </a:pPr>
            <a:r>
              <a:rPr lang="cs-CZ" sz="2400" dirty="0" smtClean="0"/>
              <a:t>Rozpočet projektu: 67 200 000,00 Kč</a:t>
            </a:r>
            <a:endParaRPr lang="cs-CZ" sz="2400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5157192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157192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39604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cs-CZ" sz="2600" b="1" dirty="0" smtClean="0"/>
          </a:p>
          <a:p>
            <a:pPr marL="0" indent="0">
              <a:buNone/>
            </a:pPr>
            <a:r>
              <a:rPr lang="cs-CZ" sz="2600" b="1" dirty="0" smtClean="0"/>
              <a:t>Finanční prostředky budou dále poskytovány fyzickým nepodnikajícím osobám, které:</a:t>
            </a:r>
          </a:p>
          <a:p>
            <a:pPr marL="0" indent="0">
              <a:buNone/>
            </a:pPr>
            <a:endParaRPr lang="cs-CZ" sz="2200" b="1" dirty="0" smtClean="0"/>
          </a:p>
          <a:p>
            <a:pPr marL="360363" indent="-360363" algn="just">
              <a:buFont typeface="Wingdings" pitchFamily="2" charset="2"/>
              <a:buChar char="q"/>
            </a:pPr>
            <a:r>
              <a:rPr lang="cs-CZ" sz="2400" dirty="0" smtClean="0"/>
              <a:t>vlastní </a:t>
            </a:r>
            <a:r>
              <a:rPr lang="cs-CZ" sz="2400" dirty="0"/>
              <a:t>rodinný </a:t>
            </a:r>
            <a:r>
              <a:rPr lang="cs-CZ" sz="2400" dirty="0" smtClean="0"/>
              <a:t>dům na území Karlovarského kraje </a:t>
            </a:r>
            <a:r>
              <a:rPr lang="cs-CZ" sz="2400" dirty="0"/>
              <a:t>a </a:t>
            </a:r>
            <a:r>
              <a:rPr lang="cs-CZ" sz="2400" dirty="0" smtClean="0"/>
              <a:t>splňují </a:t>
            </a:r>
            <a:r>
              <a:rPr lang="cs-CZ" sz="2400" dirty="0"/>
              <a:t>definici rodinného domu dle Závazných pokynů pro specifický cíl 2.1</a:t>
            </a:r>
          </a:p>
          <a:p>
            <a:pPr marL="179388" indent="-179388" algn="just">
              <a:buNone/>
            </a:pPr>
            <a:endParaRPr lang="cs-CZ" sz="2200" dirty="0"/>
          </a:p>
          <a:p>
            <a:pPr marL="360363" indent="-360363" algn="just">
              <a:buFont typeface="Wingdings" pitchFamily="2" charset="2"/>
              <a:buChar char="q"/>
            </a:pPr>
            <a:r>
              <a:rPr lang="cs-CZ" sz="2400" dirty="0" smtClean="0"/>
              <a:t>mají v </a:t>
            </a:r>
            <a:r>
              <a:rPr lang="cs-CZ" sz="2400" dirty="0"/>
              <a:t>rodinném domě </a:t>
            </a:r>
            <a:r>
              <a:rPr lang="cs-CZ" sz="2400" dirty="0" smtClean="0"/>
              <a:t>kotel </a:t>
            </a:r>
            <a:r>
              <a:rPr lang="cs-CZ" sz="2400" dirty="0"/>
              <a:t>na pevná paliva </a:t>
            </a:r>
            <a:r>
              <a:rPr lang="cs-CZ" sz="2400" dirty="0" smtClean="0"/>
              <a:t>s </a:t>
            </a:r>
            <a:r>
              <a:rPr lang="cs-CZ" sz="2400" dirty="0"/>
              <a:t>ručním </a:t>
            </a:r>
            <a:r>
              <a:rPr lang="cs-CZ" sz="2400" dirty="0" smtClean="0"/>
              <a:t>přikládáním.</a:t>
            </a:r>
          </a:p>
          <a:p>
            <a:pPr marL="360363" indent="-360363" algn="just">
              <a:buFont typeface="Wingdings" pitchFamily="2" charset="2"/>
              <a:buChar char="q"/>
            </a:pPr>
            <a:endParaRPr lang="cs-CZ" sz="2400" dirty="0" smtClean="0"/>
          </a:p>
          <a:p>
            <a:pPr marL="0" indent="0" algn="just">
              <a:buNone/>
            </a:pPr>
            <a:r>
              <a:rPr lang="cs-CZ" sz="2400" dirty="0" smtClean="0"/>
              <a:t>Žádosti konečných uživatelů budou přijímány během měsíce února 2016 na podatelnu krajského úřadu, konkrétní datum bude stanoveno ve výzvě. </a:t>
            </a:r>
            <a:endParaRPr lang="cs-CZ" sz="2400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5301208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229200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17032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cs-CZ" b="1" dirty="0" smtClean="0"/>
              <a:t>K žádosti bude nutné doložit:</a:t>
            </a:r>
          </a:p>
          <a:p>
            <a:pPr algn="just">
              <a:buNone/>
            </a:pPr>
            <a:endParaRPr lang="cs-CZ" sz="2400" b="1" dirty="0" smtClean="0"/>
          </a:p>
          <a:p>
            <a:pPr marL="447675" indent="-447675" algn="just">
              <a:buFont typeface="Wingdings" pitchFamily="2" charset="2"/>
              <a:buChar char="q"/>
            </a:pPr>
            <a:r>
              <a:rPr lang="cs-CZ" dirty="0" smtClean="0"/>
              <a:t>Fotodokumentaci stávajícího kotle na pevná paliva</a:t>
            </a:r>
          </a:p>
          <a:p>
            <a:pPr marL="447675" indent="-447675" algn="just">
              <a:buNone/>
            </a:pPr>
            <a:endParaRPr lang="cs-CZ" dirty="0" smtClean="0"/>
          </a:p>
          <a:p>
            <a:pPr marL="447675" indent="-447675" algn="just">
              <a:buFont typeface="Wingdings" pitchFamily="2" charset="2"/>
              <a:buChar char="q"/>
            </a:pPr>
            <a:r>
              <a:rPr lang="cs-CZ" dirty="0" smtClean="0"/>
              <a:t>Písemný souhlas spoluvlastníků většinového podílu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k </a:t>
            </a:r>
            <a:r>
              <a:rPr lang="cs-CZ" dirty="0" smtClean="0"/>
              <a:t>bytové jednotce a rovněž k rodinnému domu, souhlas druhého z manželů</a:t>
            </a:r>
          </a:p>
          <a:p>
            <a:pPr marL="447675" indent="-447675" algn="just">
              <a:buNone/>
            </a:pPr>
            <a:endParaRPr lang="cs-CZ" dirty="0" smtClean="0"/>
          </a:p>
          <a:p>
            <a:pPr marL="447675" indent="-447675" algn="just">
              <a:buFont typeface="Wingdings" pitchFamily="2" charset="2"/>
              <a:buChar char="q"/>
            </a:pPr>
            <a:r>
              <a:rPr lang="cs-CZ" dirty="0" smtClean="0"/>
              <a:t>PENB min. klasifikační třídy „C“ </a:t>
            </a:r>
            <a:r>
              <a:rPr lang="cs-CZ" b="1" dirty="0" smtClean="0"/>
              <a:t>nebo</a:t>
            </a:r>
            <a:r>
              <a:rPr lang="cs-CZ" dirty="0" smtClean="0"/>
              <a:t> potvrzení energetického specialisty o vhodnosti navržených </a:t>
            </a:r>
            <a:r>
              <a:rPr lang="cs-CZ" dirty="0" err="1" smtClean="0"/>
              <a:t>mikroenergetických</a:t>
            </a:r>
            <a:r>
              <a:rPr lang="cs-CZ" dirty="0" smtClean="0"/>
              <a:t> </a:t>
            </a:r>
            <a:r>
              <a:rPr lang="cs-CZ" dirty="0" smtClean="0"/>
              <a:t>opatření </a:t>
            </a:r>
            <a:r>
              <a:rPr lang="cs-CZ" b="1" dirty="0" smtClean="0"/>
              <a:t>nebo</a:t>
            </a:r>
            <a:r>
              <a:rPr lang="cs-CZ" dirty="0" smtClean="0"/>
              <a:t> žádost do programu NZÚ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11560" y="5445224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373216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3888432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cs-CZ" dirty="0" smtClean="0"/>
              <a:t>Dotace bude poskytována </a:t>
            </a:r>
            <a:r>
              <a:rPr lang="cs-CZ" dirty="0" smtClean="0"/>
              <a:t>ve výši:</a:t>
            </a:r>
            <a:endParaRPr lang="cs-CZ" dirty="0" smtClean="0"/>
          </a:p>
          <a:p>
            <a:pPr algn="just">
              <a:buNone/>
            </a:pPr>
            <a:endParaRPr lang="cs-CZ" sz="1100" dirty="0" smtClean="0"/>
          </a:p>
          <a:p>
            <a:pPr marL="719138" indent="-719138" algn="just">
              <a:buFont typeface="Wingdings" pitchFamily="2" charset="2"/>
              <a:buChar char="q"/>
            </a:pPr>
            <a:r>
              <a:rPr lang="cs-CZ" dirty="0" smtClean="0"/>
              <a:t>80 % na tepelné čerpadlo nebo kotel </a:t>
            </a:r>
            <a:br>
              <a:rPr lang="cs-CZ" dirty="0" smtClean="0"/>
            </a:br>
            <a:r>
              <a:rPr lang="cs-CZ" dirty="0" smtClean="0"/>
              <a:t>na biomasu</a:t>
            </a:r>
          </a:p>
          <a:p>
            <a:pPr marL="809625" indent="-809625" algn="just">
              <a:buFont typeface="Wingdings" pitchFamily="2" charset="2"/>
              <a:buChar char="q"/>
            </a:pPr>
            <a:r>
              <a:rPr lang="cs-CZ" dirty="0" smtClean="0"/>
              <a:t>75 % na kotel na uhlí + biomasu nebo plynový kondenzační kotel</a:t>
            </a:r>
          </a:p>
          <a:p>
            <a:pPr marL="809625" indent="-809625" algn="just">
              <a:buFont typeface="Wingdings" pitchFamily="2" charset="2"/>
              <a:buChar char="q"/>
            </a:pPr>
            <a:r>
              <a:rPr lang="cs-CZ" dirty="0" smtClean="0"/>
              <a:t>70 % na kotel spalující pouze uhlí</a:t>
            </a:r>
          </a:p>
          <a:p>
            <a:pPr marL="809625" indent="-809625" algn="just">
              <a:buNone/>
            </a:pPr>
            <a:endParaRPr lang="cs-CZ" sz="3000" b="1" dirty="0" smtClean="0"/>
          </a:p>
          <a:p>
            <a:pPr marL="0" indent="0" algn="just">
              <a:buNone/>
            </a:pPr>
            <a:r>
              <a:rPr lang="cs-CZ" dirty="0" smtClean="0"/>
              <a:t>Bonus </a:t>
            </a:r>
            <a:r>
              <a:rPr lang="cs-CZ" dirty="0"/>
              <a:t>5 % pro výměnu kotle v Karlových Varech a </a:t>
            </a:r>
            <a:r>
              <a:rPr lang="cs-CZ" dirty="0" err="1"/>
              <a:t>Otovicích</a:t>
            </a:r>
            <a:r>
              <a:rPr lang="cs-CZ" dirty="0" smtClean="0"/>
              <a:t>.</a:t>
            </a:r>
          </a:p>
          <a:p>
            <a:pPr marL="0" indent="0" algn="just">
              <a:buNone/>
            </a:pPr>
            <a:endParaRPr lang="cs-CZ" sz="3000" b="1" dirty="0" smtClean="0"/>
          </a:p>
          <a:p>
            <a:pPr marL="0" indent="0" algn="just">
              <a:buNone/>
            </a:pPr>
            <a:r>
              <a:rPr lang="cs-CZ" sz="3000" dirty="0" smtClean="0"/>
              <a:t>Maximální hranice způsobilých výdajů: </a:t>
            </a:r>
            <a:r>
              <a:rPr lang="cs-CZ" sz="3000" b="1" u="sng" dirty="0" smtClean="0"/>
              <a:t>150 </a:t>
            </a:r>
            <a:r>
              <a:rPr lang="cs-CZ" sz="3000" b="1" u="sng" dirty="0" smtClean="0"/>
              <a:t>000,00 </a:t>
            </a:r>
            <a:r>
              <a:rPr lang="cs-CZ" sz="3000" b="1" u="sng" dirty="0" smtClean="0"/>
              <a:t>Kč</a:t>
            </a:r>
            <a:endParaRPr lang="cs-CZ" sz="3000" b="1" dirty="0" smtClean="0"/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611560" y="5445224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373216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3816423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cs-CZ" b="1" dirty="0" smtClean="0"/>
              <a:t>Výměna může být realizována pouze v rodinném domě, kde:</a:t>
            </a:r>
          </a:p>
          <a:p>
            <a:pPr marL="0" indent="0" algn="just">
              <a:buNone/>
            </a:pPr>
            <a:endParaRPr lang="cs-CZ" sz="2600" b="1" dirty="0" smtClean="0"/>
          </a:p>
          <a:p>
            <a:pPr marL="360363" indent="-360363" algn="just">
              <a:buFont typeface="Wingdings" pitchFamily="2" charset="2"/>
              <a:buChar char="q"/>
            </a:pPr>
            <a:r>
              <a:rPr lang="cs-CZ" dirty="0"/>
              <a:t>b</a:t>
            </a:r>
            <a:r>
              <a:rPr lang="cs-CZ" dirty="0" smtClean="0"/>
              <a:t>udou současně provedena alespoň minimální </a:t>
            </a:r>
            <a:r>
              <a:rPr lang="cs-CZ" dirty="0" err="1" smtClean="0"/>
              <a:t>mikroenergetická</a:t>
            </a:r>
            <a:r>
              <a:rPr lang="cs-CZ" dirty="0" smtClean="0"/>
              <a:t> opatření</a:t>
            </a:r>
          </a:p>
          <a:p>
            <a:pPr marL="0" indent="0" algn="just">
              <a:buNone/>
            </a:pPr>
            <a:r>
              <a:rPr lang="cs-CZ" dirty="0" smtClean="0"/>
              <a:t>NEBO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cs-CZ" dirty="0"/>
              <a:t>d</a:t>
            </a:r>
            <a:r>
              <a:rPr lang="cs-CZ" dirty="0" smtClean="0"/>
              <a:t>ošlo ke snížení energetické náročnosti v minulosti </a:t>
            </a:r>
            <a:br>
              <a:rPr lang="cs-CZ" dirty="0" smtClean="0"/>
            </a:br>
            <a:r>
              <a:rPr lang="cs-CZ" dirty="0" smtClean="0"/>
              <a:t>na úroveň min. třídy „C“</a:t>
            </a:r>
          </a:p>
          <a:p>
            <a:pPr marL="0" indent="0" algn="just">
              <a:buNone/>
            </a:pPr>
            <a:r>
              <a:rPr lang="cs-CZ" dirty="0" smtClean="0"/>
              <a:t>NEBO</a:t>
            </a:r>
          </a:p>
          <a:p>
            <a:pPr marL="360363" indent="-360363" algn="just">
              <a:buFont typeface="Wingdings" pitchFamily="2" charset="2"/>
              <a:buChar char="q"/>
            </a:pPr>
            <a:r>
              <a:rPr lang="cs-CZ" dirty="0"/>
              <a:t>j</a:t>
            </a:r>
            <a:r>
              <a:rPr lang="cs-CZ" dirty="0" smtClean="0"/>
              <a:t>e současně na realizaci opatření vedoucích ke snížení energetické náročnosti domu žádáno v programu NZÚ</a:t>
            </a:r>
            <a:endParaRPr lang="cs-CZ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5301208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301208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3888431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cs-CZ" b="1" dirty="0" smtClean="0"/>
              <a:t>Do způsobilých nákladů lze zahrnout:</a:t>
            </a:r>
          </a:p>
          <a:p>
            <a:pPr>
              <a:buNone/>
            </a:pPr>
            <a:endParaRPr lang="cs-CZ" b="1" u="sng" dirty="0" smtClean="0"/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Stavební práce, dodávky a služby spojené s realizací výměny zdroje tepla</a:t>
            </a:r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Náklady na pořízení PENB</a:t>
            </a:r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Služby energetického specialisty</a:t>
            </a:r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Stavební práce, dodávky a služby spojené s realizací </a:t>
            </a:r>
            <a:r>
              <a:rPr lang="cs-CZ" dirty="0" err="1" smtClean="0"/>
              <a:t>mikroenergetických</a:t>
            </a:r>
            <a:r>
              <a:rPr lang="cs-CZ" dirty="0" smtClean="0"/>
              <a:t> </a:t>
            </a:r>
            <a:r>
              <a:rPr lang="cs-CZ" dirty="0" smtClean="0"/>
              <a:t>opatření</a:t>
            </a:r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Náklady na projektovou dokumentaci</a:t>
            </a:r>
          </a:p>
          <a:p>
            <a:pPr marL="539750" indent="-539750" algn="just">
              <a:buFont typeface="Wingdings" pitchFamily="2" charset="2"/>
              <a:buChar char="q"/>
            </a:pPr>
            <a:r>
              <a:rPr lang="cs-CZ" dirty="0" smtClean="0"/>
              <a:t>Náklady na zkoušky a testy</a:t>
            </a:r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r>
              <a:rPr lang="cs-CZ" dirty="0" smtClean="0"/>
              <a:t>Náklady jsou způsobilé  </a:t>
            </a:r>
            <a:r>
              <a:rPr lang="cs-CZ" dirty="0" smtClean="0"/>
              <a:t>již </a:t>
            </a:r>
            <a:r>
              <a:rPr lang="cs-CZ" dirty="0" smtClean="0"/>
              <a:t>od </a:t>
            </a:r>
            <a:r>
              <a:rPr lang="cs-CZ" b="1" dirty="0" smtClean="0"/>
              <a:t>15. 7. 2015.</a:t>
            </a:r>
          </a:p>
          <a:p>
            <a:pPr marL="539750" indent="-539750">
              <a:buNone/>
            </a:pPr>
            <a:endParaRPr lang="cs-CZ" dirty="0" smtClean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39552" y="5445224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4788024" y="5373216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367240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cs-CZ" dirty="0" smtClean="0"/>
              <a:t>Všechny nově zakoupené zdroje tepla musí </a:t>
            </a:r>
            <a:r>
              <a:rPr lang="cs-CZ" dirty="0" smtClean="0"/>
              <a:t>být </a:t>
            </a:r>
            <a:r>
              <a:rPr lang="cs-CZ" dirty="0" smtClean="0"/>
              <a:t>uvedeny </a:t>
            </a:r>
            <a:r>
              <a:rPr lang="cs-CZ" dirty="0" smtClean="0"/>
              <a:t>v Seznamu podporovaných výrobků vedeném Státním fondem životního prostředí ČR (</a:t>
            </a:r>
            <a:r>
              <a:rPr lang="cs-CZ" u="sng" dirty="0" smtClean="0">
                <a:hlinkClick r:id="rId2"/>
              </a:rPr>
              <a:t>https://www.sfzp.cz/sekce/815/kotlikove-dotace/</a:t>
            </a:r>
            <a:r>
              <a:rPr lang="cs-CZ" dirty="0" smtClean="0"/>
              <a:t>)</a:t>
            </a:r>
          </a:p>
          <a:p>
            <a:pPr marL="0" indent="0" algn="just">
              <a:buNone/>
            </a:pPr>
            <a:endParaRPr lang="cs-CZ" sz="2000" dirty="0" smtClean="0"/>
          </a:p>
          <a:p>
            <a:pPr algn="just">
              <a:buNone/>
            </a:pPr>
            <a:r>
              <a:rPr lang="cs-CZ" b="1" dirty="0" smtClean="0"/>
              <a:t>Stránky Karlovarského kraje:</a:t>
            </a:r>
            <a:endParaRPr lang="cs-CZ" dirty="0"/>
          </a:p>
          <a:p>
            <a:pPr marL="0" indent="0" algn="just">
              <a:buNone/>
            </a:pPr>
            <a:r>
              <a:rPr lang="cs-CZ" u="sng" dirty="0">
                <a:hlinkClick r:id="rId3"/>
              </a:rPr>
              <a:t>http://</a:t>
            </a:r>
            <a:r>
              <a:rPr lang="cs-CZ" u="sng" dirty="0" smtClean="0">
                <a:hlinkClick r:id="rId3"/>
              </a:rPr>
              <a:t>www.</a:t>
            </a:r>
            <a:r>
              <a:rPr lang="cs-CZ" u="sng" dirty="0" err="1" smtClean="0">
                <a:hlinkClick r:id="rId3"/>
              </a:rPr>
              <a:t>kr</a:t>
            </a:r>
            <a:r>
              <a:rPr lang="cs-CZ" u="sng" dirty="0" smtClean="0">
                <a:hlinkClick r:id="rId3"/>
              </a:rPr>
              <a:t>-</a:t>
            </a:r>
            <a:r>
              <a:rPr lang="cs-CZ" u="sng" dirty="0" err="1" smtClean="0">
                <a:hlinkClick r:id="rId3"/>
              </a:rPr>
              <a:t>karlovarsky.cz</a:t>
            </a:r>
            <a:r>
              <a:rPr lang="cs-CZ" u="sng" dirty="0" smtClean="0">
                <a:hlinkClick r:id="rId3"/>
              </a:rPr>
              <a:t>/krajsky-</a:t>
            </a:r>
            <a:r>
              <a:rPr lang="cs-CZ" u="sng" dirty="0" err="1" smtClean="0">
                <a:hlinkClick r:id="rId3"/>
              </a:rPr>
              <a:t>urad</a:t>
            </a:r>
            <a:r>
              <a:rPr lang="cs-CZ" u="sng" dirty="0" smtClean="0">
                <a:hlinkClick r:id="rId3"/>
              </a:rPr>
              <a:t>/</a:t>
            </a:r>
            <a:r>
              <a:rPr lang="cs-CZ" u="sng" dirty="0" err="1" smtClean="0">
                <a:hlinkClick r:id="rId3"/>
              </a:rPr>
              <a:t>cinnosti</a:t>
            </a:r>
            <a:r>
              <a:rPr lang="cs-CZ" u="sng" dirty="0" smtClean="0">
                <a:hlinkClick r:id="rId3"/>
              </a:rPr>
              <a:t>/</a:t>
            </a:r>
            <a:r>
              <a:rPr lang="cs-CZ" u="sng" dirty="0" err="1" smtClean="0">
                <a:hlinkClick r:id="rId3"/>
              </a:rPr>
              <a:t>Stranky</a:t>
            </a:r>
            <a:r>
              <a:rPr lang="cs-CZ" u="sng" dirty="0" smtClean="0">
                <a:hlinkClick r:id="rId3"/>
              </a:rPr>
              <a:t>/EU/OP-</a:t>
            </a:r>
            <a:r>
              <a:rPr lang="cs-CZ" u="sng" dirty="0" err="1" smtClean="0">
                <a:hlinkClick r:id="rId3"/>
              </a:rPr>
              <a:t>ziv</a:t>
            </a:r>
            <a:r>
              <a:rPr lang="cs-CZ" u="sng" dirty="0" smtClean="0">
                <a:hlinkClick r:id="rId3"/>
              </a:rPr>
              <a:t>-</a:t>
            </a:r>
            <a:r>
              <a:rPr lang="cs-CZ" u="sng" dirty="0" err="1" smtClean="0">
                <a:hlinkClick r:id="rId3"/>
              </a:rPr>
              <a:t>prostredi</a:t>
            </a:r>
            <a:r>
              <a:rPr lang="cs-CZ" u="sng" dirty="0" smtClean="0">
                <a:hlinkClick r:id="rId3"/>
              </a:rPr>
              <a:t>/OP-</a:t>
            </a:r>
            <a:r>
              <a:rPr lang="cs-CZ" u="sng" dirty="0" err="1" smtClean="0">
                <a:hlinkClick r:id="rId3"/>
              </a:rPr>
              <a:t>ziv</a:t>
            </a:r>
            <a:r>
              <a:rPr lang="cs-CZ" u="sng" dirty="0" smtClean="0">
                <a:hlinkClick r:id="rId3"/>
              </a:rPr>
              <a:t>-</a:t>
            </a:r>
            <a:r>
              <a:rPr lang="cs-CZ" u="sng" dirty="0" err="1" smtClean="0">
                <a:hlinkClick r:id="rId3"/>
              </a:rPr>
              <a:t>prostredi.aspx</a:t>
            </a:r>
            <a:endParaRPr lang="cs-CZ" u="sng" dirty="0" smtClean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r>
              <a:rPr lang="cs-CZ" b="1" dirty="0"/>
              <a:t>Kontakt</a:t>
            </a:r>
            <a:r>
              <a:rPr lang="cs-CZ" b="1" dirty="0" smtClean="0"/>
              <a:t>:</a:t>
            </a:r>
          </a:p>
          <a:p>
            <a:pPr marL="0" indent="0" algn="just">
              <a:buNone/>
            </a:pPr>
            <a:r>
              <a:rPr lang="cs-CZ" dirty="0" smtClean="0"/>
              <a:t>Ing. Věra Tomsová, </a:t>
            </a:r>
          </a:p>
          <a:p>
            <a:pPr marL="0" indent="0" algn="just">
              <a:buNone/>
            </a:pPr>
            <a:r>
              <a:rPr lang="cs-CZ" dirty="0" smtClean="0"/>
              <a:t>vedoucí odboru investic a grantových schémat, </a:t>
            </a:r>
            <a:br>
              <a:rPr lang="cs-CZ" dirty="0" smtClean="0"/>
            </a:br>
            <a:r>
              <a:rPr lang="cs-CZ" dirty="0" smtClean="0"/>
              <a:t>tel. 354 222 432, </a:t>
            </a:r>
            <a:r>
              <a:rPr lang="cs-CZ" u="sng" dirty="0" err="1" smtClean="0">
                <a:hlinkClick r:id="rId3"/>
              </a:rPr>
              <a:t>vera.tomsova</a:t>
            </a:r>
            <a:r>
              <a:rPr lang="cs-CZ" u="sng" dirty="0" smtClean="0">
                <a:hlinkClick r:id="rId3"/>
              </a:rPr>
              <a:t>@</a:t>
            </a:r>
            <a:r>
              <a:rPr lang="cs-CZ" u="sng" dirty="0" err="1" smtClean="0">
                <a:hlinkClick r:id="rId3"/>
              </a:rPr>
              <a:t>kr</a:t>
            </a:r>
            <a:r>
              <a:rPr lang="cs-CZ" u="sng" dirty="0" smtClean="0">
                <a:hlinkClick r:id="rId3"/>
              </a:rPr>
              <a:t>-</a:t>
            </a:r>
            <a:r>
              <a:rPr lang="cs-CZ" u="sng" dirty="0" err="1" smtClean="0">
                <a:hlinkClick r:id="rId3"/>
              </a:rPr>
              <a:t>karlovarsky.cz</a:t>
            </a:r>
            <a:endParaRPr lang="cs-CZ" u="sng" dirty="0" smtClean="0">
              <a:hlinkClick r:id="rId3"/>
            </a:endParaRPr>
          </a:p>
          <a:p>
            <a:pPr marL="0" indent="0" algn="just">
              <a:buNone/>
            </a:pPr>
            <a:endParaRPr lang="cs-CZ" b="1" dirty="0"/>
          </a:p>
        </p:txBody>
      </p:sp>
      <p:pic>
        <p:nvPicPr>
          <p:cNvPr id="4" name="Obrázek 3" descr="cid:_1_0F598E4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39552" y="5373216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90700F598BD40051A4C2C1257EDF"/>
          <p:cNvPicPr/>
          <p:nvPr/>
        </p:nvPicPr>
        <p:blipFill>
          <a:blip r:embed="rId6" r:link="rId7" cstate="print"/>
          <a:srcRect/>
          <a:stretch>
            <a:fillRect/>
          </a:stretch>
        </p:blipFill>
        <p:spPr bwMode="auto">
          <a:xfrm>
            <a:off x="4788024" y="5359574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000" b="1" dirty="0" smtClean="0"/>
              <a:t>Podpora výměny zdrojů tepla na pevná paliva v rodinných domech </a:t>
            </a:r>
            <a:br>
              <a:rPr lang="cs-CZ" sz="2000" b="1" dirty="0" smtClean="0"/>
            </a:br>
            <a:r>
              <a:rPr lang="cs-CZ" sz="2000" b="1" dirty="0" smtClean="0"/>
              <a:t>v Karlovarském kraji v rámci OP ŽP 2014-2020 - Kotlíkové dotace I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  <a:p>
            <a:pPr algn="ctr">
              <a:buNone/>
            </a:pPr>
            <a:endParaRPr lang="cs-CZ" dirty="0" smtClean="0"/>
          </a:p>
          <a:p>
            <a:pPr algn="ctr">
              <a:buNone/>
            </a:pPr>
            <a:r>
              <a:rPr lang="cs-CZ" dirty="0" smtClean="0"/>
              <a:t>Děkuji Vám za pozornost.</a:t>
            </a:r>
          </a:p>
          <a:p>
            <a:pPr marL="0" indent="0" algn="just">
              <a:buNone/>
            </a:pPr>
            <a:endParaRPr lang="cs-CZ" sz="2000" dirty="0" smtClean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</p:txBody>
      </p:sp>
      <p:pic>
        <p:nvPicPr>
          <p:cNvPr id="4" name="Obrázek 3" descr="cid:_1_0F5990700F598BD40051A4C2C1257EDF"/>
          <p:cNvPicPr/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788024" y="5301208"/>
            <a:ext cx="3312368" cy="936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 descr="cid:_1_0F598E400F598BD40051A4C2C1257EDF"/>
          <p:cNvPicPr/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539552" y="5301208"/>
            <a:ext cx="3672408" cy="1064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276</Words>
  <Application>Microsoft Office PowerPoint</Application>
  <PresentationFormat>Předvádění na obrazovce (4:3)</PresentationFormat>
  <Paragraphs>68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Motiv sady Office</vt:lpstr>
      <vt:lpstr>  Podpora výměny zdrojů tepla na pevná paliva v rodinných domech v Karlovarském kraji v rámci OP ŽP 2014-2020 -   Kotlíkové dotace I 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  <vt:lpstr>Podpora výměny zdrojů tepla na pevná paliva v rodinných domech  v Karlovarském kraji v rámci OP ŽP 2014-2020 - Kotlíkové dotace I</vt:lpstr>
    </vt:vector>
  </TitlesOfParts>
  <Company>kukk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Projekt   Podpora výměny zdrojů tepla na pevná paliva v rodinných domech v Karlovarském kraji v rámci OP ŽP 2014-2020 -   Kotlíkové dotace I </dc:title>
  <dc:creator>jitka.lapesova1</dc:creator>
  <cp:lastModifiedBy>jitka.lapesova1</cp:lastModifiedBy>
  <cp:revision>21</cp:revision>
  <dcterms:created xsi:type="dcterms:W3CDTF">2015-11-02T11:36:08Z</dcterms:created>
  <dcterms:modified xsi:type="dcterms:W3CDTF">2015-11-03T06:15:19Z</dcterms:modified>
</cp:coreProperties>
</file>