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62" r:id="rId4"/>
    <p:sldId id="259" r:id="rId5"/>
    <p:sldId id="260" r:id="rId6"/>
    <p:sldId id="258" r:id="rId7"/>
    <p:sldId id="261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57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 s obráz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11/2/2015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11/2/2015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2412" y="2503713"/>
            <a:ext cx="8689976" cy="2307773"/>
          </a:xfrm>
        </p:spPr>
        <p:txBody>
          <a:bodyPr>
            <a:normAutofit fontScale="90000"/>
          </a:bodyPr>
          <a:lstStyle/>
          <a:p>
            <a:r>
              <a:rPr lang="cs-CZ" dirty="0" smtClean="0">
                <a:latin typeface="Calibri" panose="020F0502020204030204" pitchFamily="34" charset="0"/>
              </a:rPr>
              <a:t/>
            </a:r>
            <a:br>
              <a:rPr lang="cs-CZ" dirty="0" smtClean="0">
                <a:latin typeface="Calibri" panose="020F0502020204030204" pitchFamily="34" charset="0"/>
              </a:rPr>
            </a:br>
            <a:r>
              <a:rPr lang="cs-CZ" dirty="0" smtClean="0">
                <a:latin typeface="Calibri" panose="020F0502020204030204" pitchFamily="34" charset="0"/>
              </a:rPr>
              <a:t/>
            </a:r>
            <a:br>
              <a:rPr lang="cs-CZ" dirty="0" smtClean="0">
                <a:latin typeface="Calibri" panose="020F0502020204030204" pitchFamily="34" charset="0"/>
              </a:rPr>
            </a:br>
            <a:r>
              <a:rPr lang="cs-CZ" dirty="0">
                <a:latin typeface="Calibri" panose="020F0502020204030204" pitchFamily="34" charset="0"/>
              </a:rPr>
              <a:t/>
            </a:r>
            <a:br>
              <a:rPr lang="cs-CZ" dirty="0">
                <a:latin typeface="Calibri" panose="020F0502020204030204" pitchFamily="34" charset="0"/>
              </a:rPr>
            </a:br>
            <a:r>
              <a:rPr lang="cs-CZ" dirty="0" smtClean="0">
                <a:latin typeface="Calibri" panose="020F0502020204030204" pitchFamily="34" charset="0"/>
              </a:rPr>
              <a:t/>
            </a:r>
            <a:br>
              <a:rPr lang="cs-CZ" dirty="0" smtClean="0">
                <a:latin typeface="Calibri" panose="020F0502020204030204" pitchFamily="34" charset="0"/>
              </a:rPr>
            </a:br>
            <a:r>
              <a:rPr lang="cs-CZ" sz="3100" dirty="0" smtClean="0">
                <a:latin typeface="Calibri" panose="020F0502020204030204" pitchFamily="34" charset="0"/>
              </a:rPr>
              <a:t>operační program výzkum, věda a vzdělávání</a:t>
            </a:r>
            <a:br>
              <a:rPr lang="cs-CZ" sz="3100" dirty="0" smtClean="0">
                <a:latin typeface="Calibri" panose="020F0502020204030204" pitchFamily="34" charset="0"/>
              </a:rPr>
            </a:br>
            <a:r>
              <a:rPr lang="cs-CZ" sz="3100" dirty="0" smtClean="0">
                <a:latin typeface="Calibri" panose="020F0502020204030204" pitchFamily="34" charset="0"/>
              </a:rPr>
              <a:t/>
            </a:r>
            <a:br>
              <a:rPr lang="cs-CZ" sz="3100" dirty="0" smtClean="0">
                <a:latin typeface="Calibri" panose="020F0502020204030204" pitchFamily="34" charset="0"/>
              </a:rPr>
            </a:br>
            <a:r>
              <a:rPr lang="cs-CZ" dirty="0" smtClean="0">
                <a:solidFill>
                  <a:srgbClr val="0070C0"/>
                </a:solidFill>
                <a:latin typeface="Calibri" panose="020F0502020204030204" pitchFamily="34" charset="0"/>
              </a:rPr>
              <a:t>Krajský </a:t>
            </a:r>
            <a:r>
              <a:rPr lang="cs-CZ" dirty="0">
                <a:solidFill>
                  <a:srgbClr val="0070C0"/>
                </a:solidFill>
                <a:latin typeface="Calibri" panose="020F0502020204030204" pitchFamily="34" charset="0"/>
              </a:rPr>
              <a:t>akční plán rozvoje </a:t>
            </a:r>
            <a:r>
              <a:rPr lang="cs-CZ" dirty="0" smtClean="0">
                <a:solidFill>
                  <a:srgbClr val="0070C0"/>
                </a:solidFill>
                <a:latin typeface="Calibri" panose="020F0502020204030204" pitchFamily="34" charset="0"/>
              </a:rPr>
              <a:t>vzdělávání Karlovarského kraje</a:t>
            </a:r>
            <a:br>
              <a:rPr lang="cs-CZ" dirty="0" smtClean="0">
                <a:solidFill>
                  <a:srgbClr val="0070C0"/>
                </a:solidFill>
                <a:latin typeface="Calibri" panose="020F0502020204030204" pitchFamily="34" charset="0"/>
              </a:rPr>
            </a:br>
            <a:r>
              <a:rPr lang="cs-CZ" dirty="0" smtClean="0">
                <a:solidFill>
                  <a:srgbClr val="0070C0"/>
                </a:solidFill>
                <a:latin typeface="Calibri" panose="020F0502020204030204" pitchFamily="34" charset="0"/>
              </a:rPr>
              <a:t>(kap </a:t>
            </a:r>
            <a:r>
              <a:rPr lang="cs-CZ" dirty="0" err="1" smtClean="0">
                <a:solidFill>
                  <a:srgbClr val="0070C0"/>
                </a:solidFill>
                <a:latin typeface="Calibri" panose="020F0502020204030204" pitchFamily="34" charset="0"/>
              </a:rPr>
              <a:t>kk</a:t>
            </a:r>
            <a:r>
              <a:rPr lang="cs-CZ" dirty="0" smtClean="0">
                <a:solidFill>
                  <a:srgbClr val="0070C0"/>
                </a:solidFill>
                <a:latin typeface="Calibri" panose="020F0502020204030204" pitchFamily="34" charset="0"/>
              </a:rPr>
              <a:t>)</a:t>
            </a:r>
            <a:r>
              <a:rPr lang="cs-CZ" dirty="0">
                <a:solidFill>
                  <a:srgbClr val="0070C0"/>
                </a:solidFill>
                <a:latin typeface="Calibri" panose="020F0502020204030204" pitchFamily="34" charset="0"/>
              </a:rPr>
              <a:t/>
            </a:r>
            <a:br>
              <a:rPr lang="cs-CZ" dirty="0">
                <a:solidFill>
                  <a:srgbClr val="0070C0"/>
                </a:solidFill>
                <a:latin typeface="Calibri" panose="020F0502020204030204" pitchFamily="34" charset="0"/>
              </a:rPr>
            </a:br>
            <a:endParaRPr lang="cs-CZ" dirty="0">
              <a:solidFill>
                <a:srgbClr val="0070C0"/>
              </a:solidFill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751012" y="4474029"/>
            <a:ext cx="8689976" cy="783770"/>
          </a:xfrm>
        </p:spPr>
        <p:txBody>
          <a:bodyPr>
            <a:normAutofit fontScale="77500" lnSpcReduction="20000"/>
          </a:bodyPr>
          <a:lstStyle/>
          <a:p>
            <a:pPr algn="r"/>
            <a:endParaRPr lang="cs-CZ" dirty="0" smtClean="0">
              <a:latin typeface="Calibri" panose="020F0502020204030204" pitchFamily="34" charset="0"/>
            </a:endParaRPr>
          </a:p>
          <a:p>
            <a:pPr algn="r"/>
            <a:r>
              <a:rPr lang="cs-CZ" dirty="0" smtClean="0">
                <a:latin typeface="Calibri" panose="020F0502020204030204" pitchFamily="34" charset="0"/>
              </a:rPr>
              <a:t>Karlovy </a:t>
            </a:r>
            <a:r>
              <a:rPr lang="cs-CZ" dirty="0">
                <a:latin typeface="Calibri" panose="020F0502020204030204" pitchFamily="34" charset="0"/>
              </a:rPr>
              <a:t>Vary, 3.11.2015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55790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3775" y="738261"/>
            <a:ext cx="10451538" cy="1079654"/>
          </a:xfrm>
        </p:spPr>
        <p:txBody>
          <a:bodyPr>
            <a:normAutofit fontScale="90000"/>
          </a:bodyPr>
          <a:lstStyle/>
          <a:p>
            <a:pPr indent="109538" algn="l"/>
            <a:r>
              <a:rPr lang="cs-CZ" sz="2700" b="1" dirty="0" smtClean="0">
                <a:latin typeface="Calibri" panose="020F0502020204030204" pitchFamily="34" charset="0"/>
              </a:rPr>
              <a:t/>
            </a:r>
            <a:br>
              <a:rPr lang="cs-CZ" sz="2700" b="1" dirty="0" smtClean="0">
                <a:latin typeface="Calibri" panose="020F0502020204030204" pitchFamily="34" charset="0"/>
              </a:rPr>
            </a:br>
            <a:r>
              <a:rPr lang="cs-CZ" sz="2700" b="1" dirty="0" smtClean="0">
                <a:latin typeface="Calibri" panose="020F0502020204030204" pitchFamily="34" charset="0"/>
              </a:rPr>
              <a:t/>
            </a:r>
            <a:br>
              <a:rPr lang="cs-CZ" sz="2700" b="1" dirty="0" smtClean="0">
                <a:latin typeface="Calibri" panose="020F0502020204030204" pitchFamily="34" charset="0"/>
              </a:rPr>
            </a:br>
            <a:r>
              <a:rPr lang="cs-CZ" sz="2700" b="1" dirty="0" smtClean="0">
                <a:latin typeface="Calibri" panose="020F0502020204030204" pitchFamily="34" charset="0"/>
              </a:rPr>
              <a:t/>
            </a:r>
            <a:br>
              <a:rPr lang="cs-CZ" sz="2700" b="1" dirty="0" smtClean="0">
                <a:latin typeface="Calibri" panose="020F0502020204030204" pitchFamily="34" charset="0"/>
              </a:rPr>
            </a:br>
            <a:r>
              <a:rPr lang="cs-CZ" sz="2700" b="1" u="sng" dirty="0" smtClean="0">
                <a:latin typeface="Calibri" panose="020F0502020204030204" pitchFamily="34" charset="0"/>
              </a:rPr>
              <a:t>Co </a:t>
            </a:r>
            <a:r>
              <a:rPr lang="cs-CZ" sz="2700" b="1" u="sng" dirty="0">
                <a:latin typeface="Calibri" panose="020F0502020204030204" pitchFamily="34" charset="0"/>
              </a:rPr>
              <a:t>je </a:t>
            </a:r>
            <a:r>
              <a:rPr lang="cs-CZ" sz="2700" b="1" u="sng" dirty="0" smtClean="0">
                <a:latin typeface="Calibri" panose="020F0502020204030204" pitchFamily="34" charset="0"/>
              </a:rPr>
              <a:t>KAP?</a:t>
            </a:r>
            <a:br>
              <a:rPr lang="cs-CZ" sz="2700" b="1" u="sng" dirty="0" smtClean="0">
                <a:latin typeface="Calibri" panose="020F0502020204030204" pitchFamily="34" charset="0"/>
              </a:rPr>
            </a:br>
            <a:r>
              <a:rPr lang="cs-CZ" sz="2400" dirty="0" smtClean="0">
                <a:latin typeface="Calibri" panose="020F0502020204030204" pitchFamily="34" charset="0"/>
              </a:rPr>
              <a:t>Krajský </a:t>
            </a:r>
            <a:r>
              <a:rPr lang="cs-CZ" sz="2400" dirty="0">
                <a:latin typeface="Calibri" panose="020F0502020204030204" pitchFamily="34" charset="0"/>
              </a:rPr>
              <a:t>akční plán rozvoje </a:t>
            </a:r>
            <a:r>
              <a:rPr lang="cs-CZ" sz="2400" dirty="0" smtClean="0">
                <a:latin typeface="Calibri" panose="020F0502020204030204" pitchFamily="34" charset="0"/>
              </a:rPr>
              <a:t>vzdělávání</a:t>
            </a:r>
            <a:r>
              <a:rPr lang="cs-CZ" sz="2700" dirty="0" smtClean="0">
                <a:latin typeface="Calibri" panose="020F0502020204030204" pitchFamily="34" charset="0"/>
              </a:rPr>
              <a:t/>
            </a:r>
            <a:br>
              <a:rPr lang="cs-CZ" sz="2700" dirty="0" smtClean="0">
                <a:latin typeface="Calibri" panose="020F0502020204030204" pitchFamily="34" charset="0"/>
              </a:rPr>
            </a:br>
            <a:r>
              <a:rPr lang="cs-CZ" dirty="0">
                <a:latin typeface="Calibri" panose="020F0502020204030204" pitchFamily="34" charset="0"/>
              </a:rPr>
              <a:t/>
            </a:r>
            <a:br>
              <a:rPr lang="cs-CZ" dirty="0">
                <a:latin typeface="Calibri" panose="020F0502020204030204" pitchFamily="34" charset="0"/>
              </a:rPr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913774" y="1817915"/>
            <a:ext cx="10363826" cy="445225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cs-CZ" sz="2600" b="1" u="sng" dirty="0" smtClean="0">
                <a:latin typeface="Calibri" panose="020F0502020204030204" pitchFamily="34" charset="0"/>
              </a:rPr>
              <a:t>proč kap</a:t>
            </a:r>
          </a:p>
          <a:p>
            <a:pPr marL="0" lvl="0" indent="0">
              <a:buNone/>
            </a:pPr>
            <a:r>
              <a:rPr lang="cs-CZ" sz="2400" kern="0" cap="none" dirty="0">
                <a:solidFill>
                  <a:srgbClr val="0070C0"/>
                </a:solidFill>
                <a:latin typeface="Calibri"/>
              </a:rPr>
              <a:t>Potřebujeme koncentrovat podporu do největších priorit a to se neobejde bez konsenzu klíčových hráčů v </a:t>
            </a:r>
            <a:r>
              <a:rPr lang="cs-CZ" sz="2400" kern="0" cap="none" dirty="0" smtClean="0">
                <a:solidFill>
                  <a:srgbClr val="0070C0"/>
                </a:solidFill>
                <a:latin typeface="Calibri"/>
              </a:rPr>
              <a:t>území; </a:t>
            </a:r>
            <a:r>
              <a:rPr lang="cs-CZ" sz="2400" kern="0" cap="none" dirty="0">
                <a:solidFill>
                  <a:srgbClr val="0070C0"/>
                </a:solidFill>
                <a:latin typeface="Calibri"/>
              </a:rPr>
              <a:t>role kraje ve vedení diskuse a výběru priorit je </a:t>
            </a:r>
            <a:r>
              <a:rPr lang="cs-CZ" sz="2400" kern="0" cap="none" dirty="0" smtClean="0">
                <a:solidFill>
                  <a:srgbClr val="0070C0"/>
                </a:solidFill>
                <a:latin typeface="Calibri"/>
              </a:rPr>
              <a:t>klíčová!</a:t>
            </a:r>
            <a:endParaRPr lang="cs-CZ" sz="2400" dirty="0" smtClean="0">
              <a:solidFill>
                <a:srgbClr val="0070C0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r>
              <a:rPr lang="cs-CZ" sz="2600" b="1" u="sng" dirty="0" smtClean="0">
                <a:latin typeface="Calibri" panose="020F0502020204030204" pitchFamily="34" charset="0"/>
              </a:rPr>
              <a:t>co je hlavním cílem projektu?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cs-CZ" sz="2400" dirty="0" smtClean="0">
                <a:latin typeface="Calibri" panose="020F0502020204030204" pitchFamily="34" charset="0"/>
              </a:rPr>
              <a:t>Cílem </a:t>
            </a:r>
            <a:r>
              <a:rPr lang="cs-CZ" sz="2400" dirty="0">
                <a:latin typeface="Calibri" panose="020F0502020204030204" pitchFamily="34" charset="0"/>
              </a:rPr>
              <a:t>je plánovat společné nebo sdílené aktivity v území, které přispějí k naplnění Dlouhodobého záměru vzdělávání a vzdělávací soustavy Karlovarského kraje a zlepší kvalitu </a:t>
            </a:r>
            <a:r>
              <a:rPr lang="cs-CZ" sz="2400" dirty="0" smtClean="0">
                <a:latin typeface="Calibri" panose="020F0502020204030204" pitchFamily="34" charset="0"/>
              </a:rPr>
              <a:t>řízení škol a vzdělávání </a:t>
            </a:r>
            <a:r>
              <a:rPr lang="cs-CZ" sz="2400" dirty="0">
                <a:latin typeface="Calibri" panose="020F0502020204030204" pitchFamily="34" charset="0"/>
              </a:rPr>
              <a:t>ve </a:t>
            </a:r>
            <a:r>
              <a:rPr lang="cs-CZ" sz="2400" dirty="0" smtClean="0">
                <a:latin typeface="Calibri" panose="020F0502020204030204" pitchFamily="34" charset="0"/>
              </a:rPr>
              <a:t>školách (SŠ a VOŠ), s </a:t>
            </a:r>
            <a:r>
              <a:rPr lang="cs-CZ" sz="2400" dirty="0">
                <a:latin typeface="Calibri" panose="020F0502020204030204" pitchFamily="34" charset="0"/>
              </a:rPr>
              <a:t>důrazem na podporu slabých škol, slabších žáků a rozvoj potenciálu každého žáka</a:t>
            </a:r>
            <a:r>
              <a:rPr lang="cs-CZ" sz="2400" dirty="0" smtClean="0">
                <a:latin typeface="Calibri" panose="020F0502020204030204" pitchFamily="34" charset="0"/>
              </a:rPr>
              <a:t>.</a:t>
            </a:r>
          </a:p>
          <a:p>
            <a:pPr marL="0" indent="0">
              <a:buNone/>
            </a:pPr>
            <a:endParaRPr lang="cs-CZ" sz="2400" dirty="0"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53723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3775" y="618518"/>
            <a:ext cx="10364451" cy="687768"/>
          </a:xfrm>
        </p:spPr>
        <p:txBody>
          <a:bodyPr>
            <a:normAutofit/>
          </a:bodyPr>
          <a:lstStyle/>
          <a:p>
            <a:pPr algn="l"/>
            <a:r>
              <a:rPr lang="cs-CZ" sz="2400" b="1" u="sng" dirty="0" smtClean="0">
                <a:latin typeface="Calibri" panose="020F0502020204030204" pitchFamily="34" charset="0"/>
              </a:rPr>
              <a:t>POVINNÁ TÉMATA KAP</a:t>
            </a:r>
            <a:endParaRPr lang="cs-CZ" sz="2400" b="1" u="sng" dirty="0">
              <a:latin typeface="Calibri" panose="020F0502020204030204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913774" y="1306286"/>
            <a:ext cx="10363826" cy="5127171"/>
          </a:xfrm>
        </p:spPr>
        <p:txBody>
          <a:bodyPr>
            <a:noAutofit/>
          </a:bodyPr>
          <a:lstStyle/>
          <a:p>
            <a:r>
              <a:rPr lang="cs-CZ" sz="2200" dirty="0">
                <a:latin typeface="Calibri" panose="020F0502020204030204" pitchFamily="34" charset="0"/>
              </a:rPr>
              <a:t>Podpora kompetencí k podnikavosti, iniciativě a kreativitě;</a:t>
            </a:r>
          </a:p>
          <a:p>
            <a:r>
              <a:rPr lang="cs-CZ" sz="2200" dirty="0">
                <a:latin typeface="Calibri" panose="020F0502020204030204" pitchFamily="34" charset="0"/>
              </a:rPr>
              <a:t>Podpora polytechnického vzdělávání (</a:t>
            </a:r>
            <a:r>
              <a:rPr lang="cs-CZ" i="1" dirty="0">
                <a:latin typeface="Calibri" panose="020F0502020204030204" pitchFamily="34" charset="0"/>
              </a:rPr>
              <a:t>přírodovědné, technické a environmentální vzdělávání);</a:t>
            </a:r>
          </a:p>
          <a:p>
            <a:r>
              <a:rPr lang="cs-CZ" sz="2200" dirty="0">
                <a:latin typeface="Calibri" panose="020F0502020204030204" pitchFamily="34" charset="0"/>
              </a:rPr>
              <a:t>Podpora odborného vzdělávání včetně spolupráce škol a zaměstnavatelů;</a:t>
            </a:r>
          </a:p>
          <a:p>
            <a:r>
              <a:rPr lang="cs-CZ" sz="2200" dirty="0">
                <a:latin typeface="Calibri" panose="020F0502020204030204" pitchFamily="34" charset="0"/>
              </a:rPr>
              <a:t>Rozvoj kariérového poradenství;</a:t>
            </a:r>
          </a:p>
          <a:p>
            <a:r>
              <a:rPr lang="cs-CZ" sz="2200" dirty="0">
                <a:latin typeface="Calibri" panose="020F0502020204030204" pitchFamily="34" charset="0"/>
              </a:rPr>
              <a:t>Rozvoj škol jako center dalšího profesního vzdělávání;</a:t>
            </a:r>
          </a:p>
          <a:p>
            <a:r>
              <a:rPr lang="cs-CZ" sz="2200" dirty="0">
                <a:latin typeface="Calibri" panose="020F0502020204030204" pitchFamily="34" charset="0"/>
              </a:rPr>
              <a:t>Podpora inkluze;</a:t>
            </a:r>
          </a:p>
          <a:p>
            <a:r>
              <a:rPr lang="cs-CZ" sz="2200" dirty="0">
                <a:latin typeface="Calibri" panose="020F0502020204030204" pitchFamily="34" charset="0"/>
              </a:rPr>
              <a:t>Infrastruktura SŠ a VOŠ (</a:t>
            </a:r>
            <a:r>
              <a:rPr lang="cs-CZ" i="1" dirty="0">
                <a:latin typeface="Calibri" panose="020F0502020204030204" pitchFamily="34" charset="0"/>
              </a:rPr>
              <a:t>oblast podpory přírodovědného a technického vzdělávání, podpora center odborného vzdělávání, podpora cizích jazyků, konektivity škol a digitálních kompetencí</a:t>
            </a:r>
            <a:r>
              <a:rPr lang="cs-CZ" i="1" dirty="0" smtClean="0">
                <a:latin typeface="Calibri" panose="020F0502020204030204" pitchFamily="34" charset="0"/>
              </a:rPr>
              <a:t>, sociální </a:t>
            </a:r>
            <a:r>
              <a:rPr lang="cs-CZ" i="1" dirty="0">
                <a:latin typeface="Calibri" panose="020F0502020204030204" pitchFamily="34" charset="0"/>
              </a:rPr>
              <a:t>inkluze, celoživotního vzdělávání, zájmového a neformálního vzdělávání).</a:t>
            </a:r>
            <a:endParaRPr lang="cs-CZ" i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9312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3775" y="618518"/>
            <a:ext cx="10364451" cy="1036112"/>
          </a:xfrm>
        </p:spPr>
        <p:txBody>
          <a:bodyPr>
            <a:normAutofit/>
          </a:bodyPr>
          <a:lstStyle/>
          <a:p>
            <a:pPr algn="l"/>
            <a:r>
              <a:rPr lang="cs-CZ" sz="2400" b="1" u="sng" dirty="0" smtClean="0">
                <a:latin typeface="Calibri" panose="020F0502020204030204" pitchFamily="34" charset="0"/>
              </a:rPr>
              <a:t>co je  pracovní skupina vzdělávání</a:t>
            </a:r>
            <a:endParaRPr lang="cs-CZ" sz="2400" b="1" u="sng" dirty="0">
              <a:latin typeface="Calibri" panose="020F0502020204030204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913774" y="1491343"/>
            <a:ext cx="10363826" cy="4680857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cs-CZ" sz="2400" b="1" dirty="0">
                <a:latin typeface="Calibri" panose="020F0502020204030204" pitchFamily="34" charset="0"/>
              </a:rPr>
              <a:t>V rámci Regionální stálé konference (RSK) </a:t>
            </a:r>
            <a:r>
              <a:rPr lang="cs-CZ" sz="2400" b="1" dirty="0" smtClean="0">
                <a:latin typeface="Calibri" panose="020F0502020204030204" pitchFamily="34" charset="0"/>
              </a:rPr>
              <a:t>bude vytvořena Pracovní </a:t>
            </a:r>
            <a:r>
              <a:rPr lang="cs-CZ" sz="2400" b="1" dirty="0">
                <a:latin typeface="Calibri" panose="020F0502020204030204" pitchFamily="34" charset="0"/>
              </a:rPr>
              <a:t>skupina (PS) Vzdělávání, na jejíchž jednáních budou diskutována klíčová témata KAP a další priority </a:t>
            </a:r>
            <a:r>
              <a:rPr lang="cs-CZ" sz="2400" b="1" dirty="0" smtClean="0">
                <a:latin typeface="Calibri" panose="020F0502020204030204" pitchFamily="34" charset="0"/>
              </a:rPr>
              <a:t>karlovarského </a:t>
            </a:r>
            <a:r>
              <a:rPr lang="cs-CZ" sz="2400" b="1" dirty="0">
                <a:latin typeface="Calibri" panose="020F0502020204030204" pitchFamily="34" charset="0"/>
              </a:rPr>
              <a:t>kraje v oblasti </a:t>
            </a:r>
            <a:r>
              <a:rPr lang="cs-CZ" sz="2400" b="1" dirty="0" smtClean="0">
                <a:latin typeface="Calibri" panose="020F0502020204030204" pitchFamily="34" charset="0"/>
              </a:rPr>
              <a:t>vzdělávání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2400" dirty="0">
                <a:latin typeface="Calibri" panose="020F0502020204030204" pitchFamily="34" charset="0"/>
              </a:rPr>
              <a:t>odsouhlasuje Rámec pro podporu infrastruktury a investic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2400" dirty="0">
                <a:latin typeface="Calibri" panose="020F0502020204030204" pitchFamily="34" charset="0"/>
              </a:rPr>
              <a:t>mapuje situaci a potřeby území, škol, vzdělávacího systému, trhu práce a zaměstnavatelů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2400" dirty="0">
                <a:latin typeface="Calibri" panose="020F0502020204030204" pitchFamily="34" charset="0"/>
              </a:rPr>
              <a:t>projednává návrhy předložené svými členy směřující k naplnění priorit daného území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2400" dirty="0">
                <a:latin typeface="Calibri" panose="020F0502020204030204" pitchFamily="34" charset="0"/>
              </a:rPr>
              <a:t>projednává podklady a metodická doporučení MŠMT pro klíčové oblasti KAP KK (prioritizace potřeb na území kraje) předložené odborným garantem</a:t>
            </a:r>
          </a:p>
          <a:p>
            <a:pPr marL="0" indent="0">
              <a:buNone/>
            </a:pPr>
            <a:endParaRPr lang="cs-CZ" sz="2400" b="1" u="sng" dirty="0">
              <a:latin typeface="Calibri" panose="020F0502020204030204" pitchFamily="34" charset="0"/>
            </a:endParaRP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7026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060493"/>
          </a:xfrm>
        </p:spPr>
        <p:txBody>
          <a:bodyPr>
            <a:normAutofit/>
          </a:bodyPr>
          <a:lstStyle/>
          <a:p>
            <a:pPr algn="l"/>
            <a:r>
              <a:rPr lang="cs-CZ" sz="2400" b="1" u="sng" dirty="0" smtClean="0">
                <a:latin typeface="Calibri" panose="020F0502020204030204" pitchFamily="34" charset="0"/>
              </a:rPr>
              <a:t>procesy akčního plánování</a:t>
            </a:r>
            <a:endParaRPr lang="cs-CZ" sz="2400" b="1" u="sng" dirty="0">
              <a:latin typeface="Calibri" panose="020F0502020204030204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914400" y="1524000"/>
            <a:ext cx="10363826" cy="4735285"/>
          </a:xfrm>
        </p:spPr>
        <p:txBody>
          <a:bodyPr>
            <a:normAutofit lnSpcReduction="10000"/>
          </a:bodyPr>
          <a:lstStyle/>
          <a:p>
            <a:pPr marL="360363" lvl="2" indent="0">
              <a:buNone/>
            </a:pPr>
            <a:r>
              <a:rPr lang="cs-CZ" sz="2200" b="1" dirty="0" smtClean="0">
                <a:latin typeface="Calibri" panose="020F0502020204030204" pitchFamily="34" charset="0"/>
              </a:rPr>
              <a:t>Analýza            Priority            Návrh řešení            Plán akcí Realizace</a:t>
            </a:r>
            <a:r>
              <a:rPr lang="cs-CZ" sz="2200" b="1" dirty="0">
                <a:latin typeface="Calibri" panose="020F0502020204030204" pitchFamily="34" charset="0"/>
              </a:rPr>
              <a:t> </a:t>
            </a:r>
            <a:r>
              <a:rPr lang="cs-CZ" sz="2200" b="1" dirty="0" smtClean="0">
                <a:latin typeface="Calibri" panose="020F0502020204030204" pitchFamily="34" charset="0"/>
              </a:rPr>
              <a:t>Monitoring</a:t>
            </a:r>
            <a:r>
              <a:rPr lang="cs-CZ" sz="2200" b="1" dirty="0">
                <a:latin typeface="Calibri" panose="020F0502020204030204" pitchFamily="34" charset="0"/>
              </a:rPr>
              <a:t> </a:t>
            </a:r>
            <a:r>
              <a:rPr lang="cs-CZ" sz="2200" b="1" dirty="0" smtClean="0">
                <a:latin typeface="Calibri" panose="020F0502020204030204" pitchFamily="34" charset="0"/>
              </a:rPr>
              <a:t>               Evaluace</a:t>
            </a:r>
          </a:p>
          <a:p>
            <a:pPr marL="360363" lvl="2" indent="0">
              <a:buNone/>
            </a:pPr>
            <a:endParaRPr lang="cs-CZ" sz="2200" b="1" dirty="0" smtClean="0">
              <a:latin typeface="Calibri" panose="020F0502020204030204" pitchFamily="34" charset="0"/>
            </a:endParaRPr>
          </a:p>
          <a:p>
            <a:pPr marL="0" lvl="2" indent="0">
              <a:buNone/>
            </a:pPr>
            <a:r>
              <a:rPr lang="cs-CZ" sz="2400" b="1" u="sng" dirty="0" smtClean="0">
                <a:latin typeface="Calibri" panose="020F0502020204030204" pitchFamily="34" charset="0"/>
              </a:rPr>
              <a:t>Postupy tvorby kap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2200" dirty="0">
                <a:latin typeface="Calibri" panose="020F0502020204030204" pitchFamily="34" charset="0"/>
              </a:rPr>
              <a:t>Schválení KAP v RSK a následně MŠMT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2200" dirty="0">
                <a:latin typeface="Calibri" panose="020F0502020204030204" pitchFamily="34" charset="0"/>
              </a:rPr>
              <a:t>Naplňování KAP prostřednictvím zjednodušených projektů – měkké aktivity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2200" dirty="0">
                <a:latin typeface="Calibri" panose="020F0502020204030204" pitchFamily="34" charset="0"/>
              </a:rPr>
              <a:t>Naplňování KAP prostřednictvím individuálních projektů z IROP – tvrdé aktivity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2200" dirty="0">
                <a:latin typeface="Calibri" panose="020F0502020204030204" pitchFamily="34" charset="0"/>
              </a:rPr>
              <a:t>Evaluace KAP – průběžně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2200" dirty="0">
                <a:latin typeface="Calibri" panose="020F0502020204030204" pitchFamily="34" charset="0"/>
              </a:rPr>
              <a:t>Období 2019 – 2022 – II. kolo KAP </a:t>
            </a:r>
          </a:p>
          <a:p>
            <a:endParaRPr lang="cs-CZ" dirty="0"/>
          </a:p>
          <a:p>
            <a:pPr marL="0" lvl="2" indent="0">
              <a:buNone/>
            </a:pPr>
            <a:endParaRPr lang="cs-CZ" sz="2400" dirty="0">
              <a:latin typeface="Calibri" panose="020F0502020204030204" pitchFamily="34" charset="0"/>
            </a:endParaRPr>
          </a:p>
        </p:txBody>
      </p:sp>
      <p:sp>
        <p:nvSpPr>
          <p:cNvPr id="9" name="Šipka doprava 8"/>
          <p:cNvSpPr/>
          <p:nvPr/>
        </p:nvSpPr>
        <p:spPr>
          <a:xfrm>
            <a:off x="2537574" y="1662662"/>
            <a:ext cx="612000" cy="216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10" name="Šipka doprava 9"/>
          <p:cNvSpPr/>
          <p:nvPr/>
        </p:nvSpPr>
        <p:spPr>
          <a:xfrm>
            <a:off x="4396085" y="1679010"/>
            <a:ext cx="612000" cy="216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Šipka doprava 10"/>
          <p:cNvSpPr/>
          <p:nvPr/>
        </p:nvSpPr>
        <p:spPr>
          <a:xfrm>
            <a:off x="6801282" y="1679010"/>
            <a:ext cx="612000" cy="216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Šipka doprava 11"/>
          <p:cNvSpPr/>
          <p:nvPr/>
        </p:nvSpPr>
        <p:spPr>
          <a:xfrm>
            <a:off x="3149574" y="2106694"/>
            <a:ext cx="612000" cy="216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6800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cs-CZ" sz="2400" b="1" u="sng" dirty="0" smtClean="0">
                <a:latin typeface="Calibri" panose="020F0502020204030204" pitchFamily="34" charset="0"/>
              </a:rPr>
              <a:t>časové nastavení výzvy</a:t>
            </a:r>
            <a:endParaRPr lang="cs-CZ" sz="2400" b="1" u="sng" dirty="0">
              <a:latin typeface="Calibri" panose="020F0502020204030204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913774" y="1861458"/>
            <a:ext cx="10363826" cy="4397828"/>
          </a:xfrm>
        </p:spPr>
        <p:txBody>
          <a:bodyPr>
            <a:normAutofit lnSpcReduction="10000"/>
          </a:bodyPr>
          <a:lstStyle/>
          <a:p>
            <a:pPr marL="342900" lvl="1" indent="-342900"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cs-CZ" altLang="cs-CZ" sz="2200" dirty="0">
                <a:solidFill>
                  <a:prstClr val="black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Helvetica CE" charset="-18"/>
              </a:rPr>
              <a:t>datum ukončení příjmu žádostí o podporu je nejpozději do </a:t>
            </a:r>
          </a:p>
          <a:p>
            <a:pPr marL="0" lvl="1" indent="0">
              <a:lnSpc>
                <a:spcPct val="90000"/>
              </a:lnSpc>
              <a:buNone/>
              <a:defRPr/>
            </a:pPr>
            <a:r>
              <a:rPr lang="cs-CZ" altLang="cs-CZ" sz="2200" b="1" dirty="0">
                <a:solidFill>
                  <a:prstClr val="black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Helvetica CE" charset="-18"/>
              </a:rPr>
              <a:t>      31. 12. 2016</a:t>
            </a:r>
            <a:endParaRPr lang="cs-CZ" altLang="cs-CZ" sz="2200" i="1" dirty="0">
              <a:solidFill>
                <a:prstClr val="black"/>
              </a:solidFill>
              <a:latin typeface="Calibri" panose="020F0502020204030204" pitchFamily="34" charset="0"/>
              <a:ea typeface="ＭＳ Ｐゴシック" panose="020B0600070205080204" pitchFamily="34" charset="-128"/>
              <a:cs typeface="Helvetica CE" charset="-18"/>
            </a:endParaRPr>
          </a:p>
          <a:p>
            <a:pPr marL="342900" lvl="1" indent="-342900"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cs-CZ" altLang="cs-CZ" sz="2200" dirty="0">
                <a:solidFill>
                  <a:prstClr val="black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Helvetica CE" charset="-18"/>
              </a:rPr>
              <a:t>nejzazší datum pro ukončení fyzické realizace projektu:                          </a:t>
            </a:r>
            <a:endParaRPr lang="cs-CZ" altLang="cs-CZ" sz="2200" dirty="0" smtClean="0">
              <a:solidFill>
                <a:prstClr val="black"/>
              </a:solidFill>
              <a:latin typeface="Calibri" panose="020F0502020204030204" pitchFamily="34" charset="0"/>
              <a:ea typeface="ＭＳ Ｐゴシック" panose="020B0600070205080204" pitchFamily="34" charset="-128"/>
              <a:cs typeface="Helvetica CE" charset="-18"/>
            </a:endParaRPr>
          </a:p>
          <a:p>
            <a:pPr marL="342900" lvl="1" indent="-342900"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cs-CZ" altLang="cs-CZ" sz="2200" dirty="0" smtClean="0">
                <a:solidFill>
                  <a:prstClr val="black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Helvetica CE" charset="-18"/>
              </a:rPr>
              <a:t> </a:t>
            </a:r>
            <a:r>
              <a:rPr lang="cs-CZ" altLang="cs-CZ" sz="2200" b="1" dirty="0">
                <a:solidFill>
                  <a:prstClr val="black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Helvetica CE" charset="-18"/>
              </a:rPr>
              <a:t>31. 12. 2022</a:t>
            </a:r>
            <a:endParaRPr lang="cs-CZ" altLang="cs-CZ" sz="2200" dirty="0">
              <a:solidFill>
                <a:prstClr val="black"/>
              </a:solidFill>
              <a:latin typeface="Calibri" panose="020F0502020204030204" pitchFamily="34" charset="0"/>
              <a:ea typeface="ＭＳ Ｐゴシック" panose="020B0600070205080204" pitchFamily="34" charset="-128"/>
              <a:cs typeface="Helvetica CE" charset="-18"/>
            </a:endParaRPr>
          </a:p>
          <a:p>
            <a:pPr marL="342900" lvl="1" indent="-342900"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cs-CZ" altLang="cs-CZ" sz="2200" dirty="0">
                <a:solidFill>
                  <a:prstClr val="black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Helvetica CE" charset="-18"/>
              </a:rPr>
              <a:t>minimální délka projektu: </a:t>
            </a:r>
            <a:r>
              <a:rPr lang="cs-CZ" altLang="cs-CZ" sz="2200" b="1" dirty="0">
                <a:solidFill>
                  <a:prstClr val="black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Helvetica CE" charset="-18"/>
              </a:rPr>
              <a:t>66 měsíců</a:t>
            </a:r>
          </a:p>
          <a:p>
            <a:pPr marL="342900" lvl="1" indent="-342900"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cs-CZ" altLang="cs-CZ" sz="2200" dirty="0">
                <a:solidFill>
                  <a:prstClr val="black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Helvetica CE" charset="-18"/>
              </a:rPr>
              <a:t>maximální délka projektu: </a:t>
            </a:r>
            <a:r>
              <a:rPr lang="cs-CZ" altLang="cs-CZ" sz="2200" b="1" dirty="0">
                <a:solidFill>
                  <a:srgbClr val="0070C0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Helvetica CE" charset="-18"/>
              </a:rPr>
              <a:t>72 měsíců</a:t>
            </a:r>
          </a:p>
          <a:p>
            <a:pPr marL="342900" lvl="1" indent="-342900"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cs-CZ" altLang="cs-CZ" sz="2200" b="1" dirty="0" smtClean="0">
                <a:latin typeface="Calibri" panose="020F0502020204030204" pitchFamily="34" charset="0"/>
                <a:ea typeface="ＭＳ Ｐゴシック" panose="020B0600070205080204" pitchFamily="34" charset="-128"/>
                <a:cs typeface="Helvetica CE" charset="-18"/>
              </a:rPr>
              <a:t>Celková částka alokovaná na výzvu: </a:t>
            </a:r>
            <a:r>
              <a:rPr lang="cs-CZ" altLang="cs-CZ" sz="2200" b="1" dirty="0" smtClean="0">
                <a:solidFill>
                  <a:srgbClr val="0070C0"/>
                </a:solidFill>
                <a:latin typeface="Calibri" panose="020F0502020204030204" pitchFamily="34" charset="0"/>
                <a:ea typeface="ＭＳ Ｐゴシック" panose="020B0600070205080204" pitchFamily="34" charset="-128"/>
                <a:cs typeface="Helvetica CE" charset="-18"/>
              </a:rPr>
              <a:t>340 000 000 Kč</a:t>
            </a:r>
          </a:p>
          <a:p>
            <a:pPr marL="0" lvl="1" indent="0">
              <a:lnSpc>
                <a:spcPct val="90000"/>
              </a:lnSpc>
              <a:buNone/>
              <a:defRPr/>
            </a:pPr>
            <a:endParaRPr lang="cs-CZ" altLang="cs-CZ" sz="2200" b="1" dirty="0" smtClean="0">
              <a:solidFill>
                <a:srgbClr val="0070C0"/>
              </a:solidFill>
              <a:latin typeface="Calibri" panose="020F0502020204030204" pitchFamily="34" charset="0"/>
              <a:ea typeface="ＭＳ Ｐゴシック" panose="020B0600070205080204" pitchFamily="34" charset="-128"/>
              <a:cs typeface="Helvetica CE" charset="-18"/>
            </a:endParaRPr>
          </a:p>
          <a:p>
            <a:pPr marL="0" lvl="1" indent="0">
              <a:lnSpc>
                <a:spcPct val="90000"/>
              </a:lnSpc>
              <a:buNone/>
              <a:defRPr/>
            </a:pPr>
            <a:r>
              <a:rPr lang="cs-CZ" altLang="cs-CZ" sz="2200" i="1" u="sng" dirty="0" smtClean="0">
                <a:latin typeface="Calibri" panose="020F0502020204030204" pitchFamily="34" charset="0"/>
                <a:ea typeface="ＭＳ Ｐゴシック" panose="020B0600070205080204" pitchFamily="34" charset="-128"/>
                <a:cs typeface="Helvetica CE" charset="-18"/>
              </a:rPr>
              <a:t>Míra podpory:</a:t>
            </a:r>
          </a:p>
          <a:p>
            <a:pPr marL="0" lvl="1" indent="0">
              <a:lnSpc>
                <a:spcPct val="90000"/>
              </a:lnSpc>
              <a:buNone/>
              <a:defRPr/>
            </a:pPr>
            <a:r>
              <a:rPr lang="cs-CZ" altLang="cs-CZ" sz="2200" dirty="0" smtClean="0">
                <a:latin typeface="Calibri" panose="020F0502020204030204" pitchFamily="34" charset="0"/>
                <a:ea typeface="ＭＳ Ｐゴシック" panose="020B0600070205080204" pitchFamily="34" charset="-128"/>
                <a:cs typeface="Helvetica CE" charset="-18"/>
              </a:rPr>
              <a:t>podíl </a:t>
            </a:r>
            <a:r>
              <a:rPr lang="cs-CZ" altLang="cs-CZ" sz="2200" dirty="0">
                <a:latin typeface="Calibri" panose="020F0502020204030204" pitchFamily="34" charset="0"/>
                <a:ea typeface="ＭＳ Ｐゴシック" panose="020B0600070205080204" pitchFamily="34" charset="-128"/>
                <a:cs typeface="Helvetica CE" charset="-18"/>
              </a:rPr>
              <a:t>EU – 85%</a:t>
            </a:r>
          </a:p>
          <a:p>
            <a:pPr marL="0" lvl="1" indent="0">
              <a:lnSpc>
                <a:spcPct val="90000"/>
              </a:lnSpc>
              <a:buNone/>
              <a:defRPr/>
            </a:pPr>
            <a:r>
              <a:rPr lang="cs-CZ" altLang="cs-CZ" sz="2200" dirty="0">
                <a:latin typeface="Calibri" panose="020F0502020204030204" pitchFamily="34" charset="0"/>
                <a:ea typeface="ＭＳ Ｐゴシック" panose="020B0600070205080204" pitchFamily="34" charset="-128"/>
                <a:cs typeface="Helvetica CE" charset="-18"/>
              </a:rPr>
              <a:t>národní podíl – 10%</a:t>
            </a:r>
          </a:p>
          <a:p>
            <a:pPr marL="0" lvl="1" indent="0">
              <a:lnSpc>
                <a:spcPct val="90000"/>
              </a:lnSpc>
              <a:buNone/>
              <a:defRPr/>
            </a:pPr>
            <a:r>
              <a:rPr lang="cs-CZ" altLang="cs-CZ" sz="2200" dirty="0">
                <a:latin typeface="Calibri" panose="020F0502020204030204" pitchFamily="34" charset="0"/>
                <a:ea typeface="ＭＳ Ｐゴシック" panose="020B0600070205080204" pitchFamily="34" charset="-128"/>
                <a:cs typeface="Helvetica CE" charset="-18"/>
              </a:rPr>
              <a:t>spolufinancování ze strany příjemce – 5%</a:t>
            </a:r>
          </a:p>
          <a:p>
            <a:pPr marL="0" lvl="1" indent="0">
              <a:lnSpc>
                <a:spcPct val="90000"/>
              </a:lnSpc>
              <a:buNone/>
              <a:defRPr/>
            </a:pPr>
            <a:endParaRPr lang="cs-CZ" altLang="cs-CZ" sz="2400" dirty="0">
              <a:latin typeface="Calibri" panose="020F0502020204030204" pitchFamily="34" charset="0"/>
              <a:ea typeface="ＭＳ Ｐゴシック" panose="020B0600070205080204" pitchFamily="34" charset="-128"/>
              <a:cs typeface="Helvetica CE" charset="-18"/>
            </a:endParaRP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6905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687769"/>
          </a:xfrm>
        </p:spPr>
        <p:txBody>
          <a:bodyPr/>
          <a:lstStyle/>
          <a:p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913774" y="1306286"/>
            <a:ext cx="10363826" cy="4484914"/>
          </a:xfrm>
        </p:spPr>
        <p:txBody>
          <a:bodyPr/>
          <a:lstStyle/>
          <a:p>
            <a:pPr marL="0" indent="0" algn="ctr">
              <a:buNone/>
            </a:pPr>
            <a:r>
              <a:rPr lang="cs-CZ" sz="6600" dirty="0" smtClean="0">
                <a:latin typeface="Calibri" panose="020F0502020204030204" pitchFamily="34" charset="0"/>
              </a:rPr>
              <a:t>děkuji vám za vaši pozornost</a:t>
            </a:r>
          </a:p>
          <a:p>
            <a:pPr marL="0" indent="0" algn="ctr">
              <a:buNone/>
            </a:pPr>
            <a:endParaRPr lang="cs-CZ" dirty="0">
              <a:latin typeface="Calibri" panose="020F0502020204030204" pitchFamily="34" charset="0"/>
            </a:endParaRPr>
          </a:p>
          <a:p>
            <a:pPr marL="0" indent="0" algn="ctr">
              <a:buNone/>
            </a:pPr>
            <a:endParaRPr lang="cs-CZ" dirty="0" smtClean="0">
              <a:latin typeface="Calibri" panose="020F0502020204030204" pitchFamily="34" charset="0"/>
            </a:endParaRPr>
          </a:p>
          <a:p>
            <a:pPr marL="0" indent="0" algn="r">
              <a:buNone/>
            </a:pPr>
            <a:endParaRPr lang="cs-CZ" dirty="0"/>
          </a:p>
          <a:p>
            <a:pPr marL="0" indent="0" algn="r">
              <a:buNone/>
            </a:pPr>
            <a:r>
              <a:rPr lang="cs-CZ" dirty="0" smtClean="0"/>
              <a:t>MGR. EVA SALIGEROVÁ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52487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apka">
  <a:themeElements>
    <a:clrScheme name="Droplet">
      <a:dk1>
        <a:sysClr val="windowText" lastClr="000000"/>
      </a:dk1>
      <a:lt1>
        <a:sysClr val="window" lastClr="FFFFFF"/>
      </a:lt1>
      <a:dk2>
        <a:srgbClr val="1C647B"/>
      </a:dk2>
      <a:lt2>
        <a:srgbClr val="98B7D3"/>
      </a:lt2>
      <a:accent1>
        <a:srgbClr val="274FA4"/>
      </a:accent1>
      <a:accent2>
        <a:srgbClr val="48A8D0"/>
      </a:accent2>
      <a:accent3>
        <a:srgbClr val="53B18F"/>
      </a:accent3>
      <a:accent4>
        <a:srgbClr val="D78D38"/>
      </a:accent4>
      <a:accent5>
        <a:srgbClr val="BA3F51"/>
      </a:accent5>
      <a:accent6>
        <a:srgbClr val="AE52D9"/>
      </a:accent6>
      <a:hlink>
        <a:srgbClr val="2AA2DA"/>
      </a:hlink>
      <a:folHlink>
        <a:srgbClr val="76A3B8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DEB094D4-7FD8-4F86-93D5-B0F1341EF58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TM04033925[[fn=Kapka]]</Template>
  <TotalTime>135</TotalTime>
  <Words>380</Words>
  <Application>Microsoft Office PowerPoint</Application>
  <PresentationFormat>Širokoúhlá obrazovka</PresentationFormat>
  <Paragraphs>52</Paragraphs>
  <Slides>7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6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14" baseType="lpstr">
      <vt:lpstr>ＭＳ Ｐゴシック</vt:lpstr>
      <vt:lpstr>Arial</vt:lpstr>
      <vt:lpstr>Calibri</vt:lpstr>
      <vt:lpstr>Helvetica CE</vt:lpstr>
      <vt:lpstr>Tw Cen MT</vt:lpstr>
      <vt:lpstr>Wingdings</vt:lpstr>
      <vt:lpstr>Kapka</vt:lpstr>
      <vt:lpstr>    operační program výzkum, věda a vzdělávání  Krajský akční plán rozvoje vzdělávání Karlovarského kraje (kap kk) </vt:lpstr>
      <vt:lpstr>   Co je KAP? Krajský akční plán rozvoje vzdělávání  </vt:lpstr>
      <vt:lpstr>POVINNÁ TÉMATA KAP</vt:lpstr>
      <vt:lpstr>co je  pracovní skupina vzdělávání</vt:lpstr>
      <vt:lpstr>procesy akčního plánování</vt:lpstr>
      <vt:lpstr>časové nastavení výzvy</vt:lpstr>
      <vt:lpstr>Prezentace aplikace PowerPoint</vt:lpstr>
    </vt:vector>
  </TitlesOfParts>
  <Company>NUV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Krajský akční plán rozvoje vzdělávání Karlovarského kraje </dc:title>
  <dc:creator>Saligerová Eva</dc:creator>
  <cp:lastModifiedBy>Saligerová Eva</cp:lastModifiedBy>
  <cp:revision>19</cp:revision>
  <dcterms:created xsi:type="dcterms:W3CDTF">2015-11-02T21:04:55Z</dcterms:created>
  <dcterms:modified xsi:type="dcterms:W3CDTF">2015-11-02T23:20:02Z</dcterms:modified>
</cp:coreProperties>
</file>