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79" r:id="rId5"/>
    <p:sldId id="278" r:id="rId6"/>
    <p:sldId id="280" r:id="rId7"/>
    <p:sldId id="261" r:id="rId8"/>
    <p:sldId id="264" r:id="rId9"/>
    <p:sldId id="266" r:id="rId10"/>
    <p:sldId id="269" r:id="rId11"/>
  </p:sldIdLst>
  <p:sldSz cx="12192000" cy="6858000"/>
  <p:notesSz cx="6797675" cy="9926638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List_aplikace_Microsoft_Excel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List_aplikace_Microsoft_Excel10.xlsx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List_aplikace_Microsoft_Excel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List_aplikace_Microsoft_Excel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List_aplikace_Microsoft_Excel4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List_aplikace_Microsoft_Excel5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List_aplikace_Microsoft_Excel6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List_aplikace_Microsoft_Excel7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List_aplikace_Microsoft_Excel8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List_aplikace_Microsoft_Excel9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2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1200"/>
              <a:t>Počet projektů v RAP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cs-CZ"/>
        </a:p>
      </c:txPr>
    </c:title>
    <c:autoTitleDeleted val="0"/>
    <c:plotArea>
      <c:layout>
        <c:manualLayout>
          <c:layoutTarget val="inner"/>
          <c:xMode val="edge"/>
          <c:yMode val="edge"/>
          <c:x val="0.26630018034719871"/>
          <c:y val="0.14891440561192865"/>
          <c:w val="0.46272438022446399"/>
          <c:h val="0.66448933674875976"/>
        </c:manualLayout>
      </c:layout>
      <c:pie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dLbl>
              <c:idx val="0"/>
              <c:layout>
                <c:manualLayout>
                  <c:x val="-8.7540463692038495E-3"/>
                  <c:y val="-2.276647710702828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4.7287948381452317E-2"/>
                  <c:y val="-5.005613881598142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cs-CZ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List1!$A$3:$A$4</c:f>
              <c:strCache>
                <c:ptCount val="2"/>
                <c:pt idx="0">
                  <c:v>projekty KK a PO</c:v>
                </c:pt>
                <c:pt idx="1">
                  <c:v>projekty ostatních</c:v>
                </c:pt>
              </c:strCache>
            </c:strRef>
          </c:cat>
          <c:val>
            <c:numRef>
              <c:f>List1!$B$3:$B$4</c:f>
              <c:numCache>
                <c:formatCode>General</c:formatCode>
                <c:ptCount val="2"/>
                <c:pt idx="0">
                  <c:v>221</c:v>
                </c:pt>
                <c:pt idx="1">
                  <c:v>1254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cs-CZ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cs-CZ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cs-CZ"/>
              <a:t>Uvedení indikátorů v projektech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cs-CZ"/>
        </a:p>
      </c:txPr>
    </c:title>
    <c:autoTitleDeleted val="0"/>
    <c:plotArea>
      <c:layout/>
      <c:pie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cs-CZ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List1!$A$119:$A$120</c:f>
              <c:strCache>
                <c:ptCount val="2"/>
                <c:pt idx="0">
                  <c:v>Indikátor ANO</c:v>
                </c:pt>
                <c:pt idx="1">
                  <c:v>Indikátor NE</c:v>
                </c:pt>
              </c:strCache>
            </c:strRef>
          </c:cat>
          <c:val>
            <c:numRef>
              <c:f>List1!$B$119:$B$120</c:f>
              <c:numCache>
                <c:formatCode>General</c:formatCode>
                <c:ptCount val="2"/>
                <c:pt idx="0">
                  <c:v>86</c:v>
                </c:pt>
                <c:pt idx="1">
                  <c:v>1389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cs-CZ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cs-CZ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cs-CZ"/>
              <a:t>RAP</a:t>
            </a:r>
            <a:r>
              <a:rPr lang="cs-CZ" baseline="0"/>
              <a:t> projekty podle priorit</a:t>
            </a:r>
            <a:endParaRPr lang="cs-CZ"/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cs-CZ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cs-CZ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List1!$A$2:$A$8</c:f>
              <c:strCache>
                <c:ptCount val="7"/>
                <c:pt idx="0">
                  <c:v>Priorita 1 Konkurenceschopnost</c:v>
                </c:pt>
                <c:pt idx="1">
                  <c:v>Priorita 2 Cestovní ruch a lázeňství </c:v>
                </c:pt>
                <c:pt idx="2">
                  <c:v>Priorita 3 Sociální oblast a zdravotnictví</c:v>
                </c:pt>
                <c:pt idx="3">
                  <c:v>Priorita 4 Životní prostředí</c:v>
                </c:pt>
                <c:pt idx="4">
                  <c:v>Priorita 5 Doprava</c:v>
                </c:pt>
                <c:pt idx="5">
                  <c:v>Priorita 6 Veřejná správa a systém řízení</c:v>
                </c:pt>
                <c:pt idx="6">
                  <c:v>není uvedena priorita</c:v>
                </c:pt>
              </c:strCache>
            </c:strRef>
          </c:cat>
          <c:val>
            <c:numRef>
              <c:f>List1!$B$2:$B$8</c:f>
              <c:numCache>
                <c:formatCode>General</c:formatCode>
                <c:ptCount val="7"/>
                <c:pt idx="0">
                  <c:v>235</c:v>
                </c:pt>
                <c:pt idx="1">
                  <c:v>99</c:v>
                </c:pt>
                <c:pt idx="2">
                  <c:v>106</c:v>
                </c:pt>
                <c:pt idx="3">
                  <c:v>217</c:v>
                </c:pt>
                <c:pt idx="4">
                  <c:v>94</c:v>
                </c:pt>
                <c:pt idx="5">
                  <c:v>55</c:v>
                </c:pt>
                <c:pt idx="6">
                  <c:v>669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330502336"/>
        <c:axId val="330504688"/>
      </c:barChart>
      <c:catAx>
        <c:axId val="33050233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330504688"/>
        <c:crosses val="autoZero"/>
        <c:auto val="1"/>
        <c:lblAlgn val="ctr"/>
        <c:lblOffset val="100"/>
        <c:noMultiLvlLbl val="0"/>
      </c:catAx>
      <c:valAx>
        <c:axId val="330504688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33050233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cs-CZ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cs-CZ"/>
              <a:t>Přiřazení pririty k</a:t>
            </a:r>
            <a:r>
              <a:rPr lang="cs-CZ" baseline="0"/>
              <a:t> PRKK 2014 - 2020</a:t>
            </a:r>
            <a:endParaRPr lang="cs-CZ"/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cs-CZ"/>
        </a:p>
      </c:txPr>
    </c:title>
    <c:autoTitleDeleted val="0"/>
    <c:plotArea>
      <c:layout/>
      <c:pie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cs-CZ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List1!$M$3:$M$4</c:f>
              <c:strCache>
                <c:ptCount val="2"/>
                <c:pt idx="0">
                  <c:v>přiřazena priorita</c:v>
                </c:pt>
                <c:pt idx="1">
                  <c:v>nepřiřazena priorita</c:v>
                </c:pt>
              </c:strCache>
            </c:strRef>
          </c:cat>
          <c:val>
            <c:numRef>
              <c:f>List1!$N$3:$N$4</c:f>
              <c:numCache>
                <c:formatCode>General</c:formatCode>
                <c:ptCount val="2"/>
                <c:pt idx="0">
                  <c:v>806</c:v>
                </c:pt>
                <c:pt idx="1">
                  <c:v>669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cs-CZ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cs-CZ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cs-CZ"/>
              <a:t>RAP projekty podle dotačního titulu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cs-CZ"/>
        </a:p>
      </c:txPr>
    </c:title>
    <c:autoTitleDeleted val="0"/>
    <c:plotArea>
      <c:layout>
        <c:manualLayout>
          <c:layoutTarget val="inner"/>
          <c:xMode val="edge"/>
          <c:yMode val="edge"/>
          <c:x val="0.26038565894948817"/>
          <c:y val="0.12429674512892454"/>
          <c:w val="0.71440079561176573"/>
          <c:h val="0.82196161922958955"/>
        </c:manualLayout>
      </c:layout>
      <c:barChart>
        <c:barDir val="bar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cs-CZ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List1!$A$16:$A$33</c:f>
              <c:strCache>
                <c:ptCount val="18"/>
                <c:pt idx="0">
                  <c:v>Central Europe</c:v>
                </c:pt>
                <c:pt idx="1">
                  <c:v>Česko - německý fond budoucnosti</c:v>
                </c:pt>
                <c:pt idx="2">
                  <c:v>ČR - Bavorsko</c:v>
                </c:pt>
                <c:pt idx="3">
                  <c:v>ČR - Sasko</c:v>
                </c:pt>
                <c:pt idx="4">
                  <c:v>DANUBE </c:v>
                </c:pt>
                <c:pt idx="5">
                  <c:v>Erasmus+</c:v>
                </c:pt>
                <c:pt idx="6">
                  <c:v>IROP</c:v>
                </c:pt>
                <c:pt idx="7">
                  <c:v>Jiný zdroj</c:v>
                </c:pt>
                <c:pt idx="8">
                  <c:v>Národní program podpory CR</c:v>
                </c:pt>
                <c:pt idx="9">
                  <c:v>OP Doprava</c:v>
                </c:pt>
                <c:pt idx="10">
                  <c:v>OP PIK</c:v>
                </c:pt>
                <c:pt idx="11">
                  <c:v>OP Technická pomoc</c:v>
                </c:pt>
                <c:pt idx="12">
                  <c:v>OP VVV</c:v>
                </c:pt>
                <c:pt idx="13">
                  <c:v>OP Zaměstnanost</c:v>
                </c:pt>
                <c:pt idx="14">
                  <c:v>OP Životní prostředí</c:v>
                </c:pt>
                <c:pt idx="15">
                  <c:v>Program rozvoje venkova</c:v>
                </c:pt>
                <c:pt idx="16">
                  <c:v>Vlastní zdroje</c:v>
                </c:pt>
                <c:pt idx="17">
                  <c:v>Neuvedeno</c:v>
                </c:pt>
              </c:strCache>
            </c:strRef>
          </c:cat>
          <c:val>
            <c:numRef>
              <c:f>List1!$B$16:$B$33</c:f>
              <c:numCache>
                <c:formatCode>General</c:formatCode>
                <c:ptCount val="18"/>
                <c:pt idx="0">
                  <c:v>1</c:v>
                </c:pt>
                <c:pt idx="1">
                  <c:v>1</c:v>
                </c:pt>
                <c:pt idx="2">
                  <c:v>39</c:v>
                </c:pt>
                <c:pt idx="3">
                  <c:v>50</c:v>
                </c:pt>
                <c:pt idx="4">
                  <c:v>2</c:v>
                </c:pt>
                <c:pt idx="5">
                  <c:v>1</c:v>
                </c:pt>
                <c:pt idx="6">
                  <c:v>282</c:v>
                </c:pt>
                <c:pt idx="7">
                  <c:v>304</c:v>
                </c:pt>
                <c:pt idx="8">
                  <c:v>4</c:v>
                </c:pt>
                <c:pt idx="9">
                  <c:v>6</c:v>
                </c:pt>
                <c:pt idx="10">
                  <c:v>21</c:v>
                </c:pt>
                <c:pt idx="11">
                  <c:v>1</c:v>
                </c:pt>
                <c:pt idx="12">
                  <c:v>52</c:v>
                </c:pt>
                <c:pt idx="13">
                  <c:v>82</c:v>
                </c:pt>
                <c:pt idx="14">
                  <c:v>260</c:v>
                </c:pt>
                <c:pt idx="15">
                  <c:v>26</c:v>
                </c:pt>
                <c:pt idx="16">
                  <c:v>1</c:v>
                </c:pt>
                <c:pt idx="17">
                  <c:v>342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333080248"/>
        <c:axId val="333080640"/>
      </c:barChart>
      <c:catAx>
        <c:axId val="33308024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333080640"/>
        <c:crosses val="autoZero"/>
        <c:auto val="1"/>
        <c:lblAlgn val="ctr"/>
        <c:lblOffset val="100"/>
        <c:noMultiLvlLbl val="0"/>
      </c:catAx>
      <c:valAx>
        <c:axId val="333080640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33308024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cs-CZ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cs-CZ"/>
              <a:t>RAP - projekty podle finančních zdrojů v %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cs-CZ"/>
        </a:p>
      </c:txPr>
    </c:title>
    <c:autoTitleDeleted val="0"/>
    <c:plotArea>
      <c:layout/>
      <c:pie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5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7"/>
            <c:bubble3D val="0"/>
            <c:spPr>
              <a:solidFill>
                <a:schemeClr val="accent2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8"/>
            <c:bubble3D val="0"/>
            <c:spPr>
              <a:solidFill>
                <a:schemeClr val="accent3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9"/>
            <c:bubble3D val="0"/>
            <c:spPr>
              <a:solidFill>
                <a:schemeClr val="accent4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0"/>
            <c:bubble3D val="0"/>
            <c:spPr>
              <a:solidFill>
                <a:schemeClr val="accent5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1"/>
            <c:bubble3D val="0"/>
            <c:spPr>
              <a:solidFill>
                <a:schemeClr val="accent6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2"/>
            <c:bubble3D val="0"/>
            <c:spPr>
              <a:solidFill>
                <a:schemeClr val="accent1">
                  <a:lumMod val="80000"/>
                  <a:lumOff val="2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3"/>
            <c:bubble3D val="0"/>
            <c:spPr>
              <a:solidFill>
                <a:schemeClr val="accent2">
                  <a:lumMod val="80000"/>
                  <a:lumOff val="2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4"/>
            <c:bubble3D val="0"/>
            <c:spPr>
              <a:solidFill>
                <a:schemeClr val="accent3">
                  <a:lumMod val="80000"/>
                  <a:lumOff val="2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5"/>
            <c:bubble3D val="0"/>
            <c:spPr>
              <a:solidFill>
                <a:schemeClr val="accent4">
                  <a:lumMod val="80000"/>
                  <a:lumOff val="2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6"/>
            <c:bubble3D val="0"/>
            <c:spPr>
              <a:solidFill>
                <a:schemeClr val="accent5">
                  <a:lumMod val="80000"/>
                  <a:lumOff val="2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7"/>
            <c:bubble3D val="0"/>
            <c:spPr>
              <a:solidFill>
                <a:schemeClr val="accent6">
                  <a:lumMod val="80000"/>
                  <a:lumOff val="2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dLbl>
              <c:idx val="6"/>
              <c:layout>
                <c:manualLayout>
                  <c:x val="1.2514583564378396E-2"/>
                  <c:y val="2.529973252134640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7"/>
              <c:layout>
                <c:manualLayout>
                  <c:x val="2.4488854386159477E-2"/>
                  <c:y val="-2.881352894595178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2"/>
              <c:layout>
                <c:manualLayout>
                  <c:x val="-8.059278105557139E-3"/>
                  <c:y val="-7.172286655324329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3"/>
              <c:layout>
                <c:manualLayout>
                  <c:x val="-2.2277771616576098E-2"/>
                  <c:y val="9.807698136986507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4"/>
              <c:layout>
                <c:manualLayout>
                  <c:x val="-1.1901815090015156E-2"/>
                  <c:y val="1.988887101616886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7"/>
              <c:layout>
                <c:manualLayout>
                  <c:x val="1.6766404199475067E-2"/>
                  <c:y val="-1.051019191244914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cs-CZ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List1!$Q$17:$Q$34</c:f>
              <c:strCache>
                <c:ptCount val="18"/>
                <c:pt idx="0">
                  <c:v>Central Europe</c:v>
                </c:pt>
                <c:pt idx="1">
                  <c:v>Česko - německý fond budoucnosti</c:v>
                </c:pt>
                <c:pt idx="2">
                  <c:v>ČR - Bavorsko</c:v>
                </c:pt>
                <c:pt idx="3">
                  <c:v>ČR - Sasko</c:v>
                </c:pt>
                <c:pt idx="4">
                  <c:v>DANUBE </c:v>
                </c:pt>
                <c:pt idx="5">
                  <c:v>Erasmus+</c:v>
                </c:pt>
                <c:pt idx="6">
                  <c:v>IROP</c:v>
                </c:pt>
                <c:pt idx="7">
                  <c:v>Jiný zdroj</c:v>
                </c:pt>
                <c:pt idx="8">
                  <c:v>Národní program podpory CR</c:v>
                </c:pt>
                <c:pt idx="9">
                  <c:v>OP Doprava</c:v>
                </c:pt>
                <c:pt idx="10">
                  <c:v>OP PIK</c:v>
                </c:pt>
                <c:pt idx="11">
                  <c:v>OP Technická pomoc</c:v>
                </c:pt>
                <c:pt idx="12">
                  <c:v>OP VVV</c:v>
                </c:pt>
                <c:pt idx="13">
                  <c:v>OP Zaměstnanost</c:v>
                </c:pt>
                <c:pt idx="14">
                  <c:v>OP Životní prostředí</c:v>
                </c:pt>
                <c:pt idx="15">
                  <c:v>Program rozvoje venkova</c:v>
                </c:pt>
                <c:pt idx="16">
                  <c:v>Vlastní zdroje</c:v>
                </c:pt>
                <c:pt idx="17">
                  <c:v>Neuvedeno</c:v>
                </c:pt>
              </c:strCache>
            </c:strRef>
          </c:cat>
          <c:val>
            <c:numRef>
              <c:f>List1!$R$17:$R$34</c:f>
              <c:numCache>
                <c:formatCode>General</c:formatCode>
                <c:ptCount val="18"/>
                <c:pt idx="0">
                  <c:v>0</c:v>
                </c:pt>
                <c:pt idx="1">
                  <c:v>0</c:v>
                </c:pt>
                <c:pt idx="2">
                  <c:v>3</c:v>
                </c:pt>
                <c:pt idx="3">
                  <c:v>3</c:v>
                </c:pt>
                <c:pt idx="4">
                  <c:v>0</c:v>
                </c:pt>
                <c:pt idx="5">
                  <c:v>0</c:v>
                </c:pt>
                <c:pt idx="6">
                  <c:v>19</c:v>
                </c:pt>
                <c:pt idx="7">
                  <c:v>21</c:v>
                </c:pt>
                <c:pt idx="8">
                  <c:v>0</c:v>
                </c:pt>
                <c:pt idx="9">
                  <c:v>0</c:v>
                </c:pt>
                <c:pt idx="10">
                  <c:v>1</c:v>
                </c:pt>
                <c:pt idx="11">
                  <c:v>0</c:v>
                </c:pt>
                <c:pt idx="12">
                  <c:v>4</c:v>
                </c:pt>
                <c:pt idx="13">
                  <c:v>6</c:v>
                </c:pt>
                <c:pt idx="14">
                  <c:v>18</c:v>
                </c:pt>
                <c:pt idx="15">
                  <c:v>2</c:v>
                </c:pt>
                <c:pt idx="16">
                  <c:v>0</c:v>
                </c:pt>
                <c:pt idx="17">
                  <c:v>23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cs-CZ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cs-CZ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RAP projekty podle OP a financí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cs-CZ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List1!$A$61:$A$78</c:f>
              <c:strCache>
                <c:ptCount val="18"/>
                <c:pt idx="0">
                  <c:v>Central Europe</c:v>
                </c:pt>
                <c:pt idx="1">
                  <c:v>Česko - německý fond budoucnosti</c:v>
                </c:pt>
                <c:pt idx="2">
                  <c:v>ČR - Bavorsko</c:v>
                </c:pt>
                <c:pt idx="3">
                  <c:v>ČR - Sasko</c:v>
                </c:pt>
                <c:pt idx="4">
                  <c:v>DANUBE </c:v>
                </c:pt>
                <c:pt idx="5">
                  <c:v>Erasmus+</c:v>
                </c:pt>
                <c:pt idx="6">
                  <c:v>IROP</c:v>
                </c:pt>
                <c:pt idx="7">
                  <c:v>Jiný zdroj</c:v>
                </c:pt>
                <c:pt idx="8">
                  <c:v>Národní program podpory CR</c:v>
                </c:pt>
                <c:pt idx="9">
                  <c:v>OP Doprava</c:v>
                </c:pt>
                <c:pt idx="10">
                  <c:v>OP PIK</c:v>
                </c:pt>
                <c:pt idx="11">
                  <c:v>OP Technická pomoc</c:v>
                </c:pt>
                <c:pt idx="12">
                  <c:v>OP VVV</c:v>
                </c:pt>
                <c:pt idx="13">
                  <c:v>OP Zaměstnanost</c:v>
                </c:pt>
                <c:pt idx="14">
                  <c:v>OP Životní prostředí</c:v>
                </c:pt>
                <c:pt idx="15">
                  <c:v>Program rozvoje venkova</c:v>
                </c:pt>
                <c:pt idx="16">
                  <c:v>Vlastní zdroje</c:v>
                </c:pt>
                <c:pt idx="17">
                  <c:v>Neuvedeno</c:v>
                </c:pt>
              </c:strCache>
            </c:strRef>
          </c:cat>
          <c:val>
            <c:numRef>
              <c:f>List1!$B$61:$B$78</c:f>
              <c:numCache>
                <c:formatCode>_(* #,##0.00_);_(* \(#,##0.00\);_(* "-"??_);_(@_)</c:formatCode>
                <c:ptCount val="18"/>
                <c:pt idx="0">
                  <c:v>8000000</c:v>
                </c:pt>
                <c:pt idx="1">
                  <c:v>0</c:v>
                </c:pt>
                <c:pt idx="2">
                  <c:v>476186223</c:v>
                </c:pt>
                <c:pt idx="3">
                  <c:v>117849205</c:v>
                </c:pt>
                <c:pt idx="4">
                  <c:v>0</c:v>
                </c:pt>
                <c:pt idx="5">
                  <c:v>2464000</c:v>
                </c:pt>
                <c:pt idx="6">
                  <c:v>8018535009</c:v>
                </c:pt>
                <c:pt idx="7">
                  <c:v>1092844017</c:v>
                </c:pt>
                <c:pt idx="8">
                  <c:v>2000000</c:v>
                </c:pt>
                <c:pt idx="9">
                  <c:v>370000000</c:v>
                </c:pt>
                <c:pt idx="10">
                  <c:v>778100000</c:v>
                </c:pt>
                <c:pt idx="11">
                  <c:v>5100000</c:v>
                </c:pt>
                <c:pt idx="12">
                  <c:v>349050006</c:v>
                </c:pt>
                <c:pt idx="13">
                  <c:v>1999427914</c:v>
                </c:pt>
                <c:pt idx="14">
                  <c:v>1756133000</c:v>
                </c:pt>
                <c:pt idx="15">
                  <c:v>99400000</c:v>
                </c:pt>
                <c:pt idx="16">
                  <c:v>12350000</c:v>
                </c:pt>
                <c:pt idx="17">
                  <c:v>6185882966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434492696"/>
        <c:axId val="434493480"/>
      </c:barChart>
      <c:catAx>
        <c:axId val="43449269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434493480"/>
        <c:crosses val="autoZero"/>
        <c:auto val="1"/>
        <c:lblAlgn val="ctr"/>
        <c:lblOffset val="100"/>
        <c:noMultiLvlLbl val="0"/>
      </c:catAx>
      <c:valAx>
        <c:axId val="434493480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_(* #,##0.00_);_(* \(#,##0.00\);_(* &quot;-&quot;??_);_(@_)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43449269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cs-CZ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RAP projekty podle uvedení rozpočtu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cs-CZ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cs-CZ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List1!$A$87:$A$88</c:f>
              <c:strCache>
                <c:ptCount val="2"/>
                <c:pt idx="0">
                  <c:v>má rozpočet</c:v>
                </c:pt>
                <c:pt idx="1">
                  <c:v>nemá rozpočet</c:v>
                </c:pt>
              </c:strCache>
            </c:strRef>
          </c:cat>
          <c:val>
            <c:numRef>
              <c:f>List1!$B$87:$B$88</c:f>
              <c:numCache>
                <c:formatCode>General</c:formatCode>
                <c:ptCount val="2"/>
                <c:pt idx="0">
                  <c:v>1037</c:v>
                </c:pt>
                <c:pt idx="1">
                  <c:v>438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436722344"/>
        <c:axId val="436712544"/>
      </c:barChart>
      <c:catAx>
        <c:axId val="4367223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436712544"/>
        <c:crosses val="autoZero"/>
        <c:auto val="1"/>
        <c:lblAlgn val="ctr"/>
        <c:lblOffset val="100"/>
        <c:noMultiLvlLbl val="0"/>
      </c:catAx>
      <c:valAx>
        <c:axId val="43671254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43672234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cs-CZ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cs-CZ"/>
              <a:t>Kolik % projektů má uveden rozpočet 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cs-CZ"/>
        </a:p>
      </c:txPr>
    </c:title>
    <c:autoTitleDeleted val="0"/>
    <c:plotArea>
      <c:layout/>
      <c:pie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cs-CZ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List1!$A$101:$A$102</c:f>
              <c:strCache>
                <c:ptCount val="2"/>
                <c:pt idx="0">
                  <c:v>má rozpočet</c:v>
                </c:pt>
                <c:pt idx="1">
                  <c:v>nemá rozpočet</c:v>
                </c:pt>
              </c:strCache>
            </c:strRef>
          </c:cat>
          <c:val>
            <c:numRef>
              <c:f>List1!$B$101:$B$102</c:f>
              <c:numCache>
                <c:formatCode>_(* #,##0.00_);_(* \(#,##0.00\);_(* "-"??_);_(@_)</c:formatCode>
                <c:ptCount val="2"/>
                <c:pt idx="0">
                  <c:v>70</c:v>
                </c:pt>
                <c:pt idx="1">
                  <c:v>30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cs-CZ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cs-CZ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cs-CZ"/>
              <a:t>RAP - projekty podle připravenosti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cs-CZ"/>
        </a:p>
      </c:txPr>
    </c:title>
    <c:autoTitleDeleted val="0"/>
    <c:plotArea>
      <c:layout/>
      <c:pie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cs-CZ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List1!$A$111:$A$114</c:f>
              <c:strCache>
                <c:ptCount val="4"/>
                <c:pt idx="0">
                  <c:v>Stavební povolení ANO</c:v>
                </c:pt>
                <c:pt idx="1">
                  <c:v>Stavební povolení NE</c:v>
                </c:pt>
                <c:pt idx="2">
                  <c:v>Stavební povolení Není třeba</c:v>
                </c:pt>
                <c:pt idx="3">
                  <c:v>Stavební povolení NEUVEDENO</c:v>
                </c:pt>
              </c:strCache>
            </c:strRef>
          </c:cat>
          <c:val>
            <c:numRef>
              <c:f>List1!$B$111:$B$114</c:f>
              <c:numCache>
                <c:formatCode>General</c:formatCode>
                <c:ptCount val="4"/>
                <c:pt idx="0">
                  <c:v>18</c:v>
                </c:pt>
                <c:pt idx="1">
                  <c:v>1172</c:v>
                </c:pt>
                <c:pt idx="2">
                  <c:v>140</c:v>
                </c:pt>
                <c:pt idx="3">
                  <c:v>145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cs-CZ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cs-CZ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cs-CZ" dirty="0" smtClean="0"/>
              <a:t>Kliknutím lze upravit styl.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62EBA-BFEE-45A8-9287-288F5B6E0C0B}" type="datetimeFigureOut">
              <a:rPr lang="cs-CZ" smtClean="0"/>
              <a:t>3. 11. 2015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F76A23-C8CF-441E-9FC8-E3830D87C9C2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6730031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62EBA-BFEE-45A8-9287-288F5B6E0C0B}" type="datetimeFigureOut">
              <a:rPr lang="cs-CZ" smtClean="0"/>
              <a:t>3. 11. 2015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F76A23-C8CF-441E-9FC8-E3830D87C9C2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320227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62EBA-BFEE-45A8-9287-288F5B6E0C0B}" type="datetimeFigureOut">
              <a:rPr lang="cs-CZ" smtClean="0"/>
              <a:t>3. 11. 2015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F76A23-C8CF-441E-9FC8-E3830D87C9C2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922203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62EBA-BFEE-45A8-9287-288F5B6E0C0B}" type="datetimeFigureOut">
              <a:rPr lang="cs-CZ" smtClean="0"/>
              <a:t>3. 11. 2015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F76A23-C8CF-441E-9FC8-E3830D87C9C2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472389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62EBA-BFEE-45A8-9287-288F5B6E0C0B}" type="datetimeFigureOut">
              <a:rPr lang="cs-CZ" smtClean="0"/>
              <a:t>3. 11. 2015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F76A23-C8CF-441E-9FC8-E3830D87C9C2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48134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62EBA-BFEE-45A8-9287-288F5B6E0C0B}" type="datetimeFigureOut">
              <a:rPr lang="cs-CZ" smtClean="0"/>
              <a:t>3. 11. 2015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F76A23-C8CF-441E-9FC8-E3830D87C9C2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370007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62EBA-BFEE-45A8-9287-288F5B6E0C0B}" type="datetimeFigureOut">
              <a:rPr lang="cs-CZ" smtClean="0"/>
              <a:t>3. 11. 2015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F76A23-C8CF-441E-9FC8-E3830D87C9C2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673440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62EBA-BFEE-45A8-9287-288F5B6E0C0B}" type="datetimeFigureOut">
              <a:rPr lang="cs-CZ" smtClean="0"/>
              <a:t>3. 11. 2015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F76A23-C8CF-441E-9FC8-E3830D87C9C2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125993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62EBA-BFEE-45A8-9287-288F5B6E0C0B}" type="datetimeFigureOut">
              <a:rPr lang="cs-CZ" smtClean="0"/>
              <a:t>3. 11. 2015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F76A23-C8CF-441E-9FC8-E3830D87C9C2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368507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62EBA-BFEE-45A8-9287-288F5B6E0C0B}" type="datetimeFigureOut">
              <a:rPr lang="cs-CZ" smtClean="0"/>
              <a:t>3. 11. 2015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F76A23-C8CF-441E-9FC8-E3830D87C9C2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883270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62EBA-BFEE-45A8-9287-288F5B6E0C0B}" type="datetimeFigureOut">
              <a:rPr lang="cs-CZ" smtClean="0"/>
              <a:t>3. 11. 2015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F76A23-C8CF-441E-9FC8-E3830D87C9C2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531459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962EBA-BFEE-45A8-9287-288F5B6E0C0B}" type="datetimeFigureOut">
              <a:rPr lang="cs-CZ" smtClean="0"/>
              <a:t>3. 11. 2015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F76A23-C8CF-441E-9FC8-E3830D87C9C2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859617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solidFill>
            <a:schemeClr val="accent4">
              <a:lumMod val="20000"/>
              <a:lumOff val="80000"/>
            </a:schemeClr>
          </a:solidFill>
        </p:spPr>
        <p:txBody>
          <a:bodyPr/>
          <a:lstStyle/>
          <a:p>
            <a:r>
              <a:rPr lang="cs-CZ" b="1" dirty="0" smtClean="0">
                <a:ln w="22225">
                  <a:solidFill>
                    <a:schemeClr val="accent2"/>
                  </a:solidFill>
                  <a:prstDash val="solid"/>
                </a:ln>
              </a:rPr>
              <a:t>Regionální</a:t>
            </a:r>
            <a:r>
              <a:rPr lang="cs-CZ" dirty="0" smtClean="0"/>
              <a:t> </a:t>
            </a:r>
            <a:r>
              <a:rPr lang="cs-CZ" b="1" dirty="0" smtClean="0">
                <a:ln w="22225">
                  <a:solidFill>
                    <a:schemeClr val="accent2"/>
                  </a:solidFill>
                  <a:prstDash val="solid"/>
                </a:ln>
              </a:rPr>
              <a:t>akční</a:t>
            </a:r>
            <a:r>
              <a:rPr lang="cs-CZ" dirty="0" smtClean="0"/>
              <a:t> </a:t>
            </a:r>
            <a:r>
              <a:rPr lang="cs-CZ" b="1" dirty="0" smtClean="0">
                <a:ln w="22225">
                  <a:solidFill>
                    <a:schemeClr val="accent2"/>
                  </a:solidFill>
                  <a:prstDash val="solid"/>
                </a:ln>
              </a:rPr>
              <a:t>plán</a:t>
            </a:r>
            <a:r>
              <a:rPr lang="cs-CZ" dirty="0" smtClean="0"/>
              <a:t> </a:t>
            </a:r>
            <a:r>
              <a:rPr lang="cs-CZ" b="1" dirty="0" smtClean="0">
                <a:ln w="22225">
                  <a:solidFill>
                    <a:schemeClr val="accent2"/>
                  </a:solidFill>
                  <a:prstDash val="solid"/>
                </a:ln>
              </a:rPr>
              <a:t>KK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solidFill>
            <a:schemeClr val="accent2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cs-CZ" sz="1400" dirty="0" smtClean="0"/>
              <a:t>Odbor regionálního rozvoje</a:t>
            </a:r>
            <a:endParaRPr lang="cs-CZ" sz="1400" dirty="0"/>
          </a:p>
        </p:txBody>
      </p:sp>
    </p:spTree>
    <p:extLst>
      <p:ext uri="{BB962C8B-B14F-4D97-AF65-F5344CB8AC3E}">
        <p14:creationId xmlns:p14="http://schemas.microsoft.com/office/powerpoint/2010/main" val="1070431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3600" b="1" dirty="0" smtClean="0"/>
              <a:t>RAP – projekty podle uvedení indikátorů</a:t>
            </a:r>
            <a:endParaRPr lang="cs-CZ" sz="3600" b="1" dirty="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9312392"/>
              </p:ext>
            </p:extLst>
          </p:nvPr>
        </p:nvGraphicFramePr>
        <p:xfrm>
          <a:off x="1024066" y="1605499"/>
          <a:ext cx="4229100" cy="77152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501900"/>
                <a:gridCol w="1066800"/>
                <a:gridCol w="660400"/>
              </a:tblGrid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u="none" strike="noStrike">
                          <a:effectLst/>
                        </a:rPr>
                        <a:t> </a:t>
                      </a:r>
                      <a:endParaRPr lang="cs-CZ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u="none" strike="noStrike">
                          <a:effectLst/>
                        </a:rPr>
                        <a:t>počet projektů</a:t>
                      </a:r>
                      <a:endParaRPr lang="cs-CZ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u="none" strike="noStrike">
                          <a:effectLst/>
                        </a:rPr>
                        <a:t>%</a:t>
                      </a:r>
                      <a:endParaRPr lang="cs-CZ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u="none" strike="noStrike">
                          <a:effectLst/>
                        </a:rPr>
                        <a:t>Indikátor ANO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u="none" strike="noStrike">
                          <a:effectLst/>
                        </a:rPr>
                        <a:t>86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u="none" strike="noStrike">
                          <a:effectLst/>
                        </a:rPr>
                        <a:t>6%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u="none" strike="noStrike">
                          <a:effectLst/>
                        </a:rPr>
                        <a:t>Indikátor NE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u="none" strike="noStrike">
                          <a:effectLst/>
                        </a:rPr>
                        <a:t>1389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u="none" strike="noStrike">
                          <a:effectLst/>
                        </a:rPr>
                        <a:t>94%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200025"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u="none" strike="noStrike">
                          <a:effectLst/>
                        </a:rPr>
                        <a:t>Celkem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u="none" strike="noStrike">
                          <a:effectLst/>
                        </a:rPr>
                        <a:t>1475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u="none" strike="noStrike" dirty="0">
                          <a:effectLst/>
                        </a:rPr>
                        <a:t>100%</a:t>
                      </a:r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graphicFrame>
        <p:nvGraphicFramePr>
          <p:cNvPr id="7" name="Graf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48902490"/>
              </p:ext>
            </p:extLst>
          </p:nvPr>
        </p:nvGraphicFramePr>
        <p:xfrm>
          <a:off x="4996247" y="2299772"/>
          <a:ext cx="6050693" cy="382917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353873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sz="3200" b="1" dirty="0" smtClean="0"/>
              <a:t>Regionální akční plán obsahuje aktuálně 1 475 projektů</a:t>
            </a:r>
            <a:br>
              <a:rPr lang="cs-CZ" sz="3200" b="1" dirty="0" smtClean="0"/>
            </a:br>
            <a:r>
              <a:rPr lang="cs-CZ" sz="3200" b="1" dirty="0" smtClean="0"/>
              <a:t>- </a:t>
            </a:r>
            <a:r>
              <a:rPr lang="cs-CZ" sz="2700" dirty="0" smtClean="0"/>
              <a:t>z toho 221 kraje a jeho příspěvkových organizací</a:t>
            </a:r>
            <a:br>
              <a:rPr lang="cs-CZ" sz="2700" dirty="0" smtClean="0"/>
            </a:br>
            <a:r>
              <a:rPr lang="cs-CZ" sz="2700" dirty="0" smtClean="0"/>
              <a:t>- z toho 1 254 projektů ostatních subjektů</a:t>
            </a:r>
            <a:endParaRPr lang="cs-CZ" sz="2700" dirty="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69107958"/>
              </p:ext>
            </p:extLst>
          </p:nvPr>
        </p:nvGraphicFramePr>
        <p:xfrm>
          <a:off x="1007418" y="2248050"/>
          <a:ext cx="3539867" cy="132717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600020"/>
                <a:gridCol w="1260193"/>
                <a:gridCol w="679654"/>
              </a:tblGrid>
              <a:tr h="327697"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u="none" strike="noStrike" dirty="0">
                          <a:effectLst/>
                        </a:rPr>
                        <a:t> </a:t>
                      </a:r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u="none" strike="noStrike" dirty="0">
                          <a:effectLst/>
                        </a:rPr>
                        <a:t>počet projektů</a:t>
                      </a:r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u="none" strike="noStrike" dirty="0">
                          <a:effectLst/>
                        </a:rPr>
                        <a:t>%</a:t>
                      </a:r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327697">
                <a:tc>
                  <a:txBody>
                    <a:bodyPr/>
                    <a:lstStyle/>
                    <a:p>
                      <a:pPr algn="l" fontAlgn="b"/>
                      <a:r>
                        <a:rPr lang="pl-PL" sz="1100" u="none" strike="noStrike" dirty="0">
                          <a:effectLst/>
                        </a:rPr>
                        <a:t>RAP Projekty KK a PO</a:t>
                      </a:r>
                      <a:endParaRPr lang="pl-P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u="none" strike="noStrike" dirty="0" smtClean="0">
                          <a:effectLst/>
                        </a:rPr>
                        <a:t>221</a:t>
                      </a:r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u="none" strike="noStrike">
                          <a:effectLst/>
                        </a:rPr>
                        <a:t>15%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327697"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u="none" strike="noStrike" dirty="0">
                          <a:effectLst/>
                        </a:rPr>
                        <a:t>RAP ostatní </a:t>
                      </a:r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u="none" strike="noStrike" dirty="0" smtClean="0">
                          <a:effectLst/>
                        </a:rPr>
                        <a:t>1254</a:t>
                      </a:r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u="none" strike="noStrike">
                          <a:effectLst/>
                        </a:rPr>
                        <a:t>85%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344082"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u="none" strike="noStrike" dirty="0">
                          <a:effectLst/>
                        </a:rPr>
                        <a:t>Celkem projektů</a:t>
                      </a:r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u="none" strike="noStrike" dirty="0" smtClean="0">
                          <a:effectLst/>
                        </a:rPr>
                        <a:t>1475</a:t>
                      </a:r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u="none" strike="noStrike" dirty="0">
                          <a:effectLst/>
                        </a:rPr>
                        <a:t>100%</a:t>
                      </a:r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graphicFrame>
        <p:nvGraphicFramePr>
          <p:cNvPr id="6" name="Graf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3162347"/>
              </p:ext>
            </p:extLst>
          </p:nvPr>
        </p:nvGraphicFramePr>
        <p:xfrm>
          <a:off x="5117757" y="1891613"/>
          <a:ext cx="5432854" cy="378322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68411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3600" b="1" dirty="0" smtClean="0"/>
              <a:t>RAP </a:t>
            </a:r>
            <a:r>
              <a:rPr lang="cs-CZ" sz="3600" b="1" dirty="0" smtClean="0"/>
              <a:t>- projekty podle </a:t>
            </a:r>
            <a:r>
              <a:rPr lang="cs-CZ" sz="3600" b="1" dirty="0" smtClean="0"/>
              <a:t>priorit PRKK 2014 - 2020</a:t>
            </a:r>
            <a:endParaRPr lang="cs-CZ" sz="3600" b="1" dirty="0"/>
          </a:p>
        </p:txBody>
      </p:sp>
      <p:graphicFrame>
        <p:nvGraphicFramePr>
          <p:cNvPr id="5" name="Zástupný symbol pro obsah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34088994"/>
              </p:ext>
            </p:extLst>
          </p:nvPr>
        </p:nvGraphicFramePr>
        <p:xfrm>
          <a:off x="928644" y="1424523"/>
          <a:ext cx="4584700" cy="174307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501900"/>
                <a:gridCol w="1422400"/>
                <a:gridCol w="660400"/>
              </a:tblGrid>
              <a:tr h="200025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u="none" strike="noStrike">
                          <a:effectLst/>
                        </a:rPr>
                        <a:t>Priority PRKK</a:t>
                      </a:r>
                      <a:endParaRPr lang="cs-CZ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u="none" strike="noStrike">
                          <a:effectLst/>
                        </a:rPr>
                        <a:t>počet projektů</a:t>
                      </a:r>
                      <a:endParaRPr lang="cs-CZ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u="none" strike="noStrike">
                          <a:effectLst/>
                        </a:rPr>
                        <a:t>%</a:t>
                      </a:r>
                      <a:endParaRPr lang="cs-CZ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u="none" strike="noStrike">
                          <a:effectLst/>
                        </a:rPr>
                        <a:t>Priorita 1 Konkurenceschopnost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u="none" strike="noStrike">
                          <a:effectLst/>
                        </a:rPr>
                        <a:t>235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u="none" strike="noStrike">
                          <a:effectLst/>
                        </a:rPr>
                        <a:t>16%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u="none" strike="noStrike">
                          <a:effectLst/>
                        </a:rPr>
                        <a:t>Priorita 2 Cestovní ruch a lázeňství 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u="none" strike="noStrike">
                          <a:effectLst/>
                        </a:rPr>
                        <a:t>99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u="none" strike="noStrike">
                          <a:effectLst/>
                        </a:rPr>
                        <a:t>7%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u="none" strike="noStrike">
                          <a:effectLst/>
                        </a:rPr>
                        <a:t>Priorita 3 Sociální oblast a zdravotnictví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u="none" strike="noStrike">
                          <a:effectLst/>
                        </a:rPr>
                        <a:t>106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u="none" strike="noStrike">
                          <a:effectLst/>
                        </a:rPr>
                        <a:t>7%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200025"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u="none" strike="noStrike">
                          <a:effectLst/>
                        </a:rPr>
                        <a:t>Priorita 4 Životní prostředí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u="none" strike="noStrike">
                          <a:effectLst/>
                        </a:rPr>
                        <a:t>217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u="none" strike="noStrike">
                          <a:effectLst/>
                        </a:rPr>
                        <a:t>15%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u="none" strike="noStrike">
                          <a:effectLst/>
                        </a:rPr>
                        <a:t>Priorita 5 Doprava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u="none" strike="noStrike">
                          <a:effectLst/>
                        </a:rPr>
                        <a:t>94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u="none" strike="noStrike">
                          <a:effectLst/>
                        </a:rPr>
                        <a:t>6%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u="none" strike="noStrike">
                          <a:effectLst/>
                        </a:rPr>
                        <a:t>Priorita 6 Veřejná správa a systém řízení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u="none" strike="noStrike">
                          <a:effectLst/>
                        </a:rPr>
                        <a:t>55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u="none" strike="noStrike">
                          <a:effectLst/>
                        </a:rPr>
                        <a:t>4%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u="none" strike="noStrike">
                          <a:effectLst/>
                        </a:rPr>
                        <a:t>není uvedena priorita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u="none" strike="noStrike">
                          <a:effectLst/>
                        </a:rPr>
                        <a:t>669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u="none" strike="noStrike">
                          <a:effectLst/>
                        </a:rPr>
                        <a:t>45%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200025"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u="none" strike="noStrike">
                          <a:effectLst/>
                        </a:rPr>
                        <a:t>Celkem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u="none" strike="noStrike">
                          <a:effectLst/>
                        </a:rPr>
                        <a:t>1475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u="none" strike="noStrike" dirty="0">
                          <a:effectLst/>
                        </a:rPr>
                        <a:t>100%</a:t>
                      </a:r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graphicFrame>
        <p:nvGraphicFramePr>
          <p:cNvPr id="9" name="Graf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46870747"/>
              </p:ext>
            </p:extLst>
          </p:nvPr>
        </p:nvGraphicFramePr>
        <p:xfrm>
          <a:off x="5119044" y="3100838"/>
          <a:ext cx="5314950" cy="28146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436090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smtClean="0"/>
              <a:t>RAP – projekty přiřazené k prioritám</a:t>
            </a:r>
            <a:endParaRPr lang="cs-CZ" b="1" dirty="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65112565"/>
              </p:ext>
            </p:extLst>
          </p:nvPr>
        </p:nvGraphicFramePr>
        <p:xfrm>
          <a:off x="1114682" y="2248050"/>
          <a:ext cx="3009900" cy="77152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384300"/>
                <a:gridCol w="1016000"/>
                <a:gridCol w="609600"/>
              </a:tblGrid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u="none" strike="noStrike">
                          <a:effectLst/>
                        </a:rPr>
                        <a:t> 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u="none" strike="noStrike">
                          <a:effectLst/>
                        </a:rPr>
                        <a:t>počet projektů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u="none" strike="noStrike">
                          <a:effectLst/>
                        </a:rPr>
                        <a:t>%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u="none" strike="noStrike">
                          <a:effectLst/>
                        </a:rPr>
                        <a:t>přiřazena priorita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u="none" strike="noStrike">
                          <a:effectLst/>
                        </a:rPr>
                        <a:t>806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u="none" strike="noStrike">
                          <a:effectLst/>
                        </a:rPr>
                        <a:t>55%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u="none" strike="noStrike">
                          <a:effectLst/>
                        </a:rPr>
                        <a:t>nepřiřazena priorita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u="none" strike="noStrike">
                          <a:effectLst/>
                        </a:rPr>
                        <a:t>669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u="none" strike="noStrike">
                          <a:effectLst/>
                        </a:rPr>
                        <a:t>45%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200025"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u="none" strike="noStrike">
                          <a:effectLst/>
                        </a:rPr>
                        <a:t>Celkem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u="none" strike="noStrike">
                          <a:effectLst/>
                        </a:rPr>
                        <a:t>1475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u="none" strike="noStrike" dirty="0">
                          <a:effectLst/>
                        </a:rPr>
                        <a:t>100%</a:t>
                      </a:r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graphicFrame>
        <p:nvGraphicFramePr>
          <p:cNvPr id="5" name="Graf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63351356"/>
              </p:ext>
            </p:extLst>
          </p:nvPr>
        </p:nvGraphicFramePr>
        <p:xfrm>
          <a:off x="5053913" y="2224216"/>
          <a:ext cx="5301049" cy="36164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9853937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/>
              <a:t>RAP </a:t>
            </a:r>
            <a:r>
              <a:rPr lang="cs-CZ" b="1" dirty="0" smtClean="0"/>
              <a:t> - projekty podle finančních zdrojů</a:t>
            </a:r>
            <a:endParaRPr lang="cs-CZ" dirty="0"/>
          </a:p>
        </p:txBody>
      </p:sp>
      <p:graphicFrame>
        <p:nvGraphicFramePr>
          <p:cNvPr id="6" name="Zástupný symbol pro obsah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82291891"/>
              </p:ext>
            </p:extLst>
          </p:nvPr>
        </p:nvGraphicFramePr>
        <p:xfrm>
          <a:off x="838200" y="1419504"/>
          <a:ext cx="4584700" cy="382905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501900"/>
                <a:gridCol w="1422400"/>
                <a:gridCol w="660400"/>
              </a:tblGrid>
              <a:tr h="200025"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u="none" strike="noStrike">
                          <a:effectLst/>
                        </a:rPr>
                        <a:t>Dotační titul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u="none" strike="noStrike">
                          <a:effectLst/>
                        </a:rPr>
                        <a:t>počet projektů</a:t>
                      </a:r>
                      <a:endParaRPr lang="cs-CZ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u="none" strike="noStrike">
                          <a:effectLst/>
                        </a:rPr>
                        <a:t>%</a:t>
                      </a:r>
                      <a:endParaRPr lang="cs-CZ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u="none" strike="noStrike">
                          <a:effectLst/>
                        </a:rPr>
                        <a:t>Central Europe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u="none" strike="noStrike">
                          <a:effectLst/>
                        </a:rPr>
                        <a:t>1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u="none" strike="noStrike">
                          <a:effectLst/>
                        </a:rPr>
                        <a:t>0%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u="none" strike="noStrike">
                          <a:effectLst/>
                        </a:rPr>
                        <a:t>Česko - německý fond budoucnosti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u="none" strike="noStrike">
                          <a:effectLst/>
                        </a:rPr>
                        <a:t>1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u="none" strike="noStrike">
                          <a:effectLst/>
                        </a:rPr>
                        <a:t>0%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u="none" strike="noStrike">
                          <a:effectLst/>
                        </a:rPr>
                        <a:t>ČR - Bavorsko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u="none" strike="noStrike">
                          <a:effectLst/>
                        </a:rPr>
                        <a:t>39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u="none" strike="noStrike">
                          <a:effectLst/>
                        </a:rPr>
                        <a:t>3%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u="none" strike="noStrike">
                          <a:effectLst/>
                        </a:rPr>
                        <a:t>ČR - Sasko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u="none" strike="noStrike">
                          <a:effectLst/>
                        </a:rPr>
                        <a:t>50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u="none" strike="noStrike">
                          <a:effectLst/>
                        </a:rPr>
                        <a:t>3%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u="none" strike="noStrike">
                          <a:effectLst/>
                        </a:rPr>
                        <a:t>DANUBE 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u="none" strike="noStrike">
                          <a:effectLst/>
                        </a:rPr>
                        <a:t>2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u="none" strike="noStrike">
                          <a:effectLst/>
                        </a:rPr>
                        <a:t>0%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u="none" strike="noStrike">
                          <a:effectLst/>
                        </a:rPr>
                        <a:t>Erasmus+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u="none" strike="noStrike">
                          <a:effectLst/>
                        </a:rPr>
                        <a:t>1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u="none" strike="noStrike">
                          <a:effectLst/>
                        </a:rPr>
                        <a:t>0%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u="none" strike="noStrike">
                          <a:effectLst/>
                        </a:rPr>
                        <a:t>IROP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u="none" strike="noStrike">
                          <a:effectLst/>
                        </a:rPr>
                        <a:t>282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u="none" strike="noStrike">
                          <a:effectLst/>
                        </a:rPr>
                        <a:t>19%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u="none" strike="noStrike">
                          <a:effectLst/>
                        </a:rPr>
                        <a:t>Jiný zdroj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u="none" strike="noStrike">
                          <a:effectLst/>
                        </a:rPr>
                        <a:t>304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u="none" strike="noStrike">
                          <a:effectLst/>
                        </a:rPr>
                        <a:t>21%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u="none" strike="noStrike">
                          <a:effectLst/>
                        </a:rPr>
                        <a:t>Národní program podpory CR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u="none" strike="noStrike">
                          <a:effectLst/>
                        </a:rPr>
                        <a:t>4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u="none" strike="noStrike">
                          <a:effectLst/>
                        </a:rPr>
                        <a:t>0%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u="none" strike="noStrike">
                          <a:effectLst/>
                        </a:rPr>
                        <a:t>OP Doprava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u="none" strike="noStrike">
                          <a:effectLst/>
                        </a:rPr>
                        <a:t>6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u="none" strike="noStrike">
                          <a:effectLst/>
                        </a:rPr>
                        <a:t>0%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u="none" strike="noStrike">
                          <a:effectLst/>
                        </a:rPr>
                        <a:t>OP PIK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u="none" strike="noStrike">
                          <a:effectLst/>
                        </a:rPr>
                        <a:t>21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u="none" strike="noStrike">
                          <a:effectLst/>
                        </a:rPr>
                        <a:t>1%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u="none" strike="noStrike">
                          <a:effectLst/>
                        </a:rPr>
                        <a:t>OP Technická pomoc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u="none" strike="noStrike">
                          <a:effectLst/>
                        </a:rPr>
                        <a:t>1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u="none" strike="noStrike">
                          <a:effectLst/>
                        </a:rPr>
                        <a:t>0%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u="none" strike="noStrike">
                          <a:effectLst/>
                        </a:rPr>
                        <a:t>OP VVV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u="none" strike="noStrike">
                          <a:effectLst/>
                        </a:rPr>
                        <a:t>52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u="none" strike="noStrike">
                          <a:effectLst/>
                        </a:rPr>
                        <a:t>4%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u="none" strike="noStrike">
                          <a:effectLst/>
                        </a:rPr>
                        <a:t>OP Zaměstnanost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u="none" strike="noStrike">
                          <a:effectLst/>
                        </a:rPr>
                        <a:t>82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u="none" strike="noStrike">
                          <a:effectLst/>
                        </a:rPr>
                        <a:t>6%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u="none" strike="noStrike">
                          <a:effectLst/>
                        </a:rPr>
                        <a:t>OP Životní prostředí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u="none" strike="noStrike">
                          <a:effectLst/>
                        </a:rPr>
                        <a:t>260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u="none" strike="noStrike">
                          <a:effectLst/>
                        </a:rPr>
                        <a:t>18%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u="none" strike="noStrike">
                          <a:effectLst/>
                        </a:rPr>
                        <a:t>Program rozvoje venkova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u="none" strike="noStrike">
                          <a:effectLst/>
                        </a:rPr>
                        <a:t>26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u="none" strike="noStrike">
                          <a:effectLst/>
                        </a:rPr>
                        <a:t>2%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u="none" strike="noStrike">
                          <a:effectLst/>
                        </a:rPr>
                        <a:t>Vlastní zdroje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u="none" strike="noStrike">
                          <a:effectLst/>
                        </a:rPr>
                        <a:t>1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u="none" strike="noStrike">
                          <a:effectLst/>
                        </a:rPr>
                        <a:t>0%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u="none" strike="noStrike">
                          <a:effectLst/>
                        </a:rPr>
                        <a:t>Neuvedeno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u="none" strike="noStrike">
                          <a:effectLst/>
                        </a:rPr>
                        <a:t>342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u="none" strike="noStrike">
                          <a:effectLst/>
                        </a:rPr>
                        <a:t>23%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200025"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u="none" strike="noStrike">
                          <a:effectLst/>
                        </a:rPr>
                        <a:t>Celkem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u="none" strike="noStrike">
                          <a:effectLst/>
                        </a:rPr>
                        <a:t>1475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u="none" strike="noStrike" dirty="0">
                          <a:effectLst/>
                        </a:rPr>
                        <a:t>100%</a:t>
                      </a:r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graphicFrame>
        <p:nvGraphicFramePr>
          <p:cNvPr id="7" name="Graf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4620907"/>
              </p:ext>
            </p:extLst>
          </p:nvPr>
        </p:nvGraphicFramePr>
        <p:xfrm>
          <a:off x="5193570" y="1764762"/>
          <a:ext cx="6467476" cy="430053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4730685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/>
              <a:t>RAP  - projekty podle finančních </a:t>
            </a:r>
            <a:r>
              <a:rPr lang="cs-CZ" b="1" dirty="0" smtClean="0"/>
              <a:t>zdrojů v %</a:t>
            </a:r>
            <a:endParaRPr lang="cs-CZ" dirty="0"/>
          </a:p>
        </p:txBody>
      </p:sp>
      <p:graphicFrame>
        <p:nvGraphicFramePr>
          <p:cNvPr id="5" name="Zástupný symbol pro obsah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72408286"/>
              </p:ext>
            </p:extLst>
          </p:nvPr>
        </p:nvGraphicFramePr>
        <p:xfrm>
          <a:off x="838200" y="1481931"/>
          <a:ext cx="2806700" cy="381952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197100"/>
                <a:gridCol w="609600"/>
              </a:tblGrid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u="none" strike="noStrike">
                          <a:effectLst/>
                        </a:rPr>
                        <a:t>dotační titul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u="none" strike="noStrike">
                          <a:effectLst/>
                        </a:rPr>
                        <a:t>%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u="none" strike="noStrike">
                          <a:effectLst/>
                        </a:rPr>
                        <a:t>Central Europe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u="none" strike="noStrike">
                          <a:effectLst/>
                        </a:rPr>
                        <a:t>0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u="none" strike="noStrike">
                          <a:effectLst/>
                        </a:rPr>
                        <a:t>Česko - německý fond budoucnosti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u="none" strike="noStrike">
                          <a:effectLst/>
                        </a:rPr>
                        <a:t>0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u="none" strike="noStrike">
                          <a:effectLst/>
                        </a:rPr>
                        <a:t>ČR - Bavorsko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u="none" strike="noStrike">
                          <a:effectLst/>
                        </a:rPr>
                        <a:t>3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u="none" strike="noStrike">
                          <a:effectLst/>
                        </a:rPr>
                        <a:t>ČR - Sasko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u="none" strike="noStrike">
                          <a:effectLst/>
                        </a:rPr>
                        <a:t>3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u="none" strike="noStrike">
                          <a:effectLst/>
                        </a:rPr>
                        <a:t>DANUBE 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u="none" strike="noStrike">
                          <a:effectLst/>
                        </a:rPr>
                        <a:t>0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u="none" strike="noStrike">
                          <a:effectLst/>
                        </a:rPr>
                        <a:t>Erasmus+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u="none" strike="noStrike">
                          <a:effectLst/>
                        </a:rPr>
                        <a:t>0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u="none" strike="noStrike">
                          <a:effectLst/>
                        </a:rPr>
                        <a:t>IROP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u="none" strike="noStrike">
                          <a:effectLst/>
                        </a:rPr>
                        <a:t>19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u="none" strike="noStrike">
                          <a:effectLst/>
                        </a:rPr>
                        <a:t>Jiný zdroj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u="none" strike="noStrike">
                          <a:effectLst/>
                        </a:rPr>
                        <a:t>21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u="none" strike="noStrike">
                          <a:effectLst/>
                        </a:rPr>
                        <a:t>Národní program podpory CR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u="none" strike="noStrike">
                          <a:effectLst/>
                        </a:rPr>
                        <a:t>0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u="none" strike="noStrike">
                          <a:effectLst/>
                        </a:rPr>
                        <a:t>OP Doprava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u="none" strike="noStrike">
                          <a:effectLst/>
                        </a:rPr>
                        <a:t>0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u="none" strike="noStrike">
                          <a:effectLst/>
                        </a:rPr>
                        <a:t>OP PIK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u="none" strike="noStrike">
                          <a:effectLst/>
                        </a:rPr>
                        <a:t>1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u="none" strike="noStrike">
                          <a:effectLst/>
                        </a:rPr>
                        <a:t>OP Technická pomoc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u="none" strike="noStrike">
                          <a:effectLst/>
                        </a:rPr>
                        <a:t>0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u="none" strike="noStrike">
                          <a:effectLst/>
                        </a:rPr>
                        <a:t>OP VVV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u="none" strike="noStrike">
                          <a:effectLst/>
                        </a:rPr>
                        <a:t>4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u="none" strike="noStrike">
                          <a:effectLst/>
                        </a:rPr>
                        <a:t>OP Zaměstnanost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u="none" strike="noStrike">
                          <a:effectLst/>
                        </a:rPr>
                        <a:t>6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u="none" strike="noStrike">
                          <a:effectLst/>
                        </a:rPr>
                        <a:t>OP Životní prostředí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u="none" strike="noStrike">
                          <a:effectLst/>
                        </a:rPr>
                        <a:t>18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u="none" strike="noStrike">
                          <a:effectLst/>
                        </a:rPr>
                        <a:t>Program rozvoje venkova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u="none" strike="noStrike">
                          <a:effectLst/>
                        </a:rPr>
                        <a:t>2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u="none" strike="noStrike">
                          <a:effectLst/>
                        </a:rPr>
                        <a:t>Vlastní zdroje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u="none" strike="noStrike">
                          <a:effectLst/>
                        </a:rPr>
                        <a:t>0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200025"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u="none" strike="noStrike">
                          <a:effectLst/>
                        </a:rPr>
                        <a:t>Neuvedeno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u="none" strike="noStrike">
                          <a:effectLst/>
                        </a:rPr>
                        <a:t>23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u="none" strike="noStrike">
                          <a:effectLst/>
                        </a:rPr>
                        <a:t>Celkem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u="none" strike="noStrike" dirty="0">
                          <a:effectLst/>
                        </a:rPr>
                        <a:t>100</a:t>
                      </a:r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graphicFrame>
        <p:nvGraphicFramePr>
          <p:cNvPr id="6" name="Graf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32355110"/>
              </p:ext>
            </p:extLst>
          </p:nvPr>
        </p:nvGraphicFramePr>
        <p:xfrm>
          <a:off x="3412395" y="1473479"/>
          <a:ext cx="7941405" cy="41776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6975928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3200" b="1" dirty="0" smtClean="0"/>
              <a:t>RAP projekty </a:t>
            </a:r>
            <a:r>
              <a:rPr lang="cs-CZ" sz="3200" b="1" dirty="0" smtClean="0"/>
              <a:t>podle objemu financí  a zdrojů</a:t>
            </a:r>
            <a:endParaRPr lang="cs-CZ" sz="3200" b="1" dirty="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19703708"/>
              </p:ext>
            </p:extLst>
          </p:nvPr>
        </p:nvGraphicFramePr>
        <p:xfrm>
          <a:off x="838200" y="1432504"/>
          <a:ext cx="3725561" cy="397383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661817"/>
                <a:gridCol w="1151390"/>
                <a:gridCol w="912354"/>
              </a:tblGrid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u="none" strike="noStrike" dirty="0">
                          <a:effectLst/>
                        </a:rPr>
                        <a:t>Dotační titul</a:t>
                      </a:r>
                      <a:endParaRPr lang="cs-CZ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u="none" strike="noStrike">
                          <a:effectLst/>
                        </a:rPr>
                        <a:t>Kč</a:t>
                      </a:r>
                      <a:endParaRPr lang="cs-CZ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u="none" strike="noStrike">
                          <a:effectLst/>
                        </a:rPr>
                        <a:t>%</a:t>
                      </a:r>
                      <a:endParaRPr lang="cs-CZ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u="none" strike="noStrike">
                          <a:effectLst/>
                        </a:rPr>
                        <a:t>Central Europe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u="none" strike="noStrike" dirty="0">
                          <a:effectLst/>
                        </a:rPr>
                        <a:t>      </a:t>
                      </a:r>
                      <a:r>
                        <a:rPr lang="cs-CZ" sz="1100" u="none" strike="noStrike" dirty="0" smtClean="0">
                          <a:effectLst/>
                        </a:rPr>
                        <a:t>      </a:t>
                      </a:r>
                      <a:r>
                        <a:rPr lang="cs-CZ" sz="1100" u="none" strike="noStrike" dirty="0">
                          <a:effectLst/>
                        </a:rPr>
                        <a:t>8 000 000,00    </a:t>
                      </a:r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u="none" strike="noStrike" dirty="0">
                          <a:effectLst/>
                        </a:rPr>
                        <a:t>0%</a:t>
                      </a:r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u="none" strike="noStrike">
                          <a:effectLst/>
                        </a:rPr>
                        <a:t>Česko - německý fond budoucnosti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u="none" strike="noStrike" dirty="0">
                          <a:effectLst/>
                        </a:rPr>
                        <a:t>      </a:t>
                      </a:r>
                      <a:r>
                        <a:rPr lang="cs-CZ" sz="1100" u="none" strike="noStrike" dirty="0" smtClean="0">
                          <a:effectLst/>
                        </a:rPr>
                        <a:t>                </a:t>
                      </a:r>
                      <a:r>
                        <a:rPr lang="cs-CZ" sz="1100" u="none" strike="noStrike" dirty="0">
                          <a:effectLst/>
                        </a:rPr>
                        <a:t>-      </a:t>
                      </a:r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u="none" strike="noStrike">
                          <a:effectLst/>
                        </a:rPr>
                        <a:t>0%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u="none" strike="noStrike">
                          <a:effectLst/>
                        </a:rPr>
                        <a:t>ČR - Bavorsko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u="none" strike="noStrike" dirty="0">
                          <a:effectLst/>
                        </a:rPr>
                        <a:t>      </a:t>
                      </a:r>
                      <a:r>
                        <a:rPr lang="cs-CZ" sz="1100" u="none" strike="noStrike" dirty="0" smtClean="0">
                          <a:effectLst/>
                        </a:rPr>
                        <a:t> 476 </a:t>
                      </a:r>
                      <a:r>
                        <a:rPr lang="cs-CZ" sz="1100" u="none" strike="noStrike" dirty="0">
                          <a:effectLst/>
                        </a:rPr>
                        <a:t>186 223,00    </a:t>
                      </a:r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u="none" strike="noStrike">
                          <a:effectLst/>
                        </a:rPr>
                        <a:t>2%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u="none" strike="noStrike">
                          <a:effectLst/>
                        </a:rPr>
                        <a:t>ČR - Sasko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u="none" strike="noStrike" dirty="0">
                          <a:effectLst/>
                        </a:rPr>
                        <a:t>      </a:t>
                      </a:r>
                      <a:r>
                        <a:rPr lang="cs-CZ" sz="1100" u="none" strike="noStrike" dirty="0" smtClean="0">
                          <a:effectLst/>
                        </a:rPr>
                        <a:t> </a:t>
                      </a:r>
                      <a:r>
                        <a:rPr lang="cs-CZ" sz="1100" u="none" strike="noStrike" dirty="0">
                          <a:effectLst/>
                        </a:rPr>
                        <a:t>117 849 205,00    </a:t>
                      </a:r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u="none" strike="noStrike">
                          <a:effectLst/>
                        </a:rPr>
                        <a:t>1%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u="none" strike="noStrike">
                          <a:effectLst/>
                        </a:rPr>
                        <a:t>DANUBE 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u="none" strike="noStrike" dirty="0">
                          <a:effectLst/>
                        </a:rPr>
                        <a:t>      </a:t>
                      </a:r>
                      <a:r>
                        <a:rPr lang="cs-CZ" sz="1100" u="none" strike="noStrike" dirty="0" smtClean="0">
                          <a:effectLst/>
                        </a:rPr>
                        <a:t>                </a:t>
                      </a:r>
                      <a:r>
                        <a:rPr lang="cs-CZ" sz="1100" u="none" strike="noStrike" dirty="0">
                          <a:effectLst/>
                        </a:rPr>
                        <a:t>-      </a:t>
                      </a:r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u="none" strike="noStrike">
                          <a:effectLst/>
                        </a:rPr>
                        <a:t>0%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u="none" strike="noStrike">
                          <a:effectLst/>
                        </a:rPr>
                        <a:t>Erasmus+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u="none" strike="noStrike" dirty="0">
                          <a:effectLst/>
                        </a:rPr>
                        <a:t>       </a:t>
                      </a:r>
                      <a:r>
                        <a:rPr lang="cs-CZ" sz="1100" u="none" strike="noStrike" dirty="0" smtClean="0">
                          <a:effectLst/>
                        </a:rPr>
                        <a:t>     </a:t>
                      </a:r>
                      <a:r>
                        <a:rPr lang="cs-CZ" sz="1100" u="none" strike="noStrike" dirty="0">
                          <a:effectLst/>
                        </a:rPr>
                        <a:t>2 464 000,00    </a:t>
                      </a:r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u="none" strike="noStrike">
                          <a:effectLst/>
                        </a:rPr>
                        <a:t>0%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u="none" strike="noStrike">
                          <a:effectLst/>
                        </a:rPr>
                        <a:t>IROP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u="none" strike="noStrike" dirty="0">
                          <a:effectLst/>
                        </a:rPr>
                        <a:t>    </a:t>
                      </a:r>
                      <a:r>
                        <a:rPr lang="cs-CZ" sz="1100" u="none" strike="noStrike" dirty="0" smtClean="0">
                          <a:effectLst/>
                        </a:rPr>
                        <a:t>8 </a:t>
                      </a:r>
                      <a:r>
                        <a:rPr lang="cs-CZ" sz="1100" u="none" strike="noStrike" dirty="0">
                          <a:effectLst/>
                        </a:rPr>
                        <a:t>018 535 009,00    </a:t>
                      </a:r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u="none" strike="noStrike">
                          <a:effectLst/>
                        </a:rPr>
                        <a:t>38%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u="none" strike="noStrike">
                          <a:effectLst/>
                        </a:rPr>
                        <a:t>Jiný zdroj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u="none" strike="noStrike" dirty="0">
                          <a:effectLst/>
                        </a:rPr>
                        <a:t>    </a:t>
                      </a:r>
                      <a:r>
                        <a:rPr lang="cs-CZ" sz="1100" u="none" strike="noStrike" dirty="0" smtClean="0">
                          <a:effectLst/>
                        </a:rPr>
                        <a:t>1 </a:t>
                      </a:r>
                      <a:r>
                        <a:rPr lang="cs-CZ" sz="1100" u="none" strike="noStrike" dirty="0">
                          <a:effectLst/>
                        </a:rPr>
                        <a:t>092 844 017,00    </a:t>
                      </a:r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u="none" strike="noStrike">
                          <a:effectLst/>
                        </a:rPr>
                        <a:t>5%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u="none" strike="noStrike" dirty="0">
                          <a:effectLst/>
                        </a:rPr>
                        <a:t>Národní </a:t>
                      </a:r>
                      <a:r>
                        <a:rPr lang="cs-CZ" sz="1100" u="none" strike="noStrike" dirty="0" err="1" smtClean="0">
                          <a:effectLst/>
                        </a:rPr>
                        <a:t>progr</a:t>
                      </a:r>
                      <a:r>
                        <a:rPr lang="cs-CZ" sz="1100" u="none" strike="noStrike" dirty="0" smtClean="0">
                          <a:effectLst/>
                        </a:rPr>
                        <a:t>. </a:t>
                      </a:r>
                      <a:r>
                        <a:rPr lang="cs-CZ" sz="1100" u="none" strike="noStrike" dirty="0">
                          <a:effectLst/>
                        </a:rPr>
                        <a:t>podpory CR</a:t>
                      </a:r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u="none" strike="noStrike" dirty="0">
                          <a:effectLst/>
                        </a:rPr>
                        <a:t>    </a:t>
                      </a:r>
                      <a:r>
                        <a:rPr lang="cs-CZ" sz="1100" u="none" strike="noStrike" dirty="0" smtClean="0">
                          <a:effectLst/>
                        </a:rPr>
                        <a:t>        </a:t>
                      </a:r>
                      <a:r>
                        <a:rPr lang="cs-CZ" sz="1100" u="none" strike="noStrike" dirty="0">
                          <a:effectLst/>
                        </a:rPr>
                        <a:t>2 000 000,00    </a:t>
                      </a:r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u="none" strike="noStrike">
                          <a:effectLst/>
                        </a:rPr>
                        <a:t>0%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u="none" strike="noStrike">
                          <a:effectLst/>
                        </a:rPr>
                        <a:t>OP Doprava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u="none" strike="noStrike" dirty="0">
                          <a:effectLst/>
                        </a:rPr>
                        <a:t>      </a:t>
                      </a:r>
                      <a:r>
                        <a:rPr lang="cs-CZ" sz="1100" u="none" strike="noStrike" dirty="0" smtClean="0">
                          <a:effectLst/>
                        </a:rPr>
                        <a:t> 370 </a:t>
                      </a:r>
                      <a:r>
                        <a:rPr lang="cs-CZ" sz="1100" u="none" strike="noStrike" dirty="0">
                          <a:effectLst/>
                        </a:rPr>
                        <a:t>000 000,00    </a:t>
                      </a:r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u="none" strike="noStrike">
                          <a:effectLst/>
                        </a:rPr>
                        <a:t>2%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u="none" strike="noStrike">
                          <a:effectLst/>
                        </a:rPr>
                        <a:t>OP PIK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u="none" strike="noStrike" dirty="0">
                          <a:effectLst/>
                        </a:rPr>
                        <a:t>       </a:t>
                      </a:r>
                      <a:r>
                        <a:rPr lang="cs-CZ" sz="1100" u="none" strike="noStrike" dirty="0" smtClean="0">
                          <a:effectLst/>
                        </a:rPr>
                        <a:t>778 </a:t>
                      </a:r>
                      <a:r>
                        <a:rPr lang="cs-CZ" sz="1100" u="none" strike="noStrike" dirty="0">
                          <a:effectLst/>
                        </a:rPr>
                        <a:t>100 000,00    </a:t>
                      </a:r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u="none" strike="noStrike">
                          <a:effectLst/>
                        </a:rPr>
                        <a:t>4%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u="none" strike="noStrike">
                          <a:effectLst/>
                        </a:rPr>
                        <a:t>OP Technická pomoc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u="none" strike="noStrike" dirty="0">
                          <a:effectLst/>
                        </a:rPr>
                        <a:t>       </a:t>
                      </a:r>
                      <a:r>
                        <a:rPr lang="cs-CZ" sz="1100" u="none" strike="noStrike" dirty="0" smtClean="0">
                          <a:effectLst/>
                        </a:rPr>
                        <a:t>     </a:t>
                      </a:r>
                      <a:r>
                        <a:rPr lang="cs-CZ" sz="1100" u="none" strike="noStrike" dirty="0">
                          <a:effectLst/>
                        </a:rPr>
                        <a:t>5 100 000,00    </a:t>
                      </a:r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u="none" strike="noStrike">
                          <a:effectLst/>
                        </a:rPr>
                        <a:t>0%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u="none" strike="noStrike">
                          <a:effectLst/>
                        </a:rPr>
                        <a:t>OP VVV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u="none" strike="noStrike" dirty="0">
                          <a:effectLst/>
                        </a:rPr>
                        <a:t>       </a:t>
                      </a:r>
                      <a:r>
                        <a:rPr lang="cs-CZ" sz="1100" u="none" strike="noStrike" dirty="0" smtClean="0">
                          <a:effectLst/>
                        </a:rPr>
                        <a:t>349 </a:t>
                      </a:r>
                      <a:r>
                        <a:rPr lang="cs-CZ" sz="1100" u="none" strike="noStrike" dirty="0">
                          <a:effectLst/>
                        </a:rPr>
                        <a:t>050 006,00    </a:t>
                      </a:r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u="none" strike="noStrike">
                          <a:effectLst/>
                        </a:rPr>
                        <a:t>2%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u="none" strike="noStrike">
                          <a:effectLst/>
                        </a:rPr>
                        <a:t>OP Zaměstnanost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u="none" strike="noStrike" dirty="0">
                          <a:effectLst/>
                        </a:rPr>
                        <a:t>    </a:t>
                      </a:r>
                      <a:r>
                        <a:rPr lang="cs-CZ" sz="1100" u="none" strike="noStrike" dirty="0" smtClean="0">
                          <a:effectLst/>
                        </a:rPr>
                        <a:t>1 </a:t>
                      </a:r>
                      <a:r>
                        <a:rPr lang="cs-CZ" sz="1100" u="none" strike="noStrike" dirty="0">
                          <a:effectLst/>
                        </a:rPr>
                        <a:t>999 427 914,00    </a:t>
                      </a:r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u="none" strike="noStrike">
                          <a:effectLst/>
                        </a:rPr>
                        <a:t>9%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u="none" strike="noStrike">
                          <a:effectLst/>
                        </a:rPr>
                        <a:t>OP Životní prostředí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u="none" strike="noStrike" dirty="0">
                          <a:effectLst/>
                        </a:rPr>
                        <a:t>    </a:t>
                      </a:r>
                      <a:r>
                        <a:rPr lang="cs-CZ" sz="1100" u="none" strike="noStrike" dirty="0" smtClean="0">
                          <a:effectLst/>
                        </a:rPr>
                        <a:t>1 </a:t>
                      </a:r>
                      <a:r>
                        <a:rPr lang="cs-CZ" sz="1100" u="none" strike="noStrike" dirty="0">
                          <a:effectLst/>
                        </a:rPr>
                        <a:t>756 133 000,00    </a:t>
                      </a:r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u="none" strike="noStrike">
                          <a:effectLst/>
                        </a:rPr>
                        <a:t>8%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u="none" strike="noStrike">
                          <a:effectLst/>
                        </a:rPr>
                        <a:t>Program rozvoje venkova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u="none" strike="noStrike" dirty="0">
                          <a:effectLst/>
                        </a:rPr>
                        <a:t>    </a:t>
                      </a:r>
                      <a:r>
                        <a:rPr lang="cs-CZ" sz="1100" u="none" strike="noStrike" dirty="0" smtClean="0">
                          <a:effectLst/>
                        </a:rPr>
                        <a:t>      </a:t>
                      </a:r>
                      <a:r>
                        <a:rPr lang="cs-CZ" sz="1100" u="none" strike="noStrike" dirty="0">
                          <a:effectLst/>
                        </a:rPr>
                        <a:t>99 400 000,00    </a:t>
                      </a:r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u="none" strike="noStrike">
                          <a:effectLst/>
                        </a:rPr>
                        <a:t>0%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u="none" strike="noStrike">
                          <a:effectLst/>
                        </a:rPr>
                        <a:t>Vlastní zdroje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u="none" strike="noStrike" dirty="0">
                          <a:effectLst/>
                        </a:rPr>
                        <a:t>    </a:t>
                      </a:r>
                      <a:r>
                        <a:rPr lang="cs-CZ" sz="1100" u="none" strike="noStrike" dirty="0" smtClean="0">
                          <a:effectLst/>
                        </a:rPr>
                        <a:t>      </a:t>
                      </a:r>
                      <a:r>
                        <a:rPr lang="cs-CZ" sz="1100" u="none" strike="noStrike" dirty="0">
                          <a:effectLst/>
                        </a:rPr>
                        <a:t>12 350 000,00    </a:t>
                      </a:r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u="none" strike="noStrike">
                          <a:effectLst/>
                        </a:rPr>
                        <a:t>0%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u="none" strike="noStrike">
                          <a:effectLst/>
                        </a:rPr>
                        <a:t>Neuvedeno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u="none" strike="noStrike" dirty="0">
                          <a:effectLst/>
                        </a:rPr>
                        <a:t>    </a:t>
                      </a:r>
                      <a:r>
                        <a:rPr lang="cs-CZ" sz="1100" u="none" strike="noStrike" dirty="0" smtClean="0">
                          <a:effectLst/>
                        </a:rPr>
                        <a:t>6 </a:t>
                      </a:r>
                      <a:r>
                        <a:rPr lang="cs-CZ" sz="1100" u="none" strike="noStrike" dirty="0">
                          <a:effectLst/>
                        </a:rPr>
                        <a:t>185 882 966,00    </a:t>
                      </a:r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u="none" strike="noStrike">
                          <a:effectLst/>
                        </a:rPr>
                        <a:t>29%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200025"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u="none" strike="noStrike">
                          <a:effectLst/>
                        </a:rPr>
                        <a:t>Celkem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u="none" strike="noStrike" dirty="0">
                          <a:effectLst/>
                        </a:rPr>
                        <a:t>  </a:t>
                      </a:r>
                      <a:r>
                        <a:rPr lang="cs-CZ" sz="1100" u="none" strike="noStrike" dirty="0" smtClean="0">
                          <a:effectLst/>
                        </a:rPr>
                        <a:t>21 </a:t>
                      </a:r>
                      <a:r>
                        <a:rPr lang="cs-CZ" sz="1100" u="none" strike="noStrike" dirty="0">
                          <a:effectLst/>
                        </a:rPr>
                        <a:t>273 322 340,00    </a:t>
                      </a:r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u="none" strike="noStrike" dirty="0">
                          <a:effectLst/>
                        </a:rPr>
                        <a:t>100%</a:t>
                      </a:r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graphicFrame>
        <p:nvGraphicFramePr>
          <p:cNvPr id="8" name="Graf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55828444"/>
              </p:ext>
            </p:extLst>
          </p:nvPr>
        </p:nvGraphicFramePr>
        <p:xfrm>
          <a:off x="4687330" y="1589903"/>
          <a:ext cx="6837406" cy="413539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583056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3600" b="1" dirty="0" smtClean="0"/>
              <a:t>RAP </a:t>
            </a:r>
            <a:r>
              <a:rPr lang="cs-CZ" sz="3600" b="1" dirty="0" smtClean="0"/>
              <a:t> - projekty podle uvedení rozpočtu</a:t>
            </a:r>
            <a:endParaRPr lang="cs-CZ" sz="3600" b="1" dirty="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16531500"/>
              </p:ext>
            </p:extLst>
          </p:nvPr>
        </p:nvGraphicFramePr>
        <p:xfrm>
          <a:off x="912169" y="1473693"/>
          <a:ext cx="4584700" cy="77152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501900"/>
                <a:gridCol w="1422400"/>
                <a:gridCol w="660400"/>
              </a:tblGrid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u="none" strike="noStrike">
                          <a:effectLst/>
                        </a:rPr>
                        <a:t>Projekt má uveden rozpočet</a:t>
                      </a:r>
                      <a:endParaRPr lang="cs-CZ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u="none" strike="noStrike">
                          <a:effectLst/>
                        </a:rPr>
                        <a:t>počet projektů</a:t>
                      </a:r>
                      <a:endParaRPr lang="cs-CZ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u="none" strike="noStrike">
                          <a:effectLst/>
                        </a:rPr>
                        <a:t>%</a:t>
                      </a:r>
                      <a:endParaRPr lang="cs-CZ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u="none" strike="noStrike">
                          <a:effectLst/>
                        </a:rPr>
                        <a:t>má rozpočet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u="none" strike="noStrike">
                          <a:effectLst/>
                        </a:rPr>
                        <a:t>1037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u="none" strike="noStrike">
                          <a:effectLst/>
                        </a:rPr>
                        <a:t>         0,70    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u="none" strike="noStrike">
                          <a:effectLst/>
                        </a:rPr>
                        <a:t>nemá rozpočet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u="none" strike="noStrike">
                          <a:effectLst/>
                        </a:rPr>
                        <a:t>438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u="none" strike="noStrike">
                          <a:effectLst/>
                        </a:rPr>
                        <a:t>         0,30    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200025"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u="none" strike="noStrike">
                          <a:effectLst/>
                        </a:rPr>
                        <a:t>Celkem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u="none" strike="noStrike">
                          <a:effectLst/>
                        </a:rPr>
                        <a:t>1475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u="none" strike="noStrike" dirty="0">
                          <a:effectLst/>
                        </a:rPr>
                        <a:t>         1,00    </a:t>
                      </a:r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graphicFrame>
        <p:nvGraphicFramePr>
          <p:cNvPr id="8" name="Graf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54118549"/>
              </p:ext>
            </p:extLst>
          </p:nvPr>
        </p:nvGraphicFramePr>
        <p:xfrm>
          <a:off x="1231556" y="2950562"/>
          <a:ext cx="4572000" cy="27527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9" name="Graf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07661452"/>
              </p:ext>
            </p:extLst>
          </p:nvPr>
        </p:nvGraphicFramePr>
        <p:xfrm>
          <a:off x="5415476" y="3004752"/>
          <a:ext cx="5743575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802724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3600" b="1" dirty="0" smtClean="0"/>
              <a:t>RAP – projekty podle připravenosti</a:t>
            </a:r>
            <a:endParaRPr lang="cs-CZ" sz="3600" b="1" dirty="0"/>
          </a:p>
        </p:txBody>
      </p:sp>
      <p:graphicFrame>
        <p:nvGraphicFramePr>
          <p:cNvPr id="6" name="Zástupný symbol pro obsah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82490331"/>
              </p:ext>
            </p:extLst>
          </p:nvPr>
        </p:nvGraphicFramePr>
        <p:xfrm>
          <a:off x="900499" y="1690688"/>
          <a:ext cx="4229100" cy="115252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501900"/>
                <a:gridCol w="1066800"/>
                <a:gridCol w="660400"/>
              </a:tblGrid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u="none" strike="noStrike">
                          <a:effectLst/>
                        </a:rPr>
                        <a:t>Připravenost</a:t>
                      </a:r>
                      <a:endParaRPr lang="cs-CZ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u="none" strike="noStrike">
                          <a:effectLst/>
                        </a:rPr>
                        <a:t>počet projektů</a:t>
                      </a:r>
                      <a:endParaRPr lang="cs-CZ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100" u="none" strike="noStrike">
                          <a:effectLst/>
                        </a:rPr>
                        <a:t>%</a:t>
                      </a:r>
                      <a:endParaRPr lang="cs-CZ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u="none" strike="noStrike">
                          <a:effectLst/>
                        </a:rPr>
                        <a:t>Stavební povolení ANO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u="none" strike="noStrike">
                          <a:effectLst/>
                        </a:rPr>
                        <a:t>18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u="none" strike="noStrike">
                          <a:effectLst/>
                        </a:rPr>
                        <a:t>1%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u="none" strike="noStrike">
                          <a:effectLst/>
                        </a:rPr>
                        <a:t>Stavební povolení NE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u="none" strike="noStrike">
                          <a:effectLst/>
                        </a:rPr>
                        <a:t>1172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u="none" strike="noStrike">
                          <a:effectLst/>
                        </a:rPr>
                        <a:t>79%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u="none" strike="noStrike">
                          <a:effectLst/>
                        </a:rPr>
                        <a:t>Stavební povolení Není třeba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u="none" strike="noStrike">
                          <a:effectLst/>
                        </a:rPr>
                        <a:t>140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u="none" strike="noStrike">
                          <a:effectLst/>
                        </a:rPr>
                        <a:t>9%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u="none" strike="noStrike">
                          <a:effectLst/>
                        </a:rPr>
                        <a:t>Stavební povolení NEUVEDENO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u="none" strike="noStrike">
                          <a:effectLst/>
                        </a:rPr>
                        <a:t>145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u="none" strike="noStrike">
                          <a:effectLst/>
                        </a:rPr>
                        <a:t>10%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200025"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u="none" strike="noStrike">
                          <a:effectLst/>
                        </a:rPr>
                        <a:t>Celkem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u="none" strike="noStrike">
                          <a:effectLst/>
                        </a:rPr>
                        <a:t>1475</a:t>
                      </a:r>
                      <a:endParaRPr lang="cs-CZ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u="none" strike="noStrike" dirty="0">
                          <a:effectLst/>
                        </a:rPr>
                        <a:t>100%</a:t>
                      </a:r>
                      <a:endParaRPr lang="cs-C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graphicFrame>
        <p:nvGraphicFramePr>
          <p:cNvPr id="7" name="Graf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65813742"/>
              </p:ext>
            </p:extLst>
          </p:nvPr>
        </p:nvGraphicFramePr>
        <p:xfrm>
          <a:off x="4880919" y="2559907"/>
          <a:ext cx="6166022" cy="348666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218846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Office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460</TotalTime>
  <Words>638</Words>
  <Application>Microsoft Office PowerPoint</Application>
  <PresentationFormat>Širokoúhlá obrazovka</PresentationFormat>
  <Paragraphs>282</Paragraphs>
  <Slides>10</Slides>
  <Notes>0</Notes>
  <HiddenSlides>0</HiddenSlides>
  <MMClips>0</MMClips>
  <ScaleCrop>false</ScaleCrop>
  <HeadingPairs>
    <vt:vector size="6" baseType="variant">
      <vt:variant>
        <vt:lpstr>Použitá písma</vt:lpstr>
      </vt:variant>
      <vt:variant>
        <vt:i4>3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Motiv Office</vt:lpstr>
      <vt:lpstr>Regionální akční plán KK</vt:lpstr>
      <vt:lpstr>Regionální akční plán obsahuje aktuálně 1 475 projektů - z toho 221 kraje a jeho příspěvkových organizací - z toho 1 254 projektů ostatních subjektů</vt:lpstr>
      <vt:lpstr>RAP - projekty podle priorit PRKK 2014 - 2020</vt:lpstr>
      <vt:lpstr>RAP – projekty přiřazené k prioritám</vt:lpstr>
      <vt:lpstr>RAP  - projekty podle finančních zdrojů</vt:lpstr>
      <vt:lpstr>RAP  - projekty podle finančních zdrojů v %</vt:lpstr>
      <vt:lpstr>RAP projekty podle objemu financí  a zdrojů</vt:lpstr>
      <vt:lpstr>RAP  - projekty podle uvedení rozpočtu</vt:lpstr>
      <vt:lpstr>RAP – projekty podle připravenosti</vt:lpstr>
      <vt:lpstr>RAP – projekty podle uvedení indikátorů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Regionální akční plán KK</dc:title>
  <dc:creator>Krolopová Irena</dc:creator>
  <cp:lastModifiedBy>Krolopová Irena</cp:lastModifiedBy>
  <cp:revision>30</cp:revision>
  <cp:lastPrinted>2015-10-30T08:55:41Z</cp:lastPrinted>
  <dcterms:created xsi:type="dcterms:W3CDTF">2015-10-29T08:47:26Z</dcterms:created>
  <dcterms:modified xsi:type="dcterms:W3CDTF">2015-11-03T07:19:47Z</dcterms:modified>
</cp:coreProperties>
</file>