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  <p:sldMasterId id="2147483954" r:id="rId2"/>
    <p:sldMasterId id="2147484123" r:id="rId3"/>
    <p:sldMasterId id="2147484147" r:id="rId4"/>
  </p:sldMasterIdLst>
  <p:handoutMasterIdLst>
    <p:handoutMasterId r:id="rId30"/>
  </p:handoutMasterIdLst>
  <p:sldIdLst>
    <p:sldId id="256" r:id="rId5"/>
    <p:sldId id="289" r:id="rId6"/>
    <p:sldId id="258" r:id="rId7"/>
    <p:sldId id="259" r:id="rId8"/>
    <p:sldId id="277" r:id="rId9"/>
    <p:sldId id="261" r:id="rId10"/>
    <p:sldId id="290" r:id="rId11"/>
    <p:sldId id="263" r:id="rId12"/>
    <p:sldId id="264" r:id="rId13"/>
    <p:sldId id="278" r:id="rId14"/>
    <p:sldId id="286" r:id="rId15"/>
    <p:sldId id="288" r:id="rId16"/>
    <p:sldId id="291" r:id="rId17"/>
    <p:sldId id="292" r:id="rId18"/>
    <p:sldId id="293" r:id="rId19"/>
    <p:sldId id="294" r:id="rId20"/>
    <p:sldId id="295" r:id="rId21"/>
    <p:sldId id="298" r:id="rId22"/>
    <p:sldId id="299" r:id="rId23"/>
    <p:sldId id="296" r:id="rId24"/>
    <p:sldId id="297" r:id="rId25"/>
    <p:sldId id="300" r:id="rId26"/>
    <p:sldId id="301" r:id="rId27"/>
    <p:sldId id="269" r:id="rId28"/>
    <p:sldId id="270" r:id="rId29"/>
  </p:sldIdLst>
  <p:sldSz cx="9144000" cy="6858000" type="screen4x3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8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7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DECAC-596D-44DC-9C44-A9D64FC6C4B8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7E35D-5391-497C-ADA5-2269FA8EAB4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152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0859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9903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6501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5024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5498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5320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64069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862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221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04113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208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8330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5132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22638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21135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569694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92282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79108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04693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2160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991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04802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77140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358918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5988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426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62931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628" y="770467"/>
            <a:ext cx="8086725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000" spc="-120" baseline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0634" y="4198409"/>
            <a:ext cx="6921151" cy="16459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0717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04839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628" y="767419"/>
            <a:ext cx="8085582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000" b="0" baseline="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634" y="4187275"/>
            <a:ext cx="6919722" cy="164592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44804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7492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993392"/>
            <a:ext cx="3806190" cy="3767328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79497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2032000"/>
            <a:ext cx="3806190" cy="72340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492" y="2736150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66310" y="2029968"/>
            <a:ext cx="3806190" cy="72237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66310" y="2734056"/>
            <a:ext cx="3806190" cy="32004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40177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09893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1742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2570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715000" y="0"/>
            <a:ext cx="3429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196053" y="542282"/>
            <a:ext cx="253746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360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762000"/>
            <a:ext cx="4572000" cy="457200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6987" y="2511813"/>
            <a:ext cx="254889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>
                <a:solidFill>
                  <a:srgbClr val="404040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0196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6918" y="5418668"/>
            <a:ext cx="8085582" cy="613283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9144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rgbClr val="4D4D4D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7492" y="5909735"/>
            <a:ext cx="6922008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75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0790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26178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7963" y="695325"/>
            <a:ext cx="1971675" cy="48006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8644" y="714376"/>
            <a:ext cx="5800725" cy="540067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698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9565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785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3046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3583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2306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609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3685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6952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4" r:id="rId1"/>
    <p:sldLayoutId id="2147484125" r:id="rId2"/>
    <p:sldLayoutId id="2147484126" r:id="rId3"/>
    <p:sldLayoutId id="2147484127" r:id="rId4"/>
    <p:sldLayoutId id="2147484128" r:id="rId5"/>
    <p:sldLayoutId id="2147484129" r:id="rId6"/>
    <p:sldLayoutId id="2147484130" r:id="rId7"/>
    <p:sldLayoutId id="2147484131" r:id="rId8"/>
    <p:sldLayoutId id="2147484132" r:id="rId9"/>
    <p:sldLayoutId id="2147484133" r:id="rId10"/>
    <p:sldLayoutId id="214748413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206" y="1993393"/>
            <a:ext cx="8065294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4350" y="6412447"/>
            <a:ext cx="30861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fld id="{E1B164F9-18D9-4FCF-9E76-5F4AB9C2F043}" type="datetimeFigureOut">
              <a:rPr lang="cs-CZ" smtClean="0"/>
              <a:t>3. 11. 2015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6554697"/>
            <a:ext cx="37719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41193" y="5829748"/>
            <a:ext cx="219456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0" b="0">
                <a:ln>
                  <a:noFill/>
                </a:ln>
                <a:solidFill>
                  <a:schemeClr val="accent1">
                    <a:alpha val="20000"/>
                  </a:schemeClr>
                </a:solidFill>
                <a:latin typeface="+mj-lt"/>
              </a:defRPr>
            </a:lvl1pPr>
          </a:lstStyle>
          <a:p>
            <a:fld id="{4F15956E-2AC0-4570-B5AD-E658546306D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242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4320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122362"/>
            <a:ext cx="7772400" cy="2986173"/>
          </a:xfrm>
        </p:spPr>
        <p:txBody>
          <a:bodyPr>
            <a:normAutofit fontScale="90000"/>
          </a:bodyPr>
          <a:lstStyle/>
          <a:p>
            <a:r>
              <a:rPr lang="cs-CZ" b="1" dirty="0" smtClean="0">
                <a:latin typeface="+mn-lt"/>
              </a:rPr>
              <a:t>Regionální stálá konference Karlovarského kraje</a:t>
            </a:r>
            <a:br>
              <a:rPr lang="cs-CZ" b="1" dirty="0" smtClean="0">
                <a:latin typeface="+mn-lt"/>
              </a:rPr>
            </a:br>
            <a:r>
              <a:rPr lang="cs-CZ" sz="3200" b="1" dirty="0" smtClean="0">
                <a:latin typeface="+mn-lt"/>
              </a:rPr>
              <a:t>3. jednání</a:t>
            </a:r>
            <a:endParaRPr lang="cs-CZ" sz="3200" b="1" dirty="0">
              <a:latin typeface="+mn-lt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4108536"/>
            <a:ext cx="6858000" cy="1149263"/>
          </a:xfrm>
        </p:spPr>
        <p:txBody>
          <a:bodyPr/>
          <a:lstStyle/>
          <a:p>
            <a:endParaRPr lang="cs-CZ" dirty="0" smtClean="0"/>
          </a:p>
          <a:p>
            <a:r>
              <a:rPr lang="cs-CZ" sz="2000" dirty="0" smtClean="0"/>
              <a:t>Karlovy Vary, dne 3. listopadu 2015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6560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182618"/>
          </a:xfrm>
        </p:spPr>
        <p:txBody>
          <a:bodyPr>
            <a:normAutofit/>
          </a:bodyPr>
          <a:lstStyle/>
          <a:p>
            <a:r>
              <a:rPr lang="cs-CZ" sz="3200" b="1" dirty="0">
                <a:latin typeface="+mn-lt"/>
              </a:rPr>
              <a:t>3. Informace o aktuálním stavu </a:t>
            </a:r>
            <a:r>
              <a:rPr lang="cs-CZ" sz="3200" b="1" dirty="0" smtClean="0">
                <a:latin typeface="+mn-lt"/>
              </a:rPr>
              <a:t>implementace </a:t>
            </a:r>
            <a:r>
              <a:rPr lang="cs-CZ" sz="3200" b="1" dirty="0">
                <a:latin typeface="+mn-lt"/>
              </a:rPr>
              <a:t>operačních programů 2014 - 2020</a:t>
            </a:r>
            <a:endParaRPr lang="cs-CZ" sz="32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2157731"/>
            <a:ext cx="8065294" cy="3880760"/>
          </a:xfrm>
        </p:spPr>
        <p:txBody>
          <a:bodyPr/>
          <a:lstStyle/>
          <a:p>
            <a:pPr marL="0" indent="0">
              <a:buNone/>
            </a:pPr>
            <a:r>
              <a:rPr lang="cs-CZ" b="1" u="sng" dirty="0"/>
              <a:t>Návrh na usnesení: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/>
              <a:t>Regionální stálá konference Karlovarského kraje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	•	bere na vědomí</a:t>
            </a:r>
            <a:endParaRPr lang="cs-CZ" dirty="0"/>
          </a:p>
          <a:p>
            <a:pPr marL="0" indent="0">
              <a:buNone/>
            </a:pPr>
            <a:r>
              <a:rPr lang="x-none" dirty="0" smtClean="0"/>
              <a:t>Informaci </a:t>
            </a:r>
            <a:r>
              <a:rPr lang="x-none" dirty="0"/>
              <a:t>o aktuálním stavu </a:t>
            </a:r>
            <a:r>
              <a:rPr lang="cs-CZ" dirty="0" smtClean="0"/>
              <a:t>implementace</a:t>
            </a:r>
            <a:r>
              <a:rPr lang="x-none" dirty="0" smtClean="0"/>
              <a:t> </a:t>
            </a:r>
            <a:r>
              <a:rPr lang="x-none" dirty="0"/>
              <a:t>operačních programů 2014 – 2020.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1211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80594"/>
          </a:xfrm>
        </p:spPr>
        <p:txBody>
          <a:bodyPr>
            <a:normAutofit fontScale="90000"/>
          </a:bodyPr>
          <a:lstStyle/>
          <a:p>
            <a:pPr marL="0" indent="0"/>
            <a:r>
              <a:rPr lang="cs-CZ" b="1" dirty="0" smtClean="0">
                <a:latin typeface="+mn-lt"/>
              </a:rPr>
              <a:t/>
            </a:r>
            <a:br>
              <a:rPr lang="cs-CZ" b="1" dirty="0" smtClean="0">
                <a:latin typeface="+mn-lt"/>
              </a:rPr>
            </a:br>
            <a:r>
              <a:rPr lang="cs-CZ" sz="3600" b="1" dirty="0" smtClean="0">
                <a:latin typeface="+mn-lt"/>
              </a:rPr>
              <a:t>4. Informace </a:t>
            </a:r>
            <a:r>
              <a:rPr lang="cs-CZ" sz="3600" b="1" dirty="0">
                <a:latin typeface="+mn-lt"/>
              </a:rPr>
              <a:t>o přípravě </a:t>
            </a:r>
            <a:r>
              <a:rPr lang="cs-CZ" sz="3600" b="1" dirty="0" smtClean="0">
                <a:latin typeface="+mn-lt"/>
              </a:rPr>
              <a:t>Integrovaného </a:t>
            </a:r>
            <a:r>
              <a:rPr lang="cs-CZ" sz="3600" b="1" dirty="0">
                <a:latin typeface="+mn-lt"/>
              </a:rPr>
              <a:t>plánu rozvoje </a:t>
            </a:r>
            <a:r>
              <a:rPr lang="cs-CZ" sz="3600" b="1" dirty="0" smtClean="0">
                <a:latin typeface="+mn-lt"/>
              </a:rPr>
              <a:t>území (IPRÚ) </a:t>
            </a:r>
            <a:r>
              <a:rPr lang="cs-CZ" sz="3600" b="1" dirty="0">
                <a:latin typeface="+mn-lt"/>
              </a:rPr>
              <a:t>Karlovy Vary</a:t>
            </a:r>
            <a:br>
              <a:rPr lang="cs-CZ" sz="3600" b="1" dirty="0">
                <a:latin typeface="+mn-lt"/>
              </a:rPr>
            </a:br>
            <a:endParaRPr lang="cs-CZ" sz="36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8650" y="1552755"/>
            <a:ext cx="7886700" cy="4624208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algn="ctr"/>
            <a:r>
              <a:rPr lang="cs-CZ" sz="2800" b="1" i="1" dirty="0" smtClean="0"/>
              <a:t>Integrovaný plán rozvoje území (IPRÚ) Karlovy Vary</a:t>
            </a:r>
          </a:p>
          <a:p>
            <a:pPr algn="ctr"/>
            <a:r>
              <a:rPr lang="cs-CZ" dirty="0" smtClean="0"/>
              <a:t>Ing. Petr Kulhánek</a:t>
            </a:r>
          </a:p>
          <a:p>
            <a:pPr algn="ctr"/>
            <a:r>
              <a:rPr lang="cs-CZ" dirty="0" smtClean="0"/>
              <a:t>primátor Statutárního města Karlovy Vary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3668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74073" y="365126"/>
            <a:ext cx="8141277" cy="996083"/>
          </a:xfrm>
        </p:spPr>
        <p:txBody>
          <a:bodyPr>
            <a:noAutofit/>
          </a:bodyPr>
          <a:lstStyle/>
          <a:p>
            <a:pPr marL="0" indent="0"/>
            <a:r>
              <a:rPr lang="cs-CZ" sz="2800" b="1" dirty="0" smtClean="0">
                <a:latin typeface="+mn-lt"/>
              </a:rPr>
              <a:t/>
            </a:r>
            <a:br>
              <a:rPr lang="cs-CZ" sz="2800" b="1" dirty="0" smtClean="0">
                <a:latin typeface="+mn-lt"/>
              </a:rPr>
            </a:br>
            <a:r>
              <a:rPr lang="cs-CZ" sz="2800" b="1" dirty="0" smtClean="0">
                <a:latin typeface="+mn-lt"/>
              </a:rPr>
              <a:t>5. Informace </a:t>
            </a:r>
            <a:r>
              <a:rPr lang="cs-CZ" sz="2800" b="1" dirty="0">
                <a:latin typeface="+mn-lt"/>
              </a:rPr>
              <a:t>o přípravě </a:t>
            </a:r>
            <a:r>
              <a:rPr lang="cs-CZ" sz="2800" b="1" dirty="0" smtClean="0">
                <a:latin typeface="+mn-lt"/>
              </a:rPr>
              <a:t>Komunitně </a:t>
            </a:r>
            <a:r>
              <a:rPr lang="cs-CZ" sz="2800" b="1" dirty="0">
                <a:latin typeface="+mn-lt"/>
              </a:rPr>
              <a:t>vedeného místního rozvoje </a:t>
            </a:r>
            <a:r>
              <a:rPr lang="cs-CZ" sz="2800" b="1" dirty="0" smtClean="0">
                <a:latin typeface="+mn-lt"/>
              </a:rPr>
              <a:t>(CLLD) a MAS v </a:t>
            </a:r>
            <a:r>
              <a:rPr lang="cs-CZ" sz="2800" b="1" dirty="0">
                <a:latin typeface="+mn-lt"/>
              </a:rPr>
              <a:t>Karlovarském kraji</a:t>
            </a:r>
            <a:br>
              <a:rPr lang="cs-CZ" sz="2800" b="1" dirty="0">
                <a:latin typeface="+mn-lt"/>
              </a:rPr>
            </a:br>
            <a:endParaRPr lang="cs-CZ" sz="28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561381"/>
            <a:ext cx="8065294" cy="4615132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algn="ctr">
              <a:spcBef>
                <a:spcPts val="0"/>
              </a:spcBef>
            </a:pPr>
            <a:r>
              <a:rPr lang="cs-CZ" sz="2800" b="1" i="1" dirty="0" smtClean="0"/>
              <a:t>Příprava Strategií Komunitně </a:t>
            </a:r>
            <a:r>
              <a:rPr lang="cs-CZ" sz="2800" b="1" i="1" dirty="0"/>
              <a:t>vedeného místního rozvoje (CLLD) a </a:t>
            </a:r>
            <a:r>
              <a:rPr lang="cs-CZ" sz="2800" b="1" i="1" dirty="0" smtClean="0"/>
              <a:t>Místních akčních skupin (MAS) </a:t>
            </a:r>
          </a:p>
          <a:p>
            <a:pPr algn="ctr">
              <a:spcBef>
                <a:spcPts val="0"/>
              </a:spcBef>
            </a:pPr>
            <a:r>
              <a:rPr lang="cs-CZ" sz="2800" b="1" i="1" dirty="0" smtClean="0"/>
              <a:t>v </a:t>
            </a:r>
            <a:r>
              <a:rPr lang="cs-CZ" sz="2800" b="1" i="1" dirty="0"/>
              <a:t>Karlovarském kraji</a:t>
            </a:r>
          </a:p>
          <a:p>
            <a:pPr algn="ctr"/>
            <a:r>
              <a:rPr lang="cs-CZ" dirty="0" smtClean="0"/>
              <a:t>Ing. Miroslav Makovička</a:t>
            </a:r>
          </a:p>
          <a:p>
            <a:pPr algn="ctr"/>
            <a:r>
              <a:rPr lang="cs-CZ" dirty="0"/>
              <a:t>p</a:t>
            </a:r>
            <a:r>
              <a:rPr lang="cs-CZ" dirty="0" smtClean="0"/>
              <a:t>ředseda Krajské sítě MAS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744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165365"/>
          </a:xfrm>
        </p:spPr>
        <p:txBody>
          <a:bodyPr>
            <a:noAutofit/>
          </a:bodyPr>
          <a:lstStyle/>
          <a:p>
            <a:pPr lvl="0"/>
            <a:r>
              <a:rPr lang="cs-CZ" sz="2800" b="1" dirty="0" smtClean="0"/>
              <a:t>6. Informace </a:t>
            </a:r>
            <a:r>
              <a:rPr lang="cs-CZ" sz="2800" b="1" dirty="0"/>
              <a:t>o přípravě Krajského akčního plánu vzdělávání (KAP) </a:t>
            </a:r>
            <a:br>
              <a:rPr lang="cs-CZ" sz="2800" b="1" dirty="0"/>
            </a:b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587260"/>
            <a:ext cx="8065294" cy="4641011"/>
          </a:xfrm>
        </p:spPr>
        <p:txBody>
          <a:bodyPr/>
          <a:lstStyle/>
          <a:p>
            <a:endParaRPr lang="cs-CZ" dirty="0" smtClean="0"/>
          </a:p>
          <a:p>
            <a:endParaRPr lang="cs-CZ" b="1" dirty="0" smtClean="0"/>
          </a:p>
          <a:p>
            <a:endParaRPr lang="cs-CZ" b="1" dirty="0"/>
          </a:p>
          <a:p>
            <a:pPr algn="ctr"/>
            <a:r>
              <a:rPr lang="cs-CZ" sz="2800" b="1" i="1" dirty="0" smtClean="0"/>
              <a:t>Příprava </a:t>
            </a:r>
            <a:r>
              <a:rPr lang="cs-CZ" sz="2800" b="1" i="1" dirty="0"/>
              <a:t>Krajského </a:t>
            </a:r>
            <a:r>
              <a:rPr lang="cs-CZ" sz="2800" b="1" i="1" dirty="0" smtClean="0"/>
              <a:t>akčního </a:t>
            </a:r>
            <a:r>
              <a:rPr lang="cs-CZ" sz="2800" b="1" i="1" dirty="0"/>
              <a:t>plánu vzdělávání (KAP</a:t>
            </a:r>
            <a:r>
              <a:rPr lang="cs-CZ" sz="2800" b="1" i="1" dirty="0" smtClean="0"/>
              <a:t>)</a:t>
            </a:r>
          </a:p>
          <a:p>
            <a:pPr algn="ctr"/>
            <a:r>
              <a:rPr lang="cs-CZ" dirty="0" smtClean="0"/>
              <a:t>Mgr. Eva </a:t>
            </a:r>
            <a:r>
              <a:rPr lang="cs-CZ" dirty="0" err="1" smtClean="0"/>
              <a:t>Saligerová</a:t>
            </a:r>
            <a:endParaRPr lang="cs-CZ" dirty="0" smtClean="0"/>
          </a:p>
          <a:p>
            <a:pPr algn="ctr"/>
            <a:r>
              <a:rPr lang="cs-CZ" dirty="0" smtClean="0"/>
              <a:t>Odbor školství, mládeže a tělovýchovy</a:t>
            </a:r>
          </a:p>
          <a:p>
            <a:pPr algn="ctr"/>
            <a:r>
              <a:rPr lang="cs-CZ" dirty="0" smtClean="0"/>
              <a:t>Krajského úřadu Karlovarského kraje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291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284672"/>
            <a:ext cx="8079581" cy="1155939"/>
          </a:xfrm>
        </p:spPr>
        <p:txBody>
          <a:bodyPr>
            <a:noAutofit/>
          </a:bodyPr>
          <a:lstStyle/>
          <a:p>
            <a:r>
              <a:rPr lang="cs-CZ" sz="2800" b="1" dirty="0" smtClean="0"/>
              <a:t/>
            </a:r>
            <a:br>
              <a:rPr lang="cs-CZ" sz="2800" b="1" dirty="0" smtClean="0"/>
            </a:br>
            <a:r>
              <a:rPr lang="cs-CZ" sz="2800" b="1" dirty="0" smtClean="0"/>
              <a:t>6</a:t>
            </a:r>
            <a:r>
              <a:rPr lang="cs-CZ" sz="2800" b="1" dirty="0"/>
              <a:t>. Informace o přípravě Krajského akčního plánu vzdělávání (KAP) </a:t>
            </a:r>
            <a:br>
              <a:rPr lang="cs-CZ" sz="2800" b="1" dirty="0"/>
            </a:b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362974"/>
            <a:ext cx="8065294" cy="5080957"/>
          </a:xfrm>
        </p:spPr>
        <p:txBody>
          <a:bodyPr/>
          <a:lstStyle/>
          <a:p>
            <a:endParaRPr lang="cs-CZ" b="1" u="sng" dirty="0" smtClean="0"/>
          </a:p>
          <a:p>
            <a:endParaRPr lang="cs-CZ" b="1" u="sng" dirty="0"/>
          </a:p>
          <a:p>
            <a:r>
              <a:rPr lang="cs-CZ" b="1" u="sng" dirty="0" smtClean="0"/>
              <a:t>Návrh </a:t>
            </a:r>
            <a:r>
              <a:rPr lang="cs-CZ" b="1" u="sng" dirty="0"/>
              <a:t>na usnesení:</a:t>
            </a:r>
            <a:endParaRPr lang="cs-CZ" dirty="0"/>
          </a:p>
          <a:p>
            <a:r>
              <a:rPr lang="cs-CZ" dirty="0"/>
              <a:t> </a:t>
            </a:r>
            <a:r>
              <a:rPr lang="cs-CZ" b="1" dirty="0" smtClean="0"/>
              <a:t>Regionální </a:t>
            </a:r>
            <a:r>
              <a:rPr lang="cs-CZ" b="1" dirty="0"/>
              <a:t>stálá konference Karlovarského kraje</a:t>
            </a:r>
            <a:endParaRPr lang="cs-CZ" dirty="0"/>
          </a:p>
          <a:p>
            <a:r>
              <a:rPr lang="cs-CZ" dirty="0"/>
              <a:t> </a:t>
            </a:r>
            <a:r>
              <a:rPr lang="cs-CZ" b="1" dirty="0"/>
              <a:t>	•	bere na vědomí</a:t>
            </a:r>
            <a:endParaRPr lang="cs-CZ" dirty="0"/>
          </a:p>
          <a:p>
            <a:r>
              <a:rPr lang="x-none" dirty="0"/>
              <a:t> </a:t>
            </a:r>
            <a:r>
              <a:rPr lang="cs-CZ" dirty="0" smtClean="0"/>
              <a:t>1</a:t>
            </a:r>
            <a:r>
              <a:rPr lang="cs-CZ" dirty="0"/>
              <a:t>) Informaci o přípravě Krajského akčního plánu rozvoje vzdělávání (KAP)</a:t>
            </a:r>
          </a:p>
          <a:p>
            <a:r>
              <a:rPr lang="cs-CZ" dirty="0"/>
              <a:t> </a:t>
            </a:r>
            <a:r>
              <a:rPr lang="cs-CZ" dirty="0" smtClean="0"/>
              <a:t>2</a:t>
            </a:r>
            <a:r>
              <a:rPr lang="cs-CZ" dirty="0"/>
              <a:t>) složení Pracovní skupiny Vzdělávání k tvorbě Krajského akčního plánu rozvoje vzdělávání Karlovarského kraje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83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035969"/>
          </a:xfrm>
        </p:spPr>
        <p:txBody>
          <a:bodyPr>
            <a:noAutofit/>
          </a:bodyPr>
          <a:lstStyle/>
          <a:p>
            <a:pPr lvl="0"/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000" b="1" dirty="0" smtClean="0"/>
              <a:t>7. Informace o přípravě Místních akčních plánů vzdělávání (MAP) </a:t>
            </a:r>
            <a:r>
              <a:rPr lang="cs-CZ" sz="3000" b="1" dirty="0"/>
              <a:t>– schválení vymezení území MAP v Karlovarském </a:t>
            </a:r>
            <a:r>
              <a:rPr lang="cs-CZ" sz="3000" b="1" dirty="0" smtClean="0"/>
              <a:t>kraji</a:t>
            </a:r>
            <a:r>
              <a:rPr lang="cs-CZ" sz="3000" b="1" dirty="0"/>
              <a:t/>
            </a:r>
            <a:br>
              <a:rPr lang="cs-CZ" sz="3000" b="1" dirty="0"/>
            </a:b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673525"/>
            <a:ext cx="8065294" cy="4960188"/>
          </a:xfrm>
        </p:spPr>
        <p:txBody>
          <a:bodyPr>
            <a:normAutofit fontScale="92500" lnSpcReduction="10000"/>
          </a:bodyPr>
          <a:lstStyle/>
          <a:p>
            <a:endParaRPr lang="cs-CZ" sz="2000" b="1" dirty="0" smtClean="0"/>
          </a:p>
          <a:p>
            <a:r>
              <a:rPr lang="cs-CZ" sz="2000" b="1" dirty="0" smtClean="0"/>
              <a:t>Místní </a:t>
            </a:r>
            <a:r>
              <a:rPr lang="cs-CZ" sz="2000" b="1" dirty="0"/>
              <a:t>akční plány rozvoje vzdělávání (dále MAP</a:t>
            </a:r>
            <a:r>
              <a:rPr lang="cs-CZ" sz="2000" b="1" dirty="0" smtClean="0"/>
              <a:t>):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b="1" dirty="0"/>
              <a:t> </a:t>
            </a:r>
            <a:r>
              <a:rPr lang="cs-CZ" sz="2000" dirty="0" smtClean="0"/>
              <a:t>nástroj pro plánování využití prostředků z OP Výzkum, vývoj a vzdělávání pro MŠ a ZŠ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 smtClean="0"/>
              <a:t> MAP jsou </a:t>
            </a:r>
            <a:r>
              <a:rPr lang="cs-CZ" sz="2000" u="sng" dirty="0"/>
              <a:t>zaměřené na předškolní a základní vzdělávání, včetně neformálního a zájmového vzdělávání</a:t>
            </a:r>
            <a:r>
              <a:rPr lang="cs-CZ" sz="2000" dirty="0"/>
              <a:t> (tj. na rozvoj kvalitního a inkluzivního vzdělávání dětí a žáků do 15 let</a:t>
            </a:r>
            <a:r>
              <a:rPr lang="cs-CZ" sz="2000" dirty="0" smtClean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 smtClean="0"/>
              <a:t> vybudování systému </a:t>
            </a:r>
            <a:r>
              <a:rPr lang="cs-CZ" sz="2000" dirty="0"/>
              <a:t>komunikace mezi aktéry, kteří ovlivňují vzdělávání v území (veřejná správa, zřizovatelé škol, ředitelé a učitelé škol, NNO zaměřená na vzdělávací aktivity atd</a:t>
            </a:r>
            <a:r>
              <a:rPr lang="cs-CZ" sz="2000" dirty="0" smtClean="0"/>
              <a:t>.) = partnerství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>
                <a:sym typeface="Symbol" panose="05050102010706020507" pitchFamily="18" charset="2"/>
              </a:rPr>
              <a:t> </a:t>
            </a:r>
            <a:r>
              <a:rPr lang="cs-CZ" sz="2000" dirty="0" smtClean="0"/>
              <a:t>systémové </a:t>
            </a:r>
            <a:r>
              <a:rPr lang="cs-CZ" sz="2000" dirty="0"/>
              <a:t>zlepšení řízení mateřských a základních škol prostřednictvím začleňování dlouhodobého plánování jako nástroje ke kvalitnímu řízení škol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100" dirty="0" smtClean="0"/>
              <a:t> zlepšení </a:t>
            </a:r>
            <a:r>
              <a:rPr lang="cs-CZ" sz="2100" dirty="0"/>
              <a:t>spolupráce v území a využívání místních mimoškolních zdrojů pro rozvoj vzdělávání žáků a spolupráce s rodiči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100" dirty="0">
                <a:sym typeface="Symbol" panose="05050102010706020507" pitchFamily="18" charset="2"/>
              </a:rPr>
              <a:t> </a:t>
            </a:r>
            <a:r>
              <a:rPr lang="cs-CZ" sz="2100" dirty="0" smtClean="0"/>
              <a:t>zahájení </a:t>
            </a:r>
            <a:r>
              <a:rPr lang="cs-CZ" sz="2100" dirty="0"/>
              <a:t>diskuse a seznámení s možnostmi prevence a řešení škol ohrožených územní segregací a vytvoření návrhů místních řešení.</a:t>
            </a:r>
            <a:br>
              <a:rPr lang="cs-CZ" sz="2100" dirty="0"/>
            </a:br>
            <a:endParaRPr lang="cs-CZ" sz="2100" dirty="0"/>
          </a:p>
          <a:p>
            <a:pPr marL="0" indent="0">
              <a:buNone/>
            </a:pPr>
            <a:endParaRPr lang="cs-CZ" dirty="0"/>
          </a:p>
          <a:p>
            <a:pPr>
              <a:buFont typeface="Arial" panose="020B0604020202020204" pitchFamily="34" charset="0"/>
              <a:buChar char="•"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28501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079101"/>
          </a:xfrm>
        </p:spPr>
        <p:txBody>
          <a:bodyPr>
            <a:noAutofit/>
          </a:bodyPr>
          <a:lstStyle/>
          <a:p>
            <a:r>
              <a:rPr lang="cs-CZ" sz="3000" b="1" dirty="0" smtClean="0"/>
              <a:t/>
            </a:r>
            <a:br>
              <a:rPr lang="cs-CZ" sz="3000" b="1" dirty="0" smtClean="0"/>
            </a:br>
            <a:r>
              <a:rPr lang="cs-CZ" sz="3000" b="1" dirty="0" smtClean="0"/>
              <a:t>7</a:t>
            </a:r>
            <a:r>
              <a:rPr lang="cs-CZ" sz="3000" b="1" dirty="0"/>
              <a:t>. Informace o přípravě Místních akčních plánů vzdělávání (MAP) – schválení vymezení území MAP v Karlovarském kraji</a:t>
            </a:r>
            <a:br>
              <a:rPr lang="cs-CZ" sz="3000" b="1" dirty="0"/>
            </a:b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690777"/>
            <a:ext cx="8065294" cy="4891178"/>
          </a:xfrm>
        </p:spPr>
        <p:txBody>
          <a:bodyPr>
            <a:normAutofit/>
          </a:bodyPr>
          <a:lstStyle/>
          <a:p>
            <a:endParaRPr lang="cs-CZ" sz="2000" b="1" dirty="0" smtClean="0"/>
          </a:p>
          <a:p>
            <a:r>
              <a:rPr lang="cs-CZ" sz="2000" b="1" dirty="0" smtClean="0"/>
              <a:t>Výzva </a:t>
            </a:r>
            <a:r>
              <a:rPr lang="cs-CZ" sz="2000" b="1" dirty="0"/>
              <a:t>vyhlášená řídícím orgánem OP VVV pro </a:t>
            </a:r>
            <a:r>
              <a:rPr lang="cs-CZ" sz="2000" b="1" dirty="0" smtClean="0"/>
              <a:t>MAP: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b="1" dirty="0" smtClean="0"/>
              <a:t> </a:t>
            </a:r>
            <a:r>
              <a:rPr lang="cs-CZ" sz="2000" dirty="0" smtClean="0"/>
              <a:t>projekty, </a:t>
            </a:r>
            <a:r>
              <a:rPr lang="cs-CZ" sz="2000" dirty="0"/>
              <a:t>z nichž bude financován proces zpracování a aktualizace MAP a proces budování partnerství v rámci MAP</a:t>
            </a:r>
            <a:r>
              <a:rPr lang="cs-CZ" sz="20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/>
              <a:t> </a:t>
            </a:r>
            <a:r>
              <a:rPr lang="cs-CZ" sz="2000" dirty="0" smtClean="0"/>
              <a:t>MAP mohou být zpracovány </a:t>
            </a:r>
            <a:r>
              <a:rPr lang="cs-CZ" sz="2000" dirty="0"/>
              <a:t>pro správní obvod </a:t>
            </a:r>
            <a:r>
              <a:rPr lang="cs-CZ" sz="2000" dirty="0" smtClean="0"/>
              <a:t>ORP </a:t>
            </a:r>
            <a:r>
              <a:rPr lang="cs-CZ" sz="2000" dirty="0"/>
              <a:t>nebo pro funkční území definované ve Stanovisku Regionální stálé konference (RSK). </a:t>
            </a:r>
            <a:endParaRPr lang="cs-CZ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 pro </a:t>
            </a:r>
            <a:r>
              <a:rPr lang="cs-CZ" sz="2000" dirty="0"/>
              <a:t>dané území </a:t>
            </a:r>
            <a:r>
              <a:rPr lang="cs-CZ" sz="2000" dirty="0" smtClean="0"/>
              <a:t>- </a:t>
            </a:r>
            <a:r>
              <a:rPr lang="cs-CZ" sz="2000" dirty="0"/>
              <a:t>pouze jeden MAP</a:t>
            </a:r>
            <a:r>
              <a:rPr lang="cs-CZ" sz="20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000" dirty="0" smtClean="0"/>
              <a:t> datum </a:t>
            </a:r>
            <a:r>
              <a:rPr lang="cs-CZ" sz="2000" dirty="0"/>
              <a:t>první průběžné uzávěrky příjmu žádostí o podporu je: 24. 11. 2015.</a:t>
            </a:r>
          </a:p>
          <a:p>
            <a:pPr marL="0" indent="0">
              <a:buNone/>
            </a:pPr>
            <a:endParaRPr lang="cs-CZ" sz="2000" dirty="0"/>
          </a:p>
          <a:p>
            <a:endParaRPr lang="cs-CZ" sz="2000" b="1" dirty="0" smtClean="0"/>
          </a:p>
          <a:p>
            <a:pPr marL="0" indent="0">
              <a:buNone/>
            </a:pP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66507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1079101"/>
          </a:xfrm>
        </p:spPr>
        <p:txBody>
          <a:bodyPr>
            <a:noAutofit/>
          </a:bodyPr>
          <a:lstStyle/>
          <a:p>
            <a:r>
              <a:rPr lang="cs-CZ" sz="3000" b="1" dirty="0" smtClean="0"/>
              <a:t/>
            </a:r>
            <a:br>
              <a:rPr lang="cs-CZ" sz="3000" b="1" dirty="0" smtClean="0"/>
            </a:br>
            <a:r>
              <a:rPr lang="cs-CZ" sz="3000" b="1" dirty="0" smtClean="0"/>
              <a:t>7</a:t>
            </a:r>
            <a:r>
              <a:rPr lang="cs-CZ" sz="3000" b="1" dirty="0"/>
              <a:t>. Informace o přípravě Místních akčních plánů vzdělávání (MAP) – schválení vymezení území MAP v Karlovarském kraji</a:t>
            </a:r>
            <a:br>
              <a:rPr lang="cs-CZ" sz="3000" b="1" dirty="0"/>
            </a:b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673525"/>
            <a:ext cx="8065294" cy="4718649"/>
          </a:xfrm>
        </p:spPr>
        <p:txBody>
          <a:bodyPr>
            <a:normAutofit fontScale="92500" lnSpcReduction="20000"/>
          </a:bodyPr>
          <a:lstStyle/>
          <a:p>
            <a:endParaRPr lang="cs-CZ" dirty="0" smtClean="0"/>
          </a:p>
          <a:p>
            <a:r>
              <a:rPr lang="cs-CZ" b="1" u="sng" dirty="0"/>
              <a:t>Žadatelé o Stanovisko RSK Karlovarského kraje:</a:t>
            </a:r>
            <a:endParaRPr lang="cs-CZ" u="sng" dirty="0"/>
          </a:p>
          <a:p>
            <a:pPr marL="457200" lvl="0" indent="-457200">
              <a:buFont typeface="+mj-lt"/>
              <a:buAutoNum type="arabicParenR"/>
            </a:pPr>
            <a:r>
              <a:rPr lang="cs-CZ" b="1" dirty="0"/>
              <a:t>Sdružení Ašsko</a:t>
            </a:r>
            <a:r>
              <a:rPr lang="cs-CZ" dirty="0"/>
              <a:t> – území realizace a dopadu projektu ORP Aš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b="1" dirty="0" smtClean="0"/>
              <a:t>ORP </a:t>
            </a:r>
            <a:r>
              <a:rPr lang="cs-CZ" b="1" dirty="0"/>
              <a:t>Cheb </a:t>
            </a:r>
            <a:r>
              <a:rPr lang="cs-CZ" dirty="0"/>
              <a:t>– území realizace a dopadu projektu ORP Cheb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b="1" dirty="0" err="1"/>
              <a:t>Mariánskolázeňsko</a:t>
            </a:r>
            <a:r>
              <a:rPr lang="cs-CZ" b="1" dirty="0"/>
              <a:t>, dobrovolný svazek obcí</a:t>
            </a:r>
            <a:r>
              <a:rPr lang="cs-CZ" dirty="0"/>
              <a:t> – území realizace a dopadu projektu ORP Mariánské Lázně, </a:t>
            </a:r>
            <a:r>
              <a:rPr lang="cs-CZ" u="sng" dirty="0"/>
              <a:t>bez města Teplá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b="1" dirty="0"/>
              <a:t>MAS Krušné hory, o. p. s </a:t>
            </a:r>
            <a:r>
              <a:rPr lang="cs-CZ" dirty="0"/>
              <a:t>– území realizace a dopadu projektu ORP Ostrov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b="1" dirty="0"/>
              <a:t>MAS Sokolovsko, o. p. s.</a:t>
            </a:r>
            <a:r>
              <a:rPr lang="cs-CZ" dirty="0"/>
              <a:t> – území realizace a dopadu projektu ORP Sokolov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b="1" dirty="0"/>
              <a:t>MAS Sokolovsko, o. p. s</a:t>
            </a:r>
            <a:r>
              <a:rPr lang="cs-CZ" dirty="0"/>
              <a:t>. – území realizace a dopadu projektu ORP Kraslice</a:t>
            </a:r>
          </a:p>
          <a:p>
            <a:pPr marL="457200" lvl="0" indent="-457200">
              <a:buFont typeface="+mj-lt"/>
              <a:buAutoNum type="arabicParenR"/>
            </a:pPr>
            <a:r>
              <a:rPr lang="cs-CZ" b="1" dirty="0"/>
              <a:t>MAS Sokolovsko, o. p. s.</a:t>
            </a:r>
            <a:r>
              <a:rPr lang="cs-CZ" dirty="0"/>
              <a:t> – území realizace a dopadu projektu ORP Karlovy Vary </a:t>
            </a:r>
            <a:r>
              <a:rPr lang="cs-CZ" u="sng" dirty="0"/>
              <a:t>plus město Teplá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349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742671"/>
          </a:xfrm>
        </p:spPr>
        <p:txBody>
          <a:bodyPr>
            <a:noAutofit/>
          </a:bodyPr>
          <a:lstStyle/>
          <a:p>
            <a:r>
              <a:rPr lang="cs-CZ" sz="2800" b="1" dirty="0" smtClean="0"/>
              <a:t/>
            </a:r>
            <a:br>
              <a:rPr lang="cs-CZ" sz="2800" b="1" dirty="0" smtClean="0"/>
            </a:br>
            <a:r>
              <a:rPr lang="cs-CZ" sz="2800" b="1" dirty="0" smtClean="0"/>
              <a:t>7</a:t>
            </a:r>
            <a:r>
              <a:rPr lang="cs-CZ" sz="2800" b="1" dirty="0"/>
              <a:t>. Informace o přípravě Místních akčních plánů vzdělávání (MAP) – schválení vymezení území MAP v Karlovarském kraji</a:t>
            </a:r>
            <a:br>
              <a:rPr lang="cs-CZ" sz="2800" b="1" dirty="0"/>
            </a:br>
            <a:endParaRPr lang="cs-CZ" sz="2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397479"/>
            <a:ext cx="8065294" cy="5236234"/>
          </a:xfrm>
        </p:spPr>
        <p:txBody>
          <a:bodyPr>
            <a:normAutofit fontScale="70000" lnSpcReduction="20000"/>
          </a:bodyPr>
          <a:lstStyle/>
          <a:p>
            <a:r>
              <a:rPr lang="cs-CZ" b="1" u="sng" dirty="0"/>
              <a:t>Návrh na usnesení:</a:t>
            </a:r>
            <a:endParaRPr lang="cs-CZ" dirty="0"/>
          </a:p>
          <a:p>
            <a:r>
              <a:rPr lang="cs-CZ" dirty="0"/>
              <a:t> </a:t>
            </a:r>
            <a:r>
              <a:rPr lang="cs-CZ" b="1" dirty="0" smtClean="0"/>
              <a:t>Regionální </a:t>
            </a:r>
            <a:r>
              <a:rPr lang="cs-CZ" b="1" dirty="0"/>
              <a:t>stálá konference Karlovarského kraje</a:t>
            </a:r>
            <a:endParaRPr lang="cs-CZ" dirty="0"/>
          </a:p>
          <a:p>
            <a:pPr lvl="1"/>
            <a:r>
              <a:rPr lang="cs-CZ" dirty="0"/>
              <a:t> </a:t>
            </a:r>
            <a:endParaRPr lang="cs-CZ" dirty="0" smtClean="0"/>
          </a:p>
          <a:p>
            <a:pPr lvl="1"/>
            <a:r>
              <a:rPr lang="cs-CZ" b="1" dirty="0" smtClean="0"/>
              <a:t>1</a:t>
            </a:r>
            <a:r>
              <a:rPr lang="cs-CZ" b="1" dirty="0"/>
              <a:t>.	vymezuje jednotlivá území pro realizaci Místních akčních plánů rozvoje vzdělávání (MAP) v Karlovarském kraji: </a:t>
            </a:r>
            <a:endParaRPr lang="cs-CZ" dirty="0"/>
          </a:p>
          <a:p>
            <a:r>
              <a:rPr lang="cs-CZ" b="1" dirty="0"/>
              <a:t> </a:t>
            </a:r>
            <a:r>
              <a:rPr lang="cs-CZ" dirty="0" smtClean="0"/>
              <a:t>Území </a:t>
            </a:r>
            <a:r>
              <a:rPr lang="cs-CZ" dirty="0"/>
              <a:t>1 - Území realizace a dopadu MAP rozvoje vzdělávání na území ORP Aš, název projektu: „Místní akční plán rozvoje vzdělávání ORP Aš“,</a:t>
            </a:r>
          </a:p>
          <a:p>
            <a:pPr lvl="0"/>
            <a:r>
              <a:rPr lang="cs-CZ" dirty="0"/>
              <a:t>Území 2 - Území realizace a dopadu MAP rozvoje vzdělávání na území ORP Cheb, název projektu: „Společně tvoříme místní akční plán rozvoje vzdělávání SO ORP Cheb na období 2014+“,</a:t>
            </a:r>
          </a:p>
          <a:p>
            <a:pPr lvl="0"/>
            <a:r>
              <a:rPr lang="cs-CZ" dirty="0"/>
              <a:t>Území 3 – Území realizace a dopadu MAP rozvoje vzdělávání na území ORP Mariánské Lázně, bez města Teplá, název projektu: „Rozvoj vzdělávání na </a:t>
            </a:r>
            <a:r>
              <a:rPr lang="cs-CZ" dirty="0" err="1"/>
              <a:t>Mariánskolázeňsku</a:t>
            </a:r>
            <a:r>
              <a:rPr lang="cs-CZ" dirty="0"/>
              <a:t>“,</a:t>
            </a:r>
          </a:p>
          <a:p>
            <a:pPr lvl="0"/>
            <a:r>
              <a:rPr lang="cs-CZ" dirty="0"/>
              <a:t>Území 4 – Území realizace a dopadu MAP rozvoje vzdělávání na území ORP Ostrov, název projektu: „Místní akční plán vzdělávání v území ORP Ostrov“,</a:t>
            </a:r>
          </a:p>
          <a:p>
            <a:pPr lvl="0"/>
            <a:r>
              <a:rPr lang="cs-CZ" dirty="0"/>
              <a:t>Území 5 – Území realizace a dopadu MAP rozvoje vzdělávání na území ORP Sokolov, název projektu: „Místní akční plány pro ORP Sokolov“</a:t>
            </a:r>
          </a:p>
          <a:p>
            <a:pPr lvl="0"/>
            <a:r>
              <a:rPr lang="cs-CZ" dirty="0"/>
              <a:t>Území 6 – Území realizace a dopadu MAP rozvoje vzdělávání na území ORP Kraslice, název projektu: „Místní akční plány pro ORP Kraslice“</a:t>
            </a:r>
          </a:p>
          <a:p>
            <a:pPr lvl="0"/>
            <a:r>
              <a:rPr lang="cs-CZ" dirty="0"/>
              <a:t>Území 7 – Území realizace a dopadu MAP rozvoje vzdělávání na území ORP Karlovy Vary a města Teplá, název projektu: „MAP ORP Karlovy Vary“.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0903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3000" b="1" dirty="0"/>
              <a:t>7. Informace o přípravě Místních akčních plánů vzdělávání (MAP) – schválení vymezení území MAP v Karlovarském kraji</a:t>
            </a:r>
            <a:br>
              <a:rPr lang="cs-CZ" sz="3000" b="1" dirty="0"/>
            </a:b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742536"/>
            <a:ext cx="8065294" cy="4744527"/>
          </a:xfrm>
        </p:spPr>
        <p:txBody>
          <a:bodyPr/>
          <a:lstStyle/>
          <a:p>
            <a:endParaRPr lang="cs-CZ" dirty="0" smtClean="0"/>
          </a:p>
          <a:p>
            <a:r>
              <a:rPr lang="cs-CZ" b="1" u="sng" dirty="0"/>
              <a:t>Návrh na </a:t>
            </a:r>
            <a:r>
              <a:rPr lang="cs-CZ" b="1" u="sng" dirty="0" smtClean="0"/>
              <a:t>usnesení </a:t>
            </a:r>
            <a:r>
              <a:rPr lang="cs-CZ" b="1" i="1" u="sng" dirty="0" smtClean="0"/>
              <a:t>(pokračování):</a:t>
            </a:r>
            <a:endParaRPr lang="cs-CZ" i="1" dirty="0"/>
          </a:p>
          <a:p>
            <a:endParaRPr lang="cs-CZ" dirty="0"/>
          </a:p>
          <a:p>
            <a:pPr lvl="0"/>
            <a:r>
              <a:rPr lang="cs-CZ" sz="2000" b="1" dirty="0" smtClean="0"/>
              <a:t>2. potvrzuje</a:t>
            </a:r>
            <a:r>
              <a:rPr lang="cs-CZ" sz="2000" b="1" dirty="0"/>
              <a:t>, že na každém území, vymezeném v bodě 1 tohoto usnesení, bude realizován jeden projekt Místního akčního plánu rozvoje vzdělávání (MAP). </a:t>
            </a:r>
            <a:endParaRPr lang="cs-CZ" sz="2000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225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7419" y="138023"/>
            <a:ext cx="8266982" cy="785003"/>
          </a:xfrm>
        </p:spPr>
        <p:txBody>
          <a:bodyPr>
            <a:normAutofit/>
          </a:bodyPr>
          <a:lstStyle/>
          <a:p>
            <a:r>
              <a:rPr lang="cs-CZ" b="1" dirty="0"/>
              <a:t>Program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05443" y="1104181"/>
            <a:ext cx="8367622" cy="5615797"/>
          </a:xfrm>
        </p:spPr>
        <p:txBody>
          <a:bodyPr>
            <a:normAutofit fontScale="925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cs-CZ" b="1" dirty="0" smtClean="0"/>
              <a:t>Zahájení</a:t>
            </a:r>
            <a:endParaRPr lang="cs-CZ" b="1" dirty="0"/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Změna nominace a jmenování člena RSK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Informace o aktuálním stavu implementace operačních programů 2014 – 2020</a:t>
            </a:r>
          </a:p>
          <a:p>
            <a:pPr marL="937260" lvl="3" indent="-457200">
              <a:buFont typeface="+mj-lt"/>
              <a:buAutoNum type="alphaLcParenR"/>
            </a:pPr>
            <a:r>
              <a:rPr lang="cs-CZ" b="1" i="1" dirty="0"/>
              <a:t>aktuální informace z OP Zaměstnanost (zástupce MPSV)</a:t>
            </a:r>
            <a:endParaRPr lang="cs-CZ" b="1" dirty="0"/>
          </a:p>
          <a:p>
            <a:pPr marL="937260" lvl="3" indent="-457200">
              <a:buFont typeface="+mj-lt"/>
              <a:buAutoNum type="alphaLcParenR"/>
            </a:pPr>
            <a:r>
              <a:rPr lang="cs-CZ" b="1" i="1" dirty="0"/>
              <a:t>aktuální informace o tzv. kotlíkových dotacích z OP Životní prostředí </a:t>
            </a:r>
            <a:endParaRPr lang="cs-CZ" b="1" dirty="0"/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Informace o přípravě Integrovaného plánu rozvoje území (IPRÚ) Karlovy Vary</a:t>
            </a:r>
          </a:p>
          <a:p>
            <a:pPr marL="457200" indent="-457200">
              <a:buFont typeface="+mj-lt"/>
              <a:buAutoNum type="arabicPeriod"/>
            </a:pPr>
            <a:r>
              <a:rPr lang="cs-CZ" b="1" dirty="0" smtClean="0"/>
              <a:t>Informací </a:t>
            </a:r>
            <a:r>
              <a:rPr lang="cs-CZ" b="1" dirty="0"/>
              <a:t>o přípravě Komunitně vedeného místního rozvoje (CLLD) a MAS v Karlovarském kraji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Informace o přípravě Krajského akčního plánu vzdělávání (KAP) 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Informace o přípravě Místních akčních plánů vzdělávání (MAP) – schválení vymezení území MAP v Karlovarském kraji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Informace o stavu Regionálního akčního plánu </a:t>
            </a:r>
          </a:p>
          <a:p>
            <a:pPr marL="457200" lvl="0" indent="-457200">
              <a:buFont typeface="+mj-lt"/>
              <a:buAutoNum type="arabicPeriod"/>
            </a:pPr>
            <a:r>
              <a:rPr lang="cs-CZ" b="1" dirty="0"/>
              <a:t>Informace o přípravě projektu na podporu činnosti RSK v rámci OP Technická pomoc</a:t>
            </a:r>
          </a:p>
          <a:p>
            <a:pPr marL="457200" indent="-457200">
              <a:buFont typeface="+mj-lt"/>
              <a:buAutoNum type="arabicPeriod"/>
            </a:pPr>
            <a:r>
              <a:rPr lang="cs-CZ" b="1" dirty="0"/>
              <a:t>Různé, diskuse</a:t>
            </a:r>
          </a:p>
        </p:txBody>
      </p:sp>
    </p:spTree>
    <p:extLst>
      <p:ext uri="{BB962C8B-B14F-4D97-AF65-F5344CB8AC3E}">
        <p14:creationId xmlns:p14="http://schemas.microsoft.com/office/powerpoint/2010/main" val="209147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975584"/>
          </a:xfrm>
        </p:spPr>
        <p:txBody>
          <a:bodyPr>
            <a:normAutofit fontScale="90000"/>
          </a:bodyPr>
          <a:lstStyle/>
          <a:p>
            <a:pPr lvl="0"/>
            <a:r>
              <a:rPr lang="cs-CZ" sz="3600" b="1" dirty="0" smtClean="0"/>
              <a:t/>
            </a:r>
            <a:br>
              <a:rPr lang="cs-CZ" sz="3600" b="1" dirty="0" smtClean="0"/>
            </a:br>
            <a:r>
              <a:rPr lang="cs-CZ" sz="3600" b="1" dirty="0" smtClean="0"/>
              <a:t>8. Informace </a:t>
            </a:r>
            <a:r>
              <a:rPr lang="cs-CZ" sz="3600" b="1" dirty="0"/>
              <a:t>o stavu Regionálního akčního plánu </a:t>
            </a:r>
            <a:r>
              <a:rPr lang="cs-CZ" b="1" dirty="0"/>
              <a:t/>
            </a:r>
            <a:br>
              <a:rPr lang="cs-CZ" b="1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414733"/>
            <a:ext cx="8065294" cy="5011946"/>
          </a:xfrm>
        </p:spPr>
        <p:txBody>
          <a:bodyPr/>
          <a:lstStyle/>
          <a:p>
            <a:r>
              <a:rPr lang="cs-CZ" sz="2000" b="1" u="sng" dirty="0" smtClean="0"/>
              <a:t>1) Aktualizace </a:t>
            </a:r>
            <a:r>
              <a:rPr lang="cs-CZ" sz="2000" b="1" u="sng" dirty="0"/>
              <a:t>Regionálního akčního plánu Karlovarského kraje </a:t>
            </a:r>
            <a:r>
              <a:rPr lang="cs-CZ" sz="2000" b="1" u="sng" dirty="0" smtClean="0"/>
              <a:t>(RAP):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/>
              <a:t> </a:t>
            </a:r>
            <a:r>
              <a:rPr lang="cs-CZ" sz="2000" dirty="0" smtClean="0"/>
              <a:t>požadavek MMR – potvrzení seznamu silnic 2. a 3. třídy pro IROP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 smtClean="0"/>
              <a:t> elektronické korespondenční hlasování: 1. – 15. 9. 2015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 smtClean="0"/>
              <a:t> </a:t>
            </a:r>
            <a:r>
              <a:rPr lang="cs-CZ" sz="2000" dirty="0"/>
              <a:t>a</a:t>
            </a:r>
            <a:r>
              <a:rPr lang="cs-CZ" sz="2000" dirty="0" smtClean="0"/>
              <a:t>ktualizace </a:t>
            </a:r>
            <a:r>
              <a:rPr lang="cs-CZ" sz="2000" dirty="0"/>
              <a:t>RAP </a:t>
            </a:r>
            <a:r>
              <a:rPr lang="cs-CZ" sz="2000" dirty="0" smtClean="0"/>
              <a:t>schválena </a:t>
            </a:r>
            <a:r>
              <a:rPr lang="cs-CZ" sz="2000" dirty="0"/>
              <a:t>většinou 15 hlasů, </a:t>
            </a:r>
            <a:r>
              <a:rPr lang="cs-CZ" sz="2000" dirty="0" smtClean="0"/>
              <a:t>3 </a:t>
            </a:r>
            <a:r>
              <a:rPr lang="cs-CZ" sz="2000" dirty="0"/>
              <a:t>členové </a:t>
            </a:r>
            <a:r>
              <a:rPr lang="cs-CZ" sz="2000" dirty="0" smtClean="0"/>
              <a:t>RSK se </a:t>
            </a:r>
            <a:r>
              <a:rPr lang="cs-CZ" sz="2000" dirty="0"/>
              <a:t>hlasování </a:t>
            </a:r>
            <a:r>
              <a:rPr lang="cs-CZ" sz="2000" dirty="0" smtClean="0"/>
              <a:t>nezúčastnili</a:t>
            </a:r>
            <a:endParaRPr lang="cs-CZ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cs-CZ" sz="2000" dirty="0" smtClean="0"/>
              <a:t> aktualizovaný </a:t>
            </a:r>
            <a:r>
              <a:rPr lang="cs-CZ" sz="2000" dirty="0"/>
              <a:t>RAP </a:t>
            </a:r>
            <a:r>
              <a:rPr lang="cs-CZ" sz="2000" dirty="0" smtClean="0"/>
              <a:t>v</a:t>
            </a:r>
            <a:r>
              <a:rPr lang="cs-CZ" sz="2000" dirty="0"/>
              <a:t> požadovaném termínu do 16. 9. 2015 odeslán na MMR</a:t>
            </a:r>
            <a:r>
              <a:rPr lang="cs-CZ" sz="2000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cs-CZ" sz="2000" dirty="0"/>
          </a:p>
          <a:p>
            <a:pPr marL="0" lvl="0" indent="0">
              <a:buNone/>
            </a:pPr>
            <a:r>
              <a:rPr lang="cs-CZ" sz="2000" b="1" dirty="0" smtClean="0"/>
              <a:t>2) </a:t>
            </a:r>
            <a:r>
              <a:rPr lang="cs-CZ" sz="2000" b="1" u="sng" dirty="0"/>
              <a:t>Stručná statistika Regionálního akčního plánu Karlovarského kraje (RAP</a:t>
            </a:r>
            <a:r>
              <a:rPr lang="cs-CZ" sz="2000" b="1" u="sng" dirty="0" smtClean="0"/>
              <a:t>):</a:t>
            </a:r>
            <a:endParaRPr lang="cs-CZ" sz="2000" b="1" dirty="0"/>
          </a:p>
          <a:p>
            <a:pPr marL="0" indent="0">
              <a:buNone/>
            </a:pPr>
            <a:endParaRPr lang="cs-CZ" sz="2000" dirty="0" smtClean="0"/>
          </a:p>
          <a:p>
            <a:pPr marL="0" indent="0" algn="ctr">
              <a:buNone/>
            </a:pPr>
            <a:r>
              <a:rPr lang="cs-CZ" sz="2000" b="1" dirty="0" smtClean="0"/>
              <a:t>Ing. Irena </a:t>
            </a:r>
            <a:r>
              <a:rPr lang="cs-CZ" sz="2000" b="1" dirty="0" err="1" smtClean="0"/>
              <a:t>Krolopová</a:t>
            </a:r>
            <a:endParaRPr lang="cs-CZ" sz="2000" b="1" dirty="0" smtClean="0"/>
          </a:p>
          <a:p>
            <a:pPr marL="0" indent="0" algn="ctr">
              <a:buNone/>
            </a:pPr>
            <a:r>
              <a:rPr lang="cs-CZ" sz="2000" b="1" dirty="0" smtClean="0"/>
              <a:t>Odbor regionálního rozvoje</a:t>
            </a:r>
          </a:p>
          <a:p>
            <a:pPr marL="0" indent="0" algn="ctr">
              <a:buNone/>
            </a:pPr>
            <a:r>
              <a:rPr lang="cs-CZ" sz="2000" b="1" dirty="0" smtClean="0"/>
              <a:t>Krajského úřadu Karlovarského kraje</a:t>
            </a:r>
          </a:p>
          <a:p>
            <a:pPr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0998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958331"/>
          </a:xfrm>
        </p:spPr>
        <p:txBody>
          <a:bodyPr>
            <a:normAutofit fontScale="90000"/>
          </a:bodyPr>
          <a:lstStyle/>
          <a:p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600" b="1" dirty="0" smtClean="0"/>
              <a:t>8</a:t>
            </a:r>
            <a:r>
              <a:rPr lang="cs-CZ" sz="3600" b="1" dirty="0"/>
              <a:t>. Informace o stavu Regionálního akčního plánu </a:t>
            </a:r>
            <a:br>
              <a:rPr lang="cs-CZ" sz="3600" b="1" dirty="0"/>
            </a:br>
            <a:endParaRPr lang="cs-CZ" sz="3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cs-CZ" dirty="0" smtClean="0"/>
          </a:p>
          <a:p>
            <a:r>
              <a:rPr lang="cs-CZ" b="1" u="sng" dirty="0"/>
              <a:t>Návrh na usnesení:</a:t>
            </a:r>
            <a:endParaRPr lang="cs-CZ" dirty="0"/>
          </a:p>
          <a:p>
            <a:r>
              <a:rPr lang="cs-CZ" dirty="0"/>
              <a:t> </a:t>
            </a:r>
          </a:p>
          <a:p>
            <a:r>
              <a:rPr lang="cs-CZ" b="1" dirty="0"/>
              <a:t>Regionální stálá konference Karlovarského kraje</a:t>
            </a:r>
            <a:endParaRPr lang="cs-CZ" dirty="0"/>
          </a:p>
          <a:p>
            <a:r>
              <a:rPr lang="cs-CZ" dirty="0"/>
              <a:t> </a:t>
            </a:r>
            <a:r>
              <a:rPr lang="cs-CZ" b="1" dirty="0"/>
              <a:t>	•	bere na vědomí</a:t>
            </a:r>
            <a:endParaRPr lang="cs-CZ" dirty="0"/>
          </a:p>
          <a:p>
            <a:r>
              <a:rPr lang="x-none" dirty="0"/>
              <a:t> 	</a:t>
            </a:r>
            <a:r>
              <a:rPr lang="cs-CZ" dirty="0"/>
              <a:t>Informaci o stavu Regionálního akčního plánu</a:t>
            </a:r>
            <a:r>
              <a:rPr lang="cs-CZ" dirty="0" smtClean="0"/>
              <a:t>.</a:t>
            </a:r>
          </a:p>
          <a:p>
            <a:r>
              <a:rPr lang="cs-CZ" smtClean="0"/>
              <a:t>+ doporučuje </a:t>
            </a:r>
            <a:r>
              <a:rPr lang="cs-CZ" dirty="0" smtClean="0"/>
              <a:t>prověření možnosti podpory absorpční kapacity malých obcí Karlovarského kraje. </a:t>
            </a:r>
            <a:endParaRPr lang="cs-CZ" dirty="0"/>
          </a:p>
          <a:p>
            <a:r>
              <a:rPr lang="cs-CZ" dirty="0"/>
              <a:t> 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517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966958"/>
          </a:xfrm>
        </p:spPr>
        <p:txBody>
          <a:bodyPr>
            <a:normAutofit fontScale="90000"/>
          </a:bodyPr>
          <a:lstStyle/>
          <a:p>
            <a:pPr lvl="0"/>
            <a:r>
              <a:rPr lang="cs-CZ" sz="3200" b="1" dirty="0" smtClean="0"/>
              <a:t/>
            </a:r>
            <a:br>
              <a:rPr lang="cs-CZ" sz="3200" b="1" dirty="0" smtClean="0"/>
            </a:br>
            <a:r>
              <a:rPr lang="cs-CZ" sz="3300" b="1" dirty="0" smtClean="0"/>
              <a:t>9. Informace </a:t>
            </a:r>
            <a:r>
              <a:rPr lang="cs-CZ" sz="3300" b="1" dirty="0"/>
              <a:t>o přípravě projektu na podporu činnosti RSK v rámci OP Technická pomoc</a:t>
            </a:r>
            <a:br>
              <a:rPr lang="cs-CZ" sz="3300" b="1" dirty="0"/>
            </a:br>
            <a:endParaRPr lang="cs-CZ" sz="33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544128"/>
            <a:ext cx="8065294" cy="468414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cs-CZ" dirty="0" smtClean="0"/>
              <a:t> </a:t>
            </a:r>
            <a:r>
              <a:rPr lang="cs-CZ" b="1" dirty="0" smtClean="0"/>
              <a:t>OP </a:t>
            </a:r>
            <a:r>
              <a:rPr lang="cs-CZ" b="1" dirty="0"/>
              <a:t>Technická pomoc 2014 – 2020 (OPTP</a:t>
            </a:r>
            <a:r>
              <a:rPr lang="cs-CZ" b="1" dirty="0" smtClean="0"/>
              <a:t>)</a:t>
            </a:r>
            <a:r>
              <a:rPr lang="cs-CZ" dirty="0" smtClean="0"/>
              <a:t> - vyhlásil </a:t>
            </a:r>
            <a:r>
              <a:rPr lang="cs-CZ" dirty="0"/>
              <a:t>dne 12. 10. 2015 Výzvu č. 3 zaměřenou na „podporu kapacit pro implementaci Evropských strukturálních a investičních fondů (ESIF) na nižší než národní úrovni</a:t>
            </a:r>
            <a:r>
              <a:rPr lang="cs-CZ" dirty="0" smtClean="0"/>
              <a:t>“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 </a:t>
            </a:r>
            <a:r>
              <a:rPr lang="cs-CZ" b="1" dirty="0"/>
              <a:t>projekty pro zajištění činnosti </a:t>
            </a:r>
            <a:r>
              <a:rPr lang="cs-CZ" b="1" dirty="0" smtClean="0"/>
              <a:t>RSK</a:t>
            </a:r>
            <a:r>
              <a:rPr lang="cs-CZ" dirty="0" smtClean="0"/>
              <a:t> na </a:t>
            </a:r>
            <a:r>
              <a:rPr lang="cs-CZ" dirty="0"/>
              <a:t>celé programové období EU 2014 </a:t>
            </a:r>
            <a:r>
              <a:rPr lang="cs-CZ" dirty="0" smtClean="0"/>
              <a:t>– 2020</a:t>
            </a:r>
          </a:p>
          <a:p>
            <a:pPr marL="0" lvl="1" indent="0">
              <a:buNone/>
            </a:pPr>
            <a:r>
              <a:rPr lang="cs-CZ" dirty="0" smtClean="0"/>
              <a:t>= zajištění </a:t>
            </a:r>
            <a:r>
              <a:rPr lang="cs-CZ" dirty="0"/>
              <a:t>zasedání RSK, </a:t>
            </a:r>
            <a:r>
              <a:rPr lang="cs-CZ" dirty="0" smtClean="0"/>
              <a:t>příprava </a:t>
            </a:r>
            <a:r>
              <a:rPr lang="cs-CZ" dirty="0"/>
              <a:t>odborných podkladů, studií a analýz a </a:t>
            </a:r>
            <a:r>
              <a:rPr lang="cs-CZ" dirty="0" smtClean="0"/>
              <a:t>zajištění </a:t>
            </a:r>
            <a:r>
              <a:rPr lang="cs-CZ" dirty="0"/>
              <a:t>činnosti sekretariátu včetně personálního zajištění. </a:t>
            </a:r>
            <a:endParaRPr lang="cs-CZ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předkladatel projektu – KARP, p. o. (Sekretariát RSK)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 smtClean="0"/>
              <a:t>navazující projekty vždy až na 24 měsíců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d</a:t>
            </a:r>
            <a:r>
              <a:rPr lang="cs-CZ" dirty="0" smtClean="0"/>
              <a:t>otace 100 % (EU 85 %, státní rozpočet 15 %)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5803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499533"/>
            <a:ext cx="8079581" cy="966958"/>
          </a:xfrm>
        </p:spPr>
        <p:txBody>
          <a:bodyPr>
            <a:normAutofit/>
          </a:bodyPr>
          <a:lstStyle/>
          <a:p>
            <a:r>
              <a:rPr lang="cs-CZ" sz="3000" b="1" dirty="0"/>
              <a:t>9. Informace o přípravě projektu na podporu činnosti RSK v rámci OP Technická pomoc</a:t>
            </a:r>
            <a:endParaRPr lang="cs-CZ" sz="3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7206" y="1535502"/>
            <a:ext cx="8065294" cy="4451229"/>
          </a:xfrm>
        </p:spPr>
        <p:txBody>
          <a:bodyPr/>
          <a:lstStyle/>
          <a:p>
            <a:endParaRPr lang="cs-CZ" dirty="0" smtClean="0"/>
          </a:p>
          <a:p>
            <a:endParaRPr lang="cs-CZ" b="1" u="sng" dirty="0" smtClean="0"/>
          </a:p>
          <a:p>
            <a:r>
              <a:rPr lang="cs-CZ" b="1" u="sng" dirty="0" smtClean="0"/>
              <a:t>Návrh </a:t>
            </a:r>
            <a:r>
              <a:rPr lang="cs-CZ" b="1" u="sng" dirty="0"/>
              <a:t>na usnesení:</a:t>
            </a:r>
            <a:endParaRPr lang="cs-CZ" dirty="0"/>
          </a:p>
          <a:p>
            <a:r>
              <a:rPr lang="cs-CZ" dirty="0"/>
              <a:t> </a:t>
            </a:r>
            <a:r>
              <a:rPr lang="cs-CZ" b="1" dirty="0" smtClean="0"/>
              <a:t>Regionální </a:t>
            </a:r>
            <a:r>
              <a:rPr lang="cs-CZ" b="1" dirty="0"/>
              <a:t>stálá konference Karlovarského kraje</a:t>
            </a:r>
            <a:endParaRPr lang="cs-CZ" dirty="0"/>
          </a:p>
          <a:p>
            <a:r>
              <a:rPr lang="cs-CZ" dirty="0"/>
              <a:t> </a:t>
            </a:r>
            <a:r>
              <a:rPr lang="cs-CZ" b="1" dirty="0"/>
              <a:t>	•	bere na vědomí</a:t>
            </a:r>
            <a:endParaRPr lang="cs-CZ" dirty="0"/>
          </a:p>
          <a:p>
            <a:r>
              <a:rPr lang="x-none" dirty="0"/>
              <a:t> </a:t>
            </a:r>
            <a:r>
              <a:rPr lang="cs-CZ" dirty="0" smtClean="0"/>
              <a:t>Informaci </a:t>
            </a:r>
            <a:r>
              <a:rPr lang="cs-CZ" dirty="0"/>
              <a:t>o přípravě projektu na podporu činnosti RSK v rámci OP Technická pomoc.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005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cs-CZ" sz="4000" b="1" dirty="0" smtClean="0"/>
          </a:p>
          <a:p>
            <a:pPr marL="0" indent="0" algn="ctr">
              <a:buNone/>
            </a:pPr>
            <a:endParaRPr lang="cs-CZ" sz="4000" b="1" dirty="0" smtClean="0"/>
          </a:p>
          <a:p>
            <a:pPr marL="0" indent="0" algn="ctr">
              <a:buNone/>
            </a:pPr>
            <a:r>
              <a:rPr lang="cs-CZ" sz="4000" b="1" dirty="0" smtClean="0"/>
              <a:t>10. Různé, diskuze</a:t>
            </a:r>
            <a:endParaRPr lang="cs-CZ" sz="4000" b="1" dirty="0"/>
          </a:p>
        </p:txBody>
      </p:sp>
    </p:spTree>
    <p:extLst>
      <p:ext uri="{BB962C8B-B14F-4D97-AF65-F5344CB8AC3E}">
        <p14:creationId xmlns:p14="http://schemas.microsoft.com/office/powerpoint/2010/main" val="34809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sz="4400" b="1" dirty="0" smtClean="0">
                <a:latin typeface="+mn-lt"/>
              </a:rPr>
              <a:t/>
            </a:r>
            <a:br>
              <a:rPr lang="cs-CZ" sz="4400" b="1" dirty="0" smtClean="0">
                <a:latin typeface="+mn-lt"/>
              </a:rPr>
            </a:br>
            <a:r>
              <a:rPr lang="cs-CZ" sz="4400" b="1" dirty="0">
                <a:latin typeface="+mn-lt"/>
              </a:rPr>
              <a:t/>
            </a:r>
            <a:br>
              <a:rPr lang="cs-CZ" sz="4400" b="1" dirty="0">
                <a:latin typeface="+mn-lt"/>
              </a:rPr>
            </a:br>
            <a:r>
              <a:rPr lang="cs-CZ" sz="4400" b="1" dirty="0" smtClean="0">
                <a:latin typeface="+mn-lt"/>
              </a:rPr>
              <a:t>Děkujeme za pozornost</a:t>
            </a:r>
            <a:br>
              <a:rPr lang="cs-CZ" sz="4400" b="1" dirty="0" smtClean="0">
                <a:latin typeface="+mn-lt"/>
              </a:rPr>
            </a:br>
            <a:r>
              <a:rPr lang="cs-CZ" sz="4400" b="1" dirty="0">
                <a:latin typeface="+mn-lt"/>
              </a:rPr>
              <a:t/>
            </a:r>
            <a:br>
              <a:rPr lang="cs-CZ" sz="4400" b="1" dirty="0">
                <a:latin typeface="+mn-lt"/>
              </a:rPr>
            </a:br>
            <a:endParaRPr lang="cs-CZ" sz="4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29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62216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sz="4000" b="1" dirty="0" smtClean="0">
                <a:latin typeface="+mn-lt"/>
              </a:rPr>
              <a:t>1</a:t>
            </a:r>
            <a:r>
              <a:rPr lang="cs-CZ" sz="4000" b="1" dirty="0">
                <a:latin typeface="+mn-lt"/>
              </a:rPr>
              <a:t>. Zahájení</a:t>
            </a:r>
            <a:br>
              <a:rPr lang="cs-CZ" sz="4000" b="1" dirty="0">
                <a:latin typeface="+mn-lt"/>
              </a:rPr>
            </a:br>
            <a:endParaRPr lang="cs-CZ" sz="40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8650" y="1327758"/>
            <a:ext cx="7886700" cy="5073041"/>
          </a:xfrm>
        </p:spPr>
        <p:txBody>
          <a:bodyPr/>
          <a:lstStyle/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514350" indent="-514350">
              <a:buAutoNum type="alphaLcParenR"/>
            </a:pPr>
            <a:r>
              <a:rPr lang="cs-CZ" sz="3200" b="1" dirty="0" smtClean="0"/>
              <a:t>Schválení programu</a:t>
            </a:r>
          </a:p>
          <a:p>
            <a:pPr marL="514350" indent="-514350">
              <a:buAutoNum type="alphaLcParenR"/>
            </a:pPr>
            <a:r>
              <a:rPr lang="cs-CZ" sz="3200" b="1" dirty="0" smtClean="0"/>
              <a:t>Kontrola plnění úkolů z 2. jednání RSK</a:t>
            </a:r>
            <a:endParaRPr lang="cs-CZ" sz="3200" b="1" dirty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endParaRPr lang="cs-CZ" dirty="0" smtClean="0"/>
          </a:p>
          <a:p>
            <a:pPr marL="0" indent="0" algn="ctr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542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0729" y="275574"/>
            <a:ext cx="8317282" cy="726508"/>
          </a:xfrm>
        </p:spPr>
        <p:txBody>
          <a:bodyPr>
            <a:normAutofit/>
          </a:bodyPr>
          <a:lstStyle/>
          <a:p>
            <a:r>
              <a:rPr lang="cs-CZ" sz="3600" b="1" dirty="0" smtClean="0">
                <a:latin typeface="+mn-lt"/>
              </a:rPr>
              <a:t>2. Změna nominace a jmenování člena RSK</a:t>
            </a:r>
            <a:endParaRPr lang="cs-CZ" sz="3600" b="1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0729" y="1002082"/>
            <a:ext cx="8492646" cy="5511451"/>
          </a:xfrm>
        </p:spPr>
        <p:txBody>
          <a:bodyPr>
            <a:normAutofit fontScale="55000" lnSpcReduction="20000"/>
          </a:bodyPr>
          <a:lstStyle/>
          <a:p>
            <a:endParaRPr lang="cs-CZ" b="1" dirty="0" smtClean="0"/>
          </a:p>
          <a:p>
            <a:r>
              <a:rPr lang="cs-CZ" sz="4400" b="1" dirty="0" smtClean="0"/>
              <a:t>Změna člena a náhradníka RSK: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endParaRPr lang="cs-CZ" sz="2400" b="1" dirty="0" smtClean="0"/>
          </a:p>
          <a:p>
            <a:endParaRPr lang="cs-CZ" b="1" dirty="0"/>
          </a:p>
          <a:p>
            <a:endParaRPr lang="cs-CZ" sz="2400" b="1" dirty="0" smtClean="0"/>
          </a:p>
          <a:p>
            <a:endParaRPr lang="cs-CZ" b="1" dirty="0"/>
          </a:p>
          <a:p>
            <a:endParaRPr lang="cs-CZ" sz="2400" b="1" dirty="0" smtClean="0"/>
          </a:p>
          <a:p>
            <a:endParaRPr lang="cs-CZ" b="1" dirty="0"/>
          </a:p>
          <a:p>
            <a:r>
              <a:rPr lang="cs-CZ" sz="4000" b="1" dirty="0" smtClean="0"/>
              <a:t>Do seznamu stálých hostů byl doplněn: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cs-CZ" sz="3600" dirty="0" smtClean="0"/>
              <a:t>zástupce </a:t>
            </a:r>
            <a:r>
              <a:rPr lang="cs-CZ" sz="3600" dirty="0"/>
              <a:t>Ekumenické rady církví v ČR </a:t>
            </a:r>
            <a:r>
              <a:rPr lang="cs-CZ" sz="3600" b="1" dirty="0"/>
              <a:t>p. Josef </a:t>
            </a:r>
            <a:r>
              <a:rPr lang="cs-CZ" sz="3600" b="1" dirty="0" err="1"/>
              <a:t>Hauzar</a:t>
            </a:r>
            <a:endParaRPr lang="cs-CZ" sz="3600" b="1" dirty="0" smtClean="0"/>
          </a:p>
          <a:p>
            <a:endParaRPr lang="cs-CZ" sz="4400" b="1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cs-CZ" sz="4400" b="1" dirty="0" smtClean="0"/>
              <a:t>Aktualizovaný seznam členů a náhradníků - viz příloha materiálu k jednání</a:t>
            </a:r>
          </a:p>
          <a:p>
            <a:pPr marL="457200" lvl="1" indent="0">
              <a:buNone/>
            </a:pPr>
            <a:endParaRPr lang="cs-CZ" sz="2000" b="1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211402"/>
              </p:ext>
            </p:extLst>
          </p:nvPr>
        </p:nvGraphicFramePr>
        <p:xfrm>
          <a:off x="477982" y="1768415"/>
          <a:ext cx="8114873" cy="23770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9054"/>
                <a:gridCol w="2877570"/>
                <a:gridCol w="2798249"/>
              </a:tblGrid>
              <a:tr h="221224">
                <a:tc>
                  <a:txBody>
                    <a:bodyPr/>
                    <a:lstStyle/>
                    <a:p>
                      <a:r>
                        <a:rPr lang="cs-CZ" sz="2200" dirty="0" smtClean="0"/>
                        <a:t>Delegující instituce</a:t>
                      </a:r>
                      <a:endParaRPr lang="cs-CZ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200" dirty="0" smtClean="0"/>
                        <a:t>Původní člen</a:t>
                      </a:r>
                      <a:endParaRPr lang="cs-CZ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2200" dirty="0" smtClean="0"/>
                        <a:t>Nový člen</a:t>
                      </a:r>
                      <a:endParaRPr lang="cs-CZ" sz="2200" dirty="0"/>
                    </a:p>
                  </a:txBody>
                  <a:tcPr/>
                </a:tc>
              </a:tr>
              <a:tr h="786142">
                <a:tc>
                  <a:txBody>
                    <a:bodyPr/>
                    <a:lstStyle/>
                    <a:p>
                      <a:r>
                        <a:rPr lang="cs-CZ" b="1" dirty="0" smtClean="0"/>
                        <a:t>Agentura pro sociální</a:t>
                      </a:r>
                      <a:r>
                        <a:rPr lang="cs-CZ" b="1" baseline="0" dirty="0" smtClean="0"/>
                        <a:t> začleňování ČR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trike="noStrike" dirty="0" smtClean="0"/>
                        <a:t>Bc. Alexander </a:t>
                      </a:r>
                      <a:r>
                        <a:rPr lang="cs-CZ" strike="noStrike" dirty="0" err="1" smtClean="0"/>
                        <a:t>Olah</a:t>
                      </a:r>
                      <a:endParaRPr lang="cs-CZ" strike="noStrike" dirty="0" smtClean="0"/>
                    </a:p>
                    <a:p>
                      <a:endParaRPr lang="cs-CZ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Mgr.</a:t>
                      </a:r>
                      <a:r>
                        <a:rPr lang="cs-CZ" b="1" baseline="0" dirty="0" smtClean="0"/>
                        <a:t> Michal </a:t>
                      </a:r>
                      <a:r>
                        <a:rPr lang="cs-CZ" b="1" baseline="0" dirty="0" err="1" smtClean="0"/>
                        <a:t>Kandler</a:t>
                      </a:r>
                      <a:endParaRPr lang="cs-CZ" b="1" dirty="0"/>
                    </a:p>
                  </a:txBody>
                  <a:tcPr/>
                </a:tc>
              </a:tr>
              <a:tr h="524095">
                <a:tc>
                  <a:txBody>
                    <a:bodyPr/>
                    <a:lstStyle/>
                    <a:p>
                      <a:r>
                        <a:rPr lang="cs-CZ" sz="2200" b="1" dirty="0" smtClean="0">
                          <a:solidFill>
                            <a:schemeClr val="bg1"/>
                          </a:solidFill>
                        </a:rPr>
                        <a:t>Delegující instituce</a:t>
                      </a:r>
                      <a:endParaRPr lang="cs-CZ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200" b="1" dirty="0" smtClean="0">
                          <a:solidFill>
                            <a:schemeClr val="bg1"/>
                          </a:solidFill>
                        </a:rPr>
                        <a:t>Původní náhradník</a:t>
                      </a:r>
                      <a:endParaRPr lang="cs-CZ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2200" b="1" dirty="0" smtClean="0">
                          <a:solidFill>
                            <a:schemeClr val="bg1"/>
                          </a:solidFill>
                        </a:rPr>
                        <a:t>Nový náhradník</a:t>
                      </a:r>
                      <a:endParaRPr lang="cs-CZ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216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 smtClean="0"/>
                        <a:t>Agentura pro sociální</a:t>
                      </a:r>
                      <a:r>
                        <a:rPr lang="cs-CZ" b="1" baseline="0" dirty="0" smtClean="0"/>
                        <a:t> začleňování ČR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trike="noStrike" dirty="0" smtClean="0"/>
                        <a:t>Mgr. Barbora Bočková</a:t>
                      </a:r>
                      <a:endParaRPr lang="cs-CZ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b="1" dirty="0" smtClean="0"/>
                        <a:t>p. Milan </a:t>
                      </a:r>
                      <a:r>
                        <a:rPr lang="cs-CZ" b="1" dirty="0" err="1" smtClean="0"/>
                        <a:t>Greineder</a:t>
                      </a:r>
                      <a:endParaRPr lang="cs-CZ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68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84356"/>
          </a:xfrm>
        </p:spPr>
        <p:txBody>
          <a:bodyPr>
            <a:normAutofit/>
          </a:bodyPr>
          <a:lstStyle/>
          <a:p>
            <a:r>
              <a:rPr lang="cs-CZ" sz="3200" b="1" dirty="0">
                <a:latin typeface="+mn-lt"/>
              </a:rPr>
              <a:t>2. Změna nominace a jmenování </a:t>
            </a:r>
            <a:r>
              <a:rPr lang="cs-CZ" sz="3200" b="1" dirty="0" smtClean="0">
                <a:latin typeface="+mn-lt"/>
              </a:rPr>
              <a:t>člena </a:t>
            </a:r>
            <a:r>
              <a:rPr lang="cs-CZ" sz="3200" b="1" dirty="0">
                <a:latin typeface="+mn-lt"/>
              </a:rPr>
              <a:t>RSK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91" y="1049482"/>
            <a:ext cx="8198427" cy="5351317"/>
          </a:xfrm>
        </p:spPr>
        <p:txBody>
          <a:bodyPr/>
          <a:lstStyle/>
          <a:p>
            <a:pPr marL="0" indent="0">
              <a:buNone/>
            </a:pPr>
            <a:endParaRPr lang="cs-CZ" b="1" u="sng" dirty="0" smtClean="0"/>
          </a:p>
          <a:p>
            <a:pPr marL="0" indent="0">
              <a:buNone/>
            </a:pPr>
            <a:r>
              <a:rPr lang="cs-CZ" b="1" u="sng" dirty="0" smtClean="0"/>
              <a:t>Návrh </a:t>
            </a:r>
            <a:r>
              <a:rPr lang="cs-CZ" b="1" u="sng" dirty="0"/>
              <a:t>na usnesení: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 </a:t>
            </a:r>
          </a:p>
          <a:p>
            <a:pPr marL="0" indent="0">
              <a:buNone/>
            </a:pPr>
            <a:r>
              <a:rPr lang="cs-CZ" b="1" dirty="0"/>
              <a:t>Regionální stálá konference Karlovarského kraje</a:t>
            </a:r>
            <a:endParaRPr lang="cs-CZ" dirty="0"/>
          </a:p>
          <a:p>
            <a:pPr marL="0" indent="0">
              <a:buNone/>
            </a:pPr>
            <a:r>
              <a:rPr lang="cs-CZ" b="1" dirty="0"/>
              <a:t>	•	bere na vědomí</a:t>
            </a:r>
            <a:endParaRPr lang="cs-CZ" dirty="0"/>
          </a:p>
          <a:p>
            <a:pPr marL="0" indent="0">
              <a:buNone/>
            </a:pPr>
            <a:r>
              <a:rPr lang="x-none" dirty="0" smtClean="0"/>
              <a:t>Informaci </a:t>
            </a:r>
            <a:r>
              <a:rPr lang="x-none" dirty="0"/>
              <a:t>o změně nominace a jmenování </a:t>
            </a:r>
            <a:r>
              <a:rPr lang="x-none" dirty="0" smtClean="0"/>
              <a:t>člen</a:t>
            </a:r>
            <a:r>
              <a:rPr lang="cs-CZ" dirty="0" smtClean="0"/>
              <a:t>a</a:t>
            </a:r>
            <a:r>
              <a:rPr lang="x-none" dirty="0" smtClean="0"/>
              <a:t> </a:t>
            </a:r>
            <a:r>
              <a:rPr lang="x-none" dirty="0"/>
              <a:t>RSK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355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280556"/>
            <a:ext cx="7886700" cy="997526"/>
          </a:xfrm>
        </p:spPr>
        <p:txBody>
          <a:bodyPr>
            <a:normAutofit fontScale="90000"/>
          </a:bodyPr>
          <a:lstStyle/>
          <a:p>
            <a:r>
              <a:rPr lang="cs-CZ" sz="3600" b="1" dirty="0">
                <a:latin typeface="+mn-lt"/>
              </a:rPr>
              <a:t>3. Informace o aktuálním stavu </a:t>
            </a:r>
            <a:r>
              <a:rPr lang="cs-CZ" sz="3600" b="1" dirty="0" smtClean="0">
                <a:latin typeface="+mn-lt"/>
              </a:rPr>
              <a:t>implementace </a:t>
            </a:r>
            <a:r>
              <a:rPr lang="cs-CZ" sz="3600" b="1" dirty="0">
                <a:latin typeface="+mn-lt"/>
              </a:rPr>
              <a:t>operačních programů 2014 - 2020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9935" y="1361208"/>
            <a:ext cx="8104909" cy="5133109"/>
          </a:xfrm>
        </p:spPr>
        <p:txBody>
          <a:bodyPr>
            <a:normAutofit/>
          </a:bodyPr>
          <a:lstStyle/>
          <a:p>
            <a:r>
              <a:rPr lang="cs-CZ" b="1" dirty="0" smtClean="0"/>
              <a:t>Programy schválené Evropskou komisí</a:t>
            </a:r>
          </a:p>
          <a:p>
            <a:endParaRPr lang="cs-CZ" b="1" dirty="0"/>
          </a:p>
          <a:p>
            <a:endParaRPr lang="cs-CZ" b="1" dirty="0" smtClean="0"/>
          </a:p>
          <a:p>
            <a:endParaRPr lang="cs-CZ" b="1" dirty="0"/>
          </a:p>
          <a:p>
            <a:endParaRPr lang="cs-CZ" b="1" dirty="0" smtClean="0"/>
          </a:p>
          <a:p>
            <a:endParaRPr lang="cs-CZ" b="1" dirty="0"/>
          </a:p>
          <a:p>
            <a:endParaRPr lang="cs-CZ" b="1" dirty="0" smtClean="0"/>
          </a:p>
          <a:p>
            <a:endParaRPr lang="cs-CZ" b="1" dirty="0"/>
          </a:p>
          <a:p>
            <a:endParaRPr lang="cs-CZ" b="1" dirty="0" smtClean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209883"/>
              </p:ext>
            </p:extLst>
          </p:nvPr>
        </p:nvGraphicFramePr>
        <p:xfrm>
          <a:off x="457200" y="1794296"/>
          <a:ext cx="8058149" cy="4856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6928"/>
                <a:gridCol w="2691442"/>
                <a:gridCol w="1484569"/>
                <a:gridCol w="2795210"/>
              </a:tblGrid>
              <a:tr h="463238">
                <a:tc>
                  <a:txBody>
                    <a:bodyPr/>
                    <a:lstStyle/>
                    <a:p>
                      <a:r>
                        <a:rPr lang="cs-CZ" dirty="0" smtClean="0"/>
                        <a:t>Datum schválení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Program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Řídící orgán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Výzvy</a:t>
                      </a:r>
                      <a:endParaRPr lang="cs-CZ" dirty="0"/>
                    </a:p>
                  </a:txBody>
                  <a:tcPr/>
                </a:tc>
              </a:tr>
              <a:tr h="679760">
                <a:tc>
                  <a:txBody>
                    <a:bodyPr/>
                    <a:lstStyle/>
                    <a:p>
                      <a:r>
                        <a:rPr lang="cs-CZ" dirty="0" smtClean="0"/>
                        <a:t>29. 4. 2015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OP Podnikání a inovace pro konkurenceschopnost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MPO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Od 29. 5. 2015 vyhlášeny výzvy v 10 podprogramech</a:t>
                      </a:r>
                      <a:endParaRPr lang="cs-CZ" dirty="0"/>
                    </a:p>
                  </a:txBody>
                  <a:tcPr/>
                </a:tc>
              </a:tr>
              <a:tr h="638355">
                <a:tc>
                  <a:txBody>
                    <a:bodyPr/>
                    <a:lstStyle/>
                    <a:p>
                      <a:r>
                        <a:rPr lang="cs-CZ" dirty="0" smtClean="0"/>
                        <a:t>30. 4. 2015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OP Životní prostředí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MŽP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Od 14. 8. 2015 vyhlášeno postupně 24 výzev</a:t>
                      </a:r>
                      <a:endParaRPr lang="cs-CZ" dirty="0"/>
                    </a:p>
                  </a:txBody>
                  <a:tcPr/>
                </a:tc>
              </a:tr>
              <a:tr h="662509">
                <a:tc>
                  <a:txBody>
                    <a:bodyPr/>
                    <a:lstStyle/>
                    <a:p>
                      <a:r>
                        <a:rPr lang="cs-CZ" dirty="0" smtClean="0"/>
                        <a:t>  6. 5. 2015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OP Zaměstnanost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MPSV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Od června 2015 vyhlášeno celkem 31 výzev</a:t>
                      </a:r>
                      <a:endParaRPr lang="cs-CZ" dirty="0"/>
                    </a:p>
                  </a:txBody>
                  <a:tcPr/>
                </a:tc>
              </a:tr>
              <a:tr h="463238">
                <a:tc>
                  <a:txBody>
                    <a:bodyPr/>
                    <a:lstStyle/>
                    <a:p>
                      <a:r>
                        <a:rPr lang="cs-CZ" dirty="0" smtClean="0"/>
                        <a:t>11. 5. 2015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OP Doprava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První výzvy plánovány</a:t>
                      </a:r>
                      <a:r>
                        <a:rPr lang="cs-CZ" baseline="0" dirty="0" smtClean="0"/>
                        <a:t> od října 2015</a:t>
                      </a:r>
                      <a:endParaRPr lang="cs-CZ" dirty="0"/>
                    </a:p>
                  </a:txBody>
                  <a:tcPr/>
                </a:tc>
              </a:tr>
              <a:tr h="679761">
                <a:tc>
                  <a:txBody>
                    <a:bodyPr/>
                    <a:lstStyle/>
                    <a:p>
                      <a:r>
                        <a:rPr lang="cs-CZ" dirty="0" smtClean="0"/>
                        <a:t>13. 5. 2015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OP Výzkum, vývoj a vzdělávání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MŠMT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Od července 2015 vyhlášeno 7 výzev</a:t>
                      </a:r>
                      <a:endParaRPr lang="cs-CZ" dirty="0"/>
                    </a:p>
                  </a:txBody>
                  <a:tcPr/>
                </a:tc>
              </a:tr>
              <a:tr h="463238">
                <a:tc>
                  <a:txBody>
                    <a:bodyPr/>
                    <a:lstStyle/>
                    <a:p>
                      <a:r>
                        <a:rPr lang="cs-CZ" dirty="0" smtClean="0"/>
                        <a:t>18. 5. 2015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Program rozvoje venkova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MZe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1. 9. 2015</a:t>
                      </a:r>
                      <a:r>
                        <a:rPr lang="cs-CZ" baseline="0" dirty="0" smtClean="0"/>
                        <a:t> vyhlášen příjem žádostí CLLD, vyhlášen příjem žádostí do 5 operací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9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92919" y="215661"/>
            <a:ext cx="8079581" cy="1155939"/>
          </a:xfrm>
        </p:spPr>
        <p:txBody>
          <a:bodyPr>
            <a:normAutofit/>
          </a:bodyPr>
          <a:lstStyle/>
          <a:p>
            <a:r>
              <a:rPr lang="cs-CZ" sz="3200" b="1" smtClean="0"/>
              <a:t>3. Informace o aktuálním stavu implementace operačních programů 2014 - 2020</a:t>
            </a:r>
            <a:endParaRPr lang="cs-CZ" sz="3200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0450845"/>
              </p:ext>
            </p:extLst>
          </p:nvPr>
        </p:nvGraphicFramePr>
        <p:xfrm>
          <a:off x="506413" y="1693863"/>
          <a:ext cx="8066088" cy="3781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4696"/>
                <a:gridCol w="2372265"/>
                <a:gridCol w="1587260"/>
                <a:gridCol w="2421867"/>
              </a:tblGrid>
              <a:tr h="0">
                <a:tc>
                  <a:txBody>
                    <a:bodyPr/>
                    <a:lstStyle/>
                    <a:p>
                      <a:r>
                        <a:rPr lang="cs-CZ" dirty="0" smtClean="0"/>
                        <a:t>Datum schválení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Program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Řídící orgán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Výzvy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2. 6. 2015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 Rybářství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MZe</a:t>
                      </a:r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1. a 2. výzva plánovány od října</a:t>
                      </a:r>
                      <a:r>
                        <a:rPr lang="cs-CZ" baseline="0" dirty="0" smtClean="0"/>
                        <a:t> 2015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4. 6. 2015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Integrovaný regionální operační program (IROP)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MMR</a:t>
                      </a:r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Od 31. 7. 2017 bylo postupně vyhlášeno 10 výzev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11. 6. 2015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 Technická pomoc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MMR</a:t>
                      </a:r>
                      <a:endParaRPr lang="cs-CZ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12. 10. 2015 vyhlášena výzva pro RSK,</a:t>
                      </a:r>
                      <a:r>
                        <a:rPr lang="cs-CZ" baseline="0" dirty="0" smtClean="0"/>
                        <a:t> jinak se Karlovarského kraje netýká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11. 6. 2015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OP Praha – pól růstu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Hl. m. Praha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Netýká se </a:t>
                      </a:r>
                      <a:r>
                        <a:rPr lang="cs-CZ" baseline="0" dirty="0" smtClean="0"/>
                        <a:t>Karlovarského kraje 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059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58429"/>
          </a:xfrm>
        </p:spPr>
        <p:txBody>
          <a:bodyPr>
            <a:normAutofit/>
          </a:bodyPr>
          <a:lstStyle/>
          <a:p>
            <a:r>
              <a:rPr lang="cs-CZ" sz="3200" b="1" dirty="0">
                <a:latin typeface="+mn-lt"/>
              </a:rPr>
              <a:t>3. Informace o aktuálním stavu </a:t>
            </a:r>
            <a:r>
              <a:rPr lang="cs-CZ" sz="3200" b="1" dirty="0" smtClean="0">
                <a:latin typeface="+mn-lt"/>
              </a:rPr>
              <a:t>implementace </a:t>
            </a:r>
            <a:r>
              <a:rPr lang="cs-CZ" sz="3200" b="1" dirty="0">
                <a:latin typeface="+mn-lt"/>
              </a:rPr>
              <a:t>operačních programů 2014 - 2020</a:t>
            </a:r>
            <a:endParaRPr lang="cs-CZ" sz="32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8650" y="1589808"/>
            <a:ext cx="7886700" cy="496685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dirty="0" smtClean="0"/>
          </a:p>
          <a:p>
            <a:pPr marL="0" lvl="3" indent="0">
              <a:spcBef>
                <a:spcPts val="1300"/>
              </a:spcBef>
              <a:buNone/>
            </a:pPr>
            <a:endParaRPr lang="cs-CZ" sz="2800" b="1" i="1" dirty="0" smtClean="0"/>
          </a:p>
          <a:p>
            <a:pPr marL="0" lvl="3" indent="0">
              <a:spcBef>
                <a:spcPts val="1300"/>
              </a:spcBef>
              <a:buNone/>
            </a:pPr>
            <a:endParaRPr lang="cs-CZ" sz="2800" b="1" i="1" dirty="0"/>
          </a:p>
          <a:p>
            <a:pPr marL="0" lvl="3" indent="0" algn="ctr">
              <a:spcBef>
                <a:spcPts val="1300"/>
              </a:spcBef>
              <a:buNone/>
            </a:pPr>
            <a:r>
              <a:rPr lang="cs-CZ" sz="3200" b="1" i="1" dirty="0" smtClean="0"/>
              <a:t>Aktuální </a:t>
            </a:r>
            <a:r>
              <a:rPr lang="cs-CZ" sz="3200" b="1" i="1" dirty="0"/>
              <a:t>informace z OP </a:t>
            </a:r>
            <a:r>
              <a:rPr lang="cs-CZ" sz="3200" b="1" i="1" dirty="0" smtClean="0"/>
              <a:t>Zaměstnanost</a:t>
            </a:r>
          </a:p>
          <a:p>
            <a:pPr marL="0" indent="0" algn="ctr">
              <a:buNone/>
            </a:pPr>
            <a:r>
              <a:rPr lang="cs-CZ" b="1" dirty="0"/>
              <a:t>Jiří </a:t>
            </a:r>
            <a:r>
              <a:rPr lang="cs-CZ" b="1" dirty="0" smtClean="0"/>
              <a:t>Procházka</a:t>
            </a:r>
            <a:r>
              <a:rPr lang="cs-CZ" b="1" dirty="0"/>
              <a:t>, </a:t>
            </a:r>
            <a:r>
              <a:rPr lang="cs-CZ" b="1" dirty="0" err="1"/>
              <a:t>MSc</a:t>
            </a:r>
            <a:r>
              <a:rPr lang="cs-CZ" b="1" dirty="0" smtClean="0"/>
              <a:t>.</a:t>
            </a:r>
          </a:p>
          <a:p>
            <a:pPr marL="0" indent="0" algn="ctr">
              <a:buNone/>
            </a:pPr>
            <a:r>
              <a:rPr lang="cs-CZ" b="1" dirty="0"/>
              <a:t>odbor podpory projektů </a:t>
            </a:r>
            <a:r>
              <a:rPr lang="cs-CZ" b="1" dirty="0" smtClean="0"/>
              <a:t>ESF</a:t>
            </a:r>
          </a:p>
          <a:p>
            <a:pPr marL="0" indent="0" algn="ctr">
              <a:buNone/>
            </a:pPr>
            <a:r>
              <a:rPr lang="pt-BR" b="1" dirty="0"/>
              <a:t>Ministerstvo práce a sociálních věcí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799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85692"/>
          </a:xfrm>
        </p:spPr>
        <p:txBody>
          <a:bodyPr>
            <a:normAutofit/>
          </a:bodyPr>
          <a:lstStyle/>
          <a:p>
            <a:r>
              <a:rPr lang="cs-CZ" sz="3200" b="1" dirty="0">
                <a:latin typeface="+mn-lt"/>
              </a:rPr>
              <a:t>3. Informace o aktuálním stavu </a:t>
            </a:r>
            <a:r>
              <a:rPr lang="cs-CZ" sz="3200" b="1" dirty="0" smtClean="0">
                <a:latin typeface="+mn-lt"/>
              </a:rPr>
              <a:t>implementace </a:t>
            </a:r>
            <a:r>
              <a:rPr lang="cs-CZ" sz="3200" b="1" dirty="0">
                <a:latin typeface="+mn-lt"/>
              </a:rPr>
              <a:t>operačních programů 2014 - 2020</a:t>
            </a:r>
            <a:endParaRPr lang="cs-CZ" sz="3200" dirty="0">
              <a:latin typeface="+mn-lt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8650" y="1465118"/>
            <a:ext cx="7886700" cy="4946073"/>
          </a:xfrm>
        </p:spPr>
        <p:txBody>
          <a:bodyPr>
            <a:normAutofit/>
          </a:bodyPr>
          <a:lstStyle/>
          <a:p>
            <a:pPr marL="0" lvl="3" indent="0">
              <a:spcBef>
                <a:spcPts val="1300"/>
              </a:spcBef>
              <a:buNone/>
            </a:pPr>
            <a:endParaRPr lang="cs-CZ" b="1" i="1" dirty="0" smtClean="0"/>
          </a:p>
          <a:p>
            <a:pPr marL="0" lvl="3" indent="0">
              <a:spcBef>
                <a:spcPts val="1300"/>
              </a:spcBef>
              <a:buNone/>
            </a:pPr>
            <a:endParaRPr lang="cs-CZ" b="1" i="1" dirty="0"/>
          </a:p>
          <a:p>
            <a:pPr marL="0" lvl="3" indent="0" algn="ctr">
              <a:spcBef>
                <a:spcPts val="1300"/>
              </a:spcBef>
              <a:buNone/>
            </a:pPr>
            <a:r>
              <a:rPr lang="cs-CZ" sz="3200" b="1" i="1" dirty="0"/>
              <a:t>A</a:t>
            </a:r>
            <a:r>
              <a:rPr lang="cs-CZ" sz="3200" b="1" i="1" dirty="0" smtClean="0"/>
              <a:t>ktuální </a:t>
            </a:r>
            <a:r>
              <a:rPr lang="cs-CZ" sz="3200" b="1" i="1" dirty="0"/>
              <a:t>informace o tzv. kotlíkových dotacích z OP Životní prostředí </a:t>
            </a:r>
            <a:endParaRPr lang="cs-CZ" sz="3200" b="1" i="1" dirty="0" smtClean="0"/>
          </a:p>
          <a:p>
            <a:pPr marL="0" lvl="3" indent="0" algn="ctr">
              <a:spcBef>
                <a:spcPts val="1300"/>
              </a:spcBef>
              <a:buNone/>
            </a:pPr>
            <a:r>
              <a:rPr lang="cs-CZ" sz="2800" i="1" dirty="0" smtClean="0"/>
              <a:t>- Informace </a:t>
            </a:r>
            <a:r>
              <a:rPr lang="cs-CZ" sz="2800" i="1" dirty="0"/>
              <a:t>o projektu </a:t>
            </a:r>
            <a:r>
              <a:rPr lang="cs-CZ" sz="2800" b="1" i="1" dirty="0" smtClean="0"/>
              <a:t>„</a:t>
            </a:r>
            <a:r>
              <a:rPr lang="cs-CZ" sz="2800" b="1" i="1" dirty="0"/>
              <a:t>Podpora výměny zdrojů tepla na pevná paliva v rodinných domech v Karlovarském kraji v rámci OP ŽP 2014-2020 - Kotlíkové dotace I“</a:t>
            </a:r>
          </a:p>
          <a:p>
            <a:pPr marL="0" indent="0" algn="ctr">
              <a:buNone/>
            </a:pPr>
            <a:r>
              <a:rPr lang="cs-CZ" sz="2400" b="1" dirty="0" smtClean="0"/>
              <a:t>Odbor investic a grantových schémat</a:t>
            </a:r>
          </a:p>
          <a:p>
            <a:pPr marL="0" indent="0" algn="ctr">
              <a:buNone/>
            </a:pPr>
            <a:r>
              <a:rPr lang="cs-CZ" b="1" dirty="0" smtClean="0"/>
              <a:t>Krajský úřad Karlovarského kraje</a:t>
            </a:r>
            <a:endParaRPr lang="cs-CZ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6065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Zeleno-žlutá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HDOfficeLightV0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etropolitní">
  <a:themeElements>
    <a:clrScheme name="Červeno-oranžová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Metropolitní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ní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tropolitan" id="{4C5440D6-04D2-4954-96CF-F251137069B2}" vid="{0941A018-FB9B-4401-A32C-7E04526866E0}"/>
    </a:ext>
  </a:extLst>
</a:theme>
</file>

<file path=ppt/theme/theme5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848</TotalTime>
  <Words>955</Words>
  <Application>Microsoft Office PowerPoint</Application>
  <PresentationFormat>Předvádění na obrazovce (4:3)</PresentationFormat>
  <Paragraphs>254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4</vt:i4>
      </vt:variant>
      <vt:variant>
        <vt:lpstr>Nadpisy snímků</vt:lpstr>
      </vt:variant>
      <vt:variant>
        <vt:i4>25</vt:i4>
      </vt:variant>
    </vt:vector>
  </HeadingPairs>
  <TitlesOfParts>
    <vt:vector size="29" baseType="lpstr">
      <vt:lpstr>HDOfficeLightV0</vt:lpstr>
      <vt:lpstr>1_HDOfficeLightV0</vt:lpstr>
      <vt:lpstr>2_HDOfficeLightV0</vt:lpstr>
      <vt:lpstr>Metropolitní</vt:lpstr>
      <vt:lpstr>Regionální stálá konference Karlovarského kraje 3. jednání</vt:lpstr>
      <vt:lpstr>Program</vt:lpstr>
      <vt:lpstr> 1. Zahájení </vt:lpstr>
      <vt:lpstr>2. Změna nominace a jmenování člena RSK</vt:lpstr>
      <vt:lpstr>2. Změna nominace a jmenování člena RSK</vt:lpstr>
      <vt:lpstr>3. Informace o aktuálním stavu implementace operačních programů 2014 - 2020</vt:lpstr>
      <vt:lpstr>3. Informace o aktuálním stavu implementace operačních programů 2014 - 2020</vt:lpstr>
      <vt:lpstr>3. Informace o aktuálním stavu implementace operačních programů 2014 - 2020</vt:lpstr>
      <vt:lpstr>3. Informace o aktuálním stavu implementace operačních programů 2014 - 2020</vt:lpstr>
      <vt:lpstr>3. Informace o aktuálním stavu implementace operačních programů 2014 - 2020</vt:lpstr>
      <vt:lpstr> 4. Informace o přípravě Integrovaného plánu rozvoje území (IPRÚ) Karlovy Vary </vt:lpstr>
      <vt:lpstr> 5. Informace o přípravě Komunitně vedeného místního rozvoje (CLLD) a MAS v Karlovarském kraji </vt:lpstr>
      <vt:lpstr>6. Informace o přípravě Krajského akčního plánu vzdělávání (KAP)  </vt:lpstr>
      <vt:lpstr> 6. Informace o přípravě Krajského akčního plánu vzdělávání (KAP)  </vt:lpstr>
      <vt:lpstr> 7. Informace o přípravě Místních akčních plánů vzdělávání (MAP) – schválení vymezení území MAP v Karlovarském kraji </vt:lpstr>
      <vt:lpstr> 7. Informace o přípravě Místních akčních plánů vzdělávání (MAP) – schválení vymezení území MAP v Karlovarském kraji </vt:lpstr>
      <vt:lpstr> 7. Informace o přípravě Místních akčních plánů vzdělávání (MAP) – schválení vymezení území MAP v Karlovarském kraji </vt:lpstr>
      <vt:lpstr> 7. Informace o přípravě Místních akčních plánů vzdělávání (MAP) – schválení vymezení území MAP v Karlovarském kraji </vt:lpstr>
      <vt:lpstr>7. Informace o přípravě Místních akčních plánů vzdělávání (MAP) – schválení vymezení území MAP v Karlovarském kraji </vt:lpstr>
      <vt:lpstr> 8. Informace o stavu Regionálního akčního plánu  </vt:lpstr>
      <vt:lpstr> 8. Informace o stavu Regionálního akčního plánu  </vt:lpstr>
      <vt:lpstr> 9. Informace o přípravě projektu na podporu činnosti RSK v rámci OP Technická pomoc </vt:lpstr>
      <vt:lpstr>9. Informace o přípravě projektu na podporu činnosti RSK v rámci OP Technická pomoc</vt:lpstr>
      <vt:lpstr>Prezentace aplikace PowerPoint</vt:lpstr>
      <vt:lpstr>  Děkujeme za pozornost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Regionální stálá konference  2. jednání</dc:title>
  <dc:creator>jelena.kriegelsteinova</dc:creator>
  <cp:lastModifiedBy>Karp</cp:lastModifiedBy>
  <cp:revision>91</cp:revision>
  <cp:lastPrinted>2015-05-28T15:16:42Z</cp:lastPrinted>
  <dcterms:created xsi:type="dcterms:W3CDTF">2015-05-26T10:30:37Z</dcterms:created>
  <dcterms:modified xsi:type="dcterms:W3CDTF">2015-11-03T10:27:00Z</dcterms:modified>
</cp:coreProperties>
</file>