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removePersonalInfoOnSave="1" saveSubsetFonts="1">
  <p:sldMasterIdLst>
    <p:sldMasterId id="2147483671" r:id="rId1"/>
  </p:sldMasterIdLst>
  <p:notesMasterIdLst>
    <p:notesMasterId r:id="rId43"/>
  </p:notesMasterIdLst>
  <p:handoutMasterIdLst>
    <p:handoutMasterId r:id="rId44"/>
  </p:handoutMasterIdLst>
  <p:sldIdLst>
    <p:sldId id="434" r:id="rId2"/>
    <p:sldId id="435" r:id="rId3"/>
    <p:sldId id="390" r:id="rId4"/>
    <p:sldId id="436" r:id="rId5"/>
    <p:sldId id="393" r:id="rId6"/>
    <p:sldId id="394" r:id="rId7"/>
    <p:sldId id="437" r:id="rId8"/>
    <p:sldId id="438" r:id="rId9"/>
    <p:sldId id="439" r:id="rId10"/>
    <p:sldId id="441" r:id="rId11"/>
    <p:sldId id="440" r:id="rId12"/>
    <p:sldId id="442" r:id="rId13"/>
    <p:sldId id="443" r:id="rId14"/>
    <p:sldId id="401" r:id="rId15"/>
    <p:sldId id="444" r:id="rId16"/>
    <p:sldId id="405" r:id="rId17"/>
    <p:sldId id="450" r:id="rId18"/>
    <p:sldId id="432" r:id="rId19"/>
    <p:sldId id="322" r:id="rId20"/>
    <p:sldId id="447" r:id="rId21"/>
    <p:sldId id="448" r:id="rId22"/>
    <p:sldId id="449" r:id="rId23"/>
    <p:sldId id="293" r:id="rId24"/>
    <p:sldId id="303" r:id="rId25"/>
    <p:sldId id="414" r:id="rId26"/>
    <p:sldId id="323" r:id="rId27"/>
    <p:sldId id="310" r:id="rId28"/>
    <p:sldId id="300" r:id="rId29"/>
    <p:sldId id="294" r:id="rId30"/>
    <p:sldId id="348" r:id="rId31"/>
    <p:sldId id="308" r:id="rId32"/>
    <p:sldId id="309" r:id="rId33"/>
    <p:sldId id="351" r:id="rId34"/>
    <p:sldId id="378" r:id="rId35"/>
    <p:sldId id="381" r:id="rId36"/>
    <p:sldId id="382" r:id="rId37"/>
    <p:sldId id="451" r:id="rId38"/>
    <p:sldId id="416" r:id="rId39"/>
    <p:sldId id="429" r:id="rId40"/>
    <p:sldId id="445" r:id="rId41"/>
    <p:sldId id="446" r:id="rId42"/>
  </p:sldIdLst>
  <p:sldSz cx="9144000" cy="6858000" type="screen4x3"/>
  <p:notesSz cx="9906000" cy="6784975"/>
  <p:defaultTextStyle>
    <a:defPPr>
      <a:defRPr lang="cs-CZ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Střední styl 2 – zvýraznění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37CE84F3-28C3-443E-9E96-99CF82512B78}" styleName="Tmavý styl 1 – zvýraznění 2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wholeTbl>
    <a:band1H>
      <a:tcStyle>
        <a:tcBdr/>
        <a:fill>
          <a:solidFill>
            <a:schemeClr val="accent2">
              <a:shade val="60000"/>
            </a:schemeClr>
          </a:solidFill>
        </a:fill>
      </a:tcStyle>
    </a:band1H>
    <a:band1V>
      <a:tcStyle>
        <a:tcBdr/>
        <a:fill>
          <a:solidFill>
            <a:schemeClr val="accent2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2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2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2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9DCAF9ED-07DC-4A11-8D7F-57B35C25682E}" styleName="Střední styl 1 – zvýraznění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368" autoAdjust="0"/>
    <p:restoredTop sz="85836" autoAdjust="0"/>
  </p:normalViewPr>
  <p:slideViewPr>
    <p:cSldViewPr>
      <p:cViewPr>
        <p:scale>
          <a:sx n="70" d="100"/>
          <a:sy n="70" d="100"/>
        </p:scale>
        <p:origin x="-1218" y="-936"/>
      </p:cViewPr>
      <p:guideLst>
        <p:guide orient="horz" pos="913"/>
        <p:guide orient="horz" pos="3884"/>
        <p:guide pos="5420"/>
        <p:guide pos="3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notesMaster" Target="notesMasters/notesMaster1.xml"/><Relationship Id="rId48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D3A8055-45E2-4F53-93BD-BA808763F40D}" type="doc">
      <dgm:prSet loTypeId="urn:microsoft.com/office/officeart/2005/8/layout/chevron1" loCatId="process" qsTypeId="urn:microsoft.com/office/officeart/2005/8/quickstyle/simple1" qsCatId="simple" csTypeId="urn:microsoft.com/office/officeart/2005/8/colors/accent1_2" csCatId="accent1" phldr="1"/>
      <dgm:spPr/>
    </dgm:pt>
    <dgm:pt modelId="{05FF103E-76A8-4771-8974-656061BA9B0C}">
      <dgm:prSet phldrT="[Text]" custT="1"/>
      <dgm:spPr/>
      <dgm:t>
        <a:bodyPr/>
        <a:lstStyle/>
        <a:p>
          <a:r>
            <a:rPr lang="cs-CZ" sz="1800" dirty="0" smtClean="0"/>
            <a:t>Formální hodnocení a hodnocení přijatelnosti</a:t>
          </a:r>
          <a:endParaRPr lang="cs-CZ" sz="1800" dirty="0"/>
        </a:p>
      </dgm:t>
    </dgm:pt>
    <dgm:pt modelId="{B5F44A32-FD04-4769-90D5-A93CED1DCEF5}" type="parTrans" cxnId="{A4F37D26-7BDD-41D3-8DAE-3754AE439923}">
      <dgm:prSet/>
      <dgm:spPr/>
      <dgm:t>
        <a:bodyPr/>
        <a:lstStyle/>
        <a:p>
          <a:endParaRPr lang="cs-CZ"/>
        </a:p>
      </dgm:t>
    </dgm:pt>
    <dgm:pt modelId="{6E5312B0-CA67-4503-8947-10D18AFA676A}" type="sibTrans" cxnId="{A4F37D26-7BDD-41D3-8DAE-3754AE439923}">
      <dgm:prSet/>
      <dgm:spPr/>
      <dgm:t>
        <a:bodyPr/>
        <a:lstStyle/>
        <a:p>
          <a:endParaRPr lang="cs-CZ"/>
        </a:p>
      </dgm:t>
    </dgm:pt>
    <dgm:pt modelId="{02E36654-85FC-4FD0-955D-EABBE1D4511E}">
      <dgm:prSet phldrT="[Text]" custT="1"/>
      <dgm:spPr/>
      <dgm:t>
        <a:bodyPr/>
        <a:lstStyle/>
        <a:p>
          <a:r>
            <a:rPr lang="cs-CZ" sz="1800" dirty="0" smtClean="0"/>
            <a:t>Věcné hodnocení</a:t>
          </a:r>
          <a:endParaRPr lang="cs-CZ" sz="1800" dirty="0"/>
        </a:p>
      </dgm:t>
    </dgm:pt>
    <dgm:pt modelId="{B1D88807-D9DD-40A6-8606-73941D800F6D}" type="parTrans" cxnId="{68AB840A-99EF-445E-AF65-A6AEC5BA24C6}">
      <dgm:prSet/>
      <dgm:spPr/>
      <dgm:t>
        <a:bodyPr/>
        <a:lstStyle/>
        <a:p>
          <a:endParaRPr lang="cs-CZ"/>
        </a:p>
      </dgm:t>
    </dgm:pt>
    <dgm:pt modelId="{BB7E98D9-C154-4DF0-B961-0BC1E5108427}" type="sibTrans" cxnId="{68AB840A-99EF-445E-AF65-A6AEC5BA24C6}">
      <dgm:prSet/>
      <dgm:spPr/>
      <dgm:t>
        <a:bodyPr/>
        <a:lstStyle/>
        <a:p>
          <a:endParaRPr lang="cs-CZ"/>
        </a:p>
      </dgm:t>
    </dgm:pt>
    <dgm:pt modelId="{7487048F-0A70-4D61-AF47-D46916800359}">
      <dgm:prSet phldrT="[Text]" custT="1"/>
      <dgm:spPr/>
      <dgm:t>
        <a:bodyPr/>
        <a:lstStyle/>
        <a:p>
          <a:r>
            <a:rPr lang="cs-CZ" sz="1600" dirty="0" smtClean="0"/>
            <a:t>Výběrová komise</a:t>
          </a:r>
          <a:endParaRPr lang="cs-CZ" sz="1600" dirty="0"/>
        </a:p>
      </dgm:t>
    </dgm:pt>
    <dgm:pt modelId="{FD5179E8-AA25-4760-9AFC-A20CFD6F47E8}" type="parTrans" cxnId="{A170D9C7-46C8-4046-8675-674F0C5D45A0}">
      <dgm:prSet/>
      <dgm:spPr/>
      <dgm:t>
        <a:bodyPr/>
        <a:lstStyle/>
        <a:p>
          <a:endParaRPr lang="cs-CZ"/>
        </a:p>
      </dgm:t>
    </dgm:pt>
    <dgm:pt modelId="{E81764D8-2B98-4B07-B12D-EFDD7F040210}" type="sibTrans" cxnId="{A170D9C7-46C8-4046-8675-674F0C5D45A0}">
      <dgm:prSet/>
      <dgm:spPr/>
      <dgm:t>
        <a:bodyPr/>
        <a:lstStyle/>
        <a:p>
          <a:endParaRPr lang="cs-CZ"/>
        </a:p>
      </dgm:t>
    </dgm:pt>
    <dgm:pt modelId="{571869C1-F589-4749-A9A2-282BFEB5C520}" type="pres">
      <dgm:prSet presAssocID="{5D3A8055-45E2-4F53-93BD-BA808763F40D}" presName="Name0" presStyleCnt="0">
        <dgm:presLayoutVars>
          <dgm:dir/>
          <dgm:animLvl val="lvl"/>
          <dgm:resizeHandles val="exact"/>
        </dgm:presLayoutVars>
      </dgm:prSet>
      <dgm:spPr/>
    </dgm:pt>
    <dgm:pt modelId="{CCF81B58-BA5B-4C46-B700-7C3778370710}" type="pres">
      <dgm:prSet presAssocID="{05FF103E-76A8-4771-8974-656061BA9B0C}" presName="parTxOnly" presStyleLbl="node1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FA149ADA-C2D3-44D9-8C6E-2D6B45A28BA6}" type="pres">
      <dgm:prSet presAssocID="{6E5312B0-CA67-4503-8947-10D18AFA676A}" presName="parTxOnlySpace" presStyleCnt="0"/>
      <dgm:spPr/>
    </dgm:pt>
    <dgm:pt modelId="{DE45D038-1796-4A46-BD1A-D14C7B6E4BA3}" type="pres">
      <dgm:prSet presAssocID="{02E36654-85FC-4FD0-955D-EABBE1D4511E}" presName="parTxOnly" presStyleLbl="node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6A010605-D7A7-449B-98B2-EDEC6FC75C2F}" type="pres">
      <dgm:prSet presAssocID="{BB7E98D9-C154-4DF0-B961-0BC1E5108427}" presName="parTxOnlySpace" presStyleCnt="0"/>
      <dgm:spPr/>
    </dgm:pt>
    <dgm:pt modelId="{E7CFF208-E980-47AD-9275-AFABF4E2D9AF}" type="pres">
      <dgm:prSet presAssocID="{7487048F-0A70-4D61-AF47-D46916800359}" presName="parTxOnly" presStyleLbl="node1" presStyleIdx="2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cs-CZ"/>
        </a:p>
      </dgm:t>
    </dgm:pt>
  </dgm:ptLst>
  <dgm:cxnLst>
    <dgm:cxn modelId="{5CD467DD-D0AA-42A7-BD68-9D962E2635D3}" type="presOf" srcId="{5D3A8055-45E2-4F53-93BD-BA808763F40D}" destId="{571869C1-F589-4749-A9A2-282BFEB5C520}" srcOrd="0" destOrd="0" presId="urn:microsoft.com/office/officeart/2005/8/layout/chevron1"/>
    <dgm:cxn modelId="{3A4179E8-ECF2-4366-B680-398202E872FC}" type="presOf" srcId="{02E36654-85FC-4FD0-955D-EABBE1D4511E}" destId="{DE45D038-1796-4A46-BD1A-D14C7B6E4BA3}" srcOrd="0" destOrd="0" presId="urn:microsoft.com/office/officeart/2005/8/layout/chevron1"/>
    <dgm:cxn modelId="{717E862E-774D-4B18-925F-B5A4D4410E6A}" type="presOf" srcId="{7487048F-0A70-4D61-AF47-D46916800359}" destId="{E7CFF208-E980-47AD-9275-AFABF4E2D9AF}" srcOrd="0" destOrd="0" presId="urn:microsoft.com/office/officeart/2005/8/layout/chevron1"/>
    <dgm:cxn modelId="{A170D9C7-46C8-4046-8675-674F0C5D45A0}" srcId="{5D3A8055-45E2-4F53-93BD-BA808763F40D}" destId="{7487048F-0A70-4D61-AF47-D46916800359}" srcOrd="2" destOrd="0" parTransId="{FD5179E8-AA25-4760-9AFC-A20CFD6F47E8}" sibTransId="{E81764D8-2B98-4B07-B12D-EFDD7F040210}"/>
    <dgm:cxn modelId="{68AB840A-99EF-445E-AF65-A6AEC5BA24C6}" srcId="{5D3A8055-45E2-4F53-93BD-BA808763F40D}" destId="{02E36654-85FC-4FD0-955D-EABBE1D4511E}" srcOrd="1" destOrd="0" parTransId="{B1D88807-D9DD-40A6-8606-73941D800F6D}" sibTransId="{BB7E98D9-C154-4DF0-B961-0BC1E5108427}"/>
    <dgm:cxn modelId="{A4F37D26-7BDD-41D3-8DAE-3754AE439923}" srcId="{5D3A8055-45E2-4F53-93BD-BA808763F40D}" destId="{05FF103E-76A8-4771-8974-656061BA9B0C}" srcOrd="0" destOrd="0" parTransId="{B5F44A32-FD04-4769-90D5-A93CED1DCEF5}" sibTransId="{6E5312B0-CA67-4503-8947-10D18AFA676A}"/>
    <dgm:cxn modelId="{C73D107D-2E93-4BFD-9017-0B3FF84A3ED0}" type="presOf" srcId="{05FF103E-76A8-4771-8974-656061BA9B0C}" destId="{CCF81B58-BA5B-4C46-B700-7C3778370710}" srcOrd="0" destOrd="0" presId="urn:microsoft.com/office/officeart/2005/8/layout/chevron1"/>
    <dgm:cxn modelId="{7C6F6370-17E2-43EB-83D1-899068BD50A0}" type="presParOf" srcId="{571869C1-F589-4749-A9A2-282BFEB5C520}" destId="{CCF81B58-BA5B-4C46-B700-7C3778370710}" srcOrd="0" destOrd="0" presId="urn:microsoft.com/office/officeart/2005/8/layout/chevron1"/>
    <dgm:cxn modelId="{531B017E-8E96-4F6C-9E8D-A862E0DE2EFC}" type="presParOf" srcId="{571869C1-F589-4749-A9A2-282BFEB5C520}" destId="{FA149ADA-C2D3-44D9-8C6E-2D6B45A28BA6}" srcOrd="1" destOrd="0" presId="urn:microsoft.com/office/officeart/2005/8/layout/chevron1"/>
    <dgm:cxn modelId="{1B376F33-7DCC-4E1C-87BB-59979E0DD799}" type="presParOf" srcId="{571869C1-F589-4749-A9A2-282BFEB5C520}" destId="{DE45D038-1796-4A46-BD1A-D14C7B6E4BA3}" srcOrd="2" destOrd="0" presId="urn:microsoft.com/office/officeart/2005/8/layout/chevron1"/>
    <dgm:cxn modelId="{C2E87625-530C-4C4A-A9B2-746826AA80C2}" type="presParOf" srcId="{571869C1-F589-4749-A9A2-282BFEB5C520}" destId="{6A010605-D7A7-449B-98B2-EDEC6FC75C2F}" srcOrd="3" destOrd="0" presId="urn:microsoft.com/office/officeart/2005/8/layout/chevron1"/>
    <dgm:cxn modelId="{7ED3BD6C-99BB-4359-A732-5BC31B4145C5}" type="presParOf" srcId="{571869C1-F589-4749-A9A2-282BFEB5C520}" destId="{E7CFF208-E980-47AD-9275-AFABF4E2D9AF}" srcOrd="4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CF81B58-BA5B-4C46-B700-7C3778370710}">
      <dsp:nvSpPr>
        <dsp:cNvPr id="0" name=""/>
        <dsp:cNvSpPr/>
      </dsp:nvSpPr>
      <dsp:spPr>
        <a:xfrm>
          <a:off x="2362" y="1584095"/>
          <a:ext cx="2878490" cy="1151396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009" tIns="24003" rIns="24003" bIns="24003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800" kern="1200" dirty="0" smtClean="0"/>
            <a:t>Formální hodnocení a hodnocení přijatelnosti</a:t>
          </a:r>
          <a:endParaRPr lang="cs-CZ" sz="1800" kern="1200" dirty="0"/>
        </a:p>
      </dsp:txBody>
      <dsp:txXfrm>
        <a:off x="578060" y="1584095"/>
        <a:ext cx="1727094" cy="1151396"/>
      </dsp:txXfrm>
    </dsp:sp>
    <dsp:sp modelId="{DE45D038-1796-4A46-BD1A-D14C7B6E4BA3}">
      <dsp:nvSpPr>
        <dsp:cNvPr id="0" name=""/>
        <dsp:cNvSpPr/>
      </dsp:nvSpPr>
      <dsp:spPr>
        <a:xfrm>
          <a:off x="2593004" y="1584095"/>
          <a:ext cx="2878490" cy="1151396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009" tIns="24003" rIns="24003" bIns="24003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800" kern="1200" dirty="0" smtClean="0"/>
            <a:t>Věcné hodnocení</a:t>
          </a:r>
          <a:endParaRPr lang="cs-CZ" sz="1800" kern="1200" dirty="0"/>
        </a:p>
      </dsp:txBody>
      <dsp:txXfrm>
        <a:off x="3168702" y="1584095"/>
        <a:ext cx="1727094" cy="1151396"/>
      </dsp:txXfrm>
    </dsp:sp>
    <dsp:sp modelId="{E7CFF208-E980-47AD-9275-AFABF4E2D9AF}">
      <dsp:nvSpPr>
        <dsp:cNvPr id="0" name=""/>
        <dsp:cNvSpPr/>
      </dsp:nvSpPr>
      <dsp:spPr>
        <a:xfrm>
          <a:off x="5183646" y="1584095"/>
          <a:ext cx="2878490" cy="1151396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008" tIns="21336" rIns="21336" bIns="21336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1600" kern="1200" dirty="0" smtClean="0"/>
            <a:t>Výběrová komise</a:t>
          </a:r>
          <a:endParaRPr lang="cs-CZ" sz="1600" kern="1200" dirty="0"/>
        </a:p>
      </dsp:txBody>
      <dsp:txXfrm>
        <a:off x="5759344" y="1584095"/>
        <a:ext cx="1727094" cy="115139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292445" cy="33924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quarter" idx="1"/>
          </p:nvPr>
        </p:nvSpPr>
        <p:spPr>
          <a:xfrm>
            <a:off x="5611238" y="0"/>
            <a:ext cx="4292445" cy="33924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D330C984-3C6A-442A-8850-B8E98BFCC54A}" type="datetimeFigureOut">
              <a:rPr lang="cs-CZ"/>
              <a:pPr>
                <a:defRPr/>
              </a:pPr>
              <a:t>2.11.2015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2"/>
          </p:nvPr>
        </p:nvSpPr>
        <p:spPr>
          <a:xfrm>
            <a:off x="0" y="6444639"/>
            <a:ext cx="4292445" cy="33924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3"/>
          </p:nvPr>
        </p:nvSpPr>
        <p:spPr>
          <a:xfrm>
            <a:off x="5611238" y="6444639"/>
            <a:ext cx="4292445" cy="33924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AB142B86-1AC3-43CC-B75F-B8BC76A16801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52153768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292445" cy="33924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5611238" y="0"/>
            <a:ext cx="4292445" cy="33924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3D4A1819-F844-4DB4-83F2-5F0707E95F55}" type="datetimeFigureOut">
              <a:rPr lang="cs-CZ"/>
              <a:pPr>
                <a:defRPr/>
              </a:pPr>
              <a:t>2.11.2015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3257550" y="509588"/>
            <a:ext cx="3390900" cy="25431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cs-CZ" noProof="0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989674" y="3222863"/>
            <a:ext cx="7926654" cy="3053239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cs-CZ" noProof="0" smtClean="0"/>
              <a:t>Kliknutím lze upravit styly předlohy textu.</a:t>
            </a:r>
          </a:p>
          <a:p>
            <a:pPr lvl="1"/>
            <a:r>
              <a:rPr lang="cs-CZ" noProof="0" smtClean="0"/>
              <a:t>Druhá úroveň</a:t>
            </a:r>
          </a:p>
          <a:p>
            <a:pPr lvl="2"/>
            <a:r>
              <a:rPr lang="cs-CZ" noProof="0" smtClean="0"/>
              <a:t>Třetí úroveň</a:t>
            </a:r>
          </a:p>
          <a:p>
            <a:pPr lvl="3"/>
            <a:r>
              <a:rPr lang="cs-CZ" noProof="0" smtClean="0"/>
              <a:t>Čtvrtá úroveň</a:t>
            </a:r>
          </a:p>
          <a:p>
            <a:pPr lvl="4"/>
            <a:r>
              <a:rPr lang="cs-CZ" noProof="0" smtClean="0"/>
              <a:t>Pátá úroveň</a:t>
            </a:r>
            <a:endParaRPr lang="cs-CZ" noProof="0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6444639"/>
            <a:ext cx="4292445" cy="33924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5611238" y="6444639"/>
            <a:ext cx="4292445" cy="33924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8FC7F48B-BDE5-41BB-A812-B54294FA9A41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77338566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FC7F48B-BDE5-41BB-A812-B54294FA9A41}" type="slidenum">
              <a:rPr lang="cs-CZ" smtClean="0"/>
              <a:pPr>
                <a:defRPr/>
              </a:pPr>
              <a:t>1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27422655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Zástupný symbol pro obrázek snímku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2530" name="Zástupný symbol pro poznámky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GB" smtClean="0"/>
          </a:p>
        </p:txBody>
      </p:sp>
      <p:sp>
        <p:nvSpPr>
          <p:cNvPr id="22531" name="Zástupný symbol pro číslo snímku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23150DC-83DC-4CFE-8615-0757113ABC77}" type="slidenum">
              <a:rPr lang="cs-CZ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24</a:t>
            </a:fld>
            <a:endParaRPr lang="cs-CZ">
              <a:cs typeface="Arial" charset="0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FB31FA-E905-4016-9D4B-970DF0C7EE08}" type="slidenum">
              <a:rPr lang="cs-CZ" smtClean="0"/>
              <a:pPr/>
              <a:t>38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92226975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Zástupný symbol pro obrázek snímku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986" name="Zástupný symbol pro poznámky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cs-CZ" altLang="cs-CZ" smtClean="0"/>
          </a:p>
        </p:txBody>
      </p:sp>
      <p:sp>
        <p:nvSpPr>
          <p:cNvPr id="41987" name="Zástupný symbol pro číslo snímku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>
              <a:defRPr/>
            </a:pPr>
            <a:fld id="{B9617123-FC58-46D2-B3DC-964642AB151D}" type="slidenum">
              <a:rPr lang="cs-CZ">
                <a:solidFill>
                  <a:prstClr val="black"/>
                </a:solidFill>
              </a:rPr>
              <a:pPr>
                <a:defRPr/>
              </a:pPr>
              <a:t>4</a:t>
            </a:fld>
            <a:endParaRPr lang="cs-CZ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Zástupný symbol pro obrázek snímku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6082" name="Zástupný symbol pro poznámky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cs-CZ" altLang="cs-CZ" dirty="0" smtClean="0"/>
          </a:p>
        </p:txBody>
      </p:sp>
      <p:sp>
        <p:nvSpPr>
          <p:cNvPr id="46083" name="Zástupný symbol pro číslo snímku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3CA9D2E-8306-442C-9D05-E76C1F3E3BF6}" type="slidenum">
              <a:rPr lang="cs-CZ">
                <a:solidFill>
                  <a:srgbClr val="000000"/>
                </a:solidFill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5</a:t>
            </a:fld>
            <a:endParaRPr lang="cs-CZ">
              <a:solidFill>
                <a:srgbClr val="000000"/>
              </a:solidFill>
              <a:cs typeface="Arial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5" name="Zástupný symbol pro obrázek snímku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7346" name="Zástupný symbol pro poznámky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cs-CZ" altLang="cs-CZ" dirty="0" smtClean="0"/>
          </a:p>
        </p:txBody>
      </p:sp>
      <p:sp>
        <p:nvSpPr>
          <p:cNvPr id="57347" name="Zástupný symbol pro číslo snímku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DB48CA2-7FC7-43BB-A627-1B2826B26ADA}" type="slidenum">
              <a:rPr lang="cs-CZ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7</a:t>
            </a:fld>
            <a:endParaRPr lang="cs-CZ">
              <a:cs typeface="Arial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5" name="Zástupný symbol pro obrázek snímku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7346" name="Zástupný symbol pro poznámky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cs-CZ" altLang="cs-CZ" dirty="0" smtClean="0"/>
          </a:p>
        </p:txBody>
      </p:sp>
      <p:sp>
        <p:nvSpPr>
          <p:cNvPr id="57347" name="Zástupný symbol pro číslo snímku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DB48CA2-7FC7-43BB-A627-1B2826B26ADA}" type="slidenum">
              <a:rPr lang="cs-CZ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8</a:t>
            </a:fld>
            <a:endParaRPr lang="cs-CZ">
              <a:cs typeface="Arial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FC7F48B-BDE5-41BB-A812-B54294FA9A41}" type="slidenum">
              <a:rPr lang="cs-CZ" smtClean="0"/>
              <a:pPr>
                <a:defRPr/>
              </a:pPr>
              <a:t>9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78882177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3" name="Zástupný symbol pro obrázek snímku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4514" name="Zástupný symbol pro poznámky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defTabSz="906463" eaLnBrk="1" hangingPunct="1">
              <a:spcBef>
                <a:spcPct val="0"/>
              </a:spcBef>
            </a:pPr>
            <a:endParaRPr lang="cs-CZ" altLang="cs-CZ" smtClean="0"/>
          </a:p>
        </p:txBody>
      </p:sp>
      <p:sp>
        <p:nvSpPr>
          <p:cNvPr id="64515" name="Zástupný symbol pro číslo snímku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74C911C-90AF-4B22-9CC5-B5FE15DCE17D}" type="slidenum">
              <a:rPr lang="cs-CZ">
                <a:solidFill>
                  <a:srgbClr val="000000"/>
                </a:solidFill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12</a:t>
            </a:fld>
            <a:endParaRPr lang="cs-CZ">
              <a:solidFill>
                <a:srgbClr val="000000"/>
              </a:solidFill>
              <a:cs typeface="Arial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5" name="Zástupný symbol pro obrázek snímku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2466" name="Zástupný symbol pro poznámky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defTabSz="906463" eaLnBrk="1" hangingPunct="1">
              <a:spcBef>
                <a:spcPct val="0"/>
              </a:spcBef>
            </a:pPr>
            <a:endParaRPr lang="cs-CZ" altLang="cs-CZ" smtClean="0"/>
          </a:p>
        </p:txBody>
      </p:sp>
      <p:sp>
        <p:nvSpPr>
          <p:cNvPr id="62467" name="Zástupný symbol pro číslo snímku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AB7C6DC-A4F1-4794-99CD-1D06C52F3C38}" type="slidenum">
              <a:rPr lang="cs-CZ">
                <a:solidFill>
                  <a:srgbClr val="000000"/>
                </a:solidFill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13</a:t>
            </a:fld>
            <a:endParaRPr lang="cs-CZ">
              <a:solidFill>
                <a:srgbClr val="000000"/>
              </a:solidFill>
              <a:cs typeface="Arial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3" name="Zástupný symbol pro obrázek snímku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4274" name="Zástupný symbol pro poznámky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668338" lvl="2" eaLnBrk="1" hangingPunct="1">
              <a:spcBef>
                <a:spcPct val="0"/>
              </a:spcBef>
            </a:pPr>
            <a:endParaRPr lang="cs-CZ" altLang="cs-CZ" sz="1600" dirty="0" smtClean="0"/>
          </a:p>
        </p:txBody>
      </p:sp>
      <p:sp>
        <p:nvSpPr>
          <p:cNvPr id="54275" name="Zástupný symbol pro číslo snímku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437BA22-909D-4997-A06A-09B6CEB152DF}" type="slidenum">
              <a:rPr lang="cs-CZ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17</a:t>
            </a:fld>
            <a:endParaRPr lang="cs-CZ">
              <a:cs typeface="Arial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bdélník 9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9" name="Obdélník 19"/>
          <p:cNvSpPr/>
          <p:nvPr userDrawn="1"/>
        </p:nvSpPr>
        <p:spPr>
          <a:xfrm>
            <a:off x="0" y="0"/>
            <a:ext cx="9144000" cy="133508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pic>
        <p:nvPicPr>
          <p:cNvPr id="10" name="Obrázek 1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288" y="201613"/>
            <a:ext cx="3952875" cy="793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2" name="Přímá spojnice 17"/>
          <p:cNvCxnSpPr/>
          <p:nvPr userDrawn="1"/>
        </p:nvCxnSpPr>
        <p:spPr>
          <a:xfrm>
            <a:off x="395288" y="1138238"/>
            <a:ext cx="8353425" cy="0"/>
          </a:xfrm>
          <a:prstGeom prst="line">
            <a:avLst/>
          </a:prstGeom>
          <a:ln w="127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Nadpis 10"/>
          <p:cNvSpPr>
            <a:spLocks noGrp="1"/>
          </p:cNvSpPr>
          <p:nvPr>
            <p:ph type="title"/>
          </p:nvPr>
        </p:nvSpPr>
        <p:spPr>
          <a:xfrm>
            <a:off x="1512000" y="2610000"/>
            <a:ext cx="7272000" cy="1224000"/>
          </a:xfrm>
        </p:spPr>
        <p:txBody>
          <a:bodyPr anchor="t"/>
          <a:lstStyle>
            <a:lvl1pPr>
              <a:defRPr sz="4000">
                <a:solidFill>
                  <a:schemeClr val="accent1"/>
                </a:solidFill>
              </a:defRPr>
            </a:lvl1pPr>
          </a:lstStyle>
          <a:p>
            <a:r>
              <a:rPr lang="cs-CZ" smtClean="0"/>
              <a:t>Kliknutím lze upravit styl.</a:t>
            </a:r>
            <a:endParaRPr lang="cs-CZ" dirty="0"/>
          </a:p>
        </p:txBody>
      </p:sp>
      <p:sp>
        <p:nvSpPr>
          <p:cNvPr id="13" name="Zástupný symbol pro text 12"/>
          <p:cNvSpPr>
            <a:spLocks noGrp="1"/>
          </p:cNvSpPr>
          <p:nvPr>
            <p:ph type="body" sz="quarter" idx="13"/>
          </p:nvPr>
        </p:nvSpPr>
        <p:spPr>
          <a:xfrm>
            <a:off x="1511299" y="4089600"/>
            <a:ext cx="7272000" cy="540000"/>
          </a:xfrm>
        </p:spPr>
        <p:txBody>
          <a:bodyPr lIns="36000" rIns="36000" anchor="ctr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3200" baseline="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5" name="Zástupný symbol pro text 14"/>
          <p:cNvSpPr>
            <a:spLocks noGrp="1"/>
          </p:cNvSpPr>
          <p:nvPr>
            <p:ph type="body" sz="quarter" idx="14"/>
          </p:nvPr>
        </p:nvSpPr>
        <p:spPr>
          <a:xfrm>
            <a:off x="1512000" y="4885200"/>
            <a:ext cx="7272000" cy="540000"/>
          </a:xfrm>
        </p:spPr>
        <p:txBody>
          <a:bodyPr lIns="36000" rIns="36000" anchor="ctr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3200" baseline="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5" name="Zástupný symbol pro obrázek 4"/>
          <p:cNvSpPr>
            <a:spLocks noGrp="1" noChangeAspect="1"/>
          </p:cNvSpPr>
          <p:nvPr>
            <p:ph type="pic" sz="quarter" idx="15"/>
          </p:nvPr>
        </p:nvSpPr>
        <p:spPr>
          <a:xfrm>
            <a:off x="846000" y="2636837"/>
            <a:ext cx="540000" cy="540000"/>
          </a:xfrm>
        </p:spPr>
        <p:txBody>
          <a:bodyPr wrap="none" rtlCol="0" anchor="ctr" anchorCtr="1">
            <a:noAutofit/>
          </a:bodyPr>
          <a:lstStyle>
            <a:lvl1pPr marL="0" indent="0">
              <a:buFontTx/>
              <a:buNone/>
              <a:defRPr sz="600"/>
            </a:lvl1pPr>
          </a:lstStyle>
          <a:p>
            <a:pPr lvl="0"/>
            <a:r>
              <a:rPr lang="cs-CZ" noProof="0" smtClean="0"/>
              <a:t>Kliknutím na ikonu přidáte obrázek.</a:t>
            </a:r>
            <a:endParaRPr lang="cs-CZ" noProof="0" dirty="0"/>
          </a:p>
        </p:txBody>
      </p:sp>
      <p:sp>
        <p:nvSpPr>
          <p:cNvPr id="14" name="Zástupný symbol pro obrázek 4"/>
          <p:cNvSpPr>
            <a:spLocks noGrp="1" noChangeAspect="1"/>
          </p:cNvSpPr>
          <p:nvPr>
            <p:ph type="pic" sz="quarter" idx="16"/>
          </p:nvPr>
        </p:nvSpPr>
        <p:spPr>
          <a:xfrm>
            <a:off x="846000" y="4089600"/>
            <a:ext cx="540000" cy="540000"/>
          </a:xfrm>
        </p:spPr>
        <p:txBody>
          <a:bodyPr wrap="none" rtlCol="0" anchor="ctr" anchorCtr="1">
            <a:noAutofit/>
          </a:bodyPr>
          <a:lstStyle>
            <a:lvl1pPr marL="0" indent="0">
              <a:buFontTx/>
              <a:buNone/>
              <a:defRPr sz="600"/>
            </a:lvl1pPr>
          </a:lstStyle>
          <a:p>
            <a:pPr lvl="0"/>
            <a:r>
              <a:rPr lang="cs-CZ" noProof="0" smtClean="0"/>
              <a:t>Kliknutím na ikonu přidáte obrázek.</a:t>
            </a:r>
            <a:endParaRPr lang="cs-CZ" noProof="0" dirty="0"/>
          </a:p>
        </p:txBody>
      </p:sp>
      <p:sp>
        <p:nvSpPr>
          <p:cNvPr id="16" name="Zástupný symbol pro obrázek 4"/>
          <p:cNvSpPr>
            <a:spLocks noGrp="1" noChangeAspect="1"/>
          </p:cNvSpPr>
          <p:nvPr>
            <p:ph type="pic" sz="quarter" idx="17"/>
          </p:nvPr>
        </p:nvSpPr>
        <p:spPr>
          <a:xfrm>
            <a:off x="846000" y="4885200"/>
            <a:ext cx="540000" cy="540000"/>
          </a:xfrm>
        </p:spPr>
        <p:txBody>
          <a:bodyPr wrap="none" rtlCol="0" anchor="ctr" anchorCtr="1">
            <a:noAutofit/>
          </a:bodyPr>
          <a:lstStyle>
            <a:lvl1pPr marL="0" indent="0">
              <a:buFontTx/>
              <a:buNone/>
              <a:defRPr sz="600"/>
            </a:lvl1pPr>
          </a:lstStyle>
          <a:p>
            <a:pPr lvl="0"/>
            <a:r>
              <a:rPr lang="cs-CZ" noProof="0" smtClean="0"/>
              <a:t>Kliknutím na ikonu přidáte obrázek.</a:t>
            </a:r>
            <a:endParaRPr lang="cs-CZ" noProof="0" dirty="0"/>
          </a:p>
        </p:txBody>
      </p:sp>
      <p:sp>
        <p:nvSpPr>
          <p:cNvPr id="17" name="Zástupný symbol pro datum 5"/>
          <p:cNvSpPr>
            <a:spLocks noGrp="1"/>
          </p:cNvSpPr>
          <p:nvPr>
            <p:ph type="dt" sz="half" idx="18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18" name="Zástupný symbol pro zápatí 6"/>
          <p:cNvSpPr>
            <a:spLocks noGrp="1"/>
          </p:cNvSpPr>
          <p:nvPr>
            <p:ph type="ftr" sz="quarter" idx="19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19" name="Zástupný symbol pro číslo snímku 7"/>
          <p:cNvSpPr>
            <a:spLocks noGrp="1"/>
          </p:cNvSpPr>
          <p:nvPr>
            <p:ph type="sldNum" sz="quarter" idx="2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86E9A8-3568-4CB3-B428-D8D609597D2A}" type="slidenum">
              <a:rPr lang="cs-CZ"/>
              <a:pPr>
                <a:defRPr/>
              </a:pPr>
              <a:t>‹#›</a:t>
            </a:fld>
            <a:endParaRPr lang="cs-CZ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ulka nebo graf (trojúh. odrážky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540000" y="2412000"/>
            <a:ext cx="8064000" cy="3744000"/>
          </a:xfrm>
        </p:spPr>
        <p:txBody>
          <a:bodyPr/>
          <a:lstStyle>
            <a:lvl1pPr marL="432000" indent="-432000">
              <a:buFont typeface="Wingdings 3" panose="05040102010807070707" pitchFamily="18" charset="2"/>
              <a:buChar char=""/>
              <a:defRPr/>
            </a:lvl1pPr>
            <a:lvl2pPr marL="666000" indent="-252000">
              <a:buFont typeface="Wingdings 3" panose="05040102010807070707" pitchFamily="18" charset="2"/>
              <a:buChar char=""/>
              <a:defRPr/>
            </a:lvl2pPr>
            <a:lvl3pPr marL="918000" indent="-252000">
              <a:buFont typeface="Wingdings 3" panose="05040102010807070707" pitchFamily="18" charset="2"/>
              <a:buChar char=""/>
              <a:defRPr/>
            </a:lvl3pPr>
            <a:lvl4pPr marL="1170000" indent="-252000">
              <a:buFont typeface="Wingdings 3" panose="05040102010807070707" pitchFamily="18" charset="2"/>
              <a:buChar char=""/>
              <a:defRPr/>
            </a:lvl4pPr>
            <a:lvl5pPr marL="1422000" indent="-252000">
              <a:buFont typeface="Wingdings 3" panose="05040102010807070707" pitchFamily="18" charset="2"/>
              <a:buChar char=""/>
              <a:defRPr/>
            </a:lvl5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7" name="Zástupný symbol pro text 5"/>
          <p:cNvSpPr>
            <a:spLocks noGrp="1"/>
          </p:cNvSpPr>
          <p:nvPr>
            <p:ph type="body" sz="quarter" idx="13"/>
          </p:nvPr>
        </p:nvSpPr>
        <p:spPr>
          <a:xfrm>
            <a:off x="540000" y="1440000"/>
            <a:ext cx="8064000" cy="360000"/>
          </a:xfrm>
        </p:spPr>
        <p:txBody>
          <a:bodyPr/>
          <a:lstStyle>
            <a:lvl1pPr marL="0" indent="0">
              <a:buFontTx/>
              <a:buNone/>
              <a:defRPr b="1">
                <a:solidFill>
                  <a:schemeClr val="accent2"/>
                </a:solidFill>
              </a:defRPr>
            </a:lvl1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8" name="Zástupný symbol pro text 5"/>
          <p:cNvSpPr>
            <a:spLocks noGrp="1"/>
          </p:cNvSpPr>
          <p:nvPr>
            <p:ph type="body" sz="quarter" idx="14"/>
          </p:nvPr>
        </p:nvSpPr>
        <p:spPr>
          <a:xfrm>
            <a:off x="540000" y="1836000"/>
            <a:ext cx="8064000" cy="432000"/>
          </a:xfrm>
        </p:spPr>
        <p:txBody>
          <a:bodyPr/>
          <a:lstStyle>
            <a:lvl1pPr marL="0" indent="0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1400">
                <a:solidFill>
                  <a:schemeClr val="accent1"/>
                </a:solidFill>
              </a:defRPr>
            </a:lvl1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Zástupný symbol pro datum 3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9" name="Zástupný symbol pro zápatí 4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10" name="Zástupný symbol pro číslo snímku 5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50167C-D478-42D3-9A2F-D29DCBF62A1C}" type="slidenum">
              <a:rPr lang="cs-CZ"/>
              <a:pPr>
                <a:defRPr/>
              </a:pPr>
              <a:t>‹#›</a:t>
            </a:fld>
            <a:endParaRPr lang="cs-CZ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Jeden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40CD98-BBB6-43C5-ADDD-116302A79EBA}" type="slidenum">
              <a:rPr lang="cs-CZ"/>
              <a:pPr>
                <a:defRPr/>
              </a:pPr>
              <a:t>‹#›</a:t>
            </a:fld>
            <a:endParaRPr lang="cs-CZ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540000" y="1800000"/>
            <a:ext cx="3960000" cy="4320000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4" name="Zástupný symbol pro obsah 2"/>
          <p:cNvSpPr>
            <a:spLocks noGrp="1"/>
          </p:cNvSpPr>
          <p:nvPr>
            <p:ph idx="10"/>
          </p:nvPr>
        </p:nvSpPr>
        <p:spPr>
          <a:xfrm>
            <a:off x="4644000" y="1800000"/>
            <a:ext cx="3960000" cy="4320000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3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zápatí 4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Zástupný symbol pro číslo snímku 5"/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12705D-018E-4021-8A1A-18413E4211A3}" type="slidenum">
              <a:rPr lang="cs-CZ"/>
              <a:pPr>
                <a:defRPr/>
              </a:pPr>
              <a:t>‹#›</a:t>
            </a:fld>
            <a:endParaRPr lang="cs-CZ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va obsahy nad sebo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540000" y="1800000"/>
            <a:ext cx="8064000" cy="2088000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2"/>
          <p:cNvSpPr>
            <a:spLocks noGrp="1"/>
          </p:cNvSpPr>
          <p:nvPr>
            <p:ph idx="10"/>
          </p:nvPr>
        </p:nvSpPr>
        <p:spPr>
          <a:xfrm>
            <a:off x="540000" y="4032000"/>
            <a:ext cx="8064000" cy="2088000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3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zápatí 4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Zástupný symbol pro číslo snímku 5"/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B913A3-5873-43DC-8EE0-1C96538FD152}" type="slidenum">
              <a:rPr lang="cs-CZ"/>
              <a:pPr>
                <a:defRPr/>
              </a:pPr>
              <a:t>‹#›</a:t>
            </a:fld>
            <a:endParaRPr lang="cs-CZ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ulka nebo graf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4" name="Zástupný symbol pro obsah 2"/>
          <p:cNvSpPr>
            <a:spLocks noGrp="1"/>
          </p:cNvSpPr>
          <p:nvPr>
            <p:ph idx="10"/>
          </p:nvPr>
        </p:nvSpPr>
        <p:spPr>
          <a:xfrm>
            <a:off x="540000" y="2412000"/>
            <a:ext cx="8064000" cy="3744000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text 5"/>
          <p:cNvSpPr>
            <a:spLocks noGrp="1"/>
          </p:cNvSpPr>
          <p:nvPr>
            <p:ph type="body" sz="quarter" idx="11"/>
          </p:nvPr>
        </p:nvSpPr>
        <p:spPr>
          <a:xfrm>
            <a:off x="540000" y="1440000"/>
            <a:ext cx="8064000" cy="360000"/>
          </a:xfrm>
        </p:spPr>
        <p:txBody>
          <a:bodyPr/>
          <a:lstStyle>
            <a:lvl1pPr marL="0" indent="0">
              <a:buFontTx/>
              <a:buNone/>
              <a:defRPr b="1">
                <a:solidFill>
                  <a:schemeClr val="accent2"/>
                </a:solidFill>
              </a:defRPr>
            </a:lvl1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7" name="Zástupný symbol pro text 5"/>
          <p:cNvSpPr>
            <a:spLocks noGrp="1"/>
          </p:cNvSpPr>
          <p:nvPr>
            <p:ph type="body" sz="quarter" idx="12"/>
          </p:nvPr>
        </p:nvSpPr>
        <p:spPr>
          <a:xfrm>
            <a:off x="540000" y="1836000"/>
            <a:ext cx="8064000" cy="432000"/>
          </a:xfrm>
        </p:spPr>
        <p:txBody>
          <a:bodyPr/>
          <a:lstStyle>
            <a:lvl1pPr marL="0" indent="0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1400">
                <a:solidFill>
                  <a:schemeClr val="accent1"/>
                </a:solidFill>
              </a:defRPr>
            </a:lvl1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8" name="Zástupný symbol pro datum 3"/>
          <p:cNvSpPr>
            <a:spLocks noGrp="1"/>
          </p:cNvSpPr>
          <p:nvPr>
            <p:ph type="dt" sz="half" idx="13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9" name="Zástupný symbol pro zápatí 4"/>
          <p:cNvSpPr>
            <a:spLocks noGrp="1"/>
          </p:cNvSpPr>
          <p:nvPr>
            <p:ph type="ftr" sz="quarter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10" name="Zástupný symbol pro číslo snímku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0F28EF-E3B9-4B94-842F-9FE0446AEE47}" type="slidenum">
              <a:rPr lang="cs-CZ"/>
              <a:pPr>
                <a:defRPr/>
              </a:pPr>
              <a:t>‹#›</a:t>
            </a:fld>
            <a:endParaRPr lang="cs-CZ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ředě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délník 9"/>
          <p:cNvSpPr/>
          <p:nvPr userDrawn="1"/>
        </p:nvSpPr>
        <p:spPr>
          <a:xfrm>
            <a:off x="0" y="0"/>
            <a:ext cx="9144000" cy="67325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5" name="Obdélník 6"/>
          <p:cNvSpPr/>
          <p:nvPr userDrawn="1"/>
        </p:nvSpPr>
        <p:spPr>
          <a:xfrm>
            <a:off x="0" y="0"/>
            <a:ext cx="9144000" cy="133508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pic>
        <p:nvPicPr>
          <p:cNvPr id="6" name="Obrázek 7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288" y="201613"/>
            <a:ext cx="3952875" cy="793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7" name="Přímá spojnice 11"/>
          <p:cNvCxnSpPr/>
          <p:nvPr userDrawn="1"/>
        </p:nvCxnSpPr>
        <p:spPr>
          <a:xfrm>
            <a:off x="395288" y="1138238"/>
            <a:ext cx="8353425" cy="0"/>
          </a:xfrm>
          <a:prstGeom prst="line">
            <a:avLst/>
          </a:prstGeom>
          <a:ln w="127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Nadpis 10"/>
          <p:cNvSpPr>
            <a:spLocks noGrp="1"/>
          </p:cNvSpPr>
          <p:nvPr>
            <p:ph type="title"/>
          </p:nvPr>
        </p:nvSpPr>
        <p:spPr>
          <a:xfrm>
            <a:off x="1512000" y="2610000"/>
            <a:ext cx="7272000" cy="3240000"/>
          </a:xfrm>
        </p:spPr>
        <p:txBody>
          <a:bodyPr anchor="t"/>
          <a:lstStyle>
            <a:lvl1pPr>
              <a:defRPr sz="4000">
                <a:solidFill>
                  <a:schemeClr val="accent1"/>
                </a:solidFill>
              </a:defRPr>
            </a:lvl1pPr>
          </a:lstStyle>
          <a:p>
            <a:r>
              <a:rPr lang="cs-CZ" smtClean="0"/>
              <a:t>Kliknutím lze upravit styl.</a:t>
            </a:r>
            <a:endParaRPr lang="cs-CZ" dirty="0"/>
          </a:p>
        </p:txBody>
      </p:sp>
      <p:sp>
        <p:nvSpPr>
          <p:cNvPr id="9" name="Zástupný symbol pro obrázek 4"/>
          <p:cNvSpPr>
            <a:spLocks noGrp="1" noChangeAspect="1"/>
          </p:cNvSpPr>
          <p:nvPr>
            <p:ph type="pic" sz="quarter" idx="15"/>
          </p:nvPr>
        </p:nvSpPr>
        <p:spPr>
          <a:xfrm>
            <a:off x="846000" y="2636837"/>
            <a:ext cx="540000" cy="540000"/>
          </a:xfrm>
        </p:spPr>
        <p:txBody>
          <a:bodyPr wrap="none" rtlCol="0" anchor="ctr" anchorCtr="1">
            <a:noAutofit/>
          </a:bodyPr>
          <a:lstStyle>
            <a:lvl1pPr marL="0" indent="0">
              <a:buFontTx/>
              <a:buNone/>
              <a:defRPr sz="600"/>
            </a:lvl1pPr>
          </a:lstStyle>
          <a:p>
            <a:pPr lvl="0"/>
            <a:r>
              <a:rPr lang="cs-CZ" noProof="0" smtClean="0"/>
              <a:t>Kliknutím na ikonu přidáte obrázek.</a:t>
            </a:r>
            <a:endParaRPr lang="cs-CZ" noProof="0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Jeden obsah (trojúh. odrážky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432000" indent="-432000">
              <a:buFont typeface="Wingdings 3" panose="05040102010807070707" pitchFamily="18" charset="2"/>
              <a:buChar char=""/>
              <a:defRPr/>
            </a:lvl1pPr>
            <a:lvl2pPr marL="666000" indent="-252000">
              <a:buFont typeface="Wingdings 3" panose="05040102010807070707" pitchFamily="18" charset="2"/>
              <a:buChar char=""/>
              <a:defRPr/>
            </a:lvl2pPr>
            <a:lvl3pPr marL="918000" indent="-252000">
              <a:buFont typeface="Wingdings 3" panose="05040102010807070707" pitchFamily="18" charset="2"/>
              <a:buChar char=""/>
              <a:defRPr/>
            </a:lvl3pPr>
            <a:lvl4pPr marL="1170000" indent="-252000">
              <a:buFont typeface="Wingdings 3" panose="05040102010807070707" pitchFamily="18" charset="2"/>
              <a:buChar char=""/>
              <a:defRPr/>
            </a:lvl4pPr>
            <a:lvl5pPr marL="1422000" indent="-252000">
              <a:buFont typeface="Wingdings 3" panose="05040102010807070707" pitchFamily="18" charset="2"/>
              <a:buChar char=""/>
              <a:defRPr/>
            </a:lvl5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93BA3B-3F71-4CC1-B11F-1FB06D678C0E}" type="slidenum">
              <a:rPr lang="cs-CZ"/>
              <a:pPr>
                <a:defRPr/>
              </a:pPr>
              <a:t>‹#›</a:t>
            </a:fld>
            <a:endParaRPr lang="cs-CZ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va obsahy (trojúh. odrážky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540000" y="1800000"/>
            <a:ext cx="3960000" cy="4320000"/>
          </a:xfrm>
        </p:spPr>
        <p:txBody>
          <a:bodyPr/>
          <a:lstStyle>
            <a:lvl1pPr marL="432000" indent="-432000">
              <a:buFont typeface="Wingdings 3" panose="05040102010807070707" pitchFamily="18" charset="2"/>
              <a:buChar char=""/>
              <a:defRPr/>
            </a:lvl1pPr>
            <a:lvl2pPr marL="666000" indent="-252000">
              <a:buFont typeface="Wingdings 3" panose="05040102010807070707" pitchFamily="18" charset="2"/>
              <a:buChar char=""/>
              <a:defRPr/>
            </a:lvl2pPr>
            <a:lvl3pPr marL="918000" indent="-252000">
              <a:buFont typeface="Wingdings 3" panose="05040102010807070707" pitchFamily="18" charset="2"/>
              <a:buChar char=""/>
              <a:defRPr/>
            </a:lvl3pPr>
            <a:lvl4pPr marL="1170000" indent="-252000">
              <a:buFont typeface="Wingdings 3" panose="05040102010807070707" pitchFamily="18" charset="2"/>
              <a:buChar char=""/>
              <a:defRPr/>
            </a:lvl4pPr>
            <a:lvl5pPr marL="1422000" indent="-252000">
              <a:buFont typeface="Wingdings 3" panose="05040102010807070707" pitchFamily="18" charset="2"/>
              <a:buChar char=""/>
              <a:defRPr/>
            </a:lvl5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7" name="Zástupný symbol pro obsah 2"/>
          <p:cNvSpPr>
            <a:spLocks noGrp="1"/>
          </p:cNvSpPr>
          <p:nvPr>
            <p:ph idx="13"/>
          </p:nvPr>
        </p:nvSpPr>
        <p:spPr>
          <a:xfrm>
            <a:off x="4644000" y="1800000"/>
            <a:ext cx="3960000" cy="4320000"/>
          </a:xfrm>
        </p:spPr>
        <p:txBody>
          <a:bodyPr/>
          <a:lstStyle>
            <a:lvl1pPr marL="432000" indent="-432000">
              <a:buFont typeface="Wingdings 3" panose="05040102010807070707" pitchFamily="18" charset="2"/>
              <a:buChar char=""/>
              <a:defRPr/>
            </a:lvl1pPr>
            <a:lvl2pPr marL="666000" indent="-252000">
              <a:buFont typeface="Wingdings 3" panose="05040102010807070707" pitchFamily="18" charset="2"/>
              <a:buChar char=""/>
              <a:defRPr/>
            </a:lvl2pPr>
            <a:lvl3pPr marL="918000" indent="-252000">
              <a:buFont typeface="Wingdings 3" panose="05040102010807070707" pitchFamily="18" charset="2"/>
              <a:buChar char=""/>
              <a:defRPr/>
            </a:lvl3pPr>
            <a:lvl4pPr marL="1170000" indent="-252000">
              <a:buFont typeface="Wingdings 3" panose="05040102010807070707" pitchFamily="18" charset="2"/>
              <a:buChar char=""/>
              <a:defRPr/>
            </a:lvl4pPr>
            <a:lvl5pPr marL="1422000" indent="-252000">
              <a:buFont typeface="Wingdings 3" panose="05040102010807070707" pitchFamily="18" charset="2"/>
              <a:buChar char=""/>
              <a:defRPr/>
            </a:lvl5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5" name="Zástupný symbol pro datum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zápatí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8" name="Zástupný symbol pro číslo snímku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8FEB0F-674B-4A2A-B963-174F37363905}" type="slidenum">
              <a:rPr lang="cs-CZ"/>
              <a:pPr>
                <a:defRPr/>
              </a:pPr>
              <a:t>‹#›</a:t>
            </a:fld>
            <a:endParaRPr lang="cs-CZ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va obsahy nad sebou (trojúh. odrážky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540000" y="1800000"/>
            <a:ext cx="8064000" cy="2088000"/>
          </a:xfrm>
        </p:spPr>
        <p:txBody>
          <a:bodyPr/>
          <a:lstStyle>
            <a:lvl1pPr marL="432000" indent="-432000">
              <a:buFont typeface="Wingdings 3" panose="05040102010807070707" pitchFamily="18" charset="2"/>
              <a:buChar char=""/>
              <a:defRPr/>
            </a:lvl1pPr>
            <a:lvl2pPr marL="666000" indent="-252000">
              <a:buFont typeface="Wingdings 3" panose="05040102010807070707" pitchFamily="18" charset="2"/>
              <a:buChar char=""/>
              <a:defRPr/>
            </a:lvl2pPr>
            <a:lvl3pPr marL="918000" indent="-252000">
              <a:buFont typeface="Wingdings 3" panose="05040102010807070707" pitchFamily="18" charset="2"/>
              <a:buChar char=""/>
              <a:defRPr/>
            </a:lvl3pPr>
            <a:lvl4pPr marL="1170000" indent="-252000">
              <a:buFont typeface="Wingdings 3" panose="05040102010807070707" pitchFamily="18" charset="2"/>
              <a:buChar char=""/>
              <a:defRPr/>
            </a:lvl4pPr>
            <a:lvl5pPr marL="1422000" indent="-252000">
              <a:buFont typeface="Wingdings 3" panose="05040102010807070707" pitchFamily="18" charset="2"/>
              <a:buChar char=""/>
              <a:defRPr/>
            </a:lvl5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8" name="Zástupný symbol pro obsah 2"/>
          <p:cNvSpPr>
            <a:spLocks noGrp="1"/>
          </p:cNvSpPr>
          <p:nvPr>
            <p:ph idx="13"/>
          </p:nvPr>
        </p:nvSpPr>
        <p:spPr>
          <a:xfrm>
            <a:off x="540000" y="4032000"/>
            <a:ext cx="8064000" cy="2088000"/>
          </a:xfrm>
        </p:spPr>
        <p:txBody>
          <a:bodyPr/>
          <a:lstStyle>
            <a:lvl1pPr marL="432000" indent="-432000">
              <a:buFont typeface="Wingdings 3" panose="05040102010807070707" pitchFamily="18" charset="2"/>
              <a:buChar char=""/>
              <a:defRPr/>
            </a:lvl1pPr>
            <a:lvl2pPr marL="666000" indent="-252000">
              <a:buFont typeface="Wingdings 3" panose="05040102010807070707" pitchFamily="18" charset="2"/>
              <a:buChar char=""/>
              <a:defRPr/>
            </a:lvl2pPr>
            <a:lvl3pPr marL="918000" indent="-252000">
              <a:buFont typeface="Wingdings 3" panose="05040102010807070707" pitchFamily="18" charset="2"/>
              <a:buChar char=""/>
              <a:defRPr/>
            </a:lvl3pPr>
            <a:lvl4pPr marL="1170000" indent="-252000">
              <a:buFont typeface="Wingdings 3" panose="05040102010807070707" pitchFamily="18" charset="2"/>
              <a:buChar char=""/>
              <a:defRPr/>
            </a:lvl4pPr>
            <a:lvl5pPr marL="1422000" indent="-252000">
              <a:buFont typeface="Wingdings 3" panose="05040102010807070707" pitchFamily="18" charset="2"/>
              <a:buChar char=""/>
              <a:defRPr/>
            </a:lvl5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5" name="Zástupný symbol pro datum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zápatí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Zástupný symbol pro číslo snímku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8E8A64-EE42-4C41-B4BF-531F711DAF54}" type="slidenum">
              <a:rPr lang="cs-CZ"/>
              <a:pPr>
                <a:defRPr/>
              </a:pPr>
              <a:t>‹#›</a:t>
            </a:fld>
            <a:endParaRPr lang="cs-CZ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Obdélník 14"/>
          <p:cNvSpPr/>
          <p:nvPr/>
        </p:nvSpPr>
        <p:spPr>
          <a:xfrm>
            <a:off x="0" y="1079500"/>
            <a:ext cx="9144000" cy="127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>
              <a:solidFill>
                <a:schemeClr val="tx2"/>
              </a:solidFill>
            </a:endParaRPr>
          </a:p>
        </p:txBody>
      </p:sp>
      <p:sp>
        <p:nvSpPr>
          <p:cNvPr id="7" name="Obdélník 6"/>
          <p:cNvSpPr/>
          <p:nvPr/>
        </p:nvSpPr>
        <p:spPr>
          <a:xfrm>
            <a:off x="0" y="0"/>
            <a:ext cx="9144000" cy="10795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360363" y="0"/>
            <a:ext cx="8423275" cy="1079500"/>
          </a:xfrm>
          <a:prstGeom prst="rect">
            <a:avLst/>
          </a:prstGeom>
        </p:spPr>
        <p:txBody>
          <a:bodyPr vert="horz" lIns="36000" tIns="0" rIns="36000" bIns="0" rtlCol="0" anchor="ctr" anchorCtr="0">
            <a:noAutofit/>
          </a:bodyPr>
          <a:lstStyle/>
          <a:p>
            <a:r>
              <a:rPr lang="cs-CZ" dirty="0" smtClean="0"/>
              <a:t>Kliknutím lze upravit styl.</a:t>
            </a:r>
            <a:endParaRPr lang="cs-CZ" dirty="0"/>
          </a:p>
        </p:txBody>
      </p:sp>
      <p:sp>
        <p:nvSpPr>
          <p:cNvPr id="50181" name="Zástupný symbol pro text 2"/>
          <p:cNvSpPr>
            <a:spLocks noGrp="1"/>
          </p:cNvSpPr>
          <p:nvPr>
            <p:ph type="body" idx="1"/>
          </p:nvPr>
        </p:nvSpPr>
        <p:spPr bwMode="auto">
          <a:xfrm>
            <a:off x="539750" y="1800225"/>
            <a:ext cx="8064500" cy="4319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539750" y="6516688"/>
            <a:ext cx="1116013" cy="179387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050">
                <a:solidFill>
                  <a:schemeClr val="tx1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1692275" y="6516688"/>
            <a:ext cx="6911975" cy="179387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050">
                <a:solidFill>
                  <a:schemeClr val="tx1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8640763" y="6516688"/>
            <a:ext cx="466725" cy="179387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050" b="1">
                <a:solidFill>
                  <a:schemeClr val="tx1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7385F281-676C-4488-8CBB-90ED21FCD798}" type="slidenum">
              <a:rPr lang="cs-CZ"/>
              <a:pPr>
                <a:defRPr/>
              </a:pPr>
              <a:t>‹#›</a:t>
            </a:fld>
            <a:endParaRPr lang="cs-CZ" dirty="0"/>
          </a:p>
        </p:txBody>
      </p:sp>
      <p:sp>
        <p:nvSpPr>
          <p:cNvPr id="18" name="Obdélník 17"/>
          <p:cNvSpPr/>
          <p:nvPr/>
        </p:nvSpPr>
        <p:spPr>
          <a:xfrm>
            <a:off x="0" y="6732588"/>
            <a:ext cx="9144000" cy="125412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2" r:id="rId1"/>
    <p:sldLayoutId id="2147483681" r:id="rId2"/>
    <p:sldLayoutId id="2147483680" r:id="rId3"/>
    <p:sldLayoutId id="2147483679" r:id="rId4"/>
    <p:sldLayoutId id="2147483678" r:id="rId5"/>
    <p:sldLayoutId id="2147483683" r:id="rId6"/>
    <p:sldLayoutId id="2147483677" r:id="rId7"/>
    <p:sldLayoutId id="2147483676" r:id="rId8"/>
    <p:sldLayoutId id="2147483675" r:id="rId9"/>
    <p:sldLayoutId id="2147483674" r:id="rId10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b="1" cap="all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9pPr>
    </p:titleStyle>
    <p:bodyStyle>
      <a:lvl1pPr marL="431800" indent="-431800" algn="l" rtl="0" eaLnBrk="0" fontAlgn="base" hangingPunct="0">
        <a:lnSpc>
          <a:spcPts val="2875"/>
        </a:lnSpc>
        <a:spcBef>
          <a:spcPts val="600"/>
        </a:spcBef>
        <a:spcAft>
          <a:spcPts val="600"/>
        </a:spcAft>
        <a:buClr>
          <a:schemeClr val="accent2"/>
        </a:buClr>
        <a:buSzPct val="100000"/>
        <a:buFont typeface="Wingdings" pitchFamily="2" charset="2"/>
        <a:buChar char="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65163" indent="-250825" algn="l" rtl="0" eaLnBrk="0" fontAlgn="base" hangingPunct="0">
        <a:lnSpc>
          <a:spcPts val="2400"/>
        </a:lnSpc>
        <a:spcBef>
          <a:spcPts val="300"/>
        </a:spcBef>
        <a:spcAft>
          <a:spcPts val="300"/>
        </a:spcAft>
        <a:buClr>
          <a:schemeClr val="accent2"/>
        </a:buClr>
        <a:buSzPct val="80000"/>
        <a:buFont typeface="Wingdings" pitchFamily="2" charset="2"/>
        <a:buChar char="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17575" indent="-250825" algn="l" rtl="0" eaLnBrk="0" fontAlgn="base" hangingPunct="0">
        <a:lnSpc>
          <a:spcPts val="2400"/>
        </a:lnSpc>
        <a:spcBef>
          <a:spcPts val="300"/>
        </a:spcBef>
        <a:spcAft>
          <a:spcPts val="300"/>
        </a:spcAft>
        <a:buClr>
          <a:schemeClr val="accent2"/>
        </a:buClr>
        <a:buSzPct val="80000"/>
        <a:buFont typeface="Wingdings" pitchFamily="2" charset="2"/>
        <a:buChar char="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169988" indent="-250825" algn="l" rtl="0" eaLnBrk="0" fontAlgn="base" hangingPunct="0">
        <a:lnSpc>
          <a:spcPts val="2400"/>
        </a:lnSpc>
        <a:spcBef>
          <a:spcPts val="300"/>
        </a:spcBef>
        <a:spcAft>
          <a:spcPts val="300"/>
        </a:spcAft>
        <a:buClr>
          <a:schemeClr val="accent2"/>
        </a:buClr>
        <a:buSzPct val="80000"/>
        <a:buFont typeface="Wingdings" pitchFamily="2" charset="2"/>
        <a:buChar char=""/>
        <a:defRPr lang="cs-CZ" sz="2000" kern="1200" dirty="0">
          <a:solidFill>
            <a:schemeClr val="tx1"/>
          </a:solidFill>
          <a:latin typeface="+mn-lt"/>
          <a:ea typeface="+mn-ea"/>
          <a:cs typeface="+mn-cs"/>
        </a:defRPr>
      </a:lvl4pPr>
      <a:lvl5pPr marL="1420813" indent="-250825" algn="l" rtl="0" eaLnBrk="0" fontAlgn="base" hangingPunct="0">
        <a:lnSpc>
          <a:spcPts val="2400"/>
        </a:lnSpc>
        <a:spcBef>
          <a:spcPts val="300"/>
        </a:spcBef>
        <a:spcAft>
          <a:spcPts val="300"/>
        </a:spcAft>
        <a:buClr>
          <a:schemeClr val="accent2"/>
        </a:buClr>
        <a:buSzPct val="80000"/>
        <a:buFont typeface="Wingdings" pitchFamily="2" charset="2"/>
        <a:buChar char="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e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wm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wmf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mpsv.cz/cs/19953" TargetMode="External"/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sfcr.cz/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wmf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hyperlink" Target="https://forum.esfcr.cz/" TargetMode="External"/><Relationship Id="rId2" Type="http://schemas.openxmlformats.org/officeDocument/2006/relationships/hyperlink" Target="http://www.esfcr.cz/aktuality-seminare-opz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jpe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hyperlink" Target="mailto:kristyna.mixova@mpsv.cz" TargetMode="External"/><Relationship Id="rId2" Type="http://schemas.openxmlformats.org/officeDocument/2006/relationships/hyperlink" Target="mailto:jiri.prochazka@mpsv.cz" TargetMode="Externa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Nadpis 4"/>
          <p:cNvSpPr>
            <a:spLocks noGrp="1"/>
          </p:cNvSpPr>
          <p:nvPr>
            <p:ph type="title"/>
          </p:nvPr>
        </p:nvSpPr>
        <p:spPr>
          <a:xfrm>
            <a:off x="1476375" y="1700213"/>
            <a:ext cx="7270750" cy="2520875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cs-CZ" altLang="cs-CZ" sz="3600" cap="none" dirty="0" smtClean="0"/>
              <a:t>MOŽNOSTI ČERPÁNÍ                   Z </a:t>
            </a:r>
            <a:r>
              <a:rPr lang="pl-PL" altLang="cs-CZ" sz="3600" cap="none" dirty="0" smtClean="0"/>
              <a:t>OPERAČNÍHO </a:t>
            </a:r>
            <a:r>
              <a:rPr lang="pl-PL" altLang="cs-CZ" sz="3600" cap="none" dirty="0"/>
              <a:t>PROGRAMU </a:t>
            </a:r>
            <a:r>
              <a:rPr lang="pl-PL" altLang="cs-CZ" sz="3600" cap="none" dirty="0" smtClean="0"/>
              <a:t>ZAMĚSTNANOST</a:t>
            </a:r>
            <a:endParaRPr lang="cs-CZ" sz="3600" dirty="0"/>
          </a:p>
        </p:txBody>
      </p:sp>
      <p:pic>
        <p:nvPicPr>
          <p:cNvPr id="14338" name="Zástupný symbol pro obrázek 13"/>
          <p:cNvPicPr>
            <a:picLocks noGrp="1" noChangeAspect="1"/>
          </p:cNvPicPr>
          <p:nvPr>
            <p:ph type="pic" sz="quarter" idx="15"/>
          </p:nvPr>
        </p:nvPicPr>
        <p:blipFill>
          <a:blip r:embed="rId3"/>
          <a:srcRect/>
          <a:stretch>
            <a:fillRect/>
          </a:stretch>
        </p:blipFill>
        <p:spPr>
          <a:xfrm>
            <a:off x="827088" y="1700213"/>
            <a:ext cx="539750" cy="541337"/>
          </a:xfrm>
        </p:spPr>
      </p:pic>
      <p:pic>
        <p:nvPicPr>
          <p:cNvPr id="14339" name="Zástupný symbol pro obrázek 14"/>
          <p:cNvPicPr>
            <a:picLocks noGrp="1" noChangeAspect="1"/>
          </p:cNvPicPr>
          <p:nvPr>
            <p:ph type="pic" sz="quarter" idx="16"/>
          </p:nvPr>
        </p:nvPicPr>
        <p:blipFill>
          <a:blip r:embed="rId4"/>
          <a:srcRect/>
          <a:stretch>
            <a:fillRect/>
          </a:stretch>
        </p:blipFill>
        <p:spPr>
          <a:xfrm>
            <a:off x="827584" y="4437112"/>
            <a:ext cx="539750" cy="539750"/>
          </a:xfrm>
        </p:spPr>
      </p:pic>
      <p:sp>
        <p:nvSpPr>
          <p:cNvPr id="14340" name="Zástupný symbol pro text 5"/>
          <p:cNvSpPr>
            <a:spLocks noGrp="1"/>
          </p:cNvSpPr>
          <p:nvPr>
            <p:ph type="body" sz="quarter" idx="13"/>
          </p:nvPr>
        </p:nvSpPr>
        <p:spPr>
          <a:xfrm>
            <a:off x="1475656" y="4543204"/>
            <a:ext cx="7272338" cy="863600"/>
          </a:xfrm>
        </p:spPr>
        <p:txBody>
          <a:bodyPr/>
          <a:lstStyle/>
          <a:p>
            <a:pPr eaLnBrk="1" hangingPunct="1">
              <a:spcBef>
                <a:spcPct val="0"/>
              </a:spcBef>
              <a:spcAft>
                <a:spcPct val="0"/>
              </a:spcAft>
            </a:pPr>
            <a:endParaRPr lang="cs-CZ" altLang="cs-CZ" dirty="0" smtClean="0"/>
          </a:p>
          <a:p>
            <a:pPr eaLnBrk="1" hangingPunct="1">
              <a:spcBef>
                <a:spcPct val="0"/>
              </a:spcBef>
              <a:spcAft>
                <a:spcPct val="0"/>
              </a:spcAft>
            </a:pPr>
            <a:endParaRPr lang="cs-CZ" altLang="cs-CZ" sz="1200" dirty="0" smtClean="0"/>
          </a:p>
          <a:p>
            <a:pPr eaLnBrk="1" hangingPunct="1">
              <a:spcBef>
                <a:spcPct val="0"/>
              </a:spcBef>
              <a:spcAft>
                <a:spcPct val="0"/>
              </a:spcAft>
            </a:pPr>
            <a:r>
              <a:rPr lang="cs-CZ" altLang="cs-CZ" dirty="0" smtClean="0"/>
              <a:t>Odbor podpory projektů </a:t>
            </a:r>
            <a:endParaRPr lang="en-GB" altLang="cs-CZ" dirty="0" smtClean="0"/>
          </a:p>
          <a:p>
            <a:pPr eaLnBrk="1" hangingPunct="1">
              <a:spcBef>
                <a:spcPct val="0"/>
              </a:spcBef>
              <a:spcAft>
                <a:spcPct val="0"/>
              </a:spcAft>
            </a:pPr>
            <a:r>
              <a:rPr lang="cs-CZ" altLang="cs-CZ" dirty="0" smtClean="0"/>
              <a:t>Ministerstvo práce a sociálních věcí</a:t>
            </a:r>
          </a:p>
          <a:p>
            <a:pPr eaLnBrk="1" hangingPunct="1">
              <a:spcBef>
                <a:spcPct val="0"/>
              </a:spcBef>
              <a:spcAft>
                <a:spcPct val="0"/>
              </a:spcAft>
            </a:pPr>
            <a:endParaRPr lang="cs-CZ" altLang="cs-CZ" dirty="0" smtClean="0"/>
          </a:p>
          <a:p>
            <a:pPr eaLnBrk="1" hangingPunct="1">
              <a:spcBef>
                <a:spcPct val="0"/>
              </a:spcBef>
              <a:spcAft>
                <a:spcPct val="0"/>
              </a:spcAft>
            </a:pPr>
            <a:endParaRPr lang="cs-CZ" altLang="cs-CZ" dirty="0" smtClean="0"/>
          </a:p>
        </p:txBody>
      </p:sp>
      <p:pic>
        <p:nvPicPr>
          <p:cNvPr id="14341" name="Zástupný symbol pro obrázek 15"/>
          <p:cNvPicPr>
            <a:picLocks noGrp="1" noChangeAspect="1"/>
          </p:cNvPicPr>
          <p:nvPr>
            <p:ph type="pic" sz="quarter" idx="17"/>
          </p:nvPr>
        </p:nvPicPr>
        <p:blipFill>
          <a:blip r:embed="rId5"/>
          <a:srcRect/>
          <a:stretch>
            <a:fillRect/>
          </a:stretch>
        </p:blipFill>
        <p:spPr>
          <a:xfrm>
            <a:off x="827088" y="6092825"/>
            <a:ext cx="539750" cy="539750"/>
          </a:xfrm>
        </p:spPr>
      </p:pic>
      <p:sp>
        <p:nvSpPr>
          <p:cNvPr id="14342" name="Zástupný symbol pro text 6"/>
          <p:cNvSpPr>
            <a:spLocks noGrp="1"/>
          </p:cNvSpPr>
          <p:nvPr>
            <p:ph type="body" sz="quarter" idx="14"/>
          </p:nvPr>
        </p:nvSpPr>
        <p:spPr>
          <a:xfrm>
            <a:off x="1476375" y="6092825"/>
            <a:ext cx="7270750" cy="539750"/>
          </a:xfrm>
        </p:spPr>
        <p:txBody>
          <a:bodyPr/>
          <a:lstStyle/>
          <a:p>
            <a:pPr eaLnBrk="1" hangingPunct="1">
              <a:spcBef>
                <a:spcPct val="0"/>
              </a:spcBef>
              <a:spcAft>
                <a:spcPct val="0"/>
              </a:spcAft>
            </a:pPr>
            <a:r>
              <a:rPr lang="cs-CZ" altLang="cs-CZ" dirty="0" smtClean="0"/>
              <a:t>3. 11. 2015 RSK Karlovy Vary</a:t>
            </a:r>
          </a:p>
        </p:txBody>
      </p:sp>
      <p:pic>
        <p:nvPicPr>
          <p:cNvPr id="5122" name="Picture 2" descr="C:\Users\KauckaL\AppData\Local\Microsoft\Windows\INetCache\IE\YD7IVFNE\teachers[1]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3097763"/>
            <a:ext cx="1764197" cy="14113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266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cs-CZ" dirty="0" smtClean="0"/>
              <a:t>Využití Jednotkových nákladů</a:t>
            </a:r>
            <a:endParaRPr lang="cs-CZ" dirty="0"/>
          </a:p>
        </p:txBody>
      </p:sp>
      <p:sp>
        <p:nvSpPr>
          <p:cNvPr id="60418" name="Zástupný symbol pro obsah 2"/>
          <p:cNvSpPr>
            <a:spLocks noGrp="1"/>
          </p:cNvSpPr>
          <p:nvPr>
            <p:ph idx="1"/>
          </p:nvPr>
        </p:nvSpPr>
        <p:spPr>
          <a:xfrm>
            <a:off x="539750" y="1628800"/>
            <a:ext cx="8064500" cy="4968552"/>
          </a:xfrm>
        </p:spPr>
        <p:txBody>
          <a:bodyPr/>
          <a:lstStyle/>
          <a:p>
            <a:pPr marL="0" indent="0" eaLnBrk="1" hangingPunct="1">
              <a:buNone/>
            </a:pPr>
            <a:r>
              <a:rPr lang="cs-CZ" altLang="cs-CZ" sz="2000" b="1" u="sng" dirty="0" smtClean="0"/>
              <a:t>Jednotkové náklady: </a:t>
            </a:r>
          </a:p>
          <a:p>
            <a:pPr marL="0" indent="0" eaLnBrk="1" hangingPunct="1">
              <a:buNone/>
            </a:pPr>
            <a:endParaRPr lang="cs-CZ" altLang="cs-CZ" sz="2000" b="1" dirty="0" smtClean="0"/>
          </a:p>
          <a:p>
            <a:pPr lvl="1" indent="-393700" eaLnBrk="1" hangingPunct="1">
              <a:buFont typeface="Wingdings" panose="05000000000000000000" pitchFamily="2" charset="2"/>
              <a:buChar char="v"/>
            </a:pPr>
            <a:r>
              <a:rPr lang="cs-CZ" altLang="cs-CZ" dirty="0" smtClean="0"/>
              <a:t>Forma zjednodušeného vykazování</a:t>
            </a:r>
          </a:p>
          <a:p>
            <a:pPr lvl="1" indent="-393700" eaLnBrk="1" hangingPunct="1">
              <a:buFont typeface="Wingdings" panose="05000000000000000000" pitchFamily="2" charset="2"/>
              <a:buChar char="v"/>
            </a:pPr>
            <a:r>
              <a:rPr lang="cs-CZ" altLang="cs-CZ" dirty="0" smtClean="0"/>
              <a:t>Nyní ve </a:t>
            </a:r>
            <a:r>
              <a:rPr lang="cs-CZ" altLang="cs-CZ" dirty="0"/>
              <a:t>fázi </a:t>
            </a:r>
            <a:r>
              <a:rPr lang="cs-CZ" altLang="cs-CZ" dirty="0" smtClean="0"/>
              <a:t>příprav</a:t>
            </a:r>
          </a:p>
          <a:p>
            <a:pPr marL="271463" lvl="1" indent="0" eaLnBrk="1" hangingPunct="1">
              <a:buNone/>
            </a:pPr>
            <a:endParaRPr lang="cs-CZ" altLang="cs-CZ" dirty="0" smtClean="0"/>
          </a:p>
          <a:p>
            <a:pPr lvl="1" indent="-393700" eaLnBrk="1" hangingPunct="1">
              <a:buFont typeface="Wingdings" panose="05000000000000000000" pitchFamily="2" charset="2"/>
              <a:buChar char="v"/>
            </a:pPr>
            <a:r>
              <a:rPr lang="cs-CZ" altLang="cs-CZ" dirty="0" smtClean="0"/>
              <a:t>Podpora se proplácí za dosažení předem stanoveného výstupu / výsledku, </a:t>
            </a:r>
            <a:r>
              <a:rPr lang="cs-CZ" altLang="cs-CZ" b="1" dirty="0" smtClean="0"/>
              <a:t>neprokazují se jednotlivé výdaje</a:t>
            </a:r>
          </a:p>
          <a:p>
            <a:pPr marL="271463" lvl="1" indent="0" eaLnBrk="1" hangingPunct="1">
              <a:buNone/>
            </a:pPr>
            <a:endParaRPr lang="cs-CZ" altLang="cs-CZ" b="1" dirty="0" smtClean="0"/>
          </a:p>
          <a:p>
            <a:pPr lvl="1" indent="-393700" eaLnBrk="1" hangingPunct="1">
              <a:buFont typeface="Wingdings" panose="05000000000000000000" pitchFamily="2" charset="2"/>
              <a:buChar char="v"/>
            </a:pPr>
            <a:r>
              <a:rPr lang="cs-CZ" altLang="cs-CZ" dirty="0" smtClean="0"/>
              <a:t>Předpokládaná oblast: </a:t>
            </a:r>
            <a:r>
              <a:rPr lang="cs-CZ" altLang="cs-CZ" b="1" dirty="0" smtClean="0"/>
              <a:t>zařízení péče o děti předškolního věku </a:t>
            </a:r>
            <a:r>
              <a:rPr lang="cs-CZ" altLang="cs-CZ" dirty="0" smtClean="0"/>
              <a:t>(vznik, transformace a provoz zařízení typu </a:t>
            </a:r>
            <a:r>
              <a:rPr lang="cs-CZ" altLang="cs-CZ" b="1" dirty="0" smtClean="0"/>
              <a:t>dětské skupiny</a:t>
            </a:r>
            <a:r>
              <a:rPr lang="cs-CZ" altLang="cs-CZ" dirty="0" smtClean="0"/>
              <a:t>)</a:t>
            </a:r>
          </a:p>
          <a:p>
            <a:pPr marL="271463" lvl="1" indent="0" eaLnBrk="1" hangingPunct="1">
              <a:buNone/>
            </a:pPr>
            <a:endParaRPr lang="cs-CZ" altLang="cs-CZ" dirty="0" smtClean="0"/>
          </a:p>
          <a:p>
            <a:pPr lvl="1" indent="-393700" eaLnBrk="1" hangingPunct="1">
              <a:buFont typeface="Wingdings" panose="05000000000000000000" pitchFamily="2" charset="2"/>
              <a:buChar char="v"/>
            </a:pPr>
            <a:r>
              <a:rPr lang="cs-CZ" altLang="cs-CZ" dirty="0" smtClean="0"/>
              <a:t>Předpokládaná oblast: podpory </a:t>
            </a:r>
            <a:r>
              <a:rPr lang="cs-CZ" altLang="cs-CZ" b="1" dirty="0" smtClean="0"/>
              <a:t>dalšího profesního vzdělávání zaměstnanců ve firmách </a:t>
            </a:r>
          </a:p>
          <a:p>
            <a:pPr eaLnBrk="1" hangingPunct="1"/>
            <a:endParaRPr lang="cs-CZ" altLang="cs-CZ" sz="1600" dirty="0" smtClean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3AD7FA4-19A5-424C-8D41-FCD17C2374B5}" type="slidenum">
              <a:rPr lang="cs-CZ"/>
              <a:pPr>
                <a:defRPr/>
              </a:pPr>
              <a:t>10</a:t>
            </a:fld>
            <a:endParaRPr lang="cs-CZ" dirty="0"/>
          </a:p>
        </p:txBody>
      </p:sp>
      <p:pic>
        <p:nvPicPr>
          <p:cNvPr id="27656" name="Picture 8" descr="C:\Users\KauckaL\AppData\Local\Microsoft\Windows\INetCache\IE\GQGBAEN1\Wingcapblock[1]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192" y="1484784"/>
            <a:ext cx="1487424" cy="1475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69109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>
              <a:defRPr/>
            </a:pPr>
            <a:r>
              <a:rPr lang="cs-CZ" dirty="0" smtClean="0"/>
              <a:t>Pracovní úvazek</a:t>
            </a:r>
            <a:endParaRPr lang="cs-CZ" dirty="0"/>
          </a:p>
        </p:txBody>
      </p:sp>
      <p:sp>
        <p:nvSpPr>
          <p:cNvPr id="162819" name="Zástupný symbol pro obsah 2"/>
          <p:cNvSpPr>
            <a:spLocks noGrp="1"/>
          </p:cNvSpPr>
          <p:nvPr>
            <p:ph idx="1"/>
          </p:nvPr>
        </p:nvSpPr>
        <p:spPr>
          <a:xfrm>
            <a:off x="684213" y="1700808"/>
            <a:ext cx="7704137" cy="4823817"/>
          </a:xfrm>
        </p:spPr>
        <p:txBody>
          <a:bodyPr/>
          <a:lstStyle/>
          <a:p>
            <a:pPr marL="414338" lvl="1" indent="-328613">
              <a:buFont typeface="Wingdings" panose="05000000000000000000" pitchFamily="2" charset="2"/>
              <a:buNone/>
              <a:defRPr/>
            </a:pPr>
            <a:r>
              <a:rPr lang="cs-CZ" altLang="cs-CZ" b="1" u="sng" dirty="0" smtClean="0"/>
              <a:t>Pracovní úvazek - maximálně 1,0:</a:t>
            </a:r>
          </a:p>
          <a:p>
            <a:pPr lvl="1" indent="-398463" algn="just">
              <a:spcBef>
                <a:spcPts val="1200"/>
              </a:spcBef>
              <a:spcAft>
                <a:spcPts val="1200"/>
              </a:spcAft>
              <a:buFont typeface="Wingdings" panose="05000000000000000000" pitchFamily="2" charset="2"/>
              <a:buChar char="v"/>
              <a:defRPr/>
            </a:pPr>
            <a:r>
              <a:rPr lang="cs-CZ" altLang="cs-CZ" dirty="0"/>
              <a:t>Pracovní úvazky zaměstnance se nesmí překrývat a není možné, aby byl placen za stejnou práci </a:t>
            </a:r>
            <a:r>
              <a:rPr lang="cs-CZ" altLang="cs-CZ" b="1" dirty="0"/>
              <a:t>vícekrát</a:t>
            </a:r>
            <a:r>
              <a:rPr lang="cs-CZ" altLang="cs-CZ" dirty="0"/>
              <a:t>. </a:t>
            </a:r>
            <a:endParaRPr lang="cs-CZ" altLang="cs-CZ" dirty="0" smtClean="0"/>
          </a:p>
          <a:p>
            <a:pPr lvl="1" indent="-398463" algn="just">
              <a:spcBef>
                <a:spcPts val="1200"/>
              </a:spcBef>
              <a:spcAft>
                <a:spcPts val="1200"/>
              </a:spcAft>
              <a:buFont typeface="Wingdings" panose="05000000000000000000" pitchFamily="2" charset="2"/>
              <a:buChar char="v"/>
              <a:defRPr/>
            </a:pPr>
            <a:r>
              <a:rPr lang="cs-CZ" altLang="cs-CZ" dirty="0" smtClean="0"/>
              <a:t>Úvazek </a:t>
            </a:r>
            <a:r>
              <a:rPr lang="cs-CZ" altLang="cs-CZ" dirty="0"/>
              <a:t>osoby, u které je odměňování i jen částečně hrazeno z prostředků projektu OPZ, může být </a:t>
            </a:r>
            <a:r>
              <a:rPr lang="cs-CZ" altLang="cs-CZ" b="1" dirty="0"/>
              <a:t>maximálně 1,0 </a:t>
            </a:r>
            <a:r>
              <a:rPr lang="cs-CZ" altLang="cs-CZ" dirty="0"/>
              <a:t>dohromady </a:t>
            </a:r>
            <a:r>
              <a:rPr lang="cs-CZ" altLang="cs-CZ" b="1" dirty="0"/>
              <a:t>u všech subjektů </a:t>
            </a:r>
            <a:r>
              <a:rPr lang="cs-CZ" altLang="cs-CZ" dirty="0"/>
              <a:t>(</a:t>
            </a:r>
            <a:r>
              <a:rPr lang="cs-CZ" altLang="cs-CZ" dirty="0" smtClean="0"/>
              <a:t>příjemců </a:t>
            </a:r>
            <a:r>
              <a:rPr lang="cs-CZ" altLang="cs-CZ" dirty="0"/>
              <a:t>a </a:t>
            </a:r>
            <a:r>
              <a:rPr lang="cs-CZ" altLang="cs-CZ" dirty="0" smtClean="0"/>
              <a:t>partnerů) </a:t>
            </a:r>
            <a:r>
              <a:rPr lang="cs-CZ" altLang="cs-CZ" dirty="0"/>
              <a:t>zapojených  do  daného  projektu  (tj.  součet  veškerých  úvazků  zaměstnance u zaměstnavatele/ů včetně případných DPP a DPČ nesmí překročit jeden pracovní úvazek), a to po celou dobu zapojení daného pracovníka do realizace projektu OPZ.</a:t>
            </a:r>
          </a:p>
          <a:p>
            <a:pPr marL="0" indent="0" algn="just">
              <a:buFont typeface="Wingdings" pitchFamily="2" charset="2"/>
              <a:buNone/>
              <a:defRPr/>
            </a:pPr>
            <a:endParaRPr lang="cs-CZ" altLang="cs-CZ" dirty="0" smtClean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57D2CDE-AE26-4856-8061-56CE39B82B2D}" type="slidenum">
              <a:rPr lang="cs-CZ" smtClean="0"/>
              <a:pPr>
                <a:defRPr/>
              </a:pPr>
              <a:t>11</a:t>
            </a:fld>
            <a:endParaRPr lang="cs-CZ" dirty="0"/>
          </a:p>
        </p:txBody>
      </p:sp>
      <p:pic>
        <p:nvPicPr>
          <p:cNvPr id="26627" name="Picture 3" descr="C:\Users\KauckaL\AppData\Local\Microsoft\Windows\INetCache\IE\PL0PFE06\workexperience[1].gi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65654" y="404664"/>
            <a:ext cx="1482810" cy="12961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037368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cs-CZ" dirty="0" smtClean="0"/>
              <a:t>Křížové financování </a:t>
            </a:r>
            <a:r>
              <a:rPr lang="cs-CZ" dirty="0"/>
              <a:t> </a:t>
            </a:r>
            <a:r>
              <a:rPr lang="cs-CZ" dirty="0" smtClean="0"/>
              <a:t>1/2</a:t>
            </a:r>
            <a:endParaRPr lang="cs-CZ" dirty="0"/>
          </a:p>
        </p:txBody>
      </p:sp>
      <p:sp>
        <p:nvSpPr>
          <p:cNvPr id="63490" name="Zástupný symbol pro obsah 2"/>
          <p:cNvSpPr>
            <a:spLocks noGrp="1"/>
          </p:cNvSpPr>
          <p:nvPr>
            <p:ph idx="1"/>
          </p:nvPr>
        </p:nvSpPr>
        <p:spPr>
          <a:xfrm>
            <a:off x="395288" y="1341438"/>
            <a:ext cx="8064500" cy="5183187"/>
          </a:xfrm>
        </p:spPr>
        <p:txBody>
          <a:bodyPr/>
          <a:lstStyle/>
          <a:p>
            <a:pPr marL="0" lvl="1" indent="0" eaLnBrk="1" hangingPunct="1">
              <a:lnSpc>
                <a:spcPct val="100000"/>
              </a:lnSpc>
              <a:buFont typeface="Wingdings" pitchFamily="2" charset="2"/>
              <a:buNone/>
            </a:pPr>
            <a:r>
              <a:rPr lang="cs-CZ" altLang="cs-CZ" sz="1800" b="1" dirty="0" smtClean="0"/>
              <a:t>Křížové financování je v OPZ definováno odlišně od OP LZZ </a:t>
            </a:r>
          </a:p>
          <a:p>
            <a:pPr marL="0" lvl="1" indent="0" eaLnBrk="1" hangingPunct="1">
              <a:lnSpc>
                <a:spcPct val="100000"/>
              </a:lnSpc>
              <a:buFont typeface="Wingdings" pitchFamily="2" charset="2"/>
              <a:buNone/>
            </a:pPr>
            <a:r>
              <a:rPr lang="cs-CZ" altLang="cs-CZ" sz="1800" dirty="0" smtClean="0"/>
              <a:t>(došlo ke změně nařízení)</a:t>
            </a:r>
          </a:p>
          <a:p>
            <a:pPr marL="0" lvl="1" indent="0" eaLnBrk="1" hangingPunct="1">
              <a:lnSpc>
                <a:spcPct val="100000"/>
              </a:lnSpc>
              <a:buFont typeface="Wingdings" pitchFamily="2" charset="2"/>
              <a:buNone/>
            </a:pPr>
            <a:endParaRPr lang="cs-CZ" altLang="cs-CZ" sz="1600" dirty="0" smtClean="0"/>
          </a:p>
          <a:p>
            <a:pPr marL="1588" lvl="2" indent="0" algn="ctr" eaLnBrk="1" hangingPunct="1">
              <a:spcBef>
                <a:spcPts val="1200"/>
              </a:spcBef>
              <a:spcAft>
                <a:spcPts val="1200"/>
              </a:spcAft>
              <a:buNone/>
            </a:pPr>
            <a:r>
              <a:rPr lang="cs-CZ" altLang="cs-CZ" sz="1800" b="1" u="sng" dirty="0" smtClean="0"/>
              <a:t>OPZ: do křížového financování patří výdeje za nákup infrastruktury </a:t>
            </a:r>
          </a:p>
          <a:p>
            <a:pPr marL="828675" lvl="2" indent="-285750" eaLnBrk="1" hangingPunct="1">
              <a:spcBef>
                <a:spcPts val="1200"/>
              </a:spcBef>
              <a:spcAft>
                <a:spcPts val="1200"/>
              </a:spcAft>
              <a:buFont typeface="Wingdings" panose="05000000000000000000" pitchFamily="2" charset="2"/>
              <a:buChar char="v"/>
            </a:pPr>
            <a:r>
              <a:rPr lang="cs-CZ" altLang="cs-CZ" sz="1600" dirty="0" smtClean="0"/>
              <a:t>za infrastrukturu </a:t>
            </a:r>
            <a:r>
              <a:rPr lang="cs-CZ" altLang="cs-CZ" sz="1600" dirty="0"/>
              <a:t>se </a:t>
            </a:r>
            <a:r>
              <a:rPr lang="cs-CZ" altLang="cs-CZ" sz="1600" b="1" dirty="0"/>
              <a:t>považují</a:t>
            </a:r>
            <a:r>
              <a:rPr lang="cs-CZ" altLang="cs-CZ" sz="1600" dirty="0"/>
              <a:t> budovy, stavby</a:t>
            </a:r>
            <a:r>
              <a:rPr lang="cs-CZ" altLang="cs-CZ" sz="1600" dirty="0" smtClean="0"/>
              <a:t>, pozemky a technická zařízení nezbytná pro fungování budov a staveb, s nemovitostmi pevně spojená (vodovod, kanalizace, energetické, komunikační vedení apod.)</a:t>
            </a:r>
          </a:p>
          <a:p>
            <a:pPr marL="828675" lvl="2" indent="-285750" eaLnBrk="1" hangingPunct="1">
              <a:spcBef>
                <a:spcPts val="1200"/>
              </a:spcBef>
              <a:spcAft>
                <a:spcPts val="1200"/>
              </a:spcAft>
              <a:buFont typeface="Wingdings" panose="05000000000000000000" pitchFamily="2" charset="2"/>
              <a:buChar char="v"/>
            </a:pPr>
            <a:r>
              <a:rPr lang="cs-CZ" altLang="cs-CZ" sz="1600" dirty="0" smtClean="0"/>
              <a:t>za infrastrukturu se </a:t>
            </a:r>
            <a:r>
              <a:rPr lang="cs-CZ" altLang="cs-CZ" sz="1600" b="1" dirty="0" smtClean="0"/>
              <a:t>nepovažují</a:t>
            </a:r>
            <a:r>
              <a:rPr lang="cs-CZ" altLang="cs-CZ" sz="1600" dirty="0" smtClean="0"/>
              <a:t> movité a samostatně pořizované věci využívané při realizaci projektů (vybavení, nábytek, učební pomůcky, přístroje sloužící k výuce nebo používané při výzkumu a vývoji apod.)</a:t>
            </a:r>
          </a:p>
          <a:p>
            <a:pPr marL="828675" lvl="2" indent="-285750" eaLnBrk="1" hangingPunct="1">
              <a:spcBef>
                <a:spcPts val="1200"/>
              </a:spcBef>
              <a:spcAft>
                <a:spcPts val="1200"/>
              </a:spcAft>
              <a:buFont typeface="Wingdings" panose="05000000000000000000" pitchFamily="2" charset="2"/>
              <a:buChar char="v"/>
            </a:pPr>
            <a:r>
              <a:rPr lang="cs-CZ" altLang="cs-CZ" sz="1600" dirty="0" smtClean="0"/>
              <a:t>v textu konkrétní výzvy vymezeny podrobnější informace o křížovém financování</a:t>
            </a: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272C5DB-E6F3-4F5A-A88D-FE1449BB7C86}" type="slidenum">
              <a:rPr lang="cs-CZ"/>
              <a:pPr>
                <a:defRPr/>
              </a:pPr>
              <a:t>12</a:t>
            </a:fld>
            <a:endParaRPr lang="cs-CZ" dirty="0"/>
          </a:p>
        </p:txBody>
      </p:sp>
      <p:pic>
        <p:nvPicPr>
          <p:cNvPr id="28674" name="Picture 2" descr="C:\Users\KauckaL\AppData\Local\Microsoft\Windows\INetCache\IE\GQGBAEN1\banc-de-treball-amb-eines-senzill[1]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627392">
            <a:off x="7362018" y="374220"/>
            <a:ext cx="1661987" cy="14744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066424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cs-CZ" dirty="0" smtClean="0"/>
              <a:t>Křížové financování  2/2</a:t>
            </a:r>
            <a:endParaRPr lang="cs-CZ" dirty="0"/>
          </a:p>
        </p:txBody>
      </p:sp>
      <p:sp>
        <p:nvSpPr>
          <p:cNvPr id="159747" name="Zástupný symbol pro obsah 2"/>
          <p:cNvSpPr>
            <a:spLocks noGrp="1"/>
          </p:cNvSpPr>
          <p:nvPr>
            <p:ph idx="1"/>
          </p:nvPr>
        </p:nvSpPr>
        <p:spPr>
          <a:xfrm>
            <a:off x="395288" y="1341438"/>
            <a:ext cx="8064500" cy="5183187"/>
          </a:xfrm>
        </p:spPr>
        <p:txBody>
          <a:bodyPr>
            <a:noAutofit/>
          </a:bodyPr>
          <a:lstStyle/>
          <a:p>
            <a:pPr marL="266700" lvl="1" indent="-266700" eaLnBrk="1" hangingPunct="1">
              <a:spcBef>
                <a:spcPts val="1200"/>
              </a:spcBef>
              <a:spcAft>
                <a:spcPts val="1200"/>
              </a:spcAft>
            </a:pPr>
            <a:endParaRPr lang="cs-CZ" altLang="cs-CZ" dirty="0" smtClean="0"/>
          </a:p>
          <a:p>
            <a:pPr marL="627063" lvl="1" indent="-355600" eaLnBrk="1" hangingPunct="1">
              <a:spcBef>
                <a:spcPts val="1200"/>
              </a:spcBef>
              <a:spcAft>
                <a:spcPts val="1200"/>
              </a:spcAft>
              <a:buFont typeface="Wingdings" pitchFamily="2" charset="2"/>
              <a:buChar char="v"/>
            </a:pPr>
            <a:r>
              <a:rPr lang="cs-CZ" altLang="cs-CZ" sz="1800" dirty="0" smtClean="0"/>
              <a:t>Podíl výdajů na </a:t>
            </a:r>
            <a:r>
              <a:rPr lang="cs-CZ" altLang="cs-CZ" sz="1800" b="1" dirty="0" smtClean="0"/>
              <a:t>křížové financování</a:t>
            </a:r>
            <a:r>
              <a:rPr lang="cs-CZ" altLang="cs-CZ" sz="1800" dirty="0" smtClean="0"/>
              <a:t> </a:t>
            </a:r>
            <a:r>
              <a:rPr lang="cs-CZ" altLang="cs-CZ" sz="1800" b="1" dirty="0" smtClean="0"/>
              <a:t>nesmí</a:t>
            </a:r>
            <a:r>
              <a:rPr lang="cs-CZ" altLang="cs-CZ" sz="1800" dirty="0" smtClean="0"/>
              <a:t> v rámci celkových způsobilých výdajů </a:t>
            </a:r>
            <a:r>
              <a:rPr lang="cs-CZ" altLang="cs-CZ" sz="1800" b="1" dirty="0" smtClean="0"/>
              <a:t>za každou prioritní osu překročit 10 % </a:t>
            </a:r>
            <a:r>
              <a:rPr lang="cs-CZ" altLang="cs-CZ" sz="1800" dirty="0" smtClean="0"/>
              <a:t>(zodpovědnost za dodržení limitu má ŘO). </a:t>
            </a:r>
          </a:p>
          <a:p>
            <a:pPr marL="627063" lvl="1" indent="-355600" eaLnBrk="1" hangingPunct="1">
              <a:spcBef>
                <a:spcPts val="1200"/>
              </a:spcBef>
              <a:spcAft>
                <a:spcPts val="1200"/>
              </a:spcAft>
              <a:buFont typeface="Wingdings" pitchFamily="2" charset="2"/>
              <a:buChar char="v"/>
            </a:pPr>
            <a:r>
              <a:rPr lang="cs-CZ" altLang="cs-CZ" sz="1800" b="1" dirty="0" smtClean="0"/>
              <a:t>Na úrovni projektu z pravidel OPZ žádný limit nevyplývá</a:t>
            </a:r>
            <a:r>
              <a:rPr lang="cs-CZ" altLang="cs-CZ" sz="1800" dirty="0" smtClean="0"/>
              <a:t> (resp. platí </a:t>
            </a:r>
            <a:r>
              <a:rPr lang="cs-CZ" altLang="cs-CZ" sz="1800" b="1" dirty="0" smtClean="0"/>
              <a:t>omezení pro rozsah investičních výdajů</a:t>
            </a:r>
            <a:r>
              <a:rPr lang="cs-CZ" altLang="cs-CZ" sz="1800" dirty="0" smtClean="0"/>
              <a:t> v projektu ve výši max. </a:t>
            </a:r>
            <a:r>
              <a:rPr lang="cs-CZ" altLang="cs-CZ" sz="1800" b="1" dirty="0" smtClean="0"/>
              <a:t>50 %</a:t>
            </a:r>
            <a:r>
              <a:rPr lang="cs-CZ" altLang="cs-CZ" sz="1800" dirty="0" smtClean="0"/>
              <a:t> způsobilých výdajů</a:t>
            </a:r>
            <a:r>
              <a:rPr lang="cs-CZ" altLang="cs-CZ" sz="1800" dirty="0"/>
              <a:t>.</a:t>
            </a:r>
            <a:endParaRPr lang="cs-CZ" altLang="cs-CZ" sz="1800" dirty="0" smtClean="0"/>
          </a:p>
          <a:p>
            <a:pPr marL="627063" lvl="1" indent="-355600" eaLnBrk="1" hangingPunct="1">
              <a:spcBef>
                <a:spcPts val="1200"/>
              </a:spcBef>
              <a:spcAft>
                <a:spcPts val="1200"/>
              </a:spcAft>
              <a:buFont typeface="Wingdings" pitchFamily="2" charset="2"/>
              <a:buChar char="v"/>
            </a:pPr>
            <a:r>
              <a:rPr lang="cs-CZ" altLang="cs-CZ" sz="1800" dirty="0" smtClean="0"/>
              <a:t>ŘO </a:t>
            </a:r>
            <a:r>
              <a:rPr lang="cs-CZ" altLang="cs-CZ" sz="1800" b="1" dirty="0" smtClean="0"/>
              <a:t>může</a:t>
            </a:r>
            <a:r>
              <a:rPr lang="cs-CZ" altLang="cs-CZ" sz="1800" dirty="0" smtClean="0"/>
              <a:t> </a:t>
            </a:r>
            <a:r>
              <a:rPr lang="cs-CZ" altLang="cs-CZ" sz="1800" b="1" dirty="0" smtClean="0"/>
              <a:t>ve výzvě</a:t>
            </a:r>
            <a:r>
              <a:rPr lang="cs-CZ" altLang="cs-CZ" sz="1800" dirty="0" smtClean="0"/>
              <a:t> k předkládání žádostí o podporu </a:t>
            </a:r>
            <a:r>
              <a:rPr lang="cs-CZ" altLang="cs-CZ" sz="1800" b="1" dirty="0" smtClean="0"/>
              <a:t>stanovit limit pro křížové financování</a:t>
            </a:r>
            <a:r>
              <a:rPr lang="cs-CZ" altLang="cs-CZ" sz="1800" dirty="0" smtClean="0"/>
              <a:t> v projektech v návaznosti na zaměření výzvy a také s ohledem na rozsah využití křížového financování v jiných podpořených či plánovaných projektech.</a:t>
            </a: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E5BB68D-814A-4D2C-8218-31EB2AA89939}" type="slidenum">
              <a:rPr lang="cs-CZ"/>
              <a:pPr>
                <a:defRPr/>
              </a:pPr>
              <a:t>13</a:t>
            </a:fld>
            <a:endParaRPr lang="cs-CZ" dirty="0"/>
          </a:p>
        </p:txBody>
      </p:sp>
      <p:pic>
        <p:nvPicPr>
          <p:cNvPr id="29698" name="Picture 2" descr="C:\Users\KauckaL\AppData\Local\Microsoft\Windows\INetCache\IE\JL8B9CEJ\banc-de-treball-amb-eines[1]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38561">
            <a:off x="6951174" y="195157"/>
            <a:ext cx="1776502" cy="15760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185396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HODNOCENÍ A VÝBĚR PROJEKTŮ</a:t>
            </a:r>
            <a:endParaRPr lang="cs-CZ" dirty="0"/>
          </a:p>
        </p:txBody>
      </p:sp>
      <p:graphicFrame>
        <p:nvGraphicFramePr>
          <p:cNvPr id="5" name="Zástupný symbol pro obsah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776306370"/>
              </p:ext>
            </p:extLst>
          </p:nvPr>
        </p:nvGraphicFramePr>
        <p:xfrm>
          <a:off x="539750" y="1800225"/>
          <a:ext cx="8064500" cy="43195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540CD98-BBB6-43C5-ADDD-116302A79EBA}" type="slidenum">
              <a:rPr lang="cs-CZ" smtClean="0"/>
              <a:pPr>
                <a:defRPr/>
              </a:pPr>
              <a:t>14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8927426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 wrap="square" numCol="1" compatLnSpc="1">
            <a:prstTxWarp prst="textNoShape">
              <a:avLst/>
            </a:prstTxWarp>
          </a:bodyPr>
          <a:lstStyle/>
          <a:p>
            <a:pPr algn="ctr" eaLnBrk="1" hangingPunct="1"/>
            <a:r>
              <a:rPr lang="cs-CZ" cap="none" smtClean="0"/>
              <a:t>HODNOCENÍ SOUTĚŽNÍ</a:t>
            </a:r>
            <a:r>
              <a:rPr lang="en-GB" cap="none" smtClean="0"/>
              <a:t>CH</a:t>
            </a:r>
            <a:r>
              <a:rPr lang="cs-CZ" cap="none" smtClean="0"/>
              <a:t> PROJEKTŮ</a:t>
            </a:r>
          </a:p>
        </p:txBody>
      </p:sp>
      <p:sp>
        <p:nvSpPr>
          <p:cNvPr id="47106" name="Zástupný symbol pro obsah 2"/>
          <p:cNvSpPr>
            <a:spLocks noGrp="1"/>
          </p:cNvSpPr>
          <p:nvPr>
            <p:ph idx="1"/>
          </p:nvPr>
        </p:nvSpPr>
        <p:spPr>
          <a:xfrm>
            <a:off x="539750" y="1341438"/>
            <a:ext cx="8064500" cy="4778375"/>
          </a:xfrm>
        </p:spPr>
        <p:txBody>
          <a:bodyPr/>
          <a:lstStyle/>
          <a:p>
            <a:pPr eaLnBrk="1" hangingPunct="1">
              <a:buFont typeface="Wingdings" panose="05000000000000000000" pitchFamily="2" charset="2"/>
              <a:buChar char="v"/>
            </a:pPr>
            <a:r>
              <a:rPr lang="cs-CZ" altLang="cs-CZ" sz="1600" b="1" dirty="0" smtClean="0"/>
              <a:t>Hodnocení přijatelnosti a formálních náležitostí: </a:t>
            </a:r>
            <a:r>
              <a:rPr lang="cs-CZ" altLang="cs-CZ" sz="1600" dirty="0" smtClean="0"/>
              <a:t>lhůta 30</a:t>
            </a:r>
            <a:r>
              <a:rPr lang="en-GB" altLang="cs-CZ" sz="1600" dirty="0" smtClean="0"/>
              <a:t> </a:t>
            </a:r>
            <a:r>
              <a:rPr lang="cs-CZ" altLang="cs-CZ" sz="1600" dirty="0" smtClean="0"/>
              <a:t>dnů (+ 10</a:t>
            </a:r>
            <a:r>
              <a:rPr lang="en-GB" altLang="cs-CZ" sz="1600" dirty="0" smtClean="0"/>
              <a:t> </a:t>
            </a:r>
            <a:r>
              <a:rPr lang="cs-CZ" altLang="cs-CZ" sz="1600" dirty="0" smtClean="0"/>
              <a:t>dnů) </a:t>
            </a:r>
          </a:p>
          <a:p>
            <a:pPr lvl="1" eaLnBrk="1" hangingPunct="1">
              <a:buFont typeface="Wingdings" panose="05000000000000000000" pitchFamily="2" charset="2"/>
              <a:buChar char="§"/>
            </a:pPr>
            <a:r>
              <a:rPr lang="cs-CZ" altLang="cs-CZ" sz="1600" b="1" dirty="0" smtClean="0"/>
              <a:t>posuzování souladu s výzvou</a:t>
            </a:r>
            <a:r>
              <a:rPr lang="cs-CZ" altLang="cs-CZ" sz="1600" dirty="0" smtClean="0"/>
              <a:t> (oprávněnost žadatele, cílové skupiny, adekvátní způsobilé výdaje, aktivity projektu, trestní bezúhonnost, horizontální principy atd.), </a:t>
            </a:r>
          </a:p>
          <a:p>
            <a:pPr lvl="1" eaLnBrk="1" hangingPunct="1">
              <a:buFont typeface="Wingdings" panose="05000000000000000000" pitchFamily="2" charset="2"/>
              <a:buChar char="§"/>
            </a:pPr>
            <a:r>
              <a:rPr lang="cs-CZ" altLang="cs-CZ" sz="1600" b="1" dirty="0" smtClean="0"/>
              <a:t>úplnost žádosti</a:t>
            </a:r>
            <a:r>
              <a:rPr lang="cs-CZ" altLang="cs-CZ" sz="1600" dirty="0" smtClean="0"/>
              <a:t> včetně všech požadovaných příloh a podpisu oprávněnou osobou.</a:t>
            </a:r>
          </a:p>
          <a:p>
            <a:pPr marL="414338" lvl="1" indent="0" eaLnBrk="1" hangingPunct="1">
              <a:buNone/>
            </a:pPr>
            <a:endParaRPr lang="cs-CZ" altLang="cs-CZ" sz="1600" dirty="0" smtClean="0"/>
          </a:p>
          <a:p>
            <a:pPr eaLnBrk="1" hangingPunct="1">
              <a:buFont typeface="Wingdings" pitchFamily="2" charset="2"/>
              <a:buChar char="v"/>
            </a:pPr>
            <a:r>
              <a:rPr lang="cs-CZ" altLang="cs-CZ" sz="1600" b="1" dirty="0"/>
              <a:t>Věcné hodnocení: lhůta 80</a:t>
            </a:r>
            <a:r>
              <a:rPr lang="en-GB" altLang="cs-CZ" sz="1600" b="1" dirty="0"/>
              <a:t> </a:t>
            </a:r>
            <a:r>
              <a:rPr lang="cs-CZ" altLang="cs-CZ" sz="1600" b="1" dirty="0"/>
              <a:t>dnů (+ 20</a:t>
            </a:r>
            <a:r>
              <a:rPr lang="en-GB" altLang="cs-CZ" sz="1600" b="1" dirty="0"/>
              <a:t> </a:t>
            </a:r>
            <a:r>
              <a:rPr lang="cs-CZ" altLang="cs-CZ" sz="1600" b="1" dirty="0"/>
              <a:t>dnů), </a:t>
            </a:r>
          </a:p>
          <a:p>
            <a:pPr lvl="1" eaLnBrk="1" hangingPunct="1">
              <a:buFont typeface="Wingdings" panose="05000000000000000000" pitchFamily="2" charset="2"/>
              <a:buChar char="§"/>
            </a:pPr>
            <a:r>
              <a:rPr lang="cs-CZ" altLang="cs-CZ" sz="1600" b="1" dirty="0" smtClean="0"/>
              <a:t>min</a:t>
            </a:r>
            <a:r>
              <a:rPr lang="cs-CZ" altLang="cs-CZ" sz="1600" dirty="0" smtClean="0"/>
              <a:t>. </a:t>
            </a:r>
            <a:r>
              <a:rPr lang="cs-CZ" altLang="cs-CZ" sz="1600" b="1" dirty="0" smtClean="0"/>
              <a:t>2 individuální hodnotitelé, </a:t>
            </a:r>
            <a:r>
              <a:rPr lang="cs-CZ" altLang="cs-CZ" sz="1600" dirty="0" smtClean="0"/>
              <a:t>popřípadě min. pětičlenná komise hodnotitelů,</a:t>
            </a:r>
            <a:r>
              <a:rPr lang="cs-CZ" altLang="cs-CZ" sz="1600" b="1" dirty="0" smtClean="0"/>
              <a:t> </a:t>
            </a:r>
            <a:r>
              <a:rPr lang="cs-CZ" altLang="cs-CZ" sz="1600" dirty="0" smtClean="0"/>
              <a:t>výsledkem je</a:t>
            </a:r>
            <a:r>
              <a:rPr lang="cs-CZ" altLang="cs-CZ" sz="1600" b="1" dirty="0" smtClean="0"/>
              <a:t> </a:t>
            </a:r>
            <a:r>
              <a:rPr lang="cs-CZ" altLang="cs-CZ" sz="1600" dirty="0" smtClean="0"/>
              <a:t>přidělení bodů, (arbitrážní hodnocení třetím hodnotitelem – pokud se hodnocení odlišují) </a:t>
            </a:r>
          </a:p>
          <a:p>
            <a:pPr lvl="1" eaLnBrk="1" hangingPunct="1">
              <a:buFont typeface="Wingdings" panose="05000000000000000000" pitchFamily="2" charset="2"/>
              <a:buChar char="§"/>
            </a:pPr>
            <a:r>
              <a:rPr lang="cs-CZ" altLang="cs-CZ" sz="1600" b="1" dirty="0" smtClean="0"/>
              <a:t>K</a:t>
            </a:r>
            <a:r>
              <a:rPr lang="en-GB" altLang="cs-CZ" sz="1600" b="1" dirty="0" err="1" smtClean="0"/>
              <a:t>ritéria</a:t>
            </a:r>
            <a:r>
              <a:rPr lang="en-GB" altLang="cs-CZ" sz="1600" dirty="0"/>
              <a:t>: </a:t>
            </a:r>
            <a:r>
              <a:rPr lang="en-GB" altLang="cs-CZ" sz="1600" dirty="0" err="1"/>
              <a:t>Potřebnosti</a:t>
            </a:r>
            <a:r>
              <a:rPr lang="en-GB" altLang="cs-CZ" sz="1600" dirty="0"/>
              <a:t> (35%), </a:t>
            </a:r>
            <a:r>
              <a:rPr lang="en-GB" altLang="cs-CZ" sz="1600" dirty="0" err="1"/>
              <a:t>Účelnosti</a:t>
            </a:r>
            <a:r>
              <a:rPr lang="en-GB" altLang="cs-CZ" sz="1600" dirty="0"/>
              <a:t> (30%), </a:t>
            </a:r>
            <a:r>
              <a:rPr lang="en-GB" altLang="cs-CZ" sz="1600" dirty="0" err="1"/>
              <a:t>Efektivnosti</a:t>
            </a:r>
            <a:r>
              <a:rPr lang="en-GB" altLang="cs-CZ" sz="1600" dirty="0"/>
              <a:t> a </a:t>
            </a:r>
            <a:r>
              <a:rPr lang="en-GB" altLang="cs-CZ" sz="1600" dirty="0" err="1"/>
              <a:t>hospodárnosti</a:t>
            </a:r>
            <a:r>
              <a:rPr lang="en-GB" altLang="cs-CZ" sz="1600" dirty="0"/>
              <a:t> (20%) a </a:t>
            </a:r>
            <a:r>
              <a:rPr lang="en-GB" altLang="cs-CZ" sz="1600" dirty="0" err="1" smtClean="0"/>
              <a:t>Proveditelnosti</a:t>
            </a:r>
            <a:r>
              <a:rPr lang="en-GB" altLang="cs-CZ" sz="1600" dirty="0" smtClean="0"/>
              <a:t> </a:t>
            </a:r>
            <a:r>
              <a:rPr lang="en-GB" altLang="cs-CZ" sz="1600" dirty="0"/>
              <a:t>(15%) (</a:t>
            </a:r>
            <a:r>
              <a:rPr lang="en-GB" altLang="cs-CZ" sz="1600" dirty="0" err="1"/>
              <a:t>viz</a:t>
            </a:r>
            <a:r>
              <a:rPr lang="en-GB" altLang="cs-CZ" sz="1600" dirty="0"/>
              <a:t> </a:t>
            </a:r>
            <a:r>
              <a:rPr lang="en-GB" altLang="cs-CZ" sz="1600" dirty="0" err="1"/>
              <a:t>tabulka</a:t>
            </a:r>
            <a:r>
              <a:rPr lang="en-GB" altLang="cs-CZ" sz="1600" dirty="0" smtClean="0"/>
              <a:t>)</a:t>
            </a:r>
            <a:endParaRPr lang="cs-CZ" altLang="cs-CZ" sz="1600" b="1" dirty="0" smtClean="0"/>
          </a:p>
          <a:p>
            <a:pPr marL="449263" indent="0" eaLnBrk="1" hangingPunct="1">
              <a:buNone/>
            </a:pPr>
            <a:endParaRPr lang="cs-CZ" altLang="cs-CZ" sz="1600" dirty="0" smtClean="0"/>
          </a:p>
          <a:p>
            <a:pPr marL="0" indent="0" eaLnBrk="1" hangingPunct="1">
              <a:buNone/>
            </a:pPr>
            <a:r>
              <a:rPr lang="cs-CZ" altLang="cs-CZ" sz="1600" dirty="0" smtClean="0"/>
              <a:t>Pozn. Hodnocení upravuje </a:t>
            </a:r>
            <a:r>
              <a:rPr lang="cs-CZ" altLang="cs-CZ" sz="1600" dirty="0"/>
              <a:t>každá konkrétní výzva zvlášť</a:t>
            </a:r>
          </a:p>
          <a:p>
            <a:pPr marL="0" indent="0" eaLnBrk="1" hangingPunct="1">
              <a:buNone/>
            </a:pPr>
            <a:endParaRPr lang="cs-CZ" altLang="cs-CZ" sz="1400" dirty="0" smtClean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7708D1B-BCE4-402D-990F-80022431BD8C}" type="slidenum">
              <a:rPr lang="cs-CZ"/>
              <a:pPr>
                <a:defRPr/>
              </a:pPr>
              <a:t>15</a:t>
            </a:fld>
            <a:endParaRPr lang="cs-CZ" dirty="0"/>
          </a:p>
        </p:txBody>
      </p:sp>
      <p:pic>
        <p:nvPicPr>
          <p:cNvPr id="30724" name="Picture 4" descr="C:\Users\KauckaL\AppData\Local\Microsoft\Windows\INetCache\IE\GQGBAEN1\cartoon-medal-winner-girls[1]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63601" y="5373216"/>
            <a:ext cx="1676400" cy="12430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115729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 wrap="square" numCol="1" compatLnSpc="1">
            <a:prstTxWarp prst="textNoShape">
              <a:avLst/>
            </a:prstTxWarp>
          </a:bodyPr>
          <a:lstStyle/>
          <a:p>
            <a:pPr algn="ctr" eaLnBrk="1" hangingPunct="1"/>
            <a:r>
              <a:rPr lang="cs-CZ" cap="none" dirty="0" smtClean="0"/>
              <a:t>HODNOCENÍ INOVAČNÍCH PROJEKTŮ </a:t>
            </a:r>
            <a:r>
              <a:rPr lang="en-GB" cap="none" dirty="0" smtClean="0"/>
              <a:t>V </a:t>
            </a:r>
            <a:r>
              <a:rPr lang="cs-CZ" cap="none" dirty="0" smtClean="0"/>
              <a:t>PO</a:t>
            </a:r>
            <a:r>
              <a:rPr lang="en-GB" cap="none" dirty="0" smtClean="0"/>
              <a:t> </a:t>
            </a:r>
            <a:r>
              <a:rPr lang="cs-CZ" cap="none" dirty="0" smtClean="0"/>
              <a:t>3</a:t>
            </a:r>
          </a:p>
        </p:txBody>
      </p:sp>
      <p:sp>
        <p:nvSpPr>
          <p:cNvPr id="48130" name="Zástupný symbol pro obsah 2"/>
          <p:cNvSpPr>
            <a:spLocks noGrp="1"/>
          </p:cNvSpPr>
          <p:nvPr>
            <p:ph idx="1"/>
          </p:nvPr>
        </p:nvSpPr>
        <p:spPr>
          <a:xfrm>
            <a:off x="323528" y="1412776"/>
            <a:ext cx="8280722" cy="4707037"/>
          </a:xfrm>
        </p:spPr>
        <p:txBody>
          <a:bodyPr/>
          <a:lstStyle/>
          <a:p>
            <a:pPr eaLnBrk="1" hangingPunct="1">
              <a:buFont typeface="Wingdings" pitchFamily="2" charset="2"/>
              <a:buChar char="v"/>
            </a:pPr>
            <a:r>
              <a:rPr lang="cs-CZ" altLang="cs-CZ" sz="1800" b="1" dirty="0" smtClean="0"/>
              <a:t>Inovační projekty:</a:t>
            </a:r>
          </a:p>
          <a:p>
            <a:pPr eaLnBrk="1" hangingPunct="1">
              <a:buFont typeface="Wingdings" pitchFamily="2" charset="2"/>
              <a:buChar char="v"/>
            </a:pPr>
            <a:r>
              <a:rPr lang="cs-CZ" altLang="cs-CZ" sz="1800" b="1" u="sng" dirty="0" smtClean="0"/>
              <a:t>Věcné hodnocení předběžné žádosti</a:t>
            </a:r>
            <a:r>
              <a:rPr lang="cs-CZ" altLang="cs-CZ" sz="1800" dirty="0" smtClean="0"/>
              <a:t>: lhůta 60</a:t>
            </a:r>
            <a:r>
              <a:rPr lang="en-GB" altLang="cs-CZ" sz="1800" dirty="0" smtClean="0"/>
              <a:t> </a:t>
            </a:r>
            <a:r>
              <a:rPr lang="cs-CZ" altLang="cs-CZ" sz="1800" dirty="0" smtClean="0"/>
              <a:t>dnů (+ 20 dnů</a:t>
            </a:r>
            <a:r>
              <a:rPr lang="cs-CZ" altLang="cs-CZ" sz="1800" dirty="0"/>
              <a:t>)</a:t>
            </a:r>
            <a:r>
              <a:rPr lang="cs-CZ" altLang="cs-CZ" sz="1800" dirty="0" smtClean="0"/>
              <a:t> </a:t>
            </a:r>
          </a:p>
          <a:p>
            <a:pPr eaLnBrk="1" hangingPunct="1">
              <a:buFont typeface="Courier New" panose="02070309020205020404" pitchFamily="49" charset="0"/>
              <a:buChar char="o"/>
            </a:pPr>
            <a:r>
              <a:rPr lang="cs-CZ" altLang="cs-CZ" sz="1800" dirty="0" smtClean="0"/>
              <a:t>provádí hodnotící komise, kvalita projektu vyjadřovaná slovně, pokud je žádost vyhovující, tak žadatel je vyzván k</a:t>
            </a:r>
            <a:r>
              <a:rPr lang="cs-CZ" altLang="cs-CZ" sz="1800" dirty="0"/>
              <a:t> </a:t>
            </a:r>
            <a:r>
              <a:rPr lang="cs-CZ" altLang="cs-CZ" sz="1800" dirty="0" smtClean="0"/>
              <a:t>rozpracování žádosti</a:t>
            </a:r>
            <a:endParaRPr lang="en-GB" altLang="cs-CZ" sz="1800" dirty="0" smtClean="0"/>
          </a:p>
          <a:p>
            <a:pPr eaLnBrk="1" hangingPunct="1">
              <a:buFont typeface="Courier New" panose="02070309020205020404" pitchFamily="49" charset="0"/>
              <a:buChar char="o"/>
            </a:pPr>
            <a:r>
              <a:rPr lang="en-GB" altLang="cs-CZ" sz="1800" b="1" dirty="0" smtClean="0"/>
              <a:t>K</a:t>
            </a:r>
            <a:r>
              <a:rPr lang="cs-CZ" altLang="cs-CZ" sz="1800" b="1" dirty="0" err="1" smtClean="0"/>
              <a:t>ritéria</a:t>
            </a:r>
            <a:r>
              <a:rPr lang="cs-CZ" altLang="cs-CZ" sz="1800" dirty="0" smtClean="0"/>
              <a:t>: potřebnost, novost, dopad inovace a zapojení inovačních aktérů</a:t>
            </a:r>
          </a:p>
          <a:p>
            <a:pPr eaLnBrk="1" hangingPunct="1">
              <a:buFont typeface="Courier New" panose="02070309020205020404" pitchFamily="49" charset="0"/>
              <a:buChar char="o"/>
            </a:pPr>
            <a:endParaRPr lang="cs-CZ" altLang="cs-CZ" sz="1800" dirty="0" smtClean="0"/>
          </a:p>
          <a:p>
            <a:pPr eaLnBrk="1" hangingPunct="1">
              <a:buFont typeface="Wingdings" panose="05000000000000000000" pitchFamily="2" charset="2"/>
              <a:buChar char="v"/>
            </a:pPr>
            <a:r>
              <a:rPr lang="cs-CZ" altLang="cs-CZ" sz="1800" b="1" u="sng" dirty="0" smtClean="0"/>
              <a:t>Věcné hodnocení plné žádosti</a:t>
            </a:r>
            <a:r>
              <a:rPr lang="cs-CZ" altLang="cs-CZ" sz="1800" dirty="0" smtClean="0"/>
              <a:t>: lhůta 80</a:t>
            </a:r>
            <a:r>
              <a:rPr lang="en-GB" altLang="cs-CZ" sz="1800" dirty="0" smtClean="0"/>
              <a:t> </a:t>
            </a:r>
            <a:r>
              <a:rPr lang="cs-CZ" altLang="cs-CZ" sz="1800" dirty="0" smtClean="0"/>
              <a:t>dní (+ 20 dnů) </a:t>
            </a:r>
          </a:p>
          <a:p>
            <a:pPr eaLnBrk="1" hangingPunct="1">
              <a:buFont typeface="Courier New" panose="02070309020205020404" pitchFamily="49" charset="0"/>
              <a:buChar char="o"/>
            </a:pPr>
            <a:r>
              <a:rPr lang="cs-CZ" altLang="cs-CZ" sz="1800" dirty="0" smtClean="0"/>
              <a:t>Min. 2 individuální hodnotitelé nebo hodnotící komise</a:t>
            </a:r>
            <a:endParaRPr lang="en-GB" altLang="cs-CZ" sz="1800" dirty="0" smtClean="0"/>
          </a:p>
          <a:p>
            <a:pPr eaLnBrk="1" hangingPunct="1">
              <a:buFont typeface="Courier New" panose="02070309020205020404" pitchFamily="49" charset="0"/>
              <a:buChar char="o"/>
            </a:pPr>
            <a:r>
              <a:rPr lang="cs-CZ" altLang="cs-CZ" sz="1800" b="1" dirty="0" smtClean="0"/>
              <a:t>Kritéria</a:t>
            </a:r>
            <a:r>
              <a:rPr lang="cs-CZ" altLang="cs-CZ" sz="1800" dirty="0" smtClean="0"/>
              <a:t>: </a:t>
            </a:r>
            <a:r>
              <a:rPr lang="en-GB" altLang="cs-CZ" sz="1800" dirty="0" smtClean="0"/>
              <a:t>P</a:t>
            </a:r>
            <a:r>
              <a:rPr lang="cs-CZ" altLang="cs-CZ" sz="1800" dirty="0" err="1" smtClean="0"/>
              <a:t>otřebnosti</a:t>
            </a:r>
            <a:r>
              <a:rPr lang="cs-CZ" altLang="cs-CZ" sz="1800" dirty="0" smtClean="0"/>
              <a:t> 35%, Účelnosti 35%, Efektivnosti 20</a:t>
            </a:r>
            <a:r>
              <a:rPr lang="en-GB" altLang="cs-CZ" sz="1800" dirty="0" smtClean="0"/>
              <a:t>%</a:t>
            </a:r>
            <a:r>
              <a:rPr lang="cs-CZ" altLang="cs-CZ" sz="1800" dirty="0" smtClean="0"/>
              <a:t>, Proveditelnosti 10%</a:t>
            </a: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688264D-579F-4049-8C84-DAFC5E0FF852}" type="slidenum">
              <a:rPr lang="cs-CZ"/>
              <a:pPr>
                <a:defRPr/>
              </a:pPr>
              <a:t>16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0110612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cs-CZ" dirty="0" smtClean="0"/>
              <a:t>Prevence chyb </a:t>
            </a:r>
            <a:br>
              <a:rPr lang="cs-CZ" dirty="0" smtClean="0"/>
            </a:br>
            <a:r>
              <a:rPr lang="cs-CZ" dirty="0" smtClean="0"/>
              <a:t>v zadávacích řízeních 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539750" y="1341438"/>
            <a:ext cx="8064500" cy="5111898"/>
          </a:xfrm>
        </p:spPr>
        <p:txBody>
          <a:bodyPr rtlCol="0">
            <a:noAutofit/>
          </a:bodyPr>
          <a:lstStyle/>
          <a:p>
            <a:pPr marL="0" indent="0" eaLnBrk="1" fontAlgn="auto" hangingPunct="1">
              <a:lnSpc>
                <a:spcPts val="2880"/>
              </a:lnSpc>
              <a:buFont typeface="Wingdings" pitchFamily="2" charset="2"/>
              <a:buNone/>
              <a:defRPr/>
            </a:pPr>
            <a:r>
              <a:rPr lang="cs-CZ" sz="1800" b="1" dirty="0" smtClean="0"/>
              <a:t>OP LZZ</a:t>
            </a:r>
            <a:r>
              <a:rPr lang="cs-CZ" sz="1800" dirty="0" smtClean="0"/>
              <a:t>: Časté </a:t>
            </a:r>
            <a:r>
              <a:rPr lang="cs-CZ" sz="1800" dirty="0"/>
              <a:t>c</a:t>
            </a:r>
            <a:r>
              <a:rPr lang="cs-CZ" sz="1800" dirty="0" smtClean="0"/>
              <a:t>hyby v zadávacích řízeních </a:t>
            </a:r>
          </a:p>
          <a:p>
            <a:pPr marL="0" indent="0" eaLnBrk="1" fontAlgn="auto" hangingPunct="1">
              <a:lnSpc>
                <a:spcPts val="2880"/>
              </a:lnSpc>
              <a:buFont typeface="Wingdings" pitchFamily="2" charset="2"/>
              <a:buNone/>
              <a:defRPr/>
            </a:pPr>
            <a:r>
              <a:rPr lang="cs-CZ" sz="1800" b="1" dirty="0" smtClean="0"/>
              <a:t>OPZ</a:t>
            </a:r>
            <a:r>
              <a:rPr lang="cs-CZ" sz="1800" dirty="0" smtClean="0"/>
              <a:t>: Veškerá </a:t>
            </a:r>
            <a:r>
              <a:rPr lang="cs-CZ" sz="1800" dirty="0"/>
              <a:t>zadávací </a:t>
            </a:r>
            <a:r>
              <a:rPr lang="cs-CZ" sz="1800" dirty="0" smtClean="0"/>
              <a:t>řízení podléhají </a:t>
            </a:r>
            <a:r>
              <a:rPr lang="cs-CZ" sz="1800" b="1" dirty="0"/>
              <a:t>ex ante kontrole </a:t>
            </a:r>
          </a:p>
          <a:p>
            <a:pPr marL="432000" indent="-432000" eaLnBrk="1" fontAlgn="auto" hangingPunct="1">
              <a:lnSpc>
                <a:spcPts val="2880"/>
              </a:lnSpc>
              <a:buFont typeface="Wingdings" pitchFamily="2" charset="2"/>
              <a:buChar char="v"/>
              <a:defRPr/>
            </a:pPr>
            <a:r>
              <a:rPr lang="cs-CZ" sz="1600" dirty="0"/>
              <a:t>Příjemce musí při přípravě </a:t>
            </a:r>
            <a:r>
              <a:rPr lang="cs-CZ" sz="1600" dirty="0" smtClean="0"/>
              <a:t>i </a:t>
            </a:r>
            <a:r>
              <a:rPr lang="cs-CZ" sz="1600" dirty="0"/>
              <a:t>v </a:t>
            </a:r>
            <a:r>
              <a:rPr lang="cs-CZ" sz="1600" dirty="0" smtClean="0"/>
              <a:t>průběhu zadávacího </a:t>
            </a:r>
            <a:r>
              <a:rPr lang="cs-CZ" sz="1600" dirty="0"/>
              <a:t>řízení </a:t>
            </a:r>
            <a:r>
              <a:rPr lang="cs-CZ" sz="1600" dirty="0" smtClean="0"/>
              <a:t>počítat </a:t>
            </a:r>
            <a:r>
              <a:rPr lang="cs-CZ" sz="1600" dirty="0"/>
              <a:t>s časem nezbytným na kontroly </a:t>
            </a:r>
            <a:r>
              <a:rPr lang="cs-CZ" sz="1600" dirty="0" smtClean="0"/>
              <a:t>ŘO</a:t>
            </a:r>
          </a:p>
          <a:p>
            <a:pPr marL="432000" indent="-432000" eaLnBrk="1" fontAlgn="auto" hangingPunct="1">
              <a:lnSpc>
                <a:spcPts val="2880"/>
              </a:lnSpc>
              <a:buFont typeface="Wingdings" pitchFamily="2" charset="2"/>
              <a:buChar char="v"/>
              <a:defRPr/>
            </a:pPr>
            <a:r>
              <a:rPr lang="cs-CZ" sz="1600" b="1" dirty="0"/>
              <a:t>Kontroly týkající se výběru dodavatele:</a:t>
            </a:r>
          </a:p>
          <a:p>
            <a:pPr marL="699750" lvl="1" indent="-285750" eaLnBrk="1" fontAlgn="auto" hangingPunct="1">
              <a:buFont typeface="Wingdings" panose="05000000000000000000" pitchFamily="2" charset="2"/>
              <a:buChar char="§"/>
              <a:defRPr/>
            </a:pPr>
            <a:r>
              <a:rPr lang="cs-CZ" sz="1600" dirty="0"/>
              <a:t>před vyhlášením zadávacího řízení </a:t>
            </a:r>
          </a:p>
          <a:p>
            <a:pPr marL="699750" lvl="1" indent="-285750" eaLnBrk="1" fontAlgn="auto" hangingPunct="1">
              <a:buFont typeface="Wingdings" panose="05000000000000000000" pitchFamily="2" charset="2"/>
              <a:buChar char="§"/>
              <a:defRPr/>
            </a:pPr>
            <a:r>
              <a:rPr lang="cs-CZ" sz="1600" dirty="0"/>
              <a:t>před podpisem smlouvy s vybraným dodavatelem poté, co zadavatel provedl posouzení a hodnocení nabídek </a:t>
            </a:r>
          </a:p>
          <a:p>
            <a:pPr marL="699750" lvl="1" indent="-285750" eaLnBrk="1" fontAlgn="auto" hangingPunct="1">
              <a:spcAft>
                <a:spcPts val="1200"/>
              </a:spcAft>
              <a:buFont typeface="Wingdings" panose="05000000000000000000" pitchFamily="2" charset="2"/>
              <a:buChar char="§"/>
              <a:defRPr/>
            </a:pPr>
            <a:r>
              <a:rPr lang="cs-CZ" sz="1600" dirty="0"/>
              <a:t>před podpisem dodatku ke smlouvě s dodavatelem</a:t>
            </a:r>
          </a:p>
          <a:p>
            <a:pPr marL="432000" indent="-432000" eaLnBrk="1" fontAlgn="auto" hangingPunct="1">
              <a:lnSpc>
                <a:spcPts val="2880"/>
              </a:lnSpc>
              <a:buFont typeface="Wingdings" pitchFamily="2" charset="2"/>
              <a:buChar char="v"/>
              <a:defRPr/>
            </a:pPr>
            <a:r>
              <a:rPr lang="cs-CZ" sz="1600" dirty="0" smtClean="0"/>
              <a:t>Případné připomínky jsou doporučující, není povinnost je zohlednit, odpovědným subjektem za řádná provedení zadávacího řízení je zadavatel</a:t>
            </a:r>
            <a:endParaRPr lang="cs-CZ" sz="1600" dirty="0"/>
          </a:p>
          <a:p>
            <a:pPr marL="414000" lvl="1" indent="0" eaLnBrk="1" fontAlgn="auto" hangingPunct="1">
              <a:buNone/>
              <a:defRPr/>
            </a:pPr>
            <a:endParaRPr lang="cs-CZ" sz="1800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B49A5D4-3C5F-4204-B842-9B5BDBC07599}" type="slidenum">
              <a:rPr lang="cs-CZ"/>
              <a:pPr>
                <a:defRPr/>
              </a:pPr>
              <a:t>17</a:t>
            </a:fld>
            <a:endParaRPr lang="cs-CZ" dirty="0"/>
          </a:p>
        </p:txBody>
      </p:sp>
      <p:pic>
        <p:nvPicPr>
          <p:cNvPr id="32770" name="Picture 2" descr="C:\Users\KauckaL\AppData\Local\Microsoft\Windows\INetCache\IE\DMOB5B23\mistake3[1]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95839">
            <a:off x="7380312" y="836712"/>
            <a:ext cx="1400944" cy="13000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13803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cs-CZ" dirty="0" smtClean="0"/>
              <a:t>Ex ante kontrola</a:t>
            </a:r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18</a:t>
            </a:fld>
            <a:endParaRPr lang="cs-CZ" dirty="0"/>
          </a:p>
        </p:txBody>
      </p:sp>
      <p:graphicFrame>
        <p:nvGraphicFramePr>
          <p:cNvPr id="5" name="Zástupný symbol pro obsah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87583694"/>
              </p:ext>
            </p:extLst>
          </p:nvPr>
        </p:nvGraphicFramePr>
        <p:xfrm>
          <a:off x="467544" y="2204863"/>
          <a:ext cx="8280920" cy="4130785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3883971"/>
                <a:gridCol w="2271757"/>
                <a:gridCol w="2125192"/>
              </a:tblGrid>
              <a:tr h="1332511">
                <a:tc>
                  <a:txBody>
                    <a:bodyPr/>
                    <a:lstStyle/>
                    <a:p>
                      <a:r>
                        <a:rPr lang="cs-CZ" i="0" dirty="0" smtClean="0"/>
                        <a:t>Typ zakázky / </a:t>
                      </a:r>
                    </a:p>
                    <a:p>
                      <a:r>
                        <a:rPr lang="cs-CZ" i="0" dirty="0" smtClean="0"/>
                        <a:t>specifikace</a:t>
                      </a:r>
                      <a:r>
                        <a:rPr lang="cs-CZ" i="0" baseline="0" dirty="0" smtClean="0"/>
                        <a:t> kontroly</a:t>
                      </a:r>
                      <a:endParaRPr lang="cs-CZ" i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1800" b="1" i="0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Mimo režim zákona či přes e-tržiště</a:t>
                      </a:r>
                      <a:endParaRPr lang="cs-CZ" i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1800" b="1" i="0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 režimu zákona</a:t>
                      </a:r>
                      <a:endParaRPr lang="cs-CZ" i="0" dirty="0"/>
                    </a:p>
                  </a:txBody>
                  <a:tcPr/>
                </a:tc>
              </a:tr>
              <a:tr h="932758">
                <a:tc>
                  <a:txBody>
                    <a:bodyPr/>
                    <a:lstStyle/>
                    <a:p>
                      <a:r>
                        <a:rPr lang="cs-CZ" sz="180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Kontrola před vyhlášením zadávacího řízení</a:t>
                      </a:r>
                      <a:endParaRPr lang="cs-CZ" i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36195" algn="l" defTabSz="914400" rtl="0" eaLnBrk="1" latinLnBrk="0" hangingPunct="1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15 pracovních dní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36195" algn="l" defTabSz="914400" rtl="0" eaLnBrk="1" latinLnBrk="0" hangingPunct="1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32 pracovních </a:t>
                      </a:r>
                      <a:r>
                        <a:rPr lang="cs-CZ" sz="180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dní </a:t>
                      </a:r>
                      <a:endParaRPr lang="cs-CZ" sz="1800" i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</a:tr>
              <a:tr h="932758">
                <a:tc>
                  <a:txBody>
                    <a:bodyPr/>
                    <a:lstStyle/>
                    <a:p>
                      <a:r>
                        <a:rPr lang="cs-CZ" sz="180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Kontrola před podpisem smlouvy s vybraným dodavatelem</a:t>
                      </a:r>
                      <a:endParaRPr lang="cs-CZ" i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36195" algn="l" defTabSz="914400" rtl="0" eaLnBrk="1" latinLnBrk="0" hangingPunct="1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25 pracovních dní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36195" algn="l" defTabSz="914400" rtl="0" eaLnBrk="1" latinLnBrk="0" hangingPunct="1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32 pracovních </a:t>
                      </a:r>
                      <a:r>
                        <a:rPr lang="cs-CZ" sz="180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dní </a:t>
                      </a:r>
                      <a:endParaRPr lang="cs-CZ" sz="1800" i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</a:tr>
              <a:tr h="932758">
                <a:tc>
                  <a:txBody>
                    <a:bodyPr/>
                    <a:lstStyle/>
                    <a:p>
                      <a:r>
                        <a:rPr lang="cs-CZ" sz="180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Kontrola před podpisem dodatku ke smlouvě s dodavatelem</a:t>
                      </a:r>
                      <a:endParaRPr lang="cs-CZ" i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36195" algn="l" defTabSz="914400" rtl="0" eaLnBrk="1" latinLnBrk="0" hangingPunct="1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15 pracovních dní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36195" algn="l" defTabSz="914400" rtl="0" eaLnBrk="1" latinLnBrk="0" hangingPunct="1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cs-CZ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15 pracovních dní</a:t>
                      </a: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585083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cs-CZ" dirty="0" err="1" smtClean="0"/>
              <a:t>tématA</a:t>
            </a:r>
            <a:r>
              <a:rPr lang="cs-CZ" dirty="0" smtClean="0"/>
              <a:t> a připravované </a:t>
            </a:r>
            <a:r>
              <a:rPr lang="cs-CZ" dirty="0" err="1" smtClean="0"/>
              <a:t>výzvY</a:t>
            </a:r>
            <a:endParaRPr lang="cs-CZ" dirty="0"/>
          </a:p>
        </p:txBody>
      </p:sp>
      <p:sp>
        <p:nvSpPr>
          <p:cNvPr id="17410" name="Zástupný symbol pro obsah 2"/>
          <p:cNvSpPr>
            <a:spLocks noGrp="1"/>
          </p:cNvSpPr>
          <p:nvPr>
            <p:ph idx="1"/>
          </p:nvPr>
        </p:nvSpPr>
        <p:spPr>
          <a:xfrm>
            <a:off x="611188" y="1341438"/>
            <a:ext cx="8064500" cy="4508500"/>
          </a:xfrm>
        </p:spPr>
        <p:txBody>
          <a:bodyPr/>
          <a:lstStyle/>
          <a:p>
            <a:pPr marL="0" indent="0" algn="ctr" eaLnBrk="1" hangingPunct="1">
              <a:lnSpc>
                <a:spcPct val="200000"/>
              </a:lnSpc>
              <a:buFont typeface="Wingdings" pitchFamily="2" charset="2"/>
              <a:buNone/>
            </a:pPr>
            <a:r>
              <a:rPr lang="cs-CZ" sz="3200" b="1" smtClean="0"/>
              <a:t>PŘEDSTAVENÍ PRIORITNÍCH OS, INVESTIČNÍCH PRIORIT A PŘIPRAVOVANÝCH VÝZEV NA ROK 2015</a:t>
            </a: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42B0ABB-3169-42B4-A717-CB8438A7E105}" type="slidenum">
              <a:rPr lang="cs-CZ"/>
              <a:pPr>
                <a:defRPr/>
              </a:pPr>
              <a:t>19</a:t>
            </a:fld>
            <a:endParaRPr lang="cs-CZ" dirty="0"/>
          </a:p>
        </p:txBody>
      </p:sp>
      <p:pic>
        <p:nvPicPr>
          <p:cNvPr id="17412" name="Picture 5" descr="C:\Program Files\Microsoft Office\MEDIA\CAGCAT10\j0299171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35375" y="4437063"/>
            <a:ext cx="1728788" cy="2038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13A7AE3-E821-435D-8D34-0EC1EEBB51AD}" type="slidenum">
              <a:rPr lang="cs-CZ"/>
              <a:pPr>
                <a:defRPr/>
              </a:pPr>
              <a:t>2</a:t>
            </a:fld>
            <a:endParaRPr lang="cs-CZ" dirty="0"/>
          </a:p>
        </p:txBody>
      </p:sp>
      <p:sp>
        <p:nvSpPr>
          <p:cNvPr id="5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cs-CZ" dirty="0" smtClean="0"/>
              <a:t>Finanční ALOKACE NA JEDNOTLIVÁ TÉMATA PROGRAMU</a:t>
            </a:r>
            <a:endParaRPr lang="cs-CZ" dirty="0"/>
          </a:p>
        </p:txBody>
      </p:sp>
      <p:sp>
        <p:nvSpPr>
          <p:cNvPr id="16387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 eaLnBrk="1" hangingPunct="1">
              <a:buFont typeface="Wingdings" pitchFamily="2" charset="2"/>
              <a:buNone/>
            </a:pPr>
            <a:r>
              <a:rPr lang="cs-CZ" altLang="cs-CZ" sz="1800" b="1" dirty="0" smtClean="0"/>
              <a:t>Celkový objem financí vyčleněný pro Operační program Zaměstnanost (OPZ) činí cca 70 mld. Kč </a:t>
            </a:r>
          </a:p>
          <a:p>
            <a:pPr marL="0" indent="0" eaLnBrk="1" hangingPunct="1">
              <a:buFont typeface="Wingdings" pitchFamily="2" charset="2"/>
              <a:buNone/>
            </a:pPr>
            <a:endParaRPr lang="cs-CZ" altLang="cs-CZ" dirty="0" smtClean="0"/>
          </a:p>
        </p:txBody>
      </p:sp>
      <p:pic>
        <p:nvPicPr>
          <p:cNvPr id="1638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27088" y="2781300"/>
            <a:ext cx="7467600" cy="3146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5262322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cs-CZ" dirty="0" smtClean="0"/>
              <a:t>Základní Terminologie a doporučení k prezentaci</a:t>
            </a:r>
            <a:endParaRPr lang="cs-CZ" dirty="0"/>
          </a:p>
        </p:txBody>
      </p:sp>
      <p:sp>
        <p:nvSpPr>
          <p:cNvPr id="15362" name="Zástupný symbol pro obsah 2"/>
          <p:cNvSpPr>
            <a:spLocks noGrp="1"/>
          </p:cNvSpPr>
          <p:nvPr>
            <p:ph idx="1"/>
          </p:nvPr>
        </p:nvSpPr>
        <p:spPr>
          <a:xfrm>
            <a:off x="250825" y="1556792"/>
            <a:ext cx="8713788" cy="4607471"/>
          </a:xfrm>
        </p:spPr>
        <p:txBody>
          <a:bodyPr/>
          <a:lstStyle/>
          <a:p>
            <a:pPr eaLnBrk="1" hangingPunct="1">
              <a:buFont typeface="Wingdings" pitchFamily="2" charset="2"/>
              <a:buChar char="v"/>
            </a:pPr>
            <a:r>
              <a:rPr lang="cs-CZ" sz="1800" b="1" dirty="0" smtClean="0"/>
              <a:t>PRIORITNÍ OSA (PO) = TEMATICKÝ OKRUH PROGRAMU </a:t>
            </a:r>
          </a:p>
          <a:p>
            <a:pPr eaLnBrk="1" hangingPunct="1">
              <a:buFont typeface="Wingdings" pitchFamily="2" charset="2"/>
              <a:buChar char="v"/>
            </a:pPr>
            <a:r>
              <a:rPr lang="cs-CZ" sz="1800" b="1" dirty="0" smtClean="0"/>
              <a:t>INVESTIČNÍ PRIORITA (IP) =   PODKAPITOLA TEMATICKÉHO 				    		OKRUHU PROGRAMU</a:t>
            </a:r>
            <a:endParaRPr lang="cs-CZ" sz="1800" b="1" u="sng" dirty="0" smtClean="0"/>
          </a:p>
          <a:p>
            <a:pPr eaLnBrk="1" hangingPunct="1">
              <a:buFont typeface="Wingdings" pitchFamily="2" charset="2"/>
              <a:buChar char="v"/>
            </a:pPr>
            <a:r>
              <a:rPr lang="cs-CZ" sz="1800" b="1" dirty="0" smtClean="0"/>
              <a:t>Některé údaje a parametry ve výzvách se mohou v detailech stále změnit až do vlastního zveřejnění výzev, neberte je tedy všechny jako stoprocentně závazné.</a:t>
            </a:r>
          </a:p>
          <a:p>
            <a:pPr marL="0" indent="0" eaLnBrk="1" hangingPunct="1">
              <a:buNone/>
            </a:pPr>
            <a:endParaRPr lang="cs-CZ" sz="1800" b="1" dirty="0"/>
          </a:p>
          <a:p>
            <a:pPr marL="0" indent="0" eaLnBrk="1" hangingPunct="1">
              <a:buNone/>
            </a:pPr>
            <a:endParaRPr lang="cs-CZ" sz="1800" b="1" dirty="0" smtClean="0"/>
          </a:p>
          <a:p>
            <a:pPr marL="0" indent="0" eaLnBrk="1" hangingPunct="1">
              <a:spcAft>
                <a:spcPts val="0"/>
              </a:spcAft>
              <a:buNone/>
            </a:pPr>
            <a:endParaRPr lang="cs-CZ" sz="1800" dirty="0" smtClean="0"/>
          </a:p>
          <a:p>
            <a:pPr eaLnBrk="1" hangingPunct="1">
              <a:buFont typeface="Wingdings" pitchFamily="2" charset="2"/>
              <a:buChar char="v"/>
            </a:pPr>
            <a:r>
              <a:rPr lang="cs-CZ" sz="1800" dirty="0" smtClean="0"/>
              <a:t>Výčet podporovaných aktivit</a:t>
            </a:r>
            <a:r>
              <a:rPr lang="en-GB" sz="1800" dirty="0" smtClean="0"/>
              <a:t> </a:t>
            </a:r>
            <a:r>
              <a:rPr lang="cs-CZ" sz="1800" dirty="0" smtClean="0"/>
              <a:t>č</a:t>
            </a:r>
            <a:r>
              <a:rPr lang="en-GB" sz="1800" dirty="0" err="1" smtClean="0"/>
              <a:t>i</a:t>
            </a:r>
            <a:r>
              <a:rPr lang="en-GB" sz="1800" dirty="0" smtClean="0"/>
              <a:t> </a:t>
            </a:r>
            <a:r>
              <a:rPr lang="en-GB" sz="1800" dirty="0" err="1" smtClean="0"/>
              <a:t>skupin</a:t>
            </a:r>
            <a:r>
              <a:rPr lang="en-GB" sz="1800" dirty="0" smtClean="0"/>
              <a:t> p</a:t>
            </a:r>
            <a:r>
              <a:rPr lang="cs-CZ" sz="1800" dirty="0" smtClean="0"/>
              <a:t>ří</a:t>
            </a:r>
            <a:r>
              <a:rPr lang="en-GB" sz="1800" dirty="0" err="1" smtClean="0"/>
              <a:t>jemc</a:t>
            </a:r>
            <a:r>
              <a:rPr lang="cs-CZ" sz="1800" dirty="0" smtClean="0"/>
              <a:t>ů je orientační, nikoli vyčerpávající, specifikovány budou v jednotlivých výzvách.</a:t>
            </a: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A72DBC9-614A-496F-804A-790995EC613A}" type="slidenum">
              <a:rPr lang="cs-CZ"/>
              <a:pPr>
                <a:defRPr/>
              </a:pPr>
              <a:t>20</a:t>
            </a:fld>
            <a:endParaRPr lang="cs-CZ" dirty="0"/>
          </a:p>
        </p:txBody>
      </p:sp>
      <p:pic>
        <p:nvPicPr>
          <p:cNvPr id="3" name="Obrázek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955487" y="3861048"/>
            <a:ext cx="1080122" cy="1498667"/>
          </a:xfrm>
          <a:prstGeom prst="rect">
            <a:avLst/>
          </a:prstGeom>
        </p:spPr>
      </p:pic>
      <p:pic>
        <p:nvPicPr>
          <p:cNvPr id="5" name="Obrázek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5400" y="3861048"/>
            <a:ext cx="1224135" cy="14824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13784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cs-CZ" dirty="0" smtClean="0"/>
              <a:t>Prioritní osa 1</a:t>
            </a:r>
            <a:endParaRPr lang="cs-CZ" dirty="0"/>
          </a:p>
        </p:txBody>
      </p:sp>
      <p:sp>
        <p:nvSpPr>
          <p:cNvPr id="18434" name="Zástupný symbol pro obsah 2"/>
          <p:cNvSpPr>
            <a:spLocks noGrp="1"/>
          </p:cNvSpPr>
          <p:nvPr>
            <p:ph idx="1"/>
          </p:nvPr>
        </p:nvSpPr>
        <p:spPr>
          <a:xfrm>
            <a:off x="539750" y="1412776"/>
            <a:ext cx="8064500" cy="4175224"/>
          </a:xfrm>
        </p:spPr>
        <p:txBody>
          <a:bodyPr/>
          <a:lstStyle/>
          <a:p>
            <a:pPr marL="0" indent="0" algn="ctr" eaLnBrk="1" hangingPunct="1">
              <a:lnSpc>
                <a:spcPct val="150000"/>
              </a:lnSpc>
              <a:buFont typeface="Wingdings" pitchFamily="2" charset="2"/>
              <a:buNone/>
            </a:pPr>
            <a:r>
              <a:rPr lang="cs-CZ" sz="3600" b="1" dirty="0" smtClean="0"/>
              <a:t>PODPORA ZAMĚSTNANOSTI A ADAPTABILITY PRACOVNÍ SÍLY</a:t>
            </a: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D38B4B0-A41A-411E-9C78-EEFF89DB5A41}" type="slidenum">
              <a:rPr lang="cs-CZ"/>
              <a:pPr>
                <a:defRPr/>
              </a:pPr>
              <a:t>21</a:t>
            </a:fld>
            <a:endParaRPr lang="cs-CZ" dirty="0"/>
          </a:p>
        </p:txBody>
      </p:sp>
      <p:pic>
        <p:nvPicPr>
          <p:cNvPr id="3076" name="Picture 4" descr="C:\Users\KauckaL\AppData\Local\Microsoft\Windows\INetCache\IE\M6JY0NOH\Find-Job[1]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16629"/>
            <a:ext cx="1368152" cy="910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C:\Users\KauckaL\AppData\Local\Microsoft\Windows\INetCache\IE\YD7IVFNE\International-workers-article[1]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3573016"/>
            <a:ext cx="2880320" cy="2376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906937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cs-CZ" dirty="0" smtClean="0"/>
              <a:t>PO1 – zaměstnanost  a adaptabilita pracovní síly</a:t>
            </a:r>
            <a:endParaRPr lang="cs-CZ" dirty="0"/>
          </a:p>
        </p:txBody>
      </p:sp>
      <p:sp>
        <p:nvSpPr>
          <p:cNvPr id="19458" name="Zástupný symbol pro obsah 2"/>
          <p:cNvSpPr>
            <a:spLocks noGrp="1"/>
          </p:cNvSpPr>
          <p:nvPr>
            <p:ph idx="1"/>
          </p:nvPr>
        </p:nvSpPr>
        <p:spPr>
          <a:xfrm>
            <a:off x="539750" y="1556792"/>
            <a:ext cx="8064500" cy="4968552"/>
          </a:xfrm>
        </p:spPr>
        <p:txBody>
          <a:bodyPr/>
          <a:lstStyle/>
          <a:p>
            <a:pPr eaLnBrk="1" hangingPunct="1">
              <a:lnSpc>
                <a:spcPct val="100000"/>
              </a:lnSpc>
              <a:buFont typeface="Wingdings" pitchFamily="2" charset="2"/>
              <a:buChar char="v"/>
            </a:pPr>
            <a:r>
              <a:rPr lang="cs-CZ" sz="1600" b="1" u="sng" dirty="0" smtClean="0"/>
              <a:t>Investiční priorita 1.1 </a:t>
            </a:r>
            <a:r>
              <a:rPr lang="cs-CZ" sz="1600" b="1" dirty="0" smtClean="0"/>
              <a:t>Přístup k zaměstnání pro uchazeče a neaktivní osoby včetně místních iniciativ zaměstnanosti a podpory mobility pracovní síly</a:t>
            </a:r>
          </a:p>
          <a:p>
            <a:pPr marL="576263" lvl="1" indent="-342900" eaLnBrk="1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Font typeface="Courier New" pitchFamily="49" charset="0"/>
              <a:buChar char="o"/>
            </a:pPr>
            <a:r>
              <a:rPr lang="cs-CZ" sz="1400" dirty="0" smtClean="0"/>
              <a:t>realizace nástrojů aktivní politik</a:t>
            </a:r>
            <a:r>
              <a:rPr lang="en-GB" sz="1400" dirty="0" smtClean="0"/>
              <a:t>y</a:t>
            </a:r>
            <a:r>
              <a:rPr lang="cs-CZ" sz="1400" dirty="0" smtClean="0"/>
              <a:t> zaměstnanosti </a:t>
            </a:r>
            <a:r>
              <a:rPr lang="cs-CZ" sz="1400" dirty="0" smtClean="0">
                <a:solidFill>
                  <a:srgbClr val="FF0000"/>
                </a:solidFill>
              </a:rPr>
              <a:t>(veřejně prospěšné práce, společensky účelná pracovní místa)</a:t>
            </a:r>
            <a:r>
              <a:rPr lang="cs-CZ" sz="1400" dirty="0" smtClean="0"/>
              <a:t> na ÚP ČR: rekvalifikace, veřejně prospěšné práce, společensky účelná prac</a:t>
            </a:r>
            <a:r>
              <a:rPr lang="cs-CZ" sz="1400" dirty="0"/>
              <a:t>o</a:t>
            </a:r>
            <a:r>
              <a:rPr lang="cs-CZ" sz="1400" dirty="0" smtClean="0"/>
              <a:t>vní místa apod., dále např. zprostředkování zaměstnání, poradenství, začlenění na trh práce, vytváření nových pracovních míst</a:t>
            </a:r>
          </a:p>
          <a:p>
            <a:pPr eaLnBrk="1" hangingPunct="1">
              <a:lnSpc>
                <a:spcPct val="100000"/>
              </a:lnSpc>
              <a:buFont typeface="Wingdings" panose="05000000000000000000" pitchFamily="2" charset="2"/>
              <a:buChar char="v"/>
            </a:pPr>
            <a:r>
              <a:rPr lang="cs-CZ" sz="1600" b="1" u="sng" dirty="0" smtClean="0"/>
              <a:t>Investiční priorita 1.2 </a:t>
            </a:r>
            <a:r>
              <a:rPr lang="cs-CZ" sz="1600" b="1" dirty="0" smtClean="0"/>
              <a:t>Rovnost žen a mužů, odstraňování genderových stereotypů a sladění pracovního a soukromého života</a:t>
            </a:r>
          </a:p>
          <a:p>
            <a:pPr marL="576263" lvl="1" indent="-342900" eaLnBrk="1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Font typeface="Courier New" pitchFamily="49" charset="0"/>
              <a:buChar char="o"/>
            </a:pPr>
            <a:r>
              <a:rPr lang="cs-CZ" sz="1400" dirty="0" smtClean="0"/>
              <a:t>rozvoj služeb péče o děti, vzdělávání, poradenství, podpora zavádění flexibilních forem práce, odstraňování projevů diskriminace na základě pohlaví atd.</a:t>
            </a:r>
          </a:p>
          <a:p>
            <a:pPr eaLnBrk="1" hangingPunct="1">
              <a:lnSpc>
                <a:spcPct val="100000"/>
              </a:lnSpc>
              <a:buFont typeface="Wingdings" pitchFamily="2" charset="2"/>
              <a:buChar char="v"/>
            </a:pPr>
            <a:r>
              <a:rPr lang="cs-CZ" sz="1600" b="1" u="sng" dirty="0"/>
              <a:t>Investiční priorita </a:t>
            </a:r>
            <a:r>
              <a:rPr lang="cs-CZ" sz="1600" b="1" u="sng" dirty="0" smtClean="0"/>
              <a:t>1.3 </a:t>
            </a:r>
            <a:r>
              <a:rPr lang="cs-CZ" sz="1600" b="1" dirty="0" smtClean="0"/>
              <a:t>Zvýšit odbornou úroveň znalostí, dovedností  a kompetencí pracovníků  a soulad kvalifikační úrovně  pracovní síly  a požadavky trhu práce</a:t>
            </a:r>
            <a:endParaRPr lang="cs-CZ" sz="1600" b="1" dirty="0"/>
          </a:p>
          <a:p>
            <a:pPr marL="576263" lvl="1" indent="-342900" eaLnBrk="1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Font typeface="Courier New" pitchFamily="49" charset="0"/>
              <a:buChar char="o"/>
            </a:pPr>
            <a:r>
              <a:rPr lang="cs-CZ" sz="1400" dirty="0" smtClean="0"/>
              <a:t>profesní vzdělávání zaměstnanců podporované zaměstnavateli, tvorba a realizace podnikových vzdělávacích programů, vzdělávací programy pro zaměstnance ohrožené propuštěním, podpora zavádění </a:t>
            </a:r>
            <a:r>
              <a:rPr lang="cs-CZ" sz="1400" dirty="0" err="1" smtClean="0"/>
              <a:t>age</a:t>
            </a:r>
            <a:r>
              <a:rPr lang="cs-CZ" sz="1400" dirty="0" smtClean="0"/>
              <a:t> managementu, budování kapacit sociálních partnerů</a:t>
            </a:r>
          </a:p>
          <a:p>
            <a:pPr eaLnBrk="1" hangingPunct="1">
              <a:lnSpc>
                <a:spcPct val="100000"/>
              </a:lnSpc>
              <a:buFont typeface="Wingdings" panose="05000000000000000000" pitchFamily="2" charset="2"/>
              <a:buChar char="v"/>
            </a:pPr>
            <a:r>
              <a:rPr lang="cs-CZ" sz="1600" b="1" u="sng" dirty="0" smtClean="0"/>
              <a:t>Investiční priorita 1.5 </a:t>
            </a:r>
            <a:r>
              <a:rPr lang="cs-CZ" sz="1600" b="1" dirty="0" smtClean="0"/>
              <a:t>Trvalé začlenění mladých na trh práce – NUTS II Severozápad</a:t>
            </a: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17D1FF9-3D5C-4455-BB6A-361AE6A67551}" type="slidenum">
              <a:rPr lang="cs-CZ"/>
              <a:pPr>
                <a:defRPr/>
              </a:pPr>
              <a:t>22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9493644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ázek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217328" y="0"/>
            <a:ext cx="914422" cy="1268760"/>
          </a:xfrm>
          <a:prstGeom prst="rect">
            <a:avLst/>
          </a:prstGeom>
        </p:spPr>
      </p:pic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07CD14F-76DC-4B7D-AE29-B9CFF47A552E}" type="slidenum">
              <a:rPr lang="cs-CZ"/>
              <a:pPr>
                <a:defRPr/>
              </a:pPr>
              <a:t>23</a:t>
            </a:fld>
            <a:endParaRPr lang="cs-CZ" dirty="0"/>
          </a:p>
        </p:txBody>
      </p:sp>
      <p:sp>
        <p:nvSpPr>
          <p:cNvPr id="5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cs-CZ" dirty="0" smtClean="0"/>
              <a:t>PO 1 - </a:t>
            </a:r>
            <a:r>
              <a:rPr lang="cs-CZ" dirty="0"/>
              <a:t>Podpora zaměstnanosti </a:t>
            </a:r>
            <a:r>
              <a:rPr lang="cs-CZ" dirty="0" smtClean="0"/>
              <a:t/>
            </a:r>
            <a:br>
              <a:rPr lang="cs-CZ" dirty="0" smtClean="0"/>
            </a:br>
            <a:r>
              <a:rPr lang="cs-CZ" dirty="0" smtClean="0"/>
              <a:t>a </a:t>
            </a:r>
            <a:r>
              <a:rPr lang="cs-CZ" dirty="0"/>
              <a:t>adaptability pracovní </a:t>
            </a:r>
            <a:r>
              <a:rPr lang="cs-CZ" dirty="0" smtClean="0"/>
              <a:t>síly </a:t>
            </a:r>
            <a:endParaRPr lang="cs-CZ" dirty="0"/>
          </a:p>
        </p:txBody>
      </p:sp>
      <p:sp>
        <p:nvSpPr>
          <p:cNvPr id="20483" name="Zástupný symbol pro obsah 2"/>
          <p:cNvSpPr>
            <a:spLocks noGrp="1"/>
          </p:cNvSpPr>
          <p:nvPr>
            <p:ph idx="1"/>
          </p:nvPr>
        </p:nvSpPr>
        <p:spPr>
          <a:xfrm>
            <a:off x="287338" y="1341438"/>
            <a:ext cx="8640762" cy="5327922"/>
          </a:xfrm>
        </p:spPr>
        <p:txBody>
          <a:bodyPr/>
          <a:lstStyle/>
          <a:p>
            <a:pPr marL="0" indent="0" algn="ctr" eaLnBrk="1" hangingPunct="1">
              <a:lnSpc>
                <a:spcPct val="100000"/>
              </a:lnSpc>
              <a:buFont typeface="Wingdings" pitchFamily="2" charset="2"/>
              <a:buNone/>
            </a:pPr>
            <a:r>
              <a:rPr lang="cs-CZ" sz="1600" b="1" dirty="0" smtClean="0"/>
              <a:t>Investiční priorita 1.1 Přístup k zaměstnání pro osoby hledající zaměstnání a neaktivní </a:t>
            </a:r>
          </a:p>
          <a:p>
            <a:pPr marL="0" indent="0" algn="ctr" eaLnBrk="1" hangingPunct="1">
              <a:lnSpc>
                <a:spcPct val="100000"/>
              </a:lnSpc>
              <a:buFont typeface="Wingdings" pitchFamily="2" charset="2"/>
              <a:buNone/>
            </a:pPr>
            <a:r>
              <a:rPr lang="cs-CZ" sz="2000" b="1" dirty="0" smtClean="0">
                <a:solidFill>
                  <a:srgbClr val="3193F3"/>
                </a:solidFill>
              </a:rPr>
              <a:t>Výzva č. 40  - Podpora zaměstnanosti cílových skupin</a:t>
            </a:r>
          </a:p>
          <a:p>
            <a:pPr marL="0" indent="0" algn="ctr" eaLnBrk="1" hangingPunct="1">
              <a:lnSpc>
                <a:spcPct val="100000"/>
              </a:lnSpc>
              <a:buFont typeface="Wingdings" pitchFamily="2" charset="2"/>
              <a:buNone/>
            </a:pPr>
            <a:endParaRPr lang="cs-CZ" sz="1600" b="1" dirty="0" smtClean="0">
              <a:solidFill>
                <a:srgbClr val="3193F3"/>
              </a:solidFill>
            </a:endParaRPr>
          </a:p>
          <a:p>
            <a:pPr marL="519113" lvl="1" indent="-285750" eaLnBrk="1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v"/>
            </a:pPr>
            <a:r>
              <a:rPr lang="cs-CZ" sz="1800" b="1" dirty="0" smtClean="0"/>
              <a:t>Zamýšlené podporované aktivity: </a:t>
            </a:r>
            <a:r>
              <a:rPr lang="cs-CZ" sz="1800" dirty="0" smtClean="0"/>
              <a:t>např. </a:t>
            </a:r>
            <a:r>
              <a:rPr lang="cs-CZ" sz="1800" dirty="0" smtClean="0">
                <a:solidFill>
                  <a:schemeClr val="tx1">
                    <a:lumMod val="60000"/>
                    <a:lumOff val="40000"/>
                  </a:schemeClr>
                </a:solidFill>
              </a:rPr>
              <a:t>poradenské </a:t>
            </a:r>
            <a:r>
              <a:rPr lang="cs-CZ" sz="1800" dirty="0">
                <a:solidFill>
                  <a:schemeClr val="tx1">
                    <a:lumMod val="60000"/>
                    <a:lumOff val="40000"/>
                  </a:schemeClr>
                </a:solidFill>
              </a:rPr>
              <a:t>a informační činnosti a programy; </a:t>
            </a:r>
            <a:r>
              <a:rPr lang="cs-CZ" sz="1800" dirty="0"/>
              <a:t>bilanční a pracovní diagnostika; </a:t>
            </a:r>
            <a:r>
              <a:rPr lang="cs-CZ" sz="1800" dirty="0">
                <a:solidFill>
                  <a:schemeClr val="tx1">
                    <a:lumMod val="60000"/>
                    <a:lumOff val="40000"/>
                  </a:schemeClr>
                </a:solidFill>
              </a:rPr>
              <a:t>rekvalifikace</a:t>
            </a:r>
            <a:r>
              <a:rPr lang="cs-CZ" sz="1800" dirty="0"/>
              <a:t>; rozvoj základních kompetencí; </a:t>
            </a:r>
            <a:r>
              <a:rPr lang="cs-CZ" sz="1800" dirty="0">
                <a:solidFill>
                  <a:schemeClr val="tx1">
                    <a:lumMod val="60000"/>
                    <a:lumOff val="40000"/>
                  </a:schemeClr>
                </a:solidFill>
              </a:rPr>
              <a:t>podpora vytváření nových pracovních míst</a:t>
            </a:r>
            <a:r>
              <a:rPr lang="cs-CZ" sz="1800" dirty="0"/>
              <a:t>; podpora umístění na uvolněná pracovní místa; </a:t>
            </a:r>
            <a:r>
              <a:rPr lang="cs-CZ" sz="1800" dirty="0">
                <a:solidFill>
                  <a:schemeClr val="tx1">
                    <a:lumMod val="60000"/>
                    <a:lumOff val="40000"/>
                  </a:schemeClr>
                </a:solidFill>
              </a:rPr>
              <a:t>podpora aktivit k získání pracovních návyků a zkušeností</a:t>
            </a:r>
            <a:r>
              <a:rPr lang="cs-CZ" sz="1800" dirty="0"/>
              <a:t>; </a:t>
            </a:r>
            <a:r>
              <a:rPr lang="cs-CZ" sz="1800" dirty="0" smtClean="0"/>
              <a:t>flexibilní formy </a:t>
            </a:r>
            <a:r>
              <a:rPr lang="cs-CZ" sz="1800" dirty="0"/>
              <a:t>zaměstnání a </a:t>
            </a:r>
            <a:r>
              <a:rPr lang="cs-CZ" sz="1800" dirty="0" smtClean="0">
                <a:solidFill>
                  <a:schemeClr val="tx1">
                    <a:lumMod val="60000"/>
                    <a:lumOff val="40000"/>
                  </a:schemeClr>
                </a:solidFill>
              </a:rPr>
              <a:t>doprovodná opatření</a:t>
            </a:r>
            <a:r>
              <a:rPr lang="cs-CZ" sz="1800" dirty="0" smtClean="0"/>
              <a:t>; </a:t>
            </a:r>
            <a:r>
              <a:rPr lang="cs-CZ" sz="1800" dirty="0"/>
              <a:t>motivační aktivity; </a:t>
            </a:r>
            <a:r>
              <a:rPr lang="cs-CZ" sz="1800" dirty="0" smtClean="0"/>
              <a:t>zprostředkování </a:t>
            </a:r>
            <a:r>
              <a:rPr lang="cs-CZ" sz="1800" dirty="0"/>
              <a:t>zaměstnání</a:t>
            </a:r>
            <a:endParaRPr lang="cs-CZ" sz="1800" dirty="0" smtClean="0"/>
          </a:p>
          <a:p>
            <a:pPr marL="519113" lvl="1" indent="-285750" eaLnBrk="1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v"/>
            </a:pPr>
            <a:r>
              <a:rPr lang="cs-CZ" sz="1800" b="1" dirty="0" smtClean="0"/>
              <a:t>Plánované cílové skupiny: </a:t>
            </a:r>
            <a:r>
              <a:rPr lang="cs-CZ" sz="1800" dirty="0" smtClean="0"/>
              <a:t>např. uchazeči a zájemci o zaměstnání, ekonomicky neaktivní osoby</a:t>
            </a:r>
            <a:r>
              <a:rPr lang="cs-CZ" sz="1800" dirty="0"/>
              <a:t>, (</a:t>
            </a:r>
            <a:r>
              <a:rPr lang="cs-CZ" sz="1800" dirty="0" smtClean="0"/>
              <a:t>OPZ obecně </a:t>
            </a:r>
            <a:r>
              <a:rPr lang="cs-CZ" sz="1800" dirty="0"/>
              <a:t>- </a:t>
            </a:r>
            <a:r>
              <a:rPr lang="cs-CZ" sz="1800" dirty="0" smtClean="0"/>
              <a:t>osoby znevýhodněné na trhu práce)</a:t>
            </a:r>
          </a:p>
          <a:p>
            <a:pPr marL="519113" lvl="1" indent="-285750" eaLnBrk="1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v"/>
            </a:pPr>
            <a:r>
              <a:rPr lang="cs-CZ" sz="1800" b="1" dirty="0" smtClean="0"/>
              <a:t>Plánovaní příjemci: </a:t>
            </a:r>
            <a:r>
              <a:rPr lang="cs-CZ" sz="1800" dirty="0" smtClean="0"/>
              <a:t>poradenské a vzdělávací instituce, NNO</a:t>
            </a:r>
            <a:endParaRPr lang="cs-CZ" sz="1800" b="1" dirty="0" smtClean="0"/>
          </a:p>
          <a:p>
            <a:pPr marL="519113" lvl="1" indent="-285750" eaLnBrk="1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v"/>
            </a:pPr>
            <a:r>
              <a:rPr lang="cs-CZ" sz="1800" b="1" dirty="0" smtClean="0"/>
              <a:t>Vyhlášení:</a:t>
            </a:r>
            <a:r>
              <a:rPr lang="cs-CZ" sz="1800" dirty="0" smtClean="0"/>
              <a:t> 11/2015</a:t>
            </a:r>
          </a:p>
          <a:p>
            <a:pPr marL="519113" lvl="1" indent="-285750" eaLnBrk="1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v"/>
            </a:pPr>
            <a:r>
              <a:rPr lang="en-GB" sz="1800" b="1" dirty="0" err="1" smtClean="0"/>
              <a:t>Otev</a:t>
            </a:r>
            <a:r>
              <a:rPr lang="cs-CZ" sz="1800" b="1" dirty="0" smtClean="0"/>
              <a:t>ř</a:t>
            </a:r>
            <a:r>
              <a:rPr lang="en-GB" sz="1800" b="1" dirty="0" err="1" smtClean="0"/>
              <a:t>en</a:t>
            </a:r>
            <a:r>
              <a:rPr lang="cs-CZ" sz="1800" b="1" dirty="0" smtClean="0"/>
              <a:t>á a Kolová</a:t>
            </a:r>
          </a:p>
          <a:p>
            <a:pPr marL="519113" lvl="1" indent="-285750" eaLnBrk="1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Font typeface="Courier New" pitchFamily="49" charset="0"/>
              <a:buChar char="o"/>
            </a:pPr>
            <a:endParaRPr lang="cs-CZ" sz="1800" dirty="0" smtClean="0"/>
          </a:p>
          <a:p>
            <a:pPr marL="519113" lvl="1" indent="-285750" eaLnBrk="1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Font typeface="Courier New" pitchFamily="49" charset="0"/>
              <a:buChar char="o"/>
            </a:pPr>
            <a:endParaRPr lang="cs-CZ" sz="1800" dirty="0" smtClean="0"/>
          </a:p>
          <a:p>
            <a:pPr marL="519113" lvl="1" indent="-285750" eaLnBrk="1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Font typeface="Courier New" pitchFamily="49" charset="0"/>
              <a:buChar char="o"/>
            </a:pPr>
            <a:endParaRPr lang="cs-CZ" sz="1800" dirty="0" smtClean="0"/>
          </a:p>
          <a:p>
            <a:pPr marL="519113" lvl="1" indent="-285750" eaLnBrk="1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Font typeface="Courier New" pitchFamily="49" charset="0"/>
              <a:buChar char="o"/>
            </a:pPr>
            <a:endParaRPr lang="cs-CZ" sz="1800" dirty="0" smtClean="0"/>
          </a:p>
        </p:txBody>
      </p:sp>
      <p:sp>
        <p:nvSpPr>
          <p:cNvPr id="7" name="Zaoblený obdélník 6"/>
          <p:cNvSpPr/>
          <p:nvPr/>
        </p:nvSpPr>
        <p:spPr>
          <a:xfrm>
            <a:off x="665163" y="1628800"/>
            <a:ext cx="7850187" cy="504800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ek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28990" y="0"/>
            <a:ext cx="914421" cy="1268760"/>
          </a:xfrm>
          <a:prstGeom prst="rect">
            <a:avLst/>
          </a:prstGeom>
        </p:spPr>
      </p:pic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cs-CZ" dirty="0" err="1" smtClean="0"/>
              <a:t>pO</a:t>
            </a:r>
            <a:r>
              <a:rPr lang="cs-CZ" dirty="0" smtClean="0"/>
              <a:t> 1 - Podpora </a:t>
            </a:r>
            <a:r>
              <a:rPr lang="cs-CZ" dirty="0"/>
              <a:t>zaměstnanosti </a:t>
            </a:r>
            <a:br>
              <a:rPr lang="cs-CZ" dirty="0"/>
            </a:br>
            <a:r>
              <a:rPr lang="cs-CZ" dirty="0"/>
              <a:t>a adaptability pracovní síly </a:t>
            </a:r>
          </a:p>
        </p:txBody>
      </p:sp>
      <p:sp>
        <p:nvSpPr>
          <p:cNvPr id="21506" name="Zástupný symbol pro obsah 2"/>
          <p:cNvSpPr>
            <a:spLocks noGrp="1"/>
          </p:cNvSpPr>
          <p:nvPr>
            <p:ph idx="1"/>
          </p:nvPr>
        </p:nvSpPr>
        <p:spPr>
          <a:xfrm>
            <a:off x="552450" y="1341438"/>
            <a:ext cx="8268022" cy="5255914"/>
          </a:xfrm>
        </p:spPr>
        <p:txBody>
          <a:bodyPr/>
          <a:lstStyle/>
          <a:p>
            <a:pPr marL="0" indent="0" algn="ctr" eaLnBrk="1" hangingPunct="1">
              <a:lnSpc>
                <a:spcPct val="100000"/>
              </a:lnSpc>
              <a:buFont typeface="Wingdings" pitchFamily="2" charset="2"/>
              <a:buNone/>
            </a:pPr>
            <a:r>
              <a:rPr lang="cs-CZ" sz="1600" b="1" dirty="0" smtClean="0"/>
              <a:t>Investiční priorita 1.2 Rovnost žen a mužů, odstraňování genderových stereotypů a sladění pracovního a soukromého života</a:t>
            </a:r>
          </a:p>
          <a:p>
            <a:pPr marL="233363" lvl="1" indent="0" algn="ctr" eaLnBrk="1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Font typeface="Wingdings" pitchFamily="2" charset="2"/>
              <a:buNone/>
            </a:pPr>
            <a:r>
              <a:rPr lang="cs-CZ" sz="1800" b="1" dirty="0" smtClean="0">
                <a:solidFill>
                  <a:srgbClr val="3193F3"/>
                </a:solidFill>
              </a:rPr>
              <a:t>Výzva č. 35 – Podpora dětských skupin pro podniky i veřejnost – dotace na vybudování a provoz</a:t>
            </a:r>
            <a:endParaRPr lang="cs-CZ" sz="1600" b="1" dirty="0" smtClean="0">
              <a:solidFill>
                <a:srgbClr val="3193F3"/>
              </a:solidFill>
            </a:endParaRPr>
          </a:p>
          <a:p>
            <a:pPr eaLnBrk="1" hangingPunct="1">
              <a:lnSpc>
                <a:spcPct val="100000"/>
              </a:lnSpc>
              <a:buFont typeface="Wingdings" panose="05000000000000000000" pitchFamily="2" charset="2"/>
              <a:buChar char="v"/>
            </a:pPr>
            <a:r>
              <a:rPr lang="cs-CZ" sz="1800" b="1" dirty="0" smtClean="0"/>
              <a:t>Podporované aktivity:</a:t>
            </a:r>
            <a:r>
              <a:rPr lang="cs-CZ" sz="1800" dirty="0" smtClean="0"/>
              <a:t> Vznik a provoz nových zařízení, provoz a transformace stávajících zařízení typu péče o předškolní děti, kvalifikace pečujících osob, nájemné zařízení péče o děti</a:t>
            </a:r>
          </a:p>
          <a:p>
            <a:pPr eaLnBrk="1" hangingPunct="1">
              <a:lnSpc>
                <a:spcPct val="100000"/>
              </a:lnSpc>
              <a:buFont typeface="Wingdings" panose="05000000000000000000" pitchFamily="2" charset="2"/>
              <a:buChar char="v"/>
            </a:pPr>
            <a:r>
              <a:rPr lang="cs-CZ" sz="1800" b="1" dirty="0" smtClean="0"/>
              <a:t>Cílové skupiny: </a:t>
            </a:r>
            <a:r>
              <a:rPr lang="cs-CZ" sz="1800" u="sng" dirty="0" smtClean="0"/>
              <a:t>rodiče</a:t>
            </a:r>
            <a:r>
              <a:rPr lang="cs-CZ" sz="1800" dirty="0" smtClean="0"/>
              <a:t> s malými dětmi</a:t>
            </a:r>
          </a:p>
          <a:p>
            <a:pPr eaLnBrk="1" hangingPunct="1">
              <a:lnSpc>
                <a:spcPct val="100000"/>
              </a:lnSpc>
              <a:buFont typeface="Wingdings" panose="05000000000000000000" pitchFamily="2" charset="2"/>
              <a:buChar char="v"/>
            </a:pPr>
            <a:r>
              <a:rPr lang="cs-CZ" sz="1800" b="1" dirty="0" smtClean="0"/>
              <a:t>Příjemce:</a:t>
            </a:r>
            <a:r>
              <a:rPr lang="cs-CZ" sz="1800" dirty="0" smtClean="0"/>
              <a:t> např. územně samosprávné celky a jimi založené právnické osoby, zaměstnavatelé, NNO, vysoké školy, OSS a jimi zřizované PO</a:t>
            </a:r>
          </a:p>
          <a:p>
            <a:pPr eaLnBrk="1" hangingPunct="1">
              <a:buFont typeface="Wingdings" panose="05000000000000000000" pitchFamily="2" charset="2"/>
              <a:buChar char="v"/>
            </a:pPr>
            <a:r>
              <a:rPr lang="cs-CZ" sz="1800" b="1" dirty="0" smtClean="0"/>
              <a:t>Pravděpodobné vyhlášení: </a:t>
            </a:r>
            <a:r>
              <a:rPr lang="cs-CZ" sz="1800" dirty="0" smtClean="0"/>
              <a:t>11/2015</a:t>
            </a:r>
          </a:p>
          <a:p>
            <a:pPr eaLnBrk="1" hangingPunct="1">
              <a:buFont typeface="Wingdings" panose="05000000000000000000" pitchFamily="2" charset="2"/>
              <a:buChar char="v"/>
            </a:pPr>
            <a:r>
              <a:rPr lang="cs-CZ" sz="1800" b="1" dirty="0" smtClean="0"/>
              <a:t>Celková alokace: </a:t>
            </a:r>
            <a:r>
              <a:rPr lang="cs-CZ" sz="1800" dirty="0" smtClean="0"/>
              <a:t>882 mil. Kč, výzva </a:t>
            </a:r>
            <a:r>
              <a:rPr lang="en-GB" sz="1800" b="1" dirty="0" err="1" smtClean="0"/>
              <a:t>Otev</a:t>
            </a:r>
            <a:r>
              <a:rPr lang="cs-CZ" sz="1800" b="1" dirty="0" smtClean="0"/>
              <a:t>ř</a:t>
            </a:r>
            <a:r>
              <a:rPr lang="en-GB" sz="1800" b="1" dirty="0" err="1" smtClean="0"/>
              <a:t>en</a:t>
            </a:r>
            <a:r>
              <a:rPr lang="cs-CZ" sz="1800" b="1" dirty="0" smtClean="0"/>
              <a:t>á a Průběžná, </a:t>
            </a:r>
            <a:r>
              <a:rPr lang="cs-CZ" sz="1800" b="1" u="sng" dirty="0" smtClean="0"/>
              <a:t>Zjednodušené vykazování</a:t>
            </a:r>
          </a:p>
          <a:p>
            <a:pPr eaLnBrk="1" hangingPunct="1">
              <a:lnSpc>
                <a:spcPct val="100000"/>
              </a:lnSpc>
              <a:buFont typeface="Wingdings" panose="05000000000000000000" pitchFamily="2" charset="2"/>
              <a:buChar char="v"/>
            </a:pPr>
            <a:r>
              <a:rPr lang="cs-CZ" sz="1400" dirty="0">
                <a:solidFill>
                  <a:schemeClr val="accent6"/>
                </a:solidFill>
              </a:rPr>
              <a:t>Podobná výzva z IP 1.2 </a:t>
            </a:r>
            <a:r>
              <a:rPr lang="cs-CZ" sz="1400" b="1" dirty="0"/>
              <a:t>– Podpora </a:t>
            </a:r>
            <a:r>
              <a:rPr lang="cs-CZ" sz="1400" b="1" dirty="0" smtClean="0"/>
              <a:t>služeb péče </a:t>
            </a:r>
            <a:r>
              <a:rPr lang="cs-CZ" sz="1400" b="1" dirty="0"/>
              <a:t>o děti 1. stupně </a:t>
            </a:r>
            <a:r>
              <a:rPr lang="cs-CZ" sz="1400" b="1" dirty="0" smtClean="0"/>
              <a:t>v době mimo školní vyučování (skončená </a:t>
            </a:r>
            <a:r>
              <a:rPr lang="cs-CZ" sz="1400" b="1" dirty="0"/>
              <a:t>výzva)</a:t>
            </a:r>
          </a:p>
          <a:p>
            <a:pPr eaLnBrk="1" hangingPunct="1">
              <a:buFont typeface="Wingdings" panose="05000000000000000000" pitchFamily="2" charset="2"/>
              <a:buChar char="v"/>
            </a:pPr>
            <a:endParaRPr lang="cs-CZ" sz="1600" b="1" dirty="0" smtClean="0"/>
          </a:p>
          <a:p>
            <a:pPr marL="0" indent="0" eaLnBrk="1" hangingPunct="1">
              <a:buFont typeface="Wingdings" pitchFamily="2" charset="2"/>
              <a:buNone/>
            </a:pPr>
            <a:endParaRPr lang="cs-CZ" sz="2000" dirty="0" smtClean="0"/>
          </a:p>
          <a:p>
            <a:pPr marL="0" indent="0" eaLnBrk="1" hangingPunct="1">
              <a:buFont typeface="Wingdings" pitchFamily="2" charset="2"/>
              <a:buChar char="v"/>
            </a:pPr>
            <a:endParaRPr lang="cs-CZ" sz="2000" dirty="0" smtClean="0"/>
          </a:p>
          <a:p>
            <a:pPr marL="0" indent="0" eaLnBrk="1" hangingPunct="1">
              <a:lnSpc>
                <a:spcPct val="100000"/>
              </a:lnSpc>
              <a:buFont typeface="Wingdings" pitchFamily="2" charset="2"/>
              <a:buNone/>
            </a:pPr>
            <a:endParaRPr lang="cs-CZ" sz="1800" dirty="0" smtClean="0"/>
          </a:p>
          <a:p>
            <a:pPr marL="0" indent="0" eaLnBrk="1" hangingPunct="1">
              <a:lnSpc>
                <a:spcPct val="100000"/>
              </a:lnSpc>
              <a:buFont typeface="Wingdings" pitchFamily="2" charset="2"/>
              <a:buNone/>
            </a:pPr>
            <a:endParaRPr lang="cs-CZ" b="1" dirty="0" smtClean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64D53D5-B0B4-4B6B-835D-BEFC5A0CC20A}" type="slidenum">
              <a:rPr lang="cs-CZ"/>
              <a:pPr>
                <a:defRPr/>
              </a:pPr>
              <a:t>24</a:t>
            </a:fld>
            <a:endParaRPr lang="cs-CZ" dirty="0"/>
          </a:p>
        </p:txBody>
      </p:sp>
      <p:sp>
        <p:nvSpPr>
          <p:cNvPr id="11" name="Zaoblený obdélník 10"/>
          <p:cNvSpPr/>
          <p:nvPr/>
        </p:nvSpPr>
        <p:spPr>
          <a:xfrm>
            <a:off x="623888" y="1844824"/>
            <a:ext cx="8268592" cy="647700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cs-CZ" dirty="0"/>
              <a:t>PO1 – zaměstnanost  a adaptabilita pracovní síly 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23528" y="1268760"/>
            <a:ext cx="8316726" cy="5292625"/>
          </a:xfrm>
        </p:spPr>
        <p:txBody>
          <a:bodyPr/>
          <a:lstStyle/>
          <a:p>
            <a:pPr marL="0" indent="0" algn="ctr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cs-CZ" sz="1600" b="1" dirty="0"/>
              <a:t>Investiční priorita 1.2 Rovnost žen a mužů, odstraňování genderových </a:t>
            </a:r>
            <a:endParaRPr lang="cs-CZ" sz="1600" b="1" dirty="0" smtClean="0"/>
          </a:p>
          <a:p>
            <a:pPr marL="0" indent="0" algn="ctr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cs-CZ" sz="1600" b="1" dirty="0" smtClean="0"/>
              <a:t>stereotypů </a:t>
            </a:r>
            <a:r>
              <a:rPr lang="cs-CZ" sz="1600" b="1" dirty="0"/>
              <a:t>a sladění pracovního a soukromého života</a:t>
            </a:r>
          </a:p>
          <a:p>
            <a:pPr marL="0" indent="0" algn="ctr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cs-CZ" sz="1800" b="1" dirty="0">
              <a:solidFill>
                <a:srgbClr val="3193F3"/>
              </a:solidFill>
            </a:endParaRPr>
          </a:p>
          <a:p>
            <a:pPr marL="0" indent="0" algn="ctr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cs-CZ" sz="1800" b="1" dirty="0" smtClean="0">
                <a:solidFill>
                  <a:srgbClr val="3193F3"/>
                </a:solidFill>
              </a:rPr>
              <a:t>Výzva </a:t>
            </a:r>
            <a:r>
              <a:rPr lang="cs-CZ" sz="1800" b="1" dirty="0">
                <a:solidFill>
                  <a:srgbClr val="3193F3"/>
                </a:solidFill>
              </a:rPr>
              <a:t>č. </a:t>
            </a:r>
            <a:r>
              <a:rPr lang="cs-CZ" sz="1800" b="1" dirty="0" smtClean="0">
                <a:solidFill>
                  <a:srgbClr val="3193F3"/>
                </a:solidFill>
              </a:rPr>
              <a:t>27 – Implementace Vládní strategie pro rovnost žen a mužů v ČR </a:t>
            </a:r>
          </a:p>
          <a:p>
            <a:pPr marL="0" indent="0" algn="ctr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cs-CZ" sz="1800" b="1" dirty="0" smtClean="0">
                <a:solidFill>
                  <a:srgbClr val="3193F3"/>
                </a:solidFill>
              </a:rPr>
              <a:t>na léta 2014 – 2020</a:t>
            </a:r>
            <a:endParaRPr lang="cs-CZ" sz="1800" b="1" dirty="0">
              <a:solidFill>
                <a:srgbClr val="3193F3"/>
              </a:solidFill>
            </a:endParaRPr>
          </a:p>
          <a:p>
            <a:pPr marL="0" indent="0" algn="ctr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cs-CZ" sz="1600" b="1" dirty="0" smtClean="0"/>
          </a:p>
          <a:p>
            <a:pPr eaLnBrk="1" hangingPunct="1">
              <a:lnSpc>
                <a:spcPct val="100000"/>
              </a:lnSpc>
              <a:buFont typeface="Wingdings" panose="05000000000000000000" pitchFamily="2" charset="2"/>
              <a:buChar char="v"/>
            </a:pPr>
            <a:r>
              <a:rPr lang="cs-CZ" sz="1800" b="1" dirty="0" smtClean="0"/>
              <a:t>Podporované </a:t>
            </a:r>
            <a:r>
              <a:rPr lang="cs-CZ" sz="1800" b="1" dirty="0"/>
              <a:t>aktivity:</a:t>
            </a:r>
            <a:r>
              <a:rPr lang="cs-CZ" sz="1800" dirty="0"/>
              <a:t> </a:t>
            </a:r>
            <a:r>
              <a:rPr lang="cs-CZ" sz="1800" dirty="0" smtClean="0"/>
              <a:t>systémové zavedení nástrojů na vyrovnání zastoupení žen ve vedoucích a rozhodovacích pozicích, tvorba analýz, odborných studií a metodik týkajících se situace žen a mužů, osvětové kampaně, vzdělávání zaměstnanců v rovnosti žen a mužů a gender </a:t>
            </a:r>
            <a:r>
              <a:rPr lang="cs-CZ" sz="1800" dirty="0" err="1" smtClean="0"/>
              <a:t>mainstreamingu</a:t>
            </a:r>
            <a:r>
              <a:rPr lang="cs-CZ" sz="1800" dirty="0" smtClean="0"/>
              <a:t> atd.</a:t>
            </a:r>
          </a:p>
          <a:p>
            <a:pPr eaLnBrk="1" hangingPunct="1">
              <a:lnSpc>
                <a:spcPct val="100000"/>
              </a:lnSpc>
              <a:buFont typeface="Wingdings" panose="05000000000000000000" pitchFamily="2" charset="2"/>
              <a:buChar char="v"/>
            </a:pPr>
            <a:r>
              <a:rPr lang="cs-CZ" sz="1800" b="1" dirty="0" smtClean="0"/>
              <a:t>Cílové </a:t>
            </a:r>
            <a:r>
              <a:rPr lang="cs-CZ" sz="1800" b="1" dirty="0"/>
              <a:t>skupiny: </a:t>
            </a:r>
            <a:r>
              <a:rPr lang="cs-CZ" sz="1800" dirty="0" smtClean="0"/>
              <a:t>zaměstnanci a orgány veřejné správy</a:t>
            </a:r>
            <a:endParaRPr lang="cs-CZ" sz="1800" dirty="0"/>
          </a:p>
          <a:p>
            <a:pPr eaLnBrk="1" hangingPunct="1">
              <a:lnSpc>
                <a:spcPct val="100000"/>
              </a:lnSpc>
              <a:buFont typeface="Wingdings" panose="05000000000000000000" pitchFamily="2" charset="2"/>
              <a:buChar char="v"/>
            </a:pPr>
            <a:r>
              <a:rPr lang="cs-CZ" sz="1800" b="1" dirty="0"/>
              <a:t>Příjemce:</a:t>
            </a:r>
            <a:r>
              <a:rPr lang="cs-CZ" sz="1800" dirty="0"/>
              <a:t> </a:t>
            </a:r>
            <a:r>
              <a:rPr lang="cs-CZ" sz="1800" b="1" dirty="0" smtClean="0"/>
              <a:t>kraje, obce</a:t>
            </a:r>
            <a:r>
              <a:rPr lang="cs-CZ" sz="1800" dirty="0" smtClean="0"/>
              <a:t>, organizační složky státu, státní příspěvkové organizace, veřejné výzkumné instituce</a:t>
            </a:r>
          </a:p>
          <a:p>
            <a:pPr eaLnBrk="1" hangingPunct="1">
              <a:buFont typeface="Wingdings" panose="05000000000000000000" pitchFamily="2" charset="2"/>
              <a:buChar char="v"/>
            </a:pPr>
            <a:r>
              <a:rPr lang="cs-CZ" sz="1800" b="1" dirty="0" smtClean="0"/>
              <a:t>Vyhlášení výzvy: </a:t>
            </a:r>
            <a:r>
              <a:rPr lang="cs-CZ" sz="1800" dirty="0" smtClean="0"/>
              <a:t>1.9.2015, ukončení příjmu žádostí 31.12.2016</a:t>
            </a:r>
          </a:p>
          <a:p>
            <a:pPr eaLnBrk="1" hangingPunct="1">
              <a:lnSpc>
                <a:spcPct val="100000"/>
              </a:lnSpc>
              <a:buFont typeface="Wingdings" panose="05000000000000000000" pitchFamily="2" charset="2"/>
              <a:buChar char="v"/>
            </a:pPr>
            <a:r>
              <a:rPr lang="cs-CZ" sz="1800" b="1" dirty="0" smtClean="0"/>
              <a:t>Celková </a:t>
            </a:r>
            <a:r>
              <a:rPr lang="cs-CZ" sz="1800" b="1" dirty="0"/>
              <a:t>alokace: </a:t>
            </a:r>
            <a:r>
              <a:rPr lang="cs-CZ" sz="1800" dirty="0" smtClean="0"/>
              <a:t>výzva </a:t>
            </a:r>
            <a:r>
              <a:rPr lang="en-GB" sz="1800" b="1" dirty="0" err="1"/>
              <a:t>Otev</a:t>
            </a:r>
            <a:r>
              <a:rPr lang="cs-CZ" sz="1800" b="1" dirty="0"/>
              <a:t>ř</a:t>
            </a:r>
            <a:r>
              <a:rPr lang="en-GB" sz="1800" b="1" dirty="0" err="1"/>
              <a:t>en</a:t>
            </a:r>
            <a:r>
              <a:rPr lang="cs-CZ" sz="1800" b="1" dirty="0"/>
              <a:t>á a </a:t>
            </a:r>
            <a:r>
              <a:rPr lang="cs-CZ" sz="1800" b="1" dirty="0" smtClean="0"/>
              <a:t>Průběžná, Ex post </a:t>
            </a:r>
            <a:r>
              <a:rPr lang="cs-CZ" sz="1800" dirty="0" smtClean="0"/>
              <a:t>(OSS a jejich příspěvkové organizace) Ex ante (kraje, obce, veřejné výzkumné instituce)</a:t>
            </a:r>
            <a:endParaRPr lang="cs-CZ" sz="1800" b="1" dirty="0"/>
          </a:p>
          <a:p>
            <a:endParaRPr lang="cs-CZ" sz="1600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540CD98-BBB6-43C5-ADDD-116302A79EBA}" type="slidenum">
              <a:rPr lang="cs-CZ" smtClean="0"/>
              <a:pPr>
                <a:defRPr/>
              </a:pPr>
              <a:t>25</a:t>
            </a:fld>
            <a:endParaRPr lang="cs-CZ" dirty="0"/>
          </a:p>
        </p:txBody>
      </p:sp>
      <p:sp>
        <p:nvSpPr>
          <p:cNvPr id="5" name="Zaoblený obdélník 4"/>
          <p:cNvSpPr/>
          <p:nvPr/>
        </p:nvSpPr>
        <p:spPr>
          <a:xfrm>
            <a:off x="323528" y="1844824"/>
            <a:ext cx="8202594" cy="782885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pic>
        <p:nvPicPr>
          <p:cNvPr id="6" name="Obrázek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72438" y="548680"/>
            <a:ext cx="1071562" cy="10715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80972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cs-CZ" dirty="0" err="1"/>
              <a:t>pO</a:t>
            </a:r>
            <a:r>
              <a:rPr lang="cs-CZ" dirty="0"/>
              <a:t> 2 - sociální začleňování </a:t>
            </a:r>
            <a:br>
              <a:rPr lang="cs-CZ" dirty="0"/>
            </a:br>
            <a:r>
              <a:rPr lang="cs-CZ" dirty="0"/>
              <a:t>a boj s chudobou</a:t>
            </a:r>
          </a:p>
        </p:txBody>
      </p:sp>
      <p:sp>
        <p:nvSpPr>
          <p:cNvPr id="24578" name="Zástupný symbol pro obsah 2"/>
          <p:cNvSpPr>
            <a:spLocks noGrp="1"/>
          </p:cNvSpPr>
          <p:nvPr>
            <p:ph idx="1"/>
          </p:nvPr>
        </p:nvSpPr>
        <p:spPr>
          <a:xfrm>
            <a:off x="539750" y="765175"/>
            <a:ext cx="8064500" cy="3382963"/>
          </a:xfrm>
        </p:spPr>
        <p:txBody>
          <a:bodyPr/>
          <a:lstStyle/>
          <a:p>
            <a:pPr marL="0" indent="0" eaLnBrk="1" hangingPunct="1">
              <a:buFont typeface="Wingdings" pitchFamily="2" charset="2"/>
              <a:buNone/>
            </a:pPr>
            <a:endParaRPr lang="cs-CZ" smtClean="0"/>
          </a:p>
          <a:p>
            <a:pPr marL="0" indent="0" algn="ctr" eaLnBrk="1" hangingPunct="1">
              <a:lnSpc>
                <a:spcPct val="200000"/>
              </a:lnSpc>
              <a:buFont typeface="Wingdings" pitchFamily="2" charset="2"/>
              <a:buNone/>
            </a:pPr>
            <a:r>
              <a:rPr lang="cs-CZ" sz="3600" b="1" smtClean="0"/>
              <a:t>PRIORITNÍ OSA 2 – </a:t>
            </a:r>
          </a:p>
          <a:p>
            <a:pPr marL="0" indent="0" algn="ctr" eaLnBrk="1" hangingPunct="1">
              <a:lnSpc>
                <a:spcPct val="200000"/>
              </a:lnSpc>
              <a:buFont typeface="Wingdings" pitchFamily="2" charset="2"/>
              <a:buNone/>
            </a:pPr>
            <a:r>
              <a:rPr lang="cs-CZ" sz="3600" b="1" smtClean="0"/>
              <a:t>SOCIÁLNÍ ZAČLEŇOVÁNÍ A BOJ S CHUDOBOU</a:t>
            </a: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B245C10-60D4-41F7-A1FB-EC091BAC64CF}" type="slidenum">
              <a:rPr lang="cs-CZ"/>
              <a:pPr>
                <a:defRPr/>
              </a:pPr>
              <a:t>26</a:t>
            </a:fld>
            <a:endParaRPr lang="cs-CZ" dirty="0"/>
          </a:p>
        </p:txBody>
      </p:sp>
      <p:pic>
        <p:nvPicPr>
          <p:cNvPr id="24580" name="Obrázek 4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03575" y="4581525"/>
            <a:ext cx="285750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cs-CZ" dirty="0" err="1" smtClean="0"/>
              <a:t>pO</a:t>
            </a:r>
            <a:r>
              <a:rPr lang="cs-CZ" dirty="0" smtClean="0"/>
              <a:t> 2 - sociální </a:t>
            </a:r>
            <a:r>
              <a:rPr lang="cs-CZ" dirty="0"/>
              <a:t>začleňování </a:t>
            </a:r>
            <a:br>
              <a:rPr lang="cs-CZ" dirty="0"/>
            </a:br>
            <a:r>
              <a:rPr lang="cs-CZ" dirty="0"/>
              <a:t>a boj s </a:t>
            </a:r>
            <a:r>
              <a:rPr lang="cs-CZ" dirty="0" smtClean="0"/>
              <a:t>chudobou</a:t>
            </a:r>
            <a:endParaRPr lang="cs-CZ" dirty="0"/>
          </a:p>
        </p:txBody>
      </p:sp>
      <p:sp>
        <p:nvSpPr>
          <p:cNvPr id="25602" name="Zástupný symbol pro obsah 2"/>
          <p:cNvSpPr>
            <a:spLocks noGrp="1"/>
          </p:cNvSpPr>
          <p:nvPr>
            <p:ph idx="1"/>
          </p:nvPr>
        </p:nvSpPr>
        <p:spPr>
          <a:xfrm>
            <a:off x="323528" y="1412776"/>
            <a:ext cx="8424863" cy="5040907"/>
          </a:xfrm>
        </p:spPr>
        <p:txBody>
          <a:bodyPr/>
          <a:lstStyle/>
          <a:p>
            <a:pPr eaLnBrk="1" hangingPunct="1">
              <a:lnSpc>
                <a:spcPct val="100000"/>
              </a:lnSpc>
              <a:buFont typeface="Wingdings" pitchFamily="2" charset="2"/>
              <a:buChar char="v"/>
            </a:pPr>
            <a:r>
              <a:rPr lang="cs-CZ" sz="1600" b="1" dirty="0" smtClean="0"/>
              <a:t>Investiční priorita 2.1 Aktivní začleňování, včetně začleňování s ohledem na podporu rovných příležitostí a aktivní účast a zlepšení zaměstnatelnosti </a:t>
            </a:r>
          </a:p>
          <a:p>
            <a:pPr marL="557213" lvl="1" indent="-323850" eaLnBrk="1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</a:pPr>
            <a:r>
              <a:rPr lang="cs-CZ" sz="1600" dirty="0" smtClean="0"/>
              <a:t>zejména sociální služby pro osoby sociálně vyloučené nebo ohrožené sociálním vyloučením; vzdělávání a poradenství; aktivizační a motivační programy; programy pro osoby opouštějící ústavní zařízení; programy sociálně právní ochrany; podpora služeb poskytovaných terénní a ambulantní formou; podpora komunitních služeb</a:t>
            </a:r>
          </a:p>
          <a:p>
            <a:pPr marL="557213" lvl="1" indent="-323850" eaLnBrk="1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</a:pPr>
            <a:r>
              <a:rPr lang="cs-CZ" sz="1600" dirty="0" smtClean="0"/>
              <a:t>Sociální podnikání</a:t>
            </a:r>
          </a:p>
          <a:p>
            <a:pPr eaLnBrk="1" hangingPunct="1">
              <a:lnSpc>
                <a:spcPct val="100000"/>
              </a:lnSpc>
              <a:buFont typeface="Wingdings" pitchFamily="2" charset="2"/>
              <a:buChar char="v"/>
            </a:pPr>
            <a:r>
              <a:rPr lang="cs-CZ" sz="1600" b="1" dirty="0" smtClean="0"/>
              <a:t>Investiční priorita 2.2 Zlepšení přístupu k dostupným, udržitelným a kvalitním sociálním službám, včetně zdravotních a sociálních služeb obecného zájmu </a:t>
            </a:r>
          </a:p>
          <a:p>
            <a:pPr marL="557213" lvl="1" indent="-323850" eaLnBrk="1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</a:pPr>
            <a:r>
              <a:rPr lang="cs-CZ" sz="1600" dirty="0" smtClean="0"/>
              <a:t>transformace a </a:t>
            </a:r>
            <a:r>
              <a:rPr lang="cs-CZ" sz="1600" dirty="0" err="1" smtClean="0"/>
              <a:t>deinstitucionalizace</a:t>
            </a:r>
            <a:r>
              <a:rPr lang="cs-CZ" sz="1600" dirty="0" smtClean="0"/>
              <a:t> pobytových sociálních služeb, zdravotnických služeb (psychiatrická péče) a zařízení ústavní péče o děti; zefektivňování procesů v sociálních službách; podpora prevence a včasné intervence; rozvoj a rozšiřování systémů kvality a  standardizace činností v sociálních službách; podpora procesu střednědobého plánování služeb; vzdělávání pracovníků sociálních služeb</a:t>
            </a:r>
          </a:p>
          <a:p>
            <a:pPr eaLnBrk="1" hangingPunct="1">
              <a:lnSpc>
                <a:spcPct val="100000"/>
              </a:lnSpc>
              <a:buFont typeface="Wingdings" pitchFamily="2" charset="2"/>
              <a:buChar char="v"/>
            </a:pPr>
            <a:r>
              <a:rPr lang="cs-CZ" sz="1600" b="1" dirty="0" smtClean="0"/>
              <a:t>Investiční priorita 2.3 Komunitně vedené strategie místního rozvoje</a:t>
            </a:r>
          </a:p>
          <a:p>
            <a:pPr marL="557213" lvl="1" indent="-323850" eaLnBrk="1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</a:pPr>
            <a:r>
              <a:rPr lang="cs-CZ" sz="1600" dirty="0" smtClean="0"/>
              <a:t>vyčleněno výhradně na podporu zaměstnanosti a sociálního začleňování metodou komunitně vedeného místního rozvoje</a:t>
            </a:r>
          </a:p>
          <a:p>
            <a:pPr eaLnBrk="1" hangingPunct="1"/>
            <a:endParaRPr lang="cs-CZ" sz="1700" dirty="0" smtClean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AF2D017-42DF-44BD-BA58-EEC90DDBC1E9}" type="slidenum">
              <a:rPr lang="cs-CZ"/>
              <a:pPr>
                <a:defRPr/>
              </a:pPr>
              <a:t>27</a:t>
            </a:fld>
            <a:endParaRPr lang="cs-CZ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cs-CZ" dirty="0" err="1" smtClean="0"/>
              <a:t>pO</a:t>
            </a:r>
            <a:r>
              <a:rPr lang="cs-CZ" dirty="0" smtClean="0"/>
              <a:t> 2 - </a:t>
            </a:r>
            <a:r>
              <a:rPr lang="cs-CZ" dirty="0"/>
              <a:t>sociální začleňování </a:t>
            </a:r>
            <a:br>
              <a:rPr lang="cs-CZ" dirty="0"/>
            </a:br>
            <a:r>
              <a:rPr lang="cs-CZ" dirty="0"/>
              <a:t>a boj s </a:t>
            </a:r>
            <a:r>
              <a:rPr lang="cs-CZ" dirty="0" smtClean="0"/>
              <a:t>chudobou</a:t>
            </a:r>
            <a:endParaRPr lang="cs-CZ" dirty="0"/>
          </a:p>
        </p:txBody>
      </p:sp>
      <p:sp>
        <p:nvSpPr>
          <p:cNvPr id="26626" name="Zástupný symbol pro obsah 2"/>
          <p:cNvSpPr>
            <a:spLocks noGrp="1"/>
          </p:cNvSpPr>
          <p:nvPr>
            <p:ph idx="1"/>
          </p:nvPr>
        </p:nvSpPr>
        <p:spPr>
          <a:xfrm>
            <a:off x="250825" y="1196752"/>
            <a:ext cx="8642350" cy="5516562"/>
          </a:xfrm>
        </p:spPr>
        <p:txBody>
          <a:bodyPr/>
          <a:lstStyle/>
          <a:p>
            <a:pPr marL="0" indent="0" algn="ctr" eaLnBrk="1" hangingPunct="1">
              <a:lnSpc>
                <a:spcPct val="100000"/>
              </a:lnSpc>
              <a:buFont typeface="Wingdings" pitchFamily="2" charset="2"/>
              <a:buNone/>
            </a:pPr>
            <a:r>
              <a:rPr lang="cs-CZ" sz="1600" b="1" dirty="0" smtClean="0"/>
              <a:t>Investiční priorita 2.1 Aktivní začleňování, včetně začleňování s ohledem na podporu rovných příležitostí a aktivní účast a zlepšení zaměstnatelnosti </a:t>
            </a:r>
          </a:p>
          <a:p>
            <a:pPr marL="0" indent="0" algn="ctr" eaLnBrk="1" hangingPunct="1">
              <a:lnSpc>
                <a:spcPct val="100000"/>
              </a:lnSpc>
              <a:buFont typeface="Wingdings" pitchFamily="2" charset="2"/>
              <a:buNone/>
            </a:pPr>
            <a:r>
              <a:rPr lang="cs-CZ" sz="2000" b="1" dirty="0" smtClean="0">
                <a:solidFill>
                  <a:srgbClr val="3193F3"/>
                </a:solidFill>
              </a:rPr>
              <a:t>Výzva č. 22 – Podpora aktivit a programů v rámci soc. začleňování</a:t>
            </a:r>
          </a:p>
          <a:p>
            <a:pPr marL="0" indent="0" eaLnBrk="1" hangingPunct="1">
              <a:lnSpc>
                <a:spcPct val="100000"/>
              </a:lnSpc>
              <a:buFont typeface="Wingdings" pitchFamily="2" charset="2"/>
              <a:buChar char="v"/>
            </a:pPr>
            <a:r>
              <a:rPr lang="cs-CZ" sz="1600" b="1" dirty="0" smtClean="0"/>
              <a:t> Podporované aktivity:  </a:t>
            </a:r>
            <a:r>
              <a:rPr lang="cs-CZ" sz="1600" b="1" u="sng" dirty="0" smtClean="0">
                <a:solidFill>
                  <a:srgbClr val="FF0000"/>
                </a:solidFill>
              </a:rPr>
              <a:t>FAKULTATIVNÍ NIKOLIV ZÁKLADNÍ ČINNOSTI </a:t>
            </a:r>
            <a:r>
              <a:rPr lang="cs-CZ" sz="1600" b="1" dirty="0" smtClean="0"/>
              <a:t>: a) Podpora komunitní sociální práce </a:t>
            </a:r>
            <a:r>
              <a:rPr lang="cs-CZ" sz="1600" dirty="0" smtClean="0"/>
              <a:t>(sociální pracovníci obce, komunitní centra) </a:t>
            </a:r>
            <a:r>
              <a:rPr lang="cs-CZ" sz="1600" b="1" dirty="0"/>
              <a:t>b</a:t>
            </a:r>
            <a:r>
              <a:rPr lang="cs-CZ" sz="1600" b="1" dirty="0" smtClean="0"/>
              <a:t>) Propojování podpory v oblasti bydlení, zaměstnání, sociální práce a zdravotní péče    </a:t>
            </a:r>
            <a:r>
              <a:rPr lang="cs-CZ" sz="1600" dirty="0"/>
              <a:t>c</a:t>
            </a:r>
            <a:r>
              <a:rPr lang="cs-CZ" sz="1600" dirty="0" smtClean="0"/>
              <a:t>) Podpora profesionální realizace sociální práce (podpora využití specifických metod a technik soc. práce, individualizovaného přístupu atd. d) </a:t>
            </a:r>
            <a:r>
              <a:rPr lang="cs-CZ" sz="1600" dirty="0"/>
              <a:t>A</a:t>
            </a:r>
            <a:r>
              <a:rPr lang="cs-CZ" sz="1600" dirty="0" smtClean="0"/>
              <a:t>ktivizační, asistenční a motivační programy e) Aktivity směřující k podpoře mladým lidem ze sociálně znevýhodněného prostředí f) Programy prevence pro osoby ohrožené závislostmi g) Podpora neformální péče g) Podpora dobrovolnických aktivit h) Programy právní a finanční gramotnosti i) Aktivity přispívající k boji s diskriminací </a:t>
            </a:r>
            <a:r>
              <a:rPr lang="cs-CZ" sz="1600" b="1" dirty="0" smtClean="0"/>
              <a:t>j) Programy prevence sociálně patologických jevů a prevence kriminality </a:t>
            </a:r>
            <a:r>
              <a:rPr lang="cs-CZ" sz="1600" dirty="0" smtClean="0"/>
              <a:t>(asistent prevence kriminality) k) Programy pro osoby opouštějící zařízení pro výkon trestu odnětí svobody l) Programy v oblasti sociálně-právní ochrany dětí </a:t>
            </a:r>
          </a:p>
          <a:p>
            <a:pPr marL="0" indent="0" eaLnBrk="1" hangingPunct="1">
              <a:lnSpc>
                <a:spcPct val="100000"/>
              </a:lnSpc>
              <a:buFont typeface="Wingdings" pitchFamily="2" charset="2"/>
              <a:buChar char="v"/>
            </a:pPr>
            <a:r>
              <a:rPr lang="cs-CZ" sz="1600" b="1" dirty="0" smtClean="0"/>
              <a:t>Příjemci:</a:t>
            </a:r>
            <a:r>
              <a:rPr lang="cs-CZ" sz="1600" dirty="0" smtClean="0"/>
              <a:t> obce, příspěvkové organizace obcí, svazky obcí, NNO, poskytovatelé soc. služeb,      	    organizace zřizované kraji a obcemi, sociální družstva</a:t>
            </a:r>
          </a:p>
          <a:p>
            <a:pPr marL="0" indent="0" eaLnBrk="1" hangingPunct="1">
              <a:buFont typeface="Wingdings" pitchFamily="2" charset="2"/>
              <a:buChar char="v"/>
            </a:pPr>
            <a:r>
              <a:rPr lang="cs-CZ" sz="1600" b="1" dirty="0" smtClean="0"/>
              <a:t> Vyhlášení:</a:t>
            </a:r>
            <a:r>
              <a:rPr lang="cs-CZ" sz="1600" dirty="0" smtClean="0"/>
              <a:t> 9/2015, zahájení příjmu 9/2015, ukončení příjmu 11/2015, projekty na 36 měsíců </a:t>
            </a:r>
          </a:p>
          <a:p>
            <a:pPr marL="0" indent="0" eaLnBrk="1" hangingPunct="1">
              <a:buFont typeface="Wingdings" pitchFamily="2" charset="2"/>
              <a:buChar char="v"/>
            </a:pPr>
            <a:r>
              <a:rPr lang="cs-CZ" sz="1600" b="1" dirty="0" smtClean="0"/>
              <a:t> Celková alokace: </a:t>
            </a:r>
            <a:r>
              <a:rPr lang="cs-CZ" sz="1600" dirty="0" smtClean="0"/>
              <a:t>300 mil. Kč, výzva </a:t>
            </a:r>
            <a:r>
              <a:rPr lang="cs-CZ" sz="1600" dirty="0"/>
              <a:t>o</a:t>
            </a:r>
            <a:r>
              <a:rPr lang="en-GB" sz="1600" dirty="0" err="1" smtClean="0"/>
              <a:t>tev</a:t>
            </a:r>
            <a:r>
              <a:rPr lang="cs-CZ" sz="1600" dirty="0" smtClean="0"/>
              <a:t>ř</a:t>
            </a:r>
            <a:r>
              <a:rPr lang="en-GB" sz="1600" dirty="0" err="1" smtClean="0"/>
              <a:t>en</a:t>
            </a:r>
            <a:r>
              <a:rPr lang="cs-CZ" sz="1600" dirty="0" smtClean="0"/>
              <a:t>á a </a:t>
            </a:r>
            <a:r>
              <a:rPr lang="cs-CZ" sz="1600" dirty="0"/>
              <a:t>k</a:t>
            </a:r>
            <a:r>
              <a:rPr lang="cs-CZ" sz="1600" dirty="0" smtClean="0"/>
              <a:t>olová, </a:t>
            </a:r>
            <a:r>
              <a:rPr lang="cs-CZ" sz="1600" b="1" dirty="0" smtClean="0"/>
              <a:t>min.1 mil. Kč, max.15 mil. Kč</a:t>
            </a:r>
          </a:p>
          <a:p>
            <a:pPr marL="0" indent="0" eaLnBrk="1" hangingPunct="1">
              <a:buFont typeface="Wingdings" pitchFamily="2" charset="2"/>
              <a:buChar char="v"/>
            </a:pPr>
            <a:endParaRPr lang="cs-CZ" sz="1800" dirty="0" smtClean="0"/>
          </a:p>
          <a:p>
            <a:pPr marL="0" indent="0" eaLnBrk="1" hangingPunct="1">
              <a:buFont typeface="Wingdings" pitchFamily="2" charset="2"/>
              <a:buChar char="v"/>
            </a:pPr>
            <a:endParaRPr lang="cs-CZ" sz="1800" dirty="0" smtClean="0"/>
          </a:p>
          <a:p>
            <a:pPr marL="0" indent="0" eaLnBrk="1" hangingPunct="1">
              <a:lnSpc>
                <a:spcPct val="100000"/>
              </a:lnSpc>
            </a:pPr>
            <a:endParaRPr lang="cs-CZ" sz="1800" b="1" dirty="0" smtClean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4A3E3D6-FBC8-460E-93F6-1CCF07A8A17F}" type="slidenum">
              <a:rPr lang="cs-CZ"/>
              <a:pPr>
                <a:defRPr/>
              </a:pPr>
              <a:t>28</a:t>
            </a:fld>
            <a:endParaRPr lang="cs-CZ" dirty="0"/>
          </a:p>
        </p:txBody>
      </p:sp>
      <p:sp>
        <p:nvSpPr>
          <p:cNvPr id="16" name="Zaoblený obdélník 15"/>
          <p:cNvSpPr/>
          <p:nvPr/>
        </p:nvSpPr>
        <p:spPr>
          <a:xfrm>
            <a:off x="250825" y="1808957"/>
            <a:ext cx="8424863" cy="360362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pic>
        <p:nvPicPr>
          <p:cNvPr id="5" name="Obrázek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67976" y="0"/>
            <a:ext cx="1071562" cy="107156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cs-CZ" dirty="0" smtClean="0"/>
              <a:t>po 2 - sociální </a:t>
            </a:r>
            <a:r>
              <a:rPr lang="cs-CZ" dirty="0"/>
              <a:t>začleňování </a:t>
            </a:r>
            <a:br>
              <a:rPr lang="cs-CZ" dirty="0"/>
            </a:br>
            <a:r>
              <a:rPr lang="cs-CZ" dirty="0"/>
              <a:t>a boj s </a:t>
            </a:r>
            <a:r>
              <a:rPr lang="cs-CZ" dirty="0" smtClean="0"/>
              <a:t>chudobou</a:t>
            </a:r>
            <a:endParaRPr lang="cs-CZ" dirty="0"/>
          </a:p>
        </p:txBody>
      </p:sp>
      <p:sp>
        <p:nvSpPr>
          <p:cNvPr id="27650" name="Zástupný symbol pro obsah 2"/>
          <p:cNvSpPr>
            <a:spLocks noGrp="1"/>
          </p:cNvSpPr>
          <p:nvPr>
            <p:ph idx="1"/>
          </p:nvPr>
        </p:nvSpPr>
        <p:spPr>
          <a:xfrm>
            <a:off x="179636" y="1052736"/>
            <a:ext cx="8785225" cy="6120680"/>
          </a:xfrm>
        </p:spPr>
        <p:txBody>
          <a:bodyPr/>
          <a:lstStyle/>
          <a:p>
            <a:pPr marL="0" indent="0" algn="ctr" eaLnBrk="1" hangingPunct="1">
              <a:lnSpc>
                <a:spcPct val="100000"/>
              </a:lnSpc>
              <a:buFont typeface="Wingdings" pitchFamily="2" charset="2"/>
              <a:buNone/>
            </a:pPr>
            <a:r>
              <a:rPr lang="cs-CZ" sz="1600" b="1" dirty="0" smtClean="0"/>
              <a:t>Investiční priorita 2.1 Aktivní začleňování, včetně začleňování s ohledem na podporu rovných příležitostí a aktivní účast a zlepšení zaměstnatelnosti </a:t>
            </a:r>
            <a:endParaRPr lang="cs-CZ" sz="1600" dirty="0" smtClean="0"/>
          </a:p>
          <a:p>
            <a:pPr marL="0" indent="0" algn="ctr" eaLnBrk="1" hangingPunct="1">
              <a:lnSpc>
                <a:spcPct val="100000"/>
              </a:lnSpc>
              <a:buFont typeface="Wingdings" pitchFamily="2" charset="2"/>
              <a:buNone/>
            </a:pPr>
            <a:r>
              <a:rPr lang="cs-CZ" sz="2000" b="1" dirty="0" smtClean="0">
                <a:solidFill>
                  <a:srgbClr val="3193F3"/>
                </a:solidFill>
              </a:rPr>
              <a:t>Výzva č. 26 - Koordinovaný přístup k sociálně vyloučeným lokalitám</a:t>
            </a:r>
          </a:p>
          <a:p>
            <a:pPr marL="0" indent="0" eaLnBrk="1" hangingPunct="1">
              <a:lnSpc>
                <a:spcPct val="100000"/>
              </a:lnSpc>
              <a:buFont typeface="Wingdings" pitchFamily="2" charset="2"/>
              <a:buChar char="v"/>
            </a:pPr>
            <a:r>
              <a:rPr lang="cs-CZ" sz="1600" b="1" dirty="0" smtClean="0"/>
              <a:t> Podporované aktivity: a) </a:t>
            </a:r>
            <a:r>
              <a:rPr lang="cs-CZ" sz="1600" dirty="0" smtClean="0"/>
              <a:t>podpora sociálního začleňování (sociálně aktivizační služby pro rodiny a děti, terénní programy, nízkoprahová zařízení pro děti a mládež (15-26let), odborné sociální poradenství, sociální rehabilitace - terénní a ambulantní forma) –základní činnosti b) podpora komunitní práce a další aktivity viz výzva č.22 – fakultativní č. +</a:t>
            </a:r>
            <a:r>
              <a:rPr lang="cs-CZ" sz="1600" b="1" dirty="0" smtClean="0"/>
              <a:t> </a:t>
            </a:r>
            <a:r>
              <a:rPr lang="cs-CZ" sz="1600" u="sng" dirty="0">
                <a:solidFill>
                  <a:schemeClr val="tx1">
                    <a:lumMod val="60000"/>
                    <a:lumOff val="40000"/>
                  </a:schemeClr>
                </a:solidFill>
              </a:rPr>
              <a:t>S</a:t>
            </a:r>
            <a:r>
              <a:rPr lang="cs-CZ" sz="1600" u="sng" dirty="0" smtClean="0">
                <a:solidFill>
                  <a:schemeClr val="tx1">
                    <a:lumMod val="60000"/>
                    <a:lumOff val="40000"/>
                  </a:schemeClr>
                </a:solidFill>
              </a:rPr>
              <a:t>ociální podnikání </a:t>
            </a:r>
          </a:p>
          <a:p>
            <a:pPr marL="0" indent="0" eaLnBrk="1" hangingPunct="1">
              <a:lnSpc>
                <a:spcPct val="100000"/>
              </a:lnSpc>
              <a:buFont typeface="Wingdings" pitchFamily="2" charset="2"/>
              <a:buChar char="v"/>
            </a:pPr>
            <a:r>
              <a:rPr lang="cs-CZ" sz="1600" b="1" dirty="0" smtClean="0"/>
              <a:t> Cílové skupiny: </a:t>
            </a:r>
            <a:r>
              <a:rPr lang="cs-CZ" sz="1600" dirty="0" smtClean="0"/>
              <a:t>osoby sociálně vyloučené a osoby sociálním vyloučením ohrožené</a:t>
            </a:r>
          </a:p>
          <a:p>
            <a:pPr marL="0" indent="0" eaLnBrk="1" hangingPunct="1">
              <a:lnSpc>
                <a:spcPct val="100000"/>
              </a:lnSpc>
              <a:buFont typeface="Wingdings" pitchFamily="2" charset="2"/>
              <a:buChar char="v"/>
            </a:pPr>
            <a:r>
              <a:rPr lang="cs-CZ" sz="1600" b="1" dirty="0" smtClean="0"/>
              <a:t>Příjemci: </a:t>
            </a:r>
            <a:r>
              <a:rPr lang="cs-CZ" sz="1600" dirty="0" smtClean="0"/>
              <a:t>NNO, obce a jejich příspěvkové organizace, poskytovatelé soc. služeb, OSVČ a obchodní korporace (pro SP)  – pouze na základě Strategického plánu sociálního začleňování, </a:t>
            </a:r>
            <a:r>
              <a:rPr lang="cs-CZ" sz="1600" b="1" dirty="0" smtClean="0"/>
              <a:t>ve spolupráci s Agenturou pro sociální začleňování</a:t>
            </a:r>
          </a:p>
          <a:p>
            <a:pPr marL="0" indent="0" eaLnBrk="1" hangingPunct="1">
              <a:lnSpc>
                <a:spcPct val="100000"/>
              </a:lnSpc>
              <a:buFont typeface="Wingdings" pitchFamily="2" charset="2"/>
              <a:buChar char="v"/>
            </a:pPr>
            <a:r>
              <a:rPr lang="cs-CZ" sz="1600" b="1" dirty="0" smtClean="0"/>
              <a:t> Povinná příloha žádosti: </a:t>
            </a:r>
            <a:r>
              <a:rPr lang="cs-CZ" sz="1600" u="sng" dirty="0" smtClean="0"/>
              <a:t>Potvrzení o souladu projektu se SPSZ od nositele strategie a od ASZ, u SP -  Podnikatelský plán</a:t>
            </a:r>
          </a:p>
          <a:p>
            <a:pPr marL="0" indent="0" eaLnBrk="1" hangingPunct="1">
              <a:lnSpc>
                <a:spcPct val="100000"/>
              </a:lnSpc>
              <a:buFont typeface="Wingdings" pitchFamily="2" charset="2"/>
              <a:buChar char="v"/>
            </a:pPr>
            <a:r>
              <a:rPr lang="cs-CZ" sz="1600" b="1" dirty="0" smtClean="0"/>
              <a:t> Vyhlášení: </a:t>
            </a:r>
            <a:r>
              <a:rPr lang="cs-CZ" sz="1600" dirty="0" smtClean="0"/>
              <a:t> 9/2015, zahájení příjmu: 9/2015, ukončení příjmu: 7/2016 (2. vlna v prosinci 2015)</a:t>
            </a:r>
          </a:p>
          <a:p>
            <a:pPr marL="0" indent="0" eaLnBrk="1" hangingPunct="1">
              <a:lnSpc>
                <a:spcPct val="100000"/>
              </a:lnSpc>
              <a:buFont typeface="Wingdings" pitchFamily="2" charset="2"/>
              <a:buChar char="v"/>
            </a:pPr>
            <a:r>
              <a:rPr lang="cs-CZ" sz="1600" b="1" dirty="0" smtClean="0"/>
              <a:t> Celková alokace:</a:t>
            </a:r>
            <a:r>
              <a:rPr lang="cs-CZ" sz="1600" dirty="0" smtClean="0"/>
              <a:t> 600 mil. Kč, výzva Uzavřená a Průběžná, projekty 36měsíců, min.500tis. – 6mil. SP, ostatní SS 1 – 20mil.</a:t>
            </a:r>
          </a:p>
          <a:p>
            <a:pPr marL="0" indent="0" eaLnBrk="1" hangingPunct="1">
              <a:lnSpc>
                <a:spcPct val="100000"/>
              </a:lnSpc>
              <a:buFont typeface="Wingdings" pitchFamily="2" charset="2"/>
              <a:buChar char="v"/>
            </a:pPr>
            <a:r>
              <a:rPr lang="cs-CZ" sz="1600" b="1" dirty="0" smtClean="0"/>
              <a:t> Obce: </a:t>
            </a:r>
            <a:r>
              <a:rPr lang="cs-CZ" sz="1400" dirty="0" smtClean="0"/>
              <a:t>Ostrava, Krnov, </a:t>
            </a:r>
            <a:r>
              <a:rPr lang="cs-CZ" sz="1400" dirty="0" err="1" smtClean="0"/>
              <a:t>Osoblažsko</a:t>
            </a:r>
            <a:r>
              <a:rPr lang="cs-CZ" sz="1400" dirty="0" smtClean="0"/>
              <a:t>, Odry, Ralsko, Kadaň, Roudnice n/L, Dubí, </a:t>
            </a:r>
            <a:r>
              <a:rPr lang="cs-CZ" sz="1400" b="1" u="sng" dirty="0" smtClean="0"/>
              <a:t>Chodov</a:t>
            </a:r>
            <a:r>
              <a:rPr lang="cs-CZ" sz="1400" dirty="0" smtClean="0"/>
              <a:t>, </a:t>
            </a:r>
            <a:r>
              <a:rPr lang="cs-CZ" sz="1400" dirty="0"/>
              <a:t>O</a:t>
            </a:r>
            <a:r>
              <a:rPr lang="cs-CZ" sz="1400" dirty="0" smtClean="0"/>
              <a:t>brnice, Štětí</a:t>
            </a:r>
          </a:p>
          <a:p>
            <a:pPr marL="0" indent="0" eaLnBrk="1" hangingPunct="1">
              <a:lnSpc>
                <a:spcPct val="100000"/>
              </a:lnSpc>
              <a:buFont typeface="Courier New" pitchFamily="49" charset="0"/>
              <a:buChar char="o"/>
            </a:pPr>
            <a:endParaRPr lang="cs-CZ" sz="1800" dirty="0" smtClean="0"/>
          </a:p>
          <a:p>
            <a:pPr marL="0" indent="0" eaLnBrk="1" hangingPunct="1">
              <a:buFont typeface="Wingdings" pitchFamily="2" charset="2"/>
              <a:buChar char="v"/>
            </a:pPr>
            <a:endParaRPr lang="cs-CZ" sz="1800" dirty="0" smtClean="0"/>
          </a:p>
          <a:p>
            <a:pPr marL="0" indent="0" eaLnBrk="1" hangingPunct="1">
              <a:lnSpc>
                <a:spcPct val="100000"/>
              </a:lnSpc>
              <a:buFont typeface="Courier New" pitchFamily="49" charset="0"/>
              <a:buChar char="o"/>
            </a:pPr>
            <a:endParaRPr lang="cs-CZ" sz="1700" dirty="0" smtClean="0"/>
          </a:p>
          <a:p>
            <a:pPr marL="0" indent="0" eaLnBrk="1" hangingPunct="1">
              <a:lnSpc>
                <a:spcPct val="100000"/>
              </a:lnSpc>
              <a:buFont typeface="Wingdings" pitchFamily="2" charset="2"/>
              <a:buNone/>
            </a:pPr>
            <a:r>
              <a:rPr lang="cs-CZ" sz="1800" dirty="0" smtClean="0"/>
              <a:t> </a:t>
            </a:r>
          </a:p>
          <a:p>
            <a:pPr marL="0" indent="0" eaLnBrk="1" hangingPunct="1">
              <a:lnSpc>
                <a:spcPct val="100000"/>
              </a:lnSpc>
              <a:buFont typeface="Wingdings" pitchFamily="2" charset="2"/>
              <a:buNone/>
            </a:pPr>
            <a:endParaRPr lang="cs-CZ" sz="1800" dirty="0" smtClean="0"/>
          </a:p>
          <a:p>
            <a:pPr marL="0" indent="0" eaLnBrk="1" hangingPunct="1">
              <a:lnSpc>
                <a:spcPct val="100000"/>
              </a:lnSpc>
              <a:buFont typeface="Wingdings" pitchFamily="2" charset="2"/>
              <a:buNone/>
            </a:pPr>
            <a:endParaRPr lang="cs-CZ" sz="1800" b="1" dirty="0" smtClean="0"/>
          </a:p>
          <a:p>
            <a:pPr marL="0" indent="0" eaLnBrk="1" hangingPunct="1">
              <a:buFont typeface="Wingdings" pitchFamily="2" charset="2"/>
              <a:buNone/>
            </a:pPr>
            <a:endParaRPr lang="cs-CZ" dirty="0" smtClean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1B6D2BB-263E-4FEC-A0AA-54C2242BB45B}" type="slidenum">
              <a:rPr lang="cs-CZ"/>
              <a:pPr>
                <a:defRPr/>
              </a:pPr>
              <a:t>29</a:t>
            </a:fld>
            <a:endParaRPr lang="cs-CZ" dirty="0"/>
          </a:p>
        </p:txBody>
      </p:sp>
      <p:sp>
        <p:nvSpPr>
          <p:cNvPr id="13" name="Zaoblený obdélník 12"/>
          <p:cNvSpPr/>
          <p:nvPr/>
        </p:nvSpPr>
        <p:spPr>
          <a:xfrm>
            <a:off x="251520" y="1556792"/>
            <a:ext cx="8713341" cy="490091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pic>
        <p:nvPicPr>
          <p:cNvPr id="5" name="Obrázek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89222" y="-2041"/>
            <a:ext cx="1054778" cy="105477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cs-CZ" dirty="0" smtClean="0"/>
              <a:t>Pravidla OPZ</a:t>
            </a:r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15916EE-449E-4F93-A013-7F965BF3CC00}" type="slidenum">
              <a:rPr lang="cs-CZ"/>
              <a:pPr>
                <a:defRPr/>
              </a:pPr>
              <a:t>3</a:t>
            </a:fld>
            <a:endParaRPr lang="cs-CZ" dirty="0"/>
          </a:p>
        </p:txBody>
      </p:sp>
      <p:sp>
        <p:nvSpPr>
          <p:cNvPr id="39939" name="Nadpis 5"/>
          <p:cNvSpPr>
            <a:spLocks noGrp="1"/>
          </p:cNvSpPr>
          <p:nvPr>
            <p:ph idx="1"/>
          </p:nvPr>
        </p:nvSpPr>
        <p:spPr>
          <a:xfrm>
            <a:off x="539750" y="1800225"/>
            <a:ext cx="8064500" cy="3213100"/>
          </a:xfrm>
        </p:spPr>
        <p:txBody>
          <a:bodyPr/>
          <a:lstStyle/>
          <a:p>
            <a:pPr marL="0" indent="0" algn="ctr" eaLnBrk="1" hangingPunct="1">
              <a:lnSpc>
                <a:spcPct val="200000"/>
              </a:lnSpc>
              <a:buFont typeface="Wingdings" pitchFamily="2" charset="2"/>
              <a:buNone/>
            </a:pPr>
            <a:r>
              <a:rPr lang="cs-CZ" sz="3600" b="1" smtClean="0"/>
              <a:t>PRAVIDLA PRO ŽADATELE A PŘÍJEMCE </a:t>
            </a:r>
          </a:p>
        </p:txBody>
      </p:sp>
      <p:pic>
        <p:nvPicPr>
          <p:cNvPr id="39940" name="Picture 7" descr="C:\Program Files\Microsoft Office\MEDIA\CAGCAT10\j0299125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95738" y="4270375"/>
            <a:ext cx="1100137" cy="1804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8740511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ázek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49567" y="61739"/>
            <a:ext cx="979914" cy="1207021"/>
          </a:xfrm>
          <a:prstGeom prst="rect">
            <a:avLst/>
          </a:prstGeom>
        </p:spPr>
      </p:pic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cs-CZ" dirty="0" err="1"/>
              <a:t>pO</a:t>
            </a:r>
            <a:r>
              <a:rPr lang="cs-CZ" dirty="0"/>
              <a:t> 2 - sociální začleňování </a:t>
            </a:r>
            <a:br>
              <a:rPr lang="cs-CZ" dirty="0"/>
            </a:br>
            <a:r>
              <a:rPr lang="cs-CZ" dirty="0"/>
              <a:t>a boj s chudobou 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79512" y="1196752"/>
            <a:ext cx="8856984" cy="5544616"/>
          </a:xfrm>
        </p:spPr>
        <p:txBody>
          <a:bodyPr/>
          <a:lstStyle/>
          <a:p>
            <a:pPr marL="0" indent="0" algn="ctr" eaLnBrk="1" hangingPunct="1">
              <a:lnSpc>
                <a:spcPct val="100000"/>
              </a:lnSpc>
              <a:buNone/>
            </a:pPr>
            <a:r>
              <a:rPr lang="cs-CZ" sz="1600" b="1" dirty="0"/>
              <a:t>Investiční priorita 2.1 Aktivní začleňování, včetně začleňování s ohledem na podporu rovných příležitostí a aktivní účast a zlepšení zaměstnatelnosti </a:t>
            </a:r>
            <a:endParaRPr lang="cs-CZ" sz="1600" dirty="0"/>
          </a:p>
          <a:p>
            <a:pPr marL="0" indent="0" algn="ctr" eaLnBrk="1" hangingPunct="1">
              <a:lnSpc>
                <a:spcPct val="100000"/>
              </a:lnSpc>
              <a:buNone/>
            </a:pPr>
            <a:r>
              <a:rPr lang="cs-CZ" sz="2000" b="1" dirty="0">
                <a:solidFill>
                  <a:srgbClr val="3193F3"/>
                </a:solidFill>
              </a:rPr>
              <a:t>Výzva č. </a:t>
            </a:r>
            <a:r>
              <a:rPr lang="cs-CZ" sz="2000" b="1" dirty="0" smtClean="0">
                <a:solidFill>
                  <a:srgbClr val="3193F3"/>
                </a:solidFill>
              </a:rPr>
              <a:t>15 </a:t>
            </a:r>
            <a:r>
              <a:rPr lang="cs-CZ" sz="2000" b="1" dirty="0">
                <a:solidFill>
                  <a:srgbClr val="3193F3"/>
                </a:solidFill>
              </a:rPr>
              <a:t>- </a:t>
            </a:r>
            <a:r>
              <a:rPr lang="cs-CZ" sz="2000" b="1" dirty="0" smtClean="0">
                <a:solidFill>
                  <a:srgbClr val="3193F3"/>
                </a:solidFill>
              </a:rPr>
              <a:t> Podpora sociálního podnikání</a:t>
            </a:r>
          </a:p>
          <a:p>
            <a:pPr eaLnBrk="1" hangingPunct="1">
              <a:lnSpc>
                <a:spcPct val="100000"/>
              </a:lnSpc>
              <a:buFont typeface="Wingdings" panose="05000000000000000000" pitchFamily="2" charset="2"/>
              <a:buChar char="v"/>
            </a:pPr>
            <a:r>
              <a:rPr lang="cs-CZ" sz="1600" b="1" dirty="0" smtClean="0"/>
              <a:t>Podporované aktivity: </a:t>
            </a:r>
            <a:r>
              <a:rPr lang="cs-CZ" sz="1600" dirty="0" smtClean="0"/>
              <a:t>Vznik a rozvoj (rozšíření kapacity podniku) nových podnikatelských aktivit v oblasti sociálního podnikání – </a:t>
            </a:r>
            <a:r>
              <a:rPr lang="cs-CZ" sz="1600" b="1" dirty="0" smtClean="0"/>
              <a:t>integrační sociální podniky.</a:t>
            </a:r>
          </a:p>
          <a:p>
            <a:pPr eaLnBrk="1" hangingPunct="1">
              <a:lnSpc>
                <a:spcPct val="100000"/>
              </a:lnSpc>
              <a:buFont typeface="Wingdings" panose="05000000000000000000" pitchFamily="2" charset="2"/>
              <a:buChar char="v"/>
            </a:pPr>
            <a:r>
              <a:rPr lang="cs-CZ" sz="1600" b="1" dirty="0" smtClean="0"/>
              <a:t>Podporované činnosti: </a:t>
            </a:r>
            <a:r>
              <a:rPr lang="cs-CZ" sz="1600" dirty="0" smtClean="0"/>
              <a:t>1) vytvoření a zachování pracovních míst pro zaměstnance z cílových skupin i mimo cílovou skupinu (hradí se pouze pozice, které zajišťují specifickou podporu zaměstnancům z cílových skupin nebo zajišťují marketing a řídí podnik), 2) Vzdělávání zaměstnanců (ne PC, jazykové a rekvalifikační kurzy), 3) marketing                    4) provozování soc. podnikání</a:t>
            </a:r>
          </a:p>
          <a:p>
            <a:pPr eaLnBrk="1" hangingPunct="1">
              <a:lnSpc>
                <a:spcPct val="100000"/>
              </a:lnSpc>
              <a:buFont typeface="Wingdings" panose="05000000000000000000" pitchFamily="2" charset="2"/>
              <a:buChar char="v"/>
            </a:pPr>
            <a:r>
              <a:rPr lang="cs-CZ" sz="1600" b="1" u="sng" dirty="0" smtClean="0"/>
              <a:t>Cílové skupiny</a:t>
            </a:r>
            <a:r>
              <a:rPr lang="cs-CZ" sz="1600" u="sng" dirty="0" smtClean="0"/>
              <a:t>: Osoby dlouhodobě či opakovaně nezaměstnané (v evidenci déle jak 1rok nebo v souborné délce 12 měsíců v posledních 2letech), osoby se zdravotním postižením, osoby v nebo po výkonu trestu (do 12měsíců po opuštění), osoby opouštějící institucionální zařízení (do 12měsíců po opuštění zařízení)</a:t>
            </a:r>
          </a:p>
          <a:p>
            <a:pPr eaLnBrk="1" hangingPunct="1">
              <a:lnSpc>
                <a:spcPct val="100000"/>
              </a:lnSpc>
              <a:buFont typeface="Wingdings" panose="05000000000000000000" pitchFamily="2" charset="2"/>
              <a:buChar char="v"/>
            </a:pPr>
            <a:r>
              <a:rPr lang="cs-CZ" sz="1600" b="1" dirty="0" smtClean="0"/>
              <a:t>Příjemci: </a:t>
            </a:r>
            <a:r>
              <a:rPr lang="cs-CZ" sz="1600" dirty="0" smtClean="0"/>
              <a:t>OSVČ, v.o.s., s.r.o., a.s., evropská společnost, evropské hospodářské zájmové sdružení, družstva, komanditní spol., obce </a:t>
            </a:r>
            <a:r>
              <a:rPr lang="cs-CZ" sz="1600" dirty="0"/>
              <a:t>a svazky obcí. </a:t>
            </a:r>
            <a:r>
              <a:rPr lang="cs-CZ" sz="1600" b="1" u="sng" dirty="0"/>
              <a:t>Pokud je jedním ze zřizovatelů obec, její celkový vlastnický podíl v podniku musí být menší než 50%</a:t>
            </a:r>
            <a:r>
              <a:rPr lang="cs-CZ" sz="1600" b="1" dirty="0"/>
              <a:t>. </a:t>
            </a:r>
            <a:endParaRPr lang="cs-CZ" sz="1600" b="1" dirty="0" smtClean="0"/>
          </a:p>
          <a:p>
            <a:pPr eaLnBrk="1" hangingPunct="1">
              <a:lnSpc>
                <a:spcPct val="100000"/>
              </a:lnSpc>
              <a:buFont typeface="Wingdings" panose="05000000000000000000" pitchFamily="2" charset="2"/>
              <a:buChar char="v"/>
            </a:pPr>
            <a:r>
              <a:rPr lang="cs-CZ" sz="1600" b="1" dirty="0" smtClean="0"/>
              <a:t>Výzva</a:t>
            </a:r>
            <a:r>
              <a:rPr lang="cs-CZ" sz="1600" dirty="0" smtClean="0"/>
              <a:t>: 8/2015 – 11/2015, projekty 24 měsíců, alokace 100 mil Kč, min. podpora 1mil. Kč, max. 200 000 Eur, </a:t>
            </a:r>
            <a:r>
              <a:rPr lang="cs-CZ" sz="1600" b="1" u="sng" dirty="0" smtClean="0"/>
              <a:t>rizikové – 2 mil. CZK</a:t>
            </a:r>
            <a:r>
              <a:rPr lang="cs-CZ" sz="1600" dirty="0" smtClean="0"/>
              <a:t>, forma ex-ante, komplementarita s IROP</a:t>
            </a:r>
          </a:p>
          <a:p>
            <a:pPr eaLnBrk="1" hangingPunct="1">
              <a:lnSpc>
                <a:spcPct val="100000"/>
              </a:lnSpc>
              <a:buFont typeface="Wingdings" panose="05000000000000000000" pitchFamily="2" charset="2"/>
              <a:buChar char="v"/>
            </a:pPr>
            <a:endParaRPr lang="cs-CZ" sz="1600" dirty="0" smtClean="0"/>
          </a:p>
          <a:p>
            <a:pPr eaLnBrk="1" hangingPunct="1">
              <a:lnSpc>
                <a:spcPct val="100000"/>
              </a:lnSpc>
              <a:buFont typeface="Wingdings" panose="05000000000000000000" pitchFamily="2" charset="2"/>
              <a:buChar char="v"/>
            </a:pPr>
            <a:endParaRPr lang="cs-CZ" sz="1800" b="1" dirty="0" smtClean="0">
              <a:solidFill>
                <a:srgbClr val="3193F3"/>
              </a:solidFill>
            </a:endParaRPr>
          </a:p>
          <a:p>
            <a:pPr marL="0" indent="0" algn="ctr" eaLnBrk="1" hangingPunct="1">
              <a:lnSpc>
                <a:spcPct val="100000"/>
              </a:lnSpc>
              <a:buNone/>
            </a:pPr>
            <a:endParaRPr lang="cs-CZ" sz="1800" dirty="0" smtClean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540CD98-BBB6-43C5-ADDD-116302A79EBA}" type="slidenum">
              <a:rPr lang="cs-CZ" smtClean="0"/>
              <a:pPr>
                <a:defRPr/>
              </a:pPr>
              <a:t>30</a:t>
            </a:fld>
            <a:endParaRPr lang="cs-CZ" dirty="0"/>
          </a:p>
        </p:txBody>
      </p:sp>
      <p:sp>
        <p:nvSpPr>
          <p:cNvPr id="6" name="Zaoblený obdélník 5"/>
          <p:cNvSpPr/>
          <p:nvPr/>
        </p:nvSpPr>
        <p:spPr>
          <a:xfrm>
            <a:off x="611560" y="1772816"/>
            <a:ext cx="8027964" cy="432048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2155127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ek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25783" y="0"/>
            <a:ext cx="1018217" cy="1412776"/>
          </a:xfrm>
          <a:prstGeom prst="rect">
            <a:avLst/>
          </a:prstGeom>
        </p:spPr>
      </p:pic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243490" y="0"/>
            <a:ext cx="8423275" cy="1079500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cs-CZ" dirty="0" err="1" smtClean="0"/>
              <a:t>pO</a:t>
            </a:r>
            <a:r>
              <a:rPr lang="cs-CZ" dirty="0" smtClean="0"/>
              <a:t> 2 - </a:t>
            </a:r>
            <a:r>
              <a:rPr lang="cs-CZ" dirty="0"/>
              <a:t>sociální začleňování </a:t>
            </a:r>
            <a:br>
              <a:rPr lang="cs-CZ" dirty="0"/>
            </a:br>
            <a:r>
              <a:rPr lang="cs-CZ" dirty="0"/>
              <a:t>a boj s </a:t>
            </a:r>
            <a:r>
              <a:rPr lang="cs-CZ" dirty="0" smtClean="0"/>
              <a:t>chudobou</a:t>
            </a:r>
            <a:endParaRPr lang="cs-CZ" dirty="0"/>
          </a:p>
        </p:txBody>
      </p:sp>
      <p:sp>
        <p:nvSpPr>
          <p:cNvPr id="29698" name="Zástupný symbol pro obsah 2"/>
          <p:cNvSpPr>
            <a:spLocks noGrp="1"/>
          </p:cNvSpPr>
          <p:nvPr>
            <p:ph idx="1"/>
          </p:nvPr>
        </p:nvSpPr>
        <p:spPr>
          <a:xfrm>
            <a:off x="107504" y="1268413"/>
            <a:ext cx="8857109" cy="5400675"/>
          </a:xfrm>
        </p:spPr>
        <p:txBody>
          <a:bodyPr/>
          <a:lstStyle/>
          <a:p>
            <a:pPr marL="0" indent="0" algn="ctr" eaLnBrk="1" hangingPunct="1">
              <a:lnSpc>
                <a:spcPct val="100000"/>
              </a:lnSpc>
              <a:buFont typeface="Wingdings" pitchFamily="2" charset="2"/>
              <a:buNone/>
            </a:pPr>
            <a:r>
              <a:rPr lang="cs-CZ" sz="1800" b="1" dirty="0" smtClean="0"/>
              <a:t>Investiční priorita 2.2 Zlepšení přístupu k dostupným, udržitelným a kvalitním sociálním službám, včetně zdravotních a sociálních služeb obecného zájmu </a:t>
            </a:r>
          </a:p>
          <a:p>
            <a:pPr marL="0" indent="0" algn="ctr" eaLnBrk="1" hangingPunct="1">
              <a:lnSpc>
                <a:spcPct val="100000"/>
              </a:lnSpc>
              <a:buFont typeface="Wingdings" pitchFamily="2" charset="2"/>
              <a:buNone/>
            </a:pPr>
            <a:r>
              <a:rPr lang="cs-CZ" sz="1800" b="1" dirty="0" smtClean="0">
                <a:solidFill>
                  <a:srgbClr val="3193F3"/>
                </a:solidFill>
              </a:rPr>
              <a:t>Výzva č. 37 - Podpora procesu transformace pobytových služeb a podpora 		        služeb komunitního typu vzniklých po transformaci </a:t>
            </a:r>
          </a:p>
          <a:p>
            <a:pPr marL="0" indent="0" eaLnBrk="1" hangingPunct="1">
              <a:lnSpc>
                <a:spcPct val="100000"/>
              </a:lnSpc>
              <a:buFont typeface="Wingdings" pitchFamily="2" charset="2"/>
              <a:buChar char="v"/>
            </a:pPr>
            <a:r>
              <a:rPr lang="cs-CZ" sz="1600" b="1" dirty="0" smtClean="0"/>
              <a:t>Podporované aktivity: A. </a:t>
            </a:r>
            <a:r>
              <a:rPr lang="cs-CZ" sz="1600" b="1" u="sng" dirty="0" smtClean="0"/>
              <a:t>Podpora procesu přípravy transformace pobytové služby sociální péče (zpracování transformačních plánů – výstup projektu + </a:t>
            </a:r>
            <a:r>
              <a:rPr lang="cs-CZ" sz="1600" b="1" u="sng" dirty="0" err="1" smtClean="0"/>
              <a:t>sebeevaluace</a:t>
            </a:r>
            <a:r>
              <a:rPr lang="cs-CZ" sz="1600" b="1" u="sng" dirty="0" smtClean="0"/>
              <a:t>) </a:t>
            </a:r>
            <a:r>
              <a:rPr lang="cs-CZ" sz="1600" dirty="0" smtClean="0"/>
              <a:t>– tvorba analýz potřebných pro zpracování či revizi transformačního plánu, vytvoření komplexního plánu transformace </a:t>
            </a:r>
            <a:r>
              <a:rPr lang="cs-CZ" sz="1600" i="1" u="sng" dirty="0" smtClean="0">
                <a:hlinkClick r:id="rId3"/>
              </a:rPr>
              <a:t>http://www.mpsv.cz/cs/19953</a:t>
            </a:r>
            <a:r>
              <a:rPr lang="cs-CZ" sz="1600" i="1" u="sng" dirty="0" smtClean="0"/>
              <a:t> (Transformační plán 2015),  </a:t>
            </a:r>
            <a:r>
              <a:rPr lang="cs-CZ" sz="1600" dirty="0" smtClean="0"/>
              <a:t>tvorba metodik, nastavení vnitřních pravidel, odborné vzdělávání zaměstnanců v oblasti transformace, nástroje na podporu procesu transformace </a:t>
            </a:r>
            <a:r>
              <a:rPr lang="cs-CZ" sz="1600" b="1" u="sng" dirty="0" smtClean="0"/>
              <a:t>B. Podpora implementace transformačního plánu </a:t>
            </a:r>
            <a:r>
              <a:rPr lang="cs-CZ" sz="1600" dirty="0" smtClean="0"/>
              <a:t>– koordinace procesu přechodové fáze, odborné vzdělávání zaměstnanců, nákup zařízení sloužící k nácviku činnosti v rámci sociální a pracovní rehabilitace atd. </a:t>
            </a:r>
            <a:r>
              <a:rPr lang="cs-CZ" sz="1600" b="1" u="sng" dirty="0" smtClean="0"/>
              <a:t>C. Podpora nově registrované služby, která vznikla transformací pobytové služby</a:t>
            </a:r>
            <a:r>
              <a:rPr lang="cs-CZ" sz="1600" dirty="0" smtClean="0"/>
              <a:t> (podpora služeb komunitního charakteru)</a:t>
            </a:r>
          </a:p>
          <a:p>
            <a:pPr marL="0" indent="0" eaLnBrk="1" hangingPunct="1">
              <a:lnSpc>
                <a:spcPct val="100000"/>
              </a:lnSpc>
              <a:buFont typeface="Wingdings" pitchFamily="2" charset="2"/>
              <a:buChar char="v"/>
            </a:pPr>
            <a:r>
              <a:rPr lang="cs-CZ" sz="1600" b="1" dirty="0" smtClean="0"/>
              <a:t>Cílová skupina: </a:t>
            </a:r>
            <a:r>
              <a:rPr lang="cs-CZ" sz="1600" dirty="0" smtClean="0"/>
              <a:t>poskytovatelé sociálních služeb (domov pro osoby se zdravotním postižením, se zvláštním režimem, chráněné bydlení, stacionáře atd. (NE pro seniory)</a:t>
            </a:r>
            <a:endParaRPr lang="cs-CZ" sz="1600" dirty="0"/>
          </a:p>
          <a:p>
            <a:pPr marL="0" indent="0" eaLnBrk="1" hangingPunct="1">
              <a:lnSpc>
                <a:spcPct val="100000"/>
              </a:lnSpc>
              <a:buFont typeface="Wingdings" pitchFamily="2" charset="2"/>
              <a:buChar char="v"/>
            </a:pPr>
            <a:r>
              <a:rPr lang="cs-CZ" sz="1600" b="1" dirty="0" smtClean="0"/>
              <a:t>Příjemci:</a:t>
            </a:r>
            <a:r>
              <a:rPr lang="cs-CZ" sz="1600" dirty="0" smtClean="0"/>
              <a:t> poskytovatelé sociální služeb, obce a jimi zřizované organizace</a:t>
            </a:r>
          </a:p>
          <a:p>
            <a:pPr marL="0" indent="0" eaLnBrk="1" hangingPunct="1">
              <a:lnSpc>
                <a:spcPct val="100000"/>
              </a:lnSpc>
              <a:buFont typeface="Wingdings" pitchFamily="2" charset="2"/>
              <a:buChar char="v"/>
            </a:pPr>
            <a:r>
              <a:rPr lang="cs-CZ" sz="1600" b="1" dirty="0" smtClean="0"/>
              <a:t>Vyhlášení</a:t>
            </a:r>
            <a:r>
              <a:rPr lang="cs-CZ" sz="1600" dirty="0" smtClean="0"/>
              <a:t>: zahájení příjmu 10/2015, ukončení příjmu 3/2017, výzva otevřená, průběžná</a:t>
            </a:r>
          </a:p>
          <a:p>
            <a:pPr marL="0" indent="0" eaLnBrk="1" hangingPunct="1">
              <a:lnSpc>
                <a:spcPct val="100000"/>
              </a:lnSpc>
              <a:buFont typeface="Wingdings" pitchFamily="2" charset="2"/>
              <a:buChar char="v"/>
            </a:pPr>
            <a:r>
              <a:rPr lang="cs-CZ" sz="1600" b="1" dirty="0" smtClean="0"/>
              <a:t>Celková alokace: </a:t>
            </a:r>
            <a:r>
              <a:rPr lang="cs-CZ" sz="1600" dirty="0" smtClean="0"/>
              <a:t>100 mil. Kč, projekty na 2, resp. 3 roky u aktivit B a C</a:t>
            </a:r>
          </a:p>
          <a:p>
            <a:pPr marL="0" indent="0" eaLnBrk="1" hangingPunct="1">
              <a:buFont typeface="Courier New" pitchFamily="49" charset="0"/>
              <a:buChar char="o"/>
            </a:pPr>
            <a:endParaRPr lang="cs-CZ" sz="1600" dirty="0" smtClean="0"/>
          </a:p>
          <a:p>
            <a:pPr marL="0" indent="0" eaLnBrk="1" hangingPunct="1">
              <a:buFont typeface="Courier New" pitchFamily="49" charset="0"/>
              <a:buChar char="o"/>
            </a:pPr>
            <a:endParaRPr lang="cs-CZ" sz="1600" dirty="0" smtClean="0"/>
          </a:p>
          <a:p>
            <a:pPr marL="0" indent="0" eaLnBrk="1" hangingPunct="1">
              <a:buFont typeface="Courier New" pitchFamily="49" charset="0"/>
              <a:buChar char="o"/>
            </a:pPr>
            <a:endParaRPr lang="cs-CZ" sz="1600" dirty="0" smtClean="0"/>
          </a:p>
          <a:p>
            <a:pPr marL="0" indent="0" eaLnBrk="1" hangingPunct="1">
              <a:buFont typeface="Wingdings" pitchFamily="2" charset="2"/>
              <a:buNone/>
            </a:pPr>
            <a:endParaRPr lang="cs-CZ" sz="1600" dirty="0" smtClean="0"/>
          </a:p>
          <a:p>
            <a:pPr marL="0" indent="0" eaLnBrk="1" hangingPunct="1">
              <a:buFont typeface="Wingdings" pitchFamily="2" charset="2"/>
              <a:buNone/>
            </a:pPr>
            <a:endParaRPr lang="cs-CZ" sz="1800" dirty="0" smtClean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D2BB643-7D38-44E4-A9E0-A687E44B46C5}" type="slidenum">
              <a:rPr lang="cs-CZ"/>
              <a:pPr>
                <a:defRPr/>
              </a:pPr>
              <a:t>31</a:t>
            </a:fld>
            <a:endParaRPr lang="cs-CZ" dirty="0"/>
          </a:p>
        </p:txBody>
      </p:sp>
      <p:sp>
        <p:nvSpPr>
          <p:cNvPr id="5" name="Zaoblený obdélník 4"/>
          <p:cNvSpPr/>
          <p:nvPr/>
        </p:nvSpPr>
        <p:spPr>
          <a:xfrm>
            <a:off x="179512" y="1986042"/>
            <a:ext cx="8462838" cy="576262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cs-CZ" dirty="0" smtClean="0"/>
              <a:t>po 2 - </a:t>
            </a:r>
            <a:r>
              <a:rPr lang="cs-CZ" dirty="0"/>
              <a:t>sociální začleňování </a:t>
            </a:r>
            <a:br>
              <a:rPr lang="cs-CZ" dirty="0"/>
            </a:br>
            <a:r>
              <a:rPr lang="cs-CZ" dirty="0"/>
              <a:t>a boj s </a:t>
            </a:r>
            <a:r>
              <a:rPr lang="cs-CZ" dirty="0" smtClean="0"/>
              <a:t>chudobou</a:t>
            </a:r>
            <a:endParaRPr lang="cs-CZ" dirty="0"/>
          </a:p>
        </p:txBody>
      </p:sp>
      <p:sp>
        <p:nvSpPr>
          <p:cNvPr id="30722" name="Zástupný symbol pro obsah 2"/>
          <p:cNvSpPr>
            <a:spLocks noGrp="1"/>
          </p:cNvSpPr>
          <p:nvPr>
            <p:ph idx="1"/>
          </p:nvPr>
        </p:nvSpPr>
        <p:spPr>
          <a:xfrm>
            <a:off x="241300" y="1270000"/>
            <a:ext cx="8712200" cy="5399360"/>
          </a:xfrm>
        </p:spPr>
        <p:txBody>
          <a:bodyPr/>
          <a:lstStyle/>
          <a:p>
            <a:pPr marL="0" indent="0" algn="ctr" eaLnBrk="1" hangingPunct="1">
              <a:lnSpc>
                <a:spcPct val="100000"/>
              </a:lnSpc>
              <a:buFont typeface="Wingdings" pitchFamily="2" charset="2"/>
              <a:buNone/>
            </a:pPr>
            <a:r>
              <a:rPr lang="cs-CZ" sz="1600" b="1" dirty="0" smtClean="0"/>
              <a:t>Investiční priorita 2.2 Zlepšení přístupu k dostupným, udržitelným a kvalitním sociálním službám, včetně zdravotních a sociálních služeb obecného zájmu </a:t>
            </a:r>
          </a:p>
          <a:p>
            <a:pPr marL="0" indent="0" algn="ctr" eaLnBrk="1" hangingPunct="1">
              <a:lnSpc>
                <a:spcPct val="100000"/>
              </a:lnSpc>
              <a:buFont typeface="Wingdings" pitchFamily="2" charset="2"/>
              <a:buNone/>
            </a:pPr>
            <a:r>
              <a:rPr lang="cs-CZ" sz="2000" b="1" dirty="0" smtClean="0">
                <a:solidFill>
                  <a:srgbClr val="3193F3"/>
                </a:solidFill>
              </a:rPr>
              <a:t>Výzva č. 23 –  Podpora procesů ve službách a podpora rozvoje    sociální práce</a:t>
            </a:r>
          </a:p>
          <a:p>
            <a:pPr eaLnBrk="1" hangingPunct="1">
              <a:lnSpc>
                <a:spcPct val="100000"/>
              </a:lnSpc>
              <a:buFont typeface="Wingdings" panose="05000000000000000000" pitchFamily="2" charset="2"/>
              <a:buChar char="v"/>
            </a:pPr>
            <a:r>
              <a:rPr lang="cs-CZ" sz="1600" b="1" dirty="0" smtClean="0"/>
              <a:t>Podporované aktivity</a:t>
            </a:r>
            <a:r>
              <a:rPr lang="cs-CZ" sz="1600" dirty="0" smtClean="0"/>
              <a:t>: </a:t>
            </a:r>
            <a:r>
              <a:rPr lang="cs-CZ" sz="1600" b="1" u="sng" dirty="0" smtClean="0"/>
              <a:t>1.Rozvíjení a zkvalitňování sociálních služeb, sociální práce a sociálně-právní ochrany děti:</a:t>
            </a:r>
            <a:r>
              <a:rPr lang="cs-CZ" sz="1600" dirty="0" smtClean="0"/>
              <a:t> a) rozvoj soc. služeb podporujících soc. začleňování, využívání sdílené péče (zvýšení využití sdílené péče, vzdělávání neformálních pečovatelů b) zavádění komplexních programů, zavádění nástrojů mezioborové a mezirezortní spolupráce (síťování soc. pracovníků, konference atd.) c) standardizace činností v sociálních službách, sociální práci, rozšiřování systému kvality atd. </a:t>
            </a:r>
            <a:r>
              <a:rPr lang="cs-CZ" sz="1600" b="1" u="sng" dirty="0" smtClean="0"/>
              <a:t>2. Rozvíjení a zkvalitnění výkonu činností sociální práce ve veřejné správě</a:t>
            </a:r>
          </a:p>
          <a:p>
            <a:pPr eaLnBrk="1" hangingPunct="1">
              <a:lnSpc>
                <a:spcPct val="100000"/>
              </a:lnSpc>
              <a:buFont typeface="Wingdings" panose="05000000000000000000" pitchFamily="2" charset="2"/>
              <a:buChar char="v"/>
            </a:pPr>
            <a:r>
              <a:rPr lang="cs-CZ" sz="1600" b="1" dirty="0" smtClean="0"/>
              <a:t>Cílová skupina: </a:t>
            </a:r>
            <a:r>
              <a:rPr lang="cs-CZ" sz="1600" dirty="0" smtClean="0"/>
              <a:t>poskytovatelé služeb; pracovníci poskytovatelů služeb (sociální pracovníci, pracovníci v sociálních službách, vedoucí pracovníci), zaměstnanci veřejné správy</a:t>
            </a:r>
            <a:endParaRPr lang="cs-CZ" sz="1600" dirty="0">
              <a:solidFill>
                <a:srgbClr val="3193F3"/>
              </a:solidFill>
            </a:endParaRPr>
          </a:p>
          <a:p>
            <a:pPr eaLnBrk="1" hangingPunct="1">
              <a:lnSpc>
                <a:spcPct val="100000"/>
              </a:lnSpc>
              <a:buFont typeface="Wingdings" panose="05000000000000000000" pitchFamily="2" charset="2"/>
              <a:buChar char="v"/>
            </a:pPr>
            <a:r>
              <a:rPr lang="cs-CZ" sz="1600" b="1" dirty="0" smtClean="0"/>
              <a:t>Příjemci: </a:t>
            </a:r>
            <a:r>
              <a:rPr lang="cs-CZ" sz="1600" dirty="0" smtClean="0"/>
              <a:t>NNO, obce, svazky obcí, organizace zřizované kraji a obcemi, poskytovatelé služeb, vzdělávací instituce, registrovaní poskytovatele soc. služeb </a:t>
            </a:r>
          </a:p>
          <a:p>
            <a:pPr eaLnBrk="1" hangingPunct="1">
              <a:lnSpc>
                <a:spcPct val="100000"/>
              </a:lnSpc>
              <a:buFont typeface="Wingdings" panose="05000000000000000000" pitchFamily="2" charset="2"/>
              <a:buChar char="v"/>
            </a:pPr>
            <a:r>
              <a:rPr lang="cs-CZ" sz="1600" b="1" dirty="0" smtClean="0"/>
              <a:t>Vyhlášení: </a:t>
            </a:r>
            <a:r>
              <a:rPr lang="cs-CZ" sz="1600" dirty="0" smtClean="0"/>
              <a:t> zahájení příjmu 10/2015, ukončení příjmu 30/11/2015, otevřená, kolová</a:t>
            </a:r>
            <a:endParaRPr lang="cs-CZ" sz="1600" dirty="0"/>
          </a:p>
          <a:p>
            <a:pPr eaLnBrk="1" hangingPunct="1">
              <a:lnSpc>
                <a:spcPct val="100000"/>
              </a:lnSpc>
              <a:buFont typeface="Wingdings" panose="05000000000000000000" pitchFamily="2" charset="2"/>
              <a:buChar char="v"/>
            </a:pPr>
            <a:r>
              <a:rPr lang="cs-CZ" sz="1600" b="1" dirty="0" smtClean="0"/>
              <a:t> Celková alokace: </a:t>
            </a:r>
            <a:r>
              <a:rPr lang="cs-CZ" sz="1600" dirty="0" smtClean="0"/>
              <a:t>250 mil. Kč, </a:t>
            </a:r>
            <a:r>
              <a:rPr lang="cs-CZ" sz="1600" b="1" dirty="0" smtClean="0"/>
              <a:t>projekty na 2 roky, min. podpora 500 tis., max. 10 mil.  CZK</a:t>
            </a:r>
          </a:p>
          <a:p>
            <a:pPr marL="0" indent="0" eaLnBrk="1" hangingPunct="1">
              <a:lnSpc>
                <a:spcPct val="100000"/>
              </a:lnSpc>
              <a:buFont typeface="Courier New" pitchFamily="49" charset="0"/>
              <a:buChar char="o"/>
            </a:pPr>
            <a:endParaRPr lang="cs-CZ" sz="1600" dirty="0" smtClean="0"/>
          </a:p>
          <a:p>
            <a:pPr marL="0" indent="0" eaLnBrk="1" hangingPunct="1">
              <a:buFont typeface="Courier New" pitchFamily="49" charset="0"/>
              <a:buChar char="o"/>
            </a:pPr>
            <a:endParaRPr lang="cs-CZ" sz="1800" dirty="0" smtClean="0"/>
          </a:p>
          <a:p>
            <a:pPr marL="0" indent="0" eaLnBrk="1" hangingPunct="1">
              <a:buFont typeface="Courier New" pitchFamily="49" charset="0"/>
              <a:buChar char="o"/>
            </a:pPr>
            <a:endParaRPr lang="cs-CZ" sz="1800" dirty="0" smtClean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D58732D-AB38-43B7-A1B7-49068BF69BD5}" type="slidenum">
              <a:rPr lang="cs-CZ"/>
              <a:pPr>
                <a:defRPr/>
              </a:pPr>
              <a:t>32</a:t>
            </a:fld>
            <a:endParaRPr lang="cs-CZ" dirty="0"/>
          </a:p>
        </p:txBody>
      </p:sp>
      <p:sp>
        <p:nvSpPr>
          <p:cNvPr id="5" name="Zaoblený obdélník 4"/>
          <p:cNvSpPr/>
          <p:nvPr/>
        </p:nvSpPr>
        <p:spPr>
          <a:xfrm>
            <a:off x="358775" y="1844824"/>
            <a:ext cx="8534400" cy="649287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 smtClean="0"/>
              <a:t> </a:t>
            </a:r>
            <a:endParaRPr lang="cs-CZ" dirty="0"/>
          </a:p>
        </p:txBody>
      </p:sp>
      <p:pic>
        <p:nvPicPr>
          <p:cNvPr id="6" name="Obrázek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56413" y="0"/>
            <a:ext cx="1287587" cy="128758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Obrázek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7681" y="0"/>
            <a:ext cx="966319" cy="1340768"/>
          </a:xfrm>
          <a:prstGeom prst="rect">
            <a:avLst/>
          </a:prstGeom>
        </p:spPr>
      </p:pic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cs-CZ" dirty="0"/>
              <a:t>po 2 - sociální začleňování </a:t>
            </a:r>
            <a:br>
              <a:rPr lang="cs-CZ" dirty="0"/>
            </a:br>
            <a:r>
              <a:rPr lang="cs-CZ" dirty="0"/>
              <a:t>a boj s </a:t>
            </a:r>
            <a:r>
              <a:rPr lang="cs-CZ" dirty="0" smtClean="0"/>
              <a:t>chudobou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539750" y="1268760"/>
            <a:ext cx="8208714" cy="5400600"/>
          </a:xfrm>
        </p:spPr>
        <p:txBody>
          <a:bodyPr/>
          <a:lstStyle/>
          <a:p>
            <a:pPr marL="0" indent="0" algn="ctr">
              <a:lnSpc>
                <a:spcPct val="100000"/>
              </a:lnSpc>
              <a:buNone/>
            </a:pPr>
            <a:r>
              <a:rPr lang="cs-CZ" sz="1600" b="1" dirty="0"/>
              <a:t>Investiční priorita 2.2 Zlepšení přístupu k dostupným, udržitelným a kvalitním sociálním službám, včetně zdravotních a sociálních služeb obecného zájmu </a:t>
            </a:r>
            <a:endParaRPr lang="cs-CZ" sz="1600" b="1" dirty="0" smtClean="0">
              <a:solidFill>
                <a:schemeClr val="tx1">
                  <a:lumMod val="60000"/>
                  <a:lumOff val="40000"/>
                </a:schemeClr>
              </a:solidFill>
            </a:endParaRPr>
          </a:p>
          <a:p>
            <a:pPr marL="0" indent="0" algn="ctr">
              <a:buNone/>
            </a:pPr>
            <a:r>
              <a:rPr lang="cs-CZ" sz="1800" b="1" dirty="0" smtClean="0">
                <a:solidFill>
                  <a:schemeClr val="tx1">
                    <a:lumMod val="60000"/>
                    <a:lumOff val="40000"/>
                  </a:schemeClr>
                </a:solidFill>
              </a:rPr>
              <a:t>Výzva č. 41 Budování kapacit nestátní neziskových organizací</a:t>
            </a:r>
            <a:endParaRPr lang="cs-CZ" sz="1600" b="1" dirty="0" smtClean="0"/>
          </a:p>
          <a:p>
            <a:pPr>
              <a:lnSpc>
                <a:spcPct val="100000"/>
              </a:lnSpc>
              <a:buFont typeface="Wingdings" panose="05000000000000000000" pitchFamily="2" charset="2"/>
              <a:buChar char="v"/>
            </a:pPr>
            <a:r>
              <a:rPr lang="cs-CZ" sz="1600" b="1" dirty="0" smtClean="0"/>
              <a:t>Podporované aktivity</a:t>
            </a:r>
            <a:r>
              <a:rPr lang="cs-CZ" sz="1600" dirty="0" smtClean="0"/>
              <a:t>: profesionalizace NNO prostřednictvím vzdělávání pracovníků NNO a opatření na zvyšování profesionality, organizačního řízení, vícezdrojové financování (podpora lidských zdrojů, posílení řízení, podpora síťování, nastavení komunikace uvnitř i navenek NNO, posílení metodické podpory, poradenství atd.</a:t>
            </a:r>
          </a:p>
          <a:p>
            <a:pPr>
              <a:lnSpc>
                <a:spcPct val="100000"/>
              </a:lnSpc>
              <a:buFont typeface="Wingdings" panose="05000000000000000000" pitchFamily="2" charset="2"/>
              <a:buChar char="v"/>
            </a:pPr>
            <a:r>
              <a:rPr lang="cs-CZ" sz="1600" b="1" dirty="0" smtClean="0"/>
              <a:t>Cílové skupiny: </a:t>
            </a:r>
            <a:r>
              <a:rPr lang="cs-CZ" sz="1600" b="1" u="sng" dirty="0" smtClean="0"/>
              <a:t>zastřešující organizace v neziskovém sektoru </a:t>
            </a:r>
            <a:r>
              <a:rPr lang="cs-CZ" sz="1600" u="sng" dirty="0" smtClean="0"/>
              <a:t>= mají nejméně 15 samostatných členů z řad NNO, jsou tvořeny min. z 51% členy z řad z NNO s právní formou: spolek, nadace, nadační fond, ústav, o.p.s., církevní právnické osoby atd., </a:t>
            </a:r>
            <a:r>
              <a:rPr lang="cs-CZ" sz="1600" dirty="0" smtClean="0"/>
              <a:t>samy se prezentují jako </a:t>
            </a:r>
            <a:r>
              <a:rPr lang="cs-CZ" sz="1600" b="1" dirty="0" smtClean="0"/>
              <a:t>zastřešující organizace</a:t>
            </a:r>
            <a:r>
              <a:rPr lang="cs-CZ" sz="1600" dirty="0" smtClean="0"/>
              <a:t>, vznikly jako </a:t>
            </a:r>
            <a:r>
              <a:rPr lang="cs-CZ" sz="1600" b="1" dirty="0" smtClean="0"/>
              <a:t>trvalé uskupení</a:t>
            </a:r>
            <a:r>
              <a:rPr lang="cs-CZ" sz="1600" dirty="0" smtClean="0"/>
              <a:t>, vykonávají činnost </a:t>
            </a:r>
            <a:r>
              <a:rPr lang="cs-CZ" sz="1600" b="1" dirty="0" smtClean="0"/>
              <a:t>v oblasti sociálního začleňování</a:t>
            </a:r>
            <a:r>
              <a:rPr lang="cs-CZ" sz="1600" dirty="0" smtClean="0"/>
              <a:t>, působí v oboru </a:t>
            </a:r>
            <a:r>
              <a:rPr lang="cs-CZ" sz="1600" b="1" dirty="0" smtClean="0"/>
              <a:t>min. 2 roky</a:t>
            </a:r>
            <a:r>
              <a:rPr lang="cs-CZ" sz="1600" dirty="0" smtClean="0"/>
              <a:t>, mají </a:t>
            </a:r>
            <a:r>
              <a:rPr lang="cs-CZ" sz="1600" b="1" dirty="0" smtClean="0"/>
              <a:t>min.1 zaměstnance</a:t>
            </a:r>
            <a:r>
              <a:rPr lang="cs-CZ" sz="1600" dirty="0" smtClean="0"/>
              <a:t>, vybírají </a:t>
            </a:r>
            <a:r>
              <a:rPr lang="cs-CZ" sz="1600" b="1" dirty="0" smtClean="0"/>
              <a:t>členské poplatky </a:t>
            </a:r>
            <a:r>
              <a:rPr lang="cs-CZ" sz="1600" dirty="0" smtClean="0"/>
              <a:t>atd. (definice se dokončuje)</a:t>
            </a:r>
          </a:p>
          <a:p>
            <a:pPr>
              <a:lnSpc>
                <a:spcPct val="100000"/>
              </a:lnSpc>
              <a:buFont typeface="Wingdings" panose="05000000000000000000" pitchFamily="2" charset="2"/>
              <a:buChar char="v"/>
            </a:pPr>
            <a:r>
              <a:rPr lang="cs-CZ" sz="1600" b="1" dirty="0" smtClean="0"/>
              <a:t>Příjemci: NNO</a:t>
            </a:r>
            <a:endParaRPr lang="cs-CZ" sz="1600" b="1" dirty="0" smtClean="0">
              <a:solidFill>
                <a:srgbClr val="FF0000"/>
              </a:solidFill>
            </a:endParaRPr>
          </a:p>
          <a:p>
            <a:pPr>
              <a:lnSpc>
                <a:spcPct val="100000"/>
              </a:lnSpc>
              <a:buFont typeface="Wingdings" panose="05000000000000000000" pitchFamily="2" charset="2"/>
              <a:buChar char="v"/>
            </a:pPr>
            <a:r>
              <a:rPr lang="cs-CZ" sz="1600" b="1" dirty="0" smtClean="0"/>
              <a:t>Vyhlášení: </a:t>
            </a:r>
            <a:r>
              <a:rPr lang="cs-CZ" sz="1600" dirty="0" smtClean="0"/>
              <a:t>11/2015 – 1/2016, kolová, otevřená</a:t>
            </a:r>
          </a:p>
          <a:p>
            <a:pPr>
              <a:lnSpc>
                <a:spcPct val="100000"/>
              </a:lnSpc>
              <a:buFont typeface="Wingdings" panose="05000000000000000000" pitchFamily="2" charset="2"/>
              <a:buChar char="v"/>
            </a:pPr>
            <a:r>
              <a:rPr lang="cs-CZ" sz="1600" b="1" dirty="0" smtClean="0"/>
              <a:t>Celková alokace: </a:t>
            </a:r>
            <a:r>
              <a:rPr lang="cs-CZ" sz="1600" dirty="0" smtClean="0"/>
              <a:t>80 mil. Kč, projekty na 2 roky</a:t>
            </a: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540CD98-BBB6-43C5-ADDD-116302A79EBA}" type="slidenum">
              <a:rPr lang="cs-CZ" smtClean="0"/>
              <a:pPr>
                <a:defRPr/>
              </a:pPr>
              <a:t>33</a:t>
            </a:fld>
            <a:endParaRPr lang="cs-CZ" dirty="0"/>
          </a:p>
        </p:txBody>
      </p:sp>
      <p:sp>
        <p:nvSpPr>
          <p:cNvPr id="5" name="Zaoblený obdélník 4"/>
          <p:cNvSpPr/>
          <p:nvPr/>
        </p:nvSpPr>
        <p:spPr>
          <a:xfrm>
            <a:off x="827584" y="1899320"/>
            <a:ext cx="7680895" cy="377552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7356099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cs-CZ" dirty="0"/>
              <a:t>po 3 - sociální inovace </a:t>
            </a:r>
            <a:br>
              <a:rPr lang="cs-CZ" dirty="0"/>
            </a:br>
            <a:r>
              <a:rPr lang="cs-CZ" dirty="0"/>
              <a:t>a mezinárodní spolupráce</a:t>
            </a:r>
          </a:p>
        </p:txBody>
      </p:sp>
      <p:sp>
        <p:nvSpPr>
          <p:cNvPr id="33794" name="Zástupný symbol pro obsah 2"/>
          <p:cNvSpPr>
            <a:spLocks noGrp="1"/>
          </p:cNvSpPr>
          <p:nvPr>
            <p:ph idx="1"/>
          </p:nvPr>
        </p:nvSpPr>
        <p:spPr>
          <a:xfrm>
            <a:off x="611188" y="1196975"/>
            <a:ext cx="8064500" cy="4319588"/>
          </a:xfrm>
        </p:spPr>
        <p:txBody>
          <a:bodyPr/>
          <a:lstStyle/>
          <a:p>
            <a:pPr marL="0" indent="0" algn="ctr" eaLnBrk="1" hangingPunct="1">
              <a:lnSpc>
                <a:spcPct val="200000"/>
              </a:lnSpc>
              <a:buFont typeface="Wingdings" pitchFamily="2" charset="2"/>
              <a:buNone/>
            </a:pPr>
            <a:r>
              <a:rPr lang="cs-CZ" sz="3600" b="1" smtClean="0"/>
              <a:t>PRIORITNÍ OSA 3 – </a:t>
            </a:r>
          </a:p>
          <a:p>
            <a:pPr marL="0" indent="0" algn="ctr" eaLnBrk="1" hangingPunct="1">
              <a:lnSpc>
                <a:spcPct val="200000"/>
              </a:lnSpc>
              <a:buFont typeface="Wingdings" pitchFamily="2" charset="2"/>
              <a:buNone/>
            </a:pPr>
            <a:r>
              <a:rPr lang="cs-CZ" sz="3600" b="1" smtClean="0"/>
              <a:t>SOCIÁLNÍ INOVACE A MEZINÁRODNÍ SPOLUPRÁCE</a:t>
            </a: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C44616B-B07B-4356-99A0-7DC62B996CCB}" type="slidenum">
              <a:rPr lang="cs-CZ"/>
              <a:pPr>
                <a:defRPr/>
              </a:pPr>
              <a:t>34</a:t>
            </a:fld>
            <a:endParaRPr lang="cs-CZ" dirty="0"/>
          </a:p>
        </p:txBody>
      </p:sp>
      <p:pic>
        <p:nvPicPr>
          <p:cNvPr id="33796" name="Obrázek 4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08400" y="4652963"/>
            <a:ext cx="1465263" cy="1909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57740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cs-CZ" dirty="0"/>
              <a:t>po 3 - sociální inovace </a:t>
            </a:r>
            <a:br>
              <a:rPr lang="cs-CZ" dirty="0"/>
            </a:br>
            <a:r>
              <a:rPr lang="cs-CZ" dirty="0"/>
              <a:t>a mezinárodní </a:t>
            </a:r>
            <a:r>
              <a:rPr lang="cs-CZ" dirty="0" smtClean="0"/>
              <a:t>spolupráce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539552" y="1227956"/>
            <a:ext cx="8208714" cy="5369396"/>
          </a:xfrm>
        </p:spPr>
        <p:txBody>
          <a:bodyPr/>
          <a:lstStyle/>
          <a:p>
            <a:pPr marL="0" indent="0" algn="ctr">
              <a:buNone/>
            </a:pPr>
            <a:r>
              <a:rPr lang="cs-CZ" sz="1600" b="1" dirty="0" smtClean="0">
                <a:solidFill>
                  <a:schemeClr val="tx1">
                    <a:lumMod val="60000"/>
                    <a:lumOff val="40000"/>
                  </a:schemeClr>
                </a:solidFill>
              </a:rPr>
              <a:t> </a:t>
            </a:r>
            <a:r>
              <a:rPr lang="cs-CZ" sz="2000" b="1" dirty="0" smtClean="0">
                <a:solidFill>
                  <a:schemeClr val="tx1">
                    <a:lumMod val="60000"/>
                    <a:lumOff val="40000"/>
                  </a:schemeClr>
                </a:solidFill>
              </a:rPr>
              <a:t>Výzva č. 31 - Budování kapacity a profesionalizace NNO</a:t>
            </a:r>
          </a:p>
          <a:p>
            <a:pPr>
              <a:lnSpc>
                <a:spcPct val="100000"/>
              </a:lnSpc>
              <a:spcAft>
                <a:spcPts val="0"/>
              </a:spcAft>
              <a:buFont typeface="Wingdings" panose="05000000000000000000" pitchFamily="2" charset="2"/>
              <a:buChar char="v"/>
            </a:pPr>
            <a:r>
              <a:rPr lang="cs-CZ" sz="1800" b="1" dirty="0" smtClean="0"/>
              <a:t>Podporované aktivity: </a:t>
            </a:r>
            <a:r>
              <a:rPr lang="cs-CZ" sz="1600" dirty="0" smtClean="0"/>
              <a:t>aktivity zvyšující kapacitu, profesionalizaci </a:t>
            </a:r>
            <a:br>
              <a:rPr lang="cs-CZ" sz="1600" dirty="0" smtClean="0"/>
            </a:br>
            <a:r>
              <a:rPr lang="cs-CZ" sz="1600" dirty="0" smtClean="0"/>
              <a:t>a transparentnost NNO</a:t>
            </a:r>
          </a:p>
          <a:p>
            <a: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v"/>
            </a:pPr>
            <a:r>
              <a:rPr lang="cs-CZ" sz="1600" b="1" dirty="0" smtClean="0"/>
              <a:t>Klíčové aktivity </a:t>
            </a:r>
            <a:r>
              <a:rPr lang="cs-CZ" sz="1600" dirty="0" smtClean="0"/>
              <a:t>budou vycházet z jednotlivých oblastí resumé </a:t>
            </a:r>
            <a:r>
              <a:rPr lang="cs-CZ" sz="1600" b="1" dirty="0" smtClean="0"/>
              <a:t>procesního auditu</a:t>
            </a:r>
            <a:r>
              <a:rPr lang="cs-CZ" sz="1600" dirty="0" smtClean="0"/>
              <a:t>:</a:t>
            </a:r>
          </a:p>
          <a:p>
            <a: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v"/>
            </a:pPr>
            <a:r>
              <a:rPr lang="cs-CZ" sz="1600" b="1" u="sng" dirty="0" smtClean="0"/>
              <a:t>Strategie organizace </a:t>
            </a:r>
            <a:r>
              <a:rPr lang="cs-CZ" sz="1600" u="sng" dirty="0" smtClean="0"/>
              <a:t>(povinná KA)</a:t>
            </a:r>
          </a:p>
          <a:p>
            <a: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v"/>
            </a:pPr>
            <a:r>
              <a:rPr lang="cs-CZ" sz="1600" b="1" dirty="0" smtClean="0"/>
              <a:t>Financování/</a:t>
            </a:r>
            <a:r>
              <a:rPr lang="cs-CZ" sz="1600" b="1" dirty="0" err="1" smtClean="0"/>
              <a:t>fundraising</a:t>
            </a:r>
            <a:endParaRPr lang="cs-CZ" sz="1600" b="1" dirty="0" smtClean="0"/>
          </a:p>
          <a:p>
            <a: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v"/>
            </a:pPr>
            <a:r>
              <a:rPr lang="cs-CZ" sz="1600" b="1" dirty="0" smtClean="0"/>
              <a:t>Lidské zdroje</a:t>
            </a:r>
          </a:p>
          <a:p>
            <a: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v"/>
            </a:pPr>
            <a:r>
              <a:rPr lang="cs-CZ" sz="1600" b="1" dirty="0" smtClean="0"/>
              <a:t>Marketing a PR</a:t>
            </a:r>
          </a:p>
          <a:p>
            <a: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v"/>
            </a:pPr>
            <a:r>
              <a:rPr lang="cs-CZ" sz="1600" b="1" dirty="0" smtClean="0"/>
              <a:t>Kvalita služeb/produktů</a:t>
            </a:r>
          </a:p>
          <a:p>
            <a: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v"/>
            </a:pPr>
            <a:r>
              <a:rPr lang="cs-CZ" sz="1600" dirty="0" smtClean="0"/>
              <a:t>U každé KA povinně </a:t>
            </a:r>
            <a:r>
              <a:rPr lang="cs-CZ" sz="1600" b="1" dirty="0" smtClean="0"/>
              <a:t>evaluace</a:t>
            </a:r>
          </a:p>
          <a:p>
            <a: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v"/>
            </a:pPr>
            <a:r>
              <a:rPr lang="cs-CZ" sz="1600" dirty="0" smtClean="0"/>
              <a:t>Zapojení </a:t>
            </a:r>
            <a:r>
              <a:rPr lang="cs-CZ" sz="1600" b="1" dirty="0" smtClean="0"/>
              <a:t>expertů</a:t>
            </a:r>
            <a:r>
              <a:rPr lang="cs-CZ" sz="1600" dirty="0" smtClean="0"/>
              <a:t> (povinný alespoň 1, předem schvalován)</a:t>
            </a:r>
          </a:p>
          <a:p>
            <a:pPr>
              <a:lnSpc>
                <a:spcPct val="100000"/>
              </a:lnSpc>
              <a:buFont typeface="Wingdings" panose="05000000000000000000" pitchFamily="2" charset="2"/>
              <a:buChar char="v"/>
            </a:pPr>
            <a:r>
              <a:rPr lang="cs-CZ" sz="1800" b="1" dirty="0" smtClean="0"/>
              <a:t>Cílové skupiny</a:t>
            </a:r>
            <a:r>
              <a:rPr lang="cs-CZ" sz="1600" b="1" dirty="0" smtClean="0"/>
              <a:t>: zaměstnanci NNO</a:t>
            </a:r>
          </a:p>
          <a:p>
            <a:pPr marL="0">
              <a:lnSpc>
                <a:spcPct val="100000"/>
              </a:lnSpc>
              <a:spcAft>
                <a:spcPts val="0"/>
              </a:spcAft>
              <a:buFont typeface="Wingdings" panose="05000000000000000000" pitchFamily="2" charset="2"/>
              <a:buChar char="v"/>
            </a:pPr>
            <a:r>
              <a:rPr lang="cs-CZ" sz="1800" b="1" dirty="0" smtClean="0"/>
              <a:t>Příjemci:</a:t>
            </a:r>
            <a:r>
              <a:rPr lang="cs-CZ" sz="2000" b="1" dirty="0"/>
              <a:t> </a:t>
            </a:r>
            <a:r>
              <a:rPr lang="cs-CZ" sz="1600" dirty="0" smtClean="0"/>
              <a:t>NNO</a:t>
            </a:r>
            <a:r>
              <a:rPr lang="cs-CZ" sz="2000" b="1" dirty="0" smtClean="0"/>
              <a:t> </a:t>
            </a:r>
            <a:r>
              <a:rPr lang="cs-CZ" sz="1600" dirty="0" smtClean="0"/>
              <a:t>působící v </a:t>
            </a:r>
            <a:r>
              <a:rPr lang="cs-CZ" sz="1600" dirty="0" err="1" smtClean="0"/>
              <a:t>obl</a:t>
            </a:r>
            <a:r>
              <a:rPr lang="cs-CZ" sz="1600" dirty="0" smtClean="0"/>
              <a:t>. sociálního začleňování, rovnosti žen a mužů </a:t>
            </a:r>
            <a:br>
              <a:rPr lang="cs-CZ" sz="1600" dirty="0" smtClean="0"/>
            </a:br>
            <a:r>
              <a:rPr lang="cs-CZ" sz="1600" dirty="0" smtClean="0"/>
              <a:t>        a rovných příležitostí (existence min. 2 roky, aktuální výroční zpráva na webu)</a:t>
            </a:r>
          </a:p>
          <a:p>
            <a:pPr>
              <a:lnSpc>
                <a:spcPct val="100000"/>
              </a:lnSpc>
              <a:spcAft>
                <a:spcPts val="0"/>
              </a:spcAft>
              <a:buFont typeface="Wingdings" panose="05000000000000000000" pitchFamily="2" charset="2"/>
              <a:buChar char="v"/>
            </a:pPr>
            <a:r>
              <a:rPr lang="cs-CZ" sz="1800" b="1" dirty="0"/>
              <a:t>Vyhlášení:</a:t>
            </a:r>
            <a:r>
              <a:rPr lang="cs-CZ" sz="1600" b="1" dirty="0"/>
              <a:t> </a:t>
            </a:r>
            <a:r>
              <a:rPr lang="cs-CZ" sz="1600" dirty="0"/>
              <a:t>8/2015, zahájení příjmu 1.9., ukončení příjmu </a:t>
            </a:r>
            <a:r>
              <a:rPr lang="cs-CZ" sz="1600" dirty="0" smtClean="0"/>
              <a:t>31.12.2015, </a:t>
            </a:r>
            <a:r>
              <a:rPr lang="cs-CZ" sz="1600" dirty="0"/>
              <a:t>délka projektu </a:t>
            </a:r>
            <a:r>
              <a:rPr lang="cs-CZ" sz="1600" b="1" dirty="0"/>
              <a:t>2 roky</a:t>
            </a:r>
            <a:r>
              <a:rPr lang="cs-CZ" sz="1600" dirty="0"/>
              <a:t>, </a:t>
            </a:r>
            <a:r>
              <a:rPr lang="cs-CZ" sz="1600" b="1" dirty="0"/>
              <a:t>jednokolové hodnocení, otevřená/kolová </a:t>
            </a:r>
            <a:r>
              <a:rPr lang="cs-CZ" sz="1600" dirty="0"/>
              <a:t>výzva</a:t>
            </a:r>
          </a:p>
          <a:p>
            <a:pPr>
              <a:lnSpc>
                <a:spcPct val="100000"/>
              </a:lnSpc>
              <a:spcAft>
                <a:spcPts val="0"/>
              </a:spcAft>
              <a:buFont typeface="Wingdings" panose="05000000000000000000" pitchFamily="2" charset="2"/>
              <a:buChar char="v"/>
            </a:pPr>
            <a:r>
              <a:rPr lang="cs-CZ" sz="1800" b="1" dirty="0" smtClean="0"/>
              <a:t>Alokace</a:t>
            </a:r>
            <a:r>
              <a:rPr lang="cs-CZ" sz="1800" b="1" dirty="0"/>
              <a:t>:</a:t>
            </a:r>
            <a:r>
              <a:rPr lang="cs-CZ" sz="1600" b="1" dirty="0"/>
              <a:t> </a:t>
            </a:r>
            <a:r>
              <a:rPr lang="cs-CZ" sz="1600" dirty="0"/>
              <a:t>75 </a:t>
            </a:r>
            <a:r>
              <a:rPr lang="cs-CZ" sz="1600" dirty="0" smtClean="0"/>
              <a:t>mil. </a:t>
            </a:r>
            <a:r>
              <a:rPr lang="cs-CZ" sz="1600" dirty="0"/>
              <a:t>Kč, min. podpora </a:t>
            </a:r>
            <a:r>
              <a:rPr lang="cs-CZ" sz="1600" dirty="0" smtClean="0"/>
              <a:t>0,5 </a:t>
            </a:r>
            <a:r>
              <a:rPr lang="cs-CZ" sz="1600" dirty="0"/>
              <a:t>mil Kč, max. podpora </a:t>
            </a:r>
            <a:r>
              <a:rPr lang="cs-CZ" sz="1600" dirty="0" smtClean="0"/>
              <a:t>5 mil. </a:t>
            </a:r>
            <a:r>
              <a:rPr lang="cs-CZ" sz="1600" dirty="0"/>
              <a:t>Kč, </a:t>
            </a:r>
            <a:r>
              <a:rPr lang="cs-CZ" sz="1600" b="1" dirty="0"/>
              <a:t>ex-ante</a:t>
            </a:r>
            <a:r>
              <a:rPr lang="cs-CZ" sz="1600" dirty="0"/>
              <a:t> financování</a:t>
            </a: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540CD98-BBB6-43C5-ADDD-116302A79EBA}" type="slidenum">
              <a:rPr lang="cs-CZ" smtClean="0"/>
              <a:pPr>
                <a:defRPr/>
              </a:pPr>
              <a:t>35</a:t>
            </a:fld>
            <a:endParaRPr lang="cs-CZ" dirty="0"/>
          </a:p>
        </p:txBody>
      </p:sp>
      <p:sp>
        <p:nvSpPr>
          <p:cNvPr id="5" name="Zaoblený obdélník 4"/>
          <p:cNvSpPr/>
          <p:nvPr/>
        </p:nvSpPr>
        <p:spPr>
          <a:xfrm>
            <a:off x="611560" y="1196752"/>
            <a:ext cx="7488832" cy="504056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pic>
        <p:nvPicPr>
          <p:cNvPr id="6" name="Obrázek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00392" y="-3409"/>
            <a:ext cx="1059080" cy="11281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96357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cs-CZ" dirty="0"/>
              <a:t>po 3 - sociální inovace </a:t>
            </a:r>
            <a:br>
              <a:rPr lang="cs-CZ" dirty="0"/>
            </a:br>
            <a:r>
              <a:rPr lang="cs-CZ" dirty="0"/>
              <a:t>a mezinárodní </a:t>
            </a:r>
            <a:r>
              <a:rPr lang="cs-CZ" dirty="0" smtClean="0"/>
              <a:t>spolupráce</a:t>
            </a:r>
            <a:endParaRPr lang="cs-CZ" dirty="0"/>
          </a:p>
        </p:txBody>
      </p:sp>
      <p:sp>
        <p:nvSpPr>
          <p:cNvPr id="35842" name="Zástupný symbol pro obsah 2"/>
          <p:cNvSpPr>
            <a:spLocks noGrp="1"/>
          </p:cNvSpPr>
          <p:nvPr>
            <p:ph idx="1"/>
          </p:nvPr>
        </p:nvSpPr>
        <p:spPr>
          <a:xfrm>
            <a:off x="251520" y="1341438"/>
            <a:ext cx="8712968" cy="5183906"/>
          </a:xfrm>
        </p:spPr>
        <p:txBody>
          <a:bodyPr/>
          <a:lstStyle/>
          <a:p>
            <a:pPr marL="0" indent="0" algn="ctr" eaLnBrk="1" hangingPunct="1">
              <a:lnSpc>
                <a:spcPct val="100000"/>
              </a:lnSpc>
              <a:buFont typeface="Wingdings" pitchFamily="2" charset="2"/>
              <a:buNone/>
            </a:pPr>
            <a:r>
              <a:rPr lang="cs-CZ" sz="2000" b="1" dirty="0" smtClean="0">
                <a:solidFill>
                  <a:srgbClr val="3193F3"/>
                </a:solidFill>
              </a:rPr>
              <a:t>Výzva č. 24 - Sociální inovace v </a:t>
            </a:r>
            <a:r>
              <a:rPr lang="cs-CZ" sz="2000" b="1" dirty="0" err="1" smtClean="0">
                <a:solidFill>
                  <a:srgbClr val="3193F3"/>
                </a:solidFill>
              </a:rPr>
              <a:t>obl</a:t>
            </a:r>
            <a:r>
              <a:rPr lang="cs-CZ" sz="2000" b="1" dirty="0" smtClean="0">
                <a:solidFill>
                  <a:srgbClr val="3193F3"/>
                </a:solidFill>
              </a:rPr>
              <a:t>. sociálního začleňování a přístupu na trh práce pro nejohroženější skupiny</a:t>
            </a:r>
          </a:p>
          <a:p>
            <a:pPr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v"/>
            </a:pPr>
            <a:r>
              <a:rPr lang="cs-CZ" sz="1800" b="1" dirty="0" smtClean="0"/>
              <a:t>Podporované aktivity: </a:t>
            </a:r>
          </a:p>
          <a:p>
            <a:pPr marL="0" lvl="1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v"/>
            </a:pPr>
            <a:r>
              <a:rPr lang="cs-CZ" sz="1600" b="1" dirty="0" smtClean="0"/>
              <a:t>a) </a:t>
            </a:r>
            <a:r>
              <a:rPr lang="cs-CZ" sz="1600" b="1" u="sng" dirty="0" smtClean="0"/>
              <a:t>Kategorie A</a:t>
            </a:r>
          </a:p>
          <a:p>
            <a:pPr marL="503238" lvl="4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v"/>
            </a:pPr>
            <a:r>
              <a:rPr lang="cs-CZ" sz="1600" dirty="0" smtClean="0"/>
              <a:t>podporuje fázi „</a:t>
            </a:r>
            <a:r>
              <a:rPr lang="cs-CZ" sz="1600" b="1" dirty="0" smtClean="0"/>
              <a:t>vývoje a testování</a:t>
            </a:r>
            <a:r>
              <a:rPr lang="cs-CZ" sz="1600" dirty="0" smtClean="0"/>
              <a:t>“ </a:t>
            </a:r>
          </a:p>
          <a:p>
            <a:pPr marL="0" lvl="2" indent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cs-CZ" sz="1600" dirty="0" smtClean="0"/>
              <a:t>         a fázi „</a:t>
            </a:r>
            <a:r>
              <a:rPr lang="cs-CZ" sz="1600" b="1" dirty="0" smtClean="0"/>
              <a:t>prokázání impaktu</a:t>
            </a:r>
            <a:r>
              <a:rPr lang="cs-CZ" sz="1600" dirty="0" smtClean="0"/>
              <a:t>“</a:t>
            </a:r>
            <a:endParaRPr lang="cs-CZ" sz="1600" b="1" dirty="0" smtClean="0"/>
          </a:p>
          <a:p>
            <a:pPr marL="0" lvl="1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v"/>
            </a:pPr>
            <a:r>
              <a:rPr lang="cs-CZ" sz="1600" b="1" dirty="0" smtClean="0"/>
              <a:t>b) </a:t>
            </a:r>
            <a:r>
              <a:rPr lang="cs-CZ" sz="1600" b="1" u="sng" dirty="0" smtClean="0"/>
              <a:t>Kategorie B</a:t>
            </a:r>
          </a:p>
          <a:p>
            <a:pPr marL="503238" lvl="4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v"/>
            </a:pPr>
            <a:r>
              <a:rPr lang="cs-CZ" sz="1600" dirty="0" smtClean="0"/>
              <a:t>Podporuje fázi „</a:t>
            </a:r>
            <a:r>
              <a:rPr lang="cs-CZ" sz="1600" b="1" dirty="0" smtClean="0"/>
              <a:t>realizace a implementace</a:t>
            </a:r>
            <a:r>
              <a:rPr lang="cs-CZ" sz="1600" dirty="0" smtClean="0"/>
              <a:t>“ </a:t>
            </a:r>
          </a:p>
          <a:p>
            <a:pPr marL="0" lvl="2" indent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cs-CZ" sz="1600" dirty="0"/>
              <a:t> </a:t>
            </a:r>
            <a:r>
              <a:rPr lang="cs-CZ" sz="1600" dirty="0" smtClean="0"/>
              <a:t>        a fázi „</a:t>
            </a:r>
            <a:r>
              <a:rPr lang="cs-CZ" sz="1600" b="1" dirty="0" smtClean="0"/>
              <a:t>růst a </a:t>
            </a:r>
            <a:r>
              <a:rPr lang="cs-CZ" sz="1600" b="1" dirty="0" err="1" smtClean="0"/>
              <a:t>scaling</a:t>
            </a:r>
            <a:r>
              <a:rPr lang="cs-CZ" sz="1600" dirty="0" smtClean="0"/>
              <a:t>“</a:t>
            </a:r>
          </a:p>
          <a:p>
            <a:pPr marL="0" lvl="2" indent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cs-CZ" sz="800" dirty="0" smtClean="0"/>
          </a:p>
          <a:p>
            <a:pPr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v"/>
            </a:pPr>
            <a:r>
              <a:rPr lang="cs-CZ" sz="1800" b="1" dirty="0" smtClean="0"/>
              <a:t>Cílová skupina</a:t>
            </a:r>
            <a:r>
              <a:rPr lang="cs-CZ" sz="1600" b="1" dirty="0" smtClean="0"/>
              <a:t>:</a:t>
            </a:r>
          </a:p>
          <a:p>
            <a:pPr lvl="1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v"/>
            </a:pPr>
            <a:r>
              <a:rPr lang="cs-CZ" sz="1400" b="1" dirty="0" smtClean="0"/>
              <a:t>např. osoby sociálně vyloučené</a:t>
            </a:r>
          </a:p>
          <a:p>
            <a:pPr lvl="1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v"/>
            </a:pPr>
            <a:r>
              <a:rPr lang="cs-CZ" sz="1400" b="1" dirty="0" smtClean="0"/>
              <a:t>poskytovatelé sociálních služeb</a:t>
            </a:r>
          </a:p>
          <a:p>
            <a:pPr lvl="1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v"/>
            </a:pPr>
            <a:r>
              <a:rPr lang="cs-CZ" sz="1400" b="1" dirty="0" smtClean="0"/>
              <a:t>veřejná správa atd. (podrobný výčet viz výzva</a:t>
            </a:r>
            <a:r>
              <a:rPr lang="cs-CZ" sz="1400" dirty="0" smtClean="0"/>
              <a:t>)</a:t>
            </a:r>
          </a:p>
          <a:p>
            <a:pPr marL="414338" lvl="1" indent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cs-CZ" sz="800" dirty="0" smtClean="0"/>
          </a:p>
          <a:p>
            <a:pPr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v"/>
            </a:pPr>
            <a:r>
              <a:rPr lang="cs-CZ" sz="1800" b="1" dirty="0" smtClean="0"/>
              <a:t>Příjemci: </a:t>
            </a:r>
          </a:p>
          <a:p>
            <a:pPr lvl="1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v"/>
            </a:pPr>
            <a:r>
              <a:rPr lang="cs-CZ" sz="1400" b="1" dirty="0" smtClean="0"/>
              <a:t>NNO, OSVČ</a:t>
            </a:r>
          </a:p>
          <a:p>
            <a:pPr lvl="1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v"/>
            </a:pPr>
            <a:r>
              <a:rPr lang="cs-CZ" sz="1400" b="1" dirty="0" smtClean="0"/>
              <a:t>Školy, VŠ a veřejné výzkumné instituce</a:t>
            </a:r>
          </a:p>
          <a:p>
            <a:pPr lvl="1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v"/>
            </a:pPr>
            <a:r>
              <a:rPr lang="cs-CZ" sz="1400" b="1" dirty="0" smtClean="0"/>
              <a:t>Obce a organizace zřizované obcemi a kraji</a:t>
            </a:r>
          </a:p>
          <a:p>
            <a:pPr lvl="1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v"/>
            </a:pPr>
            <a:r>
              <a:rPr lang="cs-CZ" sz="1400" b="1" dirty="0" smtClean="0"/>
              <a:t>Poskytovatelé soc. služeb</a:t>
            </a:r>
          </a:p>
          <a:p>
            <a:pPr lvl="1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v"/>
            </a:pPr>
            <a:r>
              <a:rPr lang="cs-CZ" sz="1400" b="1" dirty="0" smtClean="0"/>
              <a:t>Obchodní korporace, profesní a podnikatelská sdružení</a:t>
            </a:r>
          </a:p>
          <a:p>
            <a:pPr lvl="1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v"/>
            </a:pPr>
            <a:endParaRPr lang="cs-CZ" sz="800" b="1" dirty="0" smtClean="0"/>
          </a:p>
          <a:p>
            <a:pPr eaLnBrk="1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pitchFamily="2" charset="2"/>
              <a:buChar char="v"/>
            </a:pPr>
            <a:r>
              <a:rPr lang="cs-CZ" sz="1600" b="1" dirty="0" smtClean="0"/>
              <a:t>Výzva otevřená, průběžná; dvoukolové hodnocení</a:t>
            </a:r>
            <a:endParaRPr lang="cs-CZ" sz="1600" dirty="0" smtClean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B8BCF3B-EAD6-47DD-8F79-4CF6B31356A1}" type="slidenum">
              <a:rPr lang="cs-CZ"/>
              <a:pPr>
                <a:defRPr/>
              </a:pPr>
              <a:t>36</a:t>
            </a:fld>
            <a:endParaRPr lang="cs-CZ" dirty="0"/>
          </a:p>
        </p:txBody>
      </p:sp>
      <p:sp>
        <p:nvSpPr>
          <p:cNvPr id="5" name="Zaoblený obdélník 4"/>
          <p:cNvSpPr/>
          <p:nvPr/>
        </p:nvSpPr>
        <p:spPr>
          <a:xfrm>
            <a:off x="251520" y="1341438"/>
            <a:ext cx="8640960" cy="647402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1988840"/>
            <a:ext cx="3800808" cy="37444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Obrázek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00392" y="-3409"/>
            <a:ext cx="1059080" cy="11281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78523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cs-CZ" dirty="0"/>
              <a:t>po 3 - sociální inovace </a:t>
            </a:r>
            <a:br>
              <a:rPr lang="cs-CZ" dirty="0"/>
            </a:br>
            <a:r>
              <a:rPr lang="cs-CZ" dirty="0"/>
              <a:t>a mezinárodní spolupráce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23528" y="1268760"/>
            <a:ext cx="8712968" cy="5400600"/>
          </a:xfrm>
        </p:spPr>
        <p:txBody>
          <a:bodyPr/>
          <a:lstStyle/>
          <a:p>
            <a:pPr marL="0" indent="0" algn="ctr">
              <a:buNone/>
            </a:pPr>
            <a:r>
              <a:rPr lang="cs-CZ" sz="2000" b="1" dirty="0" smtClean="0">
                <a:solidFill>
                  <a:schemeClr val="tx1">
                    <a:lumMod val="60000"/>
                    <a:lumOff val="40000"/>
                  </a:schemeClr>
                </a:solidFill>
              </a:rPr>
              <a:t>Výzva č. 18 - </a:t>
            </a:r>
            <a:r>
              <a:rPr lang="cs-CZ" sz="2000" b="1" dirty="0">
                <a:solidFill>
                  <a:schemeClr val="tx1">
                    <a:lumMod val="60000"/>
                    <a:lumOff val="40000"/>
                  </a:schemeClr>
                </a:solidFill>
              </a:rPr>
              <a:t>Projekty veřejné správy zaměřené na inovace v tematických oblastech </a:t>
            </a:r>
            <a:r>
              <a:rPr lang="cs-CZ" sz="2000" b="1" dirty="0" smtClean="0">
                <a:solidFill>
                  <a:schemeClr val="tx1">
                    <a:lumMod val="60000"/>
                    <a:lumOff val="40000"/>
                  </a:schemeClr>
                </a:solidFill>
              </a:rPr>
              <a:t>OPZ</a:t>
            </a:r>
            <a:endParaRPr lang="cs-CZ" dirty="0" smtClean="0"/>
          </a:p>
          <a:p>
            <a: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v"/>
            </a:pPr>
            <a:r>
              <a:rPr lang="cs-CZ" sz="1800" b="1" dirty="0" smtClean="0"/>
              <a:t>Podporované aktivity</a:t>
            </a:r>
            <a:r>
              <a:rPr lang="cs-CZ" sz="1800" dirty="0" smtClean="0"/>
              <a:t>: </a:t>
            </a:r>
          </a:p>
          <a:p>
            <a: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cs-CZ" sz="1400" b="1" dirty="0" smtClean="0"/>
              <a:t>Příprava </a:t>
            </a:r>
            <a:r>
              <a:rPr lang="cs-CZ" sz="1400" b="1" dirty="0"/>
              <a:t>a testování </a:t>
            </a:r>
            <a:r>
              <a:rPr lang="cs-CZ" sz="1400" dirty="0"/>
              <a:t>nových systémových </a:t>
            </a:r>
            <a:r>
              <a:rPr lang="cs-CZ" sz="1400" b="1" dirty="0"/>
              <a:t>řešení přetrvávajících problémů v oblasti veřejných služeb</a:t>
            </a:r>
            <a:r>
              <a:rPr lang="cs-CZ" sz="1400" dirty="0"/>
              <a:t> (zejm. oblasti sociální integrace, zaměstnanosti a veřejné správy</a:t>
            </a:r>
            <a:r>
              <a:rPr lang="cs-CZ" sz="1400" dirty="0" smtClean="0"/>
              <a:t>),</a:t>
            </a:r>
            <a:r>
              <a:rPr lang="cs-CZ" sz="1400" b="1" dirty="0" smtClean="0"/>
              <a:t>např</a:t>
            </a:r>
            <a:r>
              <a:rPr lang="cs-CZ" sz="1400" b="1" dirty="0"/>
              <a:t>. změny v poskytování veřejných služeb, nové služby a produkty ve prospěch cílových skupin a jejich pilotní testování</a:t>
            </a:r>
            <a:r>
              <a:rPr lang="cs-CZ" sz="1400" b="1" dirty="0" smtClean="0"/>
              <a:t>; </a:t>
            </a:r>
            <a:r>
              <a:rPr lang="cs-CZ" sz="1400" b="1" dirty="0"/>
              <a:t>systémové změny koncepce veřejných služeb; testování nových forem financování pro řešení přetrvávajících soc. </a:t>
            </a:r>
            <a:r>
              <a:rPr lang="cs-CZ" sz="1400" b="1" dirty="0" smtClean="0"/>
              <a:t>problémů</a:t>
            </a:r>
            <a:r>
              <a:rPr lang="cs-CZ" sz="1400" dirty="0" smtClean="0"/>
              <a:t>, </a:t>
            </a:r>
          </a:p>
          <a:p>
            <a: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cs-CZ" sz="1400" b="1" dirty="0" smtClean="0"/>
              <a:t>Přenos </a:t>
            </a:r>
            <a:r>
              <a:rPr lang="cs-CZ" sz="1400" b="1" dirty="0"/>
              <a:t>fungujících zahraničních inovací </a:t>
            </a:r>
            <a:r>
              <a:rPr lang="cs-CZ" sz="1400" dirty="0"/>
              <a:t>- metod, </a:t>
            </a:r>
            <a:r>
              <a:rPr lang="cs-CZ" sz="1400" dirty="0" smtClean="0"/>
              <a:t>postupů, </a:t>
            </a:r>
          </a:p>
          <a:p>
            <a: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cs-CZ" sz="1400" b="1" dirty="0" smtClean="0"/>
              <a:t>Nastavení </a:t>
            </a:r>
            <a:r>
              <a:rPr lang="cs-CZ" sz="1400" b="1" dirty="0"/>
              <a:t>a vytváření podpůrných aktivit pro sociální inovace </a:t>
            </a:r>
            <a:endParaRPr lang="cs-CZ" sz="1400" b="1" dirty="0" smtClean="0"/>
          </a:p>
          <a:p>
            <a:pPr lvl="0">
              <a:buFont typeface="Wingdings" panose="05000000000000000000" pitchFamily="2" charset="2"/>
              <a:buChar char="v"/>
            </a:pPr>
            <a:r>
              <a:rPr lang="cs-CZ" sz="1800" b="1" dirty="0" smtClean="0"/>
              <a:t>Příjemci: </a:t>
            </a:r>
            <a:r>
              <a:rPr lang="cs-CZ" sz="1800" dirty="0" smtClean="0"/>
              <a:t>OSS a jejich PO</a:t>
            </a:r>
            <a:r>
              <a:rPr lang="cs-CZ" sz="1800" b="1" dirty="0" smtClean="0"/>
              <a:t>, Kraje </a:t>
            </a:r>
            <a:endParaRPr lang="cs-CZ" sz="1800" dirty="0"/>
          </a:p>
          <a:p>
            <a:pPr>
              <a:lnSpc>
                <a:spcPct val="100000"/>
              </a:lnSpc>
              <a:buFont typeface="Wingdings" pitchFamily="2" charset="2"/>
              <a:buChar char="v"/>
            </a:pPr>
            <a:r>
              <a:rPr lang="cs-CZ" sz="1800" b="1" dirty="0" smtClean="0"/>
              <a:t>Vyhlášení: </a:t>
            </a:r>
            <a:r>
              <a:rPr lang="cs-CZ" sz="1800" dirty="0" smtClean="0"/>
              <a:t>11/2015, </a:t>
            </a:r>
            <a:r>
              <a:rPr lang="cs-CZ" sz="1800" b="1" dirty="0"/>
              <a:t>otevřená, </a:t>
            </a:r>
            <a:r>
              <a:rPr lang="cs-CZ" sz="1800" b="1" dirty="0" smtClean="0"/>
              <a:t>průběžná, dvoukolové </a:t>
            </a:r>
            <a:r>
              <a:rPr lang="cs-CZ" sz="1800" b="1" dirty="0"/>
              <a:t>hodnocení </a:t>
            </a:r>
            <a:r>
              <a:rPr lang="cs-CZ" sz="1800" dirty="0"/>
              <a:t>(po schválení předběžné žádosti možnost rozpracování do řádné/plné žádosti</a:t>
            </a:r>
            <a:r>
              <a:rPr lang="cs-CZ" sz="1800" dirty="0" smtClean="0"/>
              <a:t>), projekty až na 5 let</a:t>
            </a:r>
          </a:p>
          <a:p>
            <a:pPr>
              <a:lnSpc>
                <a:spcPct val="100000"/>
              </a:lnSpc>
              <a:buFont typeface="Wingdings" pitchFamily="2" charset="2"/>
              <a:buChar char="v"/>
            </a:pPr>
            <a:r>
              <a:rPr lang="cs-CZ" sz="1800" b="1" dirty="0"/>
              <a:t>Alokace: </a:t>
            </a:r>
            <a:r>
              <a:rPr lang="cs-CZ" sz="1800" dirty="0" smtClean="0"/>
              <a:t>300 </a:t>
            </a:r>
            <a:r>
              <a:rPr lang="cs-CZ" sz="1800" dirty="0"/>
              <a:t>mil. Kč, min. podpora 1</a:t>
            </a:r>
            <a:r>
              <a:rPr lang="cs-CZ" sz="1800" dirty="0" smtClean="0"/>
              <a:t> </a:t>
            </a:r>
            <a:r>
              <a:rPr lang="cs-CZ" sz="1800" dirty="0"/>
              <a:t>mil Kč, max. podpora </a:t>
            </a:r>
            <a:r>
              <a:rPr lang="cs-CZ" sz="1800" dirty="0" smtClean="0"/>
              <a:t>50 </a:t>
            </a:r>
            <a:r>
              <a:rPr lang="cs-CZ" sz="1800" dirty="0"/>
              <a:t>mil. Kč, </a:t>
            </a:r>
            <a:r>
              <a:rPr lang="cs-CZ" sz="1800" b="1" dirty="0" smtClean="0"/>
              <a:t>ex-ante/ex-post</a:t>
            </a:r>
            <a:r>
              <a:rPr lang="cs-CZ" sz="1800" dirty="0" smtClean="0"/>
              <a:t> </a:t>
            </a:r>
            <a:r>
              <a:rPr lang="cs-CZ" sz="1800" dirty="0"/>
              <a:t>financování</a:t>
            </a:r>
          </a:p>
          <a:p>
            <a:pPr>
              <a:buFont typeface="Wingdings" pitchFamily="2" charset="2"/>
              <a:buChar char="v"/>
            </a:pPr>
            <a:endParaRPr lang="cs-CZ" sz="1800" dirty="0"/>
          </a:p>
          <a:p>
            <a:pPr lvl="0">
              <a:buFont typeface="Wingdings" panose="05000000000000000000" pitchFamily="2" charset="2"/>
              <a:buChar char="v"/>
            </a:pPr>
            <a:endParaRPr lang="cs-CZ" sz="1800" dirty="0" smtClean="0"/>
          </a:p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540CD98-BBB6-43C5-ADDD-116302A79EBA}" type="slidenum">
              <a:rPr lang="cs-CZ" smtClean="0"/>
              <a:pPr>
                <a:defRPr/>
              </a:pPr>
              <a:t>37</a:t>
            </a:fld>
            <a:endParaRPr lang="cs-CZ" dirty="0"/>
          </a:p>
        </p:txBody>
      </p:sp>
      <p:sp>
        <p:nvSpPr>
          <p:cNvPr id="5" name="Zaoblený obdélník 4"/>
          <p:cNvSpPr/>
          <p:nvPr/>
        </p:nvSpPr>
        <p:spPr>
          <a:xfrm>
            <a:off x="323528" y="1196752"/>
            <a:ext cx="8352928" cy="792088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pic>
        <p:nvPicPr>
          <p:cNvPr id="6" name="Obrázek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00392" y="-3409"/>
            <a:ext cx="1059080" cy="11281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3130739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971600" y="1772816"/>
            <a:ext cx="7272808" cy="2952328"/>
          </a:xfrm>
        </p:spPr>
        <p:txBody>
          <a:bodyPr/>
          <a:lstStyle/>
          <a:p>
            <a:pPr algn="ctr"/>
            <a:r>
              <a:rPr lang="cs-CZ" dirty="0" smtClean="0"/>
              <a:t>Prioritní osa 4 – efektivní veřejná správa</a:t>
            </a:r>
            <a:br>
              <a:rPr lang="cs-CZ" dirty="0" smtClean="0"/>
            </a:br>
            <a:endParaRPr lang="cs-CZ" sz="2800" b="0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3861048"/>
            <a:ext cx="3456384" cy="22322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178024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1971871-9D08-4E51-ACB7-9CCD21264719}" type="slidenum">
              <a:rPr lang="cs-CZ"/>
              <a:pPr>
                <a:defRPr/>
              </a:pPr>
              <a:t>39</a:t>
            </a:fld>
            <a:endParaRPr lang="cs-CZ" dirty="0"/>
          </a:p>
        </p:txBody>
      </p:sp>
      <p:sp>
        <p:nvSpPr>
          <p:cNvPr id="5" name="Nadpis 1"/>
          <p:cNvSpPr>
            <a:spLocks noGrp="1"/>
          </p:cNvSpPr>
          <p:nvPr>
            <p:ph type="title"/>
          </p:nvPr>
        </p:nvSpPr>
        <p:spPr>
          <a:xfrm>
            <a:off x="304800" y="14288"/>
            <a:ext cx="8423275" cy="1079500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cs-CZ" dirty="0"/>
              <a:t>po 4 – efektivní veřejná správa</a:t>
            </a:r>
          </a:p>
        </p:txBody>
      </p:sp>
      <p:sp>
        <p:nvSpPr>
          <p:cNvPr id="20483" name="Zástupný symbol pro obsah 2"/>
          <p:cNvSpPr>
            <a:spLocks noGrp="1"/>
          </p:cNvSpPr>
          <p:nvPr>
            <p:ph idx="1"/>
          </p:nvPr>
        </p:nvSpPr>
        <p:spPr>
          <a:xfrm>
            <a:off x="287338" y="1341438"/>
            <a:ext cx="8640762" cy="5327650"/>
          </a:xfrm>
        </p:spPr>
        <p:txBody>
          <a:bodyPr/>
          <a:lstStyle/>
          <a:p>
            <a:pPr marL="0" indent="0" algn="ctr" eaLnBrk="1" hangingPunct="1">
              <a:lnSpc>
                <a:spcPct val="100000"/>
              </a:lnSpc>
              <a:buFont typeface="Wingdings" pitchFamily="2" charset="2"/>
              <a:buNone/>
              <a:defRPr/>
            </a:pPr>
            <a:r>
              <a:rPr lang="cs-CZ" sz="1600" b="1" dirty="0"/>
              <a:t>Investiční priorita </a:t>
            </a:r>
            <a:r>
              <a:rPr lang="cs-CZ" sz="1600" b="1" dirty="0" smtClean="0"/>
              <a:t>4.1 </a:t>
            </a:r>
            <a:r>
              <a:rPr lang="cs-CZ" sz="1600" b="1" dirty="0"/>
              <a:t>Investice do institucionální kapacity a efektivnosti veřejné správy a veřejných služeb na celostátní, regionální a místní úrovni za účelem reforem, zlepšování právní úpravy a řádné správy </a:t>
            </a:r>
          </a:p>
          <a:p>
            <a:pPr marL="0" indent="0" algn="ctr" eaLnBrk="1" hangingPunct="1">
              <a:lnSpc>
                <a:spcPct val="100000"/>
              </a:lnSpc>
              <a:buFont typeface="Wingdings" pitchFamily="2" charset="2"/>
              <a:buNone/>
              <a:defRPr/>
            </a:pPr>
            <a:r>
              <a:rPr lang="cs-CZ" sz="2000" b="1" dirty="0" smtClean="0">
                <a:solidFill>
                  <a:srgbClr val="3193F3"/>
                </a:solidFill>
              </a:rPr>
              <a:t>Výzva č. 33 – Výzva pro územní samosprávné celky (obce, kraje a sdružení a asociace ÚSC)</a:t>
            </a:r>
            <a:endParaRPr lang="cs-CZ" sz="2000" b="1" dirty="0" smtClean="0"/>
          </a:p>
          <a:p>
            <a:pPr eaLnBrk="1" hangingPunct="1">
              <a:lnSpc>
                <a:spcPct val="100000"/>
              </a:lnSpc>
              <a:buFont typeface="Wingdings" pitchFamily="2" charset="2"/>
              <a:buChar char="v"/>
              <a:defRPr/>
            </a:pPr>
            <a:r>
              <a:rPr lang="cs-CZ" sz="1800" b="1" dirty="0" smtClean="0"/>
              <a:t>Podporované </a:t>
            </a:r>
            <a:r>
              <a:rPr lang="cs-CZ" sz="1800" b="1" dirty="0"/>
              <a:t>aktivity:</a:t>
            </a:r>
            <a:r>
              <a:rPr lang="cs-CZ" sz="1800" dirty="0"/>
              <a:t> </a:t>
            </a:r>
            <a:r>
              <a:rPr lang="cs-CZ" sz="1800" dirty="0" smtClean="0"/>
              <a:t>aktivity uvedené </a:t>
            </a:r>
            <a:r>
              <a:rPr lang="cs-CZ" sz="1800" dirty="0"/>
              <a:t>v implementačních plánech </a:t>
            </a:r>
            <a:r>
              <a:rPr lang="cs-CZ" sz="1800" dirty="0" smtClean="0"/>
              <a:t>SRRVS, např. zkvalitnění strategického řízení, optimalizace výkonu, podpora snížení administrativní zátěže, realizace vzdělávacích programů, profesionalizace</a:t>
            </a:r>
          </a:p>
          <a:p>
            <a:pPr eaLnBrk="1" hangingPunct="1">
              <a:lnSpc>
                <a:spcPct val="100000"/>
              </a:lnSpc>
              <a:buFont typeface="Wingdings" pitchFamily="2" charset="2"/>
              <a:buChar char="v"/>
              <a:defRPr/>
            </a:pPr>
            <a:r>
              <a:rPr lang="cs-CZ" sz="1800" b="1" dirty="0" smtClean="0"/>
              <a:t>Cílové </a:t>
            </a:r>
            <a:r>
              <a:rPr lang="cs-CZ" sz="1800" b="1" dirty="0"/>
              <a:t>skupiny: </a:t>
            </a:r>
            <a:r>
              <a:rPr lang="cs-CZ" sz="1800" dirty="0" smtClean="0"/>
              <a:t>veřejnost, volení zástupci územně samosprávných celků, zaměstnanci</a:t>
            </a:r>
          </a:p>
          <a:p>
            <a:pPr eaLnBrk="1" hangingPunct="1">
              <a:lnSpc>
                <a:spcPct val="100000"/>
              </a:lnSpc>
              <a:buFont typeface="Wingdings" pitchFamily="2" charset="2"/>
              <a:buChar char="v"/>
              <a:defRPr/>
            </a:pPr>
            <a:r>
              <a:rPr lang="cs-CZ" sz="1800" b="1" dirty="0" smtClean="0"/>
              <a:t>Příjemce</a:t>
            </a:r>
            <a:r>
              <a:rPr lang="cs-CZ" sz="1800" b="1" dirty="0"/>
              <a:t>:</a:t>
            </a:r>
            <a:r>
              <a:rPr lang="cs-CZ" sz="1800" dirty="0"/>
              <a:t> obce, </a:t>
            </a:r>
            <a:r>
              <a:rPr lang="cs-CZ" sz="1800" dirty="0" smtClean="0"/>
              <a:t>kraje, </a:t>
            </a:r>
            <a:r>
              <a:rPr lang="cs-CZ" sz="1800" dirty="0"/>
              <a:t>sdružení a asociace </a:t>
            </a:r>
            <a:r>
              <a:rPr lang="cs-CZ" sz="1800" dirty="0" smtClean="0"/>
              <a:t>ÚSC</a:t>
            </a:r>
          </a:p>
          <a:p>
            <a:pPr eaLnBrk="1" hangingPunct="1">
              <a:lnSpc>
                <a:spcPct val="100000"/>
              </a:lnSpc>
              <a:buFont typeface="Wingdings" pitchFamily="2" charset="2"/>
              <a:buChar char="v"/>
              <a:defRPr/>
            </a:pPr>
            <a:r>
              <a:rPr lang="cs-CZ" sz="1800" b="1" dirty="0" smtClean="0"/>
              <a:t>Vyhlášení</a:t>
            </a:r>
            <a:r>
              <a:rPr lang="cs-CZ" sz="1800" b="1" dirty="0"/>
              <a:t>: </a:t>
            </a:r>
            <a:r>
              <a:rPr lang="cs-CZ" sz="1800" dirty="0" smtClean="0"/>
              <a:t>prosinec</a:t>
            </a:r>
            <a:r>
              <a:rPr lang="cs-CZ" sz="1800" b="1" dirty="0" smtClean="0"/>
              <a:t> </a:t>
            </a:r>
            <a:r>
              <a:rPr lang="cs-CZ" sz="1800" dirty="0" smtClean="0"/>
              <a:t>2015/leden 2016</a:t>
            </a:r>
            <a:endParaRPr lang="cs-CZ" sz="1800" dirty="0"/>
          </a:p>
          <a:p>
            <a:pPr eaLnBrk="1" hangingPunct="1">
              <a:buFont typeface="Wingdings" pitchFamily="2" charset="2"/>
              <a:buChar char="v"/>
              <a:defRPr/>
            </a:pPr>
            <a:r>
              <a:rPr lang="cs-CZ" sz="1800" b="1" dirty="0"/>
              <a:t>Celková alokace: </a:t>
            </a:r>
            <a:r>
              <a:rPr lang="cs-CZ" sz="1800" dirty="0" smtClean="0"/>
              <a:t>285 mil. </a:t>
            </a:r>
            <a:r>
              <a:rPr lang="cs-CZ" sz="1800" dirty="0"/>
              <a:t>Kč, výzva </a:t>
            </a:r>
            <a:r>
              <a:rPr lang="cs-CZ" sz="1800" b="1" dirty="0" smtClean="0"/>
              <a:t>Otevřená a Kolová, min 1 mil. Kč, max. 10 mil. Kč</a:t>
            </a:r>
            <a:endParaRPr lang="cs-CZ" sz="1800" dirty="0" smtClean="0"/>
          </a:p>
          <a:p>
            <a:pPr>
              <a:lnSpc>
                <a:spcPct val="100000"/>
              </a:lnSpc>
              <a:spcAft>
                <a:spcPts val="0"/>
              </a:spcAft>
              <a:buFont typeface="Wingdings" pitchFamily="2" charset="2"/>
              <a:buChar char="v"/>
              <a:defRPr/>
            </a:pPr>
            <a:r>
              <a:rPr lang="cs-CZ" sz="1800" u="sng" dirty="0" smtClean="0">
                <a:latin typeface="Arial" panose="020B0604020202020204" pitchFamily="34" charset="0"/>
                <a:cs typeface="Arial" panose="020B0604020202020204" pitchFamily="34" charset="0"/>
              </a:rPr>
              <a:t>Podpora procesů + profesionalizace lidských zdrojů</a:t>
            </a:r>
            <a:endParaRPr lang="cs-CZ" sz="1800" u="sng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19113" lvl="1" indent="-285750" eaLnBrk="1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Font typeface="Courier New" pitchFamily="49" charset="0"/>
              <a:buChar char="o"/>
              <a:defRPr/>
            </a:pPr>
            <a:endParaRPr lang="cs-CZ" sz="1800" dirty="0" smtClean="0"/>
          </a:p>
          <a:p>
            <a:pPr marL="519113" lvl="1" indent="-285750" eaLnBrk="1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Font typeface="Courier New" pitchFamily="49" charset="0"/>
              <a:buChar char="o"/>
              <a:defRPr/>
            </a:pPr>
            <a:endParaRPr lang="cs-CZ" sz="1800" dirty="0" smtClean="0"/>
          </a:p>
          <a:p>
            <a:pPr marL="519113" lvl="1" indent="-285750" eaLnBrk="1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Font typeface="Courier New" pitchFamily="49" charset="0"/>
              <a:buChar char="o"/>
              <a:defRPr/>
            </a:pPr>
            <a:endParaRPr lang="cs-CZ" sz="1800" dirty="0" smtClean="0"/>
          </a:p>
        </p:txBody>
      </p:sp>
      <p:sp>
        <p:nvSpPr>
          <p:cNvPr id="7" name="Zaoblený obdélník 6"/>
          <p:cNvSpPr/>
          <p:nvPr/>
        </p:nvSpPr>
        <p:spPr>
          <a:xfrm>
            <a:off x="323850" y="2132856"/>
            <a:ext cx="8569325" cy="720080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pic>
        <p:nvPicPr>
          <p:cNvPr id="29702" name="Obrázek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29600" y="14288"/>
            <a:ext cx="914400" cy="1268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082584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cs-CZ" dirty="0" smtClean="0"/>
              <a:t>Pravidla pro žadatele a příjemce</a:t>
            </a:r>
            <a:endParaRPr lang="cs-CZ" dirty="0"/>
          </a:p>
        </p:txBody>
      </p:sp>
      <p:sp>
        <p:nvSpPr>
          <p:cNvPr id="40962" name="Zástupný symbol pro obsah 2"/>
          <p:cNvSpPr>
            <a:spLocks noGrp="1"/>
          </p:cNvSpPr>
          <p:nvPr>
            <p:ph idx="1"/>
          </p:nvPr>
        </p:nvSpPr>
        <p:spPr>
          <a:xfrm>
            <a:off x="395288" y="1412777"/>
            <a:ext cx="8280400" cy="5445224"/>
          </a:xfrm>
        </p:spPr>
        <p:txBody>
          <a:bodyPr/>
          <a:lstStyle/>
          <a:p>
            <a:pPr marL="0" indent="0" eaLnBrk="1" hangingPunct="1">
              <a:buNone/>
            </a:pPr>
            <a:r>
              <a:rPr lang="cs-CZ" altLang="cs-CZ" b="1" dirty="0" smtClean="0"/>
              <a:t>Zdroje informací:</a:t>
            </a:r>
            <a:endParaRPr lang="cs-CZ" altLang="cs-CZ" b="1" dirty="0"/>
          </a:p>
          <a:p>
            <a:pPr marL="0" indent="0" algn="ctr" eaLnBrk="1" hangingPunct="1">
              <a:spcAft>
                <a:spcPts val="1200"/>
              </a:spcAft>
              <a:buNone/>
            </a:pPr>
            <a:r>
              <a:rPr lang="cs-CZ" altLang="cs-CZ" sz="1600" dirty="0" smtClean="0"/>
              <a:t>Internetové stránky: </a:t>
            </a:r>
            <a:r>
              <a:rPr lang="cs-CZ" altLang="cs-CZ" sz="1600" b="1" dirty="0" smtClean="0">
                <a:hlinkClick r:id="rId3"/>
              </a:rPr>
              <a:t>www.esfcr.cz</a:t>
            </a:r>
            <a:r>
              <a:rPr lang="cs-CZ" altLang="cs-CZ" sz="1600" dirty="0"/>
              <a:t> </a:t>
            </a:r>
            <a:r>
              <a:rPr lang="cs-CZ" altLang="cs-CZ" sz="1600" dirty="0" smtClean="0"/>
              <a:t>(OP Zaměstnanost 2014-2020)</a:t>
            </a:r>
          </a:p>
          <a:p>
            <a:pPr marL="1617663" lvl="1" indent="-365125" eaLnBrk="1" hangingPunct="1"/>
            <a:r>
              <a:rPr lang="cs-CZ" altLang="cs-CZ" sz="1400" b="1" dirty="0" smtClean="0">
                <a:solidFill>
                  <a:srgbClr val="FF0000"/>
                </a:solidFill>
              </a:rPr>
              <a:t>Dokument OP Zaměstnanost</a:t>
            </a:r>
          </a:p>
          <a:p>
            <a:pPr marL="1617663" lvl="1" indent="-365125" eaLnBrk="1" hangingPunct="1"/>
            <a:r>
              <a:rPr lang="cs-CZ" altLang="cs-CZ" sz="1400" b="1" dirty="0" smtClean="0"/>
              <a:t>Harmonogram výzev, znění výzev</a:t>
            </a:r>
          </a:p>
          <a:p>
            <a:pPr marL="1617663" lvl="1" indent="-365125" eaLnBrk="1" hangingPunct="1"/>
            <a:r>
              <a:rPr lang="cs-CZ" altLang="cs-CZ" sz="1400" b="1" dirty="0" smtClean="0"/>
              <a:t>Obecná část pravidel </a:t>
            </a:r>
            <a:r>
              <a:rPr lang="cs-CZ" altLang="cs-CZ" sz="1400" dirty="0" smtClean="0"/>
              <a:t>pro žadatele a příjemce</a:t>
            </a:r>
          </a:p>
          <a:p>
            <a:pPr marL="1617663" lvl="1" indent="-365125" eaLnBrk="1" hangingPunct="1"/>
            <a:r>
              <a:rPr lang="cs-CZ" altLang="cs-CZ" sz="1400" b="1" dirty="0" smtClean="0"/>
              <a:t>Specifická část pravidel</a:t>
            </a:r>
            <a:r>
              <a:rPr lang="cs-CZ" altLang="cs-CZ" sz="1400" dirty="0" smtClean="0"/>
              <a:t> pro žadatele a příjemce pro projekty se skutečně vzniklými výdaji a případně také s nepřímými náklady</a:t>
            </a:r>
          </a:p>
          <a:p>
            <a:pPr marL="1617663" lvl="1" indent="-365125" eaLnBrk="1" hangingPunct="1"/>
            <a:r>
              <a:rPr lang="cs-CZ" altLang="cs-CZ" sz="1400" b="1" dirty="0" smtClean="0">
                <a:solidFill>
                  <a:srgbClr val="FF0000"/>
                </a:solidFill>
              </a:rPr>
              <a:t>Pokyny </a:t>
            </a:r>
            <a:r>
              <a:rPr lang="cs-CZ" altLang="cs-CZ" sz="1400" b="1" dirty="0">
                <a:solidFill>
                  <a:srgbClr val="FF0000"/>
                </a:solidFill>
              </a:rPr>
              <a:t>k vyplnění </a:t>
            </a:r>
            <a:r>
              <a:rPr lang="cs-CZ" altLang="cs-CZ" sz="1400" b="1" dirty="0" smtClean="0">
                <a:solidFill>
                  <a:srgbClr val="FF0000"/>
                </a:solidFill>
              </a:rPr>
              <a:t>žádosti o podporu v IS KP14+</a:t>
            </a:r>
          </a:p>
          <a:p>
            <a:pPr marL="1617663" lvl="1" indent="-365125" eaLnBrk="1" hangingPunct="1"/>
            <a:r>
              <a:rPr lang="cs-CZ" altLang="cs-CZ" sz="1400" b="1" dirty="0" smtClean="0"/>
              <a:t>Příručka pro hodnotitele</a:t>
            </a:r>
          </a:p>
          <a:p>
            <a:pPr marL="1617663" lvl="1" indent="-365125" eaLnBrk="1" hangingPunct="1"/>
            <a:r>
              <a:rPr lang="cs-CZ" altLang="cs-CZ" sz="1400" b="1" dirty="0" smtClean="0"/>
              <a:t>Obvyklé ceny a mzdy/platy </a:t>
            </a:r>
            <a:r>
              <a:rPr lang="cs-CZ" altLang="cs-CZ" sz="1400" dirty="0" smtClean="0"/>
              <a:t>(tabulka)</a:t>
            </a:r>
            <a:endParaRPr lang="cs-CZ" altLang="cs-CZ" sz="1400" b="1" dirty="0" smtClean="0"/>
          </a:p>
          <a:p>
            <a:pPr marL="1617663" lvl="1" indent="-365125" eaLnBrk="1" hangingPunct="1"/>
            <a:r>
              <a:rPr lang="cs-CZ" altLang="cs-CZ" sz="1400" b="1" dirty="0"/>
              <a:t>Projektový záměr</a:t>
            </a:r>
          </a:p>
          <a:p>
            <a:pPr marL="1617663" lvl="1" indent="-365125" eaLnBrk="1" hangingPunct="1"/>
            <a:r>
              <a:rPr lang="cs-CZ" altLang="cs-CZ" sz="1400" dirty="0" smtClean="0"/>
              <a:t>a další…</a:t>
            </a:r>
          </a:p>
          <a:p>
            <a:pPr lvl="1" eaLnBrk="1" hangingPunct="1"/>
            <a:endParaRPr lang="cs-CZ" altLang="cs-CZ" dirty="0" smtClean="0"/>
          </a:p>
          <a:p>
            <a:pPr marL="0" indent="0" eaLnBrk="1" hangingPunct="1">
              <a:buNone/>
            </a:pPr>
            <a:endParaRPr lang="cs-CZ" alt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2658732-9F1D-4830-8CD0-7E56A48EFC3A}" type="slidenum">
              <a:rPr lang="cs-CZ">
                <a:solidFill>
                  <a:srgbClr val="084A8B"/>
                </a:solidFill>
              </a:rPr>
              <a:pPr>
                <a:defRPr/>
              </a:pPr>
              <a:t>4</a:t>
            </a:fld>
            <a:endParaRPr lang="cs-CZ" dirty="0">
              <a:solidFill>
                <a:srgbClr val="084A8B"/>
              </a:solidFill>
            </a:endParaRPr>
          </a:p>
        </p:txBody>
      </p:sp>
      <p:pic>
        <p:nvPicPr>
          <p:cNvPr id="6146" name="Picture 2" descr="C:\Program Files (x86)\Microsoft Office\MEDIA\CAGCAT10\j0293236.wm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192" y="4797152"/>
            <a:ext cx="1565453" cy="11548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66882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cs-CZ" dirty="0" smtClean="0"/>
              <a:t> Další zdroje informací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95536" y="1340768"/>
            <a:ext cx="8208714" cy="5184576"/>
          </a:xfrm>
        </p:spPr>
        <p:txBody>
          <a:bodyPr rtlCol="0">
            <a:noAutofit/>
          </a:bodyPr>
          <a:lstStyle/>
          <a:p>
            <a:pPr marL="432000" indent="-432000" eaLnBrk="1" fontAlgn="auto" hangingPunct="1">
              <a:lnSpc>
                <a:spcPts val="2880"/>
              </a:lnSpc>
              <a:spcAft>
                <a:spcPts val="1200"/>
              </a:spcAft>
              <a:buFont typeface="Wingdings" pitchFamily="2" charset="2"/>
              <a:buChar char="v"/>
              <a:defRPr/>
            </a:pPr>
            <a:r>
              <a:rPr lang="cs-CZ" sz="1800" b="1" u="sng" dirty="0" smtClean="0"/>
              <a:t>Odbor podpory projektů (86):</a:t>
            </a:r>
          </a:p>
          <a:p>
            <a:pPr marL="0" indent="0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cs-CZ" sz="1800" b="1" dirty="0" smtClean="0"/>
              <a:t> </a:t>
            </a:r>
            <a:r>
              <a:rPr lang="cs-CZ" sz="1800" dirty="0" smtClean="0"/>
              <a:t>Kontakt na sekretariát</a:t>
            </a:r>
            <a:r>
              <a:rPr lang="cs-CZ" sz="1800" b="1" dirty="0" smtClean="0"/>
              <a:t>:	</a:t>
            </a:r>
            <a:r>
              <a:rPr lang="cs-CZ" sz="1800" dirty="0" smtClean="0"/>
              <a:t>Kartouzská 4, Praha 5</a:t>
            </a:r>
          </a:p>
          <a:p>
            <a:pPr marL="0" indent="0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cs-CZ" sz="1800" dirty="0" smtClean="0"/>
              <a:t> 			(metro B Anděl, </a:t>
            </a:r>
            <a:r>
              <a:rPr lang="cs-CZ" sz="1800" b="1" dirty="0" smtClean="0"/>
              <a:t>nejedná</a:t>
            </a:r>
            <a:r>
              <a:rPr lang="cs-CZ" sz="1800" dirty="0" smtClean="0"/>
              <a:t> se o hlavní budovu MPSV)</a:t>
            </a:r>
          </a:p>
          <a:p>
            <a:pPr marL="2598738" indent="0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cs-CZ" sz="1800" dirty="0" smtClean="0"/>
              <a:t>	Tel.: 950 195 747</a:t>
            </a:r>
          </a:p>
          <a:p>
            <a:pPr marL="432000" indent="-432000" eaLnBrk="1" fontAlgn="auto" hangingPunct="1">
              <a:lnSpc>
                <a:spcPts val="2880"/>
              </a:lnSpc>
              <a:spcAft>
                <a:spcPts val="1200"/>
              </a:spcAft>
              <a:buFont typeface="Wingdings" pitchFamily="2" charset="2"/>
              <a:buChar char="v"/>
              <a:defRPr/>
            </a:pPr>
            <a:r>
              <a:rPr lang="cs-CZ" sz="1800" b="1" dirty="0" smtClean="0"/>
              <a:t>Internetové stránky: </a:t>
            </a:r>
            <a:r>
              <a:rPr lang="cs-CZ" sz="1800" b="1" dirty="0" smtClean="0">
                <a:hlinkClick r:id="rId2"/>
              </a:rPr>
              <a:t>www.esfcr.cz/aktuality-seminare-opz</a:t>
            </a:r>
            <a:endParaRPr lang="cs-CZ" sz="1800" b="1" dirty="0"/>
          </a:p>
          <a:p>
            <a:pPr marL="0" indent="0" eaLnBrk="1" fontAlgn="auto" hangingPunct="1">
              <a:lnSpc>
                <a:spcPts val="2880"/>
              </a:lnSpc>
              <a:spcAft>
                <a:spcPts val="1200"/>
              </a:spcAft>
              <a:buNone/>
              <a:defRPr/>
            </a:pPr>
            <a:r>
              <a:rPr lang="cs-CZ" sz="1800" dirty="0" smtClean="0"/>
              <a:t>Aktuality, semináře k vyhlášeným výzvám pro potenciální žadatele, kontaktní osoby k vyhlášeným výzvám, klíčové příručky a návody </a:t>
            </a:r>
          </a:p>
          <a:p>
            <a:pPr eaLnBrk="1" fontAlgn="auto" hangingPunct="1">
              <a:lnSpc>
                <a:spcPts val="2880"/>
              </a:lnSpc>
              <a:spcAft>
                <a:spcPts val="0"/>
              </a:spcAft>
              <a:buFont typeface="Wingdings" panose="05000000000000000000" pitchFamily="2" charset="2"/>
              <a:buChar char="v"/>
              <a:defRPr/>
            </a:pPr>
            <a:r>
              <a:rPr lang="cs-CZ" altLang="cs-CZ" sz="1800" b="1" dirty="0" smtClean="0"/>
              <a:t>Fórum ESF: </a:t>
            </a:r>
            <a:r>
              <a:rPr lang="cs-CZ" altLang="cs-CZ" sz="1800" b="1" dirty="0" smtClean="0">
                <a:hlinkClick r:id="rId3"/>
              </a:rPr>
              <a:t>https</a:t>
            </a:r>
            <a:r>
              <a:rPr lang="cs-CZ" altLang="cs-CZ" sz="1800" b="1" dirty="0">
                <a:hlinkClick r:id="rId3"/>
              </a:rPr>
              <a:t>://</a:t>
            </a:r>
            <a:r>
              <a:rPr lang="cs-CZ" altLang="cs-CZ" sz="1800" b="1" dirty="0" smtClean="0">
                <a:hlinkClick r:id="rId3"/>
              </a:rPr>
              <a:t>forum.esfcr.cz/</a:t>
            </a:r>
            <a:endParaRPr lang="cs-CZ" altLang="cs-CZ" sz="1800" b="1" dirty="0" smtClean="0"/>
          </a:p>
          <a:p>
            <a:pPr marL="0" indent="0" eaLnBrk="1" fontAlgn="auto" hangingPunct="1">
              <a:lnSpc>
                <a:spcPts val="2880"/>
              </a:lnSpc>
              <a:spcAft>
                <a:spcPts val="0"/>
              </a:spcAft>
              <a:buNone/>
              <a:defRPr/>
            </a:pPr>
            <a:r>
              <a:rPr lang="cs-CZ" altLang="cs-CZ" sz="1800" dirty="0" smtClean="0"/>
              <a:t>Možnost pokládání otázek, přehled již položených a zodpovězených otázek</a:t>
            </a:r>
          </a:p>
          <a:p>
            <a:pPr eaLnBrk="1" fontAlgn="auto" hangingPunct="1">
              <a:lnSpc>
                <a:spcPts val="2880"/>
              </a:lnSpc>
              <a:spcAft>
                <a:spcPts val="0"/>
              </a:spcAft>
              <a:buFont typeface="Wingdings" panose="05000000000000000000" pitchFamily="2" charset="2"/>
              <a:buChar char="v"/>
              <a:defRPr/>
            </a:pPr>
            <a:r>
              <a:rPr lang="cs-CZ" altLang="cs-CZ" sz="1800" b="1" dirty="0" smtClean="0"/>
              <a:t>Školící </a:t>
            </a:r>
            <a:r>
              <a:rPr lang="cs-CZ" altLang="cs-CZ" sz="1800" b="1" dirty="0"/>
              <a:t>videa</a:t>
            </a:r>
            <a:r>
              <a:rPr lang="cs-CZ" altLang="cs-CZ" sz="1800" dirty="0"/>
              <a:t>: </a:t>
            </a:r>
            <a:r>
              <a:rPr lang="cs-CZ" sz="1800" dirty="0"/>
              <a:t>http://</a:t>
            </a:r>
            <a:r>
              <a:rPr lang="cs-CZ" sz="1800" dirty="0" smtClean="0"/>
              <a:t>www.strukturalni-fondy.cz/cs/Jak-na-projekt/Elektronickazadost/Edukacni-videa</a:t>
            </a:r>
            <a:endParaRPr lang="cs-CZ" sz="1800" dirty="0"/>
          </a:p>
          <a:p>
            <a:pPr marL="0" indent="0" eaLnBrk="1" fontAlgn="auto" hangingPunct="1">
              <a:lnSpc>
                <a:spcPts val="2880"/>
              </a:lnSpc>
              <a:spcAft>
                <a:spcPts val="0"/>
              </a:spcAft>
              <a:buNone/>
              <a:defRPr/>
            </a:pPr>
            <a:endParaRPr lang="cs-CZ" altLang="cs-CZ" sz="1600" b="1" dirty="0"/>
          </a:p>
          <a:p>
            <a:pPr marL="0" indent="0" eaLnBrk="1" fontAlgn="auto" hangingPunct="1">
              <a:lnSpc>
                <a:spcPts val="2880"/>
              </a:lnSpc>
              <a:buNone/>
              <a:defRPr/>
            </a:pPr>
            <a:endParaRPr lang="cs-CZ" sz="2000" dirty="0" smtClean="0"/>
          </a:p>
          <a:p>
            <a:pPr marL="0" indent="0" eaLnBrk="1" fontAlgn="auto" hangingPunct="1">
              <a:lnSpc>
                <a:spcPts val="2880"/>
              </a:lnSpc>
              <a:buNone/>
              <a:defRPr/>
            </a:pPr>
            <a:endParaRPr lang="cs-CZ" sz="2000" dirty="0" smtClean="0"/>
          </a:p>
          <a:p>
            <a:pPr marL="0" indent="0" eaLnBrk="1" fontAlgn="auto" hangingPunct="1">
              <a:lnSpc>
                <a:spcPts val="2880"/>
              </a:lnSpc>
              <a:buFont typeface="Wingdings" pitchFamily="2" charset="2"/>
              <a:buNone/>
              <a:defRPr/>
            </a:pPr>
            <a:endParaRPr lang="cs-CZ" dirty="0" smtClean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58CA30F-381E-4800-BA34-36088EE2A13F}" type="slidenum">
              <a:rPr lang="cs-CZ"/>
              <a:pPr>
                <a:defRPr/>
              </a:pPr>
              <a:t>40</a:t>
            </a:fld>
            <a:endParaRPr lang="cs-CZ" dirty="0"/>
          </a:p>
        </p:txBody>
      </p:sp>
      <p:pic>
        <p:nvPicPr>
          <p:cNvPr id="34818" name="Picture 2" descr="C:\Users\KauckaL\AppData\Local\Microsoft\Windows\INetCache\IE\PL0PFE06\information-sorted[1]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6256" y="404664"/>
            <a:ext cx="1621036" cy="16210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496118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09" name="Nadpis 4"/>
          <p:cNvSpPr>
            <a:spLocks noGrp="1"/>
          </p:cNvSpPr>
          <p:nvPr>
            <p:ph type="title"/>
          </p:nvPr>
        </p:nvSpPr>
        <p:spPr bwMode="auto">
          <a:xfrm>
            <a:off x="539552" y="2132856"/>
            <a:ext cx="7992888" cy="4176464"/>
          </a:xfrm>
        </p:spPr>
        <p:txBody>
          <a:bodyPr wrap="square" numCol="1" compatLnSpc="1">
            <a:prstTxWarp prst="textNoShape">
              <a:avLst/>
            </a:prstTxWarp>
          </a:bodyPr>
          <a:lstStyle/>
          <a:p>
            <a:pPr algn="ctr" eaLnBrk="1" hangingPunct="1"/>
            <a:r>
              <a:rPr lang="cs-CZ" i="1" cap="none" dirty="0" smtClean="0"/>
              <a:t/>
            </a:r>
            <a:br>
              <a:rPr lang="cs-CZ" i="1" cap="none" dirty="0" smtClean="0"/>
            </a:br>
            <a:r>
              <a:rPr lang="cs-CZ" sz="3600" i="1" cap="none" dirty="0" smtClean="0"/>
              <a:t>DĚKUJEME VÁM ZA POZORNOST</a:t>
            </a:r>
            <a:br>
              <a:rPr lang="cs-CZ" sz="3600" i="1" cap="none" dirty="0" smtClean="0"/>
            </a:br>
            <a:r>
              <a:rPr lang="cs-CZ" sz="1800" i="1" cap="none" dirty="0"/>
              <a:t/>
            </a:r>
            <a:br>
              <a:rPr lang="cs-CZ" sz="1800" i="1" cap="none" dirty="0"/>
            </a:br>
            <a:r>
              <a:rPr lang="cs-CZ" sz="1800" i="1" cap="none" dirty="0" smtClean="0"/>
              <a:t/>
            </a:r>
            <a:br>
              <a:rPr lang="cs-CZ" sz="1800" i="1" cap="none" dirty="0" smtClean="0"/>
            </a:br>
            <a:r>
              <a:rPr lang="cs-CZ" sz="2000" i="1" cap="none" dirty="0" smtClean="0"/>
              <a:t>Jiří Procházka MSc.</a:t>
            </a:r>
            <a:br>
              <a:rPr lang="cs-CZ" sz="2000" i="1" cap="none" dirty="0" smtClean="0"/>
            </a:br>
            <a:r>
              <a:rPr lang="cs-CZ" sz="2000" i="1" cap="none" dirty="0" smtClean="0">
                <a:hlinkClick r:id="rId2"/>
              </a:rPr>
              <a:t>jiri.prochazka@mpsv.cz</a:t>
            </a:r>
            <a:r>
              <a:rPr lang="cs-CZ" sz="2000" i="1" cap="none" dirty="0" smtClean="0"/>
              <a:t/>
            </a:r>
            <a:br>
              <a:rPr lang="cs-CZ" sz="2000" i="1" cap="none" dirty="0" smtClean="0"/>
            </a:br>
            <a:r>
              <a:rPr lang="cs-CZ" sz="2000" i="1" cap="none" dirty="0" smtClean="0"/>
              <a:t>tel. 950 192 160 / 778 543 805</a:t>
            </a:r>
            <a:br>
              <a:rPr lang="cs-CZ" sz="2000" i="1" cap="none" dirty="0" smtClean="0"/>
            </a:br>
            <a:r>
              <a:rPr lang="cs-CZ" sz="2000" i="1" cap="none" dirty="0"/>
              <a:t/>
            </a:r>
            <a:br>
              <a:rPr lang="cs-CZ" sz="2000" i="1" cap="none" dirty="0"/>
            </a:br>
            <a:r>
              <a:rPr lang="cs-CZ" sz="2000" i="1" cap="none" dirty="0"/>
              <a:t>Mgr. Kristýna Mixová</a:t>
            </a:r>
            <a:br>
              <a:rPr lang="cs-CZ" sz="2000" i="1" cap="none" dirty="0"/>
            </a:br>
            <a:r>
              <a:rPr lang="cs-CZ" sz="2000" i="1" cap="none" dirty="0">
                <a:hlinkClick r:id="rId3"/>
              </a:rPr>
              <a:t>kristyna.mixova@mpsv.cz</a:t>
            </a:r>
            <a:r>
              <a:rPr lang="cs-CZ" sz="2000" i="1" cap="none" dirty="0"/>
              <a:t/>
            </a:r>
            <a:br>
              <a:rPr lang="cs-CZ" sz="2000" i="1" cap="none" dirty="0"/>
            </a:br>
            <a:r>
              <a:rPr lang="cs-CZ" sz="2000" i="1" cap="none" dirty="0" smtClean="0"/>
              <a:t>tel. 950 192 164 / 778 543 801 </a:t>
            </a:r>
            <a:r>
              <a:rPr lang="cs-CZ" sz="2000" cap="none" dirty="0" smtClean="0"/>
              <a:t/>
            </a:r>
            <a:br>
              <a:rPr lang="cs-CZ" sz="2000" cap="none" dirty="0" smtClean="0"/>
            </a:br>
            <a:r>
              <a:rPr lang="cs-CZ" cap="none" dirty="0" smtClean="0"/>
              <a:t/>
            </a:r>
            <a:br>
              <a:rPr lang="cs-CZ" cap="none" dirty="0" smtClean="0"/>
            </a:br>
            <a:r>
              <a:rPr lang="cs-CZ" cap="none" dirty="0"/>
              <a:t/>
            </a:r>
            <a:br>
              <a:rPr lang="cs-CZ" cap="none" dirty="0"/>
            </a:br>
            <a:endParaRPr lang="cs-CZ" sz="2400" u="sng" cap="none" dirty="0" smtClean="0"/>
          </a:p>
        </p:txBody>
      </p:sp>
    </p:spTree>
    <p:extLst>
      <p:ext uri="{BB962C8B-B14F-4D97-AF65-F5344CB8AC3E}">
        <p14:creationId xmlns:p14="http://schemas.microsoft.com/office/powerpoint/2010/main" val="10054080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cs-CZ" dirty="0" smtClean="0"/>
              <a:t>Typy a Druhy výzev / projektů</a:t>
            </a:r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8A1FCEE-055C-4C65-B02B-86F2862ADBB5}" type="slidenum">
              <a:rPr lang="cs-CZ"/>
              <a:pPr>
                <a:defRPr/>
              </a:pPr>
              <a:t>5</a:t>
            </a:fld>
            <a:endParaRPr lang="cs-CZ" dirty="0"/>
          </a:p>
        </p:txBody>
      </p:sp>
      <p:graphicFrame>
        <p:nvGraphicFramePr>
          <p:cNvPr id="7" name="Zástupný symbol pro obsah 7"/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1060967441"/>
              </p:ext>
            </p:extLst>
          </p:nvPr>
        </p:nvGraphicFramePr>
        <p:xfrm>
          <a:off x="395288" y="1268413"/>
          <a:ext cx="8064500" cy="1793882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3528219"/>
                <a:gridCol w="4536281"/>
              </a:tblGrid>
              <a:tr h="640040">
                <a:tc>
                  <a:txBody>
                    <a:bodyPr/>
                    <a:lstStyle/>
                    <a:p>
                      <a:pPr inden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cs-CZ" sz="1800" dirty="0" smtClean="0"/>
                        <a:t>OP LZZ</a:t>
                      </a:r>
                      <a:endParaRPr lang="cs-CZ" sz="1800" dirty="0"/>
                    </a:p>
                  </a:txBody>
                  <a:tcPr marL="91436" marR="91436" marT="45702" marB="45702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800" dirty="0" smtClean="0"/>
                        <a:t>OPZ (typy výzev) –</a:t>
                      </a:r>
                      <a:r>
                        <a:rPr lang="cs-CZ" sz="1800" baseline="0" dirty="0" smtClean="0"/>
                        <a:t> doplňkové rozlišení ŘO</a:t>
                      </a:r>
                      <a:endParaRPr lang="cs-CZ" sz="1800" dirty="0" smtClean="0"/>
                    </a:p>
                  </a:txBody>
                  <a:tcPr marL="91436" marR="91436" marT="45702" marB="45702"/>
                </a:tc>
              </a:tr>
              <a:tr h="6400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800" dirty="0" smtClean="0"/>
                        <a:t>Výzvy pro </a:t>
                      </a:r>
                      <a:r>
                        <a:rPr lang="cs-CZ" sz="1800" b="1" dirty="0" smtClean="0"/>
                        <a:t>individuální projekty</a:t>
                      </a:r>
                    </a:p>
                  </a:txBody>
                  <a:tcPr marL="91436" marR="91436" marT="45702" marB="45702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800" dirty="0" smtClean="0">
                          <a:solidFill>
                            <a:srgbClr val="FF0000"/>
                          </a:solidFill>
                        </a:rPr>
                        <a:t>Uzavřené výzvy </a:t>
                      </a:r>
                      <a:r>
                        <a:rPr lang="cs-CZ" sz="1800" dirty="0" smtClean="0"/>
                        <a:t>pro </a:t>
                      </a:r>
                      <a:r>
                        <a:rPr lang="cs-CZ" sz="1800" b="1" dirty="0" smtClean="0"/>
                        <a:t>projekty přímého přidělení</a:t>
                      </a:r>
                    </a:p>
                  </a:txBody>
                  <a:tcPr marL="91436" marR="91436" marT="45702" marB="45702"/>
                </a:tc>
              </a:tr>
              <a:tr h="51379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800" dirty="0" smtClean="0"/>
                        <a:t>Výzvy pro </a:t>
                      </a:r>
                      <a:r>
                        <a:rPr lang="cs-CZ" sz="1800" b="1" dirty="0" smtClean="0"/>
                        <a:t>grantové projekty</a:t>
                      </a:r>
                    </a:p>
                  </a:txBody>
                  <a:tcPr marL="91436" marR="91436" marT="45702" marB="45702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800" b="0" dirty="0" smtClean="0">
                          <a:solidFill>
                            <a:srgbClr val="FF0000"/>
                          </a:solidFill>
                        </a:rPr>
                        <a:t>Otevřené výzvy </a:t>
                      </a:r>
                      <a:r>
                        <a:rPr lang="cs-CZ" sz="1800" b="0" dirty="0" smtClean="0"/>
                        <a:t>pro </a:t>
                      </a:r>
                      <a:r>
                        <a:rPr lang="cs-CZ" sz="1800" b="1" dirty="0" smtClean="0"/>
                        <a:t>soutěžní projekty</a:t>
                      </a:r>
                    </a:p>
                  </a:txBody>
                  <a:tcPr marL="91436" marR="91436" marT="45702" marB="45702"/>
                </a:tc>
              </a:tr>
            </a:tbl>
          </a:graphicData>
        </a:graphic>
      </p:graphicFrame>
      <p:graphicFrame>
        <p:nvGraphicFramePr>
          <p:cNvPr id="8" name="Zástupný symbol pro obsah 7"/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203132903"/>
              </p:ext>
            </p:extLst>
          </p:nvPr>
        </p:nvGraphicFramePr>
        <p:xfrm>
          <a:off x="539552" y="3105914"/>
          <a:ext cx="8064896" cy="3360203"/>
        </p:xfrm>
        <a:graphic>
          <a:graphicData uri="http://schemas.openxmlformats.org/drawingml/2006/table">
            <a:tbl>
              <a:tblPr/>
              <a:tblGrid>
                <a:gridCol w="8064896"/>
              </a:tblGrid>
              <a:tr h="43411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5F5F5"/>
                          </a:solidFill>
                          <a:effectLst/>
                          <a:latin typeface="Arial" charset="0"/>
                          <a:cs typeface="Arial" charset="0"/>
                        </a:rPr>
                        <a:t>OPZ (druhy výzvy)</a:t>
                      </a:r>
                    </a:p>
                  </a:txBody>
                  <a:tcPr marL="91436" marR="91436" marT="45721" marB="45721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</a:tr>
              <a:tr h="114089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  <a:cs typeface="Arial" charset="0"/>
                        </a:rPr>
                        <a:t>Kolová výzva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84A8B"/>
                          </a:solidFill>
                          <a:effectLst/>
                          <a:latin typeface="Arial" charset="0"/>
                          <a:cs typeface="Arial" charset="0"/>
                        </a:rPr>
                        <a:t>Má jedno kolo příjmu žádostí, poté je výzva uzavřena a již není možné do ní předkládat žádosti o podporu. Rozhodnutí o výběru projektů probíhá nad všemi žádostmi předloženými do této výzvy – seřazení od nejlepšího po nejhůře hodnocený. Vyhlašována zpravidla na kratší dobu.</a:t>
                      </a:r>
                    </a:p>
                  </a:txBody>
                  <a:tcPr marL="91436" marR="91436" marT="45721" marB="45721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2E7FB"/>
                    </a:solidFill>
                  </a:tcPr>
                </a:tc>
              </a:tr>
              <a:tr h="140380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  <a:cs typeface="Arial" charset="0"/>
                        </a:rPr>
                        <a:t>Průběžná výzva</a:t>
                      </a:r>
                      <a:r>
                        <a:rPr kumimoji="0" lang="cs-CZ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4BB3F4"/>
                          </a:solidFill>
                          <a:effectLst/>
                          <a:latin typeface="Arial" charset="0"/>
                          <a:cs typeface="Arial" charset="0"/>
                        </a:rPr>
                        <a:t>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84A8B"/>
                          </a:solidFill>
                          <a:effectLst/>
                          <a:latin typeface="Arial" charset="0"/>
                          <a:cs typeface="Arial" charset="0"/>
                        </a:rPr>
                        <a:t>Posouzení žádostí o podporu probíhá průběžně, jak jsou žádosti o podporu postupně podávány. Projekty se neřadí dle kvality, ale posuzuje se pouze splnění určitého nastaveného standardu. Výzva vyhlášena zpravidla na delší dobu a zpravidla končí vyčerpáním alokace.</a:t>
                      </a:r>
                      <a:endParaRPr kumimoji="0" lang="cs-CZ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4BB3F4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91436" marR="91436" marT="45721" marB="45721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F3FD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05543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cs-CZ" dirty="0" smtClean="0"/>
              <a:t>Základní informace k podání žádosti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539750" y="1484784"/>
            <a:ext cx="8064500" cy="5040559"/>
          </a:xfrm>
        </p:spPr>
        <p:txBody>
          <a:bodyPr/>
          <a:lstStyle/>
          <a:p>
            <a:pPr eaLnBrk="1" hangingPunct="1">
              <a:buFont typeface="Wingdings" pitchFamily="2" charset="2"/>
              <a:buChar char="v"/>
            </a:pPr>
            <a:r>
              <a:rPr lang="cs-CZ" altLang="cs-CZ" sz="1600" b="1" dirty="0" smtClean="0"/>
              <a:t>Implementace </a:t>
            </a:r>
            <a:r>
              <a:rPr lang="cs-CZ" altLang="cs-CZ" sz="1600" b="1" dirty="0"/>
              <a:t>OPZ bude probíhat v </a:t>
            </a:r>
            <a:r>
              <a:rPr lang="cs-CZ" altLang="cs-CZ" sz="1600" b="1" dirty="0" smtClean="0"/>
              <a:t>elektronickém monitorovacím </a:t>
            </a:r>
            <a:r>
              <a:rPr lang="cs-CZ" altLang="cs-CZ" sz="1600" b="1" dirty="0"/>
              <a:t>systému MS2014</a:t>
            </a:r>
            <a:r>
              <a:rPr lang="cs-CZ" altLang="cs-CZ" sz="1600" b="1" dirty="0" smtClean="0"/>
              <a:t>+, </a:t>
            </a:r>
            <a:r>
              <a:rPr lang="cs-CZ" altLang="cs-CZ" sz="1400" dirty="0" smtClean="0"/>
              <a:t>konkrétně</a:t>
            </a:r>
            <a:r>
              <a:rPr lang="cs-CZ" altLang="cs-CZ" sz="1400" b="1" dirty="0" smtClean="0"/>
              <a:t> </a:t>
            </a:r>
            <a:r>
              <a:rPr lang="cs-CZ" altLang="cs-CZ" sz="1400" dirty="0" smtClean="0"/>
              <a:t>v aplikaci pro externí uživatele</a:t>
            </a:r>
            <a:r>
              <a:rPr lang="cs-CZ" altLang="cs-CZ" sz="1400" b="1" dirty="0" smtClean="0"/>
              <a:t> IS KP14+ (Informační systém konečného příjemce)</a:t>
            </a:r>
            <a:endParaRPr lang="cs-CZ" altLang="cs-CZ" sz="1400" b="1" dirty="0"/>
          </a:p>
          <a:p>
            <a:pPr lvl="1" eaLnBrk="1" hangingPunct="1">
              <a:lnSpc>
                <a:spcPct val="150000"/>
              </a:lnSpc>
            </a:pPr>
            <a:r>
              <a:rPr lang="cs-CZ" altLang="cs-CZ" sz="1400" b="1" dirty="0"/>
              <a:t>Odbourání listinné </a:t>
            </a:r>
            <a:r>
              <a:rPr lang="cs-CZ" altLang="cs-CZ" sz="1400" dirty="0"/>
              <a:t>komunikace – žádost, přílohy, monitorovací zprávy atd.</a:t>
            </a:r>
          </a:p>
          <a:p>
            <a:pPr lvl="1" eaLnBrk="1" hangingPunct="1">
              <a:lnSpc>
                <a:spcPct val="150000"/>
              </a:lnSpc>
            </a:pPr>
            <a:r>
              <a:rPr lang="cs-CZ" altLang="cs-CZ" sz="1400" dirty="0" smtClean="0"/>
              <a:t>Určen </a:t>
            </a:r>
            <a:r>
              <a:rPr lang="cs-CZ" altLang="cs-CZ" sz="1400" dirty="0"/>
              <a:t>pro </a:t>
            </a:r>
            <a:r>
              <a:rPr lang="cs-CZ" altLang="cs-CZ" sz="1400" b="1" dirty="0" smtClean="0"/>
              <a:t>operační </a:t>
            </a:r>
            <a:r>
              <a:rPr lang="cs-CZ" altLang="cs-CZ" sz="1400" b="1" dirty="0"/>
              <a:t>programy</a:t>
            </a:r>
            <a:r>
              <a:rPr lang="cs-CZ" altLang="cs-CZ" sz="1400" dirty="0"/>
              <a:t> financované z ESI </a:t>
            </a:r>
            <a:r>
              <a:rPr lang="cs-CZ" altLang="cs-CZ" sz="1400" dirty="0" smtClean="0"/>
              <a:t>fondů </a:t>
            </a:r>
            <a:r>
              <a:rPr lang="cs-CZ" altLang="cs-CZ" sz="1400" dirty="0"/>
              <a:t>v období </a:t>
            </a:r>
            <a:r>
              <a:rPr lang="cs-CZ" altLang="cs-CZ" sz="1400" dirty="0" smtClean="0"/>
              <a:t>2014 - 2020</a:t>
            </a:r>
            <a:endParaRPr lang="cs-CZ" altLang="cs-CZ" sz="1400" dirty="0"/>
          </a:p>
          <a:p>
            <a:pPr lvl="1" eaLnBrk="1" hangingPunct="1">
              <a:lnSpc>
                <a:spcPct val="150000"/>
              </a:lnSpc>
            </a:pPr>
            <a:r>
              <a:rPr lang="cs-CZ" altLang="cs-CZ" sz="1400" dirty="0"/>
              <a:t>Zajišťován Ministerstvem pro místní rozvoj </a:t>
            </a:r>
            <a:r>
              <a:rPr lang="cs-CZ" altLang="cs-CZ" sz="1400" dirty="0" smtClean="0"/>
              <a:t> </a:t>
            </a:r>
            <a:r>
              <a:rPr lang="cs-CZ" altLang="cs-CZ" sz="1400" b="1" dirty="0" smtClean="0"/>
              <a:t>(365 dní, od 4:00 do 24:00)</a:t>
            </a:r>
            <a:endParaRPr lang="cs-CZ" altLang="cs-CZ" sz="1400" b="1" dirty="0"/>
          </a:p>
          <a:p>
            <a:pPr lvl="1" eaLnBrk="1" hangingPunct="1">
              <a:lnSpc>
                <a:spcPct val="150000"/>
              </a:lnSpc>
            </a:pPr>
            <a:r>
              <a:rPr lang="cs-CZ" altLang="cs-CZ" sz="1400" dirty="0"/>
              <a:t>Sjednocení </a:t>
            </a:r>
            <a:r>
              <a:rPr lang="cs-CZ" altLang="cs-CZ" sz="1400" dirty="0" smtClean="0"/>
              <a:t>terminologie, např. pojem </a:t>
            </a:r>
            <a:r>
              <a:rPr lang="cs-CZ" altLang="cs-CZ" sz="1400" b="1" dirty="0" smtClean="0"/>
              <a:t>depeše, automatické a ruční podání…</a:t>
            </a:r>
          </a:p>
          <a:p>
            <a:pPr lvl="1" eaLnBrk="1" hangingPunct="1">
              <a:lnSpc>
                <a:spcPct val="150000"/>
              </a:lnSpc>
            </a:pPr>
            <a:r>
              <a:rPr lang="cs-CZ" altLang="cs-CZ" sz="1400" dirty="0" smtClean="0"/>
              <a:t>Role: </a:t>
            </a:r>
            <a:r>
              <a:rPr lang="cs-CZ" altLang="cs-CZ" sz="1400" b="1" dirty="0" smtClean="0"/>
              <a:t>editor , čtenář, signatář</a:t>
            </a:r>
          </a:p>
          <a:p>
            <a:pPr lvl="1" eaLnBrk="1" hangingPunct="1">
              <a:lnSpc>
                <a:spcPct val="150000"/>
              </a:lnSpc>
            </a:pPr>
            <a:r>
              <a:rPr lang="cs-CZ" altLang="cs-CZ" sz="1400" u="sng" dirty="0" smtClean="0"/>
              <a:t>Žádost musí být podepsána </a:t>
            </a:r>
            <a:r>
              <a:rPr lang="cs-CZ" altLang="cs-CZ" sz="1400" b="1" u="sng" dirty="0" smtClean="0"/>
              <a:t>kvalifikovaným elektronickým podpisem </a:t>
            </a:r>
            <a:r>
              <a:rPr lang="cs-CZ" altLang="cs-CZ" sz="1400" u="sng" dirty="0" smtClean="0"/>
              <a:t>a žadatel musí mít </a:t>
            </a:r>
            <a:r>
              <a:rPr lang="cs-CZ" altLang="cs-CZ" sz="1400" b="1" u="sng" dirty="0" smtClean="0"/>
              <a:t>aktivní datovou schránku </a:t>
            </a:r>
            <a:r>
              <a:rPr lang="cs-CZ" altLang="cs-CZ" sz="1400" dirty="0" smtClean="0"/>
              <a:t>(</a:t>
            </a:r>
            <a:r>
              <a:rPr lang="cs-CZ" altLang="cs-CZ" sz="1400" dirty="0"/>
              <a:t>čas na </a:t>
            </a:r>
            <a:r>
              <a:rPr lang="cs-CZ" altLang="cs-CZ" sz="1400" dirty="0" smtClean="0"/>
              <a:t>zřízení)</a:t>
            </a:r>
          </a:p>
          <a:p>
            <a:pPr lvl="1" eaLnBrk="1" hangingPunct="1">
              <a:lnSpc>
                <a:spcPct val="150000"/>
              </a:lnSpc>
            </a:pPr>
            <a:r>
              <a:rPr lang="cs-CZ" altLang="cs-CZ" sz="1400" b="1" dirty="0" smtClean="0"/>
              <a:t>V IS KP14+ pro každou výzvu samostatný formulář pro podporu</a:t>
            </a:r>
          </a:p>
          <a:p>
            <a:pPr lvl="1" eaLnBrk="1" hangingPunct="1">
              <a:lnSpc>
                <a:spcPct val="150000"/>
              </a:lnSpc>
            </a:pPr>
            <a:r>
              <a:rPr lang="cs-CZ" altLang="cs-CZ" sz="1400" b="1" dirty="0" smtClean="0"/>
              <a:t>Školící </a:t>
            </a:r>
            <a:r>
              <a:rPr lang="cs-CZ" altLang="cs-CZ" sz="1400" b="1" dirty="0"/>
              <a:t>videa</a:t>
            </a:r>
            <a:r>
              <a:rPr lang="cs-CZ" altLang="cs-CZ" sz="1400" dirty="0"/>
              <a:t>: </a:t>
            </a:r>
            <a:r>
              <a:rPr lang="cs-CZ" sz="1400" dirty="0"/>
              <a:t>http://www.strukturalni-fondy.cz/cs/Jak-na-projekt/Elektronickazadost/Edukacni-videa</a:t>
            </a:r>
          </a:p>
          <a:p>
            <a:pPr lvl="1" eaLnBrk="1" hangingPunct="1">
              <a:lnSpc>
                <a:spcPct val="150000"/>
              </a:lnSpc>
            </a:pPr>
            <a:endParaRPr lang="cs-CZ" altLang="cs-CZ" sz="1400" b="1" dirty="0" smtClean="0"/>
          </a:p>
          <a:p>
            <a:pPr lvl="1" eaLnBrk="1" hangingPunct="1">
              <a:lnSpc>
                <a:spcPct val="150000"/>
              </a:lnSpc>
            </a:pPr>
            <a:endParaRPr lang="cs-CZ" altLang="cs-CZ" sz="1400" b="1" dirty="0" smtClean="0"/>
          </a:p>
          <a:p>
            <a:pPr>
              <a:buFont typeface="Wingdings" panose="05000000000000000000" pitchFamily="2" charset="2"/>
              <a:buChar char="v"/>
            </a:pPr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540CD98-BBB6-43C5-ADDD-116302A79EBA}" type="slidenum">
              <a:rPr lang="cs-CZ" smtClean="0"/>
              <a:pPr>
                <a:defRPr/>
              </a:pPr>
              <a:t>6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9883371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cs-CZ" dirty="0" smtClean="0"/>
              <a:t>FINANČNÍ TOKY</a:t>
            </a:r>
            <a:endParaRPr lang="cs-CZ" dirty="0"/>
          </a:p>
        </p:txBody>
      </p:sp>
      <p:sp>
        <p:nvSpPr>
          <p:cNvPr id="56322" name="Zástupný symbol pro obsah 2"/>
          <p:cNvSpPr>
            <a:spLocks noGrp="1"/>
          </p:cNvSpPr>
          <p:nvPr>
            <p:ph idx="1"/>
          </p:nvPr>
        </p:nvSpPr>
        <p:spPr>
          <a:xfrm>
            <a:off x="539552" y="1268760"/>
            <a:ext cx="8064500" cy="5400600"/>
          </a:xfrm>
        </p:spPr>
        <p:txBody>
          <a:bodyPr/>
          <a:lstStyle/>
          <a:p>
            <a:pPr eaLnBrk="1" hangingPunct="1">
              <a:buFont typeface="Wingdings" pitchFamily="2" charset="2"/>
              <a:buChar char="v"/>
            </a:pPr>
            <a:r>
              <a:rPr lang="cs-CZ" altLang="cs-CZ" sz="1600" dirty="0" smtClean="0"/>
              <a:t>Režim financování </a:t>
            </a:r>
            <a:r>
              <a:rPr lang="cs-CZ" altLang="cs-CZ" sz="1600" b="1" dirty="0" smtClean="0"/>
              <a:t>uveden v konkrétní výzvě</a:t>
            </a:r>
          </a:p>
          <a:p>
            <a:pPr eaLnBrk="1" hangingPunct="1">
              <a:buFont typeface="Wingdings" pitchFamily="2" charset="2"/>
              <a:buChar char="v"/>
            </a:pPr>
            <a:r>
              <a:rPr lang="cs-CZ" altLang="cs-CZ" sz="1600" dirty="0" smtClean="0"/>
              <a:t>Režim </a:t>
            </a:r>
            <a:r>
              <a:rPr lang="cs-CZ" altLang="cs-CZ" sz="1600" b="1" dirty="0" smtClean="0"/>
              <a:t>ex ante </a:t>
            </a:r>
            <a:r>
              <a:rPr lang="cs-CZ" altLang="cs-CZ" sz="1600" dirty="0" smtClean="0"/>
              <a:t>(zálohové financování)</a:t>
            </a:r>
          </a:p>
          <a:p>
            <a:pPr lvl="1" eaLnBrk="1" hangingPunct="1">
              <a:buFontTx/>
              <a:buChar char="o"/>
            </a:pPr>
            <a:r>
              <a:rPr lang="cs-CZ" altLang="cs-CZ" sz="1400" dirty="0" smtClean="0"/>
              <a:t>Podpora poskytována zálohově ještě před uhrazením nákladů příjemcem</a:t>
            </a:r>
          </a:p>
          <a:p>
            <a:pPr lvl="1" eaLnBrk="1" hangingPunct="1">
              <a:buFontTx/>
              <a:buChar char="o"/>
            </a:pPr>
            <a:r>
              <a:rPr lang="cs-CZ" altLang="cs-CZ" sz="1400" b="1" dirty="0" smtClean="0"/>
              <a:t>Princip: první zálohová platba </a:t>
            </a:r>
            <a:r>
              <a:rPr lang="cs-CZ" altLang="cs-CZ" sz="1400" dirty="0" smtClean="0"/>
              <a:t>(předpokládané výdaje od zahájení realizace až do konce 2. měsíce po nejzazším termínu pro předložení první zprávy o realizaci), </a:t>
            </a:r>
            <a:r>
              <a:rPr lang="cs-CZ" altLang="cs-CZ" sz="1400" b="1" dirty="0" smtClean="0"/>
              <a:t>další zálohové platby </a:t>
            </a:r>
            <a:r>
              <a:rPr lang="cs-CZ" altLang="cs-CZ" sz="1400" dirty="0" smtClean="0"/>
              <a:t>(součet vzniklých a vyúčtovaných výdajů </a:t>
            </a:r>
            <a:r>
              <a:rPr lang="cs-CZ" altLang="cs-CZ" sz="1400" dirty="0"/>
              <a:t>zařazených do jednotlivých zpráv o </a:t>
            </a:r>
            <a:r>
              <a:rPr lang="cs-CZ" altLang="cs-CZ" sz="1400" dirty="0" smtClean="0"/>
              <a:t>realizaci, který je očistěný o čisté příjmy), </a:t>
            </a:r>
            <a:r>
              <a:rPr lang="cs-CZ" altLang="cs-CZ" sz="1400" b="1" dirty="0" smtClean="0"/>
              <a:t>závěrečná platba </a:t>
            </a:r>
            <a:r>
              <a:rPr lang="cs-CZ" altLang="cs-CZ" sz="1400" dirty="0" smtClean="0"/>
              <a:t>(rozdíl mezi dosud poskytnutou podporou a celkovou výší způsobilých výdajů, opět očištěno o čisté příjmy projektu)</a:t>
            </a:r>
            <a:endParaRPr lang="cs-CZ" altLang="cs-CZ" sz="1400" b="1" dirty="0" smtClean="0"/>
          </a:p>
          <a:p>
            <a:pPr eaLnBrk="1" hangingPunct="1">
              <a:buFont typeface="Wingdings" pitchFamily="2" charset="2"/>
              <a:buChar char="v"/>
            </a:pPr>
            <a:r>
              <a:rPr lang="cs-CZ" altLang="cs-CZ" sz="1600" dirty="0" smtClean="0"/>
              <a:t>Režim </a:t>
            </a:r>
            <a:r>
              <a:rPr lang="cs-CZ" altLang="cs-CZ" sz="1600" b="1" dirty="0" smtClean="0"/>
              <a:t>ex post </a:t>
            </a:r>
            <a:r>
              <a:rPr lang="cs-CZ" altLang="cs-CZ" sz="1600" dirty="0" smtClean="0"/>
              <a:t>(nezálohové financování)</a:t>
            </a:r>
          </a:p>
          <a:p>
            <a:pPr lvl="1" eaLnBrk="1" hangingPunct="1">
              <a:buFont typeface="Courier New" panose="02070309020205020404" pitchFamily="49" charset="0"/>
              <a:buChar char="o"/>
            </a:pPr>
            <a:r>
              <a:rPr lang="cs-CZ" altLang="cs-CZ" sz="1400" dirty="0" smtClean="0"/>
              <a:t>Podpora je příjemci poskytována na základě vzniklých prokázaných a schválených způsobilých výdajů, očistěných o čisté příjmy</a:t>
            </a:r>
          </a:p>
          <a:p>
            <a:pPr eaLnBrk="1" hangingPunct="1">
              <a:buFont typeface="Wingdings" pitchFamily="2" charset="2"/>
              <a:buChar char="v"/>
            </a:pPr>
            <a:r>
              <a:rPr lang="cs-CZ" altLang="cs-CZ" sz="1600" dirty="0" smtClean="0"/>
              <a:t>Projekty organizačních složek státu a jejich příspěvkových organizací</a:t>
            </a:r>
          </a:p>
          <a:p>
            <a:pPr lvl="1" eaLnBrk="1" hangingPunct="1">
              <a:buFontTx/>
              <a:buChar char="o"/>
            </a:pPr>
            <a:r>
              <a:rPr lang="cs-CZ" altLang="cs-CZ" sz="1400" dirty="0" smtClean="0"/>
              <a:t>Specifická forma ex post financování</a:t>
            </a:r>
            <a:endParaRPr lang="cs-CZ" altLang="cs-CZ" sz="1400" dirty="0"/>
          </a:p>
          <a:p>
            <a:pPr lvl="1" eaLnBrk="1" hangingPunct="1">
              <a:buFont typeface="Courier New" panose="02070309020205020404" pitchFamily="49" charset="0"/>
              <a:buChar char="o"/>
            </a:pPr>
            <a:endParaRPr lang="cs-CZ" altLang="cs-CZ" sz="1600" dirty="0" smtClean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2A94F10-0906-4FEF-9162-2AB2744BB220}" type="slidenum">
              <a:rPr lang="cs-CZ"/>
              <a:pPr>
                <a:defRPr/>
              </a:pPr>
              <a:t>7</a:t>
            </a:fld>
            <a:endParaRPr lang="cs-CZ" dirty="0"/>
          </a:p>
        </p:txBody>
      </p:sp>
      <p:pic>
        <p:nvPicPr>
          <p:cNvPr id="23554" name="Picture 2" descr="C:\Users\KauckaL\AppData\Local\Microsoft\Windows\INetCache\IE\72ZYQWXT\mortgage-295211_640[1]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240" y="476672"/>
            <a:ext cx="1862336" cy="13560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331589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cs-CZ" dirty="0" smtClean="0"/>
              <a:t>Rozšíření definice </a:t>
            </a:r>
            <a:br>
              <a:rPr lang="cs-CZ" dirty="0" smtClean="0"/>
            </a:br>
            <a:r>
              <a:rPr lang="cs-CZ" dirty="0" smtClean="0"/>
              <a:t>nepřímých nákladů</a:t>
            </a:r>
            <a:endParaRPr lang="cs-CZ" dirty="0"/>
          </a:p>
        </p:txBody>
      </p:sp>
      <p:sp>
        <p:nvSpPr>
          <p:cNvPr id="56322" name="Zástupný symbol pro obsah 2"/>
          <p:cNvSpPr>
            <a:spLocks noGrp="1"/>
          </p:cNvSpPr>
          <p:nvPr>
            <p:ph idx="1"/>
          </p:nvPr>
        </p:nvSpPr>
        <p:spPr>
          <a:xfrm>
            <a:off x="539750" y="1916831"/>
            <a:ext cx="8064500" cy="4464497"/>
          </a:xfrm>
        </p:spPr>
        <p:txBody>
          <a:bodyPr/>
          <a:lstStyle/>
          <a:p>
            <a:pPr eaLnBrk="1" hangingPunct="1">
              <a:buFont typeface="Wingdings" pitchFamily="2" charset="2"/>
              <a:buChar char="v"/>
            </a:pPr>
            <a:r>
              <a:rPr lang="cs-CZ" altLang="cs-CZ" sz="1600" dirty="0" smtClean="0"/>
              <a:t>Prostředky poskytované na tzv. </a:t>
            </a:r>
            <a:r>
              <a:rPr lang="cs-CZ" altLang="cs-CZ" sz="1600" b="1" dirty="0" smtClean="0"/>
              <a:t>nepřímé náklady byly oproti předchozímu programovacímu období navýšeny</a:t>
            </a:r>
            <a:r>
              <a:rPr lang="cs-CZ" altLang="cs-CZ" sz="1600" dirty="0" smtClean="0"/>
              <a:t> (až na 25 %, přesnou výši určuje konkrétní výzva)</a:t>
            </a:r>
          </a:p>
          <a:p>
            <a:pPr eaLnBrk="1" hangingPunct="1">
              <a:buFont typeface="Wingdings" pitchFamily="2" charset="2"/>
              <a:buChar char="v"/>
            </a:pPr>
            <a:r>
              <a:rPr lang="cs-CZ" altLang="cs-CZ" sz="1600" dirty="0" smtClean="0"/>
              <a:t>Současně došlo k </a:t>
            </a:r>
            <a:r>
              <a:rPr lang="cs-CZ" altLang="cs-CZ" sz="1600" b="1" u="sng" dirty="0" smtClean="0"/>
              <a:t>rozšíření definice</a:t>
            </a:r>
            <a:r>
              <a:rPr lang="cs-CZ" altLang="cs-CZ" sz="1600" dirty="0"/>
              <a:t> </a:t>
            </a:r>
            <a:r>
              <a:rPr lang="cs-CZ" altLang="cs-CZ" sz="1600" dirty="0" smtClean="0"/>
              <a:t>toho, co je </a:t>
            </a:r>
            <a:r>
              <a:rPr lang="cs-CZ" altLang="cs-CZ" sz="1600" b="1" dirty="0" smtClean="0"/>
              <a:t>nepřímých nákladů</a:t>
            </a:r>
            <a:r>
              <a:rPr lang="cs-CZ" altLang="cs-CZ" sz="1600" dirty="0" smtClean="0"/>
              <a:t> zařazeno:</a:t>
            </a:r>
          </a:p>
          <a:p>
            <a:pPr lvl="1" eaLnBrk="1" hangingPunct="1">
              <a:buFontTx/>
              <a:buChar char="o"/>
            </a:pPr>
            <a:r>
              <a:rPr lang="cs-CZ" altLang="cs-CZ" sz="1600" b="1" dirty="0"/>
              <a:t>výdaje na zajištění řízení projektu, administrativa, účetnictví, personalistika, podpůrné procesy pro provoz projektu </a:t>
            </a:r>
            <a:r>
              <a:rPr lang="cs-CZ" altLang="cs-CZ" sz="1600" dirty="0"/>
              <a:t>(pracovník nepracuje s cílovou skupinou nebo pro  ni nepřipravuje výstupy)</a:t>
            </a:r>
          </a:p>
          <a:p>
            <a:pPr lvl="1" eaLnBrk="1" hangingPunct="1">
              <a:buFontTx/>
              <a:buChar char="o"/>
            </a:pPr>
            <a:r>
              <a:rPr lang="cs-CZ" altLang="cs-CZ" sz="1600" b="1" dirty="0"/>
              <a:t>cestovní náhrady realizačního týmu</a:t>
            </a:r>
          </a:p>
          <a:p>
            <a:pPr lvl="1" eaLnBrk="1" hangingPunct="1">
              <a:buFontTx/>
              <a:buChar char="o"/>
            </a:pPr>
            <a:r>
              <a:rPr lang="cs-CZ" altLang="cs-CZ" sz="1600" b="1" dirty="0"/>
              <a:t>spotřební materiál, zařízení, vybavení, prostory pro </a:t>
            </a:r>
            <a:r>
              <a:rPr lang="cs-CZ" altLang="cs-CZ" sz="1600" b="1" dirty="0" smtClean="0"/>
              <a:t>realizaci</a:t>
            </a:r>
            <a:endParaRPr lang="cs-CZ" altLang="cs-CZ" sz="1600" dirty="0" smtClean="0"/>
          </a:p>
          <a:p>
            <a:pPr eaLnBrk="1" hangingPunct="1">
              <a:buFont typeface="Wingdings" pitchFamily="2" charset="2"/>
              <a:buChar char="v"/>
            </a:pPr>
            <a:r>
              <a:rPr lang="cs-CZ" altLang="cs-CZ" sz="1600" dirty="0"/>
              <a:t>Z</a:t>
            </a:r>
            <a:r>
              <a:rPr lang="cs-CZ" altLang="cs-CZ" sz="1600" dirty="0" smtClean="0"/>
              <a:t>působilá </a:t>
            </a:r>
            <a:r>
              <a:rPr lang="cs-CZ" altLang="cs-CZ" sz="1600" dirty="0"/>
              <a:t>procenta nepřímých nákladů </a:t>
            </a:r>
            <a:r>
              <a:rPr lang="cs-CZ" altLang="cs-CZ" sz="1600" dirty="0" smtClean="0"/>
              <a:t>mohou být výzvou snížena při nákupu služeb od externích dodavatelů</a:t>
            </a:r>
          </a:p>
          <a:p>
            <a:pPr lvl="1" eaLnBrk="1" hangingPunct="1">
              <a:buFontTx/>
              <a:buChar char="o"/>
            </a:pPr>
            <a:endParaRPr lang="cs-CZ" altLang="cs-CZ" sz="1600" b="1" dirty="0"/>
          </a:p>
          <a:p>
            <a:pPr lvl="1" eaLnBrk="1" hangingPunct="1">
              <a:buFontTx/>
              <a:buChar char="o"/>
            </a:pPr>
            <a:endParaRPr lang="cs-CZ" altLang="cs-CZ" sz="1600" dirty="0"/>
          </a:p>
          <a:p>
            <a:pPr lvl="1" eaLnBrk="1" hangingPunct="1">
              <a:buFontTx/>
              <a:buChar char="o"/>
            </a:pPr>
            <a:endParaRPr lang="cs-CZ" altLang="cs-CZ" sz="1600" b="1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2A94F10-0906-4FEF-9162-2AB2744BB220}" type="slidenum">
              <a:rPr lang="cs-CZ"/>
              <a:pPr>
                <a:defRPr/>
              </a:pPr>
              <a:t>8</a:t>
            </a:fld>
            <a:endParaRPr lang="cs-CZ" dirty="0"/>
          </a:p>
        </p:txBody>
      </p:sp>
      <p:pic>
        <p:nvPicPr>
          <p:cNvPr id="25603" name="Picture 3" descr="C:\Users\KauckaL\AppData\Local\Microsoft\Windows\INetCache\IE\GQGBAEN1\Cartoon-money-guy1[1]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16632"/>
            <a:ext cx="1205569" cy="1412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983960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     PODPOŘENÉ OSOBY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539552" y="1484784"/>
            <a:ext cx="8064500" cy="4319588"/>
          </a:xfrm>
        </p:spPr>
        <p:txBody>
          <a:bodyPr/>
          <a:lstStyle/>
          <a:p>
            <a:pPr>
              <a:buFont typeface="Wingdings" panose="05000000000000000000" pitchFamily="2" charset="2"/>
              <a:buChar char="v"/>
            </a:pPr>
            <a:r>
              <a:rPr lang="cs-CZ" sz="1600" b="1" u="sng" dirty="0" smtClean="0"/>
              <a:t>Bagatelní podpora</a:t>
            </a:r>
          </a:p>
          <a:p>
            <a:pPr marL="449263" indent="0">
              <a:spcAft>
                <a:spcPts val="1200"/>
              </a:spcAft>
              <a:buNone/>
            </a:pPr>
            <a:r>
              <a:rPr lang="cs-CZ" sz="1600" dirty="0" smtClean="0"/>
              <a:t>Jedná se o limit minimálně 40 hodin (bez ohledu na počet dílčích zapojení do projektu), z čehož alespoň 20 hodin nemá charakter elektronického vzdělávání (e-</a:t>
            </a:r>
            <a:r>
              <a:rPr lang="cs-CZ" sz="1600" dirty="0" err="1" smtClean="0"/>
              <a:t>learning</a:t>
            </a:r>
            <a:r>
              <a:rPr lang="cs-CZ" sz="1600" dirty="0" smtClean="0"/>
              <a:t>, </a:t>
            </a:r>
            <a:r>
              <a:rPr lang="cs-CZ" sz="1600" dirty="0" err="1" smtClean="0"/>
              <a:t>webináře</a:t>
            </a:r>
            <a:r>
              <a:rPr lang="cs-CZ" sz="1600" dirty="0" smtClean="0"/>
              <a:t> apod.).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cs-CZ" sz="1600" b="1" u="sng" dirty="0" smtClean="0"/>
              <a:t>Monitorování v IS ESF 2014+</a:t>
            </a:r>
          </a:p>
          <a:p>
            <a:pPr marL="449263" indent="0">
              <a:buNone/>
            </a:pPr>
            <a:r>
              <a:rPr lang="cs-CZ" sz="1500" b="1" dirty="0"/>
              <a:t>Každý účastník projektu </a:t>
            </a:r>
            <a:r>
              <a:rPr lang="cs-CZ" sz="1500" dirty="0"/>
              <a:t>(podpořená osoba) se do systému zapisuje s využitím jména, příjmení, bydliště a data </a:t>
            </a:r>
            <a:r>
              <a:rPr lang="cs-CZ" sz="1500" dirty="0" smtClean="0"/>
              <a:t>narození, přičemž osoby</a:t>
            </a:r>
            <a:r>
              <a:rPr lang="cs-CZ" sz="1500" dirty="0"/>
              <a:t>, které nejsou identifikovány do této míry detailu, </a:t>
            </a:r>
            <a:r>
              <a:rPr lang="cs-CZ" sz="1500" b="1" dirty="0"/>
              <a:t>nemohou být započteny mezi podpořené </a:t>
            </a:r>
            <a:r>
              <a:rPr lang="cs-CZ" sz="1500" b="1" dirty="0" smtClean="0"/>
              <a:t>osoby.</a:t>
            </a:r>
            <a:r>
              <a:rPr lang="cs-CZ" sz="1500" dirty="0" smtClean="0"/>
              <a:t> </a:t>
            </a:r>
          </a:p>
          <a:p>
            <a:pPr marL="449263" indent="0">
              <a:buNone/>
            </a:pPr>
            <a:r>
              <a:rPr lang="cs-CZ" sz="1500" dirty="0" smtClean="0"/>
              <a:t>V odůvodněných případech lze poskytovat </a:t>
            </a:r>
            <a:r>
              <a:rPr lang="cs-CZ" sz="1500" b="1" dirty="0" smtClean="0"/>
              <a:t>podporu i osobám </a:t>
            </a:r>
            <a:r>
              <a:rPr lang="cs-CZ" sz="1500" dirty="0" smtClean="0"/>
              <a:t>bez znalosti jejich totožnosti (např. oběti </a:t>
            </a:r>
            <a:r>
              <a:rPr lang="cs-CZ" sz="1500" dirty="0"/>
              <a:t>trestných </a:t>
            </a:r>
            <a:r>
              <a:rPr lang="cs-CZ" sz="1500" dirty="0" smtClean="0"/>
              <a:t>činů), je ale potřebné zdůvodnění, proč nemohlo dojít k zaznamenání jejich </a:t>
            </a:r>
            <a:r>
              <a:rPr lang="cs-CZ" sz="1500" dirty="0"/>
              <a:t>ú</a:t>
            </a:r>
            <a:r>
              <a:rPr lang="cs-CZ" sz="1500" dirty="0" smtClean="0"/>
              <a:t>dajů. </a:t>
            </a:r>
            <a:r>
              <a:rPr lang="cs-CZ" sz="1500" dirty="0"/>
              <a:t>T</a:t>
            </a:r>
            <a:r>
              <a:rPr lang="cs-CZ" sz="1500" dirty="0" smtClean="0"/>
              <a:t>yto osoby se </a:t>
            </a:r>
            <a:r>
              <a:rPr lang="cs-CZ" sz="1500" b="1" dirty="0" smtClean="0"/>
              <a:t>nezapočítávají do indikátorů</a:t>
            </a:r>
            <a:r>
              <a:rPr lang="cs-CZ" sz="1500" dirty="0" smtClean="0"/>
              <a:t>. </a:t>
            </a:r>
          </a:p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540CD98-BBB6-43C5-ADDD-116302A79EBA}" type="slidenum">
              <a:rPr lang="cs-CZ" smtClean="0"/>
              <a:pPr>
                <a:defRPr/>
              </a:pPr>
              <a:t>9</a:t>
            </a:fld>
            <a:endParaRPr lang="cs-CZ" dirty="0"/>
          </a:p>
        </p:txBody>
      </p:sp>
      <p:pic>
        <p:nvPicPr>
          <p:cNvPr id="33797" name="Picture 5" descr="C:\Users\KauckaL\AppData\Local\Microsoft\Windows\INetCache\IE\PL0PFE06\earth-160383_640[1]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8" y="188640"/>
            <a:ext cx="2949335" cy="14838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779090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rezentace">
  <a:themeElements>
    <a:clrScheme name="MPSV">
      <a:dk1>
        <a:srgbClr val="084A8B"/>
      </a:dk1>
      <a:lt1>
        <a:srgbClr val="F5F5F5"/>
      </a:lt1>
      <a:dk2>
        <a:srgbClr val="AFDDFA"/>
      </a:dk2>
      <a:lt2>
        <a:srgbClr val="F5F5F5"/>
      </a:lt2>
      <a:accent1>
        <a:srgbClr val="084A8B"/>
      </a:accent1>
      <a:accent2>
        <a:srgbClr val="5FBBF5"/>
      </a:accent2>
      <a:accent3>
        <a:srgbClr val="D7EEFC"/>
      </a:accent3>
      <a:accent4>
        <a:srgbClr val="FFCC00"/>
      </a:accent4>
      <a:accent5>
        <a:srgbClr val="AFDDFA"/>
      </a:accent5>
      <a:accent6>
        <a:srgbClr val="AF0100"/>
      </a:accent6>
      <a:hlink>
        <a:srgbClr val="084A8B"/>
      </a:hlink>
      <a:folHlink>
        <a:srgbClr val="084A8B"/>
      </a:folHlink>
    </a:clrScheme>
    <a:fontScheme name="Office – klasické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prezentace</Template>
  <TotalTime>0</TotalTime>
  <Words>2528</Words>
  <Application>Microsoft Office PowerPoint</Application>
  <PresentationFormat>Předvádění na obrazovce (4:3)</PresentationFormat>
  <Paragraphs>394</Paragraphs>
  <Slides>41</Slides>
  <Notes>11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41</vt:i4>
      </vt:variant>
    </vt:vector>
  </HeadingPairs>
  <TitlesOfParts>
    <vt:vector size="42" baseType="lpstr">
      <vt:lpstr>prezentace</vt:lpstr>
      <vt:lpstr>MOŽNOSTI ČERPÁNÍ                   Z OPERAČNÍHO PROGRAMU ZAMĚSTNANOST</vt:lpstr>
      <vt:lpstr>Finanční ALOKACE NA JEDNOTLIVÁ TÉMATA PROGRAMU</vt:lpstr>
      <vt:lpstr>Pravidla OPZ</vt:lpstr>
      <vt:lpstr>Pravidla pro žadatele a příjemce</vt:lpstr>
      <vt:lpstr>Typy a Druhy výzev / projektů</vt:lpstr>
      <vt:lpstr>Základní informace k podání žádosti</vt:lpstr>
      <vt:lpstr>FINANČNÍ TOKY</vt:lpstr>
      <vt:lpstr>Rozšíření definice  nepřímých nákladů</vt:lpstr>
      <vt:lpstr>     PODPOŘENÉ OSOBY</vt:lpstr>
      <vt:lpstr>Využití Jednotkových nákladů</vt:lpstr>
      <vt:lpstr>Pracovní úvazek</vt:lpstr>
      <vt:lpstr>Křížové financování  1/2</vt:lpstr>
      <vt:lpstr>Křížové financování  2/2</vt:lpstr>
      <vt:lpstr>HODNOCENÍ A VÝBĚR PROJEKTŮ</vt:lpstr>
      <vt:lpstr>HODNOCENÍ SOUTĚŽNÍCH PROJEKTŮ</vt:lpstr>
      <vt:lpstr>HODNOCENÍ INOVAČNÍCH PROJEKTŮ V PO 3</vt:lpstr>
      <vt:lpstr>Prevence chyb  v zadávacích řízeních </vt:lpstr>
      <vt:lpstr>Ex ante kontrola</vt:lpstr>
      <vt:lpstr>tématA a připravované výzvY</vt:lpstr>
      <vt:lpstr>Základní Terminologie a doporučení k prezentaci</vt:lpstr>
      <vt:lpstr>Prioritní osa 1</vt:lpstr>
      <vt:lpstr>PO1 – zaměstnanost  a adaptabilita pracovní síly</vt:lpstr>
      <vt:lpstr>PO 1 - Podpora zaměstnanosti  a adaptability pracovní síly </vt:lpstr>
      <vt:lpstr>pO 1 - Podpora zaměstnanosti  a adaptability pracovní síly </vt:lpstr>
      <vt:lpstr>PO1 – zaměstnanost  a adaptabilita pracovní síly </vt:lpstr>
      <vt:lpstr>pO 2 - sociální začleňování  a boj s chudobou</vt:lpstr>
      <vt:lpstr>pO 2 - sociální začleňování  a boj s chudobou</vt:lpstr>
      <vt:lpstr>pO 2 - sociální začleňování  a boj s chudobou</vt:lpstr>
      <vt:lpstr>po 2 - sociální začleňování  a boj s chudobou</vt:lpstr>
      <vt:lpstr>pO 2 - sociální začleňování  a boj s chudobou </vt:lpstr>
      <vt:lpstr>pO 2 - sociální začleňování  a boj s chudobou</vt:lpstr>
      <vt:lpstr>po 2 - sociální začleňování  a boj s chudobou</vt:lpstr>
      <vt:lpstr>po 2 - sociální začleňování  a boj s chudobou</vt:lpstr>
      <vt:lpstr>po 3 - sociální inovace  a mezinárodní spolupráce</vt:lpstr>
      <vt:lpstr>po 3 - sociální inovace  a mezinárodní spolupráce</vt:lpstr>
      <vt:lpstr>po 3 - sociální inovace  a mezinárodní spolupráce</vt:lpstr>
      <vt:lpstr>po 3 - sociální inovace  a mezinárodní spolupráce</vt:lpstr>
      <vt:lpstr>Prioritní osa 4 – efektivní veřejná správa </vt:lpstr>
      <vt:lpstr>po 4 – efektivní veřejná správa</vt:lpstr>
      <vt:lpstr> Další zdroje informací</vt:lpstr>
      <vt:lpstr> DĚKUJEME VÁM ZA POZORNOST   Jiří Procházka MSc. jiri.prochazka@mpsv.cz tel. 950 192 160 / 778 543 805  Mgr. Kristýna Mixová kristyna.mixova@mpsv.cz tel. 950 192 164 / 778 543 801   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SETKÁNÍ S ORP PLZEŇSKÉHO KRAJE,  MOŽNOSTI ČERPÁNÍ Z OPERAČNÍHO PROGRAMU ZAMĚSTNANOST V ROCE 2015</dc:title>
  <dc:creator/>
  <cp:lastModifiedBy/>
  <cp:revision>12</cp:revision>
  <dcterms:created xsi:type="dcterms:W3CDTF">2015-02-20T08:23:15Z</dcterms:created>
  <dcterms:modified xsi:type="dcterms:W3CDTF">2015-11-02T13:32:28Z</dcterms:modified>
</cp:coreProperties>
</file>