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12192000" cy="6858000"/>
  <p:defaultTextStyle>
    <a:defPPr>
      <a:defRPr lang="cs-CZ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Bez stylu, bez mřížky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600900000000001"/>
          <c:y val="2.6832000000000002E-2"/>
          <c:w val="0.769181"/>
          <c:h val="0.88535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Sloupec3</c:v>
                </c:pt>
              </c:strCache>
            </c:strRef>
          </c:tx>
          <c:spPr>
            <a:prstGeom prst="rect">
              <a:avLst/>
            </a:prstGeom>
            <a:solidFill>
              <a:schemeClr val="accent1"/>
            </a:solidFill>
            <a:ln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prstGeom prst="rect">
                <a:avLst/>
              </a:prstGeom>
              <a:solidFill>
                <a:schemeClr val="tx2"/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9B-4433-B6AB-B47F80E4BDBF}"/>
              </c:ext>
            </c:extLst>
          </c:dPt>
          <c:dPt>
            <c:idx val="1"/>
            <c:invertIfNegative val="0"/>
            <c:bubble3D val="0"/>
            <c:spPr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48000">
                    <a:schemeClr val="accent3"/>
                  </a:gs>
                  <a:gs pos="100000">
                    <a:schemeClr val="accent1"/>
                  </a:gs>
                </a:gsLst>
                <a:lin ang="0" scaled="1"/>
              </a:gra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9B-4433-B6AB-B47F80E4BDBF}"/>
              </c:ext>
            </c:extLst>
          </c:dPt>
          <c:dPt>
            <c:idx val="2"/>
            <c:invertIfNegative val="0"/>
            <c:bubble3D val="0"/>
            <c:spPr>
              <a:prstGeom prst="rect">
                <a:avLst/>
              </a:prstGeom>
              <a:pattFill prst="wdUpDiag">
                <a:fgClr>
                  <a:srgbClr val="7030A0"/>
                </a:fgClr>
                <a:bgClr>
                  <a:schemeClr val="bg1">
                    <a:lumMod val="85000"/>
                  </a:schemeClr>
                </a:bgClr>
              </a:patt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4F9B-4433-B6AB-B47F80E4BDBF}"/>
              </c:ext>
            </c:extLst>
          </c:dPt>
          <c:dPt>
            <c:idx val="3"/>
            <c:invertIfNegative val="0"/>
            <c:bubble3D val="0"/>
            <c:spPr>
              <a:prstGeom prst="rect">
                <a:avLst/>
              </a:prstGeom>
              <a:solidFill>
                <a:schemeClr val="accent5">
                  <a:lumMod val="75000"/>
                  <a:lumOff val="25000"/>
                </a:schemeClr>
              </a:solidFill>
              <a:ln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4F9B-4433-B6AB-B47F80E4BDBF}"/>
              </c:ext>
            </c:extLst>
          </c:dPt>
          <c:cat>
            <c:strRef>
              <c:f>List1!$A$2:$A$5</c:f>
              <c:strCache>
                <c:ptCount val="4"/>
                <c:pt idx="0">
                  <c:v>Právní akty</c:v>
                </c:pt>
                <c:pt idx="1">
                  <c:v>Zažádáno </c:v>
                </c:pt>
                <c:pt idx="2">
                  <c:v>Vyhlášeno </c:v>
                </c:pt>
                <c:pt idx="3">
                  <c:v>Celková alokace</c:v>
                </c:pt>
              </c:strCache>
            </c:strRef>
          </c:cat>
          <c:val>
            <c:numRef>
              <c:f>List1!$B$2:$B$5</c:f>
              <c:numCache>
                <c:formatCode>General</c:formatCode>
                <c:ptCount val="4"/>
                <c:pt idx="0">
                  <c:v>13.9</c:v>
                </c:pt>
                <c:pt idx="1">
                  <c:v>32.18</c:v>
                </c:pt>
                <c:pt idx="2">
                  <c:v>31.72</c:v>
                </c:pt>
                <c:pt idx="3">
                  <c:v>39.4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F9B-4433-B6AB-B47F80E4BD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83414111"/>
        <c:axId val="667918415"/>
      </c:barChart>
      <c:catAx>
        <c:axId val="38341411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 bwMode="auto">
          <a:prstGeom prst="rect">
            <a:avLst/>
          </a:prstGeom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/>
                <a:ea typeface="Arial"/>
                <a:cs typeface="Segoe UI"/>
              </a:defRPr>
            </a:pPr>
            <a:endParaRPr lang="cs-CZ"/>
          </a:p>
        </c:txPr>
        <c:crossAx val="667918415"/>
        <c:crosses val="autoZero"/>
        <c:auto val="1"/>
        <c:lblAlgn val="ctr"/>
        <c:lblOffset val="100"/>
        <c:noMultiLvlLbl val="0"/>
      </c:catAx>
      <c:valAx>
        <c:axId val="667918415"/>
        <c:scaling>
          <c:orientation val="minMax"/>
        </c:scaling>
        <c:delete val="1"/>
        <c:axPos val="b"/>
        <c:majorGridlines>
          <c:spPr bwMode="auto">
            <a:prstGeom prst="rect">
              <a:avLst/>
            </a:prstGeom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83414111"/>
        <c:crosses val="autoZero"/>
        <c:crossBetween val="between"/>
      </c:valAx>
      <c:spPr>
        <a:prstGeom prst="rect">
          <a:avLst/>
        </a:prstGeom>
        <a:noFill/>
        <a:ln>
          <a:noFill/>
          <a:round/>
        </a:ln>
        <a:effectLst/>
      </c:spPr>
    </c:plotArea>
    <c:plotVisOnly val="1"/>
    <c:dispBlanksAs val="gap"/>
    <c:showDLblsOverMax val="0"/>
  </c:chart>
  <c:spPr bwMode="auto">
    <a:xfrm>
      <a:off x="1487488" y="836712"/>
      <a:ext cx="9433048" cy="5400600"/>
    </a:xfrm>
    <a:prstGeom prst="rect">
      <a:avLst/>
    </a:prstGeom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5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categoryAxis>
  <cs:chartArea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5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/>
      </a:solidFill>
      <a:ln>
        <a:solidFill>
          <a:schemeClr val="dk1">
            <a:lumMod val="25000"/>
            <a:lumOff val="75000"/>
          </a:schemeClr>
        </a:solidFill>
        <a:miter/>
      </a:ln>
    </cs:spPr>
    <cs:defRPr sz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 bwMode="auto">
      <a:prstGeom prst="rect">
        <a:avLst/>
      </a:prstGeom>
      <a:ln w="9525">
        <a:solidFill>
          <a:schemeClr val="phClr"/>
        </a:solidFill>
        <a:round/>
      </a:ln>
    </cs:spPr>
  </cs:dataPointMarker>
  <cs:dataPointMarkerLayout/>
  <cs:dataPointWireframe>
    <cs:lnRef idx="0">
      <cs:styleClr val="auto"/>
    </cs:lnRef>
    <cs:fillRef idx="1"/>
    <cs:effectRef idx="0"/>
    <cs:fontRef idx="minor">
      <a:schemeClr val="tx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 bwMode="auto">
      <a:prstGeom prst="rect">
        <a:avLst/>
      </a:prstGeom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200"/>
  </cs:dataTable>
  <cs:down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floor>
  <cs:gridlineMaj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seriesAxis>
  <cs:seriesLine>
    <cs:lnRef idx="0"/>
    <cs:fillRef idx="0"/>
    <cs:effectRef idx="0"/>
    <cs:fontRef idx="minor">
      <a:schemeClr val="tx1"/>
    </cs:fontRef>
    <cs:spPr bwMode="auto">
      <a:prstGeom prst="rect">
        <a:avLst/>
      </a:prstGeom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50" b="0" spc="0"/>
  </cs:title>
  <cs:trendline>
    <cs:lnRef idx="0">
      <cs:styleClr val="auto"/>
    </cs:lnRef>
    <cs:fillRef idx="0"/>
    <cs:effectRef idx="0"/>
    <cs:fontRef idx="minor">
      <a:schemeClr val="tx1"/>
    </cs:fontRef>
    <cs:spPr bwMode="auto">
      <a:prstGeom prst="rect">
        <a:avLst/>
      </a:prstGeom>
      <a:ln w="19050" cap="rnd">
        <a:solidFill>
          <a:schemeClr val="phClr"/>
        </a:solidFill>
        <a:prstDash val="sysDot"/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200"/>
  </cs:trendlineLabel>
  <cs:upBar>
    <cs:lnRef idx="0"/>
    <cs:fillRef idx="0"/>
    <cs:effectRef idx="0"/>
    <cs:fontRef idx="minor">
      <a:schemeClr val="tx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200"/>
  </cs:valueAxis>
  <cs:wall>
    <cs:lnRef idx="0"/>
    <cs:fillRef idx="0"/>
    <cs:effectRef idx="0"/>
    <cs:fontRef idx="minor">
      <a:schemeClr val="tx1"/>
    </cs:fontRef>
    <cs:spPr bwMode="auto">
      <a:prstGeom prst="rect">
        <a:avLst/>
      </a:prstGeom>
      <a:noFill/>
      <a:ln>
        <a:noFill/>
        <a:round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DF6AD740-8C15-57BB-0ABF-A9EE17E3A978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79425" y="1279525"/>
            <a:ext cx="6140450" cy="34544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cs-CZ"/>
              <a:t>Změna od 22. 4.</a:t>
            </a:r>
            <a:endParaRPr/>
          </a:p>
          <a:p>
            <a:pPr>
              <a:defRPr/>
            </a:pPr>
            <a:endParaRPr lang="cs-CZ"/>
          </a:p>
          <a:p>
            <a:pPr>
              <a:defRPr/>
            </a:pPr>
            <a:r>
              <a:rPr lang="cs-CZ"/>
              <a:t>U žádostí jde hlavně o projekt SFŽP, ke zvážení, zda říkat</a:t>
            </a:r>
            <a:endParaRPr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2DBC9CE1-4213-4E3A-85E3-BFBFC57F8E2C}" type="slidenum">
              <a:rPr lang="cs-CZ"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EC5A2500-11AC-467A-BDB4-3204DC784552}" type="slidenum">
              <a:rPr lang="cs-CZ"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034FDB5-8E8B-77E2-DC47-DD2C5C559083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8402579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2065723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cs-CZ" dirty="0"/>
          </a:p>
          <a:p>
            <a:pPr>
              <a:defRPr/>
            </a:pPr>
            <a:endParaRPr lang="cs-CZ" dirty="0"/>
          </a:p>
          <a:p>
            <a:pPr>
              <a:defRPr/>
            </a:pPr>
            <a:endParaRPr dirty="0"/>
          </a:p>
        </p:txBody>
      </p:sp>
      <p:sp>
        <p:nvSpPr>
          <p:cNvPr id="132098668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C1F9919-2FAA-AE64-5256-58A3DDB816BF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Úvodní sníme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cs-CZ"/>
              <a:t>Kliknutím můžete upravit styl předlohy.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8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52073"/>
          </a:xfrm>
          <a:prstGeom prst="rect">
            <a:avLst/>
          </a:prstGeom>
        </p:spPr>
      </p:pic>
      <p:sp>
        <p:nvSpPr>
          <p:cNvPr id="9" name="Obdélník 8"/>
          <p:cNvSpPr/>
          <p:nvPr userDrawn="1"/>
        </p:nvSpPr>
        <p:spPr bwMode="auto">
          <a:xfrm>
            <a:off x="1" y="-160504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0" name="Grafický objekt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0122879" y="4918609"/>
            <a:ext cx="1887414" cy="17769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319444" y="117506"/>
            <a:ext cx="5862281" cy="683001"/>
          </a:xfrm>
          <a:prstGeom prst="rect">
            <a:avLst/>
          </a:prstGeom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524000" y="1341438"/>
            <a:ext cx="9144000" cy="2305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nadpis</a:t>
            </a:r>
            <a:endParaRPr/>
          </a:p>
        </p:txBody>
      </p:sp>
      <p:sp>
        <p:nvSpPr>
          <p:cNvPr id="20" name="Zástupný symbol pro text 10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524000" y="3903371"/>
            <a:ext cx="9144000" cy="144650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podnadpis</a:t>
            </a:r>
            <a:endParaRPr/>
          </a:p>
        </p:txBody>
      </p:sp>
      <p:sp>
        <p:nvSpPr>
          <p:cNvPr id="21" name="Zástupný symbol pro text 10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524000" y="5848303"/>
            <a:ext cx="9144000" cy="41201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>
              <a:defRPr/>
            </a:pPr>
            <a:r>
              <a:rPr lang="cs-CZ"/>
              <a:t>Vložte název akce, datum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3" y="6269869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4" name="Zástupný nadpis 1"/>
          <p:cNvSpPr>
            <a:spLocks noGrp="1"/>
          </p:cNvSpPr>
          <p:nvPr>
            <p:ph type="title"/>
          </p:nvPr>
        </p:nvSpPr>
        <p:spPr bwMode="auto">
          <a:xfrm>
            <a:off x="2448973" y="1982306"/>
            <a:ext cx="7294052" cy="22312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15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2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5090345" y="2423345"/>
            <a:ext cx="2011309" cy="20113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3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8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7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6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5067676" y="2400676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5_Prázdný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pic>
        <p:nvPicPr>
          <p:cNvPr id="5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" y="-160504"/>
            <a:ext cx="12191999" cy="6948654"/>
          </a:xfrm>
          <a:prstGeom prst="rect">
            <a:avLst/>
          </a:prstGeom>
        </p:spPr>
      </p:pic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4131262" y="623980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FFFFFF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sp>
        <p:nvSpPr>
          <p:cNvPr id="16" name="Obdélník: se zakulacenými rohy 15"/>
          <p:cNvSpPr/>
          <p:nvPr userDrawn="1"/>
        </p:nvSpPr>
        <p:spPr bwMode="auto">
          <a:xfrm>
            <a:off x="4288969" y="1963056"/>
            <a:ext cx="3614057" cy="293188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pic>
        <p:nvPicPr>
          <p:cNvPr id="17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5067673" y="2400675"/>
            <a:ext cx="2056647" cy="20566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bsah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183188" y="1277257"/>
            <a:ext cx="6172200" cy="458379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470819" y="259586"/>
            <a:ext cx="7558254" cy="7700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Obrázek s titulke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9788" y="1230922"/>
            <a:ext cx="3932237" cy="826477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obrázku 2"/>
          <p:cNvSpPr>
            <a:spLocks noGrp="1"/>
          </p:cNvSpPr>
          <p:nvPr>
            <p:ph type="pic" idx="1"/>
          </p:nvPr>
        </p:nvSpPr>
        <p:spPr bwMode="auto">
          <a:xfrm>
            <a:off x="5183188" y="1230923"/>
            <a:ext cx="6172200" cy="46301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cs-CZ"/>
              <a:t>Kliknutím na ikonu přidáte obrázek.</a:t>
            </a:r>
            <a:endParaRPr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8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obsa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/>
          <a:lstStyle>
            <a:lvl1pPr>
              <a:buClr>
                <a:srgbClr val="3E1F65"/>
              </a:buClr>
              <a:defRPr/>
            </a:lvl1pPr>
            <a:lvl2pPr>
              <a:buClr>
                <a:srgbClr val="3E1F65"/>
              </a:buClr>
              <a:defRPr/>
            </a:lvl2pPr>
            <a:lvl3pPr>
              <a:buClr>
                <a:srgbClr val="3E1F65"/>
              </a:buClr>
              <a:defRPr/>
            </a:lvl3pPr>
            <a:lvl4pPr>
              <a:buClr>
                <a:srgbClr val="3E1F65"/>
              </a:buClr>
              <a:defRPr/>
            </a:lvl4pPr>
            <a:lvl5pPr>
              <a:buClr>
                <a:srgbClr val="3E1F65"/>
              </a:buClr>
              <a:defRPr/>
            </a:lvl5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adpis a svislý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579059" y="1416283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Svislý nadpis a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 bwMode="auto">
          <a:xfrm>
            <a:off x="8724900" y="1148861"/>
            <a:ext cx="2628900" cy="5028102"/>
          </a:xfrm>
          <a:prstGeom prst="rect">
            <a:avLst/>
          </a:prstGeom>
        </p:spPr>
        <p:txBody>
          <a:bodyPr vert="eaVert"/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1148861"/>
            <a:ext cx="7734300" cy="5028101"/>
          </a:xfrm>
          <a:prstGeom prst="rect">
            <a:avLst/>
          </a:prstGeom>
        </p:spPr>
        <p:txBody>
          <a:bodyPr vert="eaVert"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vál 1"/>
          <p:cNvSpPr/>
          <p:nvPr userDrawn="1"/>
        </p:nvSpPr>
        <p:spPr bwMode="auto">
          <a:xfrm>
            <a:off x="286820" y="6614603"/>
            <a:ext cx="174171" cy="174171"/>
          </a:xfrm>
          <a:prstGeom prst="ellipse">
            <a:avLst/>
          </a:prstGeom>
          <a:solidFill>
            <a:srgbClr val="26B2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8" name="Ovál 17"/>
          <p:cNvSpPr/>
          <p:nvPr userDrawn="1"/>
        </p:nvSpPr>
        <p:spPr bwMode="auto">
          <a:xfrm>
            <a:off x="11731009" y="6614604"/>
            <a:ext cx="174171" cy="174171"/>
          </a:xfrm>
          <a:prstGeom prst="ellipse">
            <a:avLst/>
          </a:prstGeom>
          <a:solidFill>
            <a:srgbClr val="D19C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9" name="Ovál 18"/>
          <p:cNvSpPr/>
          <p:nvPr userDrawn="1"/>
        </p:nvSpPr>
        <p:spPr bwMode="auto">
          <a:xfrm>
            <a:off x="5596095" y="6614602"/>
            <a:ext cx="174171" cy="174171"/>
          </a:xfrm>
          <a:prstGeom prst="ellipse">
            <a:avLst/>
          </a:prstGeom>
          <a:solidFill>
            <a:srgbClr val="E73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5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pozad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-10160"/>
            <a:ext cx="12191999" cy="6881979"/>
          </a:xfrm>
          <a:prstGeom prst="rect">
            <a:avLst/>
          </a:prstGeom>
        </p:spPr>
      </p:pic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599" y="6230596"/>
            <a:ext cx="309125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cs-CZ"/>
              <a:t>Strana </a:t>
            </a:r>
            <a:fld id="{ED849EA6-AEEF-9E42-A9CB-11D1C1A366AE}" type="slidenum">
              <a:rPr lang="cs-CZ"/>
              <a:t>‹#›</a:t>
            </a:fld>
            <a:endParaRPr lang="cs-CZ"/>
          </a:p>
        </p:txBody>
      </p:sp>
      <p:pic>
        <p:nvPicPr>
          <p:cNvPr id="6" name="Obrázek 8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61582" y="6261408"/>
            <a:ext cx="264570" cy="264570"/>
          </a:xfrm>
          <a:prstGeom prst="rect">
            <a:avLst/>
          </a:prstGeom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67967" y="6261408"/>
            <a:ext cx="264570" cy="264570"/>
          </a:xfrm>
          <a:prstGeom prst="rect">
            <a:avLst/>
          </a:prstGeom>
        </p:spPr>
      </p:pic>
      <p:pic>
        <p:nvPicPr>
          <p:cNvPr id="8" name="Obrázek 10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74352" y="6261408"/>
            <a:ext cx="264570" cy="264570"/>
          </a:xfrm>
          <a:prstGeom prst="rect">
            <a:avLst/>
          </a:prstGeom>
        </p:spPr>
      </p:pic>
      <p:pic>
        <p:nvPicPr>
          <p:cNvPr id="9" name="Obrázek 1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1380737" y="6261408"/>
            <a:ext cx="264570" cy="264570"/>
          </a:xfrm>
          <a:prstGeom prst="rect">
            <a:avLst/>
          </a:prstGeom>
        </p:spPr>
      </p:pic>
      <p:pic>
        <p:nvPicPr>
          <p:cNvPr id="10" name="Obrázek 12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1687122" y="6261408"/>
            <a:ext cx="264570" cy="264570"/>
          </a:xfrm>
          <a:prstGeom prst="rect">
            <a:avLst/>
          </a:prstGeom>
        </p:spPr>
      </p:pic>
      <p:pic>
        <p:nvPicPr>
          <p:cNvPr id="11" name="Obrázek 13"/>
          <p:cNvPicPr>
            <a:picLocks noChangeAspect="1"/>
          </p:cNvPicPr>
          <p:nvPr userDrawn="1"/>
        </p:nvPicPr>
        <p:blipFill>
          <a:blip r:embed="rId8"/>
          <a:stretch/>
        </p:blipFill>
        <p:spPr bwMode="auto">
          <a:xfrm>
            <a:off x="1993507" y="6261408"/>
            <a:ext cx="264570" cy="264570"/>
          </a:xfrm>
          <a:prstGeom prst="rect">
            <a:avLst/>
          </a:prstGeom>
        </p:spPr>
      </p:pic>
      <p:pic>
        <p:nvPicPr>
          <p:cNvPr id="12" name="Obrázek 14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2299891" y="6261408"/>
            <a:ext cx="264570" cy="264570"/>
          </a:xfrm>
          <a:prstGeom prst="rect">
            <a:avLst/>
          </a:prstGeom>
        </p:spPr>
      </p:pic>
      <p:sp>
        <p:nvSpPr>
          <p:cNvPr id="13" name="Obdélník 15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chemeClr val="bg1"/>
                </a:solidFill>
              </a:rPr>
              <a:t>Operační program Spravedlivá transformace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Záhlaví oddíl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Dva obsah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 bwMode="auto">
          <a:xfrm>
            <a:off x="838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6172200" y="1628800"/>
            <a:ext cx="5181600" cy="4548163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 bwMode="auto">
          <a:xfrm>
            <a:off x="455966" y="195777"/>
            <a:ext cx="10515600" cy="640936"/>
          </a:xfrm>
          <a:prstGeom prst="rect">
            <a:avLst/>
          </a:prstGeom>
        </p:spPr>
        <p:txBody>
          <a:bodyPr/>
          <a:lstStyle>
            <a:lvl1pPr>
              <a:defRPr sz="3200" b="1"/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orovnání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rgbClr val="3E1F6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cs-CZ"/>
              <a:t>Upravte styly předlohy textu.</a:t>
            </a:r>
            <a:endParaRPr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cs-CZ"/>
              <a:t>Upravte styly předlohy textu.</a:t>
            </a:r>
            <a:endParaRPr/>
          </a:p>
          <a:p>
            <a:pPr lvl="1">
              <a:defRPr/>
            </a:pPr>
            <a:r>
              <a:rPr lang="cs-CZ"/>
              <a:t>Druhá úroveň</a:t>
            </a:r>
            <a:endParaRPr/>
          </a:p>
          <a:p>
            <a:pPr lvl="2">
              <a:defRPr/>
            </a:pPr>
            <a:r>
              <a:rPr lang="cs-CZ"/>
              <a:t>Třetí úroveň</a:t>
            </a:r>
            <a:endParaRPr/>
          </a:p>
          <a:p>
            <a:pPr lvl="3">
              <a:defRPr/>
            </a:pPr>
            <a:r>
              <a:rPr lang="cs-CZ"/>
              <a:t>Čtvrtá úroveň</a:t>
            </a:r>
            <a:endParaRPr/>
          </a:p>
          <a:p>
            <a:pPr lvl="4">
              <a:defRPr/>
            </a:pPr>
            <a:r>
              <a:rPr lang="cs-CZ"/>
              <a:t>Pátá úroveň</a:t>
            </a:r>
            <a:endParaRPr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42F3D8F-27B2-4C96-A1F7-ED70EB84B700}" type="datetimeFigureOut">
              <a:rPr lang="cs-CZ"/>
              <a:t>03.06.2024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E28FE13-0E20-497B-AFB6-071DADF7D01E}" type="slidenum">
              <a:rPr lang="cs-CZ"/>
              <a:t>‹#›</a:t>
            </a:fld>
            <a:endParaRPr lang="cs-CZ"/>
          </a:p>
        </p:txBody>
      </p:sp>
      <p:sp>
        <p:nvSpPr>
          <p:cNvPr id="10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7" name="Zástupný nadpis 1"/>
          <p:cNvSpPr txBox="1"/>
          <p:nvPr userDrawn="1"/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rgbClr val="3E1F65"/>
                </a:solidFill>
                <a:latin typeface="Segoe UI"/>
                <a:ea typeface="+mj-ea"/>
                <a:cs typeface="Segoe UI"/>
              </a:defRPr>
            </a:lvl1pPr>
          </a:lstStyle>
          <a:p>
            <a:pPr>
              <a:defRPr/>
            </a:pPr>
            <a:r>
              <a:rPr lang="cs-CZ">
                <a:solidFill>
                  <a:schemeClr val="bg1"/>
                </a:solidFill>
              </a:rPr>
              <a:t>Kliknutím lze upravit styl.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 bwMode="auto">
          <a:xfrm>
            <a:off x="0" y="-188555"/>
            <a:ext cx="12192000" cy="248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455966" y="172112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3200" b="1">
                <a:solidFill>
                  <a:srgbClr val="3E1F65"/>
                </a:solidFill>
              </a:defRPr>
            </a:lvl1pPr>
          </a:lstStyle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sp>
        <p:nvSpPr>
          <p:cNvPr id="18" name="Obdélník 17"/>
          <p:cNvSpPr/>
          <p:nvPr userDrawn="1"/>
        </p:nvSpPr>
        <p:spPr bwMode="auto">
          <a:xfrm>
            <a:off x="1" y="-188555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grpSp>
        <p:nvGrpSpPr>
          <p:cNvPr id="9" name="Skupina 10"/>
          <p:cNvGrpSpPr/>
          <p:nvPr userDrawn="1"/>
        </p:nvGrpSpPr>
        <p:grpSpPr bwMode="auto">
          <a:xfrm>
            <a:off x="262291" y="6364806"/>
            <a:ext cx="2102879" cy="264570"/>
            <a:chOff x="4729948" y="4436706"/>
            <a:chExt cx="4152276" cy="522411"/>
          </a:xfrm>
        </p:grpSpPr>
        <p:pic>
          <p:nvPicPr>
            <p:cNvPr id="10" name="Obrázek 11"/>
            <p:cNvPicPr>
              <a:picLocks noChangeAspect="1"/>
            </p:cNvPicPr>
            <p:nvPr userDrawn="1"/>
          </p:nvPicPr>
          <p:blipFill>
            <a:blip r:embed="rId2"/>
            <a:stretch/>
          </p:blipFill>
          <p:spPr bwMode="auto">
            <a:xfrm>
              <a:off x="4729948" y="4436706"/>
              <a:ext cx="522411" cy="522411"/>
            </a:xfrm>
            <a:prstGeom prst="rect">
              <a:avLst/>
            </a:prstGeom>
          </p:spPr>
        </p:pic>
        <p:pic>
          <p:nvPicPr>
            <p:cNvPr id="11" name="Obrázek 12"/>
            <p:cNvPicPr>
              <a:picLocks noChangeAspect="1"/>
            </p:cNvPicPr>
            <p:nvPr userDrawn="1"/>
          </p:nvPicPr>
          <p:blipFill>
            <a:blip r:embed="rId3"/>
            <a:stretch/>
          </p:blipFill>
          <p:spPr bwMode="auto">
            <a:xfrm>
              <a:off x="5334926" y="4436706"/>
              <a:ext cx="522411" cy="522411"/>
            </a:xfrm>
            <a:prstGeom prst="rect">
              <a:avLst/>
            </a:prstGeom>
          </p:spPr>
        </p:pic>
        <p:pic>
          <p:nvPicPr>
            <p:cNvPr id="12" name="Obrázek 13"/>
            <p:cNvPicPr>
              <a:picLocks noChangeAspect="1"/>
            </p:cNvPicPr>
            <p:nvPr userDrawn="1"/>
          </p:nvPicPr>
          <p:blipFill>
            <a:blip r:embed="rId4"/>
            <a:stretch/>
          </p:blipFill>
          <p:spPr bwMode="auto">
            <a:xfrm>
              <a:off x="5939903" y="4436706"/>
              <a:ext cx="522411" cy="522411"/>
            </a:xfrm>
            <a:prstGeom prst="rect">
              <a:avLst/>
            </a:prstGeom>
          </p:spPr>
        </p:pic>
        <p:pic>
          <p:nvPicPr>
            <p:cNvPr id="13" name="Obrázek 14"/>
            <p:cNvPicPr>
              <a:picLocks noChangeAspect="1"/>
            </p:cNvPicPr>
            <p:nvPr userDrawn="1"/>
          </p:nvPicPr>
          <p:blipFill>
            <a:blip r:embed="rId5"/>
            <a:stretch/>
          </p:blipFill>
          <p:spPr bwMode="auto">
            <a:xfrm>
              <a:off x="6544880" y="4436706"/>
              <a:ext cx="522411" cy="522411"/>
            </a:xfrm>
            <a:prstGeom prst="rect">
              <a:avLst/>
            </a:prstGeom>
          </p:spPr>
        </p:pic>
        <p:pic>
          <p:nvPicPr>
            <p:cNvPr id="14" name="Obrázek 15"/>
            <p:cNvPicPr>
              <a:picLocks noChangeAspect="1"/>
            </p:cNvPicPr>
            <p:nvPr userDrawn="1"/>
          </p:nvPicPr>
          <p:blipFill>
            <a:blip r:embed="rId6"/>
            <a:stretch/>
          </p:blipFill>
          <p:spPr bwMode="auto">
            <a:xfrm>
              <a:off x="7149859" y="4436706"/>
              <a:ext cx="522411" cy="522411"/>
            </a:xfrm>
            <a:prstGeom prst="rect">
              <a:avLst/>
            </a:prstGeom>
          </p:spPr>
        </p:pic>
        <p:pic>
          <p:nvPicPr>
            <p:cNvPr id="15" name="Obrázek 16"/>
            <p:cNvPicPr>
              <a:picLocks noChangeAspect="1"/>
            </p:cNvPicPr>
            <p:nvPr userDrawn="1"/>
          </p:nvPicPr>
          <p:blipFill>
            <a:blip r:embed="rId7"/>
            <a:stretch/>
          </p:blipFill>
          <p:spPr bwMode="auto">
            <a:xfrm>
              <a:off x="7754836" y="4436706"/>
              <a:ext cx="522411" cy="522411"/>
            </a:xfrm>
            <a:prstGeom prst="rect">
              <a:avLst/>
            </a:prstGeom>
          </p:spPr>
        </p:pic>
        <p:pic>
          <p:nvPicPr>
            <p:cNvPr id="16" name="Obrázek 17"/>
            <p:cNvPicPr>
              <a:picLocks noChangeAspect="1"/>
            </p:cNvPicPr>
            <p:nvPr userDrawn="1"/>
          </p:nvPicPr>
          <p:blipFill>
            <a:blip r:embed="rId8"/>
            <a:stretch/>
          </p:blipFill>
          <p:spPr bwMode="auto">
            <a:xfrm>
              <a:off x="8359813" y="4436706"/>
              <a:ext cx="522411" cy="522411"/>
            </a:xfrm>
            <a:prstGeom prst="rect">
              <a:avLst/>
            </a:prstGeom>
          </p:spPr>
        </p:pic>
      </p:grpSp>
      <p:sp>
        <p:nvSpPr>
          <p:cNvPr id="18" name="Obdélník 19"/>
          <p:cNvSpPr/>
          <p:nvPr userDrawn="1"/>
        </p:nvSpPr>
        <p:spPr bwMode="auto">
          <a:xfrm>
            <a:off x="3860965" y="6287944"/>
            <a:ext cx="39294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cs-CZ" sz="1400" b="1">
                <a:solidFill>
                  <a:srgbClr val="3E1F65"/>
                </a:solidFill>
                <a:latin typeface="Segoe UI"/>
                <a:cs typeface="Arial"/>
              </a:rPr>
              <a:t>Operační program Spravedlivá transformace</a:t>
            </a:r>
            <a:endParaRPr>
              <a:solidFill>
                <a:srgbClr val="5A686A"/>
              </a:solidFill>
              <a:latin typeface="Segoe UI"/>
              <a:cs typeface="Arial"/>
            </a:endParaRPr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9"/>
          <a:stretch/>
        </p:blipFill>
        <p:spPr bwMode="auto">
          <a:xfrm>
            <a:off x="8721059" y="6258936"/>
            <a:ext cx="3097036" cy="36579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Jenom nadpi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nadpis 1"/>
          <p:cNvSpPr>
            <a:spLocks noGrp="1"/>
          </p:cNvSpPr>
          <p:nvPr>
            <p:ph type="title"/>
          </p:nvPr>
        </p:nvSpPr>
        <p:spPr bwMode="auto">
          <a:xfrm>
            <a:off x="538028" y="228623"/>
            <a:ext cx="11280067" cy="882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defRPr/>
            </a:pPr>
            <a:r>
              <a:rPr lang="cs-CZ"/>
              <a:t>Kliknutím lze upravit styl.</a:t>
            </a:r>
            <a:endParaRPr/>
          </a:p>
        </p:txBody>
      </p:sp>
      <p:pic>
        <p:nvPicPr>
          <p:cNvPr id="17" name="Obrázek 8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661258" y="5850591"/>
            <a:ext cx="3402962" cy="88234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Obrázek 5"/>
          <p:cNvPicPr>
            <a:picLocks noChangeAspect="1"/>
          </p:cNvPicPr>
          <p:nvPr userDrawn="1"/>
        </p:nvPicPr>
        <p:blipFill>
          <a:blip r:embed="rId25"/>
          <a:srcRect t="90709"/>
          <a:stretch/>
        </p:blipFill>
        <p:spPr bwMode="auto">
          <a:xfrm>
            <a:off x="-1" y="-139476"/>
            <a:ext cx="12192000" cy="119675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4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Obdélník 7"/>
          <p:cNvSpPr/>
          <p:nvPr userDrawn="1"/>
        </p:nvSpPr>
        <p:spPr bwMode="auto">
          <a:xfrm>
            <a:off x="1" y="1038969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0" name="Obdélník 9"/>
          <p:cNvSpPr/>
          <p:nvPr userDrawn="1"/>
        </p:nvSpPr>
        <p:spPr bwMode="auto">
          <a:xfrm>
            <a:off x="1" y="6786000"/>
            <a:ext cx="12191999" cy="72000"/>
          </a:xfrm>
          <a:prstGeom prst="rect">
            <a:avLst/>
          </a:prstGeom>
          <a:gradFill>
            <a:gsLst>
              <a:gs pos="11000">
                <a:srgbClr val="26B2A3"/>
              </a:gs>
              <a:gs pos="47000">
                <a:srgbClr val="E73938"/>
              </a:gs>
              <a:gs pos="95000">
                <a:srgbClr val="D19C2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bg1"/>
          </a:solidFill>
          <a:latin typeface="Segoe UI"/>
          <a:ea typeface="+mj-ea"/>
          <a:cs typeface="Segoe UI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Segoe UI"/>
          <a:ea typeface="+mn-ea"/>
          <a:cs typeface="Segoe UI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Segoe UI"/>
          <a:ea typeface="+mn-ea"/>
          <a:cs typeface="Segoe UI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Segoe UI"/>
          <a:ea typeface="+mn-ea"/>
          <a:cs typeface="Segoe UI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Segoe UI"/>
          <a:ea typeface="+mn-ea"/>
          <a:cs typeface="Segoe UI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 bwMode="auto">
          <a:xfrm>
            <a:off x="573449" y="1504949"/>
            <a:ext cx="10934699" cy="192404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/>
              <a:t>Operační program Spravedlivá transformace</a:t>
            </a:r>
            <a:endParaRPr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 bwMode="auto">
          <a:xfrm>
            <a:off x="1523999" y="3846220"/>
            <a:ext cx="9144000" cy="144650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3600"/>
              <a:t>Aktuální informace</a:t>
            </a:r>
            <a:endParaRPr sz="200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15"/>
          </p:nvPr>
        </p:nvSpPr>
        <p:spPr bwMode="auto">
          <a:xfrm>
            <a:off x="911424" y="5589241"/>
            <a:ext cx="9756576" cy="67108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sz="1600" dirty="0"/>
              <a:t>Radana </a:t>
            </a:r>
            <a:r>
              <a:rPr lang="cs-CZ" sz="1600" dirty="0" err="1"/>
              <a:t>Leistner</a:t>
            </a:r>
            <a:r>
              <a:rPr lang="cs-CZ" sz="1600" dirty="0"/>
              <a:t> Kratochvílová, ŘO OP ST, MŽP</a:t>
            </a:r>
          </a:p>
          <a:p>
            <a:pPr>
              <a:defRPr/>
            </a:pPr>
            <a:r>
              <a:rPr lang="cs-CZ" sz="1600" dirty="0"/>
              <a:t>Regionální stálá konference pro Karlovarský kraj, 4. 6. 2024</a:t>
            </a:r>
            <a:endParaRPr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/>
        </p:blipFill>
        <p:spPr bwMode="auto">
          <a:xfrm>
            <a:off x="0" y="-173534"/>
            <a:ext cx="12204369" cy="7031534"/>
          </a:xfrm>
          <a:prstGeom prst="rect">
            <a:avLst/>
          </a:prstGeom>
          <a:ln w="12700">
            <a:solidFill>
              <a:srgbClr val="000000">
                <a:alpha val="60000"/>
              </a:srgbClr>
            </a:solidFill>
          </a:ln>
        </p:spPr>
      </p:pic>
      <p:graphicFrame>
        <p:nvGraphicFramePr>
          <p:cNvPr id="11" name="Graf 10"/>
          <p:cNvGraphicFramePr>
            <a:graphicFrameLocks/>
          </p:cNvGraphicFramePr>
          <p:nvPr/>
        </p:nvGraphicFramePr>
        <p:xfrm>
          <a:off x="1487488" y="836712"/>
          <a:ext cx="943304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Obdélník 11"/>
          <p:cNvSpPr/>
          <p:nvPr/>
        </p:nvSpPr>
        <p:spPr bwMode="auto">
          <a:xfrm>
            <a:off x="1271464" y="980728"/>
            <a:ext cx="9649072" cy="4752528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cxnSp>
        <p:nvCxnSpPr>
          <p:cNvPr id="14" name="Přímá spojnice 13"/>
          <p:cNvCxnSpPr>
            <a:cxnSpLocks/>
          </p:cNvCxnSpPr>
          <p:nvPr/>
        </p:nvCxnSpPr>
        <p:spPr bwMode="auto">
          <a:xfrm>
            <a:off x="9880600" y="1358900"/>
            <a:ext cx="2258" cy="4518025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ástupný symbol pro obsah 1"/>
          <p:cNvSpPr txBox="1"/>
          <p:nvPr/>
        </p:nvSpPr>
        <p:spPr bwMode="auto">
          <a:xfrm>
            <a:off x="1199456" y="260649"/>
            <a:ext cx="6792209" cy="6048671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Stav implementace programu – 28. 5. 2024</a:t>
            </a:r>
            <a:endParaRPr/>
          </a:p>
        </p:txBody>
      </p:sp>
      <p:sp>
        <p:nvSpPr>
          <p:cNvPr id="24" name="Zástupný symbol pro obsah 1"/>
          <p:cNvSpPr txBox="1"/>
          <p:nvPr/>
        </p:nvSpPr>
        <p:spPr bwMode="auto">
          <a:xfrm>
            <a:off x="7680176" y="5905472"/>
            <a:ext cx="107970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31,7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/>
          </a:p>
        </p:txBody>
      </p:sp>
      <p:sp>
        <p:nvSpPr>
          <p:cNvPr id="13" name="Zástupný symbol pro obsah 1"/>
          <p:cNvSpPr txBox="1"/>
          <p:nvPr/>
        </p:nvSpPr>
        <p:spPr bwMode="auto">
          <a:xfrm>
            <a:off x="8591184" y="5903686"/>
            <a:ext cx="889192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32,2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/>
          </a:p>
        </p:txBody>
      </p:sp>
      <p:sp>
        <p:nvSpPr>
          <p:cNvPr id="16" name="Zástupný symbol pro obsah 1"/>
          <p:cNvSpPr txBox="1"/>
          <p:nvPr/>
        </p:nvSpPr>
        <p:spPr bwMode="auto">
          <a:xfrm>
            <a:off x="9675818" y="5910717"/>
            <a:ext cx="884677" cy="461096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39,4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 sz="1600"/>
          </a:p>
        </p:txBody>
      </p:sp>
      <p:sp>
        <p:nvSpPr>
          <p:cNvPr id="19" name="Zástupný symbol pro obsah 1"/>
          <p:cNvSpPr txBox="1"/>
          <p:nvPr/>
        </p:nvSpPr>
        <p:spPr bwMode="auto">
          <a:xfrm>
            <a:off x="5087680" y="5879210"/>
            <a:ext cx="1224344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14,4 </a:t>
            </a:r>
            <a:b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cs-CZ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mld. Kč</a:t>
            </a:r>
            <a:endParaRPr/>
          </a:p>
        </p:txBody>
      </p:sp>
      <p:sp>
        <p:nvSpPr>
          <p:cNvPr id="21" name="Obdélník 20"/>
          <p:cNvSpPr/>
          <p:nvPr/>
        </p:nvSpPr>
        <p:spPr bwMode="auto">
          <a:xfrm>
            <a:off x="5646905" y="4953110"/>
            <a:ext cx="123071" cy="424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26" name="Zástupný symbol pro obsah 1"/>
          <p:cNvSpPr txBox="1"/>
          <p:nvPr/>
        </p:nvSpPr>
        <p:spPr bwMode="auto">
          <a:xfrm>
            <a:off x="5087888" y="4495737"/>
            <a:ext cx="717698" cy="461095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+0,3</a:t>
            </a:r>
            <a:endParaRPr lang="cs-CZ" sz="1800"/>
          </a:p>
        </p:txBody>
      </p:sp>
      <p:cxnSp>
        <p:nvCxnSpPr>
          <p:cNvPr id="15" name="Přímá spojnice 14"/>
          <p:cNvCxnSpPr>
            <a:cxnSpLocks/>
          </p:cNvCxnSpPr>
          <p:nvPr/>
        </p:nvCxnSpPr>
        <p:spPr bwMode="auto">
          <a:xfrm flipH="1">
            <a:off x="8652998" y="2549840"/>
            <a:ext cx="638" cy="3327400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>
            <a:cxnSpLocks/>
          </p:cNvCxnSpPr>
          <p:nvPr/>
        </p:nvCxnSpPr>
        <p:spPr bwMode="auto">
          <a:xfrm>
            <a:off x="5774289" y="4953059"/>
            <a:ext cx="0" cy="923866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délník 17"/>
          <p:cNvSpPr/>
          <p:nvPr/>
        </p:nvSpPr>
        <p:spPr bwMode="auto">
          <a:xfrm>
            <a:off x="8537922" y="3757154"/>
            <a:ext cx="174479" cy="4248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20" name="Zástupný symbol pro obsah 1"/>
          <p:cNvSpPr txBox="1"/>
          <p:nvPr/>
        </p:nvSpPr>
        <p:spPr bwMode="auto">
          <a:xfrm>
            <a:off x="7968738" y="3387364"/>
            <a:ext cx="707188" cy="461095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Segoe UI"/>
                <a:ea typeface="+mn-ea"/>
                <a:cs typeface="Segoe UI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600"/>
              </a:spcBef>
              <a:spcAft>
                <a:spcPts val="600"/>
              </a:spcAft>
              <a:buSzPct val="120000"/>
              <a:buNone/>
              <a:defRPr/>
            </a:pPr>
            <a:r>
              <a:rPr lang="cs-CZ" sz="1900" b="1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cs-CZ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0,1</a:t>
            </a:r>
            <a:endParaRPr lang="cs-CZ"/>
          </a:p>
        </p:txBody>
      </p:sp>
      <p:cxnSp>
        <p:nvCxnSpPr>
          <p:cNvPr id="22" name="Přímá spojnice 21"/>
          <p:cNvCxnSpPr>
            <a:cxnSpLocks/>
          </p:cNvCxnSpPr>
          <p:nvPr/>
        </p:nvCxnSpPr>
        <p:spPr bwMode="auto">
          <a:xfrm>
            <a:off x="8706420" y="3756615"/>
            <a:ext cx="0" cy="2120310"/>
          </a:xfrm>
          <a:prstGeom prst="line">
            <a:avLst/>
          </a:prstGeom>
          <a:ln w="19050">
            <a:solidFill>
              <a:schemeClr val="accent5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cs-CZ">
                <a:solidFill>
                  <a:schemeClr val="tx1">
                    <a:lumMod val="75000"/>
                    <a:lumOff val="25000"/>
                  </a:schemeClr>
                </a:solidFill>
              </a:rPr>
              <a:t>Stav implementace programu – 28. 5. 2024</a:t>
            </a:r>
            <a:br>
              <a:rPr lang="cs-CZ"/>
            </a:br>
            <a:endParaRPr lang="cs-CZ"/>
          </a:p>
        </p:txBody>
      </p:sp>
      <p:graphicFrame>
        <p:nvGraphicFramePr>
          <p:cNvPr id="6" name="Tabulka 5"/>
          <p:cNvGraphicFramePr>
            <a:graphicFrameLocks noGrp="1"/>
          </p:cNvGraphicFramePr>
          <p:nvPr/>
        </p:nvGraphicFramePr>
        <p:xfrm>
          <a:off x="191344" y="1927941"/>
          <a:ext cx="11809311" cy="430937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234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4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77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9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47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3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894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66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3972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Celková alokace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5 786 456 280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100 %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14 598 510 696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100 %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17 435 008 896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100 %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39 395 808 192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100 %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Vyhlášeno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4 269 154 000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73,8 %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11 939 430 000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81,8 %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14 011 584 000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80,4 %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31 720 168 000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80,5 %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Zažádáno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4 982 580 450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86,1 %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9 949 160 122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68,2 %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16 285 482 243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93,4 %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32 242 246 269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81,8 %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V právních aktech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1"/>
                          </a:solidFill>
                          <a:latin typeface="Calibri"/>
                          <a:ea typeface="Times New Roman"/>
                          <a:cs typeface="Segoe UI"/>
                        </a:rPr>
                        <a:t>774 095 920</a:t>
                      </a:r>
                      <a:endParaRPr lang="cs-CZ" sz="1200">
                        <a:solidFill>
                          <a:schemeClr val="accent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1"/>
                          </a:solidFill>
                          <a:latin typeface="Calibri"/>
                          <a:ea typeface="Times New Roman"/>
                          <a:cs typeface="Segoe UI"/>
                        </a:rPr>
                        <a:t>13,4 %</a:t>
                      </a:r>
                      <a:endParaRPr lang="cs-CZ" sz="1200">
                        <a:solidFill>
                          <a:schemeClr val="accent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2"/>
                          </a:solidFill>
                          <a:latin typeface="Calibri"/>
                          <a:ea typeface="Times New Roman"/>
                          <a:cs typeface="Segoe UI"/>
                        </a:rPr>
                        <a:t>3 170 040 012</a:t>
                      </a:r>
                      <a:endParaRPr lang="cs-CZ" sz="1200">
                        <a:solidFill>
                          <a:schemeClr val="accent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2"/>
                          </a:solidFill>
                          <a:latin typeface="Calibri"/>
                          <a:ea typeface="Times New Roman"/>
                          <a:cs typeface="Segoe UI"/>
                        </a:rPr>
                        <a:t>21,7 %</a:t>
                      </a:r>
                      <a:endParaRPr lang="cs-CZ" sz="1200">
                        <a:solidFill>
                          <a:schemeClr val="accent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3"/>
                          </a:solidFill>
                          <a:latin typeface="Calibri"/>
                          <a:ea typeface="Times New Roman"/>
                          <a:cs typeface="Segoe UI"/>
                        </a:rPr>
                        <a:t>10 339 982 123</a:t>
                      </a:r>
                      <a:endParaRPr lang="cs-CZ" sz="1200">
                        <a:solidFill>
                          <a:schemeClr val="accent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3"/>
                          </a:solidFill>
                          <a:latin typeface="Calibri"/>
                          <a:ea typeface="Times New Roman"/>
                          <a:cs typeface="Segoe UI"/>
                        </a:rPr>
                        <a:t>59,3 %</a:t>
                      </a:r>
                      <a:endParaRPr lang="cs-CZ" sz="1200">
                        <a:solidFill>
                          <a:schemeClr val="accent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Segoe UI"/>
                        </a:rPr>
                        <a:t>14 407 892 056</a:t>
                      </a:r>
                      <a:endParaRPr lang="cs-CZ" sz="120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Segoe UI"/>
                        </a:rPr>
                        <a:t>36,6 %</a:t>
                      </a:r>
                      <a:endParaRPr lang="cs-CZ" sz="120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u="none" strike="noStrike"/>
                        <a:t>Právní akty: Milník MMR-NOK k 30.6.2024</a:t>
                      </a:r>
                      <a:endParaRPr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2 893 228 140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50 %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7 299 255 348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50 %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8 717 504 448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50 %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19 697 904 096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50 %</a:t>
                      </a:r>
                      <a:endParaRPr/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u="none" strike="noStrike"/>
                        <a:t>Právní akty: Milník MMR-NOK k 31.12.2024</a:t>
                      </a:r>
                      <a:endParaRPr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3 761 196 582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65 %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9 489 031 952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65 %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11 332 755 782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65 %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25 607 275 325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65 %</a:t>
                      </a:r>
                      <a:endParaRPr/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702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400" u="none" strike="noStrike"/>
                        <a:t>Proplaceno</a:t>
                      </a:r>
                      <a:endParaRPr sz="20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1"/>
                          </a:solidFill>
                          <a:latin typeface="Calibri"/>
                          <a:ea typeface="Times New Roman"/>
                          <a:cs typeface="Segoe UI"/>
                        </a:rPr>
                        <a:t>83 240 441</a:t>
                      </a:r>
                      <a:endParaRPr lang="cs-CZ" sz="1200">
                        <a:solidFill>
                          <a:schemeClr val="accent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1"/>
                          </a:solidFill>
                          <a:latin typeface="Calibri"/>
                          <a:ea typeface="Times New Roman"/>
                          <a:cs typeface="Segoe UI"/>
                        </a:rPr>
                        <a:t>1,4 %</a:t>
                      </a:r>
                      <a:endParaRPr lang="cs-CZ" sz="1200">
                        <a:solidFill>
                          <a:schemeClr val="accent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2"/>
                          </a:solidFill>
                          <a:latin typeface="Calibri"/>
                          <a:ea typeface="Times New Roman"/>
                          <a:cs typeface="Segoe UI"/>
                        </a:rPr>
                        <a:t>231 840 357</a:t>
                      </a:r>
                      <a:endParaRPr lang="cs-CZ" sz="1200">
                        <a:solidFill>
                          <a:schemeClr val="accent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2"/>
                          </a:solidFill>
                          <a:latin typeface="Calibri"/>
                          <a:ea typeface="Times New Roman"/>
                          <a:cs typeface="Segoe UI"/>
                        </a:rPr>
                        <a:t>1,6 %</a:t>
                      </a:r>
                      <a:endParaRPr lang="cs-CZ" sz="1200">
                        <a:solidFill>
                          <a:schemeClr val="accent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3"/>
                          </a:solidFill>
                          <a:latin typeface="Calibri"/>
                          <a:ea typeface="Times New Roman"/>
                          <a:cs typeface="Segoe UI"/>
                        </a:rPr>
                        <a:t>832 997 890</a:t>
                      </a:r>
                      <a:endParaRPr lang="cs-CZ" sz="1200">
                        <a:solidFill>
                          <a:schemeClr val="accent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accent3"/>
                          </a:solidFill>
                          <a:latin typeface="Calibri"/>
                          <a:ea typeface="Times New Roman"/>
                          <a:cs typeface="Segoe UI"/>
                        </a:rPr>
                        <a:t>4,8 %</a:t>
                      </a:r>
                      <a:endParaRPr lang="cs-CZ" sz="1200">
                        <a:solidFill>
                          <a:schemeClr val="accent3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Segoe UI"/>
                        </a:rPr>
                        <a:t>1 151 894 249</a:t>
                      </a:r>
                      <a:endParaRPr lang="cs-CZ" sz="120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 b="1">
                          <a:solidFill>
                            <a:schemeClr val="tx2"/>
                          </a:solidFill>
                          <a:latin typeface="Calibri"/>
                          <a:ea typeface="Times New Roman"/>
                          <a:cs typeface="Segoe UI"/>
                        </a:rPr>
                        <a:t>2,9 %</a:t>
                      </a:r>
                      <a:endParaRPr lang="cs-CZ" sz="120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1437">
                <a:tc>
                  <a:txBody>
                    <a:bodyPr/>
                    <a:lstStyle/>
                    <a:p>
                      <a:pPr marL="177800" indent="0" algn="l">
                        <a:defRPr/>
                      </a:pPr>
                      <a:r>
                        <a:rPr lang="cs-CZ" sz="1200" u="none" strike="noStrike"/>
                        <a:t>Proplaceno: Milník MMR-NOK k 31. 12. 2024</a:t>
                      </a:r>
                      <a:endParaRPr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1 157 291 256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20 %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2 919 702 139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20 %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3 487 001 779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20 %</a:t>
                      </a:r>
                      <a:endParaRPr/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Segoe UI"/>
                        </a:rPr>
                        <a:t>7 879 161 638</a:t>
                      </a:r>
                      <a:endParaRPr lang="cs-CZ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10000"/>
                        </a:lnSpc>
                        <a:spcAft>
                          <a:spcPts val="600"/>
                        </a:spcAft>
                        <a:defRPr/>
                      </a:pPr>
                      <a:r>
                        <a:rPr lang="cs-CZ" sz="1200">
                          <a:latin typeface="Calibri"/>
                          <a:ea typeface="Times New Roman"/>
                          <a:cs typeface="Times New Roman"/>
                        </a:rPr>
                        <a:t>20 %</a:t>
                      </a:r>
                      <a:endParaRPr/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4" name="Obrázek 3"/>
          <p:cNvPicPr/>
          <p:nvPr/>
        </p:nvPicPr>
        <p:blipFill>
          <a:blip r:embed="rId3"/>
          <a:stretch/>
        </p:blipFill>
        <p:spPr bwMode="auto">
          <a:xfrm>
            <a:off x="4212000" y="980728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/>
          <p:cNvPicPr/>
          <p:nvPr/>
        </p:nvPicPr>
        <p:blipFill>
          <a:blip r:embed="rId4"/>
          <a:stretch/>
        </p:blipFill>
        <p:spPr bwMode="auto">
          <a:xfrm>
            <a:off x="6384032" y="1019103"/>
            <a:ext cx="720000" cy="7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ek 6"/>
          <p:cNvPicPr/>
          <p:nvPr/>
        </p:nvPicPr>
        <p:blipFill>
          <a:blip r:embed="rId5"/>
          <a:stretch/>
        </p:blipFill>
        <p:spPr bwMode="auto">
          <a:xfrm>
            <a:off x="8400256" y="979950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Ovál 2"/>
          <p:cNvSpPr/>
          <p:nvPr/>
        </p:nvSpPr>
        <p:spPr bwMode="auto">
          <a:xfrm>
            <a:off x="10416480" y="979950"/>
            <a:ext cx="720000" cy="72556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cs-CZ"/>
          </a:p>
        </p:txBody>
      </p:sp>
      <p:sp>
        <p:nvSpPr>
          <p:cNvPr id="11" name="TextovéPole 10"/>
          <p:cNvSpPr txBox="1"/>
          <p:nvPr/>
        </p:nvSpPr>
        <p:spPr bwMode="auto">
          <a:xfrm>
            <a:off x="10416480" y="1155284"/>
            <a:ext cx="7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cs-CZ" b="1">
                <a:solidFill>
                  <a:schemeClr val="bg1"/>
                </a:solidFill>
              </a:rPr>
              <a:t>OPST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7961473" name="Zástupný symbol pro text 3"/>
          <p:cNvSpPr>
            <a:spLocks noGrp="1"/>
          </p:cNvSpPr>
          <p:nvPr>
            <p:ph type="body" sz="half" idx="2"/>
          </p:nvPr>
        </p:nvSpPr>
        <p:spPr bwMode="auto">
          <a:xfrm>
            <a:off x="272786" y="138700"/>
            <a:ext cx="11583853" cy="770018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>
              <a:defRPr/>
            </a:pPr>
            <a:r>
              <a:rPr b="1" dirty="0"/>
              <a:t>STAV HODNOCENÍ – PODANÉ PROJEKTY </a:t>
            </a:r>
            <a:r>
              <a:rPr lang="cs-CZ" b="1" dirty="0"/>
              <a:t>KARLOVARS</a:t>
            </a:r>
            <a:r>
              <a:rPr b="1" dirty="0"/>
              <a:t>KÉHO KRAJE</a:t>
            </a:r>
            <a:endParaRPr dirty="0"/>
          </a:p>
        </p:txBody>
      </p:sp>
      <p:graphicFrame>
        <p:nvGraphicFramePr>
          <p:cNvPr id="4" name="Tabulka 47149928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2965399"/>
              </p:ext>
            </p:extLst>
          </p:nvPr>
        </p:nvGraphicFramePr>
        <p:xfrm>
          <a:off x="123827" y="1196752"/>
          <a:ext cx="11944346" cy="5185602"/>
        </p:xfrm>
        <a:graphic>
          <a:graphicData uri="http://schemas.openxmlformats.org/drawingml/2006/table">
            <a:tbl>
              <a:tblPr firstRow="1" firstCol="1" bandRow="1"/>
              <a:tblGrid>
                <a:gridCol w="2613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2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2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11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11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25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7997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>
                          <a:solidFill>
                            <a:schemeClr val="bg1"/>
                          </a:solidFill>
                        </a:rPr>
                        <a:t>  NÁZEV PROJEKTU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 PŘEDLOŽENÍ ŽÁDOSTI 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MEZIRESORTNÍ EXPERTNÍ SKUPINA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REGIONÁLNÍ STÁLÁ KONFERENCE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V</a:t>
                      </a: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ÝBĚROVÁ KOMISE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ROZHODNUTÍ </a:t>
                      </a:r>
                      <a:b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</a:br>
                      <a:r>
                        <a:rPr lang="cs-CZ" sz="1400" b="1" i="0" u="none">
                          <a:solidFill>
                            <a:schemeClr val="bg1"/>
                          </a:solidFill>
                          <a:latin typeface="Calibri"/>
                          <a:ea typeface="Calibri"/>
                          <a:cs typeface="Calibri"/>
                        </a:rPr>
                        <a:t>O POSKYTNUTÍ DOTACE</a:t>
                      </a:r>
                      <a:endParaRPr sz="1400" b="1">
                        <a:solidFill>
                          <a:schemeClr val="bg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rgbClr val="3E1F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indent="0" algn="l" defTabSz="914400">
                        <a:defRPr/>
                      </a:pP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   </a:t>
                      </a: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MEDARD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dirty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dirty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cs-CZ" dirty="0"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indent="0" algn="l" defTabSz="914400">
                        <a:defRPr/>
                      </a:pP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   </a:t>
                      </a: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ea typeface="+mn-ea"/>
                          <a:cs typeface="Segoe UI"/>
                        </a:rPr>
                        <a:t>Sokol. investiční Green </a:t>
                      </a:r>
                      <a:r>
                        <a:rPr lang="cs-CZ" sz="1400" b="1" i="0" u="none" dirty="0" err="1">
                          <a:solidFill>
                            <a:schemeClr val="bg1"/>
                          </a:solidFill>
                          <a:latin typeface="Segoe UI"/>
                          <a:ea typeface="+mn-ea"/>
                          <a:cs typeface="Segoe UI"/>
                        </a:rPr>
                        <a:t>Dev</a:t>
                      </a: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ea typeface="+mn-ea"/>
                          <a:cs typeface="Segoe UI"/>
                        </a:rPr>
                        <a:t>.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ea typeface="+mn-ea"/>
                        <a:cs typeface="Segoe UI"/>
                      </a:endParaRPr>
                    </a:p>
                  </a:txBody>
                  <a:tcPr marL="9522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dirty="0"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CLV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algn="l" defTabSz="914400">
                        <a:defRPr/>
                      </a:pP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cs typeface="Segoe UI"/>
                        </a:rPr>
                        <a:t>KIC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                  </a:t>
                      </a:r>
                      <a:endParaRPr sz="1600">
                        <a:solidFill>
                          <a:srgbClr val="FFC000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alibri"/>
                          <a:cs typeface="Arial"/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 dirty="0" err="1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Keramka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Klínovec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Chytrá krajina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solidFill>
                          <a:srgbClr val="FFC000"/>
                        </a:solidFill>
                        <a:latin typeface="Abyssinica SI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 dirty="0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4K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dirty="0"/>
                        <a:t>4. 6.</a:t>
                      </a:r>
                      <a:endParaRPr dirty="0"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dirty="0">
                          <a:solidFill>
                            <a:schemeClr val="tx1"/>
                          </a:solidFill>
                        </a:rPr>
                        <a:t>20.6.?</a:t>
                      </a:r>
                      <a:endParaRPr dirty="0"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>
                          <a:solidFill>
                            <a:schemeClr val="tx1"/>
                          </a:solidFill>
                        </a:rPr>
                        <a:t>-</a:t>
                      </a:r>
                      <a:endParaRPr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>
                        <a:defRPr/>
                      </a:pPr>
                      <a:r>
                        <a:rPr lang="cs-CZ" sz="1400" b="1" i="0" u="none" dirty="0" err="1">
                          <a:solidFill>
                            <a:schemeClr val="bg1"/>
                          </a:solidFill>
                          <a:latin typeface="Segoe UI"/>
                          <a:ea typeface="Segoe UI"/>
                          <a:cs typeface="Segoe UI"/>
                        </a:rPr>
                        <a:t>Vl:Aštovka</a:t>
                      </a:r>
                      <a:endParaRPr sz="1400" b="1" i="0" u="none" dirty="0">
                        <a:solidFill>
                          <a:schemeClr val="bg1"/>
                        </a:solidFill>
                        <a:latin typeface="Segoe UI"/>
                        <a:cs typeface="Segoe U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cs-CZ" sz="1600" b="0" i="0" u="none" strike="noStrike" cap="none" spc="0"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sz="1600" b="0" i="0" u="none">
                        <a:solidFill>
                          <a:srgbClr val="FFC000"/>
                        </a:solidFill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sz="1600" b="0" i="0" u="none" strike="noStrike" cap="none" spc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latin typeface="Abyssinica SIL"/>
                          <a:ea typeface="Abyssinica SIL"/>
                          <a:cs typeface="Abyssinica SIL"/>
                        </a:rPr>
                        <a:t>✔</a:t>
                      </a:r>
                      <a:endParaRPr lang="cs-CZ" sz="1600" b="0" i="0" u="none" strike="noStrike" cap="none" spc="0" dirty="0">
                        <a:ln>
                          <a:noFill/>
                        </a:ln>
                        <a:solidFill>
                          <a:srgbClr val="FFC000"/>
                        </a:solidFill>
                        <a:latin typeface="Calibri"/>
                        <a:cs typeface="Arial"/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dirty="0"/>
                        <a:t>4. 6.</a:t>
                      </a:r>
                      <a:endParaRPr dirty="0"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  <a:round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dirty="0">
                          <a:solidFill>
                            <a:schemeClr val="tx1"/>
                          </a:solidFill>
                        </a:rPr>
                        <a:t>20.6.?</a:t>
                      </a:r>
                      <a:endParaRPr dirty="0"/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s-CZ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142875" marR="9522" marT="9522" marB="0" anchor="ctr">
                    <a:lnL w="12699" algn="ctr">
                      <a:noFill/>
                    </a:lnL>
                    <a:lnR w="12699" algn="ctr">
                      <a:noFill/>
                    </a:lnR>
                    <a:lnT w="12699" algn="ctr">
                      <a:noFill/>
                    </a:lnT>
                    <a:lnB w="12699" algn="ctr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2705182" name="Zástupný nadpis 1"/>
          <p:cNvSpPr>
            <a:spLocks noGrp="1"/>
          </p:cNvSpPr>
          <p:nvPr/>
        </p:nvSpPr>
        <p:spPr bwMode="auto">
          <a:xfrm>
            <a:off x="401009" y="155825"/>
            <a:ext cx="11159929" cy="6694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3200" b="1">
                <a:solidFill>
                  <a:schemeClr val="bg1"/>
                </a:solidFill>
                <a:latin typeface="Segoe UI"/>
                <a:ea typeface="+mj-ea"/>
                <a:cs typeface="Segoe UI"/>
              </a:defRPr>
            </a:lvl1pPr>
          </a:lstStyle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t>Stav </a:t>
            </a:r>
            <a:r>
              <a:rPr lang="cs-CZ"/>
              <a:t>výzev</a:t>
            </a:r>
            <a:r>
              <a:t> k </a:t>
            </a:r>
            <a:r>
              <a:rPr lang="cs-CZ"/>
              <a:t>28</a:t>
            </a:r>
            <a:r>
              <a:t>.</a:t>
            </a:r>
            <a:r>
              <a:rPr lang="cs-CZ"/>
              <a:t> 5. </a:t>
            </a:r>
            <a:r>
              <a:t>2024 </a:t>
            </a:r>
            <a:br>
              <a:rPr lang="cs-CZ"/>
            </a:br>
            <a:r>
              <a:rPr sz="1600"/>
              <a:t>(Úvěr Transformace, data k </a:t>
            </a:r>
            <a:r>
              <a:rPr lang="cs-CZ" sz="1600"/>
              <a:t>30. 4. 2024</a:t>
            </a:r>
            <a:r>
              <a:rPr sz="1600"/>
              <a:t>)</a:t>
            </a:r>
            <a:endParaRPr/>
          </a:p>
        </p:txBody>
      </p:sp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D49DFC67-EB51-4FAD-8F71-9A6254337B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002860"/>
              </p:ext>
            </p:extLst>
          </p:nvPr>
        </p:nvGraphicFramePr>
        <p:xfrm>
          <a:off x="695400" y="1268761"/>
          <a:ext cx="10729189" cy="53285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91073">
                  <a:extLst>
                    <a:ext uri="{9D8B030D-6E8A-4147-A177-3AD203B41FA5}">
                      <a16:colId xmlns:a16="http://schemas.microsoft.com/office/drawing/2014/main" val="1516468721"/>
                    </a:ext>
                  </a:extLst>
                </a:gridCol>
                <a:gridCol w="757916">
                  <a:extLst>
                    <a:ext uri="{9D8B030D-6E8A-4147-A177-3AD203B41FA5}">
                      <a16:colId xmlns:a16="http://schemas.microsoft.com/office/drawing/2014/main" val="1797365197"/>
                    </a:ext>
                  </a:extLst>
                </a:gridCol>
                <a:gridCol w="659520">
                  <a:extLst>
                    <a:ext uri="{9D8B030D-6E8A-4147-A177-3AD203B41FA5}">
                      <a16:colId xmlns:a16="http://schemas.microsoft.com/office/drawing/2014/main" val="2430116258"/>
                    </a:ext>
                  </a:extLst>
                </a:gridCol>
                <a:gridCol w="942076">
                  <a:extLst>
                    <a:ext uri="{9D8B030D-6E8A-4147-A177-3AD203B41FA5}">
                      <a16:colId xmlns:a16="http://schemas.microsoft.com/office/drawing/2014/main" val="937030263"/>
                    </a:ext>
                  </a:extLst>
                </a:gridCol>
                <a:gridCol w="848333">
                  <a:extLst>
                    <a:ext uri="{9D8B030D-6E8A-4147-A177-3AD203B41FA5}">
                      <a16:colId xmlns:a16="http://schemas.microsoft.com/office/drawing/2014/main" val="3044299580"/>
                    </a:ext>
                  </a:extLst>
                </a:gridCol>
                <a:gridCol w="67844">
                  <a:extLst>
                    <a:ext uri="{9D8B030D-6E8A-4147-A177-3AD203B41FA5}">
                      <a16:colId xmlns:a16="http://schemas.microsoft.com/office/drawing/2014/main" val="2952596705"/>
                    </a:ext>
                  </a:extLst>
                </a:gridCol>
                <a:gridCol w="848333">
                  <a:extLst>
                    <a:ext uri="{9D8B030D-6E8A-4147-A177-3AD203B41FA5}">
                      <a16:colId xmlns:a16="http://schemas.microsoft.com/office/drawing/2014/main" val="4238532051"/>
                    </a:ext>
                  </a:extLst>
                </a:gridCol>
                <a:gridCol w="848333">
                  <a:extLst>
                    <a:ext uri="{9D8B030D-6E8A-4147-A177-3AD203B41FA5}">
                      <a16:colId xmlns:a16="http://schemas.microsoft.com/office/drawing/2014/main" val="2733561425"/>
                    </a:ext>
                  </a:extLst>
                </a:gridCol>
                <a:gridCol w="757916">
                  <a:extLst>
                    <a:ext uri="{9D8B030D-6E8A-4147-A177-3AD203B41FA5}">
                      <a16:colId xmlns:a16="http://schemas.microsoft.com/office/drawing/2014/main" val="3805513275"/>
                    </a:ext>
                  </a:extLst>
                </a:gridCol>
                <a:gridCol w="757916">
                  <a:extLst>
                    <a:ext uri="{9D8B030D-6E8A-4147-A177-3AD203B41FA5}">
                      <a16:colId xmlns:a16="http://schemas.microsoft.com/office/drawing/2014/main" val="3098410792"/>
                    </a:ext>
                  </a:extLst>
                </a:gridCol>
                <a:gridCol w="659520">
                  <a:extLst>
                    <a:ext uri="{9D8B030D-6E8A-4147-A177-3AD203B41FA5}">
                      <a16:colId xmlns:a16="http://schemas.microsoft.com/office/drawing/2014/main" val="311254311"/>
                    </a:ext>
                  </a:extLst>
                </a:gridCol>
                <a:gridCol w="848333">
                  <a:extLst>
                    <a:ext uri="{9D8B030D-6E8A-4147-A177-3AD203B41FA5}">
                      <a16:colId xmlns:a16="http://schemas.microsoft.com/office/drawing/2014/main" val="3401011726"/>
                    </a:ext>
                  </a:extLst>
                </a:gridCol>
                <a:gridCol w="942076">
                  <a:extLst>
                    <a:ext uri="{9D8B030D-6E8A-4147-A177-3AD203B41FA5}">
                      <a16:colId xmlns:a16="http://schemas.microsoft.com/office/drawing/2014/main" val="955976864"/>
                    </a:ext>
                  </a:extLst>
                </a:gridCol>
              </a:tblGrid>
              <a:tr h="275800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Název výzvy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Ukončení příjmu žádostí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Počet žádostí v aktivním stavu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000" b="1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000" b="1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Finanční objem žádostí (příspěvek EU)</a:t>
                      </a:r>
                      <a:endParaRPr lang="cs-CZ" sz="1000" b="1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Alokace výzvy – příspěvek EU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Naplněnost výzvy</a:t>
                      </a:r>
                      <a:endParaRPr lang="cs-CZ" sz="1000" b="1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8505242"/>
                  </a:ext>
                </a:extLst>
              </a:tr>
              <a:tr h="85508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Alokace žádostí v aktivním stavu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 hodnocení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Splňující formální náležitosti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 právním aktem / uzavřenou smlouvou (FN)*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Předložené </a:t>
                      </a:r>
                      <a:r>
                        <a:rPr lang="cs-CZ" sz="1000" b="0" dirty="0" err="1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ŽoP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Proplacené </a:t>
                      </a:r>
                      <a:r>
                        <a:rPr lang="cs-CZ" sz="1000" b="0" dirty="0" err="1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ŽoP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1000" b="0" dirty="0">
                          <a:solidFill>
                            <a:srgbClr val="FFFFFF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Fyzicky ukončené projekty</a:t>
                      </a:r>
                      <a:endParaRPr lang="cs-CZ" sz="1000" b="1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1F6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064355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Úvěr Transformace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31.12.2026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25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440 100 000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336 700 000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103 400 000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75 174 096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75 174 096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200 000 000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solidFill>
                            <a:srgbClr val="9C0006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220,05 %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1568129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Odborné učebny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337 931 591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129 963 909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207 967 682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180 000 000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solidFill>
                            <a:srgbClr val="9C0006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187,74 %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6079970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Strategické projekty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9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3 495 480 815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472 036 048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3 023 444 767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2 900 000 000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solidFill>
                            <a:srgbClr val="9C0006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120,53 %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82941"/>
                  </a:ext>
                </a:extLst>
              </a:tr>
              <a:tr h="323729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Obnova území - Veřejné služby, kultura, sport, rekreace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12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265 027 044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228 198 951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36 828 093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220 000 000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solidFill>
                            <a:srgbClr val="9C0006"/>
                          </a:solidFill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120,47 %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595937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Vouchery pro podnikatele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06.10.2023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100,00 %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77573"/>
                  </a:ext>
                </a:extLst>
              </a:tr>
              <a:tr h="49218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Předprojektová příprava Strategických projektů a </a:t>
                      </a:r>
                      <a:r>
                        <a:rPr lang="cs-CZ" sz="800" dirty="0" err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brownfieldů</a:t>
                      </a: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16 654 000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16 654 000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8 066 345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8 066 345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16 654 000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100,00 %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734778"/>
                  </a:ext>
                </a:extLst>
              </a:tr>
              <a:tr h="323729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Náborové příspěvky pro učitele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20.04.2024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22 500 000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22 500 000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22 500 000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100,00 %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178970"/>
                  </a:ext>
                </a:extLst>
              </a:tr>
              <a:tr h="323729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Podpora projektů pro veřejný sektor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30.04.2024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100,00 %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664582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Konektivita škol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46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269 474 238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269 474 238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280 000 000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96,24 %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401583"/>
                  </a:ext>
                </a:extLst>
              </a:tr>
              <a:tr h="323729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Koncepce a příprava projektů obnovy území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30.06.2024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8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21 780 705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15 826 726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5 953 978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40 000 000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54,45 %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676133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Infrastruktura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30.06.2025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21 806 541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21 806 541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60 000 000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36,34 %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01003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Vzdělávání ve firmách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11 825 516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11 825 516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60 000 000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19,71 %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014362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Oběhové hospodářství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31.10.2024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100 000 000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0,00 %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227138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Příroda a krajina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30.06.2024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60 000 000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0,00 %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898026"/>
                  </a:ext>
                </a:extLst>
              </a:tr>
              <a:tr h="2410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Řemeslné inkubátory KVK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31.12.2024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b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i="1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50 000 000</a:t>
                      </a:r>
                      <a:endParaRPr lang="cs-CZ" sz="90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cs-CZ" sz="800" dirty="0">
                          <a:effectLst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0,00 %</a:t>
                      </a:r>
                      <a:endParaRPr lang="cs-CZ" sz="900" dirty="0">
                        <a:effectLst/>
                        <a:latin typeface="Segoe UI" panose="020B0502040204020203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659" marR="326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491728"/>
                  </a:ext>
                </a:extLst>
              </a:tr>
            </a:tbl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312FC45F-7DD8-4616-8A9C-FC26E9D14884}"/>
              </a:ext>
            </a:extLst>
          </p:cNvPr>
          <p:cNvSpPr txBox="1"/>
          <p:nvPr/>
        </p:nvSpPr>
        <p:spPr>
          <a:xfrm>
            <a:off x="695400" y="6597354"/>
            <a:ext cx="95050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" dirty="0"/>
              <a:t>*U finančních nástrojů jsou napočítány projekty, u nichž žadatel uzavřel smlouvu s NRB.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Obrázek 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237511" y="2227215"/>
            <a:ext cx="1615092" cy="1615092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PST">
      <a:dk1>
        <a:srgbClr val="000000"/>
      </a:dk1>
      <a:lt1>
        <a:srgbClr val="FFFFFF"/>
      </a:lt1>
      <a:dk2>
        <a:srgbClr val="3E1F65"/>
      </a:dk2>
      <a:lt2>
        <a:srgbClr val="FFFFFF"/>
      </a:lt2>
      <a:accent1>
        <a:srgbClr val="D19D26"/>
      </a:accent1>
      <a:accent2>
        <a:srgbClr val="24B2A3"/>
      </a:accent2>
      <a:accent3>
        <a:srgbClr val="E73938"/>
      </a:accent3>
      <a:accent4>
        <a:srgbClr val="F2EDF9"/>
      </a:accent4>
      <a:accent5>
        <a:srgbClr val="000000"/>
      </a:accent5>
      <a:accent6>
        <a:srgbClr val="D8D8D8"/>
      </a:accent6>
      <a:hlink>
        <a:srgbClr val="A5A5A5"/>
      </a:hlink>
      <a:folHlink>
        <a:srgbClr val="7F7F7F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layout OPST II</Template>
  <TotalTime>44</TotalTime>
  <Words>854</Words>
  <Application>Microsoft Office PowerPoint</Application>
  <DocSecurity>0</DocSecurity>
  <PresentationFormat>Širokoúhlá obrazovka</PresentationFormat>
  <Paragraphs>352</Paragraphs>
  <Slides>6</Slides>
  <Notes>6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2" baseType="lpstr">
      <vt:lpstr>Abyssinica SIL</vt:lpstr>
      <vt:lpstr>Arial</vt:lpstr>
      <vt:lpstr>Calibri</vt:lpstr>
      <vt:lpstr>Segoe UI</vt:lpstr>
      <vt:lpstr>Times New Roman</vt:lpstr>
      <vt:lpstr>Motiv Office</vt:lpstr>
      <vt:lpstr>Prezentace aplikace PowerPoint</vt:lpstr>
      <vt:lpstr>Prezentace aplikace PowerPoint</vt:lpstr>
      <vt:lpstr>Stav implementace programu – 28. 5. 2024 </vt:lpstr>
      <vt:lpstr>Prezentace aplikace PowerPoint</vt:lpstr>
      <vt:lpstr>Prezentace aplikace PowerPoint</vt:lpstr>
      <vt:lpstr>Prezentace aplikace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subject/>
  <dc:creator>Hanousková Beáta</dc:creator>
  <cp:keywords/>
  <dc:description/>
  <cp:lastModifiedBy>Lásková Lenka</cp:lastModifiedBy>
  <cp:revision>161</cp:revision>
  <dcterms:created xsi:type="dcterms:W3CDTF">2022-11-18T10:26:31Z</dcterms:created>
  <dcterms:modified xsi:type="dcterms:W3CDTF">2024-06-03T11:44:21Z</dcterms:modified>
  <cp:category/>
  <dc:identifier/>
  <cp:contentStatus/>
  <dc:language/>
  <cp:version/>
</cp:coreProperties>
</file>