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5"/>
  </p:notesMasterIdLst>
  <p:sldIdLst>
    <p:sldId id="268" r:id="rId2"/>
    <p:sldId id="291" r:id="rId3"/>
    <p:sldId id="269" r:id="rId4"/>
    <p:sldId id="288" r:id="rId5"/>
    <p:sldId id="290" r:id="rId6"/>
    <p:sldId id="293" r:id="rId7"/>
    <p:sldId id="294" r:id="rId8"/>
    <p:sldId id="292" r:id="rId9"/>
    <p:sldId id="295" r:id="rId10"/>
    <p:sldId id="297" r:id="rId11"/>
    <p:sldId id="298" r:id="rId12"/>
    <p:sldId id="299" r:id="rId13"/>
    <p:sldId id="284" r:id="rId14"/>
  </p:sldIdLst>
  <p:sldSz cx="12192000" cy="6858000"/>
  <p:notesSz cx="12192000" cy="6858000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64" autoAdjust="0"/>
  </p:normalViewPr>
  <p:slideViewPr>
    <p:cSldViewPr>
      <p:cViewPr varScale="1">
        <p:scale>
          <a:sx n="105" d="100"/>
          <a:sy n="105" d="100"/>
        </p:scale>
        <p:origin x="798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25" d="100"/>
          <a:sy n="125" d="100"/>
        </p:scale>
        <p:origin x="90" y="24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 bwMode="auto"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6F6DF7D-F038-4C4F-824E-AFC60FB655DD}" type="datetimeFigureOut">
              <a:rPr lang="cs-CZ"/>
              <a:t>26.04.2024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 bwMode="auto">
          <a:xfrm>
            <a:off x="1219200" y="3300413"/>
            <a:ext cx="9753600" cy="270033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cs-CZ"/>
              <a:t>Po kliknutí můžete upravovat styly textu v předloze.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 bwMode="auto"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 bwMode="auto"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62367B0-35A0-4C21-BC84-03BB75387F6B}" type="slidenum">
              <a:rPr lang="cs-CZ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BF fond – jen jako možnost, kdybychom nevěděli, kam vložit zbývající alokaci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62367B0-35A0-4C21-BC84-03BB75387F6B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5913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26.04.2024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4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10F45FD-E5E2-4D11-BAF2-41941BB53F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27448" y="1348701"/>
            <a:ext cx="10116616" cy="2305456"/>
          </a:xfrm>
        </p:spPr>
        <p:txBody>
          <a:bodyPr>
            <a:normAutofit/>
          </a:bodyPr>
          <a:lstStyle/>
          <a:p>
            <a:r>
              <a:rPr lang="cs-CZ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Informace k OPST</a:t>
            </a:r>
          </a:p>
        </p:txBody>
      </p:sp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A97D052D-555E-4D3D-819D-34A27E192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13756" y="3789040"/>
            <a:ext cx="9144000" cy="1446504"/>
          </a:xfrm>
        </p:spPr>
        <p:txBody>
          <a:bodyPr>
            <a:normAutofit/>
          </a:bodyPr>
          <a:lstStyle/>
          <a:p>
            <a:r>
              <a:rPr lang="cs-CZ" sz="3200" i="1" dirty="0">
                <a:solidFill>
                  <a:schemeClr val="bg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Operační program Spravedlivá transformace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2B30859D-5329-4DBA-AA56-318ED448FA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7368" y="6021288"/>
            <a:ext cx="9144000" cy="412019"/>
          </a:xfrm>
        </p:spPr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29. 4. 2024</a:t>
            </a:r>
          </a:p>
        </p:txBody>
      </p:sp>
    </p:spTree>
    <p:extLst>
      <p:ext uri="{BB962C8B-B14F-4D97-AF65-F5344CB8AC3E}">
        <p14:creationId xmlns:p14="http://schemas.microsoft.com/office/powerpoint/2010/main" val="405713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2A634387-56A1-4ECB-9AA4-1FA08E5443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5196692"/>
              </p:ext>
            </p:extLst>
          </p:nvPr>
        </p:nvGraphicFramePr>
        <p:xfrm>
          <a:off x="579438" y="1416050"/>
          <a:ext cx="10515600" cy="520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133655777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03692430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104508865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65016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Výzva - název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Plánované datum ukončení příjmu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Počet zaregistrovaných žádostí o podporu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Příspěvek Unie zaregistrovaných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54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Odborné učebny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Ukončena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369,7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05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Konektivita škol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Ukončena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269, 4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56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Inovativní  a pilotní projekty Oběhového hospodářství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První kolo: do 6. 5. 2024</a:t>
                      </a:r>
                    </a:p>
                    <a:p>
                      <a:pPr algn="ctr"/>
                      <a:r>
                        <a:rPr lang="cs-CZ" sz="1600" dirty="0"/>
                        <a:t>Druhé kolo: do 31. 10.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9618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Řemeslné inkubátory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765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-  Koncepce a příprava projektů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7,8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712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– Příroda a krajina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45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- Infrastruktura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30. 6. 2025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21,8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273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Obnova území – Veřejné služby, kultura, sport, rekreace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246,1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064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Vzdělávání ve firmách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31. 12. 2024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/>
                        <a:t>9,9 mil. Kč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4427080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B9371186-422D-4837-9D47-0A91BA376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Tematické výzvy</a:t>
            </a:r>
          </a:p>
        </p:txBody>
      </p:sp>
    </p:spTree>
    <p:extLst>
      <p:ext uri="{BB962C8B-B14F-4D97-AF65-F5344CB8AC3E}">
        <p14:creationId xmlns:p14="http://schemas.microsoft.com/office/powerpoint/2010/main" val="1106233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4D02BA0E-6D63-4362-B88D-5DA6912E52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Úvěr transformace</a:t>
            </a:r>
          </a:p>
          <a:p>
            <a:endParaRPr lang="cs-CZ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cs-CZ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podaných žádostí: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24 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472 mil.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uzavřených smluv: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103,4 mil. Kč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AB80CF2-71BC-47F8-8396-BEEC13B2E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Finanční nástroje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B0746E2-46A0-437E-A2CB-B16A97C45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396" y="2342566"/>
            <a:ext cx="29915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93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1CF1A7C4-E7AF-4C1F-A843-278352AA7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Vouchery pro podnikatele</a:t>
            </a:r>
          </a:p>
          <a:p>
            <a:endParaRPr lang="cs-CZ" sz="20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podaných žádostí: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148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33 mil. Kč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cs-CZ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počet schválených žádostí: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26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celkem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9,2 mil. Kč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63ABE42-558E-4DD3-92BE-254468771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Přehled čerpání – Zastřešující projekty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1B74563-9446-4E2B-BE21-DFB25321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169" y="2195757"/>
            <a:ext cx="3571864" cy="357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311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  <a:t>Děkuji za 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</a:rPr>
              <a:t>pozornost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127448" y="450912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Ing. Petra Lorenzová </a:t>
            </a:r>
          </a:p>
        </p:txBody>
      </p:sp>
    </p:spTree>
    <p:extLst>
      <p:ext uri="{BB962C8B-B14F-4D97-AF65-F5344CB8AC3E}">
        <p14:creationId xmlns:p14="http://schemas.microsoft.com/office/powerpoint/2010/main" val="746915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54A5A8-FAC9-4DC6-8BE0-3070F8DAF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973" y="1982306"/>
            <a:ext cx="7294052" cy="3390910"/>
          </a:xfrm>
        </p:spPr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výzvy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diskutovaná témata</a:t>
            </a:r>
          </a:p>
        </p:txBody>
      </p:sp>
    </p:spTree>
    <p:extLst>
      <p:ext uri="{BB962C8B-B14F-4D97-AF65-F5344CB8AC3E}">
        <p14:creationId xmlns:p14="http://schemas.microsoft.com/office/powerpoint/2010/main" val="2341821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E1C4242-94A9-469E-919D-1C8AF2415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966" y="1268760"/>
            <a:ext cx="10638693" cy="49685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Posílení sociální stability v kraji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I. pilíř –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Kompetence zaměstnanců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II. a III. pilíř -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Personální kapacita a Podpora kolektivů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bude směřovat do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obcí s nejvyšším indexem sociálního vyloučení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regionálního školství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bude směřovat komplexně do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modernizace vzdělávací infrastruktury základních škol</a:t>
            </a:r>
          </a:p>
          <a:p>
            <a:pPr marL="0" indent="0">
              <a:lnSpc>
                <a:spcPct val="150000"/>
              </a:lnSpc>
              <a:buNone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7F4EACC4-5CC7-4ECC-9FD5-8B9195BFE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A8981C-A66C-47E3-AC69-00C5A9547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6BA5516-8155-45FE-AE7E-4E87BE230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814" y="3316890"/>
            <a:ext cx="2165599" cy="316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1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1B8C68B6-1818-4938-A72D-AC0D9E951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Rozvoj vodíkových údolí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bude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zaměřena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strategické / akční plánování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Zájmové vzdělávání a osvěta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bude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zaměřena 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neinvestiční projekty zaměřené na vzdělávání a osvětu v oblasti změny klimatu a transformace regionů a na odborné kapacity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příjemci</a:t>
            </a:r>
            <a:r>
              <a:rPr lang="cs-CZ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podpory budou </a:t>
            </a:r>
            <a:r>
              <a:rPr lang="cs-CZ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NNO, příspěvkové organizace územních samospráv, školská zařízení, zařízení mimoškolní výchovy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cs-CZ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5B1D1B5-FBF9-4CEF-AA60-2DF64CC30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B4D671-225E-4F77-8FCC-25A36E0AB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560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D8A9182F-F979-4FD2-94CA-463AD8193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059" y="1416282"/>
            <a:ext cx="10515600" cy="4677013"/>
          </a:xfrm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20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Infrastruktura pro zájmové vzdělávání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podpora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bude </a:t>
            </a: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zaměřena</a:t>
            </a:r>
            <a:r>
              <a:rPr lang="cs-CZ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na vybudování, modernizaci a vybavení odborných prostor ve vazbě na přírodní vědy, polytechnické vzdělávání, cizí jazyky, práci s digitálními technologiemi v zařízeních pro zájmové a neformální vzdělávání a celoživotní učení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F45D636-C600-4436-A7C5-4ED510911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Připravované výzvy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689BBD68-FAE2-401B-BCF7-C4B35249F0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251" y="3510291"/>
            <a:ext cx="2510782" cy="334770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D8D9682-50D7-40F4-BADE-1112050A16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73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A88DAB3-1410-4466-80B0-BA6B8AE668D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3Q 2024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Navýšení alokace u SP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Vouchery pro podnikatele II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Veřejné služby, kultura, sport a rekreace II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Regionální školství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Výzkum a vývoj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Příroda a krajina – rozšíření na celé území kraje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EF6E39A-72F8-4B7D-B82D-8C7868BB708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4Q 2024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Úvěr transformace – navýšení alokace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BF Fond</a:t>
            </a:r>
          </a:p>
          <a:p>
            <a:pPr>
              <a:lnSpc>
                <a:spcPct val="150000"/>
              </a:lnSpc>
            </a:pPr>
            <a:r>
              <a:rPr lang="cs-CZ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Záruky</a:t>
            </a:r>
          </a:p>
          <a:p>
            <a:pPr>
              <a:lnSpc>
                <a:spcPct val="150000"/>
              </a:lnSpc>
            </a:pPr>
            <a:r>
              <a:rPr lang="cs-CZ" sz="16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další potenciální témata dle podnětů v souladu s programovým dokumentem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8B477957-1C4F-444F-A165-83FA3372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Diskutovaná témata – navýšení alokace</a:t>
            </a: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33FF23D-D430-4249-804A-5CD932836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207" y="4365104"/>
            <a:ext cx="2592593" cy="226851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AB35A21-0285-447B-8564-2395BB871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614" y="-132952"/>
            <a:ext cx="1577386" cy="15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15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B84ADEFC-10E8-4FDE-AFC7-69C07A6D03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015709"/>
              </p:ext>
            </p:extLst>
          </p:nvPr>
        </p:nvGraphicFramePr>
        <p:xfrm>
          <a:off x="579437" y="1416050"/>
          <a:ext cx="11156598" cy="4965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433">
                  <a:extLst>
                    <a:ext uri="{9D8B030D-6E8A-4147-A177-3AD203B41FA5}">
                      <a16:colId xmlns:a16="http://schemas.microsoft.com/office/drawing/2014/main" val="1394374478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50919667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2550989539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2605843301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1958168466"/>
                    </a:ext>
                  </a:extLst>
                </a:gridCol>
                <a:gridCol w="1859433">
                  <a:extLst>
                    <a:ext uri="{9D8B030D-6E8A-4147-A177-3AD203B41FA5}">
                      <a16:colId xmlns:a16="http://schemas.microsoft.com/office/drawing/2014/main" val="903410777"/>
                    </a:ext>
                  </a:extLst>
                </a:gridCol>
              </a:tblGrid>
              <a:tr h="486025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Projekt předložen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MES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RSK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VK</a:t>
                      </a:r>
                      <a:endParaRPr lang="cs-CZ" sz="160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Vydání </a:t>
                      </a:r>
                      <a:r>
                        <a:rPr lang="cs-CZ" sz="1400" b="1" dirty="0" err="1">
                          <a:solidFill>
                            <a:schemeClr val="bg1"/>
                          </a:solidFill>
                          <a:effectLst/>
                          <a:latin typeface="Segoe UI" panose="020B0502040204020203" pitchFamily="34" charset="0"/>
                          <a:ea typeface="Arial" panose="020B0604020202020204" pitchFamily="34" charset="0"/>
                          <a:cs typeface="Segoe UI" panose="020B0502040204020203" pitchFamily="34" charset="0"/>
                        </a:rPr>
                        <a:t>RoPD</a:t>
                      </a:r>
                      <a:endParaRPr lang="cs-CZ" sz="1600" dirty="0">
                        <a:solidFill>
                          <a:schemeClr val="bg1"/>
                        </a:solidFill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5607485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MEDARD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6. 6. 23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25. 9. 23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13. 11. 23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20. 11. 23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7849517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SIGD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7. 11. 23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6. 2. 24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9. 4. 24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květen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082500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CLV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28. 11. 23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5. 3. 24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9 4. 24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květen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1028723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KIC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5. 12. 23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 30. 1. 24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22. 3. 24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9. 4. 24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květen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107946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 err="1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Keramka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6. 12. 23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14. 3. 24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29. 4. 24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1445031"/>
                  </a:ext>
                </a:extLst>
              </a:tr>
              <a:tr h="591054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Horský hotel Klínovec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13. 12. 23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10. 4. 24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29. 4. 24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0025458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Chytrá krajina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14. 12. 23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25. 3. 24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29. 4. 24</a:t>
                      </a:r>
                      <a:endParaRPr lang="cs-CZ" sz="16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16. 5. 24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červenec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7740475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4K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20. 12. 23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11. 4. 24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4. 6. 24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červenec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5261722"/>
                  </a:ext>
                </a:extLst>
              </a:tr>
              <a:tr h="486025"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b="1" dirty="0" err="1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Vl:Aštovka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21. 12. 23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23. 4. 24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4. 6. 24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400" dirty="0">
                          <a:effectLst/>
                          <a:latin typeface="Segoe UI" panose="020B0502040204020203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červenec 24</a:t>
                      </a:r>
                      <a:endParaRPr lang="cs-CZ" sz="16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90633136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6191DB88-67D0-47D5-AE00-A45C79062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Strategické projekty – harmonogram</a:t>
            </a:r>
          </a:p>
        </p:txBody>
      </p:sp>
    </p:spTree>
    <p:extLst>
      <p:ext uri="{BB962C8B-B14F-4D97-AF65-F5344CB8AC3E}">
        <p14:creationId xmlns:p14="http://schemas.microsoft.com/office/powerpoint/2010/main" val="1754988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3D5AB2-CAD9-42F0-B05D-7822C8AB4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Stav </a:t>
            </a:r>
            <a:b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implementace</a:t>
            </a:r>
          </a:p>
        </p:txBody>
      </p:sp>
    </p:spTree>
    <p:extLst>
      <p:ext uri="{BB962C8B-B14F-4D97-AF65-F5344CB8AC3E}">
        <p14:creationId xmlns:p14="http://schemas.microsoft.com/office/powerpoint/2010/main" val="998098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0C76B9C2-70BC-4360-BFCB-F41AC5039E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6503373"/>
              </p:ext>
            </p:extLst>
          </p:nvPr>
        </p:nvGraphicFramePr>
        <p:xfrm>
          <a:off x="579438" y="1416050"/>
          <a:ext cx="10773147" cy="4389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1049">
                  <a:extLst>
                    <a:ext uri="{9D8B030D-6E8A-4147-A177-3AD203B41FA5}">
                      <a16:colId xmlns:a16="http://schemas.microsoft.com/office/drawing/2014/main" val="595404640"/>
                    </a:ext>
                  </a:extLst>
                </a:gridCol>
                <a:gridCol w="3591049">
                  <a:extLst>
                    <a:ext uri="{9D8B030D-6E8A-4147-A177-3AD203B41FA5}">
                      <a16:colId xmlns:a16="http://schemas.microsoft.com/office/drawing/2014/main" val="2446075716"/>
                    </a:ext>
                  </a:extLst>
                </a:gridCol>
                <a:gridCol w="3591049">
                  <a:extLst>
                    <a:ext uri="{9D8B030D-6E8A-4147-A177-3AD203B41FA5}">
                      <a16:colId xmlns:a16="http://schemas.microsoft.com/office/drawing/2014/main" val="2882562003"/>
                    </a:ext>
                  </a:extLst>
                </a:gridCol>
              </a:tblGrid>
              <a:tr h="48769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FFFFFF"/>
                          </a:solidFill>
                          <a:latin typeface="Segoe UI"/>
                        </a:rPr>
                        <a:t> </a:t>
                      </a:r>
                      <a:endParaRPr dirty="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latin typeface="Segoe UI"/>
                        </a:rPr>
                        <a:t>Karlovarský kraj</a:t>
                      </a:r>
                      <a:endParaRPr sz="2000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143333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Celková alokace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5 786 456 280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Calibri"/>
                          <a:ea typeface="Calibri"/>
                          <a:cs typeface="Calibri"/>
                        </a:rPr>
                        <a:t>100%</a:t>
                      </a:r>
                      <a:endParaRPr lang="cs-CZ" sz="1400" b="0" i="0" u="none" strike="noStrike" cap="none" spc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3398161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Vyhlášeno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4 269 154 000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Calibri"/>
                          <a:ea typeface="Calibri"/>
                          <a:cs typeface="Calibri"/>
                        </a:rPr>
                        <a:t>73,8%</a:t>
                      </a:r>
                      <a:endParaRPr lang="cs-CZ" sz="1400" b="0" i="0" u="none" strike="noStrike" cap="none" spc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77343018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Zažádáno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4 896 311 279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84,6%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9391070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V právních aktech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Calibri"/>
                          <a:cs typeface="Calibri"/>
                        </a:rPr>
                        <a:t>707 441 920</a:t>
                      </a:r>
                      <a:endParaRPr sz="1400" b="1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12,2%</a:t>
                      </a:r>
                      <a:endParaRPr sz="1400" b="1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00612827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Právní akty: Milník MMR-NOK k 30.6.2024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2 893 228 140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Calibri"/>
                          <a:ea typeface="Calibri"/>
                          <a:cs typeface="Calibri"/>
                        </a:rPr>
                        <a:t>50%</a:t>
                      </a:r>
                      <a:endParaRPr lang="cs-CZ" sz="1400" b="0" i="0" u="none" strike="noStrike" cap="none" spc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726850798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Právní akty: Milník MMR-NOK k 31.12.2024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3 761 196 582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>
                          <a:solidFill/>
                          <a:latin typeface="Calibri"/>
                          <a:ea typeface="Calibri"/>
                          <a:cs typeface="Calibri"/>
                        </a:rPr>
                        <a:t>65%</a:t>
                      </a:r>
                      <a:endParaRPr lang="cs-CZ" sz="1400" b="0" i="0" u="none" strike="noStrike" cap="none" spc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28556379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Vyúčtované prostředky v žádostech o platbu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75 174 096</a:t>
                      </a:r>
                      <a:endParaRPr sz="1400" b="1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1" i="0" u="none" strike="noStrike" cap="none" spc="0">
                          <a:solidFill/>
                          <a:latin typeface="Calibri"/>
                          <a:ea typeface="Calibri"/>
                          <a:cs typeface="Calibri"/>
                        </a:rPr>
                        <a:t>1,3%</a:t>
                      </a:r>
                      <a:endParaRPr sz="1400" b="1" i="0" u="none" strike="noStrike" cap="none" spc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06337390"/>
                  </a:ext>
                </a:extLst>
              </a:tr>
              <a:tr h="487690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latin typeface="Segoe UI"/>
                        </a:rPr>
                        <a:t>Vyúčtované prostředky v žádostech o platbu: Milník MMR-NOK k 31. 12. 2024</a:t>
                      </a:r>
                      <a:endParaRPr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1 157 291 256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cs-CZ" sz="1400" b="0" i="0" u="none" strike="noStrike" cap="none" spc="0" dirty="0">
                          <a:solidFill/>
                          <a:latin typeface="Calibri"/>
                          <a:ea typeface="Calibri"/>
                          <a:cs typeface="Calibri"/>
                        </a:rPr>
                        <a:t>20%</a:t>
                      </a:r>
                      <a:endParaRPr lang="cs-CZ" sz="1400" b="0" i="0" u="none" strike="noStrike" cap="none" spc="0" dirty="0">
                        <a:solidFill/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47099523"/>
                  </a:ext>
                </a:extLst>
              </a:tr>
            </a:tbl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2218B350-CAC6-4584-B1C2-EBC54806E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Stav implementace programu</a:t>
            </a:r>
          </a:p>
        </p:txBody>
      </p:sp>
    </p:spTree>
    <p:extLst>
      <p:ext uri="{BB962C8B-B14F-4D97-AF65-F5344CB8AC3E}">
        <p14:creationId xmlns:p14="http://schemas.microsoft.com/office/powerpoint/2010/main" val="314576036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4009</TotalTime>
  <Words>775</Words>
  <Application>Microsoft Office PowerPoint</Application>
  <DocSecurity>0</DocSecurity>
  <PresentationFormat>Širokoúhlá obrazovka</PresentationFormat>
  <Paragraphs>186</Paragraphs>
  <Slides>13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0" baseType="lpstr">
      <vt:lpstr>Arial</vt:lpstr>
      <vt:lpstr>Calibri</vt:lpstr>
      <vt:lpstr>Segoe UI</vt:lpstr>
      <vt:lpstr>Times New Roman</vt:lpstr>
      <vt:lpstr>Verdana</vt:lpstr>
      <vt:lpstr>Wingdings</vt:lpstr>
      <vt:lpstr>Motiv Office</vt:lpstr>
      <vt:lpstr>Prezentace aplikace PowerPoint</vt:lpstr>
      <vt:lpstr>Připravované výzvy a diskutovaná témata</vt:lpstr>
      <vt:lpstr>Připravované výzvy</vt:lpstr>
      <vt:lpstr>Připravované výzvy</vt:lpstr>
      <vt:lpstr>Připravované výzvy</vt:lpstr>
      <vt:lpstr>Diskutovaná témata – navýšení alokace</vt:lpstr>
      <vt:lpstr>Strategické projekty – harmonogram</vt:lpstr>
      <vt:lpstr>Stav  implementace</vt:lpstr>
      <vt:lpstr>Stav implementace programu</vt:lpstr>
      <vt:lpstr>Přehled čerpání – Tematické výzvy</vt:lpstr>
      <vt:lpstr>Přehled čerpání – Finanční nástroje</vt:lpstr>
      <vt:lpstr>Přehled čerpání – Zastřešující projekty</vt:lpstr>
      <vt:lpstr>Děkuji za  pozornost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Janečková Romana</cp:lastModifiedBy>
  <cp:revision>247</cp:revision>
  <dcterms:created xsi:type="dcterms:W3CDTF">2022-11-18T10:26:31Z</dcterms:created>
  <dcterms:modified xsi:type="dcterms:W3CDTF">2024-04-26T10:53:46Z</dcterms:modified>
  <cp:category/>
  <dc:identifier/>
  <cp:contentStatus/>
  <dc:language/>
  <cp:version/>
</cp:coreProperties>
</file>