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4.xml" ContentType="application/vnd.openxmlformats-officedocument.presentationml.notesSlide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6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18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notesSlides/notesSlide7.xml" ContentType="application/vnd.openxmlformats-officedocument.presentationml.notesSlide+xml"/>
  <Override PartName="/ppt/drawings/drawing1.xml" ContentType="application/vnd.openxmlformats-officedocument.drawingml.chartshapes+xml"/>
  <Override PartName="/ppt/slideLayouts/slideLayout17.xml" ContentType="application/vnd.openxmlformats-officedocument.presentationml.slideLayout+xml"/>
  <Override PartName="/ppt/charts/chart2.xml" ContentType="application/vnd.openxmlformats-officedocument.drawingml.char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charts/colors1.xml" ContentType="application/vnd.ms-office.chartcolorstyl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charts/style1.xml" ContentType="application/vnd.ms-office.chartstyle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bookmarkIdSeed="2" saveSubsetFonts="1">
  <p:sldMasterIdLst>
    <p:sldMasterId id="2147483648" r:id="rId1"/>
  </p:sldMasterIdLst>
  <p:notesMasterIdLst>
    <p:notesMasterId r:id="rId1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12192000" cy="6858000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Bez stylu, bez mřížky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58" d="100"/>
          <a:sy n="58" d="100"/>
        </p:scale>
        <p:origin x="78" y="1446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 /><Relationship Id="rId14" Type="http://schemas.openxmlformats.org/officeDocument/2006/relationships/tableStyles" Target="tableStyles.xml" /><Relationship Id="rId15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chartUserShapes" Target="../drawings/drawing1.xml" /><Relationship Id="rId2" Type="http://schemas.openxmlformats.org/officeDocument/2006/relationships/package" Target="../embeddings/Microsoft_Excel_Worksheet2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cs-CZ"/>
  <c:roundedCorners val="0"/>
  <mc:AlternateContent>
    <mc:Choice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009"/>
          <c:y val="0.026832"/>
          <c:w val="0.769181"/>
          <c:h val="0.8853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 bwMode="auto"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 bwMode="auto">
              <a:prstGeom prst="rect">
                <a:avLst/>
              </a:prstGeom>
              <a:solidFill>
                <a:schemeClr val="tx2"/>
              </a:solidFill>
              <a:ln>
                <a:noFill/>
                <a:round/>
              </a:ln>
              <a:effectLst/>
            </c:spPr>
          </c:dPt>
          <c:dPt>
            <c:idx val="1"/>
            <c:invertIfNegative val="0"/>
            <c:bubble3D val="0"/>
            <c:spPr bwMode="auto"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  <a:round/>
              </a:ln>
              <a:effectLst/>
            </c:spPr>
          </c:dPt>
          <c:dPt>
            <c:idx val="2"/>
            <c:invertIfNegative val="0"/>
            <c:bubble3D val="0"/>
            <c:spPr bwMode="auto">
              <a:prstGeom prst="rect">
                <a:avLst/>
              </a:prstGeom>
              <a:pattFill prst="wdUpDiag">
                <a:fgClr>
                  <a:srgbClr val="7030A0"/>
                </a:fgClr>
                <a:bgClr>
                  <a:schemeClr val="bg1">
                    <a:lumMod val="85000"/>
                  </a:schemeClr>
                </a:bgClr>
              </a:pattFill>
              <a:ln>
                <a:noFill/>
                <a:round/>
              </a:ln>
              <a:effectLst/>
            </c:spPr>
          </c:dPt>
          <c:dPt>
            <c:idx val="3"/>
            <c:invertIfNegative val="0"/>
            <c:bubble3D val="0"/>
            <c:spPr bwMode="auto">
              <a:prstGeom prst="rect">
                <a:avLst/>
              </a:prstGeom>
              <a:solidFill>
                <a:schemeClr val="accent5">
                  <a:lumMod val="75000"/>
                  <a:lumOff val="25000"/>
                </a:schemeClr>
              </a:solidFill>
              <a:ln>
                <a:noFill/>
                <a:round/>
              </a:ln>
              <a:effectLst/>
            </c:spPr>
          </c:dPt>
          <c:cat>
            <c:strRef>
              <c:f>List1!$A$2:$A$5</c:f>
              <c:strCache>
                <c:ptCount val="4"/>
                <c:pt idx="0">
                  <c:v>Právní akty</c:v>
                </c:pt>
                <c:pt idx="1">
                  <c:v xml:space="preserve">Zažádáno </c:v>
                </c:pt>
                <c:pt idx="2">
                  <c:v xml:space="preserve">Vyhlášeno </c:v>
                </c:pt>
                <c:pt idx="3">
                  <c:v>Celková alokace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13.9</c:v>
                </c:pt>
                <c:pt idx="1">
                  <c:v>30.58</c:v>
                </c:pt>
                <c:pt idx="2">
                  <c:v>31.72</c:v>
                </c:pt>
                <c:pt idx="3">
                  <c:v>39.4</c:v>
                </c:pt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</c:dLbls>
        <c:gapWidth val="182"/>
        <c:axId val="383414111"/>
        <c:axId val="667918415"/>
      </c:barChart>
      <c:catAx>
        <c:axId val="383414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Arial"/>
                <a:cs typeface="Segoe UI"/>
              </a:defRPr>
            </a:pPr>
            <a:endParaRPr lang="cs-CZ"/>
          </a:p>
        </c:txPr>
        <c:crossAx val="667918415"/>
        <c:crosses val="autoZero"/>
        <c:auto val="1"/>
        <c:lblAlgn val="ctr"/>
        <c:lblOffset val="100"/>
        <c:noMultiLvlLbl val="0"/>
      </c:catAx>
      <c:valAx>
        <c:axId val="667918415"/>
        <c:scaling>
          <c:orientation val="minMax"/>
        </c:scaling>
        <c:delete val="1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3414111"/>
        <c:crosses val="autoZero"/>
        <c:crossBetween val="between"/>
      </c:valAx>
      <c:spPr bwMode="auto"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gap"/>
    <c:showDLblsOverMax val="0"/>
  </c:chart>
  <c:spPr bwMode="auto">
    <a:xfrm>
      <a:off x="1487488" y="836712"/>
      <a:ext cx="9433048" cy="5400600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cs-CZ"/>
  <c:roundedCorners val="0"/>
  <mc:AlternateContent>
    <mc:Choice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8153"/>
          <c:y val="0.112224"/>
          <c:w val="0.402670"/>
          <c:h val="0.687699"/>
        </c:manualLayout>
      </c:layout>
      <c:pieChart>
        <c:varyColors val="1"/>
        <c:ser>
          <c:idx val="0"/>
          <c:order val="0"/>
          <c:dPt>
            <c:idx val="0"/>
            <c:bubble3D val="0"/>
            <c:spPr bwMode="auto"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 bwMode="auto">
              <a:prstGeom prst="rect">
                <a:avLst/>
              </a:prstGeom>
              <a:solidFill>
                <a:schemeClr val="tx2">
                  <a:alpha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 bwMode="auto">
              <a:prstGeom prst="rect">
                <a:avLst/>
              </a:prstGeom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 bwMode="auto"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 bwMode="auto"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 bwMode="auto"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  <a:bevel/>
              </a:ln>
              <a:effectLst/>
            </c:spPr>
          </c:dPt>
          <c:dPt>
            <c:idx val="6"/>
            <c:bubble3D val="0"/>
            <c:spPr bwMode="auto"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 bwMode="auto">
              <a:prstGeom prst="rect">
                <a:avLst/>
              </a:prstGeom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34623"/>
                  <c:y val="-0.066612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/>
                      <a:t>Vysoké školy</a:t>
                    </a:r>
                    <a:endParaRPr/>
                  </a:p>
                </c:rich>
              </c:tx>
            </c:dLbl>
            <c:dLbl>
              <c:idx val="1"/>
              <c:layout>
                <c:manualLayout>
                  <c:x val="0.009231"/>
                  <c:y val="-0.006059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2"/>
              <c:layout>
                <c:manualLayout>
                  <c:x val="0.002875"/>
                  <c:y val="0.054710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3"/>
              <c:layout>
                <c:manualLayout>
                  <c:x val="-0.048506"/>
                  <c:y val="0.005339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4"/>
              <c:layout>
                <c:manualLayout>
                  <c:x val="-0.058354"/>
                  <c:y val="-0.004171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5"/>
              <c:layout>
                <c:manualLayout>
                  <c:x val="-0.057437"/>
                  <c:y val="-0.034864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6"/>
              <c:layout>
                <c:manualLayout>
                  <c:x val="-0.033357"/>
                  <c:y val="-0.066734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dLbl>
              <c:idx val="7"/>
              <c:layout>
                <c:manualLayout>
                  <c:x val="0.023253"/>
                  <c:y val="-0.054299"/>
                </c:manualLayout>
              </c:layout>
              <c:showBubbleSize val="0"/>
              <c:showCatName val="1"/>
              <c:showLegendKey val="0"/>
              <c:showPercent val="0"/>
              <c:showSerName val="0"/>
              <c:showVal val="0"/>
            </c:dLbl>
            <c:leaderLines>
              <c:spPr bwMode="auto">
                <a:prstGeom prst="rect">
                  <a:avLst/>
                </a:prstGeom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showBubbleSize val="0"/>
            <c:showCatName val="1"/>
            <c:showLeaderLines val="1"/>
            <c:showLegendKey val="0"/>
            <c:showPercent val="0"/>
            <c:showSerName val="0"/>
            <c:showVal val="0"/>
            <c:spPr bwMode="auto">
              <a:prstGeom prst="rect">
                <a:avLst/>
              </a:prstGeom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Lbls>
          <c:cat>
            <c:strRef>
              <c:f>KT!$D$1:$D$8</c:f>
              <c:strCache>
                <c:ptCount val="8"/>
                <c:pt idx="0">
                  <c:v>Vysoká škola (veřejná, státní)</c:v>
                </c:pt>
                <c:pt idx="1">
                  <c:v>Malé a střední podniky</c:v>
                </c:pt>
                <c:pt idx="2">
                  <c:v>Velké podniky</c:v>
                </c:pt>
                <c:pt idx="3">
                  <c:v>Kraje</c:v>
                </c:pt>
                <c:pt idx="4">
                  <c:v>Obce</c:v>
                </c:pt>
                <c:pt idx="5">
                  <c:v>Organizace zřizované kraji a obcemi</c:v>
                </c:pt>
                <c:pt idx="6">
                  <c:v>Státní organizace</c:v>
                </c:pt>
                <c:pt idx="7">
                  <c:v>Neziskový sektor</c:v>
                </c:pt>
              </c:strCache>
            </c:strRef>
          </c:cat>
          <c:val>
            <c:numRef>
              <c:f>KT!$E$1:$E$8</c:f>
              <c:numCache>
                <c:formatCode>#,##0</c:formatCode>
                <c:ptCount val="8"/>
                <c:pt idx="0">
                  <c:v>9904386294.68</c:v>
                </c:pt>
                <c:pt idx="1">
                  <c:v>5472380294.36</c:v>
                </c:pt>
                <c:pt idx="2">
                  <c:v>4095804208.0299997</c:v>
                </c:pt>
                <c:pt idx="3">
                  <c:v>6499750495.07</c:v>
                </c:pt>
                <c:pt idx="4">
                  <c:v>1400585306.83</c:v>
                </c:pt>
                <c:pt idx="5">
                  <c:v>1669891570.2900004</c:v>
                </c:pt>
                <c:pt idx="6">
                  <c:v>1236839309.7</c:v>
                </c:pt>
                <c:pt idx="7">
                  <c:v>542955143.47</c:v>
                </c:pt>
              </c:numCache>
            </c:numRef>
          </c:val>
        </c:ser>
        <c:dLbls>
          <c:showBubbleSize val="0"/>
          <c:showCatName val="0"/>
          <c:showLeaderLines val="1"/>
          <c:showLegendKey val="0"/>
          <c:showPercent val="0"/>
          <c:showSerName val="0"/>
          <c:showVal val="0"/>
        </c:dLbls>
        <c:firstSliceAng val="0"/>
      </c:pieChart>
      <c:spPr bwMode="auto">
        <a:prstGeom prst="rect">
          <a:avLst/>
        </a:prstGeom>
        <a:noFill/>
        <a:ln>
          <a:noFill/>
        </a:ln>
        <a:effectLst/>
      </c:spPr>
    </c:plotArea>
    <c:plotVisOnly val="1"/>
    <c:dispBlanksAs val="gap"/>
    <c:showDLblsOverMax val="0"/>
  </c:chart>
  <c:spPr bwMode="auto">
    <a:xfrm>
      <a:off x="335360" y="908720"/>
      <a:ext cx="10297144" cy="5777168"/>
    </a:xfrm>
    <a:prstGeom prst="rect">
      <a:avLst/>
    </a:prstGeom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2">
    <c:autoUpdate val="0"/>
  </c:externalData>
  <c:userShapes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4="http://schemas.microsoft.com/office/drawing/2007/8/2/chart"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  <a:miter/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  <a:round/>
      </a:ln>
    </cs:spPr>
  </cs:dataPointMarker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wall>
  <cs:dataPointMarkerLayout/>
</cs:chartStyle>
</file>

<file path=ppt/drawings/_rels/drawing1.xml.rels><?xml version="1.0" encoding="UTF-8" standalone="yes"?><Relationships xmlns="http://schemas.openxmlformats.org/package/2006/relationships"></Relationships>
</file>

<file path=ppt/drawings/drawing1.xml><?xml version="1.0" encoding="utf-8"?>
<c:userShapes xmlns:c="http://schemas.openxmlformats.org/drawingml/2006/chart" xmlns:cdr="http://schemas.openxmlformats.org/drawingml/2006/chartDrawing" xmlns:a="http://schemas.openxmlformats.org/drawingml/2006/main" xmlns:r="http://schemas.openxmlformats.org/officeDocument/2006/relationships">
  <cdr:relSizeAnchor>
    <cdr:from>
      <cdr:x>0</cdr:x>
      <cdr:y>0.23216999999999999</cdr:y>
    </cdr:from>
    <cdr:to>
      <cdr:x>0.18182000000000001</cdr:x>
      <cdr:y>0.41913</cdr:y>
    </cdr:to>
    <cdr:sp>
      <cdr:nvSpPr>
        <cdr:cNvPr id="2" name="TextovéPole 1"/>
        <cdr:cNvSpPr txBox="1"/>
      </cdr:nvSpPr>
      <cdr:spPr bwMode="auto">
        <a:xfrm>
          <a:off x="-335360" y="1341272"/>
          <a:ext cx="1872208" cy="1080120"/>
        </a:xfrm>
        <a:prstGeom prst="rect">
          <a:avLst/>
        </a:prstGeom>
      </cdr:spPr>
      <cdr:txBody>
        <a:bodyPr vertOverflow="clip" wrap="square" rtlCol="0"/>
        <a:lstStyle/>
        <a:p>
          <a:pPr>
            <a:defRPr/>
          </a:pPr>
          <a:r>
            <a:rPr lang="cs-CZ" sz="1400" b="1">
              <a:solidFill>
                <a:schemeClr val="tx1">
                  <a:lumMod val="65000"/>
                  <a:lumOff val="35000"/>
                </a:schemeClr>
              </a:solidFill>
              <a:latin typeface="Segoe UI"/>
              <a:cs typeface="Segoe UI"/>
            </a:rPr>
            <a:t>Veřejný sektor</a:t>
          </a:r>
          <a:endParaRPr/>
        </a:p>
        <a:p>
          <a:pPr>
            <a:defRPr/>
          </a:pPr>
          <a:r>
            <a:rPr lang="cs-CZ" sz="1400" b="1">
              <a:solidFill>
                <a:schemeClr val="tx1">
                  <a:lumMod val="65000"/>
                  <a:lumOff val="35000"/>
                </a:schemeClr>
              </a:solidFill>
              <a:latin typeface="Segoe UI"/>
              <a:cs typeface="Segoe UI"/>
            </a:rPr>
            <a:t>10,8 mld. Kč</a:t>
          </a:r>
          <a:endParaRPr/>
        </a:p>
      </cdr:txBody>
    </cdr:sp>
  </cdr:relSizeAnchor>
  <cdr:relSizeAnchor>
    <cdr:from>
      <cdr:x>0.13986000000000001</cdr:x>
      <cdr:y>0.24928</cdr:y>
    </cdr:from>
    <cdr:to>
      <cdr:x>0.20979</cdr:x>
      <cdr:y>0.31161</cdr:y>
    </cdr:to>
    <cdr:sp>
      <cdr:nvSpPr>
        <cdr:cNvPr id="3" name="Šipka: doprava 2"/>
        <cdr:cNvSpPr/>
      </cdr:nvSpPr>
      <cdr:spPr bwMode="auto">
        <a:xfrm>
          <a:off x="1440160" y="1440160"/>
          <a:ext cx="720080" cy="360040"/>
        </a:xfrm>
        <a:prstGeom prst="rightArrow">
          <a:avLst>
            <a:gd name="adj1" fmla="val 50000"/>
            <a:gd name="adj2" fmla="val 50000"/>
          </a:avLst>
        </a:prstGeom>
        <a:solidFill>
          <a:schemeClr val="tx1">
            <a:lumMod val="65000"/>
            <a:lumOff val="35000"/>
          </a:schemeClr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/>
        <a:lstStyle/>
        <a:p>
          <a:pPr>
            <a:defRPr/>
          </a:pPr>
          <a:endParaRPr lang="cs-CZ"/>
        </a:p>
      </cdr:txBody>
    </cdr:sp>
  </cdr:relSizeAnchor>
  <cdr:relSizeAnchor>
    <cdr:from>
      <cdr:x>0.50531000000000004</cdr:x>
      <cdr:y>0.82525000000000004</cdr:y>
    </cdr:from>
    <cdr:to>
      <cdr:x>0.54027000000000003</cdr:x>
      <cdr:y>0.94989000000000001</cdr:y>
    </cdr:to>
    <cdr:sp>
      <cdr:nvSpPr>
        <cdr:cNvPr id="4" name="Šipka: doprava 3"/>
        <cdr:cNvSpPr/>
      </cdr:nvSpPr>
      <cdr:spPr bwMode="auto">
        <a:xfrm rot="16199998">
          <a:off x="5023227" y="4947625"/>
          <a:ext cx="720080" cy="360040"/>
        </a:xfrm>
        <a:prstGeom prst="rightArrow">
          <a:avLst>
            <a:gd name="adj1" fmla="val 50000"/>
            <a:gd name="adj2" fmla="val 50000"/>
          </a:avLst>
        </a:prstGeom>
        <a:solidFill>
          <a:schemeClr val="tx2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/>
        <a:lstStyle/>
        <a:p>
          <a:pPr>
            <a:defRPr/>
          </a:pPr>
          <a:endParaRPr lang="cs-CZ"/>
        </a:p>
      </cdr:txBody>
    </cdr:sp>
  </cdr:relSizeAnchor>
  <cdr:relSizeAnchor>
    <cdr:from>
      <cdr:x>0.53147</cdr:x>
      <cdr:y>0.90029000000000003</cdr:y>
    </cdr:from>
    <cdr:to>
      <cdr:x>0.69230999999999998</cdr:x>
      <cdr:y>1</cdr:y>
    </cdr:to>
    <cdr:sp>
      <cdr:nvSpPr>
        <cdr:cNvPr id="5" name="TextovéPole 4"/>
        <cdr:cNvSpPr txBox="1"/>
      </cdr:nvSpPr>
      <cdr:spPr bwMode="auto">
        <a:xfrm>
          <a:off x="5472608" y="5201104"/>
          <a:ext cx="1656184" cy="576064"/>
        </a:xfrm>
        <a:prstGeom prst="rect">
          <a:avLst/>
        </a:prstGeom>
      </cdr:spPr>
      <cdr:txBody>
        <a:bodyPr vertOverflow="clip" wrap="square" rtlCol="0"/>
        <a:lstStyle/>
        <a:p>
          <a:pPr>
            <a:defRPr/>
          </a:pPr>
          <a:r>
            <a:rPr lang="cs-CZ" sz="1400" b="1">
              <a:solidFill>
                <a:schemeClr val="tx2"/>
              </a:solidFill>
              <a:latin typeface="Segoe UI"/>
              <a:cs typeface="Segoe UI"/>
            </a:rPr>
            <a:t>Soukromý sektor</a:t>
          </a:r>
          <a:endParaRPr/>
        </a:p>
        <a:p>
          <a:pPr>
            <a:defRPr/>
          </a:pPr>
          <a:r>
            <a:rPr lang="cs-CZ" sz="1400" b="1">
              <a:solidFill>
                <a:schemeClr val="tx2"/>
              </a:solidFill>
              <a:latin typeface="Segoe UI"/>
              <a:cs typeface="Segoe UI"/>
            </a:rPr>
            <a:t>9,6 mld. Kč</a:t>
          </a:r>
          <a:endParaRPr/>
        </a:p>
      </cdr:txBody>
    </cdr:sp>
  </cdr:relSizeAnchor>
  <cdr:relSizeAnchor>
    <cdr:from>
      <cdr:x>0.76456000000000002</cdr:x>
      <cdr:y>0.26351999999999998</cdr:y>
    </cdr:from>
    <cdr:to>
      <cdr:x>0.83448999999999995</cdr:x>
      <cdr:y>0.32584000000000002</cdr:y>
    </cdr:to>
    <cdr:sp>
      <cdr:nvSpPr>
        <cdr:cNvPr id="7" name="Šipka: doprava 6"/>
        <cdr:cNvSpPr/>
      </cdr:nvSpPr>
      <cdr:spPr bwMode="auto">
        <a:xfrm rot="10800000">
          <a:off x="7872775" y="1522373"/>
          <a:ext cx="720080" cy="360040"/>
        </a:xfrm>
        <a:prstGeom prst="rightArrow">
          <a:avLst>
            <a:gd name="adj1" fmla="val 50000"/>
            <a:gd name="adj2" fmla="val 50000"/>
          </a:avLst>
        </a:prstGeom>
        <a:solidFill>
          <a:srgbClr val="1B867A"/>
        </a:solidFill>
        <a:ln>
          <a:noFill/>
        </a:ln>
      </cdr:spPr>
      <cdr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cdr:style>
      <cdr:txBody>
        <a:bodyPr vertOverflow="clip"/>
        <a:lstStyle/>
        <a:p>
          <a:pPr>
            <a:defRPr/>
          </a:pPr>
          <a:endParaRPr lang="cs-CZ"/>
        </a:p>
      </cdr:txBody>
    </cdr:sp>
  </cdr:relSizeAnchor>
</c:userShapes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E23276F-FF62-0402-8EED-76BC02FF3BAE}" type="slidenum">
              <a:rPr/>
              <a:t/>
            </a:fld>
            <a:endParaRPr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lvl="1">
              <a:defRPr/>
            </a:pPr>
            <a:endParaRPr sz="120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C62367B0-35A0-4C21-BC84-03BB75387F6B}" type="slidenum">
              <a:rPr lang="cs-CZ"/>
              <a:t>2</a:t>
            </a:fld>
            <a:endParaRPr lang="cs-CZ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479425" y="1279525"/>
            <a:ext cx="6140450" cy="3454399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/>
              <a:t>Vyhlášeno 50 výzev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/>
              <a:t>486 žádostí, z toho 130 za FN, + další stovky za vouchery pro podnikatele (jen v MSK jich je 500)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/>
              <a:t>214 právních aktů (+ 74 smluv úvěr Transformace)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/>
              <a:t>22. 4. podepsány další právní akty pro strategické projekty – TCUK a POHO = 951 + 428 mil. Kč = téměř 1,4 mld. Kč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cs-CZ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cs-CZ"/>
              <a:t>Vyznačena změna od 11/2023</a:t>
            </a:r>
            <a:endParaRPr/>
          </a:p>
          <a:p>
            <a:pPr>
              <a:defRPr/>
            </a:pPr>
            <a:endParaRPr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2DBC9CE1-4213-4E3A-85E3-BFBFC57F8E2C}" type="slidenum">
              <a:rPr lang="cs-CZ"/>
              <a:t>3</a:t>
            </a:fld>
            <a:endParaRPr lang="cs-CZ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Tento týden by měly být podepsány další právní akty pro strategické projekty – TCUK a POHO = 951 + 428 mil. Kč = téměř 1,4 mld. Kč  posun na 35  % alokace v PA</a:t>
            </a:r>
            <a:endParaRPr/>
          </a:p>
          <a:p>
            <a:pPr>
              <a:defRPr/>
            </a:pPr>
            <a:r>
              <a:rPr lang="cs-CZ"/>
              <a:t>MSK už se přes 50  % v PA přehoupl</a:t>
            </a:r>
            <a:endParaRPr/>
          </a:p>
          <a:p>
            <a:pPr>
              <a:defRPr/>
            </a:pPr>
            <a:r>
              <a:rPr lang="cs-CZ"/>
              <a:t>Ostatní kraje mírný nárůst, nicméně se schvalováním strategických projektů se tempo značně zvýší</a:t>
            </a:r>
            <a:endParaRPr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EC5A2500-11AC-467A-BDB4-3204DC784552}" type="slidenum">
              <a:rPr lang="cs-CZ"/>
              <a:t>4</a:t>
            </a:fld>
            <a:endParaRPr lang="cs-CZ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479425" y="1279525"/>
            <a:ext cx="6140450" cy="3454399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217792" indent="-217792">
              <a:buFont typeface="Arial"/>
              <a:buChar char="–"/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Do analýzy vstupují všechny podané žádosti (započten například i nositel projektu EDEN)</a:t>
            </a:r>
            <a:endParaRPr sz="1200"/>
          </a:p>
          <a:p>
            <a:pPr marL="217792" indent="-217792">
              <a:buFont typeface="Arial"/>
              <a:buChar char="–"/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Dominantním příjemcem jsou vysoké školy, které jsou častým žadatelem u strategických projektů: Vysoký škola Báňská, Ostravská Univerzita, Slezská Univerzita, UJEP, Univerzita Karlova. </a:t>
            </a:r>
            <a:endParaRPr sz="1200"/>
          </a:p>
          <a:p>
            <a:pPr marL="217792" indent="-217792">
              <a:buFont typeface="Arial"/>
              <a:buChar char="–"/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U malých a středních podniků započtena celá alokace Úvěru Transformace a Vouchery pro podnikatele</a:t>
            </a:r>
            <a:endParaRPr sz="1200"/>
          </a:p>
          <a:p>
            <a:pPr>
              <a:defRPr/>
            </a:pPr>
            <a:r>
              <a:rPr lang="cs-CZ" sz="1200" b="0" i="0" u="none" strike="noStrike" cap="none" spc="0">
                <a:solidFill>
                  <a:schemeClr val="tx1"/>
                </a:solidFill>
                <a:latin typeface="Calibri"/>
                <a:ea typeface="Arial"/>
                <a:cs typeface="Arial"/>
              </a:rPr>
              <a:t>Velké podniky vstupují jako žadatel u strategických projektů (např. Sokolovská Uhelná, Sev.en, Dopravní podnik města Ústí nad Labem), případně u inovativních projektů oběhového hospodářství (např. ORLEN), případně vzdělávání ve firmách (ČEZ), kde se ale jedná o řádově menší projekty. </a:t>
            </a: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46F75B67-17EF-CC5E-F344-AA3C88CBA0D3}" type="slidenum">
              <a:rPr/>
              <a:t>5</a:t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975311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06858979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8897709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65E8A71-57A5-0132-7BD9-41BBFF62F203}" type="slidenum">
              <a:rPr/>
              <a:t>6</a:t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 lang="cs-CZ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4BC5BC5-3056-33C2-BF0C-D9E940DDFF5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8" Type="http://schemas.openxmlformats.org/officeDocument/2006/relationships/image" Target="../media/image11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userDrawn="1">
  <p:cSld name="pozad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0160"/>
            <a:ext cx="12191999" cy="6881979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230596"/>
            <a:ext cx="30912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Strana </a:t>
            </a:r>
            <a:fld id="{ED849EA6-AEEF-9E42-A9CB-11D1C1A366AE}" type="slidenum">
              <a:rPr lang="cs-CZ"/>
              <a:t>‹#›</a:t>
            </a:fld>
            <a:endParaRPr lang="cs-CZ"/>
          </a:p>
        </p:txBody>
      </p:sp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chemeClr val="bg1"/>
                </a:solidFill>
              </a:rPr>
              <a:t>Operační program Spravedlivá transformace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2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rcRect l="0" t="90709" r="0" b="0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jpg"/><Relationship Id="rId4" Type="http://schemas.openxmlformats.org/officeDocument/2006/relationships/chart" Target="../charts/chart1.xml" 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4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2.xml" 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/>
              <a:t>Operační program Spravedlivá transformace</a:t>
            </a:r>
            <a:endParaRPr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 bwMode="auto">
          <a:xfrm>
            <a:off x="1523999" y="3846220"/>
            <a:ext cx="9144000" cy="14465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3600"/>
              <a:t>Aktuální informace</a:t>
            </a:r>
            <a:endParaRPr sz="200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5"/>
          </p:nvPr>
        </p:nvSpPr>
        <p:spPr bwMode="auto">
          <a:xfrm flipH="0" flipV="0">
            <a:off x="911423" y="5076917"/>
            <a:ext cx="9756576" cy="118340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80000" lnSpcReduction="4000"/>
          </a:bodyPr>
          <a:lstStyle/>
          <a:p>
            <a:pPr>
              <a:defRPr/>
            </a:pPr>
            <a:endParaRPr lang="cs-CZ" sz="1600"/>
          </a:p>
          <a:p>
            <a:pPr>
              <a:defRPr/>
            </a:pPr>
            <a:r>
              <a:rPr lang="cs-CZ" sz="1800"/>
              <a:t>Robert Veselý, ŘO OP ST</a:t>
            </a:r>
            <a:endParaRPr sz="1800"/>
          </a:p>
          <a:p>
            <a:pPr>
              <a:defRPr/>
            </a:pPr>
            <a:r>
              <a:rPr lang="cs-CZ" sz="1800"/>
              <a:t>Regionální stálá konference pro Karlovarský kraj, 29. 4. 2024</a:t>
            </a:r>
            <a:endParaRPr lang="cs-CZ" sz="1600"/>
          </a:p>
          <a:p>
            <a:pPr>
              <a:defRPr/>
            </a:pPr>
            <a:endParaRPr sz="1600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9790258" name=" 823247978"/>
          <p:cNvSpPr/>
          <p:nvPr/>
        </p:nvSpPr>
        <p:spPr bwMode="auto">
          <a:xfrm>
            <a:off x="6255150" y="4455067"/>
            <a:ext cx="254952" cy="365794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80858100" name=" 1814952624"/>
          <p:cNvSpPr/>
          <p:nvPr/>
        </p:nvSpPr>
        <p:spPr bwMode="auto">
          <a:xfrm>
            <a:off x="234243" y="184968"/>
            <a:ext cx="10549259" cy="57915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defRPr/>
            </a:pPr>
            <a:r>
              <a:rPr lang="cs-CZ" sz="3200" b="1" i="0" u="none">
                <a:solidFill>
                  <a:srgbClr val="FFFFFF"/>
                </a:solidFill>
                <a:latin typeface="Segoe UI"/>
                <a:ea typeface="Segoe UI"/>
                <a:cs typeface="Segoe UI"/>
              </a:rPr>
              <a:t>Aktuální informace </a:t>
            </a:r>
            <a:endParaRPr lang="cs-CZ"/>
          </a:p>
        </p:txBody>
      </p:sp>
      <p:sp>
        <p:nvSpPr>
          <p:cNvPr id="1102472773" name=" 1102472772"/>
          <p:cNvSpPr/>
          <p:nvPr/>
        </p:nvSpPr>
        <p:spPr bwMode="auto">
          <a:xfrm>
            <a:off x="2033446" y="1700807"/>
            <a:ext cx="9920403" cy="4115160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/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cs-CZ" sz="2400"/>
              <a:t>Ze strany EK </a:t>
            </a:r>
            <a:r>
              <a:rPr lang="cs-CZ" sz="2400" b="1"/>
              <a:t>proplaceno</a:t>
            </a:r>
            <a:r>
              <a:rPr lang="cs-CZ" sz="2400"/>
              <a:t> </a:t>
            </a:r>
            <a:r>
              <a:rPr lang="cs-CZ" sz="2400" b="1"/>
              <a:t>mimořádné předfinancování ve výši 30 % </a:t>
            </a:r>
            <a:r>
              <a:rPr lang="cs-CZ" sz="2400"/>
              <a:t>alokace OP ST (STEP). Zmírnění tlaku na splnění finančního milníku </a:t>
            </a:r>
            <a:r>
              <a:rPr lang="cs-CZ" sz="2400" b="1"/>
              <a:t>v roce 2025 a 2026</a:t>
            </a:r>
            <a:r>
              <a:rPr lang="cs-CZ" sz="2400"/>
              <a:t>. </a:t>
            </a:r>
            <a:endParaRPr sz="1600"/>
          </a:p>
          <a:p>
            <a:pPr>
              <a:spcAft>
                <a:spcPts val="1200"/>
              </a:spcAft>
              <a:defRPr/>
            </a:pPr>
            <a:r>
              <a:rPr lang="cs-CZ" sz="2400" b="1"/>
              <a:t>Predikce</a:t>
            </a:r>
            <a:r>
              <a:rPr lang="cs-CZ" sz="2400"/>
              <a:t> zohledňující STEP směřují k </a:t>
            </a:r>
            <a:r>
              <a:rPr lang="cs-CZ" sz="2400" b="1"/>
              <a:t>naplnění n+3 ve 2025 i 2026</a:t>
            </a:r>
            <a:r>
              <a:rPr lang="cs-CZ" sz="2400"/>
              <a:t>.</a:t>
            </a:r>
            <a:endParaRPr/>
          </a:p>
          <a:p>
            <a:pPr>
              <a:spcAft>
                <a:spcPts val="1200"/>
              </a:spcAft>
              <a:defRPr/>
            </a:pPr>
            <a:r>
              <a:rPr lang="cs-CZ" sz="2400"/>
              <a:t>ČR je na špičce členských států v implementaci FST. OPST nezaostává za ostatními programy.</a:t>
            </a:r>
            <a:endParaRPr/>
          </a:p>
          <a:p>
            <a:pPr>
              <a:spcAft>
                <a:spcPts val="1200"/>
              </a:spcAft>
              <a:defRPr/>
            </a:pPr>
            <a:r>
              <a:rPr lang="cs-CZ" sz="2400"/>
              <a:t>Odeslána </a:t>
            </a:r>
            <a:r>
              <a:rPr lang="cs-CZ" sz="2400" b="1"/>
              <a:t>revize programového dokumentu </a:t>
            </a:r>
            <a:r>
              <a:rPr lang="cs-CZ" sz="2400"/>
              <a:t>mimo jiné z důvodu podpory regionálního školství. </a:t>
            </a:r>
            <a:endParaRPr lang="cs-CZ" sz="2400" b="1"/>
          </a:p>
          <a:p>
            <a:pPr>
              <a:spcAft>
                <a:spcPts val="1200"/>
              </a:spcAft>
              <a:defRPr/>
            </a:pPr>
            <a:r>
              <a:rPr lang="cs-CZ" sz="2400"/>
              <a:t>Ve spolupráci s kraji je intenzivně řešeno </a:t>
            </a:r>
            <a:r>
              <a:rPr lang="cs-CZ" sz="2400" b="1"/>
              <a:t>využití zbývající alokace</a:t>
            </a:r>
            <a:r>
              <a:rPr lang="cs-CZ" sz="2400"/>
              <a:t> za účelem splnění finančního milníku v roce 2026 v co nejvyšší míře prostřednictvím vyúčtovaných </a:t>
            </a:r>
            <a:r>
              <a:rPr lang="cs-CZ" sz="2400"/>
              <a:t>ŽoP</a:t>
            </a:r>
            <a:r>
              <a:rPr lang="cs-CZ" sz="2400"/>
              <a:t> = nespoléháme jen na STEP.  </a:t>
            </a:r>
            <a:endParaRPr sz="2400"/>
          </a:p>
        </p:txBody>
      </p:sp>
      <p:sp>
        <p:nvSpPr>
          <p:cNvPr id="2133840132" name="Šipka: doprava 2133840131"/>
          <p:cNvSpPr/>
          <p:nvPr/>
        </p:nvSpPr>
        <p:spPr bwMode="auto">
          <a:xfrm>
            <a:off x="707360" y="1816805"/>
            <a:ext cx="636114" cy="432049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3E1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02542000" name="Šipka: doprava 1002541999"/>
          <p:cNvSpPr/>
          <p:nvPr/>
        </p:nvSpPr>
        <p:spPr bwMode="auto">
          <a:xfrm>
            <a:off x="707360" y="2564904"/>
            <a:ext cx="636114" cy="432049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3E1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770908209" name="Šipka: doprava 7"/>
          <p:cNvSpPr/>
          <p:nvPr/>
        </p:nvSpPr>
        <p:spPr bwMode="auto">
          <a:xfrm>
            <a:off x="725677" y="3284984"/>
            <a:ext cx="636113" cy="432048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3E1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572141" name="Šipka: doprava 7"/>
          <p:cNvSpPr/>
          <p:nvPr/>
        </p:nvSpPr>
        <p:spPr bwMode="auto">
          <a:xfrm>
            <a:off x="707359" y="4149079"/>
            <a:ext cx="636113" cy="432048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3E1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Obdélník 2"/>
          <p:cNvSpPr/>
          <p:nvPr/>
        </p:nvSpPr>
        <p:spPr bwMode="auto">
          <a:xfrm>
            <a:off x="2034346" y="4166486"/>
            <a:ext cx="182988" cy="45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cs-CZ" sz="2400">
              <a:solidFill>
                <a:srgbClr val="000000"/>
              </a:solidFill>
              <a:latin typeface="Segoe UI"/>
              <a:ea typeface="Segoe UI"/>
              <a:cs typeface="Segoe UI"/>
            </a:endParaRPr>
          </a:p>
        </p:txBody>
      </p:sp>
      <p:sp>
        <p:nvSpPr>
          <p:cNvPr id="4" name="Obdélník 3"/>
          <p:cNvSpPr/>
          <p:nvPr/>
        </p:nvSpPr>
        <p:spPr bwMode="auto">
          <a:xfrm>
            <a:off x="2054967" y="5401052"/>
            <a:ext cx="182988" cy="5791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endParaRPr lang="cs-CZ" sz="3200"/>
          </a:p>
        </p:txBody>
      </p:sp>
      <p:sp>
        <p:nvSpPr>
          <p:cNvPr id="11" name="Šipka: doprava 7"/>
          <p:cNvSpPr/>
          <p:nvPr/>
        </p:nvSpPr>
        <p:spPr bwMode="auto">
          <a:xfrm>
            <a:off x="704673" y="5013176"/>
            <a:ext cx="636113" cy="432048"/>
          </a:xfrm>
          <a:prstGeom prst="rightArrow">
            <a:avLst>
              <a:gd name="adj1" fmla="val 50000"/>
              <a:gd name="adj2" fmla="val 50000"/>
            </a:avLst>
          </a:prstGeom>
          <a:noFill/>
          <a:ln>
            <a:solidFill>
              <a:srgbClr val="3E1F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0" y="-108434"/>
            <a:ext cx="12195176" cy="6930851"/>
          </a:xfrm>
          <a:prstGeom prst="rect">
            <a:avLst/>
          </a:prstGeom>
          <a:ln w="12700">
            <a:solidFill>
              <a:srgbClr val="000000">
                <a:alpha val="60000"/>
              </a:srgbClr>
            </a:solidFill>
          </a:ln>
        </p:spPr>
      </p:pic>
      <p:graphicFrame>
        <p:nvGraphicFramePr>
          <p:cNvPr id="11" name="Graf 10"/>
          <p:cNvGraphicFramePr>
            <a:graphicFrameLocks xmlns:a="http://schemas.openxmlformats.org/drawingml/2006/main"/>
          </p:cNvGraphicFramePr>
          <p:nvPr/>
        </p:nvGraphicFramePr>
        <p:xfrm>
          <a:off x="1487488" y="836712"/>
          <a:ext cx="94330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bdélník 11"/>
          <p:cNvSpPr/>
          <p:nvPr/>
        </p:nvSpPr>
        <p:spPr bwMode="auto">
          <a:xfrm>
            <a:off x="1271464" y="980728"/>
            <a:ext cx="9649072" cy="4752528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4" name="Přímá spojnice 13"/>
          <p:cNvCxnSpPr>
            <a:cxnSpLocks/>
          </p:cNvCxnSpPr>
          <p:nvPr/>
        </p:nvCxnSpPr>
        <p:spPr bwMode="auto">
          <a:xfrm>
            <a:off x="9880600" y="1358900"/>
            <a:ext cx="2258" cy="4518025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obsah 1"/>
          <p:cNvSpPr txBox="1"/>
          <p:nvPr/>
        </p:nvSpPr>
        <p:spPr bwMode="auto">
          <a:xfrm>
            <a:off x="1199456" y="260649"/>
            <a:ext cx="6792209" cy="6048671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– 22. 4. 2024</a:t>
            </a:r>
            <a:endParaRPr/>
          </a:p>
        </p:txBody>
      </p:sp>
      <p:sp>
        <p:nvSpPr>
          <p:cNvPr id="24" name="Zástupný symbol pro obsah 1"/>
          <p:cNvSpPr txBox="1"/>
          <p:nvPr/>
        </p:nvSpPr>
        <p:spPr bwMode="auto">
          <a:xfrm>
            <a:off x="7573294" y="5905472"/>
            <a:ext cx="107970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30,8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13" name="Zástupný symbol pro obsah 1"/>
          <p:cNvSpPr txBox="1"/>
          <p:nvPr/>
        </p:nvSpPr>
        <p:spPr bwMode="auto">
          <a:xfrm>
            <a:off x="8375160" y="5903686"/>
            <a:ext cx="889192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31,7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16" name="Zástupný symbol pro obsah 1"/>
          <p:cNvSpPr txBox="1"/>
          <p:nvPr/>
        </p:nvSpPr>
        <p:spPr bwMode="auto">
          <a:xfrm>
            <a:off x="9387787" y="5910717"/>
            <a:ext cx="884677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39,4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sz="1600"/>
          </a:p>
        </p:txBody>
      </p:sp>
      <p:sp>
        <p:nvSpPr>
          <p:cNvPr id="19" name="Zástupný symbol pro obsah 1"/>
          <p:cNvSpPr txBox="1"/>
          <p:nvPr/>
        </p:nvSpPr>
        <p:spPr bwMode="auto">
          <a:xfrm>
            <a:off x="5087680" y="5879210"/>
            <a:ext cx="122434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13,9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21" name="Obdélník 20"/>
          <p:cNvSpPr/>
          <p:nvPr/>
        </p:nvSpPr>
        <p:spPr bwMode="auto">
          <a:xfrm>
            <a:off x="5390794" y="4953110"/>
            <a:ext cx="379183" cy="424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6" name="Zástupný symbol pro obsah 1"/>
          <p:cNvSpPr txBox="1"/>
          <p:nvPr/>
        </p:nvSpPr>
        <p:spPr bwMode="auto">
          <a:xfrm>
            <a:off x="5087888" y="4495737"/>
            <a:ext cx="717698" cy="46109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+2,6</a:t>
            </a:r>
            <a:endParaRPr lang="cs-CZ" sz="1800"/>
          </a:p>
        </p:txBody>
      </p:sp>
      <p:cxnSp>
        <p:nvCxnSpPr>
          <p:cNvPr id="15" name="Přímá spojnice 14"/>
          <p:cNvCxnSpPr>
            <a:cxnSpLocks/>
          </p:cNvCxnSpPr>
          <p:nvPr/>
        </p:nvCxnSpPr>
        <p:spPr bwMode="auto">
          <a:xfrm flipH="1">
            <a:off x="8652998" y="2549840"/>
            <a:ext cx="638" cy="332740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>
            <a:cxnSpLocks/>
          </p:cNvCxnSpPr>
          <p:nvPr/>
        </p:nvCxnSpPr>
        <p:spPr bwMode="auto">
          <a:xfrm>
            <a:off x="8465914" y="3758997"/>
            <a:ext cx="0" cy="213267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cxnSpLocks/>
          </p:cNvCxnSpPr>
          <p:nvPr/>
        </p:nvCxnSpPr>
        <p:spPr bwMode="auto">
          <a:xfrm>
            <a:off x="5774289" y="4953059"/>
            <a:ext cx="0" cy="923866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délník 17"/>
          <p:cNvSpPr/>
          <p:nvPr/>
        </p:nvSpPr>
        <p:spPr bwMode="auto">
          <a:xfrm>
            <a:off x="8278831" y="3759894"/>
            <a:ext cx="178894" cy="424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0" name="Zástupný symbol pro obsah 1"/>
          <p:cNvSpPr txBox="1"/>
          <p:nvPr/>
        </p:nvSpPr>
        <p:spPr bwMode="auto">
          <a:xfrm>
            <a:off x="7758726" y="3291892"/>
            <a:ext cx="707188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cs-CZ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0,3</a:t>
            </a:r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</a:t>
            </a:r>
            <a:r>
              <a:rPr lang="cs-CZ">
                <a:solidFill>
                  <a:schemeClr val="tx1">
                    <a:lumMod val="75000"/>
                    <a:lumOff val="25000"/>
                  </a:schemeClr>
                </a:solidFill>
              </a:rPr>
              <a:t>– 22. </a:t>
            </a:r>
            <a:r>
              <a:rPr lang="cs-CZ">
                <a:solidFill>
                  <a:schemeClr val="tx1">
                    <a:lumMod val="75000"/>
                    <a:lumOff val="25000"/>
                  </a:schemeClr>
                </a:solidFill>
              </a:rPr>
              <a:t>4. 2024</a:t>
            </a:r>
            <a:br>
              <a:rPr lang="cs-CZ"/>
            </a:br>
            <a:endParaRPr lang="cs-CZ"/>
          </a:p>
        </p:txBody>
      </p:sp>
      <p:graphicFrame>
        <p:nvGraphicFramePr>
          <p:cNvPr id="6" name="Tabulka 5"/>
          <p:cNvGraphicFramePr>
            <a:graphicFrameLocks xmlns:a="http://schemas.openxmlformats.org/drawingml/2006/main" noGrp="1"/>
          </p:cNvGraphicFramePr>
          <p:nvPr/>
        </p:nvGraphicFramePr>
        <p:xfrm>
          <a:off x="191344" y="1927941"/>
          <a:ext cx="11809312" cy="4309371"/>
        </p:xfrm>
        <a:graphic>
          <a:graphicData uri="http://schemas.openxmlformats.org/drawingml/2006/table">
            <a:tbl>
              <a:tblPr firstRow="0" firstCol="0" lastRow="0" lastCol="0" bandRow="0" bandCol="0">
                <a:tableStyleId>{2D5ABB26-0587-4C30-8999-92F81FD0307C}</a:tableStyleId>
              </a:tblPr>
              <a:tblGrid>
                <a:gridCol w="3234036"/>
                <a:gridCol w="1191503"/>
                <a:gridCol w="934598"/>
                <a:gridCol w="1387735"/>
                <a:gridCol w="809237"/>
                <a:gridCol w="1304710"/>
                <a:gridCol w="821391"/>
                <a:gridCol w="1189434"/>
                <a:gridCol w="936667"/>
              </a:tblGrid>
              <a:tr h="53972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Celková alokace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5 786 456 280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100 %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14 598 510 696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100 %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17 435 008 896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100 %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39 395 808 192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100 %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Vyhlášeno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4 269 154 000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73,8 %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11 939 430 000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81,8 %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14 011 584 000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80,4 %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31 720 168 000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80,5 %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Zažádáno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4 896 311 279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84,6 %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9 744 045 984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66,7 %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16 040 498 050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92,0 %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30 804 629 313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78,2 %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 právních aktech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1"/>
                          </a:solidFill>
                        </a:rPr>
                        <a:t>707 441 920</a:t>
                      </a:r>
                      <a:endParaRPr lang="cs-CZ" sz="1400" b="1" i="0" u="none" strike="noStrike">
                        <a:solidFill>
                          <a:schemeClr val="accent1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1"/>
                          </a:solidFill>
                        </a:rPr>
                        <a:t>12,2 %</a:t>
                      </a:r>
                      <a:endParaRPr lang="cs-CZ" sz="1400" b="1" i="0" u="none" strike="noStrike">
                        <a:solidFill>
                          <a:schemeClr val="accent1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2"/>
                          </a:solidFill>
                        </a:rPr>
                        <a:t>3 070 040 013</a:t>
                      </a:r>
                      <a:endParaRPr lang="cs-CZ" sz="1400" b="1" i="0" u="none" strike="noStrike">
                        <a:solidFill>
                          <a:schemeClr val="accent2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2"/>
                          </a:solidFill>
                        </a:rPr>
                        <a:t>21,0 %</a:t>
                      </a:r>
                      <a:endParaRPr lang="cs-CZ" sz="1400" b="1" i="0" u="none" strike="noStrike">
                        <a:solidFill>
                          <a:schemeClr val="accent2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3"/>
                          </a:solidFill>
                        </a:rPr>
                        <a:t>10 030 700 374</a:t>
                      </a:r>
                      <a:endParaRPr lang="cs-CZ" sz="1400" b="1" i="0" u="none" strike="noStrike">
                        <a:solidFill>
                          <a:schemeClr val="accent3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3"/>
                          </a:solidFill>
                        </a:rPr>
                        <a:t>57,5 %</a:t>
                      </a:r>
                      <a:endParaRPr lang="cs-CZ" sz="1400" b="1" i="0" u="none" strike="noStrike">
                        <a:solidFill>
                          <a:schemeClr val="accent3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tx2"/>
                          </a:solidFill>
                        </a:rPr>
                        <a:t>13 931 956 307</a:t>
                      </a:r>
                      <a:endParaRPr lang="cs-CZ" sz="1400" b="1" i="0" u="none" strike="noStrike">
                        <a:solidFill>
                          <a:schemeClr val="tx2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tx2"/>
                          </a:solidFill>
                        </a:rPr>
                        <a:t>35,4 %</a:t>
                      </a:r>
                      <a:endParaRPr lang="cs-CZ" sz="1400" b="1" i="0" u="none" strike="noStrike">
                        <a:solidFill>
                          <a:schemeClr val="tx2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Právní akty: Milník MMR-NOK k 30.6.2024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2 893 228 140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50 %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7 299 255 348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50 %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8 717 504 448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50 %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19 697 904 096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50 %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Právní akty: Milník MMR-NOK k 31.12.2024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3 761 196 582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65 %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9 489 031 952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65 %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11 332 755 782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65 %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25 607 275 325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65 %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534702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Proplaceno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1"/>
                          </a:solidFill>
                        </a:rPr>
                        <a:t>75 174 096</a:t>
                      </a:r>
                      <a:endParaRPr lang="cs-CZ" sz="1400" b="1" i="0" u="none" strike="noStrike">
                        <a:solidFill>
                          <a:schemeClr val="accent1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1"/>
                          </a:solidFill>
                        </a:rPr>
                        <a:t>1,3 %</a:t>
                      </a:r>
                      <a:endParaRPr lang="cs-CZ" sz="1400" b="1" i="0" u="none" strike="noStrike">
                        <a:solidFill>
                          <a:schemeClr val="accent1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2"/>
                          </a:solidFill>
                        </a:rPr>
                        <a:t>219 794 246</a:t>
                      </a:r>
                      <a:endParaRPr lang="cs-CZ" sz="1400" b="1" i="0" u="none" strike="noStrike">
                        <a:solidFill>
                          <a:schemeClr val="accent2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2"/>
                          </a:solidFill>
                        </a:rPr>
                        <a:t>1,5 %</a:t>
                      </a:r>
                      <a:endParaRPr lang="cs-CZ" sz="1400" b="1" i="0" u="none" strike="noStrike">
                        <a:solidFill>
                          <a:schemeClr val="accent2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3"/>
                          </a:solidFill>
                        </a:rPr>
                        <a:t>805 460 969</a:t>
                      </a:r>
                      <a:endParaRPr lang="cs-CZ" sz="1400" b="1" i="0" u="none" strike="noStrike">
                        <a:solidFill>
                          <a:schemeClr val="accent3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accent3"/>
                          </a:solidFill>
                        </a:rPr>
                        <a:t>4,6 %</a:t>
                      </a:r>
                      <a:endParaRPr lang="cs-CZ" sz="1400" b="1" i="0" u="none" strike="noStrike">
                        <a:solidFill>
                          <a:schemeClr val="accent3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tx2"/>
                          </a:solidFill>
                        </a:rPr>
                        <a:t>1 103 161 649</a:t>
                      </a:r>
                      <a:endParaRPr lang="cs-CZ" sz="1400" b="1" i="0" u="none" strike="noStrike">
                        <a:solidFill>
                          <a:schemeClr val="tx2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b="1" u="none" strike="noStrike">
                          <a:solidFill>
                            <a:schemeClr val="tx2"/>
                          </a:solidFill>
                        </a:rPr>
                        <a:t>2,8 %</a:t>
                      </a:r>
                      <a:endParaRPr lang="cs-CZ" sz="1400" b="1" i="0" u="none" strike="noStrike">
                        <a:solidFill>
                          <a:schemeClr val="tx2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</a:tr>
              <a:tr h="561437">
                <a:tc>
                  <a:txBody>
                    <a:bodyPr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Proplaceno: Milník MMR-NOK k 31. 12. 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1 157 291 256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2 919 702 139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3 487 001 779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  <a:cs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7 879 161 638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cs-CZ" sz="1400" u="none" strike="noStrike"/>
                        <a:t>20 %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4" name="Obrázek 3"/>
          <p:cNvPicPr/>
          <p:nvPr/>
        </p:nvPicPr>
        <p:blipFill>
          <a:blip r:embed="rId3"/>
          <a:stretch/>
        </p:blipFill>
        <p:spPr bwMode="auto">
          <a:xfrm>
            <a:off x="4212000" y="980728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/>
          <p:nvPr/>
        </p:nvPicPr>
        <p:blipFill>
          <a:blip r:embed="rId4"/>
          <a:stretch/>
        </p:blipFill>
        <p:spPr bwMode="auto">
          <a:xfrm>
            <a:off x="6384032" y="1019103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/>
          <p:cNvPicPr/>
          <p:nvPr/>
        </p:nvPicPr>
        <p:blipFill>
          <a:blip r:embed="rId5"/>
          <a:stretch/>
        </p:blipFill>
        <p:spPr bwMode="auto">
          <a:xfrm>
            <a:off x="8400256" y="979950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ál 2"/>
          <p:cNvSpPr/>
          <p:nvPr/>
        </p:nvSpPr>
        <p:spPr bwMode="auto">
          <a:xfrm>
            <a:off x="10416480" y="979950"/>
            <a:ext cx="720000" cy="7255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1" name="TextovéPole 10"/>
          <p:cNvSpPr txBox="1"/>
          <p:nvPr/>
        </p:nvSpPr>
        <p:spPr bwMode="auto">
          <a:xfrm>
            <a:off x="10416480" y="1155284"/>
            <a:ext cx="7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b="1">
                <a:solidFill>
                  <a:schemeClr val="bg1"/>
                </a:solidFill>
              </a:rPr>
              <a:t>OPST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1290347" name="Zástupný nadpis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 sz="3200" b="1" i="0" u="none" strike="noStrike" cap="none" spc="0">
                <a:solidFill>
                  <a:schemeClr val="tx2"/>
                </a:solidFill>
              </a:rPr>
              <a:t>Struktura žadatelů o podporu - celkem</a:t>
            </a:r>
            <a:endParaRPr>
              <a:solidFill>
                <a:schemeClr val="tx2"/>
              </a:solidFill>
            </a:endParaRPr>
          </a:p>
        </p:txBody>
      </p:sp>
      <p:graphicFrame>
        <p:nvGraphicFramePr>
          <p:cNvPr id="5" name="Graf 4"/>
          <p:cNvGraphicFramePr>
            <a:graphicFrameLocks xmlns:a="http://schemas.openxmlformats.org/drawingml/2006/main"/>
          </p:cNvGraphicFramePr>
          <p:nvPr/>
        </p:nvGraphicFramePr>
        <p:xfrm>
          <a:off x="335360" y="908720"/>
          <a:ext cx="10297144" cy="5777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ovéPole 1"/>
          <p:cNvSpPr txBox="1"/>
          <p:nvPr/>
        </p:nvSpPr>
        <p:spPr bwMode="auto">
          <a:xfrm>
            <a:off x="9048328" y="2348880"/>
            <a:ext cx="2016224" cy="57606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s-CZ" sz="1400" b="1">
                <a:solidFill>
                  <a:srgbClr val="1B867A"/>
                </a:solidFill>
                <a:latin typeface="Segoe UI"/>
                <a:cs typeface="Segoe UI"/>
              </a:rPr>
              <a:t>Akademický sektor</a:t>
            </a:r>
            <a:endParaRPr/>
          </a:p>
          <a:p>
            <a:pPr>
              <a:defRPr/>
            </a:pPr>
            <a:r>
              <a:rPr lang="cs-CZ" sz="1400" b="1">
                <a:solidFill>
                  <a:srgbClr val="1B867A"/>
                </a:solidFill>
                <a:latin typeface="Segoe UI"/>
                <a:cs typeface="Segoe UI"/>
              </a:rPr>
              <a:t>9,9 mld. Kč</a:t>
            </a:r>
            <a:endParaRPr/>
          </a:p>
        </p:txBody>
      </p:sp>
      <p:sp>
        <p:nvSpPr>
          <p:cNvPr id="9" name="TextovéPole 1"/>
          <p:cNvSpPr txBox="1"/>
          <p:nvPr/>
        </p:nvSpPr>
        <p:spPr bwMode="auto">
          <a:xfrm>
            <a:off x="6528048" y="766425"/>
            <a:ext cx="2016224" cy="57606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s-CZ" sz="1400" b="1">
                <a:solidFill>
                  <a:srgbClr val="FFC000"/>
                </a:solidFill>
                <a:latin typeface="Segoe UI"/>
                <a:cs typeface="Segoe UI"/>
              </a:rPr>
              <a:t>Neziskový sektor</a:t>
            </a:r>
            <a:endParaRPr/>
          </a:p>
          <a:p>
            <a:pPr>
              <a:defRPr/>
            </a:pPr>
            <a:r>
              <a:rPr lang="cs-CZ" sz="1400" b="1">
                <a:solidFill>
                  <a:srgbClr val="FFC000"/>
                </a:solidFill>
                <a:latin typeface="Segoe UI"/>
                <a:cs typeface="Segoe UI"/>
              </a:rPr>
              <a:t>0,5 mld. Kč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877912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4" y="172110"/>
            <a:ext cx="11280065" cy="88234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sz="3200" b="1" i="0" u="none">
                <a:solidFill>
                  <a:srgbClr val="FFFFFF"/>
                </a:solidFill>
                <a:latin typeface="Segoe UI"/>
                <a:ea typeface="Segoe UI"/>
                <a:cs typeface="Segoe UI"/>
              </a:rPr>
              <a:t>Nejbližší akce v regionech</a:t>
            </a:r>
            <a:endParaRPr/>
          </a:p>
        </p:txBody>
      </p:sp>
      <p:sp>
        <p:nvSpPr>
          <p:cNvPr id="410509363" name="TextovéPole 1379884623"/>
          <p:cNvSpPr txBox="1"/>
          <p:nvPr/>
        </p:nvSpPr>
        <p:spPr bwMode="auto">
          <a:xfrm>
            <a:off x="371659" y="1242886"/>
            <a:ext cx="10312641" cy="206498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cs-CZ"/>
              <a:t>Monitorovací výbor programu - 11.-12. června 2024 v Karlovarském kraji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cs-CZ"/>
          </a:p>
          <a:p>
            <a:pPr marL="285750" indent="-285750">
              <a:buFont typeface="Arial"/>
              <a:buChar char="•"/>
              <a:defRPr/>
            </a:pPr>
            <a:r>
              <a:rPr lang="cs-CZ"/>
              <a:t>Transformační fórum - k zahájení strategického projektu TCÚK - 13. 6. 2024 v Teplicích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cs-CZ"/>
          </a:p>
          <a:p>
            <a:pPr marL="285750" indent="-285750">
              <a:buFont typeface="Arial"/>
              <a:buChar char="•"/>
              <a:defRPr/>
            </a:pPr>
            <a:r>
              <a:rPr lang="cs-CZ"/>
              <a:t>Transformační konference v Ústí nad Labem - 16. 9. 2024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cs-CZ"/>
          </a:p>
          <a:p>
            <a:pPr marL="285750" indent="-285750">
              <a:buFont typeface="Arial"/>
              <a:buChar char="•"/>
              <a:defRPr/>
            </a:pPr>
            <a:r>
              <a:rPr lang="cs-CZ"/>
              <a:t>Výroční konference OPST  v Ústí nad Labem - 17. 9. 2024</a:t>
            </a:r>
            <a:endParaRPr/>
          </a:p>
        </p:txBody>
      </p:sp>
      <p:pic>
        <p:nvPicPr>
          <p:cNvPr id="1251335373" name="Obrázek 125133537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76410" y="3657600"/>
            <a:ext cx="6617925" cy="2826293"/>
          </a:xfrm>
          <a:prstGeom prst="rect">
            <a:avLst/>
          </a:prstGeom>
        </p:spPr>
      </p:pic>
      <p:pic>
        <p:nvPicPr>
          <p:cNvPr id="583198196" name="Obrázek 58319819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973458" y="3657600"/>
            <a:ext cx="5047091" cy="3057525"/>
          </a:xfrm>
          <a:prstGeom prst="rect">
            <a:avLst/>
          </a:prstGeom>
        </p:spPr>
      </p:pic>
      <p:sp>
        <p:nvSpPr>
          <p:cNvPr id="6" name="TextovéPole 1379884623"/>
          <p:cNvSpPr txBox="1"/>
          <p:nvPr/>
        </p:nvSpPr>
        <p:spPr bwMode="auto">
          <a:xfrm rot="20113440">
            <a:off x="9092578" y="1546181"/>
            <a:ext cx="3871130" cy="65594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cs-CZ" b="1">
                <a:solidFill>
                  <a:schemeClr val="tx2"/>
                </a:solidFill>
              </a:rPr>
              <a:t>+ semináře pro žadatele</a:t>
            </a:r>
            <a:endParaRPr/>
          </a:p>
          <a:p>
            <a:pPr>
              <a:defRPr/>
            </a:pPr>
            <a:r>
              <a:rPr lang="cs-CZ" b="1">
                <a:solidFill>
                  <a:schemeClr val="tx2"/>
                </a:solidFill>
              </a:rPr>
              <a:t>+ akce strategických projektů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 bwMode="auto">
          <a:xfrm>
            <a:off x="5936242" y="1410220"/>
            <a:ext cx="5646731" cy="4351338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cs-CZ" b="1">
                <a:solidFill>
                  <a:schemeClr val="tx2"/>
                </a:solidFill>
              </a:rPr>
              <a:t>Pravidla pro žadatele</a:t>
            </a:r>
            <a:endParaRPr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Komunikační akce strategických projektů</a:t>
            </a:r>
            <a:endParaRPr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rcRect l="0" t="0" r="765" b="0"/>
          <a:stretch/>
        </p:blipFill>
        <p:spPr bwMode="auto">
          <a:xfrm>
            <a:off x="695401" y="1412776"/>
            <a:ext cx="3574450" cy="508518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079395" y="2060848"/>
            <a:ext cx="5360427" cy="2448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237511" y="2227215"/>
            <a:ext cx="1615092" cy="161509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0</TotalTime>
  <Words>0</Words>
  <Application>onlyoffice/8.0.0.99</Application>
  <DocSecurity>0</DocSecurity>
  <PresentationFormat>Širokoúhlá obrazovka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dc:identifier/>
  <dc:language/>
  <cp:lastModifiedBy>Veselý Robert, Mgr.</cp:lastModifiedBy>
  <cp:revision>118</cp:revision>
  <dcterms:created xsi:type="dcterms:W3CDTF">2022-11-18T10:26:31Z</dcterms:created>
  <dcterms:modified xsi:type="dcterms:W3CDTF">2024-04-26T09:39:54Z</dcterms:modified>
  <cp:category/>
  <cp:contentStatus/>
  <cp:version/>
</cp:coreProperties>
</file>