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5" r:id="rId4"/>
    <p:sldId id="297" r:id="rId5"/>
    <p:sldId id="289" r:id="rId6"/>
    <p:sldId id="290" r:id="rId7"/>
    <p:sldId id="307" r:id="rId8"/>
    <p:sldId id="270" r:id="rId9"/>
    <p:sldId id="308" r:id="rId10"/>
    <p:sldId id="274" r:id="rId11"/>
  </p:sldIdLst>
  <p:sldSz cx="12192000" cy="6858000"/>
  <p:notesSz cx="12192000" cy="6858000"/>
  <p:defaultTextStyle>
    <a:defPPr>
      <a:defRPr lang="cs-CZ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2D5ABB26-0587-4C30-8999-92F81FD0307C}" styleName="No Style, No Grid">
    <a:wholeTbl>
      <a:tcTxStyle>
        <a:fontRef idx="minor">
          <a:prstClr val="black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lt1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/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dk1"/>
      </a:tcTxStyle>
      <a:tcStyle>
        <a:tcBdr/>
        <a:fill>
          <a:solidFill>
            <a:schemeClr val="lt1"/>
          </a:solidFill>
        </a:fill>
      </a:tcStyle>
    </a:lastCol>
    <a:firstCol>
      <a:tcTxStyle b="on">
        <a:fontRef idx="minor">
          <a:prstClr val="black"/>
        </a:fontRef>
        <a:schemeClr val="dk1"/>
      </a:tcTxStyle>
      <a:tcStyle>
        <a:tcBdr/>
        <a:fill>
          <a:solidFill>
            <a:schemeClr val="lt1"/>
          </a:solidFill>
        </a:fill>
      </a:tcStyle>
    </a:firstCol>
    <a:lastRow>
      <a:tcTxStyle b="on">
        <a:fontRef idx="minor">
          <a:prstClr val="black"/>
        </a:fontRef>
        <a:schemeClr val="dk1"/>
      </a:tcTxStyle>
      <a:tcStyle>
        <a:tcBdr>
          <a:top>
            <a:ln>
              <a:noFill/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dk1"/>
      </a:tcTxStyle>
      <a:tcStyle>
        <a:tcBdr>
          <a:bottom>
            <a:ln>
              <a:noFill/>
            </a:ln>
          </a:bottom>
        </a:tcBdr>
        <a:fill>
          <a:solidFill>
            <a:schemeClr val="l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600900000000001"/>
          <c:y val="2.6832000000000002E-2"/>
          <c:w val="0.769181"/>
          <c:h val="0.912186999999999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Sloupec3</c:v>
                </c:pt>
              </c:strCache>
            </c:strRef>
          </c:tx>
          <c:spPr>
            <a:prstGeom prst="rect">
              <a:avLst/>
            </a:prstGeom>
            <a:solidFill>
              <a:schemeClr val="accent1"/>
            </a:solidFill>
            <a:ln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prstGeom prst="rect">
                <a:avLst/>
              </a:prstGeom>
              <a:solidFill>
                <a:schemeClr val="tx2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0C-4100-851C-3441C77F1601}"/>
              </c:ext>
            </c:extLst>
          </c:dPt>
          <c:dPt>
            <c:idx val="1"/>
            <c:invertIfNegative val="0"/>
            <c:bubble3D val="0"/>
            <c:spPr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</a:gra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CD0C-4100-851C-3441C77F1601}"/>
              </c:ext>
            </c:extLst>
          </c:dPt>
          <c:dPt>
            <c:idx val="2"/>
            <c:invertIfNegative val="0"/>
            <c:bubble3D val="0"/>
            <c:spPr>
              <a:prstGeom prst="rect">
                <a:avLst/>
              </a:prstGeom>
              <a:pattFill prst="wdUpDiag">
                <a:fgClr>
                  <a:srgbClr val="7030A0"/>
                </a:fgClr>
                <a:bgClr>
                  <a:schemeClr val="bg1">
                    <a:lumMod val="85000"/>
                  </a:schemeClr>
                </a:bgClr>
              </a:patt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CD0C-4100-851C-3441C77F1601}"/>
              </c:ext>
            </c:extLst>
          </c:dPt>
          <c:dPt>
            <c:idx val="3"/>
            <c:invertIfNegative val="0"/>
            <c:bubble3D val="0"/>
            <c:spPr>
              <a:prstGeom prst="rect">
                <a:avLst/>
              </a:prstGeom>
              <a:solidFill>
                <a:schemeClr val="accent5">
                  <a:lumMod val="75000"/>
                  <a:lumOff val="25000"/>
                </a:schemeClr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D0C-4100-851C-3441C77F1601}"/>
              </c:ext>
            </c:extLst>
          </c:dPt>
          <c:cat>
            <c:strRef>
              <c:f>List1!$A$2:$A$5</c:f>
              <c:strCache>
                <c:ptCount val="4"/>
                <c:pt idx="0">
                  <c:v>Právní akty</c:v>
                </c:pt>
                <c:pt idx="1">
                  <c:v>Zažádáno </c:v>
                </c:pt>
                <c:pt idx="2">
                  <c:v>Vyhlášeno </c:v>
                </c:pt>
                <c:pt idx="3">
                  <c:v>Celková alokace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11.32</c:v>
                </c:pt>
                <c:pt idx="1">
                  <c:v>30.54</c:v>
                </c:pt>
                <c:pt idx="2">
                  <c:v>30.72</c:v>
                </c:pt>
                <c:pt idx="3">
                  <c:v>39.4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D0C-4100-851C-3441C77F16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83414111"/>
        <c:axId val="667918415"/>
      </c:barChart>
      <c:catAx>
        <c:axId val="383414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 bwMode="auto">
          <a:prstGeom prst="rect">
            <a:avLst/>
          </a:prstGeom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  <a:ea typeface="Arial"/>
                <a:cs typeface="Segoe UI"/>
              </a:defRPr>
            </a:pPr>
            <a:endParaRPr lang="cs-CZ"/>
          </a:p>
        </c:txPr>
        <c:crossAx val="667918415"/>
        <c:crosses val="autoZero"/>
        <c:auto val="1"/>
        <c:lblAlgn val="ctr"/>
        <c:lblOffset val="100"/>
        <c:noMultiLvlLbl val="0"/>
      </c:catAx>
      <c:valAx>
        <c:axId val="667918415"/>
        <c:scaling>
          <c:orientation val="minMax"/>
        </c:scaling>
        <c:delete val="1"/>
        <c:axPos val="b"/>
        <c:majorGridlines>
          <c:spPr bwMode="auto">
            <a:prstGeom prst="rect">
              <a:avLst/>
            </a:prstGeom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83414111"/>
        <c:crosses val="autoZero"/>
        <c:crossBetween val="between"/>
      </c:valAx>
      <c:spPr>
        <a:prstGeom prst="rect">
          <a:avLst/>
        </a:prstGeom>
        <a:noFill/>
        <a:ln w="25400">
          <a:noFill/>
        </a:ln>
        <a:effectLst/>
      </c:spPr>
    </c:plotArea>
    <c:plotVisOnly val="1"/>
    <c:dispBlanksAs val="gap"/>
    <c:showDLblsOverMax val="0"/>
  </c:chart>
  <c:spPr bwMode="auto">
    <a:xfrm>
      <a:off x="1487488" y="836712"/>
      <a:ext cx="9433048" cy="5206505"/>
    </a:xfrm>
    <a:prstGeom prst="rect">
      <a:avLst/>
    </a:prstGeom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5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200"/>
  </cs:categoryAxis>
  <cs:chartArea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5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 bwMode="auto">
      <a:prstGeom prst="rect">
        <a:avLst/>
      </a:prstGeom>
      <a:solidFill>
        <a:schemeClr val="lt1"/>
      </a:solidFill>
      <a:ln>
        <a:solidFill>
          <a:schemeClr val="dk1">
            <a:lumMod val="25000"/>
            <a:lumOff val="75000"/>
          </a:schemeClr>
        </a:solidFill>
        <a:miter/>
      </a:ln>
    </cs:spPr>
    <cs:defRPr sz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 bwMode="auto">
      <a:prstGeom prst="rect">
        <a:avLst/>
      </a:prstGeom>
      <a:ln w="9525">
        <a:solidFill>
          <a:schemeClr val="phClr"/>
        </a:solidFill>
        <a:round/>
      </a:ln>
    </cs:spPr>
  </cs:dataPointMarker>
  <cs:dataPointMarkerLayout/>
  <cs:dataPointWirefram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200"/>
  </cs:dataTable>
  <cs:down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  <a:round/>
      </a:ln>
    </cs:spPr>
  </cs:floor>
  <cs:gridlineMaj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200"/>
  </cs:seriesAxis>
  <cs:series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50" b="0" spc="0"/>
  </cs:title>
  <cs:trendline>
    <cs:lnRef idx="0">
      <cs:styleClr val="auto"/>
    </cs:lnRef>
    <cs:fillRef idx="0"/>
    <cs:effectRef idx="0"/>
    <cs:fontRef idx="minor">
      <a:schemeClr val="tx1"/>
    </cs:fontRef>
    <cs:spPr bwMode="auto">
      <a:prstGeom prst="rect">
        <a:avLst/>
      </a:prstGeom>
      <a:ln w="19050" cap="rnd">
        <a:solidFill>
          <a:schemeClr val="phClr"/>
        </a:solidFill>
        <a:prstDash val="sysDot"/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200"/>
  </cs:trendlineLabel>
  <cs:up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200"/>
  </cs:valueAxis>
  <cs:wall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  <a:round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7B6693-E855-4274-A3E7-885348609186}" type="doc">
      <dgm:prSet loTypeId="urn:microsoft.com/office/officeart/2005/8/layout/defaul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cs-CZ"/>
        </a:p>
      </dgm:t>
    </dgm:pt>
    <dgm:pt modelId="{23B514C7-59CE-4936-BAD9-7A6F75E9ECDA}">
      <dgm:prSet phldrT="[Text]" custT="1"/>
      <dgm:spPr/>
      <dgm:t>
        <a:bodyPr/>
        <a:lstStyle/>
        <a:p>
          <a:r>
            <a:rPr lang="cs-CZ" sz="2800" dirty="0"/>
            <a:t>Strategické projekty</a:t>
          </a:r>
        </a:p>
      </dgm:t>
    </dgm:pt>
    <dgm:pt modelId="{3EBA9782-A94D-4F03-97AF-3A594108D567}" type="parTrans" cxnId="{104BA095-359A-4D49-B3B6-984107D04659}">
      <dgm:prSet/>
      <dgm:spPr/>
      <dgm:t>
        <a:bodyPr/>
        <a:lstStyle/>
        <a:p>
          <a:endParaRPr lang="cs-CZ" sz="2000"/>
        </a:p>
      </dgm:t>
    </dgm:pt>
    <dgm:pt modelId="{DC1BF752-67C4-4225-B615-0B14EA23DEA9}" type="sibTrans" cxnId="{104BA095-359A-4D49-B3B6-984107D04659}">
      <dgm:prSet/>
      <dgm:spPr/>
      <dgm:t>
        <a:bodyPr/>
        <a:lstStyle/>
        <a:p>
          <a:endParaRPr lang="cs-CZ" sz="2000"/>
        </a:p>
      </dgm:t>
    </dgm:pt>
    <dgm:pt modelId="{64B7EDF9-6153-486F-BAB8-1C20E7E10906}">
      <dgm:prSet phldrT="[Text]" custT="1"/>
      <dgm:spPr/>
      <dgm:t>
        <a:bodyPr/>
        <a:lstStyle/>
        <a:p>
          <a:r>
            <a:rPr lang="cs-CZ" sz="2800" dirty="0"/>
            <a:t>Konektivita škol</a:t>
          </a:r>
        </a:p>
      </dgm:t>
    </dgm:pt>
    <dgm:pt modelId="{9720EE3F-6ABE-4181-BDE3-31142ECFCC78}" type="parTrans" cxnId="{2D0933DB-59F5-4161-B5DC-C43C1DF42AE8}">
      <dgm:prSet/>
      <dgm:spPr/>
      <dgm:t>
        <a:bodyPr/>
        <a:lstStyle/>
        <a:p>
          <a:endParaRPr lang="cs-CZ" sz="2000"/>
        </a:p>
      </dgm:t>
    </dgm:pt>
    <dgm:pt modelId="{229283E9-0FAE-461D-BBC7-769DBCCB8C09}" type="sibTrans" cxnId="{2D0933DB-59F5-4161-B5DC-C43C1DF42AE8}">
      <dgm:prSet/>
      <dgm:spPr/>
      <dgm:t>
        <a:bodyPr/>
        <a:lstStyle/>
        <a:p>
          <a:endParaRPr lang="cs-CZ" sz="2000"/>
        </a:p>
      </dgm:t>
    </dgm:pt>
    <dgm:pt modelId="{C0EB425E-91B0-4B4B-925E-810469110C4E}">
      <dgm:prSet phldrT="[Text]" custT="1"/>
      <dgm:spPr/>
      <dgm:t>
        <a:bodyPr/>
        <a:lstStyle/>
        <a:p>
          <a:r>
            <a:rPr lang="cs-CZ" sz="2800" dirty="0"/>
            <a:t>Odborné učebny</a:t>
          </a:r>
        </a:p>
      </dgm:t>
    </dgm:pt>
    <dgm:pt modelId="{F1AE2CD0-1095-4CFC-A028-8CB76DF3AEB7}" type="parTrans" cxnId="{1D25DCA8-64FD-434E-8E61-69B3CCD8018E}">
      <dgm:prSet/>
      <dgm:spPr/>
      <dgm:t>
        <a:bodyPr/>
        <a:lstStyle/>
        <a:p>
          <a:endParaRPr lang="cs-CZ" sz="2000"/>
        </a:p>
      </dgm:t>
    </dgm:pt>
    <dgm:pt modelId="{26DF3F52-34AD-4757-9420-CB6FDAC5E7FB}" type="sibTrans" cxnId="{1D25DCA8-64FD-434E-8E61-69B3CCD8018E}">
      <dgm:prSet/>
      <dgm:spPr/>
      <dgm:t>
        <a:bodyPr/>
        <a:lstStyle/>
        <a:p>
          <a:endParaRPr lang="cs-CZ" sz="2000"/>
        </a:p>
      </dgm:t>
    </dgm:pt>
    <dgm:pt modelId="{ABB0785C-E250-4675-9654-CE4EB25B6F00}">
      <dgm:prSet phldrT="[Text]" custT="1"/>
      <dgm:spPr/>
      <dgm:t>
        <a:bodyPr/>
        <a:lstStyle/>
        <a:p>
          <a:pPr>
            <a:spcBef>
              <a:spcPts val="1200"/>
            </a:spcBef>
            <a:spcAft>
              <a:spcPts val="1800"/>
            </a:spcAft>
          </a:pPr>
          <a:r>
            <a:rPr lang="cs-CZ" sz="2000" dirty="0"/>
            <a:t>Veřejné služby, kultura, sport, rekreace</a:t>
          </a:r>
          <a:br>
            <a:rPr lang="cs-CZ" sz="2400" dirty="0"/>
          </a:br>
          <a:r>
            <a:rPr lang="cs-CZ" sz="1400" dirty="0"/>
            <a:t>obnova území</a:t>
          </a:r>
          <a:endParaRPr lang="cs-CZ" sz="2800" dirty="0"/>
        </a:p>
      </dgm:t>
    </dgm:pt>
    <dgm:pt modelId="{6637CC8E-52AF-41DD-A606-89F5C193DF64}" type="parTrans" cxnId="{4BB7B71A-93AE-47F7-94FA-6B783B307E9F}">
      <dgm:prSet/>
      <dgm:spPr/>
      <dgm:t>
        <a:bodyPr/>
        <a:lstStyle/>
        <a:p>
          <a:endParaRPr lang="cs-CZ" sz="2000"/>
        </a:p>
      </dgm:t>
    </dgm:pt>
    <dgm:pt modelId="{313B4A54-479B-4CAA-90C2-29CBF1B9AD98}" type="sibTrans" cxnId="{4BB7B71A-93AE-47F7-94FA-6B783B307E9F}">
      <dgm:prSet/>
      <dgm:spPr/>
      <dgm:t>
        <a:bodyPr/>
        <a:lstStyle/>
        <a:p>
          <a:endParaRPr lang="cs-CZ" sz="2000"/>
        </a:p>
      </dgm:t>
    </dgm:pt>
    <dgm:pt modelId="{266003B3-4C6F-4454-B0B3-323DDE94DE08}">
      <dgm:prSet phldrT="[Text]" custT="1"/>
      <dgm:spPr/>
      <dgm:t>
        <a:bodyPr/>
        <a:lstStyle/>
        <a:p>
          <a:r>
            <a:rPr lang="cs-CZ" sz="2800" dirty="0"/>
            <a:t>Vouchery pro podnikatele</a:t>
          </a:r>
        </a:p>
      </dgm:t>
    </dgm:pt>
    <dgm:pt modelId="{F1AB8680-AB43-41AF-A2E0-30FD7E63F869}" type="parTrans" cxnId="{8D72AADB-1594-4C03-93B5-552B65A7C8D7}">
      <dgm:prSet/>
      <dgm:spPr/>
      <dgm:t>
        <a:bodyPr/>
        <a:lstStyle/>
        <a:p>
          <a:endParaRPr lang="cs-CZ" sz="1600"/>
        </a:p>
      </dgm:t>
    </dgm:pt>
    <dgm:pt modelId="{F225AEC7-40B0-4C15-B002-7D01F982DD0C}" type="sibTrans" cxnId="{8D72AADB-1594-4C03-93B5-552B65A7C8D7}">
      <dgm:prSet/>
      <dgm:spPr/>
      <dgm:t>
        <a:bodyPr/>
        <a:lstStyle/>
        <a:p>
          <a:endParaRPr lang="cs-CZ" sz="1600"/>
        </a:p>
      </dgm:t>
    </dgm:pt>
    <dgm:pt modelId="{57C51073-4284-4514-BC79-CB5C363C6B77}">
      <dgm:prSet phldrT="[Text]" custT="1"/>
      <dgm:spPr/>
      <dgm:t>
        <a:bodyPr/>
        <a:lstStyle/>
        <a:p>
          <a:r>
            <a:rPr lang="cs-CZ" sz="2800" dirty="0"/>
            <a:t>Úvěr Transformace</a:t>
          </a:r>
        </a:p>
      </dgm:t>
    </dgm:pt>
    <dgm:pt modelId="{D4BB751C-7F81-4BAF-BF82-DCF65990ED3C}" type="parTrans" cxnId="{C2FC9538-0E46-49C4-9DDD-1D57589AD07D}">
      <dgm:prSet/>
      <dgm:spPr/>
      <dgm:t>
        <a:bodyPr/>
        <a:lstStyle/>
        <a:p>
          <a:endParaRPr lang="cs-CZ" sz="1600"/>
        </a:p>
      </dgm:t>
    </dgm:pt>
    <dgm:pt modelId="{EF82A37E-98CD-4A01-9D6A-130BB0A66960}" type="sibTrans" cxnId="{C2FC9538-0E46-49C4-9DDD-1D57589AD07D}">
      <dgm:prSet/>
      <dgm:spPr/>
      <dgm:t>
        <a:bodyPr/>
        <a:lstStyle/>
        <a:p>
          <a:endParaRPr lang="cs-CZ" sz="1600"/>
        </a:p>
      </dgm:t>
    </dgm:pt>
    <dgm:pt modelId="{09EFA4DC-3863-402E-859D-91EA130E2200}" type="pres">
      <dgm:prSet presAssocID="{C77B6693-E855-4274-A3E7-885348609186}" presName="diagram" presStyleCnt="0">
        <dgm:presLayoutVars>
          <dgm:dir/>
          <dgm:resizeHandles val="exact"/>
        </dgm:presLayoutVars>
      </dgm:prSet>
      <dgm:spPr/>
    </dgm:pt>
    <dgm:pt modelId="{B6040F42-8658-4C06-9AFD-1E188C8B9A97}" type="pres">
      <dgm:prSet presAssocID="{23B514C7-59CE-4936-BAD9-7A6F75E9ECDA}" presName="node" presStyleLbl="node1" presStyleIdx="0" presStyleCnt="6">
        <dgm:presLayoutVars>
          <dgm:bulletEnabled val="1"/>
        </dgm:presLayoutVars>
      </dgm:prSet>
      <dgm:spPr/>
    </dgm:pt>
    <dgm:pt modelId="{12D8FE42-DAEF-4208-BE8D-C25FDB5349B7}" type="pres">
      <dgm:prSet presAssocID="{DC1BF752-67C4-4225-B615-0B14EA23DEA9}" presName="sibTrans" presStyleCnt="0"/>
      <dgm:spPr/>
    </dgm:pt>
    <dgm:pt modelId="{DEA127A8-473A-4568-A36D-88CF382AB958}" type="pres">
      <dgm:prSet presAssocID="{64B7EDF9-6153-486F-BAB8-1C20E7E10906}" presName="node" presStyleLbl="node1" presStyleIdx="1" presStyleCnt="6">
        <dgm:presLayoutVars>
          <dgm:bulletEnabled val="1"/>
        </dgm:presLayoutVars>
      </dgm:prSet>
      <dgm:spPr/>
    </dgm:pt>
    <dgm:pt modelId="{5A523698-5946-4EC0-BE77-943AB5A50635}" type="pres">
      <dgm:prSet presAssocID="{229283E9-0FAE-461D-BBC7-769DBCCB8C09}" presName="sibTrans" presStyleCnt="0"/>
      <dgm:spPr/>
    </dgm:pt>
    <dgm:pt modelId="{41F9EFF6-3EFB-4A79-8EE5-B037FD67A496}" type="pres">
      <dgm:prSet presAssocID="{C0EB425E-91B0-4B4B-925E-810469110C4E}" presName="node" presStyleLbl="node1" presStyleIdx="2" presStyleCnt="6">
        <dgm:presLayoutVars>
          <dgm:bulletEnabled val="1"/>
        </dgm:presLayoutVars>
      </dgm:prSet>
      <dgm:spPr/>
    </dgm:pt>
    <dgm:pt modelId="{E31CDF7C-FC8D-432E-9BF2-766B735352A1}" type="pres">
      <dgm:prSet presAssocID="{26DF3F52-34AD-4757-9420-CB6FDAC5E7FB}" presName="sibTrans" presStyleCnt="0"/>
      <dgm:spPr/>
    </dgm:pt>
    <dgm:pt modelId="{4683D4D8-9225-4BDE-8A6F-872D3309489C}" type="pres">
      <dgm:prSet presAssocID="{ABB0785C-E250-4675-9654-CE4EB25B6F00}" presName="node" presStyleLbl="node1" presStyleIdx="3" presStyleCnt="6">
        <dgm:presLayoutVars>
          <dgm:bulletEnabled val="1"/>
        </dgm:presLayoutVars>
      </dgm:prSet>
      <dgm:spPr/>
    </dgm:pt>
    <dgm:pt modelId="{5082F7CE-03FD-4AF9-94C8-0FBC72E1BE5B}" type="pres">
      <dgm:prSet presAssocID="{313B4A54-479B-4CAA-90C2-29CBF1B9AD98}" presName="sibTrans" presStyleCnt="0"/>
      <dgm:spPr/>
    </dgm:pt>
    <dgm:pt modelId="{788AEE67-BE21-413D-B700-543353B8A587}" type="pres">
      <dgm:prSet presAssocID="{266003B3-4C6F-4454-B0B3-323DDE94DE08}" presName="node" presStyleLbl="node1" presStyleIdx="4" presStyleCnt="6">
        <dgm:presLayoutVars>
          <dgm:bulletEnabled val="1"/>
        </dgm:presLayoutVars>
      </dgm:prSet>
      <dgm:spPr/>
    </dgm:pt>
    <dgm:pt modelId="{9C98A633-E4A4-419F-96F7-7B424F15926E}" type="pres">
      <dgm:prSet presAssocID="{F225AEC7-40B0-4C15-B002-7D01F982DD0C}" presName="sibTrans" presStyleCnt="0"/>
      <dgm:spPr/>
    </dgm:pt>
    <dgm:pt modelId="{FF57D391-BE55-4920-9598-3A226403FCA3}" type="pres">
      <dgm:prSet presAssocID="{57C51073-4284-4514-BC79-CB5C363C6B77}" presName="node" presStyleLbl="node1" presStyleIdx="5" presStyleCnt="6">
        <dgm:presLayoutVars>
          <dgm:bulletEnabled val="1"/>
        </dgm:presLayoutVars>
      </dgm:prSet>
      <dgm:spPr/>
    </dgm:pt>
  </dgm:ptLst>
  <dgm:cxnLst>
    <dgm:cxn modelId="{F92E2609-33D0-4DCC-BD5E-64ACF0E75496}" type="presOf" srcId="{C0EB425E-91B0-4B4B-925E-810469110C4E}" destId="{41F9EFF6-3EFB-4A79-8EE5-B037FD67A496}" srcOrd="0" destOrd="0" presId="urn:microsoft.com/office/officeart/2005/8/layout/default"/>
    <dgm:cxn modelId="{5753E90F-AA87-4451-BE53-F3FEB356FC73}" type="presOf" srcId="{23B514C7-59CE-4936-BAD9-7A6F75E9ECDA}" destId="{B6040F42-8658-4C06-9AFD-1E188C8B9A97}" srcOrd="0" destOrd="0" presId="urn:microsoft.com/office/officeart/2005/8/layout/default"/>
    <dgm:cxn modelId="{348A5915-C6C6-4033-A4CC-D7ACBD1B291C}" type="presOf" srcId="{57C51073-4284-4514-BC79-CB5C363C6B77}" destId="{FF57D391-BE55-4920-9598-3A226403FCA3}" srcOrd="0" destOrd="0" presId="urn:microsoft.com/office/officeart/2005/8/layout/default"/>
    <dgm:cxn modelId="{4BB7B71A-93AE-47F7-94FA-6B783B307E9F}" srcId="{C77B6693-E855-4274-A3E7-885348609186}" destId="{ABB0785C-E250-4675-9654-CE4EB25B6F00}" srcOrd="3" destOrd="0" parTransId="{6637CC8E-52AF-41DD-A606-89F5C193DF64}" sibTransId="{313B4A54-479B-4CAA-90C2-29CBF1B9AD98}"/>
    <dgm:cxn modelId="{3580BB27-ADBE-40DD-9DD5-35BA4DFA30A8}" type="presOf" srcId="{C77B6693-E855-4274-A3E7-885348609186}" destId="{09EFA4DC-3863-402E-859D-91EA130E2200}" srcOrd="0" destOrd="0" presId="urn:microsoft.com/office/officeart/2005/8/layout/default"/>
    <dgm:cxn modelId="{C2FC9538-0E46-49C4-9DDD-1D57589AD07D}" srcId="{C77B6693-E855-4274-A3E7-885348609186}" destId="{57C51073-4284-4514-BC79-CB5C363C6B77}" srcOrd="5" destOrd="0" parTransId="{D4BB751C-7F81-4BAF-BF82-DCF65990ED3C}" sibTransId="{EF82A37E-98CD-4A01-9D6A-130BB0A66960}"/>
    <dgm:cxn modelId="{104BA095-359A-4D49-B3B6-984107D04659}" srcId="{C77B6693-E855-4274-A3E7-885348609186}" destId="{23B514C7-59CE-4936-BAD9-7A6F75E9ECDA}" srcOrd="0" destOrd="0" parTransId="{3EBA9782-A94D-4F03-97AF-3A594108D567}" sibTransId="{DC1BF752-67C4-4225-B615-0B14EA23DEA9}"/>
    <dgm:cxn modelId="{BDCE909A-436F-41C3-84FA-52BEC311E42F}" type="presOf" srcId="{ABB0785C-E250-4675-9654-CE4EB25B6F00}" destId="{4683D4D8-9225-4BDE-8A6F-872D3309489C}" srcOrd="0" destOrd="0" presId="urn:microsoft.com/office/officeart/2005/8/layout/default"/>
    <dgm:cxn modelId="{1D25DCA8-64FD-434E-8E61-69B3CCD8018E}" srcId="{C77B6693-E855-4274-A3E7-885348609186}" destId="{C0EB425E-91B0-4B4B-925E-810469110C4E}" srcOrd="2" destOrd="0" parTransId="{F1AE2CD0-1095-4CFC-A028-8CB76DF3AEB7}" sibTransId="{26DF3F52-34AD-4757-9420-CB6FDAC5E7FB}"/>
    <dgm:cxn modelId="{89CF36C3-4315-4C6C-9F69-8DC86ECDD367}" type="presOf" srcId="{266003B3-4C6F-4454-B0B3-323DDE94DE08}" destId="{788AEE67-BE21-413D-B700-543353B8A587}" srcOrd="0" destOrd="0" presId="urn:microsoft.com/office/officeart/2005/8/layout/default"/>
    <dgm:cxn modelId="{2D0933DB-59F5-4161-B5DC-C43C1DF42AE8}" srcId="{C77B6693-E855-4274-A3E7-885348609186}" destId="{64B7EDF9-6153-486F-BAB8-1C20E7E10906}" srcOrd="1" destOrd="0" parTransId="{9720EE3F-6ABE-4181-BDE3-31142ECFCC78}" sibTransId="{229283E9-0FAE-461D-BBC7-769DBCCB8C09}"/>
    <dgm:cxn modelId="{8D72AADB-1594-4C03-93B5-552B65A7C8D7}" srcId="{C77B6693-E855-4274-A3E7-885348609186}" destId="{266003B3-4C6F-4454-B0B3-323DDE94DE08}" srcOrd="4" destOrd="0" parTransId="{F1AB8680-AB43-41AF-A2E0-30FD7E63F869}" sibTransId="{F225AEC7-40B0-4C15-B002-7D01F982DD0C}"/>
    <dgm:cxn modelId="{362FB1FA-2354-4EF8-9E08-3E345ACDE322}" type="presOf" srcId="{64B7EDF9-6153-486F-BAB8-1C20E7E10906}" destId="{DEA127A8-473A-4568-A36D-88CF382AB958}" srcOrd="0" destOrd="0" presId="urn:microsoft.com/office/officeart/2005/8/layout/default"/>
    <dgm:cxn modelId="{88855668-F78C-4B0E-B51A-5FC3A9E4DBE0}" type="presParOf" srcId="{09EFA4DC-3863-402E-859D-91EA130E2200}" destId="{B6040F42-8658-4C06-9AFD-1E188C8B9A97}" srcOrd="0" destOrd="0" presId="urn:microsoft.com/office/officeart/2005/8/layout/default"/>
    <dgm:cxn modelId="{79DD0817-7B8C-472C-B2C8-264FF9DA8092}" type="presParOf" srcId="{09EFA4DC-3863-402E-859D-91EA130E2200}" destId="{12D8FE42-DAEF-4208-BE8D-C25FDB5349B7}" srcOrd="1" destOrd="0" presId="urn:microsoft.com/office/officeart/2005/8/layout/default"/>
    <dgm:cxn modelId="{D208B3E1-6514-4312-9ECF-7609DEC36AE9}" type="presParOf" srcId="{09EFA4DC-3863-402E-859D-91EA130E2200}" destId="{DEA127A8-473A-4568-A36D-88CF382AB958}" srcOrd="2" destOrd="0" presId="urn:microsoft.com/office/officeart/2005/8/layout/default"/>
    <dgm:cxn modelId="{8A962430-C48A-45E1-B952-59314FB12612}" type="presParOf" srcId="{09EFA4DC-3863-402E-859D-91EA130E2200}" destId="{5A523698-5946-4EC0-BE77-943AB5A50635}" srcOrd="3" destOrd="0" presId="urn:microsoft.com/office/officeart/2005/8/layout/default"/>
    <dgm:cxn modelId="{2D3F1EA2-0E15-4532-B598-7E0C12C5C582}" type="presParOf" srcId="{09EFA4DC-3863-402E-859D-91EA130E2200}" destId="{41F9EFF6-3EFB-4A79-8EE5-B037FD67A496}" srcOrd="4" destOrd="0" presId="urn:microsoft.com/office/officeart/2005/8/layout/default"/>
    <dgm:cxn modelId="{4ACF6C37-87C9-4570-8197-5F2C22221E0F}" type="presParOf" srcId="{09EFA4DC-3863-402E-859D-91EA130E2200}" destId="{E31CDF7C-FC8D-432E-9BF2-766B735352A1}" srcOrd="5" destOrd="0" presId="urn:microsoft.com/office/officeart/2005/8/layout/default"/>
    <dgm:cxn modelId="{26881076-1CD7-4C7E-B780-CE137D23361E}" type="presParOf" srcId="{09EFA4DC-3863-402E-859D-91EA130E2200}" destId="{4683D4D8-9225-4BDE-8A6F-872D3309489C}" srcOrd="6" destOrd="0" presId="urn:microsoft.com/office/officeart/2005/8/layout/default"/>
    <dgm:cxn modelId="{3FD381B7-9806-4B25-9E42-04192121E651}" type="presParOf" srcId="{09EFA4DC-3863-402E-859D-91EA130E2200}" destId="{5082F7CE-03FD-4AF9-94C8-0FBC72E1BE5B}" srcOrd="7" destOrd="0" presId="urn:microsoft.com/office/officeart/2005/8/layout/default"/>
    <dgm:cxn modelId="{F64D80B1-E518-423D-BC06-DDF0DEA90955}" type="presParOf" srcId="{09EFA4DC-3863-402E-859D-91EA130E2200}" destId="{788AEE67-BE21-413D-B700-543353B8A587}" srcOrd="8" destOrd="0" presId="urn:microsoft.com/office/officeart/2005/8/layout/default"/>
    <dgm:cxn modelId="{F5719740-976F-488F-BD94-A3035C3129A8}" type="presParOf" srcId="{09EFA4DC-3863-402E-859D-91EA130E2200}" destId="{9C98A633-E4A4-419F-96F7-7B424F15926E}" srcOrd="9" destOrd="0" presId="urn:microsoft.com/office/officeart/2005/8/layout/default"/>
    <dgm:cxn modelId="{2E90EFCE-8CF2-4E23-96E7-6AED5E3258BD}" type="presParOf" srcId="{09EFA4DC-3863-402E-859D-91EA130E2200}" destId="{FF57D391-BE55-4920-9598-3A226403FCA3}" srcOrd="10" destOrd="0" presId="urn:microsoft.com/office/officeart/2005/8/layout/default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77B6693-E855-4274-A3E7-885348609186}" type="doc">
      <dgm:prSet loTypeId="urn:microsoft.com/office/officeart/2005/8/layout/defaul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cs-CZ"/>
        </a:p>
      </dgm:t>
    </dgm:pt>
    <dgm:pt modelId="{23B514C7-59CE-4936-BAD9-7A6F75E9ECDA}">
      <dgm:prSet phldrT="[Text]" custT="1"/>
      <dgm:spPr/>
      <dgm:t>
        <a:bodyPr/>
        <a:lstStyle/>
        <a:p>
          <a:r>
            <a:rPr lang="cs-CZ" sz="3200" dirty="0"/>
            <a:t>Příroda a krajina</a:t>
          </a:r>
        </a:p>
        <a:p>
          <a:r>
            <a:rPr lang="cs-CZ" sz="1600" dirty="0"/>
            <a:t>Obnova území</a:t>
          </a:r>
        </a:p>
      </dgm:t>
    </dgm:pt>
    <dgm:pt modelId="{3EBA9782-A94D-4F03-97AF-3A594108D567}" type="parTrans" cxnId="{104BA095-359A-4D49-B3B6-984107D04659}">
      <dgm:prSet/>
      <dgm:spPr/>
      <dgm:t>
        <a:bodyPr/>
        <a:lstStyle/>
        <a:p>
          <a:endParaRPr lang="cs-CZ" sz="2400"/>
        </a:p>
      </dgm:t>
    </dgm:pt>
    <dgm:pt modelId="{DC1BF752-67C4-4225-B615-0B14EA23DEA9}" type="sibTrans" cxnId="{104BA095-359A-4D49-B3B6-984107D04659}">
      <dgm:prSet/>
      <dgm:spPr/>
      <dgm:t>
        <a:bodyPr/>
        <a:lstStyle/>
        <a:p>
          <a:endParaRPr lang="cs-CZ" sz="2400"/>
        </a:p>
      </dgm:t>
    </dgm:pt>
    <dgm:pt modelId="{62537DAB-2A66-4753-A724-ACDDD1909502}">
      <dgm:prSet phldrT="[Text]" custT="1"/>
      <dgm:spPr/>
      <dgm:t>
        <a:bodyPr/>
        <a:lstStyle/>
        <a:p>
          <a:r>
            <a:rPr lang="cs-CZ" sz="3200" dirty="0"/>
            <a:t>Řemeslné inkubátory</a:t>
          </a:r>
        </a:p>
      </dgm:t>
    </dgm:pt>
    <dgm:pt modelId="{35F8A0BD-2472-4FE4-AF51-ADDA6E34CA40}" type="parTrans" cxnId="{28147257-CECD-4598-BF43-20B1A2B5F20C}">
      <dgm:prSet/>
      <dgm:spPr/>
      <dgm:t>
        <a:bodyPr/>
        <a:lstStyle/>
        <a:p>
          <a:endParaRPr lang="cs-CZ"/>
        </a:p>
      </dgm:t>
    </dgm:pt>
    <dgm:pt modelId="{E3DE5E24-BD62-4879-88A7-B0170811A5F1}" type="sibTrans" cxnId="{28147257-CECD-4598-BF43-20B1A2B5F20C}">
      <dgm:prSet/>
      <dgm:spPr/>
      <dgm:t>
        <a:bodyPr/>
        <a:lstStyle/>
        <a:p>
          <a:endParaRPr lang="cs-CZ"/>
        </a:p>
      </dgm:t>
    </dgm:pt>
    <dgm:pt modelId="{977B8699-14A6-460F-A7E7-0686DC68D41C}">
      <dgm:prSet phldrT="[Text]" custT="1"/>
      <dgm:spPr/>
      <dgm:t>
        <a:bodyPr/>
        <a:lstStyle/>
        <a:p>
          <a:r>
            <a:rPr lang="cs-CZ" sz="3200" dirty="0"/>
            <a:t>Infrastruktura</a:t>
          </a:r>
        </a:p>
        <a:p>
          <a:r>
            <a:rPr lang="cs-CZ" sz="1600" dirty="0"/>
            <a:t>Obnova území</a:t>
          </a:r>
        </a:p>
      </dgm:t>
    </dgm:pt>
    <dgm:pt modelId="{AA532284-9E35-48D6-8D25-F3CEFDDB4BE7}" type="parTrans" cxnId="{F1F4E42F-6CDF-4FFB-A469-1300E8C7AC8F}">
      <dgm:prSet/>
      <dgm:spPr/>
      <dgm:t>
        <a:bodyPr/>
        <a:lstStyle/>
        <a:p>
          <a:endParaRPr lang="cs-CZ"/>
        </a:p>
      </dgm:t>
    </dgm:pt>
    <dgm:pt modelId="{3BBDEA17-103C-4FF4-A327-9B6C7542C160}" type="sibTrans" cxnId="{F1F4E42F-6CDF-4FFB-A469-1300E8C7AC8F}">
      <dgm:prSet/>
      <dgm:spPr/>
      <dgm:t>
        <a:bodyPr/>
        <a:lstStyle/>
        <a:p>
          <a:endParaRPr lang="cs-CZ"/>
        </a:p>
      </dgm:t>
    </dgm:pt>
    <dgm:pt modelId="{BA32A24E-343F-47EC-8225-16020D73CC00}">
      <dgm:prSet phldrT="[Text]" custT="1"/>
      <dgm:spPr/>
      <dgm:t>
        <a:bodyPr/>
        <a:lstStyle/>
        <a:p>
          <a:r>
            <a:rPr lang="cs-CZ" sz="3200" dirty="0"/>
            <a:t>Vzdělávání </a:t>
          </a:r>
          <a:br>
            <a:rPr lang="cs-CZ" sz="3200" dirty="0"/>
          </a:br>
          <a:r>
            <a:rPr lang="cs-CZ" sz="3200" dirty="0"/>
            <a:t>ve firmách</a:t>
          </a:r>
        </a:p>
      </dgm:t>
    </dgm:pt>
    <dgm:pt modelId="{5DDDFD99-A9A6-4074-AFFA-5C10A2EDAF8C}" type="parTrans" cxnId="{7E88ABD6-84E8-4213-A20B-6CE4993283A2}">
      <dgm:prSet/>
      <dgm:spPr/>
      <dgm:t>
        <a:bodyPr/>
        <a:lstStyle/>
        <a:p>
          <a:endParaRPr lang="cs-CZ"/>
        </a:p>
      </dgm:t>
    </dgm:pt>
    <dgm:pt modelId="{8107CF60-3CD3-404F-A3EA-028DC2B70532}" type="sibTrans" cxnId="{7E88ABD6-84E8-4213-A20B-6CE4993283A2}">
      <dgm:prSet/>
      <dgm:spPr/>
      <dgm:t>
        <a:bodyPr/>
        <a:lstStyle/>
        <a:p>
          <a:endParaRPr lang="cs-CZ"/>
        </a:p>
      </dgm:t>
    </dgm:pt>
    <dgm:pt modelId="{09EFA4DC-3863-402E-859D-91EA130E2200}" type="pres">
      <dgm:prSet presAssocID="{C77B6693-E855-4274-A3E7-885348609186}" presName="diagram" presStyleCnt="0">
        <dgm:presLayoutVars>
          <dgm:dir/>
          <dgm:resizeHandles val="exact"/>
        </dgm:presLayoutVars>
      </dgm:prSet>
      <dgm:spPr/>
    </dgm:pt>
    <dgm:pt modelId="{1E1FF399-769F-46FD-A5A4-C5E91F607C96}" type="pres">
      <dgm:prSet presAssocID="{BA32A24E-343F-47EC-8225-16020D73CC00}" presName="node" presStyleLbl="node1" presStyleIdx="0" presStyleCnt="4">
        <dgm:presLayoutVars>
          <dgm:bulletEnabled val="1"/>
        </dgm:presLayoutVars>
      </dgm:prSet>
      <dgm:spPr/>
    </dgm:pt>
    <dgm:pt modelId="{84E0BD6B-B36A-42AE-B11A-32B59F44BF52}" type="pres">
      <dgm:prSet presAssocID="{8107CF60-3CD3-404F-A3EA-028DC2B70532}" presName="sibTrans" presStyleCnt="0"/>
      <dgm:spPr/>
    </dgm:pt>
    <dgm:pt modelId="{B6040F42-8658-4C06-9AFD-1E188C8B9A97}" type="pres">
      <dgm:prSet presAssocID="{23B514C7-59CE-4936-BAD9-7A6F75E9ECDA}" presName="node" presStyleLbl="node1" presStyleIdx="1" presStyleCnt="4">
        <dgm:presLayoutVars>
          <dgm:bulletEnabled val="1"/>
        </dgm:presLayoutVars>
      </dgm:prSet>
      <dgm:spPr/>
    </dgm:pt>
    <dgm:pt modelId="{E9ED79CC-31F3-4F20-A4C6-ED6C2B336072}" type="pres">
      <dgm:prSet presAssocID="{DC1BF752-67C4-4225-B615-0B14EA23DEA9}" presName="sibTrans" presStyleCnt="0"/>
      <dgm:spPr/>
    </dgm:pt>
    <dgm:pt modelId="{3EA2F27F-29BA-4232-98B9-32E6546EBB2B}" type="pres">
      <dgm:prSet presAssocID="{62537DAB-2A66-4753-A724-ACDDD1909502}" presName="node" presStyleLbl="node1" presStyleIdx="2" presStyleCnt="4">
        <dgm:presLayoutVars>
          <dgm:bulletEnabled val="1"/>
        </dgm:presLayoutVars>
      </dgm:prSet>
      <dgm:spPr/>
    </dgm:pt>
    <dgm:pt modelId="{57B6BDAF-C833-4BF0-B840-3EC7996F9AED}" type="pres">
      <dgm:prSet presAssocID="{E3DE5E24-BD62-4879-88A7-B0170811A5F1}" presName="sibTrans" presStyleCnt="0"/>
      <dgm:spPr/>
    </dgm:pt>
    <dgm:pt modelId="{306D0641-D697-429C-8172-BBC6208B00AF}" type="pres">
      <dgm:prSet presAssocID="{977B8699-14A6-460F-A7E7-0686DC68D41C}" presName="node" presStyleLbl="node1" presStyleIdx="3" presStyleCnt="4">
        <dgm:presLayoutVars>
          <dgm:bulletEnabled val="1"/>
        </dgm:presLayoutVars>
      </dgm:prSet>
      <dgm:spPr/>
    </dgm:pt>
  </dgm:ptLst>
  <dgm:cxnLst>
    <dgm:cxn modelId="{5753E90F-AA87-4451-BE53-F3FEB356FC73}" type="presOf" srcId="{23B514C7-59CE-4936-BAD9-7A6F75E9ECDA}" destId="{B6040F42-8658-4C06-9AFD-1E188C8B9A97}" srcOrd="0" destOrd="0" presId="urn:microsoft.com/office/officeart/2005/8/layout/default"/>
    <dgm:cxn modelId="{56DFB620-7AB2-480C-877C-657511EEC226}" type="presOf" srcId="{62537DAB-2A66-4753-A724-ACDDD1909502}" destId="{3EA2F27F-29BA-4232-98B9-32E6546EBB2B}" srcOrd="0" destOrd="0" presId="urn:microsoft.com/office/officeart/2005/8/layout/default"/>
    <dgm:cxn modelId="{3580BB27-ADBE-40DD-9DD5-35BA4DFA30A8}" type="presOf" srcId="{C77B6693-E855-4274-A3E7-885348609186}" destId="{09EFA4DC-3863-402E-859D-91EA130E2200}" srcOrd="0" destOrd="0" presId="urn:microsoft.com/office/officeart/2005/8/layout/default"/>
    <dgm:cxn modelId="{F1F4E42F-6CDF-4FFB-A469-1300E8C7AC8F}" srcId="{C77B6693-E855-4274-A3E7-885348609186}" destId="{977B8699-14A6-460F-A7E7-0686DC68D41C}" srcOrd="3" destOrd="0" parTransId="{AA532284-9E35-48D6-8D25-F3CEFDDB4BE7}" sibTransId="{3BBDEA17-103C-4FF4-A327-9B6C7542C160}"/>
    <dgm:cxn modelId="{28147257-CECD-4598-BF43-20B1A2B5F20C}" srcId="{C77B6693-E855-4274-A3E7-885348609186}" destId="{62537DAB-2A66-4753-A724-ACDDD1909502}" srcOrd="2" destOrd="0" parTransId="{35F8A0BD-2472-4FE4-AF51-ADDA6E34CA40}" sibTransId="{E3DE5E24-BD62-4879-88A7-B0170811A5F1}"/>
    <dgm:cxn modelId="{104BA095-359A-4D49-B3B6-984107D04659}" srcId="{C77B6693-E855-4274-A3E7-885348609186}" destId="{23B514C7-59CE-4936-BAD9-7A6F75E9ECDA}" srcOrd="1" destOrd="0" parTransId="{3EBA9782-A94D-4F03-97AF-3A594108D567}" sibTransId="{DC1BF752-67C4-4225-B615-0B14EA23DEA9}"/>
    <dgm:cxn modelId="{91649DD2-C465-417D-A15F-CFABB0BA97A0}" type="presOf" srcId="{977B8699-14A6-460F-A7E7-0686DC68D41C}" destId="{306D0641-D697-429C-8172-BBC6208B00AF}" srcOrd="0" destOrd="0" presId="urn:microsoft.com/office/officeart/2005/8/layout/default"/>
    <dgm:cxn modelId="{7E88ABD6-84E8-4213-A20B-6CE4993283A2}" srcId="{C77B6693-E855-4274-A3E7-885348609186}" destId="{BA32A24E-343F-47EC-8225-16020D73CC00}" srcOrd="0" destOrd="0" parTransId="{5DDDFD99-A9A6-4074-AFFA-5C10A2EDAF8C}" sibTransId="{8107CF60-3CD3-404F-A3EA-028DC2B70532}"/>
    <dgm:cxn modelId="{C28098F9-4173-4861-A877-4287588124E0}" type="presOf" srcId="{BA32A24E-343F-47EC-8225-16020D73CC00}" destId="{1E1FF399-769F-46FD-A5A4-C5E91F607C96}" srcOrd="0" destOrd="0" presId="urn:microsoft.com/office/officeart/2005/8/layout/default"/>
    <dgm:cxn modelId="{6EBEFA41-9D17-4B67-B8AC-333FCFD552FC}" type="presParOf" srcId="{09EFA4DC-3863-402E-859D-91EA130E2200}" destId="{1E1FF399-769F-46FD-A5A4-C5E91F607C96}" srcOrd="0" destOrd="0" presId="urn:microsoft.com/office/officeart/2005/8/layout/default"/>
    <dgm:cxn modelId="{B436F4B7-AC68-4DAA-9F03-CE28CB704D1E}" type="presParOf" srcId="{09EFA4DC-3863-402E-859D-91EA130E2200}" destId="{84E0BD6B-B36A-42AE-B11A-32B59F44BF52}" srcOrd="1" destOrd="0" presId="urn:microsoft.com/office/officeart/2005/8/layout/default"/>
    <dgm:cxn modelId="{88855668-F78C-4B0E-B51A-5FC3A9E4DBE0}" type="presParOf" srcId="{09EFA4DC-3863-402E-859D-91EA130E2200}" destId="{B6040F42-8658-4C06-9AFD-1E188C8B9A97}" srcOrd="2" destOrd="0" presId="urn:microsoft.com/office/officeart/2005/8/layout/default"/>
    <dgm:cxn modelId="{436215B4-D9A8-418B-B1C6-8635064B61CA}" type="presParOf" srcId="{09EFA4DC-3863-402E-859D-91EA130E2200}" destId="{E9ED79CC-31F3-4F20-A4C6-ED6C2B336072}" srcOrd="3" destOrd="0" presId="urn:microsoft.com/office/officeart/2005/8/layout/default"/>
    <dgm:cxn modelId="{DEB06E97-BE66-4ABC-B560-E86D1CF1ADE7}" type="presParOf" srcId="{09EFA4DC-3863-402E-859D-91EA130E2200}" destId="{3EA2F27F-29BA-4232-98B9-32E6546EBB2B}" srcOrd="4" destOrd="0" presId="urn:microsoft.com/office/officeart/2005/8/layout/default"/>
    <dgm:cxn modelId="{C58C2CFA-97AC-45B9-BF6A-1FFA96650397}" type="presParOf" srcId="{09EFA4DC-3863-402E-859D-91EA130E2200}" destId="{57B6BDAF-C833-4BF0-B840-3EC7996F9AED}" srcOrd="5" destOrd="0" presId="urn:microsoft.com/office/officeart/2005/8/layout/default"/>
    <dgm:cxn modelId="{84483320-D1BE-40B2-95F0-8ADC898F1ED1}" type="presParOf" srcId="{09EFA4DC-3863-402E-859D-91EA130E2200}" destId="{306D0641-D697-429C-8172-BBC6208B00AF}" srcOrd="6" destOrd="0" presId="urn:microsoft.com/office/officeart/2005/8/layout/default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040F42-8658-4C06-9AFD-1E188C8B9A97}">
      <dsp:nvSpPr>
        <dsp:cNvPr id="0" name=""/>
        <dsp:cNvSpPr/>
      </dsp:nvSpPr>
      <dsp:spPr>
        <a:xfrm>
          <a:off x="0" y="353305"/>
          <a:ext cx="2925324" cy="175519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/>
            <a:t>Strategické projekty</a:t>
          </a:r>
        </a:p>
      </dsp:txBody>
      <dsp:txXfrm>
        <a:off x="0" y="353305"/>
        <a:ext cx="2925324" cy="1755195"/>
      </dsp:txXfrm>
    </dsp:sp>
    <dsp:sp modelId="{DEA127A8-473A-4568-A36D-88CF382AB958}">
      <dsp:nvSpPr>
        <dsp:cNvPr id="0" name=""/>
        <dsp:cNvSpPr/>
      </dsp:nvSpPr>
      <dsp:spPr>
        <a:xfrm>
          <a:off x="3217857" y="353305"/>
          <a:ext cx="2925324" cy="175519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/>
            <a:t>Konektivita škol</a:t>
          </a:r>
        </a:p>
      </dsp:txBody>
      <dsp:txXfrm>
        <a:off x="3217857" y="353305"/>
        <a:ext cx="2925324" cy="1755195"/>
      </dsp:txXfrm>
    </dsp:sp>
    <dsp:sp modelId="{41F9EFF6-3EFB-4A79-8EE5-B037FD67A496}">
      <dsp:nvSpPr>
        <dsp:cNvPr id="0" name=""/>
        <dsp:cNvSpPr/>
      </dsp:nvSpPr>
      <dsp:spPr>
        <a:xfrm>
          <a:off x="6435715" y="353305"/>
          <a:ext cx="2925324" cy="175519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/>
            <a:t>Odborné učebny</a:t>
          </a:r>
        </a:p>
      </dsp:txBody>
      <dsp:txXfrm>
        <a:off x="6435715" y="353305"/>
        <a:ext cx="2925324" cy="1755195"/>
      </dsp:txXfrm>
    </dsp:sp>
    <dsp:sp modelId="{4683D4D8-9225-4BDE-8A6F-872D3309489C}">
      <dsp:nvSpPr>
        <dsp:cNvPr id="0" name=""/>
        <dsp:cNvSpPr/>
      </dsp:nvSpPr>
      <dsp:spPr>
        <a:xfrm>
          <a:off x="0" y="2401032"/>
          <a:ext cx="2925324" cy="175519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1800"/>
            </a:spcAft>
            <a:buNone/>
          </a:pPr>
          <a:r>
            <a:rPr lang="cs-CZ" sz="2000" kern="1200" dirty="0"/>
            <a:t>Veřejné služby, kultura, sport, rekreace</a:t>
          </a:r>
          <a:br>
            <a:rPr lang="cs-CZ" sz="2400" kern="1200" dirty="0"/>
          </a:br>
          <a:r>
            <a:rPr lang="cs-CZ" sz="1400" kern="1200" dirty="0"/>
            <a:t>obnova území</a:t>
          </a:r>
          <a:endParaRPr lang="cs-CZ" sz="2800" kern="1200" dirty="0"/>
        </a:p>
      </dsp:txBody>
      <dsp:txXfrm>
        <a:off x="0" y="2401032"/>
        <a:ext cx="2925324" cy="1755195"/>
      </dsp:txXfrm>
    </dsp:sp>
    <dsp:sp modelId="{788AEE67-BE21-413D-B700-543353B8A587}">
      <dsp:nvSpPr>
        <dsp:cNvPr id="0" name=""/>
        <dsp:cNvSpPr/>
      </dsp:nvSpPr>
      <dsp:spPr>
        <a:xfrm>
          <a:off x="3217857" y="2401032"/>
          <a:ext cx="2925324" cy="175519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/>
            <a:t>Vouchery pro podnikatele</a:t>
          </a:r>
        </a:p>
      </dsp:txBody>
      <dsp:txXfrm>
        <a:off x="3217857" y="2401032"/>
        <a:ext cx="2925324" cy="1755195"/>
      </dsp:txXfrm>
    </dsp:sp>
    <dsp:sp modelId="{FF57D391-BE55-4920-9598-3A226403FCA3}">
      <dsp:nvSpPr>
        <dsp:cNvPr id="0" name=""/>
        <dsp:cNvSpPr/>
      </dsp:nvSpPr>
      <dsp:spPr>
        <a:xfrm>
          <a:off x="6435715" y="2401032"/>
          <a:ext cx="2925324" cy="175519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/>
            <a:t>Úvěr Transformace</a:t>
          </a:r>
        </a:p>
      </dsp:txBody>
      <dsp:txXfrm>
        <a:off x="6435715" y="2401032"/>
        <a:ext cx="2925324" cy="17551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1FF399-769F-46FD-A5A4-C5E91F607C96}">
      <dsp:nvSpPr>
        <dsp:cNvPr id="0" name=""/>
        <dsp:cNvSpPr/>
      </dsp:nvSpPr>
      <dsp:spPr>
        <a:xfrm>
          <a:off x="1042604" y="2723"/>
          <a:ext cx="3464681" cy="20788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 dirty="0"/>
            <a:t>Vzdělávání </a:t>
          </a:r>
          <a:br>
            <a:rPr lang="cs-CZ" sz="3200" kern="1200" dirty="0"/>
          </a:br>
          <a:r>
            <a:rPr lang="cs-CZ" sz="3200" kern="1200" dirty="0"/>
            <a:t>ve firmách</a:t>
          </a:r>
        </a:p>
      </dsp:txBody>
      <dsp:txXfrm>
        <a:off x="1042604" y="2723"/>
        <a:ext cx="3464681" cy="2078809"/>
      </dsp:txXfrm>
    </dsp:sp>
    <dsp:sp modelId="{B6040F42-8658-4C06-9AFD-1E188C8B9A97}">
      <dsp:nvSpPr>
        <dsp:cNvPr id="0" name=""/>
        <dsp:cNvSpPr/>
      </dsp:nvSpPr>
      <dsp:spPr>
        <a:xfrm>
          <a:off x="4853754" y="2723"/>
          <a:ext cx="3464681" cy="20788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 dirty="0"/>
            <a:t>Příroda a krajina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Obnova území</a:t>
          </a:r>
        </a:p>
      </dsp:txBody>
      <dsp:txXfrm>
        <a:off x="4853754" y="2723"/>
        <a:ext cx="3464681" cy="2078809"/>
      </dsp:txXfrm>
    </dsp:sp>
    <dsp:sp modelId="{3EA2F27F-29BA-4232-98B9-32E6546EBB2B}">
      <dsp:nvSpPr>
        <dsp:cNvPr id="0" name=""/>
        <dsp:cNvSpPr/>
      </dsp:nvSpPr>
      <dsp:spPr>
        <a:xfrm>
          <a:off x="1042604" y="2428000"/>
          <a:ext cx="3464681" cy="20788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 dirty="0"/>
            <a:t>Řemeslné inkubátory</a:t>
          </a:r>
        </a:p>
      </dsp:txBody>
      <dsp:txXfrm>
        <a:off x="1042604" y="2428000"/>
        <a:ext cx="3464681" cy="2078809"/>
      </dsp:txXfrm>
    </dsp:sp>
    <dsp:sp modelId="{306D0641-D697-429C-8172-BBC6208B00AF}">
      <dsp:nvSpPr>
        <dsp:cNvPr id="0" name=""/>
        <dsp:cNvSpPr/>
      </dsp:nvSpPr>
      <dsp:spPr>
        <a:xfrm>
          <a:off x="4853754" y="2428000"/>
          <a:ext cx="3464681" cy="20788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 dirty="0"/>
            <a:t>Infrastruktura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Obnova území</a:t>
          </a:r>
        </a:p>
      </dsp:txBody>
      <dsp:txXfrm>
        <a:off x="4853754" y="2428000"/>
        <a:ext cx="3464681" cy="20788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A6569D3-6D92-A942-8888-0B1A875B4BFC}" type="slidenum">
              <a:rPr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5EE95C1-6045-0526-60E3-E2C360259A40}" type="slidenum">
              <a:rPr/>
              <a:t>10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cs-CZ" dirty="0"/>
              <a:t>Výzev 50, 77,6 % alokace</a:t>
            </a:r>
          </a:p>
          <a:p>
            <a:pPr>
              <a:defRPr/>
            </a:pPr>
            <a:r>
              <a:rPr lang="cs-CZ" dirty="0"/>
              <a:t>Počet žádostí 350, 76,8 % alokace</a:t>
            </a:r>
          </a:p>
          <a:p>
            <a:pPr>
              <a:defRPr/>
            </a:pPr>
            <a:r>
              <a:rPr lang="cs-CZ" dirty="0"/>
              <a:t>Právních aktů 200, 28,7 % alokace</a:t>
            </a:r>
          </a:p>
          <a:p>
            <a:pPr>
              <a:defRPr/>
            </a:pPr>
            <a:endParaRPr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2DBC9CE1-4213-4E3A-85E3-BFBFC57F8E2C}" type="slidenum">
              <a:rPr lang="cs-CZ"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cs-CZ"/>
              <a:t>Posun od konce roku</a:t>
            </a:r>
            <a:endParaRPr/>
          </a:p>
          <a:p>
            <a:pPr>
              <a:defRPr/>
            </a:pPr>
            <a:endParaRPr lang="cs-CZ"/>
          </a:p>
          <a:p>
            <a:pPr>
              <a:defRPr/>
            </a:pPr>
            <a:r>
              <a:rPr lang="cs-CZ"/>
              <a:t>Žádosti + 3 mld. Kč</a:t>
            </a:r>
            <a:endParaRPr/>
          </a:p>
          <a:p>
            <a:pPr>
              <a:defRPr/>
            </a:pPr>
            <a:r>
              <a:rPr lang="cs-CZ"/>
              <a:t>Právní akty + 700 mil. Kč </a:t>
            </a:r>
            <a:endParaRPr/>
          </a:p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399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228600" marR="0" indent="-228600" algn="l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Clr>
                <a:srgbClr val="3E1F65"/>
              </a:buClr>
              <a:buFont typeface="Arial"/>
              <a:buChar char="•"/>
              <a:defRPr/>
            </a:pPr>
            <a:r>
              <a:rPr lang="cs-CZ" sz="1600" b="0" i="0" u="none" strike="noStrike" cap="none" spc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Výstup Integrovaného systému řízení rizik MMR-NOK, duben 2024 – projednání vládou</a:t>
            </a:r>
            <a:endParaRPr lang="cs-CZ" sz="1800"/>
          </a:p>
          <a:p>
            <a:pPr marL="228600" marR="0" indent="-228600" algn="l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Clr>
                <a:srgbClr val="3E1F65"/>
              </a:buClr>
              <a:buFont typeface="Arial"/>
              <a:buChar char="•"/>
              <a:defRPr/>
            </a:pPr>
            <a:r>
              <a:rPr lang="cs-CZ" sz="1600" b="0" i="0" u="none" strike="noStrike" cap="none" spc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Multikriteriální hodnocení programů → rizikovost programů = „semafor“ → </a:t>
            </a:r>
            <a:r>
              <a:rPr lang="cs-CZ" sz="1600" b="0" i="0" u="none" strike="noStrike" cap="none" spc="0">
                <a:solidFill>
                  <a:srgbClr val="FF0000"/>
                </a:solidFill>
                <a:latin typeface="Segoe UI"/>
                <a:ea typeface="Segoe UI"/>
                <a:cs typeface="Segoe UI"/>
              </a:rPr>
              <a:t>OP ST je červený = vysoké riziko</a:t>
            </a:r>
            <a:r>
              <a:rPr lang="cs-CZ" sz="1600" b="0" i="0" u="none" strike="noStrike" cap="none" spc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 (spolu s OP TAK)</a:t>
            </a:r>
            <a:endParaRPr lang="cs-CZ" sz="1800">
              <a:solidFill>
                <a:schemeClr val="tx1"/>
              </a:solidFill>
            </a:endParaRPr>
          </a:p>
          <a:p>
            <a:pPr marL="228600" marR="0" indent="-228600" algn="l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Clr>
                <a:srgbClr val="3E1F65"/>
              </a:buClr>
              <a:buFont typeface="Arial"/>
              <a:buChar char="•"/>
              <a:defRPr/>
            </a:pPr>
            <a:r>
              <a:rPr lang="cs-CZ" sz="1600" b="0" i="0" u="none" strike="noStrike" cap="none" spc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Hlavní (zvýšená významnost u) rizika:</a:t>
            </a:r>
            <a:endParaRPr lang="cs-CZ"/>
          </a:p>
          <a:p>
            <a:pPr marL="685800" marR="0" indent="-228600" algn="l">
              <a:lnSpc>
                <a:spcPct val="90000"/>
              </a:lnSpc>
              <a:spcBef>
                <a:spcPts val="499"/>
              </a:spcBef>
              <a:spcAft>
                <a:spcPts val="0"/>
              </a:spcAft>
              <a:buClr>
                <a:srgbClr val="3E1F65"/>
              </a:buClr>
              <a:buChar char="•"/>
              <a:defRPr/>
            </a:pPr>
            <a:r>
              <a:rPr lang="cs-CZ" sz="1200" b="1" i="0" u="none" strike="noStrike" cap="none" spc="0">
                <a:solidFill/>
                <a:latin typeface="Segoe UI"/>
                <a:ea typeface="Segoe UI"/>
                <a:cs typeface="Segoe UI"/>
              </a:rPr>
              <a:t>nenaplnění pravidla n+3 v roce 2026</a:t>
            </a:r>
            <a:r>
              <a:rPr lang="cs-CZ" sz="1200" b="0" i="0" u="none" strike="noStrike" cap="none" spc="0">
                <a:solidFill/>
                <a:latin typeface="Segoe UI"/>
                <a:ea typeface="Segoe UI"/>
                <a:cs typeface="Segoe UI"/>
              </a:rPr>
              <a:t> – OTÁZKA výše finančního milníku, zda 56 % (NGEU) celkové alokace OP ST vs. 38 % celkové alokace OP ST – dotaz na EK, zda/jak možno započíst předběžné platby od EK ve výši 33 % celkové alokace OP ST (30 % mimořádná za STEP + 3 % řádné) </a:t>
            </a:r>
            <a:endParaRPr lang="cs-CZ"/>
          </a:p>
          <a:p>
            <a:pPr marL="685800" marR="0" indent="-228600" algn="l">
              <a:lnSpc>
                <a:spcPct val="90000"/>
              </a:lnSpc>
              <a:spcBef>
                <a:spcPts val="499"/>
              </a:spcBef>
              <a:spcAft>
                <a:spcPts val="0"/>
              </a:spcAft>
              <a:buClr>
                <a:srgbClr val="3E1F65"/>
              </a:buClr>
              <a:buChar char="•"/>
              <a:defRPr/>
            </a:pPr>
            <a:r>
              <a:rPr lang="cs-CZ" sz="1200" b="1" i="0" u="none" strike="noStrike" cap="none" spc="0">
                <a:solidFill/>
                <a:latin typeface="Segoe UI"/>
                <a:ea typeface="Segoe UI"/>
                <a:cs typeface="Segoe UI"/>
              </a:rPr>
              <a:t>nenaplnění stanovených věcných milníků (2024) a věcných cílů (2029)</a:t>
            </a:r>
            <a:r>
              <a:rPr lang="cs-CZ" sz="1200" b="0" i="0" u="none" strike="noStrike" cap="none" spc="0">
                <a:solidFill/>
                <a:latin typeface="Segoe UI"/>
                <a:ea typeface="Segoe UI"/>
                <a:cs typeface="Segoe UI"/>
              </a:rPr>
              <a:t> – viz hlavní příčiny níže</a:t>
            </a:r>
            <a:endParaRPr lang="cs-CZ"/>
          </a:p>
          <a:p>
            <a:pPr marL="228600" marR="0" indent="-228600" algn="l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Clr>
                <a:srgbClr val="3E1F65"/>
              </a:buClr>
              <a:buFont typeface="Arial"/>
              <a:buChar char="•"/>
              <a:defRPr/>
            </a:pPr>
            <a:r>
              <a:rPr lang="cs-CZ" sz="1600" b="0" i="0" u="none" strike="noStrike" cap="none" spc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Hlavní příčiny (pomalejší čerpání z důvodu):</a:t>
            </a:r>
            <a:endParaRPr lang="cs-CZ"/>
          </a:p>
          <a:p>
            <a:pPr marL="685800" marR="0" indent="-228600" algn="l">
              <a:lnSpc>
                <a:spcPct val="90000"/>
              </a:lnSpc>
              <a:spcBef>
                <a:spcPts val="499"/>
              </a:spcBef>
              <a:spcAft>
                <a:spcPts val="0"/>
              </a:spcAft>
              <a:buClr>
                <a:srgbClr val="3E1F65"/>
              </a:buClr>
              <a:buChar char="•"/>
              <a:defRPr/>
            </a:pPr>
            <a:r>
              <a:rPr lang="cs-CZ" sz="1200" b="0" i="0" u="none" strike="noStrike" cap="none" spc="0">
                <a:solidFill/>
                <a:latin typeface="Segoe UI"/>
                <a:ea typeface="Segoe UI"/>
                <a:cs typeface="Segoe UI"/>
              </a:rPr>
              <a:t>Zpoždění v zahájení realizace programu a ve vyhlašování výzev</a:t>
            </a:r>
            <a:endParaRPr lang="cs-CZ" sz="1200" b="0" i="0" u="none" strike="noStrike" cap="none" spc="0">
              <a:solidFill/>
              <a:latin typeface="Segoe UI"/>
              <a:cs typeface="Segoe UI"/>
            </a:endParaRPr>
          </a:p>
          <a:p>
            <a:pPr marL="685800" marR="0" indent="-228600" algn="l">
              <a:lnSpc>
                <a:spcPct val="90000"/>
              </a:lnSpc>
              <a:spcBef>
                <a:spcPts val="499"/>
              </a:spcBef>
              <a:spcAft>
                <a:spcPts val="0"/>
              </a:spcAft>
              <a:buClr>
                <a:srgbClr val="3E1F65"/>
              </a:buClr>
              <a:buChar char="•"/>
              <a:defRPr/>
            </a:pPr>
            <a:r>
              <a:rPr lang="cs-CZ" sz="1200" b="0" i="0" u="none" strike="noStrike" cap="none" spc="0">
                <a:solidFill/>
                <a:latin typeface="Segoe UI"/>
                <a:ea typeface="Segoe UI"/>
                <a:cs typeface="Segoe UI"/>
              </a:rPr>
              <a:t>Zpoždění při vydávání právních aktů, zejména u strategických projektů </a:t>
            </a:r>
            <a:endParaRPr lang="cs-CZ" sz="1600" b="0" i="0" u="none" strike="noStrike" cap="none" spc="0">
              <a:solidFill>
                <a:schemeClr val="tx1"/>
              </a:solidFill>
              <a:latin typeface="Segoe UI"/>
              <a:ea typeface="Segoe UI"/>
              <a:cs typeface="Segoe UI"/>
            </a:endParaRPr>
          </a:p>
          <a:p>
            <a:pPr>
              <a:defRPr/>
            </a:pPr>
            <a:endParaRPr lang="cs-CZ" sz="1200" b="0" i="0" u="none" strike="noStrike" cap="none" spc="0">
              <a:solidFill/>
              <a:latin typeface="Times New Roman"/>
              <a:cs typeface="Times New Roman"/>
            </a:endParaRPr>
          </a:p>
          <a:p>
            <a:pPr marL="228600" marR="0" indent="-228600" algn="l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Clr>
                <a:srgbClr val="3E1F65"/>
              </a:buClr>
              <a:buFont typeface="Arial"/>
              <a:buChar char="•"/>
              <a:defRPr/>
            </a:pPr>
            <a:r>
              <a:rPr lang="cs-CZ" sz="1600" b="0" i="0" u="none" strike="noStrike" cap="none" spc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Navrženo 5 opatření pro riziko Nenaplnění pravidla n+3 a 2 opatření pro riziko Nen. stan. věc. mil. a cílů</a:t>
            </a:r>
            <a:endParaRPr lang="cs-CZ" sz="1800">
              <a:solidFill>
                <a:srgbClr val="FF0000"/>
              </a:solidFill>
            </a:endParaRPr>
          </a:p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933AB80-7130-ED94-BC0E-2E775753E3F0}" type="slidenum">
              <a:rPr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výčtu</a:t>
            </a:r>
            <a:r>
              <a:rPr dirty="0"/>
              <a:t> </a:t>
            </a:r>
            <a:r>
              <a:rPr dirty="0" err="1"/>
              <a:t>neuvedeny</a:t>
            </a:r>
            <a:r>
              <a:rPr dirty="0"/>
              <a:t> </a:t>
            </a:r>
            <a:r>
              <a:rPr dirty="0" err="1"/>
              <a:t>zastřešující</a:t>
            </a:r>
            <a:r>
              <a:rPr dirty="0"/>
              <a:t> </a:t>
            </a:r>
            <a:r>
              <a:rPr dirty="0" err="1"/>
              <a:t>projekty</a:t>
            </a:r>
            <a:r>
              <a:rPr dirty="0"/>
              <a:t>, </a:t>
            </a:r>
            <a:r>
              <a:rPr dirty="0" err="1"/>
              <a:t>které</a:t>
            </a:r>
            <a:r>
              <a:rPr dirty="0"/>
              <a:t> </a:t>
            </a:r>
            <a:r>
              <a:rPr dirty="0" err="1"/>
              <a:t>jsou</a:t>
            </a:r>
            <a:r>
              <a:rPr dirty="0"/>
              <a:t> </a:t>
            </a:r>
            <a:r>
              <a:rPr dirty="0" err="1"/>
              <a:t>naplněny</a:t>
            </a:r>
            <a:r>
              <a:rPr dirty="0"/>
              <a:t> ze 100 %, resp. </a:t>
            </a:r>
            <a:r>
              <a:rPr dirty="0" err="1"/>
              <a:t>byly</a:t>
            </a:r>
            <a:r>
              <a:rPr dirty="0"/>
              <a:t> </a:t>
            </a:r>
            <a:r>
              <a:rPr dirty="0" err="1"/>
              <a:t>předloženy</a:t>
            </a:r>
            <a:r>
              <a:rPr dirty="0"/>
              <a:t> </a:t>
            </a:r>
            <a:r>
              <a:rPr dirty="0" err="1"/>
              <a:t>projekty</a:t>
            </a:r>
            <a:r>
              <a:rPr dirty="0"/>
              <a:t> ze </a:t>
            </a:r>
            <a:r>
              <a:rPr dirty="0" err="1"/>
              <a:t>strany</a:t>
            </a:r>
            <a:r>
              <a:rPr dirty="0"/>
              <a:t> </a:t>
            </a:r>
            <a:r>
              <a:rPr dirty="0" err="1"/>
              <a:t>kraje</a:t>
            </a:r>
            <a:r>
              <a:rPr dirty="0"/>
              <a:t> (</a:t>
            </a:r>
            <a:r>
              <a:rPr dirty="0" err="1"/>
              <a:t>vouchery</a:t>
            </a:r>
            <a:r>
              <a:rPr dirty="0"/>
              <a:t> pro </a:t>
            </a:r>
            <a:r>
              <a:rPr dirty="0" err="1"/>
              <a:t>podnikatele</a:t>
            </a:r>
            <a:r>
              <a:rPr dirty="0"/>
              <a:t>, </a:t>
            </a:r>
            <a:r>
              <a:rPr dirty="0" err="1"/>
              <a:t>filmové</a:t>
            </a:r>
            <a:r>
              <a:rPr dirty="0"/>
              <a:t> </a:t>
            </a:r>
            <a:r>
              <a:rPr dirty="0" err="1"/>
              <a:t>vouchery</a:t>
            </a:r>
            <a:r>
              <a:rPr dirty="0"/>
              <a:t>, </a:t>
            </a:r>
            <a:r>
              <a:rPr dirty="0" err="1"/>
              <a:t>náborové</a:t>
            </a:r>
            <a:r>
              <a:rPr dirty="0"/>
              <a:t> </a:t>
            </a:r>
            <a:r>
              <a:rPr dirty="0" err="1"/>
              <a:t>příspěvky</a:t>
            </a:r>
            <a:r>
              <a:rPr dirty="0"/>
              <a:t> pro </a:t>
            </a:r>
            <a:r>
              <a:rPr dirty="0" err="1"/>
              <a:t>učitele</a:t>
            </a:r>
            <a:r>
              <a:rPr dirty="0"/>
              <a:t>, </a:t>
            </a:r>
            <a:r>
              <a:rPr dirty="0" err="1"/>
              <a:t>podpora</a:t>
            </a:r>
            <a:r>
              <a:rPr dirty="0"/>
              <a:t> </a:t>
            </a:r>
            <a:r>
              <a:rPr dirty="0" err="1"/>
              <a:t>projektů</a:t>
            </a:r>
            <a:r>
              <a:rPr dirty="0"/>
              <a:t> pro </a:t>
            </a:r>
            <a:r>
              <a:rPr dirty="0" err="1"/>
              <a:t>veřejný</a:t>
            </a:r>
            <a:r>
              <a:rPr dirty="0"/>
              <a:t> </a:t>
            </a:r>
            <a:r>
              <a:rPr dirty="0" err="1"/>
              <a:t>sektor</a:t>
            </a:r>
            <a:r>
              <a:rPr lang="cs-CZ" dirty="0"/>
              <a:t>.</a:t>
            </a:r>
          </a:p>
          <a:p>
            <a:pPr>
              <a:defRPr/>
            </a:pPr>
            <a:endParaRPr lang="cs-CZ" dirty="0"/>
          </a:p>
          <a:p>
            <a:pPr lvl="1">
              <a:defRPr/>
            </a:pPr>
            <a:r>
              <a:rPr lang="cs-CZ" dirty="0"/>
              <a:t>Podpora strategických projektů (jediné nedočerpání u ULK)</a:t>
            </a:r>
          </a:p>
          <a:p>
            <a:pPr lvl="1">
              <a:defRPr/>
            </a:pPr>
            <a:r>
              <a:rPr lang="cs-CZ" dirty="0"/>
              <a:t>Výzvy pro školy - odborné učebny a konektivita (jediné nedočerpání u konektivity KVK)</a:t>
            </a:r>
          </a:p>
          <a:p>
            <a:pPr lvl="1">
              <a:defRPr/>
            </a:pPr>
            <a:r>
              <a:rPr lang="cs-CZ" dirty="0"/>
              <a:t>Obnova území – Veřejné služby, kultura, sport ,rekreace (čerpání mezi 48 - 104 %)</a:t>
            </a:r>
          </a:p>
          <a:p>
            <a:pPr>
              <a:defRPr/>
            </a:pP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F75D42-B0E4-44ED-0E4E-DA0A8AE81F8D}" type="slidenum">
              <a:rPr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výčtu</a:t>
            </a:r>
            <a:r>
              <a:rPr dirty="0"/>
              <a:t> </a:t>
            </a:r>
            <a:r>
              <a:rPr dirty="0" err="1"/>
              <a:t>neuvedeny</a:t>
            </a:r>
            <a:r>
              <a:rPr dirty="0"/>
              <a:t> </a:t>
            </a:r>
            <a:r>
              <a:rPr dirty="0" err="1"/>
              <a:t>zastřešující</a:t>
            </a:r>
            <a:r>
              <a:rPr dirty="0"/>
              <a:t> </a:t>
            </a:r>
            <a:r>
              <a:rPr dirty="0" err="1"/>
              <a:t>projekty</a:t>
            </a:r>
            <a:r>
              <a:rPr dirty="0"/>
              <a:t>, </a:t>
            </a:r>
            <a:r>
              <a:rPr dirty="0" err="1"/>
              <a:t>které</a:t>
            </a:r>
            <a:r>
              <a:rPr dirty="0"/>
              <a:t> </a:t>
            </a:r>
            <a:r>
              <a:rPr dirty="0" err="1"/>
              <a:t>mají</a:t>
            </a:r>
            <a:r>
              <a:rPr dirty="0"/>
              <a:t> </a:t>
            </a:r>
            <a:r>
              <a:rPr dirty="0" err="1"/>
              <a:t>čerpání</a:t>
            </a:r>
            <a:r>
              <a:rPr dirty="0"/>
              <a:t> 0 %, ale </a:t>
            </a:r>
            <a:r>
              <a:rPr dirty="0" err="1"/>
              <a:t>předložení</a:t>
            </a:r>
            <a:r>
              <a:rPr dirty="0"/>
              <a:t> </a:t>
            </a:r>
            <a:r>
              <a:rPr dirty="0" err="1"/>
              <a:t>projektu</a:t>
            </a:r>
            <a:r>
              <a:rPr dirty="0"/>
              <a:t> ze </a:t>
            </a:r>
            <a:r>
              <a:rPr dirty="0" err="1"/>
              <a:t>strany</a:t>
            </a:r>
            <a:r>
              <a:rPr dirty="0"/>
              <a:t> </a:t>
            </a:r>
            <a:r>
              <a:rPr dirty="0" err="1"/>
              <a:t>kraje</a:t>
            </a:r>
            <a:r>
              <a:rPr dirty="0"/>
              <a:t> je </a:t>
            </a:r>
            <a:r>
              <a:rPr dirty="0" err="1"/>
              <a:t>spíše</a:t>
            </a:r>
            <a:r>
              <a:rPr dirty="0"/>
              <a:t> </a:t>
            </a:r>
            <a:r>
              <a:rPr dirty="0" err="1"/>
              <a:t>otázkou</a:t>
            </a:r>
            <a:r>
              <a:rPr dirty="0"/>
              <a:t> </a:t>
            </a:r>
            <a:r>
              <a:rPr dirty="0" err="1"/>
              <a:t>času</a:t>
            </a:r>
            <a:r>
              <a:rPr dirty="0"/>
              <a:t>. </a:t>
            </a:r>
            <a:endParaRPr lang="cs-CZ" dirty="0"/>
          </a:p>
          <a:p>
            <a:pPr>
              <a:defRPr/>
            </a:pPr>
            <a:endParaRPr lang="cs-CZ" dirty="0"/>
          </a:p>
          <a:p>
            <a:pPr marL="685800" marR="0" lvl="1" indent="-228600" algn="l">
              <a:lnSpc>
                <a:spcPct val="90000"/>
              </a:lnSpc>
              <a:spcBef>
                <a:spcPts val="499"/>
              </a:spcBef>
              <a:spcAft>
                <a:spcPts val="0"/>
              </a:spcAft>
              <a:buClr>
                <a:srgbClr val="3E1F65"/>
              </a:buClr>
              <a:buFont typeface="Arial"/>
              <a:buChar char="•"/>
              <a:defRPr/>
            </a:pPr>
            <a:r>
              <a:rPr lang="cs-CZ" sz="2400" b="0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Příroda a krajina (zatím bez předloženého projektu)</a:t>
            </a:r>
            <a:endParaRPr lang="cs-CZ" dirty="0"/>
          </a:p>
          <a:p>
            <a:pPr marL="685800" marR="0" lvl="1" indent="-228600" algn="l">
              <a:lnSpc>
                <a:spcPct val="90000"/>
              </a:lnSpc>
              <a:spcBef>
                <a:spcPts val="499"/>
              </a:spcBef>
              <a:spcAft>
                <a:spcPts val="0"/>
              </a:spcAft>
              <a:buClr>
                <a:srgbClr val="3E1F65"/>
              </a:buClr>
              <a:buFont typeface="Arial"/>
              <a:buChar char="•"/>
              <a:defRPr/>
            </a:pPr>
            <a:r>
              <a:rPr lang="cs-CZ" sz="2400" b="0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Řemeslné inkubátory (minimální čerpání)</a:t>
            </a:r>
            <a:endParaRPr lang="cs-CZ" dirty="0"/>
          </a:p>
          <a:p>
            <a:pPr marL="685800" marR="0" lvl="1" indent="-228600" algn="l">
              <a:lnSpc>
                <a:spcPct val="90000"/>
              </a:lnSpc>
              <a:spcBef>
                <a:spcPts val="499"/>
              </a:spcBef>
              <a:spcAft>
                <a:spcPts val="0"/>
              </a:spcAft>
              <a:buClr>
                <a:srgbClr val="3E1F65"/>
              </a:buClr>
              <a:buFont typeface="Arial"/>
              <a:buChar char="•"/>
              <a:defRPr/>
            </a:pPr>
            <a:r>
              <a:rPr lang="cs-CZ" sz="2400" b="0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Obnova území - Koncepce a příprava projektů (čerpání mezi 17 - 25 %)</a:t>
            </a:r>
            <a:endParaRPr lang="cs-CZ" dirty="0"/>
          </a:p>
          <a:p>
            <a:pPr marL="685800" marR="0" lvl="1" indent="-228600" algn="l">
              <a:lnSpc>
                <a:spcPct val="90000"/>
              </a:lnSpc>
              <a:spcBef>
                <a:spcPts val="499"/>
              </a:spcBef>
              <a:spcAft>
                <a:spcPts val="0"/>
              </a:spcAft>
              <a:buClr>
                <a:srgbClr val="3E1F65"/>
              </a:buClr>
              <a:buFont typeface="Arial"/>
              <a:buChar char="•"/>
              <a:defRPr/>
            </a:pPr>
            <a:r>
              <a:rPr lang="cs-CZ" sz="2400" b="0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Obnova území - Infrastruktura (čerpání mezi 0 - 17 %)</a:t>
            </a:r>
            <a:endParaRPr lang="cs-CZ" dirty="0"/>
          </a:p>
          <a:p>
            <a:pPr marL="685800" marR="0" lvl="1" indent="-228600" algn="l">
              <a:lnSpc>
                <a:spcPct val="90000"/>
              </a:lnSpc>
              <a:spcBef>
                <a:spcPts val="499"/>
              </a:spcBef>
              <a:spcAft>
                <a:spcPts val="0"/>
              </a:spcAft>
              <a:buClr>
                <a:srgbClr val="3E1F65"/>
              </a:buClr>
              <a:buFont typeface="Arial"/>
              <a:buChar char="•"/>
              <a:defRPr/>
            </a:pPr>
            <a:r>
              <a:rPr lang="cs-CZ" sz="2400" b="0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Vzdělávání ve firmách (čerpání mezi 0 - 2 %)</a:t>
            </a:r>
            <a:endParaRPr lang="cs-CZ" dirty="0"/>
          </a:p>
          <a:p>
            <a:pPr>
              <a:defRPr/>
            </a:pP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F75D42-B0E4-44ED-0E4E-DA0A8AE81F8D}" type="slidenum">
              <a:rPr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C5DE3AB-2FFE-CBBB-5D76-A536AC41C34C}" type="slidenum">
              <a:rPr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cs-CZ" sz="1200" b="0" i="0" u="none" strike="noStrike" cap="none" spc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Doplnění do PD: „podpora regionálního školství, zejména škol s nejvyšším poměrem žáků ze znevýhodněného prostředí“. (původně slovo konkrétně, nyní zejména)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DE66C7B-4A32-270D-DA1C-19642C738235}" type="slidenum">
              <a:rPr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28F733-A648-0FBC-5C0F-D1D142F23F68}" type="slidenum">
              <a:rPr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Relationship Id="rId9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Úvodní sníme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cs-CZ"/>
              <a:t>Kliknutím můžete upravit styl předlohy.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8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52073"/>
          </a:xfrm>
          <a:prstGeom prst="rect">
            <a:avLst/>
          </a:prstGeom>
        </p:spPr>
      </p:pic>
      <p:sp>
        <p:nvSpPr>
          <p:cNvPr id="9" name="Obdélník 8"/>
          <p:cNvSpPr/>
          <p:nvPr userDrawn="1"/>
        </p:nvSpPr>
        <p:spPr bwMode="auto">
          <a:xfrm>
            <a:off x="1" y="-160504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0" name="Grafický objekt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0122879" y="4918609"/>
            <a:ext cx="1887414" cy="1776932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319444" y="117506"/>
            <a:ext cx="5862281" cy="683001"/>
          </a:xfrm>
          <a:prstGeom prst="rect">
            <a:avLst/>
          </a:prstGeom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524000" y="1341438"/>
            <a:ext cx="9144000" cy="230545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nadpis</a:t>
            </a:r>
            <a:endParaRPr/>
          </a:p>
        </p:txBody>
      </p:sp>
      <p:sp>
        <p:nvSpPr>
          <p:cNvPr id="20" name="Zástupný symbol pro text 10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524000" y="3903371"/>
            <a:ext cx="9144000" cy="144650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podnadpis</a:t>
            </a:r>
            <a:endParaRPr/>
          </a:p>
        </p:txBody>
      </p:sp>
      <p:sp>
        <p:nvSpPr>
          <p:cNvPr id="21" name="Zástupný symbol pro text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524000" y="5848303"/>
            <a:ext cx="9144000" cy="41201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název akce, datum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3" y="6269869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4" name="Zástupný nadpis 1"/>
          <p:cNvSpPr>
            <a:spLocks noGrp="1"/>
          </p:cNvSpPr>
          <p:nvPr>
            <p:ph type="title"/>
          </p:nvPr>
        </p:nvSpPr>
        <p:spPr bwMode="auto">
          <a:xfrm>
            <a:off x="2448973" y="1982306"/>
            <a:ext cx="7294052" cy="22312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1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15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2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5090345" y="2423345"/>
            <a:ext cx="2011309" cy="20113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3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8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7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6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5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Obsah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183188" y="1277257"/>
            <a:ext cx="6172200" cy="458379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470819" y="259586"/>
            <a:ext cx="7558254" cy="770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Obrázek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9788" y="1230922"/>
            <a:ext cx="3932237" cy="82647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obrázku 2"/>
          <p:cNvSpPr>
            <a:spLocks noGrp="1"/>
          </p:cNvSpPr>
          <p:nvPr>
            <p:ph type="pic" idx="1"/>
          </p:nvPr>
        </p:nvSpPr>
        <p:spPr bwMode="auto">
          <a:xfrm>
            <a:off x="5183188" y="1230923"/>
            <a:ext cx="6172200" cy="46301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cs-CZ"/>
              <a:t>Kliknutím na ikonu přidáte obrázek.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8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obsa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rgbClr val="3E1F65"/>
              </a:buClr>
              <a:defRPr/>
            </a:lvl1pPr>
            <a:lvl2pPr>
              <a:buClr>
                <a:srgbClr val="3E1F65"/>
              </a:buClr>
              <a:defRPr/>
            </a:lvl2pPr>
            <a:lvl3pPr>
              <a:buClr>
                <a:srgbClr val="3E1F65"/>
              </a:buClr>
              <a:defRPr/>
            </a:lvl3pPr>
            <a:lvl4pPr>
              <a:buClr>
                <a:srgbClr val="3E1F65"/>
              </a:buClr>
              <a:defRPr/>
            </a:lvl4pPr>
            <a:lvl5pPr>
              <a:buClr>
                <a:srgbClr val="3E1F65"/>
              </a:buClr>
              <a:defRPr/>
            </a:lvl5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svislý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Svislý nadpis a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 bwMode="auto">
          <a:xfrm>
            <a:off x="8724900" y="1148861"/>
            <a:ext cx="2628900" cy="5028102"/>
          </a:xfrm>
          <a:prstGeom prst="rect">
            <a:avLst/>
          </a:prstGeom>
        </p:spPr>
        <p:txBody>
          <a:bodyPr vert="eaVert"/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1148861"/>
            <a:ext cx="7734300" cy="5028101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vál 1"/>
          <p:cNvSpPr/>
          <p:nvPr userDrawn="1"/>
        </p:nvSpPr>
        <p:spPr bwMode="auto">
          <a:xfrm>
            <a:off x="286820" y="6614603"/>
            <a:ext cx="174171" cy="174171"/>
          </a:xfrm>
          <a:prstGeom prst="ellipse">
            <a:avLst/>
          </a:prstGeom>
          <a:solidFill>
            <a:srgbClr val="26B2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8" name="Ovál 17"/>
          <p:cNvSpPr/>
          <p:nvPr userDrawn="1"/>
        </p:nvSpPr>
        <p:spPr bwMode="auto">
          <a:xfrm>
            <a:off x="11731009" y="6614604"/>
            <a:ext cx="174171" cy="174171"/>
          </a:xfrm>
          <a:prstGeom prst="ellipse">
            <a:avLst/>
          </a:prstGeom>
          <a:solidFill>
            <a:srgbClr val="D19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9" name="Ovál 18"/>
          <p:cNvSpPr/>
          <p:nvPr userDrawn="1"/>
        </p:nvSpPr>
        <p:spPr bwMode="auto">
          <a:xfrm>
            <a:off x="5596095" y="6614602"/>
            <a:ext cx="174171" cy="174171"/>
          </a:xfrm>
          <a:prstGeom prst="ellipse">
            <a:avLst/>
          </a:prstGeom>
          <a:solidFill>
            <a:srgbClr val="E73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pozadí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-10160"/>
            <a:ext cx="12191999" cy="6881979"/>
          </a:xfrm>
          <a:prstGeom prst="rect">
            <a:avLst/>
          </a:prstGeom>
        </p:spPr>
      </p:pic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599" y="6230596"/>
            <a:ext cx="309125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Strana </a:t>
            </a:r>
            <a:fld id="{ED849EA6-AEEF-9E42-A9CB-11D1C1A366AE}" type="slidenum">
              <a:rPr lang="cs-CZ"/>
              <a:t>‹#›</a:t>
            </a:fld>
            <a:endParaRPr lang="cs-CZ"/>
          </a:p>
        </p:txBody>
      </p:sp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3860965" y="628794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chemeClr val="bg1"/>
                </a:solidFill>
              </a:rPr>
              <a:t>Operační program Spravedlivá transformace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Záhlaví oddíl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800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Dva obsah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 bwMode="auto">
          <a:xfrm>
            <a:off x="838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6172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455966" y="195777"/>
            <a:ext cx="10515600" cy="640936"/>
          </a:xfrm>
          <a:prstGeom prst="rect">
            <a:avLst/>
          </a:prstGeom>
        </p:spPr>
        <p:txBody>
          <a:bodyPr/>
          <a:lstStyle>
            <a:lvl1pPr>
              <a:defRPr sz="3200" b="1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orovnání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22.03.2024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10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 bwMode="auto">
          <a:xfrm>
            <a:off x="0" y="-188555"/>
            <a:ext cx="12192000" cy="2486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18" name="Obdélník 17"/>
          <p:cNvSpPr/>
          <p:nvPr userDrawn="1"/>
        </p:nvSpPr>
        <p:spPr bwMode="auto">
          <a:xfrm>
            <a:off x="1" y="-188555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8" name="Obdélník 19"/>
          <p:cNvSpPr/>
          <p:nvPr userDrawn="1"/>
        </p:nvSpPr>
        <p:spPr bwMode="auto">
          <a:xfrm>
            <a:off x="3860965" y="628794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3E1F65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8721059" y="6258936"/>
            <a:ext cx="3097036" cy="3657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pic>
        <p:nvPicPr>
          <p:cNvPr id="17" name="Obrázek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661258" y="5850591"/>
            <a:ext cx="3402962" cy="8823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Obrázek 5"/>
          <p:cNvPicPr>
            <a:picLocks noChangeAspect="1"/>
          </p:cNvPicPr>
          <p:nvPr userDrawn="1"/>
        </p:nvPicPr>
        <p:blipFill>
          <a:blip r:embed="rId25"/>
          <a:srcRect t="90709"/>
          <a:stretch/>
        </p:blipFill>
        <p:spPr bwMode="auto">
          <a:xfrm>
            <a:off x="-1" y="-139476"/>
            <a:ext cx="12192000" cy="119675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64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8" name="Obdélník 7"/>
          <p:cNvSpPr/>
          <p:nvPr userDrawn="1"/>
        </p:nvSpPr>
        <p:spPr bwMode="auto">
          <a:xfrm>
            <a:off x="1" y="1038969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0" name="Obdélník 9"/>
          <p:cNvSpPr/>
          <p:nvPr userDrawn="1"/>
        </p:nvSpPr>
        <p:spPr bwMode="auto">
          <a:xfrm>
            <a:off x="1" y="6786000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bg1"/>
          </a:solidFill>
          <a:latin typeface="Segoe UI"/>
          <a:ea typeface="+mj-ea"/>
          <a:cs typeface="Segoe UI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Segoe UI"/>
          <a:ea typeface="+mn-ea"/>
          <a:cs typeface="Segoe UI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Segoe UI"/>
          <a:ea typeface="+mn-ea"/>
          <a:cs typeface="Segoe UI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Segoe UI"/>
          <a:ea typeface="+mn-ea"/>
          <a:cs typeface="Segoe UI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8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7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25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 bwMode="auto">
          <a:xfrm>
            <a:off x="573449" y="1504949"/>
            <a:ext cx="10934699" cy="192404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/>
              <a:t>Operační program Spravedlivá transformace</a:t>
            </a:r>
            <a:endParaRPr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4"/>
          </p:nvPr>
        </p:nvSpPr>
        <p:spPr bwMode="auto">
          <a:xfrm>
            <a:off x="1524000" y="3645024"/>
            <a:ext cx="9144000" cy="144650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3600" dirty="0"/>
              <a:t>Aktuální informace</a:t>
            </a:r>
            <a:endParaRPr sz="2000" dirty="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15"/>
          </p:nvPr>
        </p:nvSpPr>
        <p:spPr bwMode="auto">
          <a:xfrm>
            <a:off x="335360" y="5949280"/>
            <a:ext cx="9144000" cy="412019"/>
          </a:xfrm>
        </p:spPr>
        <p:txBody>
          <a:bodyPr/>
          <a:lstStyle/>
          <a:p>
            <a:pPr>
              <a:defRPr/>
            </a:pPr>
            <a:r>
              <a:rPr lang="cs-CZ" dirty="0"/>
              <a:t>Regionální stálá konference Karlovarského kraje, 22. 3. 2024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Obrázek 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237511" y="2227215"/>
            <a:ext cx="1615092" cy="1615092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/>
        </p:blipFill>
        <p:spPr bwMode="auto">
          <a:xfrm>
            <a:off x="0" y="-118601"/>
            <a:ext cx="12195176" cy="6931977"/>
          </a:xfrm>
          <a:prstGeom prst="rect">
            <a:avLst/>
          </a:prstGeom>
        </p:spPr>
      </p:pic>
      <p:graphicFrame>
        <p:nvGraphicFramePr>
          <p:cNvPr id="11" name="Graf 10"/>
          <p:cNvGraphicFramePr>
            <a:graphicFrameLocks/>
          </p:cNvGraphicFramePr>
          <p:nvPr>
            <p:extLst/>
          </p:nvPr>
        </p:nvGraphicFramePr>
        <p:xfrm>
          <a:off x="1487488" y="700357"/>
          <a:ext cx="9433048" cy="5206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4" name="Přímá spojnice 13"/>
          <p:cNvCxnSpPr>
            <a:cxnSpLocks/>
          </p:cNvCxnSpPr>
          <p:nvPr/>
        </p:nvCxnSpPr>
        <p:spPr bwMode="auto">
          <a:xfrm>
            <a:off x="9882858" y="1228130"/>
            <a:ext cx="0" cy="4650581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>
            <a:cxnSpLocks/>
          </p:cNvCxnSpPr>
          <p:nvPr/>
        </p:nvCxnSpPr>
        <p:spPr bwMode="auto">
          <a:xfrm flipH="1">
            <a:off x="8481219" y="2409825"/>
            <a:ext cx="794" cy="3468886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ástupný symbol pro obsah 1"/>
          <p:cNvSpPr txBox="1"/>
          <p:nvPr/>
        </p:nvSpPr>
        <p:spPr bwMode="auto">
          <a:xfrm>
            <a:off x="7464152" y="5906862"/>
            <a:ext cx="1079704" cy="461095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30,5 </a:t>
            </a:r>
            <a:br>
              <a:rPr lang="cs-CZ" sz="1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cs-CZ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mld. Kč</a:t>
            </a:r>
            <a:endParaRPr dirty="0"/>
          </a:p>
        </p:txBody>
      </p:sp>
      <p:sp>
        <p:nvSpPr>
          <p:cNvPr id="13" name="Zástupný symbol pro obsah 1"/>
          <p:cNvSpPr txBox="1"/>
          <p:nvPr/>
        </p:nvSpPr>
        <p:spPr bwMode="auto">
          <a:xfrm>
            <a:off x="8375160" y="5903686"/>
            <a:ext cx="889192" cy="461096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30,7 </a:t>
            </a:r>
            <a:br>
              <a:rPr lang="cs-CZ" sz="1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cs-CZ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mld. Kč</a:t>
            </a:r>
            <a:endParaRPr dirty="0"/>
          </a:p>
        </p:txBody>
      </p:sp>
      <p:sp>
        <p:nvSpPr>
          <p:cNvPr id="16" name="Zástupný symbol pro obsah 1"/>
          <p:cNvSpPr txBox="1"/>
          <p:nvPr/>
        </p:nvSpPr>
        <p:spPr bwMode="auto">
          <a:xfrm>
            <a:off x="9387787" y="5910717"/>
            <a:ext cx="884677" cy="461096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  <a:t>39,4 </a:t>
            </a:r>
            <a:b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cs-CZ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mld. Kč</a:t>
            </a:r>
            <a:endParaRPr sz="1600"/>
          </a:p>
        </p:txBody>
      </p:sp>
      <p:sp>
        <p:nvSpPr>
          <p:cNvPr id="19" name="Zástupný symbol pro obsah 1"/>
          <p:cNvSpPr txBox="1"/>
          <p:nvPr/>
        </p:nvSpPr>
        <p:spPr bwMode="auto">
          <a:xfrm>
            <a:off x="4655840" y="5910717"/>
            <a:ext cx="1224344" cy="461095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11,3 </a:t>
            </a:r>
            <a:br>
              <a:rPr lang="cs-CZ" sz="1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cs-CZ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mld. Kč</a:t>
            </a:r>
            <a:endParaRPr dirty="0"/>
          </a:p>
        </p:txBody>
      </p:sp>
      <p:cxnSp>
        <p:nvCxnSpPr>
          <p:cNvPr id="17" name="Přímá spojnice 16"/>
          <p:cNvCxnSpPr>
            <a:cxnSpLocks/>
          </p:cNvCxnSpPr>
          <p:nvPr/>
        </p:nvCxnSpPr>
        <p:spPr bwMode="auto">
          <a:xfrm flipH="1">
            <a:off x="5337779" y="4782080"/>
            <a:ext cx="4364" cy="1092398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>
            <a:cxnSpLocks/>
          </p:cNvCxnSpPr>
          <p:nvPr/>
        </p:nvCxnSpPr>
        <p:spPr bwMode="auto">
          <a:xfrm>
            <a:off x="8441531" y="3595092"/>
            <a:ext cx="1587" cy="2278856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délník 1">
            <a:extLst>
              <a:ext uri="{FF2B5EF4-FFF2-40B4-BE49-F238E27FC236}">
                <a16:creationId xmlns:a16="http://schemas.microsoft.com/office/drawing/2014/main" id="{3707354B-27C6-404D-9653-74DACE731742}"/>
              </a:ext>
            </a:extLst>
          </p:cNvPr>
          <p:cNvSpPr/>
          <p:nvPr/>
        </p:nvSpPr>
        <p:spPr>
          <a:xfrm>
            <a:off x="1437975" y="351608"/>
            <a:ext cx="76290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599"/>
              </a:spcBef>
              <a:spcAft>
                <a:spcPts val="599"/>
              </a:spcAft>
              <a:buSzPct val="120000"/>
              <a:defRPr/>
            </a:pPr>
            <a:r>
              <a:rPr lang="cs-CZ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Stav implementace programu - březen 2024</a:t>
            </a:r>
            <a:endParaRPr lang="cs-CZ" sz="3200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14AFC5F3-5075-4D56-BC30-42D7593217E4}"/>
              </a:ext>
            </a:extLst>
          </p:cNvPr>
          <p:cNvSpPr txBox="1"/>
          <p:nvPr/>
        </p:nvSpPr>
        <p:spPr>
          <a:xfrm>
            <a:off x="2135559" y="2780928"/>
            <a:ext cx="11521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 výzev</a:t>
            </a: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77BC0FC4-F484-4150-B73B-32049C03A0F7}"/>
              </a:ext>
            </a:extLst>
          </p:cNvPr>
          <p:cNvSpPr txBox="1"/>
          <p:nvPr/>
        </p:nvSpPr>
        <p:spPr>
          <a:xfrm>
            <a:off x="2135559" y="3939821"/>
            <a:ext cx="11521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350</a:t>
            </a: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01BEC84E-4DBA-4FA6-BBC0-CD1609359DBB}"/>
              </a:ext>
            </a:extLst>
          </p:cNvPr>
          <p:cNvSpPr txBox="1"/>
          <p:nvPr/>
        </p:nvSpPr>
        <p:spPr>
          <a:xfrm>
            <a:off x="2135559" y="5103427"/>
            <a:ext cx="11521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5" name="Tabulka 4"/>
          <p:cNvGraphicFramePr>
            <a:graphicFrameLocks noGrp="1"/>
          </p:cNvGraphicFramePr>
          <p:nvPr>
            <p:extLst/>
          </p:nvPr>
        </p:nvGraphicFramePr>
        <p:xfrm>
          <a:off x="335360" y="2090817"/>
          <a:ext cx="11142653" cy="421850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101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4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5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45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145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58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2749"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400"/>
                        <a:t> </a:t>
                      </a:r>
                      <a:endParaRPr lang="cs-CZ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cs-CZ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cs-CZ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 lang="cs-CZ" sz="1400" dirty="0"/>
                    </a:p>
                  </a:txBody>
                  <a:tcPr marL="40864" marR="40864" marT="0" marB="0"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891"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/>
                        <a:t>Celková alokace</a:t>
                      </a:r>
                      <a:endParaRPr lang="cs-CZ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dirty="0"/>
                        <a:t>5 786 456 280</a:t>
                      </a:r>
                      <a:endParaRPr lang="cs-CZ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dirty="0"/>
                        <a:t>100 %</a:t>
                      </a:r>
                      <a:endParaRPr lang="cs-CZ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/>
                        <a:t>14 598 510 696</a:t>
                      </a:r>
                      <a:endParaRPr lang="cs-CZ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/>
                        <a:t>100 %</a:t>
                      </a:r>
                      <a:endParaRPr lang="cs-CZ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/>
                        <a:t>17 435 008 896</a:t>
                      </a:r>
                      <a:endParaRPr lang="cs-CZ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dirty="0"/>
                        <a:t>100 %</a:t>
                      </a:r>
                      <a:endParaRPr lang="cs-CZ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962"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/>
                        <a:t>Vyhlášeno</a:t>
                      </a:r>
                      <a:endParaRPr lang="cs-CZ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/>
                        <a:t>4 269 154 000</a:t>
                      </a:r>
                      <a:endParaRPr lang="cs-CZ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/>
                        <a:t>73,8 %</a:t>
                      </a:r>
                      <a:endParaRPr lang="cs-CZ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dirty="0"/>
                        <a:t>11 789 430 000</a:t>
                      </a:r>
                      <a:endParaRPr lang="cs-CZ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dirty="0"/>
                        <a:t>80,8 %</a:t>
                      </a:r>
                      <a:endParaRPr lang="cs-CZ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dirty="0"/>
                        <a:t>13 011 584 000</a:t>
                      </a:r>
                      <a:endParaRPr lang="cs-CZ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dirty="0"/>
                        <a:t>74,6 %</a:t>
                      </a:r>
                      <a:endParaRPr lang="cs-CZ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962"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/>
                        <a:t>Zažádáno</a:t>
                      </a:r>
                      <a:endParaRPr lang="cs-CZ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dirty="0"/>
                        <a:t>4 749 349 135</a:t>
                      </a:r>
                      <a:endParaRPr lang="cs-CZ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dirty="0"/>
                        <a:t>82,1 %</a:t>
                      </a:r>
                      <a:endParaRPr lang="cs-CZ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dirty="0"/>
                        <a:t>9 743 291 298</a:t>
                      </a:r>
                      <a:endParaRPr lang="cs-CZ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dirty="0"/>
                        <a:t>66,7 %</a:t>
                      </a:r>
                      <a:endParaRPr lang="cs-CZ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dirty="0"/>
                        <a:t>15 655 431 179</a:t>
                      </a:r>
                      <a:endParaRPr lang="cs-CZ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dirty="0"/>
                        <a:t>89,8 %</a:t>
                      </a:r>
                      <a:endParaRPr lang="cs-CZ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962"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/>
                        <a:t>V právních aktech</a:t>
                      </a:r>
                      <a:endParaRPr lang="cs-CZ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1" dirty="0">
                          <a:solidFill>
                            <a:schemeClr val="accent1"/>
                          </a:solidFill>
                        </a:rPr>
                        <a:t>635 032 753</a:t>
                      </a:r>
                      <a:endParaRPr lang="cs-CZ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1" dirty="0">
                          <a:solidFill>
                            <a:schemeClr val="accent1"/>
                          </a:solidFill>
                        </a:rPr>
                        <a:t>11,0 %</a:t>
                      </a:r>
                      <a:endParaRPr lang="cs-CZ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1" dirty="0">
                          <a:solidFill>
                            <a:schemeClr val="accent2"/>
                          </a:solidFill>
                        </a:rPr>
                        <a:t>2 007 349 822</a:t>
                      </a: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1" dirty="0">
                          <a:solidFill>
                            <a:schemeClr val="accent2"/>
                          </a:solidFill>
                        </a:rPr>
                        <a:t>13,8%</a:t>
                      </a: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1" dirty="0">
                          <a:solidFill>
                            <a:schemeClr val="accent3"/>
                          </a:solidFill>
                        </a:rPr>
                        <a:t>8 553 202 091</a:t>
                      </a: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1" dirty="0">
                          <a:solidFill>
                            <a:schemeClr val="accent3"/>
                          </a:solidFill>
                        </a:rPr>
                        <a:t>49,1%</a:t>
                      </a:r>
                    </a:p>
                  </a:txBody>
                  <a:tcPr marL="40864" marR="40864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4891"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1"/>
                        <a:t>Proplaceno</a:t>
                      </a:r>
                      <a:endParaRPr lang="cs-CZ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1">
                          <a:solidFill>
                            <a:srgbClr val="CC9835"/>
                          </a:solidFill>
                          <a:latin typeface="Calibri"/>
                          <a:ea typeface="Arial"/>
                          <a:cs typeface="Arial"/>
                        </a:rPr>
                        <a:t>60 000 000</a:t>
                      </a:r>
                      <a:endParaRPr/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1">
                          <a:solidFill>
                            <a:srgbClr val="CC9835"/>
                          </a:solidFill>
                          <a:latin typeface="Calibri"/>
                          <a:ea typeface="Arial"/>
                          <a:cs typeface="Arial"/>
                        </a:rPr>
                        <a:t>1,0 %</a:t>
                      </a:r>
                      <a:endParaRPr/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1">
                          <a:solidFill>
                            <a:srgbClr val="1CB9A4"/>
                          </a:solidFill>
                          <a:latin typeface="Calibri"/>
                          <a:ea typeface="Arial"/>
                          <a:cs typeface="Arial"/>
                        </a:rPr>
                        <a:t>180 000 000</a:t>
                      </a:r>
                      <a:endParaRPr/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1">
                          <a:solidFill>
                            <a:srgbClr val="1CB9A4"/>
                          </a:solidFill>
                          <a:latin typeface="Calibri"/>
                          <a:ea typeface="Arial"/>
                          <a:cs typeface="Arial"/>
                        </a:rPr>
                        <a:t>1,2 %</a:t>
                      </a:r>
                      <a:endParaRPr/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1" dirty="0">
                          <a:solidFill>
                            <a:srgbClr val="EF4643"/>
                          </a:solidFill>
                          <a:latin typeface="Calibri"/>
                          <a:ea typeface="Arial"/>
                          <a:cs typeface="Arial"/>
                        </a:rPr>
                        <a:t>438 582 007</a:t>
                      </a:r>
                      <a:endParaRPr dirty="0"/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1" dirty="0">
                          <a:solidFill>
                            <a:srgbClr val="EF4643"/>
                          </a:solidFill>
                          <a:latin typeface="Calibri"/>
                          <a:ea typeface="Arial"/>
                          <a:cs typeface="Arial"/>
                        </a:rPr>
                        <a:t>2,5 %</a:t>
                      </a:r>
                      <a:endParaRPr dirty="0"/>
                    </a:p>
                  </a:txBody>
                  <a:tcPr marL="40864" marR="40864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3086"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/>
                        <a:t>Proplaceno - milník k 31. 12. 2024</a:t>
                      </a:r>
                      <a:endParaRPr lang="cs-CZ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0">
                          <a:solidFill>
                            <a:schemeClr val="tx1"/>
                          </a:solidFill>
                        </a:rPr>
                        <a:t>1 157 291 256</a:t>
                      </a:r>
                      <a:endParaRPr lang="cs-CZ" sz="1600" b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0">
                          <a:solidFill>
                            <a:schemeClr val="tx1"/>
                          </a:solidFill>
                        </a:rPr>
                        <a:t>20 %</a:t>
                      </a:r>
                      <a:endParaRPr lang="cs-CZ" sz="1600" b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0">
                          <a:solidFill>
                            <a:schemeClr val="tx1"/>
                          </a:solidFill>
                        </a:rPr>
                        <a:t>2 919 702 139</a:t>
                      </a:r>
                      <a:endParaRPr lang="cs-CZ" sz="1600" b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0">
                          <a:solidFill>
                            <a:schemeClr val="tx1"/>
                          </a:solidFill>
                        </a:rPr>
                        <a:t>20 %</a:t>
                      </a:r>
                      <a:endParaRPr lang="cs-CZ" sz="1600" b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0">
                          <a:solidFill>
                            <a:schemeClr val="tx1"/>
                          </a:solidFill>
                        </a:rPr>
                        <a:t>3 487 001 779</a:t>
                      </a:r>
                      <a:endParaRPr lang="cs-CZ" sz="1600" b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</a:rPr>
                        <a:t>20 %</a:t>
                      </a:r>
                      <a:endParaRPr lang="cs-CZ" sz="16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864" marR="40864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6" name="Obrázek 5"/>
          <p:cNvPicPr/>
          <p:nvPr/>
        </p:nvPicPr>
        <p:blipFill>
          <a:blip r:embed="rId3"/>
          <a:stretch/>
        </p:blipFill>
        <p:spPr bwMode="auto">
          <a:xfrm>
            <a:off x="4079776" y="1412776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ázek 6"/>
          <p:cNvPicPr/>
          <p:nvPr/>
        </p:nvPicPr>
        <p:blipFill>
          <a:blip r:embed="rId4"/>
          <a:stretch/>
        </p:blipFill>
        <p:spPr bwMode="auto">
          <a:xfrm>
            <a:off x="6883269" y="1412776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rázek 7"/>
          <p:cNvPicPr/>
          <p:nvPr/>
        </p:nvPicPr>
        <p:blipFill>
          <a:blip r:embed="rId5"/>
          <a:stretch/>
        </p:blipFill>
        <p:spPr bwMode="auto">
          <a:xfrm>
            <a:off x="9686762" y="1412776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Nadpis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cs-CZ"/>
              <a:t>Stav implementace dle krajů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79059" y="1416283"/>
            <a:ext cx="11156974" cy="4351338"/>
          </a:xfrm>
        </p:spPr>
        <p:txBody>
          <a:bodyPr/>
          <a:lstStyle/>
          <a:p>
            <a:pPr>
              <a:tabLst>
                <a:tab pos="6994525" algn="l"/>
              </a:tabLst>
              <a:defRPr/>
            </a:pPr>
            <a:r>
              <a:rPr lang="cs-CZ" sz="2000"/>
              <a:t>MMR-NOK: Zpráva o rizicích a opatřeních implementace fondů EU 	</a:t>
            </a:r>
            <a:endParaRPr/>
          </a:p>
          <a:p>
            <a:pPr marL="0" indent="0">
              <a:buNone/>
              <a:tabLst>
                <a:tab pos="898525" algn="l"/>
                <a:tab pos="6994525" algn="l"/>
              </a:tabLst>
              <a:defRPr/>
            </a:pPr>
            <a:r>
              <a:rPr lang="cs-CZ" sz="2000"/>
              <a:t>	OPST je vysoce rizikový program</a:t>
            </a:r>
            <a:endParaRPr/>
          </a:p>
          <a:p>
            <a:pPr lvl="1">
              <a:spcBef>
                <a:spcPts val="1200"/>
              </a:spcBef>
              <a:tabLst>
                <a:tab pos="7620000" algn="l"/>
              </a:tabLst>
              <a:defRPr/>
            </a:pPr>
            <a:r>
              <a:rPr lang="cs-CZ" sz="1800"/>
              <a:t>Tvrdě stanovené limity čerpání</a:t>
            </a:r>
            <a:endParaRPr/>
          </a:p>
          <a:p>
            <a:pPr lvl="1">
              <a:tabLst>
                <a:tab pos="7620000" algn="l"/>
              </a:tabLst>
              <a:defRPr/>
            </a:pPr>
            <a:r>
              <a:rPr lang="cs-CZ" sz="1800"/>
              <a:t>Strategické projekty</a:t>
            </a:r>
            <a:endParaRPr/>
          </a:p>
          <a:p>
            <a:pPr>
              <a:spcBef>
                <a:spcPts val="1800"/>
              </a:spcBef>
              <a:defRPr/>
            </a:pPr>
            <a:r>
              <a:rPr lang="cs-CZ" sz="2000"/>
              <a:t>Nařízení STEP</a:t>
            </a:r>
            <a:endParaRPr lang="cs-CZ"/>
          </a:p>
          <a:p>
            <a:pPr marL="457200" lvl="1" indent="0">
              <a:buNone/>
              <a:tabLst>
                <a:tab pos="901700" algn="l"/>
              </a:tabLst>
              <a:defRPr/>
            </a:pPr>
            <a:r>
              <a:rPr lang="cs-CZ" sz="1800"/>
              <a:t>	Platba ve výši 30 % alokace OPST započtená do n+3, avšak ověřují se podmínky pro složku alokace 	OPST z Next Generation EU (cca 22 mld. Kč)</a:t>
            </a:r>
            <a:endParaRPr/>
          </a:p>
          <a:p>
            <a:pPr>
              <a:defRPr/>
            </a:pPr>
            <a:endParaRPr lang="cs-CZ" sz="2000"/>
          </a:p>
          <a:p>
            <a:pPr>
              <a:defRPr/>
            </a:pPr>
            <a:r>
              <a:rPr lang="cs-CZ" sz="2000"/>
              <a:t>Hranice pro optimální čerpání OP ST pro rok 2024 (ze strany MMR-NOK, přísnější oproti ostatním OP):</a:t>
            </a:r>
            <a:endParaRPr lang="cs-CZ" sz="2400"/>
          </a:p>
          <a:p>
            <a:pPr marL="685800">
              <a:spcBef>
                <a:spcPts val="499"/>
              </a:spcBef>
              <a:defRPr/>
            </a:pPr>
            <a:r>
              <a:rPr lang="cs-CZ" sz="1800">
                <a:solidFill/>
                <a:ea typeface="Segoe UI"/>
              </a:rPr>
              <a:t>50 % celkové alokace – právní akty k 30. 6. 2024</a:t>
            </a:r>
            <a:endParaRPr lang="cs-CZ" sz="1800">
              <a:solidFill/>
            </a:endParaRPr>
          </a:p>
          <a:p>
            <a:pPr marL="685800">
              <a:spcBef>
                <a:spcPts val="499"/>
              </a:spcBef>
              <a:defRPr/>
            </a:pPr>
            <a:r>
              <a:rPr lang="cs-CZ" sz="1800">
                <a:solidFill/>
                <a:ea typeface="Segoe UI"/>
              </a:rPr>
              <a:t>65 % celkové alokace – právní akty k 31. 12. 2024</a:t>
            </a:r>
            <a:endParaRPr/>
          </a:p>
          <a:p>
            <a:pPr marL="685800">
              <a:spcBef>
                <a:spcPts val="499"/>
              </a:spcBef>
              <a:defRPr/>
            </a:pPr>
            <a:r>
              <a:rPr lang="cs-CZ" sz="1800">
                <a:solidFill/>
                <a:ea typeface="Segoe UI"/>
              </a:rPr>
              <a:t>20 % celkové alokace – vyúčtované prostředky v ŽoP k 31. 12. 2024</a:t>
            </a:r>
            <a:endParaRPr lang="cs-CZ" sz="1800">
              <a:solidFill/>
              <a:latin typeface="Times New Roman"/>
              <a:cs typeface="Times New Roman"/>
            </a:endParaRPr>
          </a:p>
          <a:p>
            <a:pPr>
              <a:defRPr/>
            </a:pPr>
            <a:endParaRPr lang="cs-CZ">
              <a:highlight>
                <a:srgbClr val="FFFF00"/>
              </a:highlight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cs-CZ"/>
              <a:t>Stav implementace - aktuality</a:t>
            </a:r>
            <a:endParaRPr/>
          </a:p>
        </p:txBody>
      </p:sp>
      <p:sp>
        <p:nvSpPr>
          <p:cNvPr id="4" name="Šipka: doprava 3"/>
          <p:cNvSpPr/>
          <p:nvPr/>
        </p:nvSpPr>
        <p:spPr bwMode="auto">
          <a:xfrm>
            <a:off x="911424" y="1844824"/>
            <a:ext cx="504056" cy="272115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6" name="Šipka: doprava 5"/>
          <p:cNvSpPr/>
          <p:nvPr/>
        </p:nvSpPr>
        <p:spPr bwMode="auto">
          <a:xfrm>
            <a:off x="911424" y="3402856"/>
            <a:ext cx="504056" cy="272115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0549F92-2812-4A60-8D5A-A381F10FFE90}"/>
              </a:ext>
            </a:extLst>
          </p:cNvPr>
          <p:cNvGraphicFramePr/>
          <p:nvPr>
            <p:extLst/>
          </p:nvPr>
        </p:nvGraphicFramePr>
        <p:xfrm>
          <a:off x="1343472" y="1628800"/>
          <a:ext cx="9361040" cy="4509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" name="Zástupný symbol pro obsah 17">
            <a:extLst>
              <a:ext uri="{FF2B5EF4-FFF2-40B4-BE49-F238E27FC236}">
                <a16:creationId xmlns:a16="http://schemas.microsoft.com/office/drawing/2014/main" id="{6FF0594E-C7FA-43E7-8E6F-1CA998E317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87488" y="3475399"/>
            <a:ext cx="180000" cy="180000"/>
          </a:xfrm>
          <a:prstGeom prst="rect">
            <a:avLst/>
          </a:prstGeom>
        </p:spPr>
      </p:pic>
      <p:sp>
        <p:nvSpPr>
          <p:cNvPr id="255624886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5" y="80525"/>
            <a:ext cx="11195716" cy="7254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t>Úspěšné výzvy</a:t>
            </a: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EF7840B6-00AA-40F5-A6DE-E5B56B6F3B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157" y="3475399"/>
            <a:ext cx="180000" cy="180000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A473E5BA-B950-4030-97CD-990173E5701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826" y="3475399"/>
            <a:ext cx="180000" cy="180000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9E576161-0B96-4F02-B217-0F37B60AFE5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495" y="3475399"/>
            <a:ext cx="180000" cy="180000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2E3EDD7A-1ED2-4A91-9C63-3A921BF7422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164" y="3475399"/>
            <a:ext cx="180000" cy="180000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34695274-EBC4-4DCC-B02A-32001B4F150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833" y="3475399"/>
            <a:ext cx="180000" cy="180000"/>
          </a:xfrm>
          <a:prstGeom prst="rect">
            <a:avLst/>
          </a:prstGeom>
        </p:spPr>
      </p:pic>
      <p:pic>
        <p:nvPicPr>
          <p:cNvPr id="30" name="Obrázek 29">
            <a:extLst>
              <a:ext uri="{FF2B5EF4-FFF2-40B4-BE49-F238E27FC236}">
                <a16:creationId xmlns:a16="http://schemas.microsoft.com/office/drawing/2014/main" id="{55E2E30B-A837-4870-804D-F500DB3D78D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501" y="3475399"/>
            <a:ext cx="180000" cy="180000"/>
          </a:xfrm>
          <a:prstGeom prst="rect">
            <a:avLst/>
          </a:prstGeom>
        </p:spPr>
      </p:pic>
      <p:pic>
        <p:nvPicPr>
          <p:cNvPr id="33" name="Obrázek 32">
            <a:extLst>
              <a:ext uri="{FF2B5EF4-FFF2-40B4-BE49-F238E27FC236}">
                <a16:creationId xmlns:a16="http://schemas.microsoft.com/office/drawing/2014/main" id="{7308C448-BBAE-47DC-AD16-6252FE38EE8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163" y="3475399"/>
            <a:ext cx="180000" cy="180000"/>
          </a:xfrm>
          <a:prstGeom prst="rect">
            <a:avLst/>
          </a:prstGeom>
        </p:spPr>
      </p:pic>
      <p:pic>
        <p:nvPicPr>
          <p:cNvPr id="34" name="Obrázek 33">
            <a:extLst>
              <a:ext uri="{FF2B5EF4-FFF2-40B4-BE49-F238E27FC236}">
                <a16:creationId xmlns:a16="http://schemas.microsoft.com/office/drawing/2014/main" id="{E652B94C-2A7E-4D4D-B631-ECC99B1DD16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501" y="5501998"/>
            <a:ext cx="180000" cy="180000"/>
          </a:xfrm>
          <a:prstGeom prst="rect">
            <a:avLst/>
          </a:prstGeom>
        </p:spPr>
      </p:pic>
      <p:pic>
        <p:nvPicPr>
          <p:cNvPr id="35" name="Obrázek 34">
            <a:extLst>
              <a:ext uri="{FF2B5EF4-FFF2-40B4-BE49-F238E27FC236}">
                <a16:creationId xmlns:a16="http://schemas.microsoft.com/office/drawing/2014/main" id="{A403A3F0-CE61-4A0B-B079-FD79BE8CCA3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480" y="3475399"/>
            <a:ext cx="180000" cy="180000"/>
          </a:xfrm>
          <a:prstGeom prst="rect">
            <a:avLst/>
          </a:prstGeom>
        </p:spPr>
      </p:pic>
      <p:pic>
        <p:nvPicPr>
          <p:cNvPr id="14" name="Zástupný symbol pro obsah 17">
            <a:extLst>
              <a:ext uri="{FF2B5EF4-FFF2-40B4-BE49-F238E27FC236}">
                <a16:creationId xmlns:a16="http://schemas.microsoft.com/office/drawing/2014/main" id="{470E5853-DC5C-437B-959C-98CB917C79A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84163" y="5501998"/>
            <a:ext cx="180000" cy="180000"/>
          </a:xfrm>
          <a:prstGeom prst="rect">
            <a:avLst/>
          </a:prstGeom>
        </p:spPr>
      </p:pic>
      <p:pic>
        <p:nvPicPr>
          <p:cNvPr id="15" name="Zástupný symbol pro obsah 17">
            <a:extLst>
              <a:ext uri="{FF2B5EF4-FFF2-40B4-BE49-F238E27FC236}">
                <a16:creationId xmlns:a16="http://schemas.microsoft.com/office/drawing/2014/main" id="{2B1DB7A3-4905-43EC-BE3A-7633F03F807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6480" y="5501998"/>
            <a:ext cx="180000" cy="180000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D9BE4594-5F03-4DDB-8A0A-2A8D516C8B3E}"/>
              </a:ext>
            </a:extLst>
          </p:cNvPr>
          <p:cNvSpPr txBox="1"/>
          <p:nvPr/>
        </p:nvSpPr>
        <p:spPr>
          <a:xfrm>
            <a:off x="1415480" y="2060848"/>
            <a:ext cx="9153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2"/>
                </a:solidFill>
              </a:rPr>
              <a:t>18,9 mld. Kč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AA1FF33D-71F7-449B-8DFB-383099E62089}"/>
              </a:ext>
            </a:extLst>
          </p:cNvPr>
          <p:cNvSpPr txBox="1"/>
          <p:nvPr/>
        </p:nvSpPr>
        <p:spPr>
          <a:xfrm>
            <a:off x="3595833" y="2060848"/>
            <a:ext cx="6175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000" b="1" dirty="0">
                <a:solidFill>
                  <a:schemeClr val="tx2"/>
                </a:solidFill>
              </a:rPr>
              <a:t>130 % 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AD80F2F3-00CF-4A2F-8A0D-250539F03707}"/>
              </a:ext>
            </a:extLst>
          </p:cNvPr>
          <p:cNvSpPr txBox="1"/>
          <p:nvPr/>
        </p:nvSpPr>
        <p:spPr>
          <a:xfrm>
            <a:off x="4655839" y="2060848"/>
            <a:ext cx="9153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2"/>
                </a:solidFill>
              </a:rPr>
              <a:t>0,74 mld. Kč</a:t>
            </a: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FA24F829-51A0-470D-86F8-A56F3784D819}"/>
              </a:ext>
            </a:extLst>
          </p:cNvPr>
          <p:cNvSpPr txBox="1"/>
          <p:nvPr/>
        </p:nvSpPr>
        <p:spPr>
          <a:xfrm>
            <a:off x="6816081" y="2060848"/>
            <a:ext cx="6376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000" b="1" dirty="0">
                <a:solidFill>
                  <a:schemeClr val="tx2"/>
                </a:solidFill>
              </a:rPr>
              <a:t>101 % </a:t>
            </a: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A1EE6172-E4C7-45BB-82A6-74B28B62820A}"/>
              </a:ext>
            </a:extLst>
          </p:cNvPr>
          <p:cNvSpPr txBox="1"/>
          <p:nvPr/>
        </p:nvSpPr>
        <p:spPr>
          <a:xfrm>
            <a:off x="7890647" y="2060848"/>
            <a:ext cx="792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2"/>
                </a:solidFill>
              </a:rPr>
              <a:t>1,2 mld. Kč</a:t>
            </a:r>
          </a:p>
        </p:txBody>
      </p: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C460560F-A06D-40ED-9A14-713396E72B3D}"/>
              </a:ext>
            </a:extLst>
          </p:cNvPr>
          <p:cNvSpPr txBox="1"/>
          <p:nvPr/>
        </p:nvSpPr>
        <p:spPr>
          <a:xfrm>
            <a:off x="9896468" y="2060848"/>
            <a:ext cx="7920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000" b="1" dirty="0">
                <a:solidFill>
                  <a:schemeClr val="tx2"/>
                </a:solidFill>
              </a:rPr>
              <a:t>119 % </a:t>
            </a:r>
          </a:p>
        </p:txBody>
      </p:sp>
      <p:sp>
        <p:nvSpPr>
          <p:cNvPr id="27" name="TextovéPole 26">
            <a:extLst>
              <a:ext uri="{FF2B5EF4-FFF2-40B4-BE49-F238E27FC236}">
                <a16:creationId xmlns:a16="http://schemas.microsoft.com/office/drawing/2014/main" id="{97682366-2FF5-45ED-88A1-211D6FA890F5}"/>
              </a:ext>
            </a:extLst>
          </p:cNvPr>
          <p:cNvSpPr txBox="1"/>
          <p:nvPr/>
        </p:nvSpPr>
        <p:spPr>
          <a:xfrm>
            <a:off x="7910729" y="4100781"/>
            <a:ext cx="792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2"/>
                </a:solidFill>
              </a:rPr>
              <a:t>1,8 mld. Kč</a:t>
            </a:r>
          </a:p>
        </p:txBody>
      </p: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7DDD8A9C-40A2-4E18-8D09-11859A32BFD0}"/>
              </a:ext>
            </a:extLst>
          </p:cNvPr>
          <p:cNvSpPr txBox="1"/>
          <p:nvPr/>
        </p:nvSpPr>
        <p:spPr>
          <a:xfrm>
            <a:off x="10214984" y="4100781"/>
            <a:ext cx="4936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2"/>
                </a:solidFill>
              </a:rPr>
              <a:t>72 % </a:t>
            </a: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3E271413-F4CC-40E7-AAA9-C1432B200CFA}"/>
              </a:ext>
            </a:extLst>
          </p:cNvPr>
          <p:cNvSpPr txBox="1"/>
          <p:nvPr/>
        </p:nvSpPr>
        <p:spPr>
          <a:xfrm>
            <a:off x="4655840" y="4100781"/>
            <a:ext cx="9153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2"/>
                </a:solidFill>
              </a:rPr>
              <a:t>0,51 mld. Kč</a:t>
            </a: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id="{58B9EAF6-681C-4A98-89F3-C678DF20F454}"/>
              </a:ext>
            </a:extLst>
          </p:cNvPr>
          <p:cNvSpPr txBox="1"/>
          <p:nvPr/>
        </p:nvSpPr>
        <p:spPr>
          <a:xfrm>
            <a:off x="6816081" y="4100781"/>
            <a:ext cx="6376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2"/>
                </a:solidFill>
              </a:rPr>
              <a:t>100 % </a:t>
            </a: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6AC2714B-F32F-4532-86FA-FC804EAFD323}"/>
              </a:ext>
            </a:extLst>
          </p:cNvPr>
          <p:cNvSpPr txBox="1"/>
          <p:nvPr/>
        </p:nvSpPr>
        <p:spPr>
          <a:xfrm>
            <a:off x="1415480" y="4100781"/>
            <a:ext cx="9153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2"/>
                </a:solidFill>
              </a:rPr>
              <a:t>0,95 mld. Kč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AC4E2A42-6643-4CBA-8039-C0719998CB64}"/>
              </a:ext>
            </a:extLst>
          </p:cNvPr>
          <p:cNvSpPr txBox="1"/>
          <p:nvPr/>
        </p:nvSpPr>
        <p:spPr>
          <a:xfrm>
            <a:off x="3719735" y="4100781"/>
            <a:ext cx="4936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2"/>
                </a:solidFill>
              </a:rPr>
              <a:t>74 %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5624886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5" y="80525"/>
            <a:ext cx="11195716" cy="7254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Z</a:t>
            </a:r>
            <a:r>
              <a:t>atím méně úspěšné výzvy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63CCDB9-810C-4D0A-AB75-D6D1F6464296}"/>
              </a:ext>
            </a:extLst>
          </p:cNvPr>
          <p:cNvGraphicFramePr/>
          <p:nvPr>
            <p:extLst/>
          </p:nvPr>
        </p:nvGraphicFramePr>
        <p:xfrm>
          <a:off x="1127448" y="1556792"/>
          <a:ext cx="9361040" cy="4509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Obrázek 2">
            <a:extLst>
              <a:ext uri="{FF2B5EF4-FFF2-40B4-BE49-F238E27FC236}">
                <a16:creationId xmlns:a16="http://schemas.microsoft.com/office/drawing/2014/main" id="{9F6E17EC-6AE5-49AD-84FF-E50DECF84F2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3284984"/>
            <a:ext cx="252000" cy="25200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0DC89FE2-FD8D-41A7-AAEC-B81136BDF03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3284984"/>
            <a:ext cx="252000" cy="252000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A4317394-E74B-46DE-81F4-98C34BE1648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5733256"/>
            <a:ext cx="252000" cy="252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E871ADCD-A023-4B22-8522-A1A021C71E0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5733256"/>
            <a:ext cx="252000" cy="252000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15322926-D7A4-4DA5-BA6F-403D6F6FF258}"/>
              </a:ext>
            </a:extLst>
          </p:cNvPr>
          <p:cNvSpPr txBox="1"/>
          <p:nvPr/>
        </p:nvSpPr>
        <p:spPr bwMode="auto">
          <a:xfrm>
            <a:off x="2218646" y="1628799"/>
            <a:ext cx="9153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2"/>
                </a:solidFill>
              </a:rPr>
              <a:t>0,9 mld. Kč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5E66FC33-17EB-4746-8471-EBD945BF20A7}"/>
              </a:ext>
            </a:extLst>
          </p:cNvPr>
          <p:cNvSpPr txBox="1"/>
          <p:nvPr/>
        </p:nvSpPr>
        <p:spPr bwMode="auto">
          <a:xfrm>
            <a:off x="6023992" y="1628798"/>
            <a:ext cx="9153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2"/>
                </a:solidFill>
              </a:rPr>
              <a:t>0,4 mld. Kč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CD4385FD-1359-4913-AF15-F942742747C8}"/>
              </a:ext>
            </a:extLst>
          </p:cNvPr>
          <p:cNvSpPr txBox="1"/>
          <p:nvPr/>
        </p:nvSpPr>
        <p:spPr bwMode="auto">
          <a:xfrm>
            <a:off x="6023992" y="4077072"/>
            <a:ext cx="9153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2"/>
                </a:solidFill>
              </a:rPr>
              <a:t>0,5 mld. Kč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36AB787E-AD12-449F-8833-6BB61634638B}"/>
              </a:ext>
            </a:extLst>
          </p:cNvPr>
          <p:cNvSpPr txBox="1"/>
          <p:nvPr/>
        </p:nvSpPr>
        <p:spPr bwMode="auto">
          <a:xfrm>
            <a:off x="2218646" y="4077072"/>
            <a:ext cx="9153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2"/>
                </a:solidFill>
              </a:rPr>
              <a:t>0,5 mld. Kč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27881477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263351" y="188640"/>
            <a:ext cx="11665296" cy="770018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>
              <a:defRPr/>
            </a:pPr>
            <a:r>
              <a:rPr b="1"/>
              <a:t>STAV HODNOCENÍ – PODANÉ PROJEKTY KARLOVARSKÉHO KRAJE</a:t>
            </a:r>
            <a:endParaRPr/>
          </a:p>
        </p:txBody>
      </p:sp>
      <p:graphicFrame>
        <p:nvGraphicFramePr>
          <p:cNvPr id="220387014" name="Tabulka 471499284"/>
          <p:cNvGraphicFramePr>
            <a:graphicFrameLocks/>
          </p:cNvGraphicFramePr>
          <p:nvPr>
            <p:extLst/>
          </p:nvPr>
        </p:nvGraphicFramePr>
        <p:xfrm>
          <a:off x="116249" y="1184823"/>
          <a:ext cx="11982445" cy="5556545"/>
        </p:xfrm>
        <a:graphic>
          <a:graphicData uri="http://schemas.openxmlformats.org/drawingml/2006/table">
            <a:tbl>
              <a:tblPr firstRow="1" firstCol="1" bandRow="1"/>
              <a:tblGrid>
                <a:gridCol w="2622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66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66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4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19841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400" b="1">
                          <a:solidFill>
                            <a:schemeClr val="bg1"/>
                          </a:solidFill>
                        </a:rPr>
                        <a:t>  NÁZEV PROJEKTU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9522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TERMÍN PŘEDLOŽENÍ ŽÁDOSTI MŽP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defRPr/>
                      </a:pPr>
                      <a:r>
                        <a:rPr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M</a:t>
                      </a: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EZIRESORTNÍ EXPERTNÍ SKUPINA /SFŽP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R</a:t>
                      </a: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EGIONÁLNÍ STÁLÁ KONFERENCE /KRAJ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V</a:t>
                      </a: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ÝBĚROVÁ KOMISE / MŽP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ROZHODNUTÍ </a:t>
                      </a:r>
                      <a:b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</a:b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O POSKYTNUTÍ DOTACE/ MŽP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549"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  <a:p>
                      <a:pPr>
                        <a:defRPr/>
                      </a:pPr>
                      <a:r>
                        <a:rPr sz="1600" b="1" i="0" u="none">
                          <a:solidFill>
                            <a:srgbClr val="000000"/>
                          </a:solidFill>
                          <a:latin typeface="Segoe UI"/>
                          <a:ea typeface="Segoe UI"/>
                          <a:cs typeface="Segoe UI"/>
                        </a:rPr>
                        <a:t>   MEDARD</a:t>
                      </a:r>
                      <a:endParaRPr/>
                    </a:p>
                  </a:txBody>
                  <a:tcPr marL="9522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D19D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913"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  <a:p>
                      <a:pPr>
                        <a:defRPr/>
                      </a:pPr>
                      <a:r>
                        <a:rPr lang="cs-CZ" sz="1600" b="1" i="0" u="none">
                          <a:solidFill>
                            <a:srgbClr val="000000"/>
                          </a:solidFill>
                          <a:latin typeface="Segoe UI"/>
                          <a:ea typeface="Segoe UI"/>
                          <a:cs typeface="Segoe UI"/>
                        </a:rPr>
                        <a:t>SIGD</a:t>
                      </a:r>
                      <a:endParaRPr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D19D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strike="sngStrike"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22. 3.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2549"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  <a:p>
                      <a:pPr>
                        <a:defRPr/>
                      </a:pPr>
                      <a:r>
                        <a:rPr sz="1600" b="1" i="0" u="none">
                          <a:solidFill>
                            <a:srgbClr val="000000"/>
                          </a:solidFill>
                          <a:latin typeface="Segoe UI"/>
                          <a:ea typeface="Segoe UI"/>
                          <a:cs typeface="Segoe UI"/>
                        </a:rPr>
                        <a:t>CLV</a:t>
                      </a:r>
                      <a:endParaRPr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D19D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600" b="0" i="0" u="none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549"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  <a:p>
                      <a:pPr>
                        <a:defRPr/>
                      </a:pPr>
                      <a:r>
                        <a:rPr sz="1600" b="1" i="0" u="none">
                          <a:solidFill>
                            <a:srgbClr val="000000"/>
                          </a:solidFill>
                          <a:latin typeface="Segoe UI"/>
                          <a:ea typeface="Segoe UI"/>
                          <a:cs typeface="Segoe UI"/>
                        </a:rPr>
                        <a:t>KIC</a:t>
                      </a:r>
                      <a:endParaRPr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D19D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22. 3.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254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600" b="1" i="0" u="none">
                          <a:solidFill>
                            <a:srgbClr val="000000"/>
                          </a:solidFill>
                          <a:latin typeface="Segoe UI"/>
                          <a:ea typeface="Segoe UI"/>
                          <a:cs typeface="Segoe UI"/>
                        </a:rPr>
                        <a:t>Keramická SŠ</a:t>
                      </a:r>
                      <a:endParaRPr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D19D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dirty="0"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254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600" b="1" i="0" u="none">
                          <a:solidFill>
                            <a:srgbClr val="000000"/>
                          </a:solidFill>
                          <a:latin typeface="Segoe UI"/>
                          <a:ea typeface="Segoe UI"/>
                          <a:cs typeface="Segoe UI"/>
                        </a:rPr>
                        <a:t>Horský   hotel Klínovec</a:t>
                      </a:r>
                      <a:endParaRPr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D19D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254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600" b="1" i="0" u="none">
                          <a:solidFill>
                            <a:srgbClr val="000000"/>
                          </a:solidFill>
                          <a:latin typeface="Segoe UI"/>
                          <a:ea typeface="Segoe UI"/>
                          <a:cs typeface="Segoe UI"/>
                        </a:rPr>
                        <a:t>Chytrá krajina</a:t>
                      </a:r>
                      <a:endParaRPr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D19D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chemeClr val="tx1"/>
                        </a:solidFill>
                        <a:latin typeface="Abyssinica SIL"/>
                        <a:ea typeface="Abyssinica SIL"/>
                        <a:cs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25. 3.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254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600" b="1" i="0" u="none">
                          <a:solidFill>
                            <a:srgbClr val="000000"/>
                          </a:solidFill>
                          <a:latin typeface="Segoe UI"/>
                          <a:ea typeface="Segoe UI"/>
                          <a:cs typeface="Segoe UI"/>
                        </a:rPr>
                        <a:t>4K</a:t>
                      </a:r>
                      <a:endParaRPr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D19D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chemeClr val="tx1"/>
                        </a:solidFill>
                        <a:latin typeface="Abyssinica SIL"/>
                        <a:ea typeface="Abyssinica SIL"/>
                        <a:cs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254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600" b="1" i="0" u="none">
                          <a:solidFill>
                            <a:srgbClr val="000000"/>
                          </a:solidFill>
                          <a:latin typeface="Segoe UI"/>
                          <a:ea typeface="Segoe UI"/>
                          <a:cs typeface="Segoe UI"/>
                        </a:rPr>
                        <a:t>Vl:Aštovka</a:t>
                      </a:r>
                      <a:endParaRPr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D19D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>
                          <a:solidFill>
                            <a:schemeClr val="tx1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49716198" name="Obdélník 1449716197"/>
          <p:cNvSpPr/>
          <p:nvPr/>
        </p:nvSpPr>
        <p:spPr bwMode="auto">
          <a:xfrm>
            <a:off x="0" y="0"/>
            <a:ext cx="0" cy="19049"/>
          </a:xfrm>
          <a:prstGeom prst="rect">
            <a:avLst/>
          </a:prstGeom>
          <a:solidFill>
            <a:srgbClr val="A0A0A0"/>
          </a:solidFill>
          <a:ln>
            <a:noFill/>
          </a:ln>
        </p:spPr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 bwMode="auto">
          <a:xfrm>
            <a:off x="579058" y="1373797"/>
            <a:ext cx="11365700" cy="4393821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cs-CZ" dirty="0"/>
              <a:t>Revize programu: Podpora regionálního školství</a:t>
            </a:r>
          </a:p>
          <a:p>
            <a:pPr lvl="1">
              <a:buClr>
                <a:srgbClr val="3E1F65"/>
              </a:buClr>
              <a:buFont typeface="Arial" panose="020B0604020202020204" pitchFamily="34" charset="0"/>
              <a:buChar char="•"/>
              <a:defRPr/>
            </a:pPr>
            <a:r>
              <a:rPr lang="cs-CZ" sz="2000" b="1" i="0" u="none" strike="noStrike" cap="none" spc="0" dirty="0">
                <a:solidFill>
                  <a:schemeClr val="tx1"/>
                </a:solidFill>
                <a:latin typeface="Segoe UI"/>
                <a:ea typeface="Arial"/>
                <a:cs typeface="Segoe UI"/>
              </a:rPr>
              <a:t>Cílíme na základní školy </a:t>
            </a:r>
            <a:r>
              <a:rPr lang="cs-CZ" sz="2000" b="1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s nejvyšším poměrem žáků ze znevýhodněného prostředí </a:t>
            </a:r>
            <a:br>
              <a:rPr lang="cs-CZ" sz="2000" b="1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</a:br>
            <a:r>
              <a:rPr lang="cs-CZ" sz="2000" b="0" i="1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(tzn. seznam 400 škol definovaný MŠMT).</a:t>
            </a:r>
            <a:endParaRPr lang="cs-CZ" sz="2000" b="0" i="1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lvl="1">
              <a:buClr>
                <a:srgbClr val="3E1F65"/>
              </a:buClr>
              <a:buFont typeface="Arial" panose="020B0604020202020204" pitchFamily="34" charset="0"/>
              <a:buChar char="•"/>
              <a:defRPr/>
            </a:pPr>
            <a:r>
              <a:rPr lang="cs-CZ" sz="2000" b="0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Směřování prostředků do těchto škol je v souladu se Vzdělávací strategií ČR do roku 2030.</a:t>
            </a:r>
          </a:p>
          <a:p>
            <a:pPr lvl="1">
              <a:buClr>
                <a:srgbClr val="3E1F65"/>
              </a:buClr>
              <a:buFont typeface="Arial" panose="020B0604020202020204" pitchFamily="34" charset="0"/>
              <a:buChar char="•"/>
              <a:defRPr/>
            </a:pPr>
            <a:r>
              <a:rPr lang="cs-CZ" sz="2000" b="0" i="0" u="none" strike="noStrike" cap="none" spc="0" dirty="0">
                <a:solidFill>
                  <a:schemeClr val="tx1"/>
                </a:solidFill>
                <a:latin typeface="Segoe UI"/>
                <a:ea typeface="+mn-ea"/>
                <a:cs typeface="Segoe UI"/>
              </a:rPr>
              <a:t>Vybrané školy již</a:t>
            </a:r>
            <a:r>
              <a:rPr lang="cs-CZ" sz="2000" b="0" i="0" u="none" strike="noStrike" cap="none" spc="0" dirty="0">
                <a:solidFill>
                  <a:schemeClr val="tx1"/>
                </a:solidFill>
                <a:latin typeface="Segoe UI"/>
                <a:ea typeface="Arial"/>
                <a:cs typeface="Segoe UI"/>
              </a:rPr>
              <a:t> </a:t>
            </a:r>
            <a:r>
              <a:rPr lang="cs-CZ" sz="2000" b="0" i="0" u="none" strike="noStrike" cap="none" spc="0" dirty="0">
                <a:solidFill>
                  <a:schemeClr val="tx1"/>
                </a:solidFill>
                <a:latin typeface="Segoe UI"/>
                <a:ea typeface="+mn-ea"/>
                <a:cs typeface="Segoe UI"/>
              </a:rPr>
              <a:t>čerpají podporu z NPO na neinvestiční aktivity</a:t>
            </a:r>
            <a:r>
              <a:rPr lang="cs-CZ" sz="2000" b="0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 + OPST by byla doplněna podpora na investiční aktivity = </a:t>
            </a:r>
            <a:r>
              <a:rPr lang="cs-CZ" sz="2000" b="1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komplexní podpora pro nejohroženější školy</a:t>
            </a:r>
            <a:r>
              <a:rPr lang="cs-CZ" sz="2000" b="0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 v uhelných krajích.</a:t>
            </a:r>
          </a:p>
          <a:p>
            <a:pPr lvl="1">
              <a:buClr>
                <a:srgbClr val="3E1F65"/>
              </a:buClr>
              <a:buFont typeface="Arial" panose="020B0604020202020204" pitchFamily="34" charset="0"/>
              <a:buChar char="•"/>
              <a:defRPr/>
            </a:pPr>
            <a:r>
              <a:rPr lang="cs-CZ" sz="2000" b="0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Větší zobecnění formulace po připomínkách  	Dojde k aktualizaci (rozšíření) stávajícího seznamu škol. </a:t>
            </a:r>
          </a:p>
          <a:p>
            <a:pPr lvl="1">
              <a:buClr>
                <a:srgbClr val="3E1F65"/>
              </a:buClr>
              <a:buFont typeface="Arial" panose="020B0604020202020204" pitchFamily="34" charset="0"/>
              <a:buChar char="•"/>
              <a:defRPr/>
            </a:pPr>
            <a:r>
              <a:rPr lang="cs-CZ" sz="2000" b="0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Z projektových záměrů v MAP a KAP je zřejmé, že absorpční kapacita je značná a vzhledem </a:t>
            </a:r>
            <a:br>
              <a:rPr lang="cs-CZ" sz="2000" b="0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</a:br>
            <a:r>
              <a:rPr lang="cs-CZ" sz="2000" b="0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k rozšíření způsobilých aktivit se dá předpokládat, že mnohonásobně převýší alokaci výzvy</a:t>
            </a:r>
            <a:r>
              <a:rPr lang="cs-CZ" sz="2400" b="0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. </a:t>
            </a:r>
            <a:endParaRPr lang="cs-CZ" sz="2400" b="0" i="0" u="none" strike="noStrike" cap="none" spc="0" dirty="0">
              <a:solidFill>
                <a:schemeClr val="tx1"/>
              </a:solidFill>
              <a:latin typeface="Segoe UI"/>
              <a:cs typeface="Segoe UI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cs-CZ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cs-CZ" dirty="0"/>
              <a:t>Kritéria pro výběr operací: Kulturní a kreativní centra v Ústeckém kraji</a:t>
            </a:r>
            <a:endParaRPr dirty="0"/>
          </a:p>
        </p:txBody>
      </p:sp>
      <p:sp>
        <p:nvSpPr>
          <p:cNvPr id="86012406" name="Zástupný nadpis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M</a:t>
            </a:r>
            <a:r>
              <a:t>onitorovací výbor</a:t>
            </a:r>
            <a:r>
              <a:rPr lang="cs-CZ"/>
              <a:t> 13. 3. 2024</a:t>
            </a:r>
            <a:endParaRPr/>
          </a:p>
        </p:txBody>
      </p:sp>
      <p:sp>
        <p:nvSpPr>
          <p:cNvPr id="5" name="Šipka: doprava 4">
            <a:extLst>
              <a:ext uri="{FF2B5EF4-FFF2-40B4-BE49-F238E27FC236}">
                <a16:creationId xmlns:a16="http://schemas.microsoft.com/office/drawing/2014/main" id="{A7E4210D-C993-4905-8E8D-0CF6C7955377}"/>
              </a:ext>
            </a:extLst>
          </p:cNvPr>
          <p:cNvSpPr/>
          <p:nvPr/>
        </p:nvSpPr>
        <p:spPr bwMode="auto">
          <a:xfrm>
            <a:off x="6456040" y="3717032"/>
            <a:ext cx="504056" cy="272115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3890336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79058" y="1416282"/>
            <a:ext cx="7171036" cy="4351338"/>
          </a:xfrm>
          <a:prstGeom prst="rect">
            <a:avLst/>
          </a:prstGeom>
        </p:spPr>
        <p:txBody>
          <a:bodyPr/>
          <a:lstStyle>
            <a:lvl1pPr>
              <a:buClr>
                <a:srgbClr val="3E1F65"/>
              </a:buClr>
              <a:defRPr/>
            </a:lvl1pPr>
            <a:lvl2pPr>
              <a:buClr>
                <a:srgbClr val="3E1F65"/>
              </a:buClr>
              <a:defRPr/>
            </a:lvl2pPr>
            <a:lvl3pPr>
              <a:buClr>
                <a:srgbClr val="3E1F65"/>
              </a:buClr>
              <a:defRPr/>
            </a:lvl3pPr>
            <a:lvl4pPr>
              <a:buClr>
                <a:srgbClr val="3E1F65"/>
              </a:buClr>
              <a:defRPr/>
            </a:lvl4pPr>
            <a:lvl5pPr>
              <a:buClr>
                <a:srgbClr val="3E1F65"/>
              </a:buClr>
              <a:defRPr/>
            </a:lvl5pPr>
          </a:lstStyle>
          <a:p>
            <a:pPr>
              <a:defRPr/>
            </a:pP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Karlovarské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prohlášení</a:t>
            </a:r>
            <a:endParaRPr sz="2000" dirty="0"/>
          </a:p>
          <a:p>
            <a:pPr lvl="1">
              <a:defRPr/>
            </a:pP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Podpisy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všech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3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uheln</a:t>
            </a:r>
            <a:r>
              <a:rPr lang="cs-CZ"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ých</a:t>
            </a:r>
            <a:r>
              <a:rPr lang="cs-CZ"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regionů v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ČR a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dalších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19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regionů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z 10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evropských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států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červen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2023</a:t>
            </a:r>
            <a:endParaRPr sz="1800" b="0" i="0" u="none" dirty="0">
              <a:solidFill>
                <a:srgbClr val="000000"/>
              </a:solidFill>
              <a:latin typeface="Segoe UI"/>
              <a:ea typeface="Segoe UI"/>
              <a:cs typeface="Segoe UI"/>
            </a:endParaRPr>
          </a:p>
          <a:p>
            <a:pPr>
              <a:defRPr/>
            </a:pP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Belgické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předsednictví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Rady EU –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zpracování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stanoviska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EHSV</a:t>
            </a:r>
            <a:endParaRPr sz="2000" dirty="0"/>
          </a:p>
          <a:p>
            <a:pPr marL="685800" marR="0" lvl="1" indent="-228600" algn="l">
              <a:lnSpc>
                <a:spcPct val="90000"/>
              </a:lnSpc>
              <a:spcBef>
                <a:spcPts val="499"/>
              </a:spcBef>
              <a:spcAft>
                <a:spcPts val="0"/>
              </a:spcAft>
              <a:buClr>
                <a:srgbClr val="3E1F65"/>
              </a:buClr>
              <a:buFont typeface="Arial"/>
              <a:buChar char="•"/>
              <a:defRPr/>
            </a:pP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1.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oficiální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dokument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na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evropské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úrovni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k „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evaluaci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“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Mechanismu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lang="cs-CZ" sz="1400" b="0" i="0" u="none" strike="noStrike" cap="none" spc="0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spravedlivé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transformaci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a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návrhy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budoucích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opatření</a:t>
            </a:r>
            <a:endParaRPr sz="1800" b="0" i="0" u="none" dirty="0">
              <a:solidFill>
                <a:srgbClr val="000000"/>
              </a:solidFill>
              <a:latin typeface="Segoe UI"/>
              <a:ea typeface="Segoe UI"/>
              <a:cs typeface="Segoe UI"/>
            </a:endParaRPr>
          </a:p>
          <a:p>
            <a:pPr>
              <a:defRPr/>
            </a:pP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Diskuse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nyní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především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na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úrovni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EU</a:t>
            </a:r>
            <a:endParaRPr sz="2000" dirty="0"/>
          </a:p>
          <a:p>
            <a:pPr lvl="1">
              <a:defRPr/>
            </a:pP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Evropská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Iniciativa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pro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uhelné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regiony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v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transformaci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(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Platforma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pro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spravedlivou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transformaci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)</a:t>
            </a:r>
            <a:endParaRPr sz="1800" dirty="0"/>
          </a:p>
          <a:p>
            <a:pPr lvl="1">
              <a:defRPr/>
            </a:pP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Neformální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zasedání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Rady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ministrů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životního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prostředí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, 15. 1. 2024,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Brusel</a:t>
            </a:r>
            <a:endParaRPr sz="1800" dirty="0"/>
          </a:p>
          <a:p>
            <a:pPr marL="685800" marR="0" lvl="1" indent="-228600" algn="l">
              <a:lnSpc>
                <a:spcPct val="90000"/>
              </a:lnSpc>
              <a:spcBef>
                <a:spcPts val="499"/>
              </a:spcBef>
              <a:spcAft>
                <a:spcPts val="0"/>
              </a:spcAft>
              <a:buClr>
                <a:srgbClr val="3E1F65"/>
              </a:buClr>
              <a:buChar char="•"/>
              <a:defRPr/>
            </a:pPr>
            <a:r>
              <a:rPr lang="cs-CZ" sz="1400" b="0" i="0" u="none" strike="noStrike" cap="none" spc="0" dirty="0">
                <a:solidFill/>
                <a:latin typeface="Segoe UI"/>
                <a:ea typeface="Segoe UI"/>
                <a:cs typeface="Segoe UI"/>
              </a:rPr>
              <a:t>Neformální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zasedání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ministrů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odpovědných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za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politiku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soudržnosti</a:t>
            </a:r>
            <a:r>
              <a:rPr sz="14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, 6. 2. 2024, Mons</a:t>
            </a:r>
            <a:endParaRPr lang="cs-CZ" sz="1400" b="0" i="0" u="none" dirty="0">
              <a:solidFill>
                <a:srgbClr val="000000"/>
              </a:solidFill>
              <a:latin typeface="Segoe UI"/>
              <a:ea typeface="Segoe UI"/>
              <a:cs typeface="Segoe UI"/>
            </a:endParaRPr>
          </a:p>
          <a:p>
            <a:pPr lvl="1">
              <a:spcBef>
                <a:spcPts val="499"/>
              </a:spcBef>
              <a:defRPr/>
            </a:pPr>
            <a:r>
              <a:rPr lang="cs-CZ" sz="1400" dirty="0"/>
              <a:t>Zasedání Rady ministrů životního prostředí, 25. 3. 2024, Brusel</a:t>
            </a:r>
          </a:p>
          <a:p>
            <a:pPr>
              <a:defRPr/>
            </a:pP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České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předsednictví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skupiny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V4 –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setkání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ministrů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zodpovědných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za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politiku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soudržnosti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br>
              <a:rPr lang="cs-CZ"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</a:b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13. - 14. 5. 2024 v </a:t>
            </a:r>
            <a:r>
              <a:rPr sz="2000" b="0" i="0" u="none" dirty="0" err="1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Praze</a:t>
            </a:r>
            <a:r>
              <a:rPr sz="2000" b="0" i="0" u="none" dirty="0">
                <a:solidFill>
                  <a:srgbClr val="000000"/>
                </a:solidFill>
                <a:latin typeface="Segoe UI"/>
                <a:ea typeface="Segoe UI"/>
                <a:cs typeface="Segoe UI"/>
              </a:rPr>
              <a:t> </a:t>
            </a:r>
            <a:endParaRPr sz="2000" dirty="0"/>
          </a:p>
        </p:txBody>
      </p:sp>
      <p:sp>
        <p:nvSpPr>
          <p:cNvPr id="1917509767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5" y="172111"/>
            <a:ext cx="11280066" cy="8823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sz="3200" b="1" i="0" u="none">
                <a:solidFill>
                  <a:srgbClr val="FFFFFF"/>
                </a:solidFill>
                <a:latin typeface="Segoe UI"/>
                <a:ea typeface="Segoe UI"/>
                <a:cs typeface="Segoe UI"/>
              </a:rPr>
              <a:t>Budoucnost Fondu pro spravedlivou transformaci</a:t>
            </a:r>
            <a:endParaRPr/>
          </a:p>
        </p:txBody>
      </p:sp>
      <p:pic>
        <p:nvPicPr>
          <p:cNvPr id="1333185153" name="Obrázek 133318515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645846" y="1184630"/>
            <a:ext cx="2914650" cy="3867149"/>
          </a:xfrm>
          <a:prstGeom prst="rect">
            <a:avLst/>
          </a:prstGeom>
        </p:spPr>
      </p:pic>
      <p:pic>
        <p:nvPicPr>
          <p:cNvPr id="1866837686" name="Obrázek 186683768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447213">
            <a:off x="9276016" y="3151145"/>
            <a:ext cx="2657474" cy="3429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PST">
      <a:dk1>
        <a:srgbClr val="000000"/>
      </a:dk1>
      <a:lt1>
        <a:srgbClr val="FFFFFF"/>
      </a:lt1>
      <a:dk2>
        <a:srgbClr val="3E1F65"/>
      </a:dk2>
      <a:lt2>
        <a:srgbClr val="FFFFFF"/>
      </a:lt2>
      <a:accent1>
        <a:srgbClr val="D19D26"/>
      </a:accent1>
      <a:accent2>
        <a:srgbClr val="24B2A3"/>
      </a:accent2>
      <a:accent3>
        <a:srgbClr val="E73938"/>
      </a:accent3>
      <a:accent4>
        <a:srgbClr val="F2EDF9"/>
      </a:accent4>
      <a:accent5>
        <a:srgbClr val="000000"/>
      </a:accent5>
      <a:accent6>
        <a:srgbClr val="D8D8D8"/>
      </a:accent6>
      <a:hlink>
        <a:srgbClr val="A5A5A5"/>
      </a:hlink>
      <a:folHlink>
        <a:srgbClr val="7F7F7F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PST">
      <a:dk1>
        <a:srgbClr val="000000"/>
      </a:dk1>
      <a:lt1>
        <a:srgbClr val="FFFFFF"/>
      </a:lt1>
      <a:dk2>
        <a:srgbClr val="3E1F65"/>
      </a:dk2>
      <a:lt2>
        <a:srgbClr val="FFFFFF"/>
      </a:lt2>
      <a:accent1>
        <a:srgbClr val="D19D26"/>
      </a:accent1>
      <a:accent2>
        <a:srgbClr val="24B2A3"/>
      </a:accent2>
      <a:accent3>
        <a:srgbClr val="E73938"/>
      </a:accent3>
      <a:accent4>
        <a:srgbClr val="F2EDF9"/>
      </a:accent4>
      <a:accent5>
        <a:srgbClr val="000000"/>
      </a:accent5>
      <a:accent6>
        <a:srgbClr val="D8D8D8"/>
      </a:accent6>
      <a:hlink>
        <a:srgbClr val="A5A5A5"/>
      </a:hlink>
      <a:folHlink>
        <a:srgbClr val="7F7F7F"/>
      </a:folHlink>
    </a:clrScheme>
    <a:fontScheme name="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layout OPST II</Template>
  <TotalTime>170</TotalTime>
  <Words>1188</Words>
  <Application>Microsoft Office PowerPoint</Application>
  <DocSecurity>0</DocSecurity>
  <PresentationFormat>Širokoúhlá obrazovka</PresentationFormat>
  <Paragraphs>221</Paragraphs>
  <Slides>10</Slides>
  <Notes>10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Abyssinica SIL</vt:lpstr>
      <vt:lpstr>Arial</vt:lpstr>
      <vt:lpstr>Calibri</vt:lpstr>
      <vt:lpstr>Segoe UI</vt:lpstr>
      <vt:lpstr>Times New Roman</vt:lpstr>
      <vt:lpstr>Motiv Office</vt:lpstr>
      <vt:lpstr>Prezentace aplikace PowerPoint</vt:lpstr>
      <vt:lpstr>Prezentace aplikace PowerPoint</vt:lpstr>
      <vt:lpstr>Stav implementace dle krajů</vt:lpstr>
      <vt:lpstr>Stav implementace - aktuality</vt:lpstr>
      <vt:lpstr>Úspěšné výzvy</vt:lpstr>
      <vt:lpstr>Zatím méně úspěšné výzvy</vt:lpstr>
      <vt:lpstr>Prezentace aplikace PowerPoint</vt:lpstr>
      <vt:lpstr>Monitorovací výbor 13. 3. 2024</vt:lpstr>
      <vt:lpstr>Budoucnost Fondu pro spravedlivou transformaci</vt:lpstr>
      <vt:lpstr>Prezentace aplikace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Hanousková Beáta</dc:creator>
  <cp:keywords/>
  <dc:description/>
  <cp:lastModifiedBy>Lásková Lenka</cp:lastModifiedBy>
  <cp:revision>170</cp:revision>
  <dcterms:created xsi:type="dcterms:W3CDTF">2022-11-18T10:26:31Z</dcterms:created>
  <dcterms:modified xsi:type="dcterms:W3CDTF">2024-03-22T07:24:58Z</dcterms:modified>
  <cp:category/>
  <dc:identifier/>
  <cp:contentStatus/>
  <dc:language/>
  <cp:version/>
</cp:coreProperties>
</file>