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8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10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11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3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4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5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6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92" r:id="rId20"/>
  </p:sldMasterIdLst>
  <p:notesMasterIdLst>
    <p:notesMasterId r:id="rId54"/>
  </p:notesMasterIdLst>
  <p:handoutMasterIdLst>
    <p:handoutMasterId r:id="rId55"/>
  </p:handoutMasterIdLst>
  <p:sldIdLst>
    <p:sldId id="1271" r:id="rId21"/>
    <p:sldId id="2145706998" r:id="rId22"/>
    <p:sldId id="2145707018" r:id="rId23"/>
    <p:sldId id="2145707019" r:id="rId24"/>
    <p:sldId id="2145707021" r:id="rId25"/>
    <p:sldId id="2145706833" r:id="rId26"/>
    <p:sldId id="2145706834" r:id="rId27"/>
    <p:sldId id="2145706837" r:id="rId28"/>
    <p:sldId id="2145707028" r:id="rId29"/>
    <p:sldId id="2145707023" r:id="rId30"/>
    <p:sldId id="685" r:id="rId31"/>
    <p:sldId id="271" r:id="rId32"/>
    <p:sldId id="272" r:id="rId33"/>
    <p:sldId id="686" r:id="rId34"/>
    <p:sldId id="687" r:id="rId35"/>
    <p:sldId id="688" r:id="rId36"/>
    <p:sldId id="2145707024" r:id="rId37"/>
    <p:sldId id="2145707025" r:id="rId38"/>
    <p:sldId id="2145707026" r:id="rId39"/>
    <p:sldId id="2145706886" r:id="rId40"/>
    <p:sldId id="2145706919" r:id="rId41"/>
    <p:sldId id="2145706927" r:id="rId42"/>
    <p:sldId id="2145706935" r:id="rId43"/>
    <p:sldId id="2145706939" r:id="rId44"/>
    <p:sldId id="2145706965" r:id="rId45"/>
    <p:sldId id="2145706983" r:id="rId46"/>
    <p:sldId id="2145706976" r:id="rId47"/>
    <p:sldId id="2145706993" r:id="rId48"/>
    <p:sldId id="448" r:id="rId49"/>
    <p:sldId id="2145706992" r:id="rId50"/>
    <p:sldId id="2145706991" r:id="rId51"/>
    <p:sldId id="2145707027" r:id="rId52"/>
    <p:sldId id="1262" r:id="rId53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332165-5EBE-4C73-4507-F4E37FF7F3E6}" name="Nikischer Richard" initials="NR" userId="S::richard.nikischer@mmr.cz::01d57592-40cd-45a4-806e-9b941371c49a" providerId="AD"/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  <p188:author id="{86980AF6-EFED-F27D-AB7D-2D39E3B55033}" name="Ludvíková Sabina" initials="LS" userId="S::sabina.ludvikova@mmr.cz::d245b7ff-8e80-4890-9899-169ab23747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D01"/>
    <a:srgbClr val="FDBE01"/>
    <a:srgbClr val="FFCA08"/>
    <a:srgbClr val="0C4CA3"/>
    <a:srgbClr val="F5CA49"/>
    <a:srgbClr val="F0E506"/>
    <a:srgbClr val="F4B301"/>
    <a:srgbClr val="FFEB14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C1EF8E-8711-49B6-BBF2-6C7FABC0D85C}" v="2" dt="2023-11-06T11:40:34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450" autoAdjust="0"/>
  </p:normalViewPr>
  <p:slideViewPr>
    <p:cSldViewPr snapToGrid="0">
      <p:cViewPr varScale="1">
        <p:scale>
          <a:sx n="75" d="100"/>
          <a:sy n="75" d="100"/>
        </p:scale>
        <p:origin x="1914" y="72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handoutMaster" Target="handoutMasters/handoutMaster1.xml"/><Relationship Id="rId63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slide" Target="slides/slide33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57" Type="http://schemas.openxmlformats.org/officeDocument/2006/relationships/presProps" Target="presProps.xml"/><Relationship Id="rId61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slide" Target="slides/slide32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5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6a8908faf1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6a8908faf1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9903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3274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Vyhlášení (výše alokace)</a:t>
            </a:r>
          </a:p>
        </p:txBody>
      </p:sp>
    </p:spTree>
    <p:extLst>
      <p:ext uri="{BB962C8B-B14F-4D97-AF65-F5344CB8AC3E}">
        <p14:creationId xmlns:p14="http://schemas.microsoft.com/office/powerpoint/2010/main" val="3289171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Vyhlášení (výše alokace)</a:t>
            </a:r>
          </a:p>
        </p:txBody>
      </p:sp>
    </p:spTree>
    <p:extLst>
      <p:ext uri="{BB962C8B-B14F-4D97-AF65-F5344CB8AC3E}">
        <p14:creationId xmlns:p14="http://schemas.microsoft.com/office/powerpoint/2010/main" val="3602739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7289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trike="noStrike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0927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0124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6130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94699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97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  <a:p>
            <a:pPr marL="0" marR="0" lvl="0" indent="0" algn="l" defTabSz="797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5761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496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2300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37385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87939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2650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noProof="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3303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8847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4.1.1 – český JASPERS</a:t>
            </a:r>
          </a:p>
          <a:p>
            <a:r>
              <a:rPr lang="cs-CZ" dirty="0"/>
              <a:t>4.1.2 – veřejné zakázky</a:t>
            </a:r>
          </a:p>
          <a:p>
            <a:r>
              <a:rPr lang="cs-CZ" dirty="0"/>
              <a:t>4.1.3 – podpora projektů</a:t>
            </a:r>
          </a:p>
        </p:txBody>
      </p:sp>
    </p:spTree>
    <p:extLst>
      <p:ext uri="{BB962C8B-B14F-4D97-AF65-F5344CB8AC3E}">
        <p14:creationId xmlns:p14="http://schemas.microsoft.com/office/powerpoint/2010/main" val="3915216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94756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9249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6416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6a8908faf1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16a8908faf1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1029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6a8908faf1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6a8908faf1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6a8908faf1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6a8908faf1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.jpe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.jpe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.jpe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5975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92822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2824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7883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09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DAC8B6-1478-314D-A755-A7CE19510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F69D0DB2-EAB2-9D42-8C29-470564B6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33301ED-B8D1-4645-9669-7CDB2FD1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Název prezentace | Název kapitoly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A131E11-056B-5847-A2A0-DA53E9B3C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0A111-AE48-3F4A-8BD7-909FEF7F3D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250262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41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6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2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3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1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4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7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5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5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  <p:sldLayoutId id="2147484299" r:id="rId12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06.11.2023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 dirty="0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 dirty="0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 dirty="0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 dirty="0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 dirty="0">
                <a:solidFill>
                  <a:srgbClr val="004B8D"/>
                </a:solidFill>
              </a:rPr>
              <a:t>Mgr.</a:t>
            </a:r>
            <a:r>
              <a:rPr lang="cs-CZ" sz="921" baseline="0" dirty="0">
                <a:solidFill>
                  <a:srgbClr val="004B8D"/>
                </a:solidFill>
              </a:rPr>
              <a:t> Klára </a:t>
            </a:r>
            <a:r>
              <a:rPr lang="cs-CZ" sz="921" baseline="0" dirty="0" err="1">
                <a:solidFill>
                  <a:srgbClr val="004B8D"/>
                </a:solidFill>
              </a:rPr>
              <a:t>Slanařová</a:t>
            </a:r>
            <a:endParaRPr lang="cs-CZ" sz="921" baseline="0" dirty="0">
              <a:solidFill>
                <a:srgbClr val="004B8D"/>
              </a:solidFill>
            </a:endParaRPr>
          </a:p>
          <a:p>
            <a:r>
              <a:rPr lang="cs-CZ" sz="921" baseline="0" dirty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dirty="0" err="1">
                <a:solidFill>
                  <a:srgbClr val="004B8D"/>
                </a:solidFill>
              </a:rPr>
              <a:t>slanarova</a:t>
            </a:r>
            <a:r>
              <a:rPr lang="en-US" sz="921" baseline="0" dirty="0">
                <a:solidFill>
                  <a:srgbClr val="004B8D"/>
                </a:solidFill>
              </a:rPr>
              <a:t>@mpo.cz</a:t>
            </a:r>
            <a:endParaRPr lang="cs-CZ" sz="921" dirty="0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06.11.2023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14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06.11.2023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06.11.2023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 dirty="0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 dirty="0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 dirty="0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 dirty="0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06.11.2023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 dirty="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06.11.2023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gov.cz/cs/ostatni/web/novinky/aviza-81-a-82-vyzvy-irop-cestovni-ruch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ha.mmr.cz/Systemove-stranky/Novinky-z-MMR-cz/?Path=/Ostatni/Web/Novinky/MMR-Miliardu-v-programu-Najemni-bydleni-si-zadate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eui@mmr.cz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6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6.xml"/><Relationship Id="rId4" Type="http://schemas.openxmlformats.org/officeDocument/2006/relationships/hyperlink" Target="https://mmr.gov.cz/cs/evropska-unie/narodni-plan-obnovy/1-vyzva-financni-podpora-na-pripravu-projektu-v-s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736384"/>
            <a:ext cx="9927162" cy="1278296"/>
          </a:xfrm>
        </p:spPr>
        <p:txBody>
          <a:bodyPr>
            <a:noAutofit/>
          </a:bodyPr>
          <a:lstStyle/>
          <a:p>
            <a:r>
              <a:rPr lang="cs-CZ" sz="3400" dirty="0"/>
              <a:t>Aktuální informace z Ministerstva pro místní rozvoj </a:t>
            </a:r>
            <a:r>
              <a:rPr lang="cs-CZ" sz="2400" dirty="0"/>
              <a:t>Odbor strategií a analýz regionální politiky a politiky bydlení</a:t>
            </a:r>
            <a:br>
              <a:rPr lang="cs-CZ" sz="3400" dirty="0"/>
            </a:br>
            <a:endParaRPr lang="cs-CZ" sz="3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dirty="0"/>
              <a:t>Regionální stálá konference Karlovarského kraje, 13. listopadu 2023</a:t>
            </a: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B85633B-D332-4A38-B074-C119AF9C0125}"/>
              </a:ext>
            </a:extLst>
          </p:cNvPr>
          <p:cNvSpPr txBox="1"/>
          <p:nvPr/>
        </p:nvSpPr>
        <p:spPr>
          <a:xfrm>
            <a:off x="870156" y="3864335"/>
            <a:ext cx="536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02F17B31-DA3D-9664-6F4A-204F3BF12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123" y="1587662"/>
            <a:ext cx="10971372" cy="1170252"/>
          </a:xfrm>
        </p:spPr>
        <p:txBody>
          <a:bodyPr>
            <a:noAutofit/>
          </a:bodyPr>
          <a:lstStyle/>
          <a:p>
            <a:r>
              <a:rPr lang="cs-CZ" sz="4800"/>
              <a:t>Hospodářsky a sociálně ohrožená území, </a:t>
            </a:r>
            <a:br>
              <a:rPr lang="cs-CZ" sz="4800"/>
            </a:br>
            <a:r>
              <a:rPr lang="cs-CZ" sz="4800"/>
              <a:t>Národní dotační tituly MMR</a:t>
            </a:r>
          </a:p>
        </p:txBody>
      </p:sp>
    </p:spTree>
    <p:extLst>
      <p:ext uri="{BB962C8B-B14F-4D97-AF65-F5344CB8AC3E}">
        <p14:creationId xmlns:p14="http://schemas.microsoft.com/office/powerpoint/2010/main" val="1376307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0"/>
          <p:cNvSpPr/>
          <p:nvPr/>
        </p:nvSpPr>
        <p:spPr>
          <a:xfrm>
            <a:off x="-1" y="5296172"/>
            <a:ext cx="12190413" cy="167138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/>
          </a:p>
        </p:txBody>
      </p:sp>
      <p:sp>
        <p:nvSpPr>
          <p:cNvPr id="228" name="Google Shape;228;p40"/>
          <p:cNvSpPr txBox="1">
            <a:spLocks noGrp="1"/>
          </p:cNvSpPr>
          <p:nvPr>
            <p:ph type="title"/>
          </p:nvPr>
        </p:nvSpPr>
        <p:spPr>
          <a:xfrm>
            <a:off x="838089" y="0"/>
            <a:ext cx="10514231" cy="1325427"/>
          </a:xfrm>
          <a:prstGeom prst="rect">
            <a:avLst/>
          </a:prstGeom>
        </p:spPr>
        <p:txBody>
          <a:bodyPr spcFirstLastPara="1" vert="horz" wrap="square" lIns="91421" tIns="45694" rIns="91421" bIns="45694" rtlCol="0" anchor="ctr" anchorCtr="0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cs" sz="4267"/>
              <a:t>Podpora rozvoje regionů 2019+</a:t>
            </a:r>
            <a:br>
              <a:rPr lang="cs" sz="4267"/>
            </a:br>
            <a:r>
              <a:rPr lang="cs" sz="4267"/>
              <a:t>PŘED a PO</a:t>
            </a:r>
            <a:endParaRPr sz="4267"/>
          </a:p>
        </p:txBody>
      </p:sp>
      <p:sp>
        <p:nvSpPr>
          <p:cNvPr id="229" name="Google Shape;229;p40"/>
          <p:cNvSpPr txBox="1"/>
          <p:nvPr/>
        </p:nvSpPr>
        <p:spPr>
          <a:xfrm>
            <a:off x="838089" y="1233652"/>
            <a:ext cx="10716095" cy="4554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rmAutofit/>
          </a:bodyPr>
          <a:lstStyle/>
          <a:p>
            <a:pPr marL="609524">
              <a:lnSpc>
                <a:spcPct val="90000"/>
              </a:lnSpc>
              <a:spcBef>
                <a:spcPts val="1067"/>
              </a:spcBef>
            </a:pPr>
            <a:endParaRPr lang="cs-CZ" sz="2933">
              <a:solidFill>
                <a:srgbClr val="878787"/>
              </a:solidFill>
            </a:endParaRP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endParaRPr lang="cs-CZ" sz="2933">
              <a:solidFill>
                <a:srgbClr val="878787"/>
              </a:solidFill>
            </a:endParaRP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r>
              <a:rPr lang="cs-CZ" sz="3200">
                <a:solidFill>
                  <a:srgbClr val="878787"/>
                </a:solidFill>
              </a:rPr>
              <a:t>Podívejte se s námi, jak se vyšší bonifikace žadatelů z</a:t>
            </a:r>
            <a:r>
              <a:rPr lang="cs-CZ" sz="3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3200">
                <a:solidFill>
                  <a:srgbClr val="878787"/>
                </a:solidFill>
              </a:rPr>
              <a:t>HSOÚ a uhelných krajů projevila v rozmístění podpořených žádostí</a:t>
            </a: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endParaRPr lang="cs-CZ" sz="3200">
              <a:solidFill>
                <a:srgbClr val="878787"/>
              </a:solidFill>
            </a:endParaRP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r>
              <a:rPr lang="cs-CZ" sz="3200">
                <a:solidFill>
                  <a:srgbClr val="878787"/>
                </a:solidFill>
              </a:rPr>
              <a:t>Podpora 2023 </a:t>
            </a:r>
            <a:r>
              <a:rPr lang="cs-CZ" sz="3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k podpoře schváleno 455 projektů obnovy místních komunikací v obcích do 3 tis. obyv. za cca 1 mld. (dotace)</a:t>
            </a:r>
            <a:endParaRPr lang="cs-CZ" sz="3200">
              <a:solidFill>
                <a:srgbClr val="878787"/>
              </a:solidFill>
            </a:endParaRP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endParaRPr lang="cs-CZ" sz="2933">
              <a:solidFill>
                <a:srgbClr val="878787"/>
              </a:solidFill>
            </a:endParaRPr>
          </a:p>
          <a:p>
            <a:pPr marL="609524">
              <a:lnSpc>
                <a:spcPct val="90000"/>
              </a:lnSpc>
              <a:spcBef>
                <a:spcPts val="1067"/>
              </a:spcBef>
            </a:pPr>
            <a:endParaRPr lang="cs-CZ" sz="2933">
              <a:solidFill>
                <a:srgbClr val="8787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53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1"/>
          <p:cNvSpPr/>
          <p:nvPr/>
        </p:nvSpPr>
        <p:spPr>
          <a:xfrm>
            <a:off x="-1" y="5267894"/>
            <a:ext cx="12190413" cy="167138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/>
          </a:p>
        </p:txBody>
      </p:sp>
      <p:pic>
        <p:nvPicPr>
          <p:cNvPr id="235" name="Google Shape;23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3462" y="779661"/>
            <a:ext cx="8983488" cy="61596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8;p40">
            <a:extLst>
              <a:ext uri="{FF2B5EF4-FFF2-40B4-BE49-F238E27FC236}">
                <a16:creationId xmlns:a16="http://schemas.microsoft.com/office/drawing/2014/main" id="{3E150C99-BCD8-39E1-4C00-B190788E39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3835" y="192755"/>
            <a:ext cx="10514231" cy="586906"/>
          </a:xfrm>
          <a:prstGeom prst="rect">
            <a:avLst/>
          </a:prstGeom>
        </p:spPr>
        <p:txBody>
          <a:bodyPr spcFirstLastPara="1" vert="horz" wrap="square" lIns="91421" tIns="45694" rIns="91421" bIns="45694" rtlCol="0" anchor="ctr" anchorCtr="0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cs" sz="4267"/>
              <a:t>PŘED</a:t>
            </a:r>
            <a:endParaRPr sz="4267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/>
          <p:nvPr/>
        </p:nvSpPr>
        <p:spPr>
          <a:xfrm>
            <a:off x="-1" y="5267894"/>
            <a:ext cx="12190413" cy="167138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/>
          </a:p>
        </p:txBody>
      </p:sp>
      <p:pic>
        <p:nvPicPr>
          <p:cNvPr id="241" name="Google Shape;24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8758" y="666557"/>
            <a:ext cx="9598018" cy="6272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8;p40">
            <a:extLst>
              <a:ext uri="{FF2B5EF4-FFF2-40B4-BE49-F238E27FC236}">
                <a16:creationId xmlns:a16="http://schemas.microsoft.com/office/drawing/2014/main" id="{BFFBD814-C544-E3F3-150B-2D6F296665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3835" y="192755"/>
            <a:ext cx="10514231" cy="586906"/>
          </a:xfrm>
          <a:prstGeom prst="rect">
            <a:avLst/>
          </a:prstGeom>
        </p:spPr>
        <p:txBody>
          <a:bodyPr spcFirstLastPara="1" vert="horz" wrap="square" lIns="91421" tIns="45694" rIns="91421" bIns="45694" rtlCol="0" anchor="ctr" anchorCtr="0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cs" sz="4267"/>
              <a:t>PŘED</a:t>
            </a:r>
            <a:endParaRPr sz="4267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/>
          <p:nvPr/>
        </p:nvSpPr>
        <p:spPr>
          <a:xfrm>
            <a:off x="-1" y="5267894"/>
            <a:ext cx="12190413" cy="167138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/>
          </a:p>
        </p:txBody>
      </p:sp>
      <p:sp>
        <p:nvSpPr>
          <p:cNvPr id="2" name="Google Shape;228;p40">
            <a:extLst>
              <a:ext uri="{FF2B5EF4-FFF2-40B4-BE49-F238E27FC236}">
                <a16:creationId xmlns:a16="http://schemas.microsoft.com/office/drawing/2014/main" id="{BFFBD814-C544-E3F3-150B-2D6F296665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3835" y="192755"/>
            <a:ext cx="10514231" cy="586906"/>
          </a:xfrm>
          <a:prstGeom prst="rect">
            <a:avLst/>
          </a:prstGeom>
        </p:spPr>
        <p:txBody>
          <a:bodyPr spcFirstLastPara="1" vert="horz" wrap="square" lIns="91421" tIns="45694" rIns="91421" bIns="45694" rtlCol="0" anchor="ctr" anchorCtr="0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cs" sz="4267"/>
              <a:t>NYNÍ</a:t>
            </a:r>
            <a:endParaRPr sz="4267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35BD6AF-7092-97FD-C451-23D99FC11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93" t="7286" r="1379" b="1612"/>
          <a:stretch/>
        </p:blipFill>
        <p:spPr>
          <a:xfrm>
            <a:off x="1555220" y="692278"/>
            <a:ext cx="9255917" cy="624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35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4F01BC-2701-905F-DB68-35572EEC8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126" y="100647"/>
            <a:ext cx="11265973" cy="1325390"/>
          </a:xfrm>
        </p:spPr>
        <p:txBody>
          <a:bodyPr>
            <a:normAutofit/>
          </a:bodyPr>
          <a:lstStyle/>
          <a:p>
            <a:pPr algn="ctr"/>
            <a:r>
              <a:rPr lang="cs-CZ" sz="4000" b="1">
                <a:solidFill>
                  <a:schemeClr val="accent1"/>
                </a:solidFill>
              </a:rPr>
              <a:t>NYNÍ </a:t>
            </a:r>
            <a:r>
              <a:rPr lang="cs-CZ" sz="40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4000" b="1">
                <a:solidFill>
                  <a:schemeClr val="accent1"/>
                </a:solidFill>
              </a:rPr>
              <a:t>Úspěšnost žádostí dle krajů</a:t>
            </a:r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4E171C0-7A54-492B-45D2-B7E8D1D8F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14309">
              <a:defRPr/>
            </a:pPr>
            <a:r>
              <a:rPr lang="cs-CZ" sz="120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Název prezentace | Název kapitoly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BF886DD-D312-6201-CC70-FF8C3108A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483" y="1005203"/>
            <a:ext cx="8225447" cy="579760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B95A878-AC36-7D1E-D004-51610C8CC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551" y="1005203"/>
            <a:ext cx="8220719" cy="57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D6D15DB-011A-54A3-265A-36487A92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14309">
              <a:defRPr/>
            </a:pPr>
            <a:r>
              <a:rPr lang="cs-CZ" sz="1200">
                <a:solidFill>
                  <a:srgbClr val="000000">
                    <a:tint val="75000"/>
                  </a:srgbClr>
                </a:solidFill>
                <a:latin typeface="Arial" panose="020B0604020202020204"/>
              </a:rPr>
              <a:t>Název prezentace | Název kapitoly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CC666407-8E78-6028-8285-53E68B04E46D}"/>
              </a:ext>
            </a:extLst>
          </p:cNvPr>
          <p:cNvSpPr txBox="1">
            <a:spLocks/>
          </p:cNvSpPr>
          <p:nvPr/>
        </p:nvSpPr>
        <p:spPr>
          <a:xfrm>
            <a:off x="294601" y="-137478"/>
            <a:ext cx="11265973" cy="132539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309">
              <a:defRPr/>
            </a:pPr>
            <a:r>
              <a:rPr lang="cs-CZ" sz="3200" b="1">
                <a:solidFill>
                  <a:srgbClr val="164193"/>
                </a:solidFill>
                <a:latin typeface="Arial" panose="020B0604020202020204"/>
              </a:rPr>
              <a:t>NYNÍ </a:t>
            </a:r>
            <a:r>
              <a:rPr lang="cs-CZ" sz="3200" b="1">
                <a:solidFill>
                  <a:srgbClr val="16419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cs-CZ" sz="3200" b="1">
                <a:solidFill>
                  <a:srgbClr val="164193"/>
                </a:solidFill>
                <a:latin typeface="Arial" panose="020B0604020202020204"/>
              </a:rPr>
              <a:t>Úspěšnost žádostí HSOÚ vs. m</a:t>
            </a:r>
            <a:r>
              <a:rPr lang="cs-CZ" sz="3200" b="1" err="1">
                <a:solidFill>
                  <a:srgbClr val="164193"/>
                </a:solidFill>
                <a:latin typeface="Arial" panose="020B0604020202020204"/>
              </a:rPr>
              <a:t>imo</a:t>
            </a:r>
            <a:r>
              <a:rPr lang="cs-CZ" sz="3200" b="1">
                <a:solidFill>
                  <a:srgbClr val="164193"/>
                </a:solidFill>
                <a:latin typeface="Arial" panose="020B0604020202020204"/>
              </a:rPr>
              <a:t> HSOÚ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34C6E3E-79BD-421C-EB53-CEA92C850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471" y="929129"/>
            <a:ext cx="9311470" cy="587367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8FABCE3-7FE9-DE2A-1610-E0E22EBFF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471" y="924739"/>
            <a:ext cx="9353687" cy="587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2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15D9B5B-7505-EC5C-B3B9-363C247CD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409" y="260639"/>
            <a:ext cx="10971372" cy="925313"/>
          </a:xfrm>
        </p:spPr>
        <p:txBody>
          <a:bodyPr/>
          <a:lstStyle/>
          <a:p>
            <a:r>
              <a:rPr lang="cs-CZ"/>
              <a:t>Podpora HSOÚ na rok 2024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B41011B-41BE-BD85-921F-C2E4D4C17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503" y="1414075"/>
            <a:ext cx="7599722" cy="2792981"/>
          </a:xfrm>
        </p:spPr>
        <p:txBody>
          <a:bodyPr/>
          <a:lstStyle/>
          <a:p>
            <a:pPr marL="0" indent="0">
              <a:buNone/>
            </a:pPr>
            <a:r>
              <a:rPr lang="cs-CZ">
                <a:solidFill>
                  <a:srgbClr val="00B050"/>
                </a:solidFill>
              </a:rPr>
              <a:t>IROP</a:t>
            </a:r>
          </a:p>
          <a:p>
            <a:r>
              <a:rPr lang="cs-CZ" sz="2400" b="1"/>
              <a:t>výzvy č. 81 a 82 IROP Cestovní ruch</a:t>
            </a:r>
          </a:p>
          <a:p>
            <a:r>
              <a:rPr lang="cs-CZ" sz="2400"/>
              <a:t>veřejná infrastruktura cestovního ruchu; individuální projekty</a:t>
            </a:r>
          </a:p>
          <a:p>
            <a:r>
              <a:rPr lang="cs-CZ" sz="2400"/>
              <a:t>vyhlášení v 3/2024 (</a:t>
            </a:r>
            <a:r>
              <a:rPr lang="cs-CZ" sz="2400">
                <a:hlinkClick r:id="rId3"/>
              </a:rPr>
              <a:t>avízo</a:t>
            </a:r>
            <a:r>
              <a:rPr lang="cs-CZ" sz="2400"/>
              <a:t> zveřejněno)</a:t>
            </a:r>
          </a:p>
          <a:p>
            <a:r>
              <a:rPr lang="cs-CZ" sz="2400"/>
              <a:t>jen pro HSOÚ + obce na území bývalých VÚ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047C14-1CFE-CB91-6886-588B0EBEA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517" y="1551678"/>
            <a:ext cx="4518521" cy="319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4DBF9B63-DAE6-0E11-76BC-8B95913CB7C2}"/>
              </a:ext>
            </a:extLst>
          </p:cNvPr>
          <p:cNvCxnSpPr>
            <a:cxnSpLocks/>
          </p:cNvCxnSpPr>
          <p:nvPr/>
        </p:nvCxnSpPr>
        <p:spPr>
          <a:xfrm>
            <a:off x="455409" y="4294598"/>
            <a:ext cx="6952258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ovéPole 8">
            <a:extLst>
              <a:ext uri="{FF2B5EF4-FFF2-40B4-BE49-F238E27FC236}">
                <a16:creationId xmlns:a16="http://schemas.microsoft.com/office/drawing/2014/main" id="{07DB69C8-00E3-0127-F909-F4417302BE6F}"/>
              </a:ext>
            </a:extLst>
          </p:cNvPr>
          <p:cNvSpPr txBox="1"/>
          <p:nvPr/>
        </p:nvSpPr>
        <p:spPr>
          <a:xfrm>
            <a:off x="263503" y="4435179"/>
            <a:ext cx="119269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cs-CZ" sz="4000">
                <a:solidFill>
                  <a:srgbClr val="00B050"/>
                </a:solidFill>
              </a:rPr>
              <a:t>Státní rozpočet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/>
              <a:t>nový samostatný program na MMR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/>
              <a:t>jen pro žadatele z HSOÚ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/>
              <a:t>vyhlášení v 2Q 2024 (140 mil. Kč, pravděpodobně podpora </a:t>
            </a:r>
            <a:r>
              <a:rPr lang="cs-CZ" sz="2400" err="1"/>
              <a:t>proj</a:t>
            </a:r>
            <a:r>
              <a:rPr lang="cs-CZ" sz="2400"/>
              <a:t>. dokumentace)</a:t>
            </a:r>
          </a:p>
        </p:txBody>
      </p:sp>
    </p:spTree>
    <p:extLst>
      <p:ext uri="{BB962C8B-B14F-4D97-AF65-F5344CB8AC3E}">
        <p14:creationId xmlns:p14="http://schemas.microsoft.com/office/powerpoint/2010/main" val="1814805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593CE1-023B-8DE1-1D4D-2588500AA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dotační tituly MMR </a:t>
            </a:r>
            <a:r>
              <a:rPr lang="cs-CZ">
                <a:solidFill>
                  <a:srgbClr val="FEBD01"/>
                </a:solidFill>
              </a:rPr>
              <a:t>(průběžný stav)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A845CB-5D16-51AE-8FE1-F717B8BE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665" y="1545886"/>
            <a:ext cx="6943079" cy="4633874"/>
          </a:xfrm>
        </p:spPr>
        <p:txBody>
          <a:bodyPr/>
          <a:lstStyle/>
          <a:p>
            <a:r>
              <a:rPr lang="cs-CZ" sz="2800" b="1">
                <a:solidFill>
                  <a:srgbClr val="00B050"/>
                </a:solidFill>
              </a:rPr>
              <a:t>Bezbariérovost</a:t>
            </a:r>
          </a:p>
          <a:p>
            <a:pPr lvl="1"/>
            <a:r>
              <a:rPr lang="cs-CZ" sz="2400"/>
              <a:t>1Q 2024 (10)</a:t>
            </a:r>
          </a:p>
          <a:p>
            <a:pPr lvl="1"/>
            <a:r>
              <a:rPr lang="cs-CZ" sz="2400"/>
              <a:t>1Q 2025 (15)</a:t>
            </a:r>
          </a:p>
          <a:p>
            <a:pPr marL="534044" indent="-457200"/>
            <a:r>
              <a:rPr lang="cs-CZ" sz="2800" b="1">
                <a:solidFill>
                  <a:srgbClr val="00B050"/>
                </a:solidFill>
              </a:rPr>
              <a:t>NNO</a:t>
            </a:r>
          </a:p>
          <a:p>
            <a:pPr marL="1071952" lvl="1" indent="-457200"/>
            <a:r>
              <a:rPr lang="cs-CZ" sz="2400"/>
              <a:t>4Q 2023 (55)</a:t>
            </a:r>
          </a:p>
          <a:p>
            <a:pPr marL="1071952" lvl="1" indent="-457200"/>
            <a:r>
              <a:rPr lang="cs-CZ" sz="2400"/>
              <a:t>4Q 2024 (55)</a:t>
            </a:r>
          </a:p>
          <a:p>
            <a:pPr marL="534044" indent="-457200"/>
            <a:r>
              <a:rPr lang="cs-CZ" sz="2800" b="1">
                <a:solidFill>
                  <a:srgbClr val="00B050"/>
                </a:solidFill>
              </a:rPr>
              <a:t>Cestovní ruch</a:t>
            </a:r>
          </a:p>
          <a:p>
            <a:pPr marL="1071952" lvl="1" indent="-457200"/>
            <a:r>
              <a:rPr lang="cs-CZ" sz="2400"/>
              <a:t>4Q 2023 (ambice 193): poslední výzva (i + m)</a:t>
            </a:r>
          </a:p>
          <a:p>
            <a:pPr marL="1071952" lvl="1" indent="-457200"/>
            <a:r>
              <a:rPr lang="cs-CZ" sz="2400"/>
              <a:t>4Q 2024 (60): nový program (i)</a:t>
            </a:r>
          </a:p>
          <a:p>
            <a:pPr marL="1071952" lvl="1" indent="-457200"/>
            <a:r>
              <a:rPr lang="cs-CZ" sz="2400"/>
              <a:t>4Q 2024 (55): nový program (m)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AEBBC08-8E29-28D1-9733-D9CC43C90564}"/>
              </a:ext>
            </a:extLst>
          </p:cNvPr>
          <p:cNvSpPr txBox="1"/>
          <p:nvPr/>
        </p:nvSpPr>
        <p:spPr>
          <a:xfrm>
            <a:off x="6095206" y="2482495"/>
            <a:ext cx="5843365" cy="2296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>
                <a:solidFill>
                  <a:srgbClr val="00B050"/>
                </a:solidFill>
              </a:rPr>
              <a:t>Územní plánování </a:t>
            </a:r>
          </a:p>
          <a:p>
            <a:pPr marL="384220" indent="-384219">
              <a:spcBef>
                <a:spcPct val="20000"/>
              </a:spcBef>
              <a:buFont typeface="Arial" pitchFamily="34" charset="0"/>
              <a:buChar char="»"/>
            </a:pPr>
            <a:r>
              <a:rPr lang="cs-CZ"/>
              <a:t>výzva na ÚP do 31. 10. 2023 (naplněna)</a:t>
            </a:r>
          </a:p>
          <a:p>
            <a:pPr marL="384220" indent="-384219">
              <a:spcBef>
                <a:spcPct val="20000"/>
              </a:spcBef>
              <a:buFont typeface="Arial" pitchFamily="34" charset="0"/>
              <a:buChar char="»"/>
            </a:pPr>
            <a:r>
              <a:rPr lang="cs-CZ"/>
              <a:t>4Q 2024 (45): územní plány</a:t>
            </a:r>
          </a:p>
          <a:p>
            <a:pPr marL="384220" indent="-384219">
              <a:spcBef>
                <a:spcPct val="20000"/>
              </a:spcBef>
              <a:buFont typeface="Arial" pitchFamily="34" charset="0"/>
              <a:buChar char="»"/>
            </a:pPr>
            <a:r>
              <a:rPr lang="cs-CZ"/>
              <a:t>4Q 2024 (5): A–U studie</a:t>
            </a:r>
          </a:p>
          <a:p>
            <a:pPr marL="384220" indent="-384219">
              <a:spcBef>
                <a:spcPct val="20000"/>
              </a:spcBef>
              <a:buFont typeface="Arial" pitchFamily="34" charset="0"/>
              <a:buChar char="»"/>
            </a:pPr>
            <a:r>
              <a:rPr lang="cs-CZ"/>
              <a:t>4Q 2025 (5): A–U studie</a:t>
            </a:r>
          </a:p>
        </p:txBody>
      </p:sp>
      <p:pic>
        <p:nvPicPr>
          <p:cNvPr id="1028" name="Picture 4" descr="Dotace pro podnikatele v roce 2022: žádat můžete o příspěvek na  modernizaci, digitalizaci i rozjezd podnikání | Průvodce podnikáním | ČSOB">
            <a:extLst>
              <a:ext uri="{FF2B5EF4-FFF2-40B4-BE49-F238E27FC236}">
                <a16:creationId xmlns:a16="http://schemas.microsoft.com/office/drawing/2014/main" id="{22BBE450-C502-F080-AC14-1E460CB10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526" y="1355929"/>
            <a:ext cx="7550887" cy="5013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0399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593CE1-023B-8DE1-1D4D-2588500AA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dotační tituly MMR </a:t>
            </a:r>
            <a:r>
              <a:rPr lang="cs-CZ">
                <a:solidFill>
                  <a:srgbClr val="FEBD01"/>
                </a:solidFill>
              </a:rPr>
              <a:t>(průběžný stav)</a:t>
            </a:r>
            <a:r>
              <a:rPr lang="cs-CZ"/>
              <a:t>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A845CB-5D16-51AE-8FE1-F717B8BE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666" y="1296225"/>
            <a:ext cx="11228227" cy="5049305"/>
          </a:xfrm>
        </p:spPr>
        <p:txBody>
          <a:bodyPr/>
          <a:lstStyle/>
          <a:p>
            <a:r>
              <a:rPr lang="cs-CZ" sz="2800" b="1" dirty="0">
                <a:solidFill>
                  <a:srgbClr val="00B050"/>
                </a:solidFill>
              </a:rPr>
              <a:t>Bydlení </a:t>
            </a:r>
            <a:r>
              <a:rPr lang="cs-CZ" sz="2800" dirty="0"/>
              <a:t>(SFPI)</a:t>
            </a:r>
          </a:p>
          <a:p>
            <a:pPr marL="880808" lvl="1" indent="-342900"/>
            <a:r>
              <a:rPr lang="cs-CZ" sz="2400" dirty="0"/>
              <a:t>31. 8. 2023 (1 056): ukončení příjem, Nájemní bydlení 2023+, </a:t>
            </a:r>
            <a:r>
              <a:rPr lang="cs-CZ" sz="2400" dirty="0">
                <a:hlinkClick r:id="rId3"/>
              </a:rPr>
              <a:t>tiskovka</a:t>
            </a:r>
            <a:endParaRPr lang="cs-CZ" sz="2400" dirty="0"/>
          </a:p>
          <a:p>
            <a:pPr marL="880808" lvl="1" indent="-342900"/>
            <a:r>
              <a:rPr lang="cs-CZ" sz="2400" dirty="0"/>
              <a:t>3Q 2024 (500): Podpora bydlení 2022+</a:t>
            </a:r>
          </a:p>
          <a:p>
            <a:pPr marL="880808" lvl="1" indent="-342900"/>
            <a:r>
              <a:rPr lang="cs-CZ" sz="2400" dirty="0"/>
              <a:t>3Q 2024 (1 000) + 1Q 2025 (1 000): </a:t>
            </a:r>
          </a:p>
          <a:p>
            <a:pPr marL="537908" lvl="1" indent="0">
              <a:buNone/>
            </a:pPr>
            <a:r>
              <a:rPr lang="cs-CZ" sz="2400" dirty="0"/>
              <a:t>     Dostupné nájemné bydlení 2023 – nový program</a:t>
            </a:r>
          </a:p>
          <a:p>
            <a:endParaRPr lang="cs-CZ" sz="2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cs-CZ" sz="2800" b="1" dirty="0">
              <a:solidFill>
                <a:srgbClr val="00B050"/>
              </a:solidFill>
            </a:endParaRPr>
          </a:p>
          <a:p>
            <a:r>
              <a:rPr lang="cs-CZ" sz="2800" b="1" dirty="0">
                <a:solidFill>
                  <a:srgbClr val="00B050"/>
                </a:solidFill>
              </a:rPr>
              <a:t>Regionální rozvoj</a:t>
            </a:r>
          </a:p>
          <a:p>
            <a:pPr lvl="1"/>
            <a:r>
              <a:rPr lang="cs-CZ" sz="2400" dirty="0"/>
              <a:t>2Q 2024 (140) + 1Q 2025 (150): Podpora HSOÚ – nový program</a:t>
            </a:r>
          </a:p>
          <a:p>
            <a:pPr lvl="1"/>
            <a:r>
              <a:rPr lang="cs-CZ" sz="2400" dirty="0"/>
              <a:t>Demolice v SVL (byl by zájem?)</a:t>
            </a:r>
          </a:p>
        </p:txBody>
      </p:sp>
      <p:pic>
        <p:nvPicPr>
          <p:cNvPr id="2050" name="Picture 2" descr=" ">
            <a:extLst>
              <a:ext uri="{FF2B5EF4-FFF2-40B4-BE49-F238E27FC236}">
                <a16:creationId xmlns:a16="http://schemas.microsoft.com/office/drawing/2014/main" id="{0AFC5BB6-712E-281B-2B0A-793F09393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58" y="2349195"/>
            <a:ext cx="3811479" cy="240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034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24C2EF-71E4-9B71-1FDD-E4D40DEB3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příspěvku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09E1AA-FB5C-DDE8-B68B-ECAB7E146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764632"/>
            <a:ext cx="11349598" cy="4415128"/>
          </a:xfrm>
        </p:spPr>
        <p:txBody>
          <a:bodyPr/>
          <a:lstStyle/>
          <a:p>
            <a:r>
              <a:rPr lang="cs-CZ" sz="3200" dirty="0"/>
              <a:t>Shrnutí z 22. jednání NSK</a:t>
            </a:r>
          </a:p>
          <a:p>
            <a:r>
              <a:rPr lang="cs-CZ" sz="3200" dirty="0"/>
              <a:t>Národní plán obnovy (4.1)</a:t>
            </a:r>
          </a:p>
          <a:p>
            <a:r>
              <a:rPr lang="cs-CZ" sz="3200" dirty="0"/>
              <a:t>Hospodářsky a sociálně ohrožená území, Národní dotační programy MMR</a:t>
            </a:r>
          </a:p>
          <a:p>
            <a:r>
              <a:rPr lang="cs-CZ" sz="3200" dirty="0"/>
              <a:t>Výstupy z evaluace z dotazníkového šetření (sRSK, členové RSK)</a:t>
            </a:r>
          </a:p>
          <a:p>
            <a:r>
              <a:rPr lang="cs-CZ" sz="3200" dirty="0"/>
              <a:t>Evropské souvislosti  </a:t>
            </a:r>
          </a:p>
          <a:p>
            <a:endParaRPr lang="cs-CZ" dirty="0"/>
          </a:p>
        </p:txBody>
      </p:sp>
      <p:pic>
        <p:nvPicPr>
          <p:cNvPr id="3074" name="Picture 2" descr="10 Tricky Group Discussion Topics Archives · Incognito Inventions">
            <a:extLst>
              <a:ext uri="{FF2B5EF4-FFF2-40B4-BE49-F238E27FC236}">
                <a16:creationId xmlns:a16="http://schemas.microsoft.com/office/drawing/2014/main" id="{858EF23B-0453-1D76-BB1A-109AF14FA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610" y="107011"/>
            <a:ext cx="3814156" cy="219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18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5E4F24-6763-E043-EEE3-AAD3CD422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162" y="1568426"/>
            <a:ext cx="9127966" cy="1632318"/>
          </a:xfrm>
        </p:spPr>
        <p:txBody>
          <a:bodyPr>
            <a:normAutofit fontScale="90000"/>
          </a:bodyPr>
          <a:lstStyle/>
          <a:p>
            <a:r>
              <a:rPr lang="cs-CZ" dirty="0"/>
              <a:t>Výstupy evaluace </a:t>
            </a:r>
            <a:br>
              <a:rPr lang="cs-CZ" dirty="0"/>
            </a:br>
            <a:r>
              <a:rPr lang="cs-CZ" dirty="0"/>
              <a:t>z dotazníkového šetření </a:t>
            </a:r>
            <a:br>
              <a:rPr lang="cs-CZ" dirty="0"/>
            </a:br>
            <a:endParaRPr lang="cs-CZ" dirty="0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B4796427-D664-C1A7-0F79-0C80E7BF20C5}"/>
              </a:ext>
            </a:extLst>
          </p:cNvPr>
          <p:cNvSpPr txBox="1">
            <a:spLocks/>
          </p:cNvSpPr>
          <p:nvPr/>
        </p:nvSpPr>
        <p:spPr>
          <a:xfrm>
            <a:off x="1593162" y="3931590"/>
            <a:ext cx="9127966" cy="163231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229502" rtl="0" eaLnBrk="1" latinLnBrk="0" hangingPunct="1">
              <a:spcBef>
                <a:spcPct val="0"/>
              </a:spcBef>
              <a:buNone/>
              <a:defRPr sz="6000" kern="1200" baseline="0">
                <a:solidFill>
                  <a:srgbClr val="034EA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dirty="0"/>
              <a:t>sRSK, členové</a:t>
            </a:r>
          </a:p>
        </p:txBody>
      </p:sp>
    </p:spTree>
    <p:extLst>
      <p:ext uri="{BB962C8B-B14F-4D97-AF65-F5344CB8AC3E}">
        <p14:creationId xmlns:p14="http://schemas.microsoft.com/office/powerpoint/2010/main" val="1679270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FE69113D-AD8E-45EF-D997-5F57136BC6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31223" y="1387684"/>
            <a:ext cx="9127966" cy="4874791"/>
          </a:xfrm>
          <a:prstGeom prst="rect">
            <a:avLst/>
          </a:prstGeom>
        </p:spPr>
      </p:pic>
      <p:sp>
        <p:nvSpPr>
          <p:cNvPr id="5" name="Nadpis 4">
            <a:extLst>
              <a:ext uri="{FF2B5EF4-FFF2-40B4-BE49-F238E27FC236}">
                <a16:creationId xmlns:a16="http://schemas.microsoft.com/office/drawing/2014/main" id="{8359E130-D89F-18D7-4462-6A74C5AB2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13" y="109737"/>
            <a:ext cx="10971372" cy="925313"/>
          </a:xfrm>
        </p:spPr>
        <p:txBody>
          <a:bodyPr>
            <a:noAutofit/>
          </a:bodyPr>
          <a:lstStyle/>
          <a:p>
            <a:r>
              <a:rPr lang="cs-CZ" dirty="0"/>
              <a:t>Hlavními činnostmi sekretariátů RSK jsou organizace RSK a komunikace s územím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9045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B14B49-C777-4559-086A-C2A10B835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112" y="100596"/>
            <a:ext cx="11566187" cy="945128"/>
          </a:xfrm>
        </p:spPr>
        <p:txBody>
          <a:bodyPr>
            <a:noAutofit/>
          </a:bodyPr>
          <a:lstStyle/>
          <a:p>
            <a:r>
              <a:rPr lang="cs-CZ" dirty="0">
                <a:solidFill>
                  <a:srgbClr val="0C4CA3"/>
                </a:solidFill>
              </a:rPr>
              <a:t>Mechanizmus návrhů usnesení funguje, přesto se je nedaří úspěšně prosazovat</a:t>
            </a:r>
          </a:p>
        </p:txBody>
      </p:sp>
      <p:pic>
        <p:nvPicPr>
          <p:cNvPr id="8" name="Zástupný obsah 7">
            <a:extLst>
              <a:ext uri="{FF2B5EF4-FFF2-40B4-BE49-F238E27FC236}">
                <a16:creationId xmlns:a16="http://schemas.microsoft.com/office/drawing/2014/main" id="{375BAD49-2E67-6348-CF3D-2726226CB1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31223" y="1688090"/>
            <a:ext cx="9127966" cy="4534398"/>
          </a:xfrm>
          <a:prstGeom prst="rect">
            <a:avLst/>
          </a:prstGeom>
        </p:spPr>
      </p:pic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0D953EFE-CC18-AF2F-572C-4A8799CC398D}"/>
              </a:ext>
            </a:extLst>
          </p:cNvPr>
          <p:cNvSpPr/>
          <p:nvPr/>
        </p:nvSpPr>
        <p:spPr>
          <a:xfrm>
            <a:off x="5877581" y="3781763"/>
            <a:ext cx="4619416" cy="726788"/>
          </a:xfrm>
          <a:prstGeom prst="roundRect">
            <a:avLst/>
          </a:prstGeom>
          <a:noFill/>
          <a:ln w="38100">
            <a:solidFill>
              <a:srgbClr val="FFC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 dirty="0"/>
          </a:p>
        </p:txBody>
      </p:sp>
    </p:spTree>
    <p:extLst>
      <p:ext uri="{BB962C8B-B14F-4D97-AF65-F5344CB8AC3E}">
        <p14:creationId xmlns:p14="http://schemas.microsoft.com/office/powerpoint/2010/main" val="93750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58D8CC-3F38-8B10-71ED-AF7C09F9D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Závěry evaluace sRSK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817EBD5-70AA-C7C5-1798-6A251FA55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111" y="1682102"/>
            <a:ext cx="11293812" cy="4276341"/>
          </a:xfrm>
        </p:spPr>
        <p:txBody>
          <a:bodyPr/>
          <a:lstStyle/>
          <a:p>
            <a:r>
              <a:rPr lang="cs-CZ" sz="3276" dirty="0"/>
              <a:t>Pokračování v konceptu RSK a NSK</a:t>
            </a:r>
          </a:p>
          <a:p>
            <a:r>
              <a:rPr lang="cs-CZ" sz="3276" dirty="0"/>
              <a:t>Dlouhodobé prosazování územní dimenze</a:t>
            </a:r>
          </a:p>
          <a:p>
            <a:r>
              <a:rPr lang="cs-CZ" sz="3276" dirty="0"/>
              <a:t>Držet se statutu a projektu OPTP </a:t>
            </a:r>
          </a:p>
          <a:p>
            <a:pPr lvl="1"/>
            <a:r>
              <a:rPr lang="cs-CZ" sz="2457" dirty="0"/>
              <a:t>Povinnost zpracování výroční zprávy a zprávy o naplňování RAP</a:t>
            </a:r>
          </a:p>
          <a:p>
            <a:r>
              <a:rPr lang="cs-CZ" sz="3276" dirty="0"/>
              <a:t>Nebát se komunikovat, jít věcem „naproti“</a:t>
            </a:r>
          </a:p>
          <a:p>
            <a:r>
              <a:rPr lang="cs-CZ" sz="3276" dirty="0"/>
              <a:t>Usnesení dávající možnost řešení</a:t>
            </a:r>
          </a:p>
          <a:p>
            <a:r>
              <a:rPr lang="cs-CZ" sz="3276" dirty="0"/>
              <a:t>Představení výsledku na NSK</a:t>
            </a:r>
          </a:p>
          <a:p>
            <a:endParaRPr lang="cs-CZ" sz="3276" dirty="0"/>
          </a:p>
        </p:txBody>
      </p:sp>
    </p:spTree>
    <p:extLst>
      <p:ext uri="{BB962C8B-B14F-4D97-AF65-F5344CB8AC3E}">
        <p14:creationId xmlns:p14="http://schemas.microsoft.com/office/powerpoint/2010/main" val="1146664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5175A0-C312-5D6C-9E35-542F546F5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142" y="181980"/>
            <a:ext cx="11196128" cy="1007559"/>
          </a:xfrm>
        </p:spPr>
        <p:txBody>
          <a:bodyPr anchor="ctr">
            <a:noAutofit/>
          </a:bodyPr>
          <a:lstStyle/>
          <a:p>
            <a:r>
              <a:rPr lang="cs-CZ" dirty="0">
                <a:solidFill>
                  <a:srgbClr val="0C4CA3"/>
                </a:solidFill>
              </a:rPr>
              <a:t>Hlavní role RSK je rozvíjet spolupráci v území</a:t>
            </a:r>
          </a:p>
        </p:txBody>
      </p:sp>
      <p:pic>
        <p:nvPicPr>
          <p:cNvPr id="9" name="Zástupný obsah 8" descr="Obsah obrázku text, Písmo, snímek obrazovky, design&#10;&#10;Popis byl vytvořen automaticky">
            <a:extLst>
              <a:ext uri="{FF2B5EF4-FFF2-40B4-BE49-F238E27FC236}">
                <a16:creationId xmlns:a16="http://schemas.microsoft.com/office/drawing/2014/main" id="{357B40D2-5D7F-BA75-EAE4-74CB4BAAC4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41" y="1416005"/>
            <a:ext cx="9617211" cy="4832720"/>
          </a:xfrm>
        </p:spPr>
      </p:pic>
    </p:spTree>
    <p:extLst>
      <p:ext uri="{BB962C8B-B14F-4D97-AF65-F5344CB8AC3E}">
        <p14:creationId xmlns:p14="http://schemas.microsoft.com/office/powerpoint/2010/main" val="2789727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A4C83-709C-95BB-64E5-F64F7C83F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425" y="57238"/>
            <a:ext cx="11162603" cy="1129523"/>
          </a:xfrm>
        </p:spPr>
        <p:txBody>
          <a:bodyPr>
            <a:noAutofit/>
          </a:bodyPr>
          <a:lstStyle/>
          <a:p>
            <a:r>
              <a:rPr lang="cs-CZ" dirty="0"/>
              <a:t>Přes 80 % členů PS je dobře informováno, spolupracuje </a:t>
            </a:r>
            <a:br>
              <a:rPr lang="cs-CZ" dirty="0"/>
            </a:br>
            <a:r>
              <a:rPr lang="cs-CZ" dirty="0"/>
              <a:t>a komunikuje</a:t>
            </a: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143E0782-009D-171B-4D15-1D9591E3C5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3833" y="1745627"/>
            <a:ext cx="10002508" cy="44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721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207160-1341-05F5-12D0-F2319899A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Statut RSK: Článek 7 – Člen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F958F5A-696A-EAFE-D2FC-227F3C081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402" y="1488333"/>
            <a:ext cx="11269608" cy="4646250"/>
          </a:xfrm>
        </p:spPr>
        <p:txBody>
          <a:bodyPr/>
          <a:lstStyle/>
          <a:p>
            <a:pPr marL="358775" lvl="0" indent="-358775" algn="just">
              <a:spcBef>
                <a:spcPts val="0"/>
              </a:spcBef>
              <a:buFont typeface="+mj-lt"/>
              <a:buAutoNum type="arabicPeriod"/>
              <a:tabLst>
                <a:tab pos="228600" algn="l"/>
              </a:tabLst>
            </a:pPr>
            <a:r>
              <a:rPr lang="cs-CZ" sz="2400" b="1" dirty="0">
                <a:latin typeface="+mj-lt"/>
              </a:rPr>
              <a:t>Člen</a:t>
            </a:r>
            <a:r>
              <a:rPr lang="cs-CZ" sz="2400" b="1" dirty="0">
                <a:effectLst/>
                <a:latin typeface="+mj-lt"/>
                <a:ea typeface="Times New Roman" panose="02020603050405020304" pitchFamily="18" charset="0"/>
              </a:rPr>
              <a:t> je oprávněn zejména:</a:t>
            </a:r>
          </a:p>
          <a:p>
            <a:pPr marL="719138" lvl="0" indent="-269875" algn="just">
              <a:spcBef>
                <a:spcPts val="0"/>
              </a:spcBef>
              <a:buFont typeface="+mj-lt"/>
              <a:buAutoNum type="alphaLcParenR"/>
            </a:pPr>
            <a:r>
              <a:rPr lang="cs-CZ" sz="2000" dirty="0">
                <a:effectLst/>
                <a:latin typeface="+mj-lt"/>
                <a:ea typeface="Times New Roman" panose="02020603050405020304" pitchFamily="18" charset="0"/>
              </a:rPr>
              <a:t>předkládat RSK návrhy ad hoc témat k projednání na zasedání RSK a návrh znění usnesení;</a:t>
            </a:r>
          </a:p>
          <a:p>
            <a:pPr marL="719138" lvl="0" indent="-269875" algn="just">
              <a:spcBef>
                <a:spcPts val="0"/>
              </a:spcBef>
              <a:buFont typeface="+mj-lt"/>
              <a:buAutoNum type="alphaLcParenR"/>
            </a:pPr>
            <a:r>
              <a:rPr lang="cs-CZ" sz="2000" dirty="0">
                <a:effectLst/>
                <a:latin typeface="+mj-lt"/>
                <a:ea typeface="Times New Roman" panose="02020603050405020304" pitchFamily="18" charset="0"/>
              </a:rPr>
              <a:t>navrhovat svého zástupce, stálé a přizvané hosty;</a:t>
            </a:r>
          </a:p>
          <a:p>
            <a:pPr marL="719138" lvl="0" indent="-269875" algn="just">
              <a:spcBef>
                <a:spcPts val="0"/>
              </a:spcBef>
              <a:buFont typeface="+mj-lt"/>
              <a:buAutoNum type="alphaLcParenR"/>
            </a:pPr>
            <a:r>
              <a:rPr lang="cs-CZ" sz="2000" dirty="0">
                <a:effectLst/>
                <a:latin typeface="+mj-lt"/>
                <a:ea typeface="Times New Roman" panose="02020603050405020304" pitchFamily="18" charset="0"/>
              </a:rPr>
              <a:t>navrhovat další instituce / tematické oblasti dle potřeby území kraje za člena RSK;</a:t>
            </a:r>
          </a:p>
          <a:p>
            <a:pPr marL="719138" lvl="0" indent="-269875" algn="just">
              <a:spcBef>
                <a:spcPts val="0"/>
              </a:spcBef>
              <a:buFont typeface="+mj-lt"/>
              <a:buAutoNum type="alphaLcParenR"/>
            </a:pPr>
            <a:r>
              <a:rPr lang="cs-CZ" sz="2000" dirty="0">
                <a:effectLst/>
                <a:latin typeface="+mj-lt"/>
                <a:ea typeface="Times New Roman" panose="02020603050405020304" pitchFamily="18" charset="0"/>
              </a:rPr>
              <a:t>navrhovat organizaci nebo osobu, která bude členem RSK za zvolenou tematickou oblast. </a:t>
            </a:r>
          </a:p>
          <a:p>
            <a:pPr marL="358775" lvl="0" indent="-358775" algn="just">
              <a:spcBef>
                <a:spcPts val="0"/>
              </a:spcBef>
              <a:buFont typeface="+mj-lt"/>
              <a:buAutoNum type="arabicPeriod" startAt="2"/>
              <a:tabLst>
                <a:tab pos="228600" algn="l"/>
              </a:tabLst>
            </a:pPr>
            <a:r>
              <a:rPr lang="cs-CZ" sz="2400" b="1" dirty="0">
                <a:latin typeface="+mj-lt"/>
              </a:rPr>
              <a:t>Člen</a:t>
            </a:r>
            <a:r>
              <a:rPr lang="cs-CZ" sz="2400" b="1" dirty="0">
                <a:effectLst/>
                <a:latin typeface="+mj-lt"/>
                <a:ea typeface="Times New Roman" panose="02020603050405020304" pitchFamily="18" charset="0"/>
              </a:rPr>
              <a:t> je povinen aktivně se podílet na práci RSK a plnit úkoly vyplývající z přijatých usnesení.</a:t>
            </a:r>
          </a:p>
          <a:p>
            <a:pPr marL="342900" lvl="0" indent="-342900" algn="just">
              <a:spcBef>
                <a:spcPts val="0"/>
              </a:spcBef>
              <a:buFont typeface="+mj-lt"/>
              <a:buAutoNum type="arabicPeriod" startAt="2"/>
              <a:tabLst>
                <a:tab pos="228600" algn="l"/>
              </a:tabLst>
            </a:pPr>
            <a:r>
              <a:rPr lang="cs-CZ" sz="2400" b="1" dirty="0">
                <a:latin typeface="+mj-lt"/>
              </a:rPr>
              <a:t>Člen se vyjadřuje k tématům projednávaným na zasedání RSK za členskou instituci nebo zastoupenou tematickou oblast.</a:t>
            </a:r>
          </a:p>
          <a:p>
            <a:pPr marL="342900" lvl="0" indent="-342900" algn="just">
              <a:spcBef>
                <a:spcPts val="0"/>
              </a:spcBef>
              <a:buFont typeface="+mj-lt"/>
              <a:buAutoNum type="arabicPeriod" startAt="2"/>
              <a:tabLst>
                <a:tab pos="228600" algn="l"/>
              </a:tabLst>
            </a:pPr>
            <a:r>
              <a:rPr lang="cs-CZ" sz="2400" b="1" dirty="0">
                <a:latin typeface="+mj-lt"/>
              </a:rPr>
              <a:t>Člen je povinen předávat informace získané na zasedání RSK své členské instituci / organizacím působícím v tematické oblasti, kterou zastupuje. </a:t>
            </a:r>
          </a:p>
          <a:p>
            <a:pPr marL="342900" lvl="0" indent="-342900" algn="just">
              <a:spcBef>
                <a:spcPts val="0"/>
              </a:spcBef>
              <a:buFont typeface="+mj-lt"/>
              <a:buAutoNum type="arabicPeriod" startAt="2"/>
              <a:tabLst>
                <a:tab pos="228600" algn="l"/>
              </a:tabLst>
            </a:pPr>
            <a:r>
              <a:rPr lang="cs-CZ" sz="2400" b="1" dirty="0">
                <a:latin typeface="+mj-lt"/>
              </a:rPr>
              <a:t>V případě hrozícího střetu zájmu sdělí člen tuto skutečnost před zahájením zasedání RSK předsedovi RSK.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75976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58D8CC-3F38-8B10-71ED-AF7C09F9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83" y="252004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Závěry evaluace RSK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817EBD5-70AA-C7C5-1798-6A251FA55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83" y="1486220"/>
            <a:ext cx="11094509" cy="4636059"/>
          </a:xfrm>
        </p:spPr>
        <p:txBody>
          <a:bodyPr/>
          <a:lstStyle/>
          <a:p>
            <a:r>
              <a:rPr lang="cs-CZ" sz="3276" dirty="0"/>
              <a:t>Až na výjimky pozitivní vnímání RSK</a:t>
            </a:r>
          </a:p>
          <a:p>
            <a:r>
              <a:rPr lang="cs-CZ" sz="3276" dirty="0"/>
              <a:t>Činnost sRSK hodnocena nadstandardně</a:t>
            </a:r>
          </a:p>
          <a:p>
            <a:r>
              <a:rPr lang="cs-CZ" sz="3276" dirty="0"/>
              <a:t>Kladně hodnocen mechanismus usnesení i jejich prosazování</a:t>
            </a:r>
          </a:p>
          <a:p>
            <a:r>
              <a:rPr lang="cs-CZ" sz="3276" dirty="0"/>
              <a:t>Často zmiňována slabá pozice RSK nejen vůči resortům a jejich nereflektování potřeb území</a:t>
            </a:r>
          </a:p>
          <a:p>
            <a:r>
              <a:rPr lang="cs-CZ" sz="3276" dirty="0"/>
              <a:t>Vyzdvihována informační a propojující role sRSK</a:t>
            </a:r>
          </a:p>
          <a:p>
            <a:r>
              <a:rPr lang="cs-CZ" sz="3276" dirty="0"/>
              <a:t>Potřeba stále propagace konceptu RSK a NSK</a:t>
            </a:r>
          </a:p>
          <a:p>
            <a:endParaRPr lang="cs-CZ" sz="3276" dirty="0"/>
          </a:p>
        </p:txBody>
      </p:sp>
    </p:spTree>
    <p:extLst>
      <p:ext uri="{BB962C8B-B14F-4D97-AF65-F5344CB8AC3E}">
        <p14:creationId xmlns:p14="http://schemas.microsoft.com/office/powerpoint/2010/main" val="1867830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2A9A984-AED4-4990-9922-A7E960154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12" y="2217591"/>
            <a:ext cx="11260512" cy="1293165"/>
          </a:xfrm>
        </p:spPr>
        <p:txBody>
          <a:bodyPr>
            <a:normAutofit/>
          </a:bodyPr>
          <a:lstStyle/>
          <a:p>
            <a:r>
              <a:rPr lang="cs-CZ" sz="5400" dirty="0"/>
              <a:t>Evropské souvislosti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52560749-E117-9282-F0AC-E27A1735E388}"/>
              </a:ext>
            </a:extLst>
          </p:cNvPr>
          <p:cNvSpPr txBox="1"/>
          <p:nvPr/>
        </p:nvSpPr>
        <p:spPr>
          <a:xfrm>
            <a:off x="1406769" y="3962401"/>
            <a:ext cx="963636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cs-CZ" sz="3600" b="1" dirty="0">
              <a:solidFill>
                <a:srgbClr val="034EA2"/>
              </a:solidFill>
              <a:latin typeface="+mj-lt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90488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4B9A16-0EA6-459D-BD57-73FEC250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>
                <a:solidFill>
                  <a:srgbClr val="034EA2"/>
                </a:solidFill>
              </a:rPr>
              <a:t>Evropská městská iniciativa (EUI)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FECEC0F-5491-4746-8B07-BD37C51A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4" y="1489494"/>
            <a:ext cx="9125381" cy="4696694"/>
          </a:xfrm>
        </p:spPr>
        <p:txBody>
          <a:bodyPr lIns="91440" tIns="45720" rIns="91440" bIns="45720" anchor="ctr"/>
          <a:lstStyle/>
          <a:p>
            <a:pPr marL="461010" indent="-461010"/>
            <a:r>
              <a:rPr lang="cs-CZ" sz="2600" dirty="0"/>
              <a:t>Program řízený EK, MMR - kontaktní bod</a:t>
            </a:r>
            <a:endParaRPr lang="cs-CZ" dirty="0"/>
          </a:p>
          <a:p>
            <a:pPr marL="461010" indent="-461010"/>
            <a:r>
              <a:rPr lang="cs-CZ" sz="2600" dirty="0"/>
              <a:t>Podpora testování </a:t>
            </a:r>
            <a:r>
              <a:rPr lang="cs-CZ" sz="2600" b="1" dirty="0"/>
              <a:t>inovativních projektů </a:t>
            </a:r>
            <a:r>
              <a:rPr lang="cs-CZ" sz="2600" dirty="0"/>
              <a:t>ve městech</a:t>
            </a:r>
            <a:endParaRPr lang="cs-CZ" sz="2600" dirty="0">
              <a:ea typeface="Calibri"/>
              <a:cs typeface="Calibri"/>
            </a:endParaRPr>
          </a:p>
          <a:p>
            <a:pPr marL="461010" indent="-461010"/>
            <a:r>
              <a:rPr lang="cs-CZ" sz="2600" b="1" dirty="0"/>
              <a:t>Žadatelé: </a:t>
            </a:r>
            <a:r>
              <a:rPr lang="cs-CZ" sz="2600" dirty="0"/>
              <a:t>město nebo skupina měst</a:t>
            </a:r>
            <a:endParaRPr lang="cs-CZ" sz="2600" dirty="0">
              <a:ea typeface="Calibri"/>
              <a:cs typeface="Calibri"/>
            </a:endParaRPr>
          </a:p>
          <a:p>
            <a:pPr marL="998855" lvl="1" indent="-384175"/>
            <a:r>
              <a:rPr lang="cs-CZ" sz="2200" dirty="0"/>
              <a:t>Podmínka: </a:t>
            </a:r>
            <a:r>
              <a:rPr lang="cs-CZ" sz="2200" u="sng" dirty="0"/>
              <a:t>celková</a:t>
            </a:r>
            <a:r>
              <a:rPr lang="cs-CZ" sz="2200" dirty="0"/>
              <a:t> populace města/měst min. 50 tis. obyv.</a:t>
            </a:r>
            <a:endParaRPr lang="cs-CZ" sz="2200" dirty="0">
              <a:ea typeface="Calibri"/>
              <a:cs typeface="Calibri"/>
            </a:endParaRPr>
          </a:p>
          <a:p>
            <a:pPr marL="998855" lvl="1" indent="-384175"/>
            <a:r>
              <a:rPr lang="cs-CZ" sz="2200" dirty="0"/>
              <a:t>Město do projektu zapojí i partnery (společnosti, školy, NNO, …)</a:t>
            </a:r>
            <a:endParaRPr lang="cs-CZ" sz="2200" dirty="0">
              <a:ea typeface="Calibri"/>
              <a:cs typeface="Calibri"/>
            </a:endParaRPr>
          </a:p>
          <a:p>
            <a:pPr marL="461010" indent="-461010"/>
            <a:r>
              <a:rPr lang="cs-CZ" sz="2600" b="1" dirty="0"/>
              <a:t>Financování: </a:t>
            </a:r>
            <a:r>
              <a:rPr lang="cs-CZ" sz="2600" dirty="0"/>
              <a:t>80 % (ERDF), 20 % vlastní zdroje</a:t>
            </a:r>
            <a:endParaRPr lang="cs-CZ" sz="2600" dirty="0">
              <a:ea typeface="Calibri"/>
              <a:cs typeface="Calibri"/>
            </a:endParaRPr>
          </a:p>
          <a:p>
            <a:pPr marL="461010" indent="-461010"/>
            <a:r>
              <a:rPr lang="cs-CZ" sz="2600" b="1" dirty="0"/>
              <a:t>3. výzva </a:t>
            </a:r>
            <a:r>
              <a:rPr lang="cs-CZ" sz="2600" dirty="0"/>
              <a:t>bude otevřena v </a:t>
            </a:r>
            <a:r>
              <a:rPr lang="cs-CZ" sz="2600" u="sng" dirty="0"/>
              <a:t>květnu 2024</a:t>
            </a:r>
            <a:r>
              <a:rPr lang="cs-CZ" sz="2600" dirty="0"/>
              <a:t> (odhad EK)</a:t>
            </a:r>
            <a:endParaRPr lang="cs-CZ" sz="2600" dirty="0">
              <a:ea typeface="Calibri"/>
              <a:cs typeface="Calibri"/>
            </a:endParaRPr>
          </a:p>
          <a:p>
            <a:pPr marL="461010" indent="-461010"/>
            <a:r>
              <a:rPr lang="cs-CZ" sz="2600" dirty="0"/>
              <a:t>Do 17. 11. je otevřená výzva City-to-City Exchanges</a:t>
            </a:r>
            <a:endParaRPr lang="cs-CZ" sz="2600" dirty="0">
              <a:ea typeface="Calibri"/>
              <a:cs typeface="Calibri"/>
            </a:endParaRPr>
          </a:p>
          <a:p>
            <a:pPr marL="461010" indent="-461010"/>
            <a:r>
              <a:rPr lang="cs-CZ" sz="2600" dirty="0"/>
              <a:t>Kontakt: </a:t>
            </a:r>
            <a:r>
              <a:rPr lang="cs-CZ" sz="2600" dirty="0">
                <a:hlinkClick r:id="rId3"/>
              </a:rPr>
              <a:t>eui@mmr.cz</a:t>
            </a:r>
            <a:r>
              <a:rPr lang="cs-CZ" sz="2600" dirty="0"/>
              <a:t> </a:t>
            </a:r>
            <a:r>
              <a:rPr lang="cs-CZ" sz="2800" dirty="0"/>
              <a:t> </a:t>
            </a:r>
            <a:endParaRPr lang="cs-CZ" sz="3200" dirty="0">
              <a:ea typeface="Calibri"/>
              <a:cs typeface="Calibri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29D9CCF-41D0-0097-C054-3D9A3CFB2B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3" t="6817" r="2803" b="6644"/>
          <a:stretch/>
        </p:blipFill>
        <p:spPr bwMode="auto">
          <a:xfrm>
            <a:off x="9281652" y="1489494"/>
            <a:ext cx="2908761" cy="287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9DD1443-C6F3-1AC1-BDD6-4FD6269212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2202" y="4603969"/>
            <a:ext cx="2767023" cy="14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06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23665F20-1386-1BF8-315F-0E9404DB9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Shrnutí z 22. jednání NSK</a:t>
            </a:r>
          </a:p>
        </p:txBody>
      </p:sp>
    </p:spTree>
    <p:extLst>
      <p:ext uri="{BB962C8B-B14F-4D97-AF65-F5344CB8AC3E}">
        <p14:creationId xmlns:p14="http://schemas.microsoft.com/office/powerpoint/2010/main" val="12267786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887AED18-9731-EF8B-88E0-FF9CDB585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240" y="281187"/>
            <a:ext cx="10971372" cy="925313"/>
          </a:xfrm>
        </p:spPr>
        <p:txBody>
          <a:bodyPr/>
          <a:lstStyle/>
          <a:p>
            <a:r>
              <a:rPr lang="cs-CZ" dirty="0"/>
              <a:t>Pracovní skupina Koheze 28+, Kulaté stoly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6F27EBC-4D52-24BB-58BF-0E411DFBA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235" y="1519411"/>
            <a:ext cx="6345757" cy="4509678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cs-CZ" sz="2200" b="1" dirty="0"/>
              <a:t>Proč ji zřizujeme?  </a:t>
            </a:r>
          </a:p>
          <a:p>
            <a:pPr marL="823595" lvl="1" indent="-285750">
              <a:buFont typeface="Arial" panose="020B0604020202020204" pitchFamily="34" charset="0"/>
              <a:buChar char="•"/>
            </a:pPr>
            <a:r>
              <a:rPr lang="cs-CZ" sz="2000" dirty="0"/>
              <a:t>národní diskuse o prioritách a podobě Politiky soudržnosti po roce 2027 pro vyjednávání s EK</a:t>
            </a:r>
            <a:endParaRPr lang="cs-CZ" sz="2000" dirty="0">
              <a:ea typeface="Calibri"/>
              <a:cs typeface="Calibri"/>
            </a:endParaRPr>
          </a:p>
          <a:p>
            <a:pPr marL="823595" lvl="1" indent="-285750">
              <a:buFont typeface="Arial" panose="020B0604020202020204" pitchFamily="34" charset="0"/>
              <a:buChar char="•"/>
            </a:pPr>
            <a:r>
              <a:rPr lang="cs-CZ" sz="2000" dirty="0"/>
              <a:t>vzájemná informovanost o aktuálních otázkách a vývoji na národní a EU úrovni (nad rámec sdílení skrze RKS Koheze) </a:t>
            </a:r>
            <a:endParaRPr lang="cs-CZ" sz="2000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200" b="1" dirty="0"/>
              <a:t>Koho jsme zapojili? </a:t>
            </a:r>
            <a:endParaRPr lang="cs-CZ" sz="2200" b="1" dirty="0">
              <a:ea typeface="Calibri"/>
              <a:cs typeface="Calibri"/>
            </a:endParaRPr>
          </a:p>
          <a:p>
            <a:pPr marL="823595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r</a:t>
            </a:r>
            <a:r>
              <a:rPr lang="cs-CZ" sz="2000" b="1" i="0" dirty="0">
                <a:effectLst/>
              </a:rPr>
              <a:t>esorty</a:t>
            </a:r>
            <a:r>
              <a:rPr lang="cs-CZ" sz="2000" i="0" dirty="0">
                <a:effectLst/>
              </a:rPr>
              <a:t> – MMR, MF, MD, MPO, MŠMT, MPSV, MV, </a:t>
            </a:r>
            <a:r>
              <a:rPr lang="cs-CZ" sz="2000" i="0" dirty="0" err="1">
                <a:effectLst/>
              </a:rPr>
              <a:t>MZe</a:t>
            </a:r>
            <a:r>
              <a:rPr lang="cs-CZ" sz="2000" i="0" dirty="0">
                <a:effectLst/>
              </a:rPr>
              <a:t>, MŽP, ÚV, MHMP</a:t>
            </a:r>
            <a:endParaRPr lang="cs-CZ" sz="2000" i="0" dirty="0">
              <a:effectLst/>
              <a:ea typeface="Calibri"/>
              <a:cs typeface="Calibri"/>
            </a:endParaRPr>
          </a:p>
          <a:p>
            <a:pPr marL="823595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partnery</a:t>
            </a:r>
            <a:r>
              <a:rPr lang="cs-CZ" sz="2000" dirty="0"/>
              <a:t> – SMO ČR, SMS ČR, SP ČR, NS MAS ČR, TA ČR, AK ČR, ADSO ČR, AEUR ČR, ÚOHS, akademický sektor (UK Praha, MU Brno)</a:t>
            </a:r>
            <a:endParaRPr lang="cs-CZ" sz="2000" dirty="0">
              <a:ea typeface="Calibri"/>
              <a:cs typeface="Calibri"/>
            </a:endParaRPr>
          </a:p>
          <a:p>
            <a:pPr marL="823595" lvl="1" indent="-285750">
              <a:buFont typeface="Arial" panose="020B0604020202020204" pitchFamily="34" charset="0"/>
              <a:buChar char="•"/>
            </a:pPr>
            <a:r>
              <a:rPr lang="cs-CZ" sz="2000" b="1" dirty="0"/>
              <a:t>Evropa</a:t>
            </a:r>
            <a:r>
              <a:rPr lang="cs-CZ" sz="2000" dirty="0"/>
              <a:t> – EHSV, EVR </a:t>
            </a:r>
            <a:r>
              <a:rPr lang="cs-CZ" sz="1800" dirty="0"/>
              <a:t> </a:t>
            </a:r>
            <a:endParaRPr lang="cs-CZ" sz="1800" dirty="0">
              <a:ea typeface="Calibri"/>
              <a:cs typeface="Calibri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7958568-801C-731E-3E36-FC16E95CF3D3}"/>
              </a:ext>
            </a:extLst>
          </p:cNvPr>
          <p:cNvSpPr txBox="1"/>
          <p:nvPr/>
        </p:nvSpPr>
        <p:spPr>
          <a:xfrm>
            <a:off x="6882442" y="2517038"/>
            <a:ext cx="5000017" cy="35702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2200" b="1" dirty="0"/>
              <a:t>Kulaté stoly – proč je pořádáme?</a:t>
            </a:r>
          </a:p>
          <a:p>
            <a:pPr marL="95758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další krok v přípravě budoucnosti PS na národní úrovni – společná diskuze</a:t>
            </a:r>
            <a:endParaRPr lang="cs-CZ" sz="2000" dirty="0">
              <a:ea typeface="Calibri"/>
              <a:cs typeface="Calibri"/>
            </a:endParaRPr>
          </a:p>
          <a:p>
            <a:pPr marL="95758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zapojení širší odborné veřejnosti</a:t>
            </a:r>
            <a:endParaRPr lang="cs-CZ" sz="2000" dirty="0">
              <a:ea typeface="Calibri"/>
              <a:cs typeface="Calibri"/>
            </a:endParaRPr>
          </a:p>
          <a:p>
            <a:pPr marL="95758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prezentace výstupů dopadové evaluace Dohody o partnerství (sektorové, regionální)</a:t>
            </a:r>
            <a:endParaRPr lang="cs-CZ" sz="2000" dirty="0">
              <a:ea typeface="Calibri"/>
              <a:cs typeface="Calibri"/>
            </a:endParaRPr>
          </a:p>
          <a:p>
            <a:r>
              <a:rPr lang="cs-CZ" sz="2200" b="1" dirty="0"/>
              <a:t>Termín:</a:t>
            </a:r>
          </a:p>
          <a:p>
            <a:pPr marL="95758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mezi 3Q 2023–1Q 2024 (</a:t>
            </a:r>
            <a:r>
              <a:rPr lang="cs-CZ" sz="2000" i="1" dirty="0"/>
              <a:t>bude upřesněno</a:t>
            </a:r>
            <a:r>
              <a:rPr lang="cs-CZ" sz="2000" dirty="0"/>
              <a:t>)</a:t>
            </a:r>
            <a:endParaRPr lang="cs-CZ" sz="2000" dirty="0">
              <a:ea typeface="Calibri"/>
              <a:cs typeface="Calibri"/>
            </a:endParaRPr>
          </a:p>
          <a:p>
            <a:endParaRPr lang="cs-CZ" sz="2200" b="1" dirty="0"/>
          </a:p>
        </p:txBody>
      </p:sp>
      <p:pic>
        <p:nvPicPr>
          <p:cNvPr id="1026" name="Picture 2" descr="Tired of Bad Meetings? Master These 14 Things and People Will Love  Attending Your Meetings. - Xenium HR">
            <a:extLst>
              <a:ext uri="{FF2B5EF4-FFF2-40B4-BE49-F238E27FC236}">
                <a16:creationId xmlns:a16="http://schemas.microsoft.com/office/drawing/2014/main" id="{F002CB16-05E3-40A1-4DF5-74D5C0BD8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426" y="0"/>
            <a:ext cx="3775987" cy="250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514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F10E48-342D-184B-6675-9B607179B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Předsednictví V4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2EF2570-EC3F-8C70-2FB5-62134A11A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20" y="1435152"/>
            <a:ext cx="11419920" cy="5019435"/>
          </a:xfrm>
        </p:spPr>
        <p:txBody>
          <a:bodyPr/>
          <a:lstStyle/>
          <a:p>
            <a:pPr algn="just"/>
            <a:r>
              <a:rPr lang="cs-CZ" sz="2200" dirty="0">
                <a:cs typeface="Arial"/>
              </a:rPr>
              <a:t>Jednání připravována v rozšířeném formátu V4, tj. </a:t>
            </a:r>
          </a:p>
          <a:p>
            <a:pPr marL="537908" lvl="1" indent="0" algn="just">
              <a:buNone/>
            </a:pPr>
            <a:r>
              <a:rPr lang="cs-CZ" sz="2200" dirty="0">
                <a:cs typeface="Arial"/>
              </a:rPr>
              <a:t>+ Pobaltí (Estonsko, Litva, Lotyšsko)</a:t>
            </a:r>
          </a:p>
          <a:p>
            <a:pPr marL="537908" lvl="1" indent="0" algn="just">
              <a:buNone/>
            </a:pPr>
            <a:r>
              <a:rPr lang="cs-CZ" sz="2200" dirty="0">
                <a:cs typeface="Arial"/>
              </a:rPr>
              <a:t>+ Balkán (Slovinsko, Bulharsko, Chorvatsko, Rumunsko)</a:t>
            </a:r>
          </a:p>
          <a:p>
            <a:pPr marL="537908" lvl="1" indent="0" algn="just">
              <a:buNone/>
            </a:pPr>
            <a:r>
              <a:rPr lang="cs-CZ" sz="2200" dirty="0">
                <a:cs typeface="Arial"/>
              </a:rPr>
              <a:t>+ na vybrané akce přizváni zástupci Německa, Španělska, Portugalska, Francie</a:t>
            </a:r>
          </a:p>
          <a:p>
            <a:pPr marL="457200" indent="-457200" algn="just"/>
            <a:endParaRPr lang="cs-CZ" sz="2200" dirty="0">
              <a:cs typeface="Arial"/>
            </a:endParaRPr>
          </a:p>
          <a:p>
            <a:pPr marL="457200" indent="-457200" algn="just"/>
            <a:r>
              <a:rPr lang="cs-CZ" sz="2200" dirty="0">
                <a:cs typeface="Arial"/>
              </a:rPr>
              <a:t>Přehled vybraných jednání (Politika soudržnosti + Regionální rozvoj): </a:t>
            </a:r>
          </a:p>
          <a:p>
            <a:pPr marL="880745" lvl="1" indent="-342900" algn="just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cs-CZ" sz="2200" b="1" u="sng" dirty="0">
                <a:cs typeface="Arial"/>
              </a:rPr>
              <a:t>20. 2. 2024</a:t>
            </a:r>
            <a:r>
              <a:rPr lang="cs-CZ" sz="2200" dirty="0">
                <a:cs typeface="Arial"/>
              </a:rPr>
              <a:t> – odborný workshop k </a:t>
            </a:r>
            <a:r>
              <a:rPr lang="cs-CZ" sz="2200" b="1" dirty="0">
                <a:cs typeface="Arial"/>
              </a:rPr>
              <a:t>implementaci zelených cílů </a:t>
            </a:r>
            <a:r>
              <a:rPr lang="cs-CZ" sz="2200" dirty="0">
                <a:cs typeface="Arial"/>
              </a:rPr>
              <a:t>v PO 2021–2027</a:t>
            </a:r>
          </a:p>
          <a:p>
            <a:pPr marL="880745" lvl="1" indent="-342900" algn="just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cs-CZ" sz="2200" b="1" u="sng" dirty="0">
                <a:cs typeface="Arial"/>
              </a:rPr>
              <a:t>15.–16. 4. 2024</a:t>
            </a:r>
            <a:r>
              <a:rPr lang="cs-CZ" sz="2200" b="1" dirty="0">
                <a:cs typeface="Arial"/>
              </a:rPr>
              <a:t> </a:t>
            </a:r>
            <a:r>
              <a:rPr lang="cs-CZ" sz="2200" dirty="0">
                <a:cs typeface="Arial"/>
              </a:rPr>
              <a:t>– jednání vrchních ředitelů k </a:t>
            </a:r>
            <a:r>
              <a:rPr lang="cs-CZ" sz="2200" b="1" dirty="0">
                <a:cs typeface="Arial"/>
              </a:rPr>
              <a:t>dopadům politiky soudržnosti na rozvoj regionů</a:t>
            </a:r>
          </a:p>
          <a:p>
            <a:pPr marL="880745" lvl="1" indent="-342900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cs-CZ" sz="2200" b="1" u="sng" dirty="0">
                <a:cs typeface="Arial"/>
              </a:rPr>
              <a:t>22.–23. 4. 2024</a:t>
            </a:r>
            <a:r>
              <a:rPr lang="cs-CZ" sz="2200" b="1" dirty="0">
                <a:cs typeface="Arial"/>
              </a:rPr>
              <a:t> </a:t>
            </a:r>
            <a:r>
              <a:rPr lang="cs-CZ" sz="2200" dirty="0">
                <a:cs typeface="Arial"/>
              </a:rPr>
              <a:t>– jednání o možnostech </a:t>
            </a:r>
            <a:r>
              <a:rPr lang="cs-CZ" sz="2200" b="1" dirty="0">
                <a:cs typeface="Arial"/>
              </a:rPr>
              <a:t>podpory strukturálně postižených, transformujících a hospodářsky a sociálně ohrožených regionů</a:t>
            </a:r>
            <a:endParaRPr lang="cs-CZ" sz="2200" b="1" u="sng" dirty="0">
              <a:cs typeface="Arial"/>
            </a:endParaRPr>
          </a:p>
          <a:p>
            <a:pPr marL="880745" lvl="1" indent="-342900" algn="just">
              <a:buClr>
                <a:srgbClr val="92D050"/>
              </a:buClr>
              <a:buFont typeface="Courier New" panose="02070309020205020404" pitchFamily="49" charset="0"/>
              <a:buChar char="o"/>
            </a:pPr>
            <a:r>
              <a:rPr lang="cs-CZ" sz="2200" b="1" u="sng" dirty="0">
                <a:cs typeface="Arial"/>
              </a:rPr>
              <a:t>13.–14. 5. 2024</a:t>
            </a:r>
            <a:r>
              <a:rPr lang="cs-CZ" sz="2200" b="1" dirty="0">
                <a:cs typeface="Arial"/>
              </a:rPr>
              <a:t> </a:t>
            </a:r>
            <a:r>
              <a:rPr lang="cs-CZ" sz="2200" dirty="0">
                <a:cs typeface="Arial"/>
              </a:rPr>
              <a:t>– jednání ministrů odpovědných za politiku soudržnosti, </a:t>
            </a:r>
            <a:r>
              <a:rPr lang="cs-CZ" sz="2200" b="1" dirty="0">
                <a:cs typeface="Arial"/>
              </a:rPr>
              <a:t>politická diskuze </a:t>
            </a:r>
            <a:br>
              <a:rPr lang="cs-CZ" sz="2200" b="1" dirty="0">
                <a:cs typeface="Arial"/>
              </a:rPr>
            </a:br>
            <a:r>
              <a:rPr lang="cs-CZ" sz="2200" b="1" dirty="0">
                <a:cs typeface="Arial"/>
              </a:rPr>
              <a:t>k budoucnosti PS</a:t>
            </a:r>
            <a:endParaRPr lang="cs-CZ" sz="2200" b="1" dirty="0"/>
          </a:p>
          <a:p>
            <a:endParaRPr lang="cs-CZ" dirty="0"/>
          </a:p>
        </p:txBody>
      </p:sp>
      <p:pic>
        <p:nvPicPr>
          <p:cNvPr id="1026" name="Picture 2" descr="Česko se ujímá předsednictví ve Visegrádské skupině ">
            <a:extLst>
              <a:ext uri="{FF2B5EF4-FFF2-40B4-BE49-F238E27FC236}">
                <a16:creationId xmlns:a16="http://schemas.microsoft.com/office/drawing/2014/main" id="{50AD485B-2083-4F92-DCB7-A9AFEAD91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61" y="167958"/>
            <a:ext cx="2703531" cy="180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79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960F4D-CD83-AC48-AF45-E48137342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58" y="99522"/>
            <a:ext cx="11030635" cy="1106978"/>
          </a:xfrm>
        </p:spPr>
        <p:txBody>
          <a:bodyPr>
            <a:normAutofit fontScale="90000"/>
          </a:bodyPr>
          <a:lstStyle/>
          <a:p>
            <a:r>
              <a:rPr lang="cs-CZ" dirty="0"/>
              <a:t>Avízo na krajské setkání Ministerstva vnitra se zástupci obcí, DSO a Karlovarského kraje</a:t>
            </a:r>
            <a:br>
              <a:rPr lang="cs-CZ" dirty="0"/>
            </a:br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9895298-3AEC-DFC1-66C7-3C0831BD7541}"/>
              </a:ext>
            </a:extLst>
          </p:cNvPr>
          <p:cNvSpPr txBox="1"/>
          <p:nvPr/>
        </p:nvSpPr>
        <p:spPr>
          <a:xfrm>
            <a:off x="8464269" y="1877352"/>
            <a:ext cx="295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30. 11. 2023 (čtvrtek)</a:t>
            </a:r>
          </a:p>
        </p:txBody>
      </p:sp>
      <p:pic>
        <p:nvPicPr>
          <p:cNvPr id="1028" name="Picture 4" descr="Vektorová grafika „Calendar and clock icon. Date and time symbol. Event  pictogram, flat vector sign isolated on white background. Simple vector  illustration for graphic and web design.“ ze služby Stock | Adobe">
            <a:extLst>
              <a:ext uri="{FF2B5EF4-FFF2-40B4-BE49-F238E27FC236}">
                <a16:creationId xmlns:a16="http://schemas.microsoft.com/office/drawing/2014/main" id="{1967A035-4EE7-7588-2EA8-D20BAC149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509" y="1605400"/>
            <a:ext cx="1160979" cy="110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ocation vector icon. Place symbol. GPS pictogram, flat vector sign  isolated on white background. Simple vector illustration for graphic and  web design. 10451490 Vector Art at Vecteezy">
            <a:extLst>
              <a:ext uri="{FF2B5EF4-FFF2-40B4-BE49-F238E27FC236}">
                <a16:creationId xmlns:a16="http://schemas.microsoft.com/office/drawing/2014/main" id="{C0A0FF4E-6915-6E31-0D1F-98BEF8926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700" y="2748556"/>
            <a:ext cx="996594" cy="99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0D5F61C0-B86A-6E9B-3E95-5B4A9B720FA6}"/>
              </a:ext>
            </a:extLst>
          </p:cNvPr>
          <p:cNvSpPr/>
          <p:nvPr/>
        </p:nvSpPr>
        <p:spPr>
          <a:xfrm>
            <a:off x="6709025" y="2424701"/>
            <a:ext cx="287675" cy="32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A61D445-E668-A8ED-9775-6AAEDA2B2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617" y="2479597"/>
            <a:ext cx="6408892" cy="4013649"/>
          </a:xfrm>
        </p:spPr>
        <p:txBody>
          <a:bodyPr/>
          <a:lstStyle/>
          <a:p>
            <a:pPr marL="0" indent="0">
              <a:buNone/>
            </a:pPr>
            <a:r>
              <a:rPr lang="cs-CZ" b="1" dirty="0">
                <a:solidFill>
                  <a:srgbClr val="008EC0"/>
                </a:solidFill>
                <a:latin typeface="Candara" panose="020E0502030303020204" pitchFamily="34" charset="0"/>
              </a:rPr>
              <a:t>Společenství obcí</a:t>
            </a:r>
          </a:p>
          <a:p>
            <a:endParaRPr lang="cs-CZ" sz="1800" b="0" i="0" u="none" strike="noStrike" baseline="0" dirty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r>
              <a:rPr lang="cs-CZ" sz="1800" b="1" i="0" u="none" strike="noStrike" baseline="0" dirty="0">
                <a:solidFill>
                  <a:srgbClr val="008EC0"/>
                </a:solidFill>
                <a:latin typeface="Candara" panose="020E0502030303020204" pitchFamily="34" charset="0"/>
              </a:rPr>
              <a:t>Novela zákona o obcích, společenství obcí, </a:t>
            </a:r>
            <a:endParaRPr lang="cs-CZ" sz="1800" b="0" i="0" u="none" strike="noStrike" baseline="0" dirty="0">
              <a:solidFill>
                <a:srgbClr val="008EC0"/>
              </a:solidFill>
              <a:latin typeface="Candara" panose="020E0502030303020204" pitchFamily="34" charset="0"/>
            </a:endParaRPr>
          </a:p>
          <a:p>
            <a:r>
              <a:rPr lang="cs-CZ" sz="1800" b="1" dirty="0">
                <a:solidFill>
                  <a:srgbClr val="008EC0"/>
                </a:solidFill>
                <a:latin typeface="Candara" panose="020E0502030303020204" pitchFamily="34" charset="0"/>
              </a:rPr>
              <a:t>O</a:t>
            </a:r>
            <a:r>
              <a:rPr lang="cs-CZ" sz="1800" b="1" i="0" u="none" strike="noStrike" baseline="0" dirty="0">
                <a:solidFill>
                  <a:srgbClr val="008EC0"/>
                </a:solidFill>
                <a:latin typeface="Candara" panose="020E0502030303020204" pitchFamily="34" charset="0"/>
              </a:rPr>
              <a:t>dměňování členů zastupitelstva </a:t>
            </a:r>
            <a:endParaRPr lang="cs-CZ" sz="1800" b="0" i="0" u="none" strike="noStrike" baseline="0" dirty="0">
              <a:solidFill>
                <a:srgbClr val="008EC0"/>
              </a:solidFill>
              <a:latin typeface="Candara" panose="020E0502030303020204" pitchFamily="34" charset="0"/>
            </a:endParaRPr>
          </a:p>
          <a:p>
            <a:r>
              <a:rPr lang="cs-CZ" sz="1800" b="1" i="0" u="none" strike="noStrike" baseline="0" dirty="0">
                <a:solidFill>
                  <a:srgbClr val="008EC0"/>
                </a:solidFill>
                <a:latin typeface="Candara" panose="020E0502030303020204" pitchFamily="34" charset="0"/>
              </a:rPr>
              <a:t>Centrální registr výročních zpráv </a:t>
            </a:r>
            <a:endParaRPr lang="cs-CZ" sz="1800" b="0" i="0" u="none" strike="noStrike" baseline="0" dirty="0">
              <a:solidFill>
                <a:srgbClr val="008EC0"/>
              </a:solidFill>
              <a:latin typeface="Candara" panose="020E0502030303020204" pitchFamily="34" charset="0"/>
            </a:endParaRPr>
          </a:p>
          <a:p>
            <a:r>
              <a:rPr lang="cs-CZ" sz="1800" b="1" i="0" u="none" strike="noStrike" baseline="0" dirty="0">
                <a:solidFill>
                  <a:srgbClr val="008EC0"/>
                </a:solidFill>
                <a:latin typeface="Candara" panose="020E0502030303020204" pitchFamily="34" charset="0"/>
              </a:rPr>
              <a:t>Využívání geolokačních dat pro </a:t>
            </a:r>
            <a:r>
              <a:rPr lang="pl-PL" sz="1800" b="1" i="0" u="none" strike="noStrike" baseline="0" dirty="0">
                <a:solidFill>
                  <a:srgbClr val="008EC0"/>
                </a:solidFill>
                <a:latin typeface="Candara" panose="020E0502030303020204" pitchFamily="34" charset="0"/>
              </a:rPr>
              <a:t>potřeby obcí, DSO a krajů </a:t>
            </a:r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C928FB8-49A8-2A02-59DC-F963728D9344}"/>
              </a:ext>
            </a:extLst>
          </p:cNvPr>
          <p:cNvSpPr txBox="1"/>
          <p:nvPr/>
        </p:nvSpPr>
        <p:spPr>
          <a:xfrm>
            <a:off x="8520913" y="2953081"/>
            <a:ext cx="3046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Karlovy Vary</a:t>
            </a:r>
          </a:p>
        </p:txBody>
      </p:sp>
    </p:spTree>
    <p:extLst>
      <p:ext uri="{BB962C8B-B14F-4D97-AF65-F5344CB8AC3E}">
        <p14:creationId xmlns:p14="http://schemas.microsoft.com/office/powerpoint/2010/main" val="3039318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07324" y="1302480"/>
            <a:ext cx="10081666" cy="1925146"/>
          </a:xfrm>
        </p:spPr>
        <p:txBody>
          <a:bodyPr lIns="90000" tIns="45720" rIns="91440" bIns="45720" anchor="t">
            <a:normAutofit/>
          </a:bodyPr>
          <a:lstStyle/>
          <a:p>
            <a:r>
              <a:rPr lang="cs-CZ" dirty="0"/>
              <a:t>Děkujeme za pozornost</a:t>
            </a:r>
            <a:br>
              <a:rPr lang="cs-CZ" sz="2400" dirty="0"/>
            </a:br>
            <a:r>
              <a:rPr lang="cs-CZ" sz="3200" dirty="0">
                <a:cs typeface="Calibri"/>
              </a:rPr>
              <a:t>rsk@mmr.cz</a:t>
            </a:r>
            <a:br>
              <a:rPr lang="cs-CZ" sz="3200" dirty="0">
                <a:cs typeface="Calibri"/>
              </a:rPr>
            </a:br>
            <a:endParaRPr lang="cs-CZ" sz="3200" dirty="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cs-CZ" b="1" dirty="0">
                <a:solidFill>
                  <a:schemeClr val="accent2"/>
                </a:solidFill>
              </a:rPr>
            </a:br>
            <a:endParaRPr lang="cs-CZ" dirty="0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962" y="2863992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FDAAF54-BDE6-3DBB-DD2C-27BEA561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22. jednání NSK </a:t>
            </a:r>
            <a:r>
              <a:rPr lang="cs-CZ" sz="2800" b="0"/>
              <a:t>(ze dne 20. 10. 2023, Praha)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68AD214-A81F-F435-6B12-9E9E6CB73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392" y="1494515"/>
            <a:ext cx="2842597" cy="4947382"/>
          </a:xfrm>
        </p:spPr>
        <p:txBody>
          <a:bodyPr/>
          <a:lstStyle/>
          <a:p>
            <a:pPr marL="0" indent="0">
              <a:buNone/>
            </a:pPr>
            <a:r>
              <a:rPr lang="cs-CZ" sz="2400" b="1"/>
              <a:t>Body k jednání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Kontrola usnesení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Aktuality z regionální politiky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Aktuální stav implementace politiky soudržnosti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Vystoupení ŘO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Národní plán obnovy</a:t>
            </a:r>
          </a:p>
          <a:p>
            <a:r>
              <a:rPr lang="cs-CZ" sz="2200">
                <a:solidFill>
                  <a:schemeClr val="bg1">
                    <a:lumMod val="50000"/>
                  </a:schemeClr>
                </a:solidFill>
              </a:rPr>
              <a:t>Informace územních partnerů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BB76A23-7BEF-9AF8-5140-1A04686692A3}"/>
              </a:ext>
            </a:extLst>
          </p:cNvPr>
          <p:cNvSpPr txBox="1"/>
          <p:nvPr/>
        </p:nvSpPr>
        <p:spPr>
          <a:xfrm>
            <a:off x="3308280" y="1494515"/>
            <a:ext cx="8702210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b="1"/>
              <a:t>Vybrané závěry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>
                <a:solidFill>
                  <a:srgbClr val="00B050"/>
                </a:solidFill>
              </a:rPr>
              <a:t>RAP: </a:t>
            </a:r>
            <a:r>
              <a:rPr lang="cs-CZ"/>
              <a:t>Schválen „klíč“ MŠMT pro 95. a 96. výzvu IROP Školská poradenská zařízení, speciální vzdělávání a střediska výchovné péče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>
                <a:solidFill>
                  <a:srgbClr val="00B050"/>
                </a:solidFill>
              </a:rPr>
              <a:t>IROP: </a:t>
            </a:r>
            <a:r>
              <a:rPr lang="cs-CZ"/>
              <a:t>30. 10. – vyhlášení 58. a 59. výzvy DI sociálních služeb (RAP)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>
                <a:solidFill>
                  <a:srgbClr val="00B050"/>
                </a:solidFill>
              </a:rPr>
              <a:t>Vládní výbor pro regionální politiku: </a:t>
            </a:r>
            <a:r>
              <a:rPr lang="cs-CZ"/>
              <a:t>schváleno K15, MPŘ, vláda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>
                <a:solidFill>
                  <a:srgbClr val="00B050"/>
                </a:solidFill>
              </a:rPr>
              <a:t>Koheze (období 14–20): </a:t>
            </a:r>
            <a:r>
              <a:rPr lang="cs-CZ"/>
              <a:t>31. 12. 2023 končí způsobilost výdajů pro příjemce (faktury za 34,9 mld. Kč)</a:t>
            </a:r>
          </a:p>
          <a:p>
            <a:pPr marL="957580" lvl="1" indent="-342900">
              <a:buFont typeface="Wingdings" panose="05000000000000000000" pitchFamily="2" charset="2"/>
              <a:buChar char="ü"/>
            </a:pPr>
            <a:r>
              <a:rPr lang="cs-CZ" sz="2200" b="1">
                <a:solidFill>
                  <a:srgbClr val="00B050"/>
                </a:solidFill>
              </a:rPr>
              <a:t>Evaluace PO 14–20: </a:t>
            </a:r>
            <a:r>
              <a:rPr lang="cs-CZ" sz="2200"/>
              <a:t>tematická a regionální; 2,5 – 3,5 % prostředků SR; 40 % kapitálových / investičních výdajů; oblasti: </a:t>
            </a:r>
            <a:r>
              <a:rPr lang="cs-CZ" sz="2200" err="1"/>
              <a:t>VVaI</a:t>
            </a:r>
            <a:r>
              <a:rPr lang="cs-CZ" sz="2200"/>
              <a:t>, nízkouhlíkové hospodářství, doprava, ochrana přírody, APZ</a:t>
            </a:r>
            <a:endParaRPr lang="cs-CZ" sz="220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b="1">
                <a:solidFill>
                  <a:srgbClr val="00B050"/>
                </a:solidFill>
              </a:rPr>
              <a:t>Územní partneři: </a:t>
            </a:r>
            <a:r>
              <a:rPr lang="cs-CZ"/>
              <a:t>hlasování o navrácení cca 135 mil E přesunutých z ESF+ do FS</a:t>
            </a:r>
          </a:p>
        </p:txBody>
      </p:sp>
    </p:spTree>
    <p:extLst>
      <p:ext uri="{BB962C8B-B14F-4D97-AF65-F5344CB8AC3E}">
        <p14:creationId xmlns:p14="http://schemas.microsoft.com/office/powerpoint/2010/main" val="4050543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181A54D-FA59-3699-630F-759A1201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plán obnovy (4.1)</a:t>
            </a:r>
          </a:p>
        </p:txBody>
      </p:sp>
    </p:spTree>
    <p:extLst>
      <p:ext uri="{BB962C8B-B14F-4D97-AF65-F5344CB8AC3E}">
        <p14:creationId xmlns:p14="http://schemas.microsoft.com/office/powerpoint/2010/main" val="3625207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E6BAD0-7E43-46E5-BB84-2373E52CA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>
                <a:solidFill>
                  <a:srgbClr val="FFC000"/>
                </a:solidFill>
              </a:rPr>
              <a:t>4.1 | </a:t>
            </a:r>
            <a:r>
              <a:rPr lang="cs-CZ"/>
              <a:t>Systémová podpora veřejných investic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9EE159-CCA8-4BC2-94BC-ACEEF5320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475347"/>
            <a:ext cx="10472461" cy="4851521"/>
          </a:xfrm>
        </p:spPr>
        <p:txBody>
          <a:bodyPr/>
          <a:lstStyle/>
          <a:p>
            <a:pPr>
              <a:buFont typeface="Symbol" panose="05050102010706020507" pitchFamily="18" charset="2"/>
              <a:buChar char="&gt;"/>
            </a:pPr>
            <a:r>
              <a:rPr lang="cs-CZ" sz="2800" b="1">
                <a:solidFill>
                  <a:srgbClr val="034EA2"/>
                </a:solidFill>
              </a:rPr>
              <a:t>Metodická podpora přípravy projektů souladných s cíli </a:t>
            </a:r>
            <a:r>
              <a:rPr lang="en-GB" sz="2800" b="1">
                <a:solidFill>
                  <a:srgbClr val="034EA2"/>
                </a:solidFill>
              </a:rPr>
              <a:t>EU </a:t>
            </a:r>
            <a:r>
              <a:rPr lang="en-GB" sz="2800">
                <a:solidFill>
                  <a:srgbClr val="FFC000"/>
                </a:solidFill>
              </a:rPr>
              <a:t>(4.1.1)</a:t>
            </a:r>
            <a:endParaRPr lang="cs-CZ" sz="2800">
              <a:solidFill>
                <a:srgbClr val="FFC000"/>
              </a:solidFill>
            </a:endParaRP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Vznik specializovaného kompetenčního a koordinačního centra na SFPI; odborná podpora přípravy projektů již pro připravovanou výzvu (bytové projekty) v 4.1.3;</a:t>
            </a:r>
            <a:endParaRPr lang="en-GB" sz="2000"/>
          </a:p>
          <a:p>
            <a:pPr>
              <a:buFont typeface="Symbol" panose="05050102010706020507" pitchFamily="18" charset="2"/>
              <a:buChar char="&gt;"/>
            </a:pPr>
            <a:r>
              <a:rPr lang="cs-CZ" sz="2800" b="1">
                <a:solidFill>
                  <a:srgbClr val="034EA2"/>
                </a:solidFill>
              </a:rPr>
              <a:t>Metodická podpora a modernizace veřejného zadávání </a:t>
            </a:r>
            <a:r>
              <a:rPr lang="en-GB" sz="2800">
                <a:solidFill>
                  <a:srgbClr val="FFCA08"/>
                </a:solidFill>
              </a:rPr>
              <a:t>(4.1.2)</a:t>
            </a:r>
            <a:endParaRPr lang="cs-CZ" sz="2800">
              <a:solidFill>
                <a:srgbClr val="FFCA08"/>
              </a:solidFill>
            </a:endParaRP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Národní strategie zadávání VZ; </a:t>
            </a:r>
            <a:r>
              <a:rPr lang="en-US" sz="2000"/>
              <a:t>best practice</a:t>
            </a:r>
            <a:endParaRPr lang="en-US" sz="2800"/>
          </a:p>
          <a:p>
            <a:pPr>
              <a:buFont typeface="Symbol" panose="05050102010706020507" pitchFamily="18" charset="2"/>
              <a:buChar char="&gt;"/>
            </a:pPr>
            <a:r>
              <a:rPr lang="cs-CZ" sz="2800" b="1">
                <a:solidFill>
                  <a:srgbClr val="034EA2"/>
                </a:solidFill>
              </a:rPr>
              <a:t>Finanční podpora přípravy projektů souladných s cíli </a:t>
            </a:r>
            <a:r>
              <a:rPr lang="en-GB" sz="2800" b="1">
                <a:solidFill>
                  <a:srgbClr val="034EA2"/>
                </a:solidFill>
              </a:rPr>
              <a:t>EU </a:t>
            </a:r>
            <a:r>
              <a:rPr lang="en-GB" sz="2800">
                <a:solidFill>
                  <a:srgbClr val="FFCA08"/>
                </a:solidFill>
              </a:rPr>
              <a:t>(4.1.3)</a:t>
            </a:r>
            <a:endParaRPr lang="cs-CZ" sz="2800">
              <a:solidFill>
                <a:srgbClr val="FFCA08"/>
              </a:solidFill>
            </a:endParaRP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Akcelerace investičního procesu </a:t>
            </a: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Podpora konkrétních projektů zvyšujících investiční připravenost veřejných investorů</a:t>
            </a: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Podpora využití inovativních nástrojů (PPP, BIM, D&amp;B)</a:t>
            </a:r>
            <a:endParaRPr lang="en-GB" sz="2800"/>
          </a:p>
          <a:p>
            <a:pPr>
              <a:buFont typeface="Symbol" panose="05050102010706020507" pitchFamily="18" charset="2"/>
              <a:buChar char="&gt;"/>
            </a:pPr>
            <a:r>
              <a:rPr lang="cs-CZ" sz="2800" b="1">
                <a:solidFill>
                  <a:srgbClr val="034EA2"/>
                </a:solidFill>
              </a:rPr>
              <a:t>Zefektivnění</a:t>
            </a:r>
            <a:r>
              <a:rPr lang="en-GB" sz="2800" b="1">
                <a:solidFill>
                  <a:srgbClr val="034EA2"/>
                </a:solidFill>
              </a:rPr>
              <a:t> a </a:t>
            </a:r>
            <a:r>
              <a:rPr lang="cs-CZ" sz="2800" b="1">
                <a:solidFill>
                  <a:srgbClr val="034EA2"/>
                </a:solidFill>
              </a:rPr>
              <a:t>posílení</a:t>
            </a:r>
            <a:r>
              <a:rPr lang="en-GB" sz="2800" b="1">
                <a:solidFill>
                  <a:srgbClr val="034EA2"/>
                </a:solidFill>
              </a:rPr>
              <a:t> </a:t>
            </a:r>
            <a:r>
              <a:rPr lang="cs-CZ" sz="2800" b="1">
                <a:solidFill>
                  <a:srgbClr val="034EA2"/>
                </a:solidFill>
              </a:rPr>
              <a:t>implementace</a:t>
            </a:r>
            <a:r>
              <a:rPr lang="en-GB" sz="2800" b="1">
                <a:solidFill>
                  <a:srgbClr val="034EA2"/>
                </a:solidFill>
              </a:rPr>
              <a:t> </a:t>
            </a:r>
            <a:r>
              <a:rPr lang="cs-CZ" sz="2800" b="1">
                <a:solidFill>
                  <a:srgbClr val="034EA2"/>
                </a:solidFill>
              </a:rPr>
              <a:t>NPO </a:t>
            </a:r>
            <a:r>
              <a:rPr lang="en-GB" sz="2800">
                <a:solidFill>
                  <a:srgbClr val="FFCA08"/>
                </a:solidFill>
              </a:rPr>
              <a:t>(4.1.4)</a:t>
            </a:r>
            <a:endParaRPr lang="cs-CZ" sz="2800">
              <a:solidFill>
                <a:srgbClr val="FFCA08"/>
              </a:solidFill>
            </a:endParaRPr>
          </a:p>
          <a:p>
            <a:pPr lvl="2">
              <a:buFont typeface="Symbol" panose="05050102010706020507" pitchFamily="18" charset="2"/>
              <a:buChar char="&gt;"/>
            </a:pPr>
            <a:r>
              <a:rPr lang="cs-CZ" sz="2000"/>
              <a:t>Personální náklady na nové administrativní zaměstnance pro implementaci NPO</a:t>
            </a:r>
            <a:endParaRPr lang="en-GB" sz="200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83219E7-CA65-4364-82EA-BD50BD4891B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2716" y="236172"/>
            <a:ext cx="738291" cy="890713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DE1242E-8304-48BA-8CA7-46C1D2F50578}"/>
              </a:ext>
            </a:extLst>
          </p:cNvPr>
          <p:cNvSpPr txBox="1"/>
          <p:nvPr/>
        </p:nvSpPr>
        <p:spPr>
          <a:xfrm>
            <a:off x="10618684" y="1529683"/>
            <a:ext cx="1462323" cy="4851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Institutions, </a:t>
            </a: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regulation and </a:t>
            </a: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business support</a:t>
            </a: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1" i="0" u="none" strike="noStrike" kern="1200" cap="all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Green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transition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Digital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transformation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Smart,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sustainable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inclusive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growth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Social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territorial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cohesion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sustainable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procurement</a:t>
            </a: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 </a:t>
            </a:r>
            <a:r>
              <a:rPr kumimoji="0" lang="cs-CZ" sz="800" b="0" i="0" u="none" strike="noStrike" kern="1200" cap="all" spc="0" normalizeH="0" baseline="0" noProof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administration</a:t>
            </a:r>
            <a:endParaRPr kumimoji="0" lang="cs-CZ" sz="800" b="0" i="0" u="none" strike="noStrike" kern="1200" cap="all" spc="0" normalizeH="0" baseline="0" noProof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all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382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6222BA-126E-4963-BBB8-A51F118CD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26" y="54372"/>
            <a:ext cx="11462349" cy="1201222"/>
          </a:xfrm>
        </p:spPr>
        <p:txBody>
          <a:bodyPr>
            <a:noAutofit/>
          </a:bodyPr>
          <a:lstStyle/>
          <a:p>
            <a:r>
              <a:rPr lang="en-GB" sz="3600" b="1">
                <a:solidFill>
                  <a:srgbClr val="034EA2"/>
                </a:solidFill>
              </a:rPr>
              <a:t>Metodická podpora přípravy projektů souladných s cíli EU </a:t>
            </a:r>
            <a:r>
              <a:rPr lang="en-GB" sz="3600">
                <a:solidFill>
                  <a:srgbClr val="FFC000"/>
                </a:solidFill>
              </a:rPr>
              <a:t>(4.1.1)</a:t>
            </a:r>
            <a:br>
              <a:rPr lang="en-GB" sz="3600">
                <a:solidFill>
                  <a:srgbClr val="FFC000"/>
                </a:solidFill>
              </a:rPr>
            </a:br>
            <a:br>
              <a:rPr lang="en-GB" b="0">
                <a:solidFill>
                  <a:srgbClr val="FFCA08"/>
                </a:solidFill>
              </a:rPr>
            </a:br>
            <a:r>
              <a:rPr lang="cs-CZ"/>
              <a:t> 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52B0E6-840E-4D91-AC3B-4570CFE85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773" y="1638353"/>
            <a:ext cx="5451580" cy="4694207"/>
          </a:xfrm>
        </p:spPr>
        <p:txBody>
          <a:bodyPr/>
          <a:lstStyle/>
          <a:p>
            <a:pPr>
              <a:buFont typeface="Symbol" panose="05050102010706020507" pitchFamily="18" charset="2"/>
              <a:buChar char="&gt;"/>
            </a:pPr>
            <a:r>
              <a:rPr lang="cs-CZ" sz="2800">
                <a:solidFill>
                  <a:srgbClr val="034EA2"/>
                </a:solidFill>
              </a:rPr>
              <a:t>Alokace 148 mil. CZK;</a:t>
            </a:r>
          </a:p>
          <a:p>
            <a:pPr>
              <a:buFont typeface="Symbol" panose="05050102010706020507" pitchFamily="18" charset="2"/>
              <a:buChar char="&gt;"/>
            </a:pPr>
            <a:endParaRPr lang="cs-CZ" sz="2800">
              <a:solidFill>
                <a:srgbClr val="034EA2"/>
              </a:solidFill>
            </a:endParaRPr>
          </a:p>
          <a:p>
            <a:pPr>
              <a:buFont typeface="Symbol" panose="05050102010706020507" pitchFamily="18" charset="2"/>
              <a:buChar char="&gt;"/>
            </a:pPr>
            <a:r>
              <a:rPr lang="cs-CZ" sz="2800">
                <a:solidFill>
                  <a:srgbClr val="034EA2"/>
                </a:solidFill>
              </a:rPr>
              <a:t>Probíhá příprava realizace ve</a:t>
            </a:r>
            <a:r>
              <a:rPr lang="cs-CZ" sz="2800">
                <a:solidFill>
                  <a:srgbClr val="034EA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800">
                <a:solidFill>
                  <a:srgbClr val="034EA2"/>
                </a:solidFill>
              </a:rPr>
              <a:t>spolupráci SFPI, MMR &amp; dalšími odborníky; </a:t>
            </a:r>
          </a:p>
          <a:p>
            <a:pPr>
              <a:buFont typeface="Symbol" panose="05050102010706020507" pitchFamily="18" charset="2"/>
              <a:buChar char="&gt;"/>
            </a:pPr>
            <a:endParaRPr lang="cs-CZ" sz="2800">
              <a:solidFill>
                <a:srgbClr val="034EA2"/>
              </a:solidFill>
            </a:endParaRPr>
          </a:p>
          <a:p>
            <a:pPr>
              <a:buFont typeface="Symbol" panose="05050102010706020507" pitchFamily="18" charset="2"/>
              <a:buChar char="&gt;"/>
            </a:pPr>
            <a:r>
              <a:rPr lang="cs-CZ" sz="2800">
                <a:solidFill>
                  <a:srgbClr val="034EA2"/>
                </a:solidFill>
              </a:rPr>
              <a:t>Zahájení činnosti centra </a:t>
            </a:r>
          </a:p>
          <a:p>
            <a:pPr marL="0" indent="0">
              <a:buNone/>
            </a:pPr>
            <a:r>
              <a:rPr lang="cs-CZ" sz="2800">
                <a:solidFill>
                  <a:srgbClr val="034EA2"/>
                </a:solidFill>
              </a:rPr>
              <a:t>      (listopad/prosinec 2023).</a:t>
            </a:r>
          </a:p>
          <a:p>
            <a:pPr marL="0" indent="0">
              <a:buNone/>
            </a:pPr>
            <a:endParaRPr lang="cs-CZ" sz="2800" b="1">
              <a:solidFill>
                <a:srgbClr val="034EA2"/>
              </a:solidFill>
            </a:endParaRPr>
          </a:p>
          <a:p>
            <a:pPr>
              <a:buFont typeface="Symbol" panose="05050102010706020507" pitchFamily="18" charset="2"/>
              <a:buChar char="&gt;"/>
            </a:pPr>
            <a:endParaRPr lang="cs-CZ" sz="2800" b="1">
              <a:solidFill>
                <a:srgbClr val="034EA2"/>
              </a:solidFill>
            </a:endParaRPr>
          </a:p>
          <a:p>
            <a:pPr>
              <a:buFont typeface="Symbol" panose="05050102010706020507" pitchFamily="18" charset="2"/>
              <a:buChar char="&gt;"/>
            </a:pPr>
            <a:endParaRPr lang="cs-CZ" sz="2800" b="1">
              <a:solidFill>
                <a:srgbClr val="034EA2"/>
              </a:solidFill>
            </a:endParaRPr>
          </a:p>
          <a:p>
            <a:pPr>
              <a:buFont typeface="Symbol" panose="05050102010706020507" pitchFamily="18" charset="2"/>
              <a:buChar char="&gt;"/>
            </a:pPr>
            <a:endParaRPr lang="cs-CZ" sz="2800" b="1">
              <a:solidFill>
                <a:srgbClr val="034EA2"/>
              </a:solidFill>
            </a:endParaRPr>
          </a:p>
        </p:txBody>
      </p:sp>
      <p:pic>
        <p:nvPicPr>
          <p:cNvPr id="9" name="Obrázek 8" descr="Obsah obrázku computer, osoba, počítač, interiér&#10;&#10;Popis byl vytvořen automaticky">
            <a:extLst>
              <a:ext uri="{FF2B5EF4-FFF2-40B4-BE49-F238E27FC236}">
                <a16:creationId xmlns:a16="http://schemas.microsoft.com/office/drawing/2014/main" id="{E8AF2E41-CFCB-9116-F83F-8A0AF5F9F6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53" y="1351128"/>
            <a:ext cx="6575059" cy="498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18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C1AA6449-39FF-4E71-9F5A-AE56A4689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598" y="136588"/>
            <a:ext cx="11566587" cy="1008112"/>
          </a:xfrm>
        </p:spPr>
        <p:txBody>
          <a:bodyPr anchor="ctr">
            <a:noAutofit/>
          </a:bodyPr>
          <a:lstStyle/>
          <a:p>
            <a:r>
              <a:rPr lang="en-GB" sz="3600" b="1">
                <a:solidFill>
                  <a:srgbClr val="034EA2"/>
                </a:solidFill>
              </a:rPr>
              <a:t>Finanční podpora přípravy projektů souladných s cíli EU </a:t>
            </a:r>
            <a:r>
              <a:rPr lang="en-GB" sz="3600">
                <a:solidFill>
                  <a:srgbClr val="FFCA08"/>
                </a:solidFill>
              </a:rPr>
              <a:t>(4.1.3)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45B3F0F1-531E-42B5-B1E1-125675EAC0C4}"/>
              </a:ext>
            </a:extLst>
          </p:cNvPr>
          <p:cNvSpPr txBox="1">
            <a:spLocks/>
          </p:cNvSpPr>
          <p:nvPr/>
        </p:nvSpPr>
        <p:spPr>
          <a:xfrm>
            <a:off x="550590" y="1422524"/>
            <a:ext cx="12070797" cy="2664491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ázek 2" descr="Obsah obrázku text, skica, kresba, Obdélník&#10;&#10;Popis byl vytvořen automaticky">
            <a:extLst>
              <a:ext uri="{FF2B5EF4-FFF2-40B4-BE49-F238E27FC236}">
                <a16:creationId xmlns:a16="http://schemas.microsoft.com/office/drawing/2014/main" id="{1EB841E5-E6BC-9FD2-D296-24F313CD8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5" y="1323833"/>
            <a:ext cx="6610228" cy="500872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39C0F737-096B-4740-ED85-D94A4D709F1D}"/>
              </a:ext>
            </a:extLst>
          </p:cNvPr>
          <p:cNvSpPr txBox="1">
            <a:spLocks/>
          </p:cNvSpPr>
          <p:nvPr/>
        </p:nvSpPr>
        <p:spPr>
          <a:xfrm>
            <a:off x="337939" y="1521725"/>
            <a:ext cx="5029595" cy="481083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10" marR="0" lvl="0" indent="-46101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highlight>
                  <a:srgbClr val="E9B509"/>
                </a:highlight>
                <a:uLnTx/>
                <a:uFillTx/>
                <a:latin typeface="Calibri"/>
                <a:ea typeface="+mn-ea"/>
                <a:cs typeface="+mn-cs"/>
              </a:rPr>
              <a:t>Celková alokace 1,42 mld</a:t>
            </a:r>
            <a:r>
              <a:rPr lang="cs-CZ" sz="2800">
                <a:solidFill>
                  <a:srgbClr val="034EA2"/>
                </a:solidFill>
                <a:highlight>
                  <a:srgbClr val="E9B509"/>
                </a:highlight>
                <a:latin typeface="Calibri"/>
              </a:rPr>
              <a:t>.</a:t>
            </a:r>
            <a:r>
              <a:rPr kumimoji="0" lang="cs-CZ" sz="28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highlight>
                  <a:srgbClr val="E9B509"/>
                </a:highlight>
                <a:uLnTx/>
                <a:uFillTx/>
                <a:latin typeface="Calibri"/>
                <a:ea typeface="+mn-ea"/>
                <a:cs typeface="+mn-cs"/>
              </a:rPr>
              <a:t> CZK</a:t>
            </a:r>
            <a:endParaRPr lang="cs-CZ">
              <a:ea typeface="+mn-ea"/>
              <a:cs typeface="+mn-cs"/>
            </a:endParaRPr>
          </a:p>
          <a:p>
            <a:pPr marL="461010" marR="0" lvl="0" indent="-46101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Celkem 4 výzvy:</a:t>
            </a:r>
            <a:endParaRPr lang="cs-CZ" sz="28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998855" marR="0" lvl="1" indent="-384175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Bytové projekty v de minimis</a:t>
            </a:r>
            <a:endParaRPr lang="cs-CZ" sz="24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614680" lvl="1" indent="0">
              <a:buNone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– alokace 150 mil. CZK;</a:t>
            </a:r>
            <a:r>
              <a:rPr lang="cs-CZ" sz="2400">
                <a:solidFill>
                  <a:srgbClr val="034EA2"/>
                </a:solidFill>
                <a:latin typeface="Calibri"/>
              </a:rPr>
              <a:t> </a:t>
            </a:r>
          </a:p>
          <a:p>
            <a:pPr marL="614752" marR="0" lvl="1" indent="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Bytové projekty další režimy</a:t>
            </a:r>
            <a:endParaRPr lang="cs-CZ" sz="24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614680" lvl="1" indent="0">
              <a:buNone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– alokace 370 mil. CZK;</a:t>
            </a:r>
            <a:r>
              <a:rPr lang="cs-CZ" sz="2400">
                <a:solidFill>
                  <a:srgbClr val="034EA2"/>
                </a:solidFill>
                <a:latin typeface="Calibri"/>
              </a:rPr>
              <a:t> </a:t>
            </a:r>
            <a:endParaRPr lang="cs-CZ" sz="24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998855" marR="0" lvl="1" indent="-384175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Ostatní (velké) projekty – 	alokace 500 mil. CZK;</a:t>
            </a:r>
            <a:endParaRPr lang="cs-CZ" sz="24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998855" marR="0" lvl="1" indent="-384175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Malé projekty – alokace 400 	mil. CZK.</a:t>
            </a:r>
            <a:endParaRPr lang="cs-CZ" sz="2400" b="0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021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C1AA6449-39FF-4E71-9F5A-AE56A4689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26" y="87994"/>
            <a:ext cx="11566587" cy="1141227"/>
          </a:xfrm>
        </p:spPr>
        <p:txBody>
          <a:bodyPr anchor="ctr">
            <a:noAutofit/>
          </a:bodyPr>
          <a:lstStyle/>
          <a:p>
            <a:r>
              <a:rPr lang="cs-CZ" sz="3600" b="1">
                <a:solidFill>
                  <a:srgbClr val="034EA2"/>
                </a:solidFill>
              </a:rPr>
              <a:t>Finanční podpora přípravy projektů souladných s cíli </a:t>
            </a:r>
            <a:r>
              <a:rPr lang="en-GB" sz="3600" b="1">
                <a:solidFill>
                  <a:srgbClr val="034EA2"/>
                </a:solidFill>
              </a:rPr>
              <a:t>EU </a:t>
            </a:r>
            <a:r>
              <a:rPr lang="en-GB" sz="3600">
                <a:solidFill>
                  <a:srgbClr val="FFCA08"/>
                </a:solidFill>
              </a:rPr>
              <a:t>(4.1.3)</a:t>
            </a:r>
            <a:r>
              <a:rPr lang="cs-CZ" sz="3600">
                <a:solidFill>
                  <a:srgbClr val="FFCA08"/>
                </a:solidFill>
              </a:rPr>
              <a:t> – Podpora přípravy bytových projektů (1. výzva)</a:t>
            </a:r>
            <a:endParaRPr lang="en-GB" sz="3600">
              <a:solidFill>
                <a:srgbClr val="FFCA08"/>
              </a:solidFill>
            </a:endParaRP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45B3F0F1-531E-42B5-B1E1-125675EAC0C4}"/>
              </a:ext>
            </a:extLst>
          </p:cNvPr>
          <p:cNvSpPr txBox="1">
            <a:spLocks/>
          </p:cNvSpPr>
          <p:nvPr/>
        </p:nvSpPr>
        <p:spPr>
          <a:xfrm>
            <a:off x="550590" y="1422524"/>
            <a:ext cx="12070797" cy="2664491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en-GB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39C0F737-096B-4740-ED85-D94A4D709F1D}"/>
              </a:ext>
            </a:extLst>
          </p:cNvPr>
          <p:cNvSpPr txBox="1">
            <a:spLocks/>
          </p:cNvSpPr>
          <p:nvPr/>
        </p:nvSpPr>
        <p:spPr>
          <a:xfrm>
            <a:off x="309994" y="1739911"/>
            <a:ext cx="4105824" cy="4715480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Obrázek 11" descr="Obsah obrázku kancelářské potřeby, papírenské zboží, Kancelářské nástroje, nářadí&#10;&#10;Popis byl vytvořen automaticky">
            <a:extLst>
              <a:ext uri="{FF2B5EF4-FFF2-40B4-BE49-F238E27FC236}">
                <a16:creationId xmlns:a16="http://schemas.microsoft.com/office/drawing/2014/main" id="{4608A4B9-80FB-E80D-3A3D-6BF54CF045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7632"/>
            <a:ext cx="6156681" cy="4345230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85CF66C1-77F5-4099-7C6F-16F95E07A2D8}"/>
              </a:ext>
            </a:extLst>
          </p:cNvPr>
          <p:cNvSpPr txBox="1">
            <a:spLocks/>
          </p:cNvSpPr>
          <p:nvPr/>
        </p:nvSpPr>
        <p:spPr>
          <a:xfrm>
            <a:off x="309994" y="1739911"/>
            <a:ext cx="4105824" cy="4715480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45C78A59-ECC4-F4C4-57D6-1DA6376B3D66}"/>
              </a:ext>
            </a:extLst>
          </p:cNvPr>
          <p:cNvSpPr txBox="1">
            <a:spLocks/>
          </p:cNvSpPr>
          <p:nvPr/>
        </p:nvSpPr>
        <p:spPr>
          <a:xfrm>
            <a:off x="6156682" y="1422524"/>
            <a:ext cx="6033732" cy="4855446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11. 2023 –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/>
              </a:rPr>
              <a:t>výzva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Příprava projektů dostupného a udržitelného nájemního bydlení</a:t>
            </a: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150 mil. Kč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(krajské obálky)</a:t>
            </a:r>
          </a:p>
          <a:p>
            <a:pPr marL="998971" marR="0" lvl="1" indent="-384219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KVK: 4 000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000,- Kč</a:t>
            </a: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Výše dotace: 100 % (bez DPH</a:t>
            </a: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998971" marR="0" lvl="1" indent="-384219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Max. 10 mil. Kč CZP (ex post)</a:t>
            </a: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Oprávnění žadatelé: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obce; organizace zřizované obcemi; hl. m. Praha + MČ; kraje; organizace zřizované kraji; příspěvkové složky státu; příspěvkové organizace státu; církve a náboženské společnosti</a:t>
            </a: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649616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20" ma:contentTypeDescription="Vytvoří nový dokument" ma:contentTypeScope="" ma:versionID="6bab98e9f5207bb7cd2c76b0a70adc5f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40f55ac17078f2426f794eeb1412172c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9AD1D16-B631-462C-A1D0-9F42CFCBC75D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5A50D-16C2-49A5-9BCE-6252C91DAF9F}">
  <ds:schemaRefs>
    <ds:schemaRef ds:uri="http://purl.org/dc/elements/1.1/"/>
    <ds:schemaRef ds:uri="http://schemas.microsoft.com/office/2006/metadata/properties"/>
    <ds:schemaRef ds:uri="ae529b29-b2bb-4f0f-bf76-47ede62a77b9"/>
    <ds:schemaRef ds:uri="http://purl.org/dc/terms/"/>
    <ds:schemaRef ds:uri="http://schemas.openxmlformats.org/package/2006/metadata/core-properties"/>
    <ds:schemaRef ds:uri="a867a263-4c00-4944-a435-72febfd70997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1736</Words>
  <Application>Microsoft Office PowerPoint</Application>
  <PresentationFormat>Vlastní</PresentationFormat>
  <Paragraphs>248</Paragraphs>
  <Slides>33</Slides>
  <Notes>26</Notes>
  <HiddenSlides>0</HiddenSlides>
  <MMClips>0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17</vt:i4>
      </vt:variant>
      <vt:variant>
        <vt:lpstr>Nadpisy snímků</vt:lpstr>
      </vt:variant>
      <vt:variant>
        <vt:i4>33</vt:i4>
      </vt:variant>
    </vt:vector>
  </HeadingPairs>
  <TitlesOfParts>
    <vt:vector size="59" baseType="lpstr">
      <vt:lpstr>Arial</vt:lpstr>
      <vt:lpstr>Calibri</vt:lpstr>
      <vt:lpstr>Calibri Light</vt:lpstr>
      <vt:lpstr>Candara</vt:lpstr>
      <vt:lpstr>Courier New</vt:lpstr>
      <vt:lpstr>Symbol</vt:lpstr>
      <vt:lpstr>Times New Roman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2_Šablona final</vt:lpstr>
      <vt:lpstr>Aktuální informace z Ministerstva pro místní rozvoj Odbor strategií a analýz regionální politiky a politiky bydlení </vt:lpstr>
      <vt:lpstr>Obsah příspěvku</vt:lpstr>
      <vt:lpstr>Shrnutí z 22. jednání NSK</vt:lpstr>
      <vt:lpstr>22. jednání NSK (ze dne 20. 10. 2023, Praha)</vt:lpstr>
      <vt:lpstr>Národní plán obnovy (4.1)</vt:lpstr>
      <vt:lpstr>4.1 | Systémová podpora veřejných investic</vt:lpstr>
      <vt:lpstr>Metodická podpora přípravy projektů souladných s cíli EU (4.1.1)   </vt:lpstr>
      <vt:lpstr>Finanční podpora přípravy projektů souladných s cíli EU (4.1.3)</vt:lpstr>
      <vt:lpstr>Finanční podpora přípravy projektů souladných s cíli EU (4.1.3) – Podpora přípravy bytových projektů (1. výzva)</vt:lpstr>
      <vt:lpstr>Hospodářsky a sociálně ohrožená území,  Národní dotační tituly MMR</vt:lpstr>
      <vt:lpstr>Podpora rozvoje regionů 2019+ PŘED a PO</vt:lpstr>
      <vt:lpstr>PŘED</vt:lpstr>
      <vt:lpstr>PŘED</vt:lpstr>
      <vt:lpstr>NYNÍ</vt:lpstr>
      <vt:lpstr>NYNÍ – Úspěšnost žádostí dle krajů</vt:lpstr>
      <vt:lpstr>Prezentace aplikace PowerPoint</vt:lpstr>
      <vt:lpstr>Podpora HSOÚ na rok 2024</vt:lpstr>
      <vt:lpstr>Národní dotační tituly MMR (průběžný stav)</vt:lpstr>
      <vt:lpstr>Národní dotační tituly MMR (průběžný stav) </vt:lpstr>
      <vt:lpstr>Výstupy evaluace  z dotazníkového šetření  </vt:lpstr>
      <vt:lpstr>Hlavními činnostmi sekretariátů RSK jsou organizace RSK a komunikace s územím </vt:lpstr>
      <vt:lpstr>Mechanizmus návrhů usnesení funguje, přesto se je nedaří úspěšně prosazovat</vt:lpstr>
      <vt:lpstr>Závěry evaluace sRSK</vt:lpstr>
      <vt:lpstr>Hlavní role RSK je rozvíjet spolupráci v území</vt:lpstr>
      <vt:lpstr>Přes 80 % členů PS je dobře informováno, spolupracuje  a komunikuje</vt:lpstr>
      <vt:lpstr>Statut RSK: Článek 7 – Člen </vt:lpstr>
      <vt:lpstr>Závěry evaluace RSK</vt:lpstr>
      <vt:lpstr>Evropské souvislosti</vt:lpstr>
      <vt:lpstr>Evropská městská iniciativa (EUI)</vt:lpstr>
      <vt:lpstr>Pracovní skupina Koheze 28+, Kulaté stoly</vt:lpstr>
      <vt:lpstr>Předsednictví V4</vt:lpstr>
      <vt:lpstr>Avízo na krajské setkání Ministerstva vnitra se zástupci obcí, DSO a Karlovarského kraje </vt:lpstr>
      <vt:lpstr>Děkujeme za pozornost rsk@mmr.cz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4</cp:revision>
  <cp:lastPrinted>2023-03-28T12:07:26Z</cp:lastPrinted>
  <dcterms:created xsi:type="dcterms:W3CDTF">2021-09-20T08:57:58Z</dcterms:created>
  <dcterms:modified xsi:type="dcterms:W3CDTF">2023-11-06T11:57:13Z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