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3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4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5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6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8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9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58" r:id="rId20"/>
    <p:sldMasterId id="2147484267" r:id="rId21"/>
    <p:sldMasterId id="2147484276" r:id="rId22"/>
    <p:sldMasterId id="2147484283" r:id="rId23"/>
  </p:sldMasterIdLst>
  <p:notesMasterIdLst>
    <p:notesMasterId r:id="rId46"/>
  </p:notesMasterIdLst>
  <p:handoutMasterIdLst>
    <p:handoutMasterId r:id="rId47"/>
  </p:handoutMasterIdLst>
  <p:sldIdLst>
    <p:sldId id="1271" r:id="rId24"/>
    <p:sldId id="2145706764" r:id="rId25"/>
    <p:sldId id="282" r:id="rId26"/>
    <p:sldId id="448" r:id="rId27"/>
    <p:sldId id="449" r:id="rId28"/>
    <p:sldId id="2145706721" r:id="rId29"/>
    <p:sldId id="2145706724" r:id="rId30"/>
    <p:sldId id="2145706758" r:id="rId31"/>
    <p:sldId id="2145706759" r:id="rId32"/>
    <p:sldId id="2145706761" r:id="rId33"/>
    <p:sldId id="2145706762" r:id="rId34"/>
    <p:sldId id="2145706763" r:id="rId35"/>
    <p:sldId id="2145706753" r:id="rId36"/>
    <p:sldId id="1502" r:id="rId37"/>
    <p:sldId id="2145706744" r:id="rId38"/>
    <p:sldId id="2145706621" r:id="rId39"/>
    <p:sldId id="2145706616" r:id="rId40"/>
    <p:sldId id="2145706752" r:id="rId41"/>
    <p:sldId id="2145706701" r:id="rId42"/>
    <p:sldId id="2145706447" r:id="rId43"/>
    <p:sldId id="2145706448" r:id="rId44"/>
    <p:sldId id="1262" r:id="rId45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CA3"/>
    <a:srgbClr val="F5CA49"/>
    <a:srgbClr val="FEBD01"/>
    <a:srgbClr val="F0E506"/>
    <a:srgbClr val="F4B301"/>
    <a:srgbClr val="FDBE01"/>
    <a:srgbClr val="FFEB14"/>
    <a:srgbClr val="FFCA08"/>
    <a:srgbClr val="D3EDF9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48414" autoAdjust="0"/>
  </p:normalViewPr>
  <p:slideViewPr>
    <p:cSldViewPr snapToGrid="0">
      <p:cViewPr varScale="1">
        <p:scale>
          <a:sx n="54" d="100"/>
          <a:sy n="54" d="100"/>
        </p:scale>
        <p:origin x="2754" y="60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6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notesMaster" Target="notesMasters/notesMaster1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18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calová Jitka" userId="ee576c53-5c4f-489f-b6ff-d6731ecd73c7" providerId="ADAL" clId="{34F61C4C-BAEA-4989-928F-28AD7B9EB2E3}"/>
    <pc:docChg chg="modSld">
      <pc:chgData name="Barcalová Jitka" userId="ee576c53-5c4f-489f-b6ff-d6731ecd73c7" providerId="ADAL" clId="{34F61C4C-BAEA-4989-928F-28AD7B9EB2E3}" dt="2023-03-03T07:26:15.583" v="16" actId="6549"/>
      <pc:docMkLst>
        <pc:docMk/>
      </pc:docMkLst>
      <pc:sldChg chg="modNotesTx">
        <pc:chgData name="Barcalová Jitka" userId="ee576c53-5c4f-489f-b6ff-d6731ecd73c7" providerId="ADAL" clId="{34F61C4C-BAEA-4989-928F-28AD7B9EB2E3}" dt="2023-03-03T07:13:21.550" v="1" actId="6549"/>
        <pc:sldMkLst>
          <pc:docMk/>
          <pc:sldMk cId="202023158" sldId="282"/>
        </pc:sldMkLst>
      </pc:sldChg>
      <pc:sldChg chg="modNotesTx">
        <pc:chgData name="Barcalová Jitka" userId="ee576c53-5c4f-489f-b6ff-d6731ecd73c7" providerId="ADAL" clId="{34F61C4C-BAEA-4989-928F-28AD7B9EB2E3}" dt="2023-03-03T07:13:25.139" v="2" actId="6549"/>
        <pc:sldMkLst>
          <pc:docMk/>
          <pc:sldMk cId="2608506332" sldId="448"/>
        </pc:sldMkLst>
      </pc:sldChg>
      <pc:sldChg chg="modNotesTx">
        <pc:chgData name="Barcalová Jitka" userId="ee576c53-5c4f-489f-b6ff-d6731ecd73c7" providerId="ADAL" clId="{34F61C4C-BAEA-4989-928F-28AD7B9EB2E3}" dt="2023-03-03T07:13:28.259" v="3" actId="6549"/>
        <pc:sldMkLst>
          <pc:docMk/>
          <pc:sldMk cId="401505504" sldId="449"/>
        </pc:sldMkLst>
      </pc:sldChg>
      <pc:sldChg chg="modNotesTx">
        <pc:chgData name="Barcalová Jitka" userId="ee576c53-5c4f-489f-b6ff-d6731ecd73c7" providerId="ADAL" clId="{34F61C4C-BAEA-4989-928F-28AD7B9EB2E3}" dt="2023-03-03T07:13:01.801" v="0" actId="6549"/>
        <pc:sldMkLst>
          <pc:docMk/>
          <pc:sldMk cId="2390250142" sldId="1271"/>
        </pc:sldMkLst>
      </pc:sldChg>
      <pc:sldChg chg="modNotesTx">
        <pc:chgData name="Barcalová Jitka" userId="ee576c53-5c4f-489f-b6ff-d6731ecd73c7" providerId="ADAL" clId="{34F61C4C-BAEA-4989-928F-28AD7B9EB2E3}" dt="2023-03-03T07:25:06.623" v="9" actId="6549"/>
        <pc:sldMkLst>
          <pc:docMk/>
          <pc:sldMk cId="1162685536" sldId="1502"/>
        </pc:sldMkLst>
      </pc:sldChg>
      <pc:sldChg chg="modNotesTx">
        <pc:chgData name="Barcalová Jitka" userId="ee576c53-5c4f-489f-b6ff-d6731ecd73c7" providerId="ADAL" clId="{34F61C4C-BAEA-4989-928F-28AD7B9EB2E3}" dt="2023-03-03T07:26:03.901" v="15" actId="6549"/>
        <pc:sldMkLst>
          <pc:docMk/>
          <pc:sldMk cId="277203470" sldId="2145706447"/>
        </pc:sldMkLst>
      </pc:sldChg>
      <pc:sldChg chg="modNotesTx">
        <pc:chgData name="Barcalová Jitka" userId="ee576c53-5c4f-489f-b6ff-d6731ecd73c7" providerId="ADAL" clId="{34F61C4C-BAEA-4989-928F-28AD7B9EB2E3}" dt="2023-03-03T07:26:15.583" v="16" actId="6549"/>
        <pc:sldMkLst>
          <pc:docMk/>
          <pc:sldMk cId="3988086280" sldId="2145706448"/>
        </pc:sldMkLst>
      </pc:sldChg>
      <pc:sldChg chg="modNotesTx">
        <pc:chgData name="Barcalová Jitka" userId="ee576c53-5c4f-489f-b6ff-d6731ecd73c7" providerId="ADAL" clId="{34F61C4C-BAEA-4989-928F-28AD7B9EB2E3}" dt="2023-03-03T07:25:30.139" v="12" actId="6549"/>
        <pc:sldMkLst>
          <pc:docMk/>
          <pc:sldMk cId="483628528" sldId="2145706616"/>
        </pc:sldMkLst>
      </pc:sldChg>
      <pc:sldChg chg="modNotesTx">
        <pc:chgData name="Barcalová Jitka" userId="ee576c53-5c4f-489f-b6ff-d6731ecd73c7" providerId="ADAL" clId="{34F61C4C-BAEA-4989-928F-28AD7B9EB2E3}" dt="2023-03-03T07:25:24.244" v="11" actId="6549"/>
        <pc:sldMkLst>
          <pc:docMk/>
          <pc:sldMk cId="3490290825" sldId="2145706621"/>
        </pc:sldMkLst>
      </pc:sldChg>
      <pc:sldChg chg="modNotesTx">
        <pc:chgData name="Barcalová Jitka" userId="ee576c53-5c4f-489f-b6ff-d6731ecd73c7" providerId="ADAL" clId="{34F61C4C-BAEA-4989-928F-28AD7B9EB2E3}" dt="2023-03-03T07:25:57.630" v="14" actId="6549"/>
        <pc:sldMkLst>
          <pc:docMk/>
          <pc:sldMk cId="3649501979" sldId="2145706701"/>
        </pc:sldMkLst>
      </pc:sldChg>
      <pc:sldChg chg="modNotesTx">
        <pc:chgData name="Barcalová Jitka" userId="ee576c53-5c4f-489f-b6ff-d6731ecd73c7" providerId="ADAL" clId="{34F61C4C-BAEA-4989-928F-28AD7B9EB2E3}" dt="2023-03-03T07:14:28.131" v="4" actId="6549"/>
        <pc:sldMkLst>
          <pc:docMk/>
          <pc:sldMk cId="2978224527" sldId="2145706721"/>
        </pc:sldMkLst>
      </pc:sldChg>
      <pc:sldChg chg="modNotesTx">
        <pc:chgData name="Barcalová Jitka" userId="ee576c53-5c4f-489f-b6ff-d6731ecd73c7" providerId="ADAL" clId="{34F61C4C-BAEA-4989-928F-28AD7B9EB2E3}" dt="2023-03-03T07:23:30.377" v="5" actId="6549"/>
        <pc:sldMkLst>
          <pc:docMk/>
          <pc:sldMk cId="2180888758" sldId="2145706724"/>
        </pc:sldMkLst>
      </pc:sldChg>
      <pc:sldChg chg="modNotesTx">
        <pc:chgData name="Barcalová Jitka" userId="ee576c53-5c4f-489f-b6ff-d6731ecd73c7" providerId="ADAL" clId="{34F61C4C-BAEA-4989-928F-28AD7B9EB2E3}" dt="2023-03-03T07:25:11.279" v="10" actId="6549"/>
        <pc:sldMkLst>
          <pc:docMk/>
          <pc:sldMk cId="3187865419" sldId="2145706744"/>
        </pc:sldMkLst>
      </pc:sldChg>
      <pc:sldChg chg="modNotesTx">
        <pc:chgData name="Barcalová Jitka" userId="ee576c53-5c4f-489f-b6ff-d6731ecd73c7" providerId="ADAL" clId="{34F61C4C-BAEA-4989-928F-28AD7B9EB2E3}" dt="2023-03-03T07:25:35.806" v="13" actId="6549"/>
        <pc:sldMkLst>
          <pc:docMk/>
          <pc:sldMk cId="2194571257" sldId="2145706752"/>
        </pc:sldMkLst>
      </pc:sldChg>
      <pc:sldChg chg="modNotesTx">
        <pc:chgData name="Barcalová Jitka" userId="ee576c53-5c4f-489f-b6ff-d6731ecd73c7" providerId="ADAL" clId="{34F61C4C-BAEA-4989-928F-28AD7B9EB2E3}" dt="2023-03-03T07:24:01.054" v="8" actId="6549"/>
        <pc:sldMkLst>
          <pc:docMk/>
          <pc:sldMk cId="1876285913" sldId="2145706753"/>
        </pc:sldMkLst>
      </pc:sldChg>
      <pc:sldChg chg="modNotesTx">
        <pc:chgData name="Barcalová Jitka" userId="ee576c53-5c4f-489f-b6ff-d6731ecd73c7" providerId="ADAL" clId="{34F61C4C-BAEA-4989-928F-28AD7B9EB2E3}" dt="2023-03-03T07:23:38.687" v="6" actId="6549"/>
        <pc:sldMkLst>
          <pc:docMk/>
          <pc:sldMk cId="1374208031" sldId="2145706758"/>
        </pc:sldMkLst>
      </pc:sldChg>
      <pc:sldChg chg="modNotesTx">
        <pc:chgData name="Barcalová Jitka" userId="ee576c53-5c4f-489f-b6ff-d6731ecd73c7" providerId="ADAL" clId="{34F61C4C-BAEA-4989-928F-28AD7B9EB2E3}" dt="2023-03-03T07:23:44.702" v="7" actId="6549"/>
        <pc:sldMkLst>
          <pc:docMk/>
          <pc:sldMk cId="2533192070" sldId="214570675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0802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55485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320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894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758A3C-3B05-48C5-9A81-9ECA945227A4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6285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8244-E67A-4AD5-AD0F-8798BA61DF27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47279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AA0188-E10F-4AEE-B9DB-B02F3D8A9E7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9839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AA0188-E10F-4AEE-B9DB-B02F3D8A9E7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364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787525" y="368300"/>
            <a:ext cx="6351588" cy="36576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570284" y="3395492"/>
            <a:ext cx="8804617" cy="2911898"/>
          </a:xfrm>
          <a:prstGeom prst="rect">
            <a:avLst/>
          </a:prstGeom>
        </p:spPr>
        <p:txBody>
          <a:bodyPr/>
          <a:lstStyle/>
          <a:p>
            <a:pPr defTabSz="1795363">
              <a:defRPr/>
            </a:pPr>
            <a:endParaRPr lang="cs-CZ" sz="2000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5026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25026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6115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5531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dirty="0">
                <a:cs typeface="Calibri"/>
              </a:rPr>
              <a:t>Diskusní fórum pro a o HSOÚ Zaostřeno na rozvoj ohrožených území 22.3. 2023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10642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589115-BE4D-4593-AA57-8C49B113ECA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7409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defTabSz="1200855">
              <a:spcBef>
                <a:spcPts val="586"/>
              </a:spcBef>
              <a:spcAft>
                <a:spcPts val="586"/>
              </a:spcAft>
              <a:buFont typeface="Arial" panose="020B0604020202020204" pitchFamily="34" charset="0"/>
              <a:buNone/>
            </a:pPr>
            <a:endParaRPr lang="cs-CZ" sz="8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5647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7871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2650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23387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56834" indent="-356834"/>
            <a:endParaRPr lang="en-US" sz="1200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ADB0AA-EB29-4D15-ABC5-C00F3D46106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833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926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758A3C-3B05-48C5-9A81-9ECA945227A4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0431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758A3C-3B05-48C5-9A81-9ECA945227A4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8198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8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5.jpe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buFont typeface="Courier New" panose="02070309020205020404" pitchFamily="49" charset="0"/>
              <a:buChar char="o"/>
              <a:defRPr/>
            </a:lvl2pPr>
            <a:lvl3pPr marL="1142886" indent="-228577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19922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77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br>
              <a:rPr lang="cs-CZ" sz="1758" b="1"/>
            </a:b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6970874" y="5914880"/>
            <a:ext cx="2134494" cy="77041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615B797-5E6D-4334-8524-CEF3FEF81BFF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4909428" y="5995517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60542781-F8B8-41F9-B48E-FE0A77917D3D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067381" y="5949324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1155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4" name="Obrázek 13" descr="OPTP_CZ_RO_B_C-RGB.png">
            <a:extLst>
              <a:ext uri="{FF2B5EF4-FFF2-40B4-BE49-F238E27FC236}">
                <a16:creationId xmlns:a16="http://schemas.microsoft.com/office/drawing/2014/main" id="{C7A37A98-1B73-454B-A1B8-0C68B5112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F463AC53-5859-4CD2-9DC4-A8A0589A101D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6D56F2E-2232-40EF-B710-4BBCB3B08D91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491826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12" name="Obrázek 11" descr="OPTP_CZ_RO_B_C-RGB.png">
            <a:extLst>
              <a:ext uri="{FF2B5EF4-FFF2-40B4-BE49-F238E27FC236}">
                <a16:creationId xmlns:a16="http://schemas.microsoft.com/office/drawing/2014/main" id="{2B32BB5D-596A-425D-8F4D-04189379B7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B145C4A6-4995-4B70-B310-DF85B752FD45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82C9EE6-BDCB-40CD-B498-11E883702A42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087631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C1F45CA8-78AB-415C-8DBF-492EA24418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B295E3F-F79D-4B7D-8CB0-FA6CB50FEBFE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E0451C2-B77C-42F2-B9FF-DDC0FC5F297E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87537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EFFED178-04A4-46C7-93E2-E25267F105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34BC469-A602-49A5-817F-8C0750320FC1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8C00D9AC-9D8B-4497-A1D5-A1CF85D05C74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04414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6" name="Obrázek 5" descr="OPTP_CZ_RO_B_C-RGB.png">
            <a:extLst>
              <a:ext uri="{FF2B5EF4-FFF2-40B4-BE49-F238E27FC236}">
                <a16:creationId xmlns:a16="http://schemas.microsoft.com/office/drawing/2014/main" id="{C9C52BBE-A9B4-4C24-9B4E-EA9291C4FA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7167395" y="5836685"/>
            <a:ext cx="2134494" cy="77041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9080545-B687-40D8-83BC-1CC68A4BB82C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5105950" y="5917322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6C4F862-3761-400C-9B0D-F1610914854C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263902" y="5871129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09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498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br>
              <a:rPr lang="cs-CZ" sz="1758" b="1"/>
            </a:br>
            <a:r>
              <a:rPr lang="cs-CZ" sz="1200" b="1"/>
              <a:t>Odbor strategií a analýz regionální politiky a politiky bydlení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656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92746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79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4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849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617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914339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861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8" y="4734905"/>
            <a:ext cx="8533289" cy="504055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59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9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99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999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99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9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9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99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6"/>
            <a:ext cx="4464496" cy="307718"/>
          </a:xfrm>
          <a:prstGeom prst="rect">
            <a:avLst/>
          </a:prstGeom>
          <a:noFill/>
        </p:spPr>
        <p:txBody>
          <a:bodyPr wrap="square" lIns="89242" tIns="44621" rIns="89242" bIns="44621" rtlCol="0">
            <a:spAutoFit/>
          </a:bodyPr>
          <a:lstStyle/>
          <a:p>
            <a:r>
              <a:rPr lang="cs-CZ" sz="1367" b="1">
                <a:solidFill>
                  <a:srgbClr val="262626"/>
                </a:solidFill>
              </a:rPr>
              <a:t>MINISTERSTVO PRO MÍSTNÍ ROZVOJ </a:t>
            </a:r>
            <a:endParaRPr lang="cs-CZ" sz="1953" b="1">
              <a:solidFill>
                <a:srgbClr val="262626"/>
              </a:solidFill>
            </a:endParaRP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63"/>
            <a:ext cx="4608512" cy="360363"/>
          </a:xfrm>
          <a:prstGeom prst="rect">
            <a:avLst/>
          </a:prstGeom>
        </p:spPr>
        <p:txBody>
          <a:bodyPr lIns="89946" tIns="45691" rIns="143911" bIns="45691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9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31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1263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9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65"/>
            <a:ext cx="10971372" cy="4633874"/>
          </a:xfrm>
          <a:prstGeom prst="rect">
            <a:avLst/>
          </a:prstGeom>
        </p:spPr>
        <p:txBody>
          <a:bodyPr lIns="91382" tIns="45691" rIns="91382" bIns="45691"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741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9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7661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9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6" y="1566875"/>
            <a:ext cx="10945812" cy="4392612"/>
          </a:xfrm>
          <a:prstGeom prst="rect">
            <a:avLst/>
          </a:prstGeom>
        </p:spPr>
        <p:txBody>
          <a:bodyPr lIns="91382" tIns="45691" rIns="91382" bIns="45691"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1654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9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2" y="1638307"/>
            <a:ext cx="11017250" cy="4321175"/>
          </a:xfrm>
          <a:prstGeom prst="rect">
            <a:avLst/>
          </a:prstGeom>
        </p:spPr>
        <p:txBody>
          <a:bodyPr lIns="91382" tIns="45691" rIns="91382" bIns="45691"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62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59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9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99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999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99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9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9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99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9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31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3422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3226"/>
          <a:stretch/>
        </p:blipFill>
        <p:spPr>
          <a:xfrm>
            <a:off x="5051090" y="5959029"/>
            <a:ext cx="2088232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8256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 rotWithShape="1">
          <a:blip r:embed="rId2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134063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13229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 userDrawn="1"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629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 userDrawn="1"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5382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 userDrawn="1"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8987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6" name="Obrázek 5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3226"/>
          <a:stretch/>
        </p:blipFill>
        <p:spPr>
          <a:xfrm>
            <a:off x="5051090" y="5959029"/>
            <a:ext cx="2088232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71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heme" Target="../theme/them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5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Layout" Target="../slideLayouts/slideLayout91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36.wmf"/><Relationship Id="rId4" Type="http://schemas.openxmlformats.org/officeDocument/2006/relationships/slideLayout" Target="../slideLayouts/slideLayout92.xml"/><Relationship Id="rId9" Type="http://schemas.openxmlformats.org/officeDocument/2006/relationships/image" Target="../media/image35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23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3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9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33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6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9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0.xml"/><Relationship Id="rId7" Type="http://schemas.openxmlformats.org/officeDocument/2006/relationships/theme" Target="../theme/theme1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3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6.xml"/><Relationship Id="rId7" Type="http://schemas.openxmlformats.org/officeDocument/2006/relationships/theme" Target="../theme/theme20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9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8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9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8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3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  <p:sldLayoutId id="2147484265" r:id="rId10"/>
    <p:sldLayoutId id="2147484266" r:id="rId11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Slanařová</a:t>
            </a: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70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9" r:id="rId1"/>
    <p:sldLayoutId id="2147484260" r:id="rId2"/>
    <p:sldLayoutId id="2147484261" r:id="rId3"/>
    <p:sldLayoutId id="2147484262" r:id="rId4"/>
    <p:sldLayoutId id="2147484263" r:id="rId5"/>
    <p:sldLayoutId id="2147484264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250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32"/>
            <a:ext cx="2844430" cy="373831"/>
          </a:xfrm>
          <a:prstGeom prst="rect">
            <a:avLst/>
          </a:prstGeom>
        </p:spPr>
        <p:txBody>
          <a:bodyPr vert="horz" lIns="122875" tIns="61439" rIns="122875" bIns="61439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08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78" r:id="rId2"/>
    <p:sldLayoutId id="2147484279" r:id="rId3"/>
    <p:sldLayoutId id="2147484280" r:id="rId4"/>
    <p:sldLayoutId id="2147484281" r:id="rId5"/>
    <p:sldLayoutId id="2147484282" r:id="rId6"/>
  </p:sldLayoutIdLst>
  <p:txStyles>
    <p:titleStyle>
      <a:lvl1pPr algn="ctr" defTabSz="1199988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9994" indent="-449994" algn="l" defTabSz="1199988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4991" indent="-374996" algn="l" defTabSz="1199988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499986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099982" indent="-299999" algn="l" defTabSz="1199988" rtl="0" eaLnBrk="1" latinLnBrk="0" hangingPunct="1">
        <a:spcBef>
          <a:spcPct val="20000"/>
        </a:spcBef>
        <a:buFont typeface="Arial" pitchFamily="34" charset="0"/>
        <a:buChar char="–"/>
        <a:defRPr sz="2539" kern="1200">
          <a:solidFill>
            <a:schemeClr val="tx1"/>
          </a:solidFill>
          <a:latin typeface="+mn-lt"/>
          <a:ea typeface="+mn-ea"/>
          <a:cs typeface="+mn-cs"/>
        </a:defRPr>
      </a:lvl4pPr>
      <a:lvl5pPr marL="2699973" indent="-299999" algn="l" defTabSz="1199988" rtl="0" eaLnBrk="1" latinLnBrk="0" hangingPunct="1">
        <a:spcBef>
          <a:spcPct val="20000"/>
        </a:spcBef>
        <a:buFont typeface="Arial" pitchFamily="34" charset="0"/>
        <a:buChar char="»"/>
        <a:defRPr sz="2539" kern="1200">
          <a:solidFill>
            <a:schemeClr val="tx1"/>
          </a:solidFill>
          <a:latin typeface="+mn-lt"/>
          <a:ea typeface="+mn-ea"/>
          <a:cs typeface="+mn-cs"/>
        </a:defRPr>
      </a:lvl5pPr>
      <a:lvl6pPr marL="3299970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6pPr>
      <a:lvl7pPr marL="3899965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7pPr>
      <a:lvl8pPr marL="4499957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8pPr>
      <a:lvl9pPr marL="5099953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599994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199988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799983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399977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2999973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599965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199962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799957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49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4" r:id="rId1"/>
    <p:sldLayoutId id="2147484285" r:id="rId2"/>
    <p:sldLayoutId id="2147484286" r:id="rId3"/>
    <p:sldLayoutId id="2147484287" r:id="rId4"/>
    <p:sldLayoutId id="2147484288" r:id="rId5"/>
    <p:sldLayoutId id="2147484289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9.xml"/><Relationship Id="rId4" Type="http://schemas.openxmlformats.org/officeDocument/2006/relationships/hyperlink" Target="mailto:urbact@mmr.cz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dtesmart.cz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mr.cz/cs/microsites/uzemni-dimenze/uvod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mr.cz/cs/microsites/uzemni-dimenze/kalendar-akci/jednani-sekretariatu-rsk-(52)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5.xml"/><Relationship Id="rId5" Type="http://schemas.openxmlformats.org/officeDocument/2006/relationships/image" Target="../media/image56.jpeg"/><Relationship Id="rId4" Type="http://schemas.openxmlformats.org/officeDocument/2006/relationships/hyperlink" Target="http://www.vesniceroku.cz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9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cs/statistiky-a-analyzy/publika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rop.mmr.cz/cs/irop-2021-2027/planovane-vyzvy-irop-2021-2027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1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586039"/>
            <a:ext cx="9927162" cy="1278296"/>
          </a:xfrm>
        </p:spPr>
        <p:txBody>
          <a:bodyPr>
            <a:noAutofit/>
          </a:bodyPr>
          <a:lstStyle/>
          <a:p>
            <a:r>
              <a:rPr lang="cs-CZ" sz="3400"/>
              <a:t>Aktuální informace z Ministerstva pro místní rozvoj </a:t>
            </a:r>
            <a:r>
              <a:rPr lang="cs-CZ" sz="2400"/>
              <a:t>Odbor strategií a analýz regionální politiky a politiky bydlení</a:t>
            </a:r>
            <a:br>
              <a:rPr lang="cs-CZ" sz="3400"/>
            </a:br>
            <a:endParaRPr lang="cs-CZ" sz="34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870156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/>
              <a:t>Regionální stálá konference Karlovarského kraje, 6. března 2023</a:t>
            </a:r>
          </a:p>
          <a:p>
            <a:pPr marL="461010" indent="-461010"/>
            <a:endParaRPr lang="cs-CZ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DB85633B-D332-4A38-B074-C119AF9C0125}"/>
              </a:ext>
            </a:extLst>
          </p:cNvPr>
          <p:cNvSpPr txBox="1"/>
          <p:nvPr/>
        </p:nvSpPr>
        <p:spPr>
          <a:xfrm>
            <a:off x="870156" y="3864335"/>
            <a:ext cx="536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07BA08-BA6D-468A-998D-DF250113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/>
              <a:t>Národní plán obnovy - Cestovní ruch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7C6509-13FC-40D3-98E6-76C8FCE38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8355" y="1724891"/>
            <a:ext cx="6473536" cy="3176271"/>
          </a:xfrm>
        </p:spPr>
        <p:txBody>
          <a:bodyPr/>
          <a:lstStyle/>
          <a:p>
            <a:pPr marL="0" indent="0">
              <a:buNone/>
            </a:pPr>
            <a:r>
              <a:rPr lang="cs-CZ" sz="2800" b="1"/>
              <a:t>Příklady projektů</a:t>
            </a:r>
          </a:p>
          <a:p>
            <a:r>
              <a:rPr lang="cs-CZ" sz="2400"/>
              <a:t>Elektrifikované stroje pro údržbu </a:t>
            </a:r>
          </a:p>
          <a:p>
            <a:r>
              <a:rPr lang="cs-CZ" sz="2400"/>
              <a:t>Úsporné systémy vnitřního/vnějšího osvětlení</a:t>
            </a:r>
          </a:p>
          <a:p>
            <a:r>
              <a:rPr lang="cs-CZ" sz="2400"/>
              <a:t>Instalace fotovoltaických článků</a:t>
            </a:r>
          </a:p>
          <a:p>
            <a:r>
              <a:rPr lang="cs-CZ" sz="2400"/>
              <a:t>Zateplování budov </a:t>
            </a:r>
          </a:p>
          <a:p>
            <a:r>
              <a:rPr lang="cs-CZ" sz="2400"/>
              <a:t>Dobíjecí stanice pro elektromobily/elektrokola</a:t>
            </a:r>
          </a:p>
          <a:p>
            <a:r>
              <a:rPr lang="cs-CZ" sz="2400"/>
              <a:t>Budování internetového připojení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F7445736-D952-4497-A63F-A4222BE284C8}"/>
              </a:ext>
            </a:extLst>
          </p:cNvPr>
          <p:cNvSpPr/>
          <p:nvPr/>
        </p:nvSpPr>
        <p:spPr>
          <a:xfrm>
            <a:off x="757761" y="2333691"/>
            <a:ext cx="2072280" cy="7463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1400" b="0">
                <a:solidFill>
                  <a:schemeClr val="bg1"/>
                </a:solidFill>
              </a:rPr>
              <a:t>Lyžařská střediska</a:t>
            </a:r>
          </a:p>
          <a:p>
            <a:pPr lvl="0" algn="ctr"/>
            <a:r>
              <a:rPr lang="cs-CZ" sz="1400" b="0">
                <a:solidFill>
                  <a:schemeClr val="bg1"/>
                </a:solidFill>
              </a:rPr>
              <a:t>(cca 1.000 mil. Kč)</a:t>
            </a:r>
            <a:endParaRPr lang="cs-CZ" sz="1400">
              <a:solidFill>
                <a:schemeClr val="bg1"/>
              </a:solidFill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2CC742D6-8E7F-46DC-BB12-74CB124ACC86}"/>
              </a:ext>
            </a:extLst>
          </p:cNvPr>
          <p:cNvSpPr/>
          <p:nvPr/>
        </p:nvSpPr>
        <p:spPr>
          <a:xfrm>
            <a:off x="758142" y="3243200"/>
            <a:ext cx="2071899" cy="7463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1400">
                <a:solidFill>
                  <a:schemeClr val="bg1"/>
                </a:solidFill>
              </a:rPr>
              <a:t>Památkové objekty</a:t>
            </a:r>
          </a:p>
          <a:p>
            <a:pPr lvl="0" algn="ctr"/>
            <a:r>
              <a:rPr lang="cs-CZ" sz="1400">
                <a:solidFill>
                  <a:schemeClr val="bg1"/>
                </a:solidFill>
              </a:rPr>
              <a:t>(cca 500 mil. Kč)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D063BE85-6D8E-41AD-8305-98DECBD4E112}"/>
              </a:ext>
            </a:extLst>
          </p:cNvPr>
          <p:cNvSpPr/>
          <p:nvPr/>
        </p:nvSpPr>
        <p:spPr>
          <a:xfrm>
            <a:off x="757761" y="4154773"/>
            <a:ext cx="2081409" cy="7463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1400" b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Parkovací kapacity</a:t>
            </a:r>
          </a:p>
          <a:p>
            <a:pPr lvl="0" algn="ctr"/>
            <a:r>
              <a:rPr lang="cs-CZ" sz="1400" b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(cca 500 mil. Kč)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2DC4E28E-728C-439E-9EED-39D1BB552EB6}"/>
              </a:ext>
            </a:extLst>
          </p:cNvPr>
          <p:cNvSpPr/>
          <p:nvPr/>
        </p:nvSpPr>
        <p:spPr>
          <a:xfrm>
            <a:off x="3005961" y="2333691"/>
            <a:ext cx="2072280" cy="7463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1400" b="0" kern="1200">
                <a:solidFill>
                  <a:schemeClr val="bg1"/>
                </a:solidFill>
                <a:latin typeface="Arial"/>
                <a:ea typeface="+mn-ea"/>
                <a:cs typeface="+mn-cs"/>
              </a:rPr>
              <a:t>Lázeňství a balneologie</a:t>
            </a:r>
          </a:p>
          <a:p>
            <a:pPr lvl="0" algn="ctr"/>
            <a:r>
              <a:rPr lang="cs-CZ" sz="1400" b="0" kern="1200">
                <a:solidFill>
                  <a:schemeClr val="bg1"/>
                </a:solidFill>
                <a:latin typeface="Arial"/>
                <a:ea typeface="+mn-ea"/>
                <a:cs typeface="+mn-cs"/>
              </a:rPr>
              <a:t>(cca 1.200 mil. Kč)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676A2D34-D7D6-4EB8-A1C1-5B876EB46E53}"/>
              </a:ext>
            </a:extLst>
          </p:cNvPr>
          <p:cNvSpPr/>
          <p:nvPr/>
        </p:nvSpPr>
        <p:spPr>
          <a:xfrm>
            <a:off x="2996831" y="3252745"/>
            <a:ext cx="2081410" cy="7463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b="0">
                <a:solidFill>
                  <a:schemeClr val="bg1"/>
                </a:solidFill>
              </a:rPr>
              <a:t>Ubytovací zařízení </a:t>
            </a:r>
          </a:p>
          <a:p>
            <a:pPr algn="ctr"/>
            <a:r>
              <a:rPr lang="cs-CZ" sz="1400" b="0">
                <a:solidFill>
                  <a:schemeClr val="bg1"/>
                </a:solidFill>
              </a:rPr>
              <a:t>(cca 1.000 mil. Kč)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03A16D6E-D29E-490C-88D1-145DAD522906}"/>
              </a:ext>
            </a:extLst>
          </p:cNvPr>
          <p:cNvSpPr/>
          <p:nvPr/>
        </p:nvSpPr>
        <p:spPr>
          <a:xfrm>
            <a:off x="2996832" y="4154774"/>
            <a:ext cx="2081409" cy="7463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1400">
                <a:solidFill>
                  <a:schemeClr val="bg1"/>
                </a:solidFill>
              </a:rPr>
              <a:t>Vodní parky </a:t>
            </a:r>
          </a:p>
          <a:p>
            <a:pPr lvl="0" algn="ctr"/>
            <a:r>
              <a:rPr lang="cs-CZ" sz="1400">
                <a:solidFill>
                  <a:schemeClr val="bg1"/>
                </a:solidFill>
              </a:rPr>
              <a:t>(cca 760 mil. Kč)</a:t>
            </a:r>
            <a:endParaRPr lang="cs-CZ" sz="1400" b="0">
              <a:solidFill>
                <a:schemeClr val="bg1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DC01B362-748B-47E1-9C21-6083FF3A3237}"/>
              </a:ext>
            </a:extLst>
          </p:cNvPr>
          <p:cNvSpPr txBox="1"/>
          <p:nvPr/>
        </p:nvSpPr>
        <p:spPr>
          <a:xfrm>
            <a:off x="757761" y="1724891"/>
            <a:ext cx="44480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100" b="1"/>
              <a:t>Investiční oblasti a zamýšlené alokace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F2AD9306-9160-46C0-B5B4-08E1E464C94A}"/>
              </a:ext>
            </a:extLst>
          </p:cNvPr>
          <p:cNvSpPr txBox="1"/>
          <p:nvPr/>
        </p:nvSpPr>
        <p:spPr>
          <a:xfrm>
            <a:off x="757761" y="5424055"/>
            <a:ext cx="10971372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b="1">
                <a:solidFill>
                  <a:srgbClr val="0C4CA3"/>
                </a:solidFill>
              </a:rPr>
              <a:t>Po projednání s EK odklon od infrastruktury, příklon ke zefektivnění fungování stávající infrastruktury ve smyslu ozelenění, energetické efektivitě a digitalizaci.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8963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9BCEEF-BFF1-4C13-9A75-3A2EB75C4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plán obnovy – Zvýšení dostupnosti bydlení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5EECCFD-5550-4048-A06F-A87D04441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2900">
              <a:buAutoNum type="arabicParenR"/>
            </a:pPr>
            <a:r>
              <a:rPr lang="cs-CZ" sz="2400" b="1">
                <a:ea typeface="Roboto Condensed"/>
                <a:cs typeface="Arial" panose="020B0604020202020204" pitchFamily="34" charset="0"/>
                <a:sym typeface="Roboto Condensed"/>
              </a:rPr>
              <a:t>Zákon o podpoře v bydlení </a:t>
            </a: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– definování rolí a motivační nástroje pro obce a majitelé bytů, poradenství ohroženým domácnostem apod.</a:t>
            </a:r>
          </a:p>
          <a:p>
            <a:pPr indent="-342900">
              <a:buAutoNum type="arabicParenR"/>
            </a:pPr>
            <a:r>
              <a:rPr lang="cs-CZ" sz="2400" b="1">
                <a:ea typeface="Roboto Condensed"/>
                <a:cs typeface="Arial" panose="020B0604020202020204" pitchFamily="34" charset="0"/>
                <a:sym typeface="Roboto Condensed"/>
              </a:rPr>
              <a:t>Regionální centra podpory  </a:t>
            </a: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- odborná podpora obcím pro zvýšení kapacit pro investice do obecního bytového fondu, správu bytů</a:t>
            </a:r>
          </a:p>
          <a:p>
            <a:pPr indent="-342900">
              <a:buAutoNum type="arabicParenR"/>
            </a:pPr>
            <a:r>
              <a:rPr lang="cs-CZ" sz="2400" b="1" err="1">
                <a:ea typeface="Roboto Condensed"/>
                <a:cs typeface="Arial" panose="020B0604020202020204" pitchFamily="34" charset="0"/>
                <a:sym typeface="Roboto Condensed"/>
              </a:rPr>
              <a:t>Housing</a:t>
            </a:r>
            <a:r>
              <a:rPr lang="cs-CZ" sz="2400" b="1">
                <a:ea typeface="Roboto Condensed"/>
                <a:cs typeface="Arial" panose="020B0604020202020204" pitchFamily="34" charset="0"/>
                <a:sym typeface="Roboto Condensed"/>
              </a:rPr>
              <a:t> </a:t>
            </a:r>
            <a:r>
              <a:rPr lang="cs-CZ" sz="2400" b="1" err="1">
                <a:ea typeface="Roboto Condensed"/>
                <a:cs typeface="Arial" panose="020B0604020202020204" pitchFamily="34" charset="0"/>
                <a:sym typeface="Roboto Condensed"/>
              </a:rPr>
              <a:t>Investment</a:t>
            </a:r>
            <a:r>
              <a:rPr lang="cs-CZ" sz="2400" b="1">
                <a:ea typeface="Roboto Condensed"/>
                <a:cs typeface="Arial" panose="020B0604020202020204" pitchFamily="34" charset="0"/>
                <a:sym typeface="Roboto Condensed"/>
              </a:rPr>
              <a:t> </a:t>
            </a:r>
            <a:r>
              <a:rPr lang="cs-CZ" sz="2400" b="1" err="1">
                <a:ea typeface="Roboto Condensed"/>
                <a:cs typeface="Arial" panose="020B0604020202020204" pitchFamily="34" charset="0"/>
                <a:sym typeface="Roboto Condensed"/>
              </a:rPr>
              <a:t>Advisory</a:t>
            </a:r>
            <a:r>
              <a:rPr lang="cs-CZ" sz="2400" b="1">
                <a:ea typeface="Roboto Condensed"/>
                <a:cs typeface="Arial" panose="020B0604020202020204" pitchFamily="34" charset="0"/>
                <a:sym typeface="Roboto Condensed"/>
              </a:rPr>
              <a:t> Hub </a:t>
            </a: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– sít´ expertů v oblasti financování dostupného bydlení, metodická podpora regionálních center</a:t>
            </a:r>
          </a:p>
          <a:p>
            <a:pPr indent="-342900">
              <a:buAutoNum type="arabicParenR"/>
            </a:pPr>
            <a:r>
              <a:rPr lang="cs-CZ" sz="2400" b="1">
                <a:ea typeface="Roboto Condensed"/>
                <a:cs typeface="Arial" panose="020B0604020202020204" pitchFamily="34" charset="0"/>
                <a:sym typeface="Roboto Condensed"/>
              </a:rPr>
              <a:t>Nový finanční nástroj podpory investic </a:t>
            </a: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– vytvoření modelů a podprogramů financování dostupných bytů ve spolupráci s NRB a SFPI; podpora výstavby </a:t>
            </a:r>
            <a:b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</a:b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5 000 bytů</a:t>
            </a:r>
          </a:p>
          <a:p>
            <a:pPr marL="0" indent="0">
              <a:buNone/>
            </a:pP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Navržená alokace 8,5 mld. z toho 8 mld. na investice do dostupných bytů</a:t>
            </a:r>
          </a:p>
          <a:p>
            <a:pPr marL="0" indent="0">
              <a:buNone/>
            </a:pPr>
            <a:r>
              <a:rPr lang="cs-CZ" sz="2400">
                <a:ea typeface="Roboto Condensed"/>
                <a:cs typeface="Arial" panose="020B0604020202020204" pitchFamily="34" charset="0"/>
                <a:sym typeface="Roboto Condensed"/>
              </a:rPr>
              <a:t>Harmonogram: konec 2022 vyjednávání s EK a schválení vládou, realizace od pol. 2023 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978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2EB368-0783-4731-900E-81722ABB9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plán obnovy – komponenty 4.1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7D44F5-070D-4FE0-9A60-13E2E2B66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Oživení původně plánované komponenty s nižším rozpočtem</a:t>
            </a:r>
          </a:p>
          <a:p>
            <a:r>
              <a:rPr lang="cs-CZ"/>
              <a:t>Součástí bude vzdělávání i přímá </a:t>
            </a:r>
            <a:r>
              <a:rPr lang="cs-CZ" b="1"/>
              <a:t>podpora projektové přípravy</a:t>
            </a:r>
          </a:p>
          <a:p>
            <a:r>
              <a:rPr lang="cs-CZ"/>
              <a:t>Regionální rozměr podpory dosud ne(vy)řešen</a:t>
            </a:r>
          </a:p>
          <a:p>
            <a:r>
              <a:rPr lang="cs-CZ"/>
              <a:t>Spravuje ji sekce 3</a:t>
            </a:r>
          </a:p>
        </p:txBody>
      </p:sp>
    </p:spTree>
    <p:extLst>
      <p:ext uri="{BB962C8B-B14F-4D97-AF65-F5344CB8AC3E}">
        <p14:creationId xmlns:p14="http://schemas.microsoft.com/office/powerpoint/2010/main" val="2524166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B56E140C-A1B2-44EC-840F-68D0949C5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88" y="191605"/>
            <a:ext cx="8300452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 sz="3500"/>
              <a:t>Národní plán obnovy</a:t>
            </a:r>
            <a:br>
              <a:rPr lang="cs-CZ" sz="3500"/>
            </a:br>
            <a:r>
              <a:rPr lang="cs-CZ" sz="3500"/>
              <a:t>2. výzva demonstrativních aplikací 5G (1.4.1.6)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848F14-C1BB-4301-9DEF-6E86551C3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43" y="1469912"/>
            <a:ext cx="6921169" cy="4633874"/>
          </a:xfrm>
        </p:spPr>
        <p:txBody>
          <a:bodyPr lIns="89299" tIns="44649" rIns="89299" bIns="44649" anchor="t"/>
          <a:lstStyle/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</p:txBody>
      </p:sp>
      <p:sp>
        <p:nvSpPr>
          <p:cNvPr id="4" name="Zástupný text 2">
            <a:extLst>
              <a:ext uri="{FF2B5EF4-FFF2-40B4-BE49-F238E27FC236}">
                <a16:creationId xmlns:a16="http://schemas.microsoft.com/office/drawing/2014/main" id="{2059214C-0645-4DBE-A6B2-DBE3054CA91C}"/>
              </a:ext>
            </a:extLst>
          </p:cNvPr>
          <p:cNvSpPr txBox="1">
            <a:spLocks/>
          </p:cNvSpPr>
          <p:nvPr/>
        </p:nvSpPr>
        <p:spPr>
          <a:xfrm>
            <a:off x="547459" y="1792817"/>
            <a:ext cx="6940309" cy="4310969"/>
          </a:xfrm>
          <a:prstGeom prst="rect">
            <a:avLst/>
          </a:prstGeom>
        </p:spPr>
        <p:txBody>
          <a:bodyPr/>
          <a:lstStyle>
            <a:lvl1pPr marL="450275" indent="-450275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5597" indent="-375229" algn="l" defTabSz="120073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1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0919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01286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1653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2021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2388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02755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03124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cs-CZ" sz="2489">
                <a:latin typeface="Centhury Gothic"/>
                <a:ea typeface="+mn-lt"/>
                <a:cs typeface="+mn-lt"/>
              </a:rPr>
              <a:t>V roce 2022 vyhlášena 1. výzva pro vítězná města ze soutěže 5G pro 5 měst a vybráno 8 prvních projektů 5G aplikací</a:t>
            </a:r>
          </a:p>
          <a:p>
            <a:pPr>
              <a:spcAft>
                <a:spcPts val="600"/>
              </a:spcAft>
            </a:pPr>
            <a:r>
              <a:rPr lang="cs-CZ" sz="2489" b="1">
                <a:latin typeface="Centhury Gothic"/>
                <a:ea typeface="+mn-lt"/>
                <a:cs typeface="+mn-lt"/>
              </a:rPr>
              <a:t>V závěru roku 2023 je plánována další výzva pro celou ČR</a:t>
            </a:r>
          </a:p>
          <a:p>
            <a:pPr>
              <a:spcAft>
                <a:spcPts val="600"/>
              </a:spcAft>
            </a:pPr>
            <a:r>
              <a:rPr lang="cs-CZ" sz="2489">
                <a:latin typeface="Centhury Gothic"/>
                <a:ea typeface="+mn-lt"/>
                <a:cs typeface="+mn-lt"/>
              </a:rPr>
              <a:t>Projekty mají demonstrovat využití technologie 5G v prostředí chytrých měst </a:t>
            </a:r>
          </a:p>
          <a:p>
            <a:pPr>
              <a:spcAft>
                <a:spcPts val="600"/>
              </a:spcAft>
            </a:pPr>
            <a:r>
              <a:rPr lang="cs-CZ" sz="2489">
                <a:latin typeface="Centhury Gothic"/>
                <a:ea typeface="+mn-lt"/>
                <a:cs typeface="+mn-lt"/>
              </a:rPr>
              <a:t>Oblasti </a:t>
            </a:r>
            <a:r>
              <a:rPr lang="cs-CZ" sz="2489" b="1">
                <a:latin typeface="Centhury Gothic"/>
                <a:ea typeface="+mn-lt"/>
                <a:cs typeface="+mn-lt"/>
              </a:rPr>
              <a:t>bezpečnosti</a:t>
            </a:r>
            <a:r>
              <a:rPr lang="cs-CZ" sz="2489">
                <a:latin typeface="Centhury Gothic"/>
                <a:ea typeface="+mn-lt"/>
                <a:cs typeface="+mn-lt"/>
              </a:rPr>
              <a:t>, </a:t>
            </a:r>
            <a:r>
              <a:rPr lang="cs-CZ" sz="2489" b="1">
                <a:latin typeface="Centhury Gothic"/>
                <a:ea typeface="+mn-lt"/>
                <a:cs typeface="+mn-lt"/>
              </a:rPr>
              <a:t>monitoringu</a:t>
            </a:r>
            <a:r>
              <a:rPr lang="cs-CZ" sz="2489">
                <a:latin typeface="Centhury Gothic"/>
                <a:ea typeface="+mn-lt"/>
                <a:cs typeface="+mn-lt"/>
              </a:rPr>
              <a:t>, </a:t>
            </a:r>
            <a:r>
              <a:rPr lang="cs-CZ" sz="2489" b="1">
                <a:latin typeface="Centhury Gothic"/>
                <a:ea typeface="+mn-lt"/>
                <a:cs typeface="+mn-lt"/>
              </a:rPr>
              <a:t>vzdělávání</a:t>
            </a:r>
            <a:r>
              <a:rPr lang="cs-CZ" sz="2489">
                <a:latin typeface="Centhury Gothic"/>
                <a:ea typeface="+mn-lt"/>
                <a:cs typeface="+mn-lt"/>
              </a:rPr>
              <a:t> </a:t>
            </a:r>
            <a:br>
              <a:rPr lang="cs-CZ" sz="2489">
                <a:latin typeface="Centhury Gothic"/>
                <a:ea typeface="+mn-lt"/>
                <a:cs typeface="+mn-lt"/>
              </a:rPr>
            </a:br>
            <a:r>
              <a:rPr lang="cs-CZ" sz="2489">
                <a:latin typeface="Centhury Gothic"/>
                <a:ea typeface="+mn-lt"/>
                <a:cs typeface="+mn-lt"/>
              </a:rPr>
              <a:t>i </a:t>
            </a:r>
            <a:r>
              <a:rPr lang="cs-CZ" sz="2489" b="1">
                <a:latin typeface="Centhury Gothic"/>
                <a:ea typeface="+mn-lt"/>
                <a:cs typeface="+mn-lt"/>
              </a:rPr>
              <a:t>zdravotnictví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endParaRPr lang="cs-CZ" sz="2000">
              <a:solidFill>
                <a:srgbClr val="595959"/>
              </a:solidFill>
              <a:latin typeface="Centhury Gothic"/>
              <a:ea typeface="+mn-lt"/>
              <a:cs typeface="+mn-lt"/>
            </a:endParaRPr>
          </a:p>
          <a:p>
            <a:endParaRPr lang="cs-CZ"/>
          </a:p>
        </p:txBody>
      </p:sp>
      <p:pic>
        <p:nvPicPr>
          <p:cNvPr id="7" name="Zástupný symbol obrázku 8" descr="Obsah obrázku text, exteriér&#10;&#10;Popis byl vytvořen automaticky">
            <a:extLst>
              <a:ext uri="{FF2B5EF4-FFF2-40B4-BE49-F238E27FC236}">
                <a16:creationId xmlns:a16="http://schemas.microsoft.com/office/drawing/2014/main" id="{BE38FCE0-3773-48CF-92E2-0421B0F54B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69084" y="1892272"/>
            <a:ext cx="3978251" cy="378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85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BBCD5E-248A-401C-AA46-C3C69E8F9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Komunitně vedený místní rozvoj (CLLD)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D4B4588-93D8-4270-AF9E-2CD8564810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14</a:t>
            </a:fld>
            <a:endParaRPr lang="cs-CZ"/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C73AFCD2-9525-4871-BBBD-46D2BEB5D18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66320" y="1179818"/>
            <a:ext cx="10971213" cy="7809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endParaRPr lang="cs-CZ" sz="190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400"/>
              <a:t>Hodnocení Programových rámců SCLLD</a:t>
            </a:r>
          </a:p>
          <a:p>
            <a:pPr marL="957651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400"/>
              <a:t>OP Z+ – příjem žádostí 1. 7. – 15. 12. 2022 </a:t>
            </a:r>
          </a:p>
          <a:p>
            <a:pPr marL="957651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400"/>
              <a:t>IROP – příjem žádostí 5. 10. 2022 – 28. 12. 2023, schváleno 36 PR (k 3. únoru)</a:t>
            </a:r>
          </a:p>
          <a:p>
            <a:pPr marL="957651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400"/>
              <a:t>OP TAK – zahájení příjmu do konce února 2023</a:t>
            </a:r>
          </a:p>
          <a:p>
            <a:pPr marL="957651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400"/>
              <a:t>OP ŽP – zahájení příjmu 1. Q 2023; SP SZP – 2. Q 2023</a:t>
            </a:r>
          </a:p>
          <a:p>
            <a:pPr marL="419743" indent="-342900">
              <a:spcAft>
                <a:spcPts val="1600"/>
              </a:spcAft>
              <a:defRPr/>
            </a:pPr>
            <a:r>
              <a:rPr lang="cs-CZ" sz="2400"/>
              <a:t>V spolupráci s ŘO a NS MAS dopracován materiál "Uplatnění korekce na alokaci na</a:t>
            </a:r>
            <a:r>
              <a:rPr lang="cs-CZ" sz="240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2400"/>
              <a:t>provozní a animační činnosti MAS" (tzv. sankční systém)</a:t>
            </a:r>
          </a:p>
          <a:p>
            <a:pPr marL="419743" indent="-342900">
              <a:spcAft>
                <a:spcPts val="1600"/>
              </a:spcAft>
              <a:defRPr/>
            </a:pPr>
            <a:endParaRPr lang="cs-CZ" sz="23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651" lvl="1" indent="-342900"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endParaRPr kumimoji="0" lang="cs-CZ" sz="190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cs-CZ" sz="19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9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2" descr="První modifikace výzvy k předkládání žádostí o podporu integrovaných strategií komunitně vedeného mí">
            <a:extLst>
              <a:ext uri="{FF2B5EF4-FFF2-40B4-BE49-F238E27FC236}">
                <a16:creationId xmlns:a16="http://schemas.microsoft.com/office/drawing/2014/main" id="{76E51FF8-033A-4004-BECC-A0D9DB7EC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494" y="519774"/>
            <a:ext cx="3230599" cy="181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685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FBAC46-124E-E81D-DE03-89D5A7DB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28" tIns="45714" rIns="91428" bIns="45714" anchor="t"/>
          <a:lstStyle/>
          <a:p>
            <a:r>
              <a:rPr lang="cs-CZ">
                <a:cs typeface="Calibri Light"/>
              </a:rPr>
              <a:t>Informace k ITI 2021–2027</a:t>
            </a:r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3932C5-682E-A287-E6C7-FBAFABAF11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ABD4B-2F30-49F8-98F3-E2840AF18AB3}" type="slidenum">
              <a:rPr lang="cs-CZ" smtClean="0"/>
              <a:pPr/>
              <a:t>15</a:t>
            </a:fld>
            <a:endParaRPr lang="cs-CZ"/>
          </a:p>
        </p:txBody>
      </p:sp>
      <p:sp>
        <p:nvSpPr>
          <p:cNvPr id="8" name="Rovnoramenný trojúhelník 7">
            <a:extLst>
              <a:ext uri="{FF2B5EF4-FFF2-40B4-BE49-F238E27FC236}">
                <a16:creationId xmlns:a16="http://schemas.microsoft.com/office/drawing/2014/main" id="{74B5B4EE-1652-E702-FAC0-2D98A9F054C0}"/>
              </a:ext>
            </a:extLst>
          </p:cNvPr>
          <p:cNvSpPr/>
          <p:nvPr/>
        </p:nvSpPr>
        <p:spPr>
          <a:xfrm rot="20160000">
            <a:off x="7064156" y="1217133"/>
            <a:ext cx="4586501" cy="3616675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 descr="První modifikace výzvy k předkládání žádostí o podporu integrovaných strategií ITI pro programové ob">
            <a:extLst>
              <a:ext uri="{FF2B5EF4-FFF2-40B4-BE49-F238E27FC236}">
                <a16:creationId xmlns:a16="http://schemas.microsoft.com/office/drawing/2014/main" id="{AB5D5A40-945E-4CCD-B2D9-93B197EC6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245" y="1411294"/>
            <a:ext cx="3275864" cy="217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78EDB2F-F116-EF59-AAC1-30D2A881F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7768735" cy="4625384"/>
          </a:xfrm>
        </p:spPr>
        <p:txBody>
          <a:bodyPr lIns="91428" tIns="45714" rIns="91428" bIns="45714" anchor="t"/>
          <a:lstStyle/>
          <a:p>
            <a:pPr marL="461010" indent="-461010">
              <a:buNone/>
            </a:pPr>
            <a:r>
              <a:rPr lang="cs-CZ" sz="2400" b="1">
                <a:ea typeface="+mn-lt"/>
                <a:cs typeface="+mn-lt"/>
              </a:rPr>
              <a:t>Hodnocení koncepčních částí strategií (FN+P)</a:t>
            </a:r>
            <a:endParaRPr lang="cs-CZ" b="1">
              <a:cs typeface="Calibri"/>
            </a:endParaRPr>
          </a:p>
          <a:p>
            <a:pPr marL="461010" indent="-342900"/>
            <a:r>
              <a:rPr lang="cs-CZ" sz="2000">
                <a:ea typeface="+mn-lt"/>
                <a:cs typeface="+mn-lt"/>
              </a:rPr>
              <a:t>9 strategií schváleno (Brno, ČB, HK-Pardubice, Jihlava, MB, Olomouc, Ostrava, Plzeň, Ústí nad Labem) </a:t>
            </a:r>
            <a:endParaRPr lang="cs-CZ" sz="2000">
              <a:cs typeface="Calibri"/>
            </a:endParaRPr>
          </a:p>
          <a:p>
            <a:pPr marL="914400" lvl="1" indent="-299720">
              <a:buChar char="•"/>
            </a:pPr>
            <a:r>
              <a:rPr lang="cs-CZ" sz="1800">
                <a:ea typeface="+mn-lt"/>
                <a:cs typeface="+mn-lt"/>
              </a:rPr>
              <a:t>u dvou vydán akceptační dopis - Brno</a:t>
            </a:r>
            <a:r>
              <a:rPr lang="cs-CZ" sz="1800" b="1">
                <a:ea typeface="+mn-lt"/>
                <a:cs typeface="+mn-lt"/>
              </a:rPr>
              <a:t>, </a:t>
            </a:r>
            <a:r>
              <a:rPr lang="cs-CZ" sz="1800">
                <a:ea typeface="+mn-lt"/>
                <a:cs typeface="+mn-lt"/>
              </a:rPr>
              <a:t>Ústí nad Labem</a:t>
            </a:r>
          </a:p>
          <a:p>
            <a:pPr marL="461010" indent="-342900"/>
            <a:r>
              <a:rPr lang="cs-CZ" sz="2000">
                <a:ea typeface="+mn-lt"/>
                <a:cs typeface="+mn-lt"/>
              </a:rPr>
              <a:t>3 strategie v hodnocení (</a:t>
            </a:r>
            <a:r>
              <a:rPr lang="cs-CZ" sz="2000" b="1">
                <a:ea typeface="+mn-lt"/>
                <a:cs typeface="+mn-lt"/>
              </a:rPr>
              <a:t>Karlovy Vary</a:t>
            </a:r>
            <a:r>
              <a:rPr lang="cs-CZ" sz="2000">
                <a:ea typeface="+mn-lt"/>
                <a:cs typeface="+mn-lt"/>
              </a:rPr>
              <a:t>, Zlín, Liberec-Jablonec)</a:t>
            </a:r>
          </a:p>
          <a:p>
            <a:pPr marL="461010" indent="-342900"/>
            <a:r>
              <a:rPr lang="cs-CZ" sz="2000">
                <a:ea typeface="+mn-lt"/>
                <a:cs typeface="+mn-lt"/>
              </a:rPr>
              <a:t>zbývá strategie Prahy</a:t>
            </a:r>
          </a:p>
          <a:p>
            <a:pPr marL="914400" lvl="1" indent="-299720">
              <a:buFont typeface="Arial" pitchFamily="34" charset="0"/>
              <a:buChar char="•"/>
            </a:pPr>
            <a:r>
              <a:rPr lang="cs-CZ" sz="1800">
                <a:ea typeface="+mn-lt"/>
                <a:cs typeface="+mn-lt"/>
              </a:rPr>
              <a:t>předpokládané podání do konce února 2023</a:t>
            </a:r>
          </a:p>
          <a:p>
            <a:pPr marL="461010" indent="-342900"/>
            <a:r>
              <a:rPr lang="cs-CZ" sz="2000">
                <a:ea typeface="+mn-lt"/>
                <a:cs typeface="+mn-lt"/>
              </a:rPr>
              <a:t>provádí MMR – OSARPPB ve spolupráci s externími hodnotiteli</a:t>
            </a:r>
            <a:r>
              <a:rPr lang="cs-CZ" sz="2400">
                <a:ea typeface="+mn-lt"/>
                <a:cs typeface="+mn-lt"/>
              </a:rPr>
              <a:t> </a:t>
            </a:r>
          </a:p>
          <a:p>
            <a:pPr marL="461010" indent="-461010">
              <a:buNone/>
            </a:pPr>
            <a:endParaRPr lang="cs-CZ" sz="2400" b="1">
              <a:ea typeface="+mn-lt"/>
              <a:cs typeface="+mn-lt"/>
            </a:endParaRPr>
          </a:p>
          <a:p>
            <a:pPr marL="461010" indent="-461010">
              <a:buNone/>
            </a:pPr>
            <a:r>
              <a:rPr lang="cs-CZ" sz="2400" b="1">
                <a:ea typeface="+mn-lt"/>
                <a:cs typeface="+mn-lt"/>
              </a:rPr>
              <a:t>Hodnocení programových rámců (akčních plánů strategie)</a:t>
            </a:r>
            <a:endParaRPr lang="cs-CZ"/>
          </a:p>
          <a:p>
            <a:pPr marL="461010" indent="-289560"/>
            <a:r>
              <a:rPr lang="cs-CZ" sz="2000">
                <a:ea typeface="+mn-lt"/>
                <a:cs typeface="+mn-lt"/>
              </a:rPr>
              <a:t>modifikace výzvy pro programové rámce ITI (OP TAK + IROP)</a:t>
            </a:r>
          </a:p>
          <a:p>
            <a:pPr marL="461010" indent="-289560"/>
            <a:r>
              <a:rPr lang="cs-CZ" sz="2000">
                <a:ea typeface="+mn-lt"/>
                <a:cs typeface="+mn-lt"/>
              </a:rPr>
              <a:t>provádí ŘO</a:t>
            </a:r>
          </a:p>
          <a:p>
            <a:pPr marL="461010" indent="-461010"/>
            <a:endParaRPr lang="cs-CZ" sz="2400" b="1">
              <a:ea typeface="+mn-lt"/>
              <a:cs typeface="+mn-lt"/>
            </a:endParaRPr>
          </a:p>
          <a:p>
            <a:pPr marL="118110" indent="0">
              <a:buNone/>
            </a:pPr>
            <a:endParaRPr lang="cs-CZ" sz="2400">
              <a:ea typeface="+mn-lt"/>
              <a:cs typeface="+mn-lt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15E4C01-B62E-40B0-8676-B97392941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338" y="3792701"/>
            <a:ext cx="3305771" cy="233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865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5F5705-8A52-48C6-8D64-1F999AD6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Výzva URBACT pro města vyhlášena</a:t>
            </a:r>
          </a:p>
        </p:txBody>
      </p:sp>
      <p:pic>
        <p:nvPicPr>
          <p:cNvPr id="4" name="Obrázek 3" descr="Obsah obrázku text, různé, lidé, položky&#10;&#10;Popis byl vytvořen automaticky">
            <a:extLst>
              <a:ext uri="{FF2B5EF4-FFF2-40B4-BE49-F238E27FC236}">
                <a16:creationId xmlns:a16="http://schemas.microsoft.com/office/drawing/2014/main" id="{3A1E6327-3A5A-4555-80E6-F80B7CA98D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1248" y="1410867"/>
            <a:ext cx="8429164" cy="4810292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9599B359-AF11-47D1-BEC9-EE214F3D2587}"/>
              </a:ext>
            </a:extLst>
          </p:cNvPr>
          <p:cNvSpPr/>
          <p:nvPr/>
        </p:nvSpPr>
        <p:spPr>
          <a:xfrm>
            <a:off x="3761248" y="1410867"/>
            <a:ext cx="5459705" cy="4810292"/>
          </a:xfrm>
          <a:prstGeom prst="rect">
            <a:avLst/>
          </a:prstGeom>
          <a:gradFill>
            <a:gsLst>
              <a:gs pos="87000">
                <a:srgbClr val="FFFFFF">
                  <a:alpha val="29000"/>
                </a:srgbClr>
              </a:gs>
              <a:gs pos="47000">
                <a:srgbClr val="FFFFFF">
                  <a:alpha val="81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2917">
              <a:defRPr/>
            </a:pPr>
            <a:endParaRPr lang="cs-CZ" sz="175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ACDAFE-727B-4152-AD1C-381BF23DD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9" y="1558386"/>
            <a:ext cx="5590448" cy="4649183"/>
          </a:xfrm>
        </p:spPr>
        <p:txBody>
          <a:bodyPr lIns="91382" tIns="45691" rIns="91382" bIns="45691" anchor="t"/>
          <a:lstStyle/>
          <a:p>
            <a:pPr marL="449580" indent="-449580" algn="just">
              <a:buClr>
                <a:schemeClr val="tx1"/>
              </a:buClr>
            </a:pPr>
            <a:r>
              <a:rPr lang="cs-CZ" sz="2500" b="1">
                <a:solidFill>
                  <a:srgbClr val="034EA2"/>
                </a:solidFill>
              </a:rPr>
              <a:t>Výzva</a:t>
            </a:r>
            <a:r>
              <a:rPr lang="pl-PL" sz="2500" b="1">
                <a:solidFill>
                  <a:srgbClr val="034EA2"/>
                </a:solidFill>
              </a:rPr>
              <a:t> </a:t>
            </a:r>
            <a:r>
              <a:rPr lang="cs-CZ" sz="2500" b="1">
                <a:solidFill>
                  <a:srgbClr val="034EA2"/>
                </a:solidFill>
              </a:rPr>
              <a:t>otevřena do 31. března 2023</a:t>
            </a:r>
            <a:endParaRPr lang="cs-CZ"/>
          </a:p>
          <a:p>
            <a:pPr marL="449580" indent="-449580" algn="just"/>
            <a:r>
              <a:rPr lang="cs-CZ" sz="2500"/>
              <a:t>Do výzvy se mohou zapojit městské správy, které chtějí spolupracovat </a:t>
            </a:r>
            <a:br>
              <a:rPr lang="cs-CZ" sz="2500"/>
            </a:br>
            <a:r>
              <a:rPr lang="cs-CZ" sz="2500"/>
              <a:t>s ostatními evropskými městy na rozvoji a provádění integrovaných akčních plánů v reakci na lokální problémy a cíle. </a:t>
            </a:r>
            <a:endParaRPr lang="cs-CZ" sz="2500">
              <a:cs typeface="Calibri"/>
            </a:endParaRPr>
          </a:p>
          <a:p>
            <a:pPr marL="449580" indent="-449580" algn="just"/>
            <a:r>
              <a:rPr lang="cs-CZ" sz="2500"/>
              <a:t>V rámci jedné sítě bude přerozděleno až 850 tisíc EUR po dobu 31 měsíců. </a:t>
            </a:r>
            <a:endParaRPr lang="cs-CZ" sz="2500">
              <a:cs typeface="Calibri"/>
            </a:endParaRPr>
          </a:p>
          <a:p>
            <a:pPr marL="449580" indent="-449580" algn="just"/>
            <a:r>
              <a:rPr lang="cs-CZ" sz="2500"/>
              <a:t>MMR je národním kontaktním místem programu. Dotazy: </a:t>
            </a:r>
            <a:r>
              <a:rPr lang="cs-CZ" sz="250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urbact@mmr.cz</a:t>
            </a:r>
            <a:endParaRPr lang="cs-CZ" sz="2500">
              <a:solidFill>
                <a:schemeClr val="tx2"/>
              </a:solidFill>
              <a:cs typeface="Calibri"/>
            </a:endParaRPr>
          </a:p>
          <a:p>
            <a:pPr marL="449580" indent="-449580"/>
            <a:endParaRPr lang="cs-CZ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0290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672EC1-8D18-51A1-4AA1-97CE6F799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418061"/>
            <a:ext cx="10971371" cy="842392"/>
          </a:xfrm>
        </p:spPr>
        <p:txBody>
          <a:bodyPr lIns="91428" tIns="45714" rIns="91428" bIns="45714" anchor="t">
            <a:normAutofit/>
          </a:bodyPr>
          <a:lstStyle/>
          <a:p>
            <a:r>
              <a:rPr lang="cs-CZ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www.budtesmart.cz</a:t>
            </a:r>
            <a:r>
              <a:rPr lang="cs-CZ"/>
              <a:t>: web MMR k tématu Smart Cities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B66217B-2FFB-4F1D-9C2D-9F588A8DD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83"/>
          <a:stretch/>
        </p:blipFill>
        <p:spPr>
          <a:xfrm>
            <a:off x="-1" y="1363494"/>
            <a:ext cx="12190413" cy="584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28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83788" y="172171"/>
            <a:ext cx="8914240" cy="1032161"/>
          </a:xfrm>
        </p:spPr>
        <p:txBody>
          <a:bodyPr>
            <a:normAutofit fontScale="90000"/>
          </a:bodyPr>
          <a:lstStyle/>
          <a:p>
            <a:r>
              <a:rPr lang="cs-CZ" sz="3600"/>
              <a:t>Pakt pro rozvoj venkova ČR</a:t>
            </a:r>
            <a:br>
              <a:rPr lang="cs-CZ" sz="3600"/>
            </a:br>
            <a:r>
              <a:rPr lang="cs-CZ" sz="3200" i="1">
                <a:latin typeface="Calibri" panose="020F0502020204030204" pitchFamily="34" charset="0"/>
                <a:cs typeface="Calibri" panose="020F0502020204030204" pitchFamily="34" charset="0"/>
              </a:rPr>
              <a:t>Spojme se pro rozvoj venkova</a:t>
            </a:r>
            <a:r>
              <a:rPr lang="cs-CZ" sz="3200" i="1"/>
              <a:t> </a:t>
            </a:r>
            <a:br>
              <a:rPr lang="cs-CZ" sz="1600">
                <a:latin typeface="Arial" panose="020B0604020202020204" pitchFamily="34" charset="0"/>
                <a:ea typeface="Times" panose="02020603050405020304" pitchFamily="18" charset="0"/>
              </a:rPr>
            </a:b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65F75FF-0BAF-4270-9154-9B34AA80E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603" y="1534907"/>
            <a:ext cx="9129425" cy="4778906"/>
          </a:xfrm>
        </p:spPr>
        <p:txBody>
          <a:bodyPr/>
          <a:lstStyle/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"</a:t>
            </a:r>
            <a:r>
              <a:rPr lang="cs-CZ" sz="2000" b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Národní" </a:t>
            </a:r>
            <a:r>
              <a:rPr lang="cs-CZ" sz="2000" b="1" err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Rural</a:t>
            </a:r>
            <a:r>
              <a:rPr lang="cs-CZ" sz="2000" b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 </a:t>
            </a:r>
            <a:r>
              <a:rPr lang="cs-CZ" sz="2000" b="1" err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Pact</a:t>
            </a:r>
            <a:r>
              <a:rPr lang="cs-CZ" sz="2000" b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 </a:t>
            </a:r>
            <a:r>
              <a:rPr lang="cs-CZ" sz="200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(evropská iniciativa) </a:t>
            </a:r>
            <a:r>
              <a:rPr lang="cs-CZ" sz="2000" b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pro ČR</a:t>
            </a:r>
            <a:endParaRPr lang="cs-CZ" sz="2000" b="1">
              <a:solidFill>
                <a:srgbClr val="262626"/>
              </a:solidFill>
              <a:latin typeface="Calibri"/>
              <a:ea typeface="+mn-lt"/>
              <a:cs typeface="Calibri" panose="020F0502020204030204" pitchFamily="34" charset="0"/>
            </a:endParaRPr>
          </a:p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 b="1">
                <a:solidFill>
                  <a:srgbClr val="262626"/>
                </a:solidFill>
                <a:latin typeface="Calibri"/>
              </a:rPr>
              <a:t>Pakt pro rozvoj venkova ČR</a:t>
            </a:r>
            <a:r>
              <a:rPr lang="cs-CZ" sz="2000">
                <a:solidFill>
                  <a:srgbClr val="262626"/>
                </a:solidFill>
                <a:latin typeface="Calibri"/>
              </a:rPr>
              <a:t>: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>
                <a:solidFill>
                  <a:srgbClr val="262626"/>
                </a:solidFill>
                <a:latin typeface="Calibri"/>
              </a:rPr>
              <a:t>Vytvoří silný společný hlas všech aktérů rozvoje venkova (BUDEME SILNĚJŠÍ),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>
                <a:solidFill>
                  <a:srgbClr val="262626"/>
                </a:solidFill>
                <a:latin typeface="Calibri"/>
              </a:rPr>
              <a:t>Propojí aktéry rozvoje venkova všech úrovní (BUDEME PROPOJENĚJŠÍ),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>
                <a:solidFill>
                  <a:srgbClr val="262626"/>
                </a:solidFill>
                <a:latin typeface="Calibri"/>
              </a:rPr>
              <a:t>Poskytne informace ohledně možností aktérů přispět k dosažení společných </a:t>
            </a:r>
            <a:br>
              <a:rPr lang="cs-CZ" sz="1800">
                <a:solidFill>
                  <a:srgbClr val="262626"/>
                </a:solidFill>
                <a:latin typeface="Calibri"/>
              </a:rPr>
            </a:br>
            <a:r>
              <a:rPr lang="cs-CZ" sz="1800">
                <a:solidFill>
                  <a:srgbClr val="262626"/>
                </a:solidFill>
                <a:latin typeface="Calibri"/>
              </a:rPr>
              <a:t>cílů rozvoje venkova (BUDEME VĚDĚT, KDO S ČÍM MŮŽE POMOCI)</a:t>
            </a:r>
          </a:p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 b="1">
                <a:solidFill>
                  <a:srgbClr val="262626"/>
                </a:solidFill>
                <a:latin typeface="Calibri"/>
              </a:rPr>
              <a:t>Aktéři zapojení do Paktu se hlásí k společné vizi a cílům Koncepce rozvoje venkova a</a:t>
            </a:r>
            <a:r>
              <a:rPr lang="cs-CZ" sz="2000" b="1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2000" b="1">
                <a:solidFill>
                  <a:srgbClr val="262626"/>
                </a:solidFill>
                <a:latin typeface="Calibri"/>
              </a:rPr>
              <a:t>uvádějí, jak mohou pomoci s jejich naplněním</a:t>
            </a:r>
          </a:p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>
                <a:solidFill>
                  <a:srgbClr val="262626"/>
                </a:solidFill>
                <a:latin typeface="Calibri"/>
              </a:rPr>
              <a:t>Zapojte se prostřednictvím jednoduchého webového formuláře: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>
                <a:solidFill>
                  <a:srgbClr val="262626"/>
                </a:solidFill>
                <a:latin typeface="Calibri"/>
              </a:rPr>
              <a:t>Registrace otevřena na </a:t>
            </a:r>
            <a:r>
              <a:rPr lang="cs-CZ" sz="1800">
                <a:solidFill>
                  <a:srgbClr val="262626"/>
                </a:solidFill>
                <a:latin typeface="Calibri"/>
                <a:hlinkClick r:id="rId3"/>
              </a:rPr>
              <a:t>https://www.mmr.cz/cs/microsites/uzemni-dimenze/uvod</a:t>
            </a:r>
            <a:r>
              <a:rPr lang="cs-CZ" sz="1800">
                <a:solidFill>
                  <a:srgbClr val="262626"/>
                </a:solidFill>
                <a:latin typeface="Calibri"/>
              </a:rPr>
              <a:t> 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>
                <a:solidFill>
                  <a:srgbClr val="262626"/>
                </a:solidFill>
                <a:latin typeface="Calibri"/>
              </a:rPr>
              <a:t>Registrace zatím otevřena na dobu neurčitou, otevřena všem</a:t>
            </a:r>
          </a:p>
          <a:p>
            <a:pPr marL="0" indent="0">
              <a:spcAft>
                <a:spcPts val="600"/>
              </a:spcAft>
              <a:buNone/>
            </a:pPr>
            <a:endParaRPr lang="cs-CZ"/>
          </a:p>
        </p:txBody>
      </p:sp>
      <p:pic>
        <p:nvPicPr>
          <p:cNvPr id="3074" name="Picture 2" descr="Czech Republic - Česká Republika] - One photo per post... | Czech republic,  Beautiful places in the world, Moravia">
            <a:extLst>
              <a:ext uri="{FF2B5EF4-FFF2-40B4-BE49-F238E27FC236}">
                <a16:creationId xmlns:a16="http://schemas.microsoft.com/office/drawing/2014/main" id="{0274B996-8BAC-4335-B6A7-0BE97F393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058" y="1705595"/>
            <a:ext cx="3613969" cy="211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571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BF913C-39E9-4219-CA5A-383E58702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45317"/>
            <a:ext cx="10971372" cy="1119008"/>
          </a:xfrm>
        </p:spPr>
        <p:txBody>
          <a:bodyPr lIns="89299" tIns="44649" rIns="89299" bIns="44649" anchor="ctr">
            <a:normAutofit/>
          </a:bodyPr>
          <a:lstStyle/>
          <a:p>
            <a:r>
              <a:rPr lang="cs-CZ">
                <a:cs typeface="Calibri"/>
              </a:rPr>
              <a:t>Příležitosti pro HSOÚ na národní úrovni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B68747-019D-62EA-0EE5-18AEB494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660" y="1387476"/>
            <a:ext cx="8397240" cy="5068270"/>
          </a:xfrm>
        </p:spPr>
        <p:txBody>
          <a:bodyPr lIns="89299" tIns="44649" rIns="89299" bIns="44649" anchor="t"/>
          <a:lstStyle/>
          <a:p>
            <a:pPr marL="0" indent="0">
              <a:buNone/>
            </a:pPr>
            <a:r>
              <a:rPr lang="cs-CZ" sz="2800" b="1">
                <a:cs typeface="Calibri"/>
              </a:rPr>
              <a:t>Diskusní fórum pro a o HSOÚ: Zaostřeno na rozvoj ohrožených území</a:t>
            </a:r>
            <a:r>
              <a:rPr lang="cs-CZ" sz="2800" b="1">
                <a:ea typeface="+mn-lt"/>
                <a:cs typeface="+mn-lt"/>
              </a:rPr>
              <a:t> </a:t>
            </a:r>
          </a:p>
          <a:p>
            <a:pPr marL="0" indent="0">
              <a:buNone/>
            </a:pPr>
            <a:r>
              <a:rPr lang="cs-CZ" sz="1600" b="1">
                <a:ea typeface="+mn-lt"/>
                <a:cs typeface="+mn-lt"/>
              </a:rPr>
              <a:t>Kdy: </a:t>
            </a:r>
            <a:r>
              <a:rPr lang="cs-CZ" sz="1600">
                <a:ea typeface="+mn-lt"/>
                <a:cs typeface="+mn-lt"/>
              </a:rPr>
              <a:t>22. 3. 2023 od 9:15 hodin do 16 hodin</a:t>
            </a:r>
          </a:p>
          <a:p>
            <a:pPr marL="0" indent="0">
              <a:buNone/>
            </a:pPr>
            <a:r>
              <a:rPr lang="cs-CZ" sz="1600" b="1">
                <a:ea typeface="+mn-lt"/>
                <a:cs typeface="+mn-lt"/>
              </a:rPr>
              <a:t>Kde: </a:t>
            </a:r>
            <a:r>
              <a:rPr lang="cs-CZ" sz="1600">
                <a:ea typeface="+mn-lt"/>
                <a:cs typeface="+mn-lt"/>
              </a:rPr>
              <a:t>Akademie veřejného investování, Pařížská 4, Praha 1</a:t>
            </a:r>
          </a:p>
          <a:p>
            <a:pPr marL="0" indent="0">
              <a:buNone/>
            </a:pPr>
            <a:r>
              <a:rPr lang="cs-CZ" sz="1600" b="1">
                <a:ea typeface="+mn-lt"/>
                <a:cs typeface="+mn-lt"/>
              </a:rPr>
              <a:t>Zaměření programu na: </a:t>
            </a:r>
          </a:p>
          <a:p>
            <a:pPr marL="461010" indent="-461010"/>
            <a:r>
              <a:rPr lang="cs-CZ" sz="1700">
                <a:ea typeface="+mn-lt"/>
                <a:cs typeface="+mn-lt"/>
              </a:rPr>
              <a:t>Územně specifická podpora rozvoje regionů a role veřejné správy v regionálním rozvoji </a:t>
            </a:r>
          </a:p>
          <a:p>
            <a:pPr marL="461010" indent="-461010"/>
            <a:r>
              <a:rPr lang="cs-CZ" sz="1700">
                <a:ea typeface="+mn-lt"/>
                <a:cs typeface="+mn-lt"/>
              </a:rPr>
              <a:t>HSOÚ – co ohrožená území potřebují, závěr z pilotních studií</a:t>
            </a:r>
          </a:p>
          <a:p>
            <a:pPr marL="461010" indent="-461010"/>
            <a:r>
              <a:rPr lang="cs-CZ" sz="1700">
                <a:ea typeface="+mn-lt"/>
                <a:cs typeface="+mn-lt"/>
              </a:rPr>
              <a:t>Jak podpořit podnikání, jaká může být role </a:t>
            </a:r>
            <a:r>
              <a:rPr lang="cs-CZ" sz="1700" err="1">
                <a:ea typeface="+mn-lt"/>
                <a:cs typeface="+mn-lt"/>
              </a:rPr>
              <a:t>CzechInvestu</a:t>
            </a:r>
            <a:r>
              <a:rPr lang="cs-CZ" sz="1700">
                <a:cs typeface="Calibri"/>
              </a:rPr>
              <a:t> </a:t>
            </a:r>
          </a:p>
          <a:p>
            <a:pPr marL="461010" indent="-461010"/>
            <a:r>
              <a:rPr lang="cs-CZ" sz="1700">
                <a:cs typeface="Calibri"/>
              </a:rPr>
              <a:t>Je dostupné bydlení šance pro HSOÚ</a:t>
            </a:r>
          </a:p>
          <a:p>
            <a:pPr marL="461010" indent="-461010"/>
            <a:r>
              <a:rPr lang="cs-CZ" sz="1700">
                <a:cs typeface="Calibri"/>
              </a:rPr>
              <a:t>Jak podpořit život, spolupráci, iniciativu v území, jaká může být role státu, kraje obcí </a:t>
            </a:r>
          </a:p>
          <a:p>
            <a:pPr marL="461010" indent="-461010"/>
            <a:r>
              <a:rPr lang="cs-CZ" sz="1700">
                <a:cs typeface="Calibri"/>
              </a:rPr>
              <a:t>Zkušenosti a praxe z Ústeckého kraje s rozvojem HSOU</a:t>
            </a:r>
          </a:p>
          <a:p>
            <a:pPr marL="461010" indent="-461010"/>
            <a:r>
              <a:rPr lang="cs-CZ" sz="1700">
                <a:cs typeface="Calibri"/>
              </a:rPr>
              <a:t>Budování patriotismu jako stabilizačního prvku v boji s vylidňováním území</a:t>
            </a:r>
          </a:p>
          <a:p>
            <a:pPr marL="461010" indent="-461010"/>
            <a:r>
              <a:rPr lang="cs-CZ" sz="1700">
                <a:cs typeface="Calibri"/>
              </a:rPr>
              <a:t>Projekt Živé Milevsko</a:t>
            </a:r>
          </a:p>
          <a:p>
            <a:pPr marL="461010" indent="-461010"/>
            <a:r>
              <a:rPr lang="cs-CZ" sz="1700">
                <a:cs typeface="Calibri"/>
              </a:rPr>
              <a:t>Kulaté stoly – výstupy </a:t>
            </a:r>
          </a:p>
          <a:p>
            <a:pPr marL="461010" indent="-461010"/>
            <a:r>
              <a:rPr lang="cs-CZ" sz="1700">
                <a:cs typeface="Calibri"/>
              </a:rPr>
              <a:t>Existující zdroje, posilování interních zdrojů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B84F72F3-C393-41DE-A953-0D0B0329A74F}"/>
              </a:ext>
            </a:extLst>
          </p:cNvPr>
          <p:cNvSpPr txBox="1"/>
          <p:nvPr/>
        </p:nvSpPr>
        <p:spPr>
          <a:xfrm>
            <a:off x="9283129" y="5962397"/>
            <a:ext cx="1582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>
                <a:hlinkClick r:id="rId3"/>
              </a:rPr>
              <a:t>Registrace</a:t>
            </a:r>
            <a:endParaRPr lang="cs-CZ" sz="200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F5BAF2A-89AC-425F-8F63-E3EFE6DB25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5" t="2446" r="2174" b="1932"/>
          <a:stretch/>
        </p:blipFill>
        <p:spPr>
          <a:xfrm>
            <a:off x="9424169" y="4624339"/>
            <a:ext cx="1305407" cy="1311564"/>
          </a:xfrm>
          <a:prstGeom prst="rect">
            <a:avLst/>
          </a:prstGeom>
        </p:spPr>
      </p:pic>
      <p:pic>
        <p:nvPicPr>
          <p:cNvPr id="2050" name="Picture 2" descr="Hospodářsky a sociálně ohrožená území (HSOÚ) | Olomoucký kraj">
            <a:extLst>
              <a:ext uri="{FF2B5EF4-FFF2-40B4-BE49-F238E27FC236}">
                <a16:creationId xmlns:a16="http://schemas.microsoft.com/office/drawing/2014/main" id="{CA288257-7B30-47AB-96D2-3EA0234C6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993" y="2223762"/>
            <a:ext cx="3175521" cy="224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Tool #2: Conduct healthy discussions via ApnaComplex Discussion Forum or  Mailing List | ApnaComplex Blog | Apartment Management Platform">
            <a:extLst>
              <a:ext uri="{FF2B5EF4-FFF2-40B4-BE49-F238E27FC236}">
                <a16:creationId xmlns:a16="http://schemas.microsoft.com/office/drawing/2014/main" id="{6AE18B6E-097D-4D26-A366-C8DF429CF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512" y="165800"/>
            <a:ext cx="3170419" cy="193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501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773226-863E-4444-AAE3-00B7C14C9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Obsah příspěvku: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1E19B5-2BBF-449A-877D-B5EEBDF90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1010" indent="-461010"/>
            <a:r>
              <a:rPr lang="cs-CZ" sz="2800">
                <a:cs typeface="Calibri"/>
              </a:rPr>
              <a:t>EU fondy – publikace, semináře. RAP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>
                <a:cs typeface="Calibri"/>
              </a:rPr>
              <a:t>Informace k NPO 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>
                <a:cs typeface="Calibri"/>
              </a:rPr>
              <a:t>Stav integrovaných nástrojů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>
                <a:cs typeface="Calibri"/>
              </a:rPr>
              <a:t>SMART</a:t>
            </a:r>
          </a:p>
          <a:p>
            <a:pPr marL="461010" indent="-461010"/>
            <a:r>
              <a:rPr lang="cs-CZ" sz="2800">
                <a:cs typeface="Calibri"/>
              </a:rPr>
              <a:t>Pozvánky</a:t>
            </a:r>
          </a:p>
          <a:p>
            <a:pPr marL="461010" indent="-461010" defTabSz="914400">
              <a:spcBef>
                <a:spcPts val="0"/>
              </a:spcBef>
              <a:buNone/>
              <a:defRPr/>
            </a:pPr>
            <a:r>
              <a:rPr lang="cs-CZ" sz="2800">
                <a:cs typeface="Calibri"/>
              </a:rPr>
              <a:t>		Pakt pro rozvoj venkova</a:t>
            </a:r>
          </a:p>
          <a:p>
            <a:pPr marL="461010" marR="0" lvl="0" indent="-46101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>
                <a:cs typeface="Calibri"/>
              </a:rPr>
              <a:t>      	Příležitosti pro HSOÚ</a:t>
            </a:r>
          </a:p>
          <a:p>
            <a:pPr marL="0" indent="0">
              <a:buNone/>
            </a:pPr>
            <a:r>
              <a:rPr lang="cs-CZ" sz="2800">
                <a:cs typeface="Calibri"/>
              </a:rPr>
              <a:t>           Vesnice roku</a:t>
            </a:r>
          </a:p>
          <a:p>
            <a:r>
              <a:rPr lang="cs-CZ" sz="2800">
                <a:cs typeface="Calibri"/>
              </a:rPr>
              <a:t> Publikace MMR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6026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0F0EF7-C3EC-46CC-971A-140BBEF55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66413"/>
            <a:ext cx="5717137" cy="903647"/>
          </a:xfrm>
        </p:spPr>
        <p:txBody>
          <a:bodyPr>
            <a:normAutofit fontScale="90000"/>
          </a:bodyPr>
          <a:lstStyle/>
          <a:p>
            <a:r>
              <a:rPr lang="cs-CZ"/>
              <a:t>27. ročník Vesnice roku</a:t>
            </a:r>
            <a:br>
              <a:rPr lang="cs-CZ"/>
            </a:br>
            <a:r>
              <a:rPr lang="cs-CZ" sz="3100" i="1"/>
              <a:t>oživení vesnických komunit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1AEB7CF-2DC0-47ED-A14F-1C826B4F2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90" y="1609737"/>
            <a:ext cx="7510738" cy="4904684"/>
          </a:xfrm>
        </p:spPr>
        <p:txBody>
          <a:bodyPr/>
          <a:lstStyle/>
          <a:p>
            <a:pPr marL="0" indent="0">
              <a:buNone/>
            </a:pPr>
            <a:r>
              <a:rPr lang="cs-CZ" sz="2400"/>
              <a:t>• oživení dění v obci</a:t>
            </a:r>
          </a:p>
          <a:p>
            <a:pPr marL="0" indent="0">
              <a:buNone/>
            </a:pPr>
            <a:r>
              <a:rPr lang="cs-CZ" sz="2400"/>
              <a:t>• poděkování občanům, zástupcům spolků a organizací</a:t>
            </a:r>
          </a:p>
          <a:p>
            <a:pPr marL="0" indent="0">
              <a:buNone/>
            </a:pPr>
            <a:r>
              <a:rPr lang="cs-CZ" sz="2400"/>
              <a:t>• zviditelnění obce</a:t>
            </a:r>
          </a:p>
          <a:p>
            <a:pPr marL="0" indent="0">
              <a:buNone/>
            </a:pPr>
            <a:r>
              <a:rPr lang="cs-CZ" sz="2400"/>
              <a:t>• morální ocenění práce vedení obce</a:t>
            </a:r>
          </a:p>
          <a:p>
            <a:pPr marL="0" indent="0">
              <a:buNone/>
            </a:pPr>
            <a:r>
              <a:rPr lang="cs-CZ" sz="2400"/>
              <a:t>• finanční odměna</a:t>
            </a:r>
          </a:p>
          <a:p>
            <a:pPr marL="0" indent="0">
              <a:buNone/>
            </a:pPr>
            <a:r>
              <a:rPr lang="cs-CZ" sz="2400"/>
              <a:t>• prezentace výjimečnosti obce</a:t>
            </a:r>
          </a:p>
          <a:p>
            <a:pPr marL="0" indent="0">
              <a:buNone/>
            </a:pPr>
            <a:r>
              <a:rPr lang="cs-CZ" sz="2400"/>
              <a:t>• posílení místní identity</a:t>
            </a:r>
          </a:p>
          <a:p>
            <a:pPr marL="0" indent="0">
              <a:buNone/>
            </a:pPr>
            <a:endParaRPr lang="cs-CZ" sz="240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C3087BB-B32C-4F91-AE07-4243BDCE69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24913" r="21349" b="11930"/>
          <a:stretch/>
        </p:blipFill>
        <p:spPr>
          <a:xfrm>
            <a:off x="7947828" y="1405504"/>
            <a:ext cx="3972826" cy="490468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A14BA01D-A07E-4246-8019-4F260C58FA17}"/>
              </a:ext>
            </a:extLst>
          </p:cNvPr>
          <p:cNvSpPr txBox="1"/>
          <p:nvPr/>
        </p:nvSpPr>
        <p:spPr>
          <a:xfrm>
            <a:off x="437090" y="4825166"/>
            <a:ext cx="7545562" cy="14850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309"/>
            <a:r>
              <a:rPr lang="cs-CZ" sz="2800">
                <a:solidFill>
                  <a:srgbClr val="262626"/>
                </a:solidFill>
                <a:latin typeface="Calibri"/>
              </a:rPr>
              <a:t>Vyhlášení soutěže 29. 3. 2023</a:t>
            </a:r>
          </a:p>
          <a:p>
            <a:pPr defTabSz="914309"/>
            <a:endParaRPr lang="cs-CZ" sz="1050">
              <a:solidFill>
                <a:srgbClr val="262626"/>
              </a:solidFill>
              <a:latin typeface="Calibri"/>
            </a:endParaRPr>
          </a:p>
          <a:p>
            <a:pPr defTabSz="914309"/>
            <a:r>
              <a:rPr lang="cs-CZ" sz="2800">
                <a:solidFill>
                  <a:srgbClr val="262626"/>
                </a:solidFill>
                <a:latin typeface="Calibri"/>
              </a:rPr>
              <a:t>Příjem přihlášek (předpoklad) 29. 3. až 28. 4. 2023</a:t>
            </a:r>
          </a:p>
          <a:p>
            <a:pPr defTabSz="914309"/>
            <a:r>
              <a:rPr lang="cs-CZ">
                <a:solidFill>
                  <a:srgbClr val="262626"/>
                </a:solidFill>
                <a:latin typeface="Calibri"/>
              </a:rPr>
              <a:t>více na </a:t>
            </a:r>
            <a:r>
              <a:rPr lang="cs-CZ">
                <a:solidFill>
                  <a:srgbClr val="262626"/>
                </a:solidFill>
                <a:latin typeface="Calibri"/>
                <a:hlinkClick r:id="rId4"/>
              </a:rPr>
              <a:t>www.vesniceroku.cz</a:t>
            </a:r>
            <a:r>
              <a:rPr lang="cs-CZ">
                <a:solidFill>
                  <a:srgbClr val="262626"/>
                </a:solidFill>
                <a:latin typeface="Calibri"/>
              </a:rPr>
              <a:t> </a:t>
            </a:r>
            <a:endParaRPr lang="cs-CZ">
              <a:solidFill>
                <a:srgbClr val="262626"/>
              </a:solidFill>
              <a:latin typeface="Calibri"/>
              <a:cs typeface="Calibri"/>
            </a:endParaRPr>
          </a:p>
        </p:txBody>
      </p:sp>
      <p:pic>
        <p:nvPicPr>
          <p:cNvPr id="6146" name="Picture 2" descr="Vesnice roku | Prague">
            <a:extLst>
              <a:ext uri="{FF2B5EF4-FFF2-40B4-BE49-F238E27FC236}">
                <a16:creationId xmlns:a16="http://schemas.microsoft.com/office/drawing/2014/main" id="{ECEA904E-AD31-46D3-A200-D68C39446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533" y="0"/>
            <a:ext cx="1201271" cy="120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03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 descr="metodika_smart_governance.pdf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t="14544" r="25386" b="4414"/>
          <a:stretch/>
        </p:blipFill>
        <p:spPr>
          <a:xfrm>
            <a:off x="9463196" y="3308194"/>
            <a:ext cx="2684656" cy="2684656"/>
          </a:xfrm>
          <a:prstGeom prst="rect">
            <a:avLst/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0141EE2E-7D1D-4C00-B3DB-F59A612C2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Metodické příručky/brožury pro zástupce obcí</a:t>
            </a:r>
            <a:br>
              <a:rPr lang="cs-CZ"/>
            </a:br>
            <a:endParaRPr lang="cs-CZ"/>
          </a:p>
        </p:txBody>
      </p:sp>
      <p:pic>
        <p:nvPicPr>
          <p:cNvPr id="14" name="Obrázek 13" descr="MMR-obce-investori-web.pdf - Mozilla Firefox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6" t="14544" r="26155" b="4414"/>
          <a:stretch/>
        </p:blipFill>
        <p:spPr>
          <a:xfrm>
            <a:off x="7210328" y="1260455"/>
            <a:ext cx="2937725" cy="2984358"/>
          </a:xfrm>
          <a:prstGeom prst="rect">
            <a:avLst/>
          </a:prstGeom>
        </p:spPr>
      </p:pic>
      <p:pic>
        <p:nvPicPr>
          <p:cNvPr id="13" name="Obrázek 12" descr="MMR-voda-final-web-jednostranky.pdf - Mozilla Firefox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6" t="14544" r="26155" b="5679"/>
          <a:stretch/>
        </p:blipFill>
        <p:spPr>
          <a:xfrm>
            <a:off x="9508712" y="148872"/>
            <a:ext cx="2639140" cy="247023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F78B280E-8486-4777-948D-56831FF0EB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440" t="19367" r="28351" b="8509"/>
          <a:stretch/>
        </p:blipFill>
        <p:spPr>
          <a:xfrm>
            <a:off x="2205881" y="3196861"/>
            <a:ext cx="3038196" cy="296389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AD5B819-A0D4-4C51-B4F4-13BF6099D05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549" t="18636" r="29041" b="8486"/>
          <a:stretch/>
        </p:blipFill>
        <p:spPr>
          <a:xfrm>
            <a:off x="5160372" y="3158342"/>
            <a:ext cx="3059177" cy="300241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8C0614B3-A751-470F-BB7E-0E67C180F8F3}"/>
              </a:ext>
            </a:extLst>
          </p:cNvPr>
          <p:cNvSpPr txBox="1"/>
          <p:nvPr/>
        </p:nvSpPr>
        <p:spPr>
          <a:xfrm>
            <a:off x="4207659" y="1902525"/>
            <a:ext cx="4276075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/>
              <a:t>Nově</a:t>
            </a:r>
            <a:r>
              <a:rPr lang="cs-CZ" sz="2800"/>
              <a:t> </a:t>
            </a:r>
            <a:r>
              <a:rPr lang="cs-CZ" sz="2800" b="1"/>
              <a:t>vydáno</a:t>
            </a:r>
          </a:p>
        </p:txBody>
      </p:sp>
      <p:sp>
        <p:nvSpPr>
          <p:cNvPr id="9" name="Šipka: dolů 8">
            <a:extLst>
              <a:ext uri="{FF2B5EF4-FFF2-40B4-BE49-F238E27FC236}">
                <a16:creationId xmlns:a16="http://schemas.microsoft.com/office/drawing/2014/main" id="{F50C4396-9E04-42AD-A2C5-0A7D21334A94}"/>
              </a:ext>
            </a:extLst>
          </p:cNvPr>
          <p:cNvSpPr/>
          <p:nvPr/>
        </p:nvSpPr>
        <p:spPr>
          <a:xfrm>
            <a:off x="4932938" y="2425677"/>
            <a:ext cx="477920" cy="523152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6E3D167-664E-4966-8943-06A9BCDD5E8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" y="1482300"/>
            <a:ext cx="2433911" cy="242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86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5923" y="1136461"/>
            <a:ext cx="10081666" cy="1225574"/>
          </a:xfrm>
        </p:spPr>
        <p:txBody>
          <a:bodyPr lIns="90000" tIns="45720" rIns="91440" bIns="45720" anchor="t">
            <a:normAutofit fontScale="90000"/>
          </a:bodyPr>
          <a:lstStyle/>
          <a:p>
            <a:r>
              <a:rPr lang="cs-CZ"/>
              <a:t>Děkujeme za pozornost</a:t>
            </a:r>
            <a:br>
              <a:rPr lang="cs-CZ" sz="2400"/>
            </a:br>
            <a:br>
              <a:rPr lang="cs-CZ" sz="3200">
                <a:cs typeface="Calibri"/>
              </a:rPr>
            </a:br>
            <a:br>
              <a:rPr lang="cs-CZ" sz="3200">
                <a:cs typeface="Calibri"/>
              </a:rPr>
            </a:br>
            <a:endParaRPr lang="cs-CZ" sz="320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962" y="2863992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Publikace: Abeceda fondů EU 2021-2027 – 2. vydání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6781829" cy="4633874"/>
          </a:xfrm>
        </p:spPr>
        <p:txBody>
          <a:bodyPr/>
          <a:lstStyle/>
          <a:p>
            <a:pPr marL="0" indent="0">
              <a:buNone/>
            </a:pPr>
            <a:r>
              <a:rPr lang="cs-CZ" sz="3200"/>
              <a:t>Úspěšný průvodce pro nové období </a:t>
            </a:r>
          </a:p>
          <a:p>
            <a:pPr marL="0" indent="0">
              <a:buNone/>
            </a:pPr>
            <a:endParaRPr lang="cs-CZ" sz="3200"/>
          </a:p>
          <a:p>
            <a:r>
              <a:rPr lang="cs-CZ" sz="3000" b="1"/>
              <a:t>12 500 ks výtisků</a:t>
            </a:r>
          </a:p>
          <a:p>
            <a:r>
              <a:rPr lang="cs-CZ" sz="3000"/>
              <a:t>k vyzvednutí na </a:t>
            </a:r>
            <a:r>
              <a:rPr lang="cs-CZ" sz="3000" b="1"/>
              <a:t>MMR</a:t>
            </a:r>
            <a:r>
              <a:rPr lang="cs-CZ" sz="3000"/>
              <a:t> a v krajských </a:t>
            </a:r>
            <a:r>
              <a:rPr lang="cs-CZ" sz="3000" b="1" err="1"/>
              <a:t>Eurocentrech</a:t>
            </a:r>
            <a:r>
              <a:rPr lang="cs-CZ" sz="3000">
                <a:solidFill>
                  <a:srgbClr val="FF0000"/>
                </a:solidFill>
              </a:rPr>
              <a:t> </a:t>
            </a:r>
          </a:p>
          <a:p>
            <a:r>
              <a:rPr lang="cs-CZ" sz="3000"/>
              <a:t>dostupná </a:t>
            </a:r>
            <a:r>
              <a:rPr lang="cs-CZ" sz="3000" b="1"/>
              <a:t>on-line verze </a:t>
            </a:r>
            <a:r>
              <a:rPr lang="cs-CZ" sz="2400">
                <a:solidFill>
                  <a:srgbClr val="FF0000"/>
                </a:solidFill>
                <a:hlinkClick r:id="rId3"/>
              </a:rPr>
              <a:t>https://www.dotaceeu.cz/cs/statistiky-a-analyzy/publikace</a:t>
            </a:r>
            <a:r>
              <a:rPr lang="cs-CZ" sz="24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02C9DA84-C31A-4024-9042-60ED14198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8392">
            <a:off x="7022968" y="1984209"/>
            <a:ext cx="4648968" cy="348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3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4B9A16-0EA6-459D-BD57-73FEC250B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>
                <a:solidFill>
                  <a:srgbClr val="034EA2"/>
                </a:solidFill>
              </a:rPr>
              <a:t>Vyhledávač dotačních příležitostí</a:t>
            </a:r>
            <a:endParaRPr lang="cs-CZ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FECEC0F-5491-4746-8B07-BD37C51A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235" y="1489494"/>
            <a:ext cx="10470942" cy="4324897"/>
          </a:xfrm>
        </p:spPr>
        <p:txBody>
          <a:bodyPr/>
          <a:lstStyle/>
          <a:p>
            <a:r>
              <a:rPr lang="cs-CZ" sz="2800"/>
              <a:t>Primární zdroj informací o fondech EU</a:t>
            </a:r>
          </a:p>
          <a:p>
            <a:r>
              <a:rPr lang="cs-CZ" sz="2800"/>
              <a:t>Pomoc s výběrem </a:t>
            </a:r>
            <a:r>
              <a:rPr lang="cs-CZ" sz="2800" b="1"/>
              <a:t>vhodného programu </a:t>
            </a:r>
            <a:r>
              <a:rPr lang="cs-CZ" sz="2800"/>
              <a:t>a </a:t>
            </a:r>
            <a:r>
              <a:rPr lang="cs-CZ" sz="2800" b="1"/>
              <a:t>přehled o aktuálních výzvách </a:t>
            </a:r>
            <a:r>
              <a:rPr lang="cs-CZ" sz="2800"/>
              <a:t>z nového i předchozího období</a:t>
            </a:r>
          </a:p>
          <a:p>
            <a:pPr marL="0" indent="0">
              <a:buNone/>
            </a:pPr>
            <a:r>
              <a:rPr lang="cs-CZ" sz="2800"/>
              <a:t>		</a:t>
            </a:r>
            <a:r>
              <a:rPr lang="cs-CZ" sz="2800" b="1"/>
              <a:t>Dotační tituly</a:t>
            </a:r>
          </a:p>
          <a:p>
            <a:pPr marL="0" indent="0">
              <a:buNone/>
            </a:pPr>
            <a:r>
              <a:rPr lang="cs-CZ" sz="2800" b="1"/>
              <a:t>		Finanční nástroje</a:t>
            </a:r>
          </a:p>
          <a:p>
            <a:pPr marL="0" indent="0">
              <a:buNone/>
            </a:pPr>
            <a:r>
              <a:rPr lang="cs-CZ" sz="2800" b="1"/>
              <a:t>		Unijní progr</a:t>
            </a:r>
            <a:r>
              <a:rPr lang="cs-CZ" sz="3200" b="1"/>
              <a:t>amy</a:t>
            </a:r>
            <a:endParaRPr lang="cs-CZ" sz="2800" b="1"/>
          </a:p>
          <a:p>
            <a:pPr marL="0" indent="0">
              <a:buNone/>
            </a:pPr>
            <a:endParaRPr lang="cs-CZ" sz="2800"/>
          </a:p>
          <a:p>
            <a:r>
              <a:rPr lang="cs-CZ" sz="2800"/>
              <a:t>Filtrace dle: </a:t>
            </a:r>
          </a:p>
          <a:p>
            <a:pPr marL="0" indent="0">
              <a:buNone/>
            </a:pPr>
            <a:r>
              <a:rPr lang="cs-CZ" sz="2000"/>
              <a:t>Krajů, typu žadatele a tématu </a:t>
            </a:r>
          </a:p>
          <a:p>
            <a:pPr marL="0" indent="0">
              <a:buNone/>
            </a:pPr>
            <a:endParaRPr lang="cs-CZ" sz="2800"/>
          </a:p>
          <a:p>
            <a:pPr marL="0" indent="0">
              <a:buNone/>
            </a:pPr>
            <a:endParaRPr lang="cs-CZ" sz="3200"/>
          </a:p>
          <a:p>
            <a:pPr marL="0" indent="0">
              <a:buNone/>
            </a:pPr>
            <a:endParaRPr lang="cs-CZ" sz="3200"/>
          </a:p>
          <a:p>
            <a:pPr marL="0" indent="0">
              <a:buNone/>
              <a:defRPr/>
            </a:pPr>
            <a:endParaRPr lang="cs-CZ" sz="1100" b="0" i="0">
              <a:solidFill>
                <a:srgbClr val="1C222F"/>
              </a:solidFill>
              <a:effectLst/>
              <a:latin typeface="Roboto" panose="02000000000000000000" pitchFamily="2" charset="0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indent="0">
              <a:buNone/>
            </a:pPr>
            <a:endParaRPr lang="cs-CZ" sz="2400" b="1">
              <a:solidFill>
                <a:srgbClr val="034EA2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cs-CZ" sz="1800">
              <a:solidFill>
                <a:srgbClr val="034EA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974" y="4756845"/>
            <a:ext cx="6998954" cy="1246389"/>
          </a:xfrm>
          <a:prstGeom prst="rect">
            <a:avLst/>
          </a:prstGeom>
        </p:spPr>
      </p:pic>
      <p:sp>
        <p:nvSpPr>
          <p:cNvPr id="6" name="Šipka: doprava 5">
            <a:extLst>
              <a:ext uri="{FF2B5EF4-FFF2-40B4-BE49-F238E27FC236}">
                <a16:creationId xmlns:a16="http://schemas.microsoft.com/office/drawing/2014/main" id="{7DF34A69-A111-47E7-95BB-F014A3693E8A}"/>
              </a:ext>
            </a:extLst>
          </p:cNvPr>
          <p:cNvSpPr/>
          <p:nvPr/>
        </p:nvSpPr>
        <p:spPr>
          <a:xfrm>
            <a:off x="1431236" y="3089407"/>
            <a:ext cx="874643" cy="333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: doprava 6">
            <a:extLst>
              <a:ext uri="{FF2B5EF4-FFF2-40B4-BE49-F238E27FC236}">
                <a16:creationId xmlns:a16="http://schemas.microsoft.com/office/drawing/2014/main" id="{F4F945E6-D427-4C91-9F9A-16F5DE3E0EF6}"/>
              </a:ext>
            </a:extLst>
          </p:cNvPr>
          <p:cNvSpPr/>
          <p:nvPr/>
        </p:nvSpPr>
        <p:spPr>
          <a:xfrm>
            <a:off x="1431236" y="3598804"/>
            <a:ext cx="874643" cy="333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: doprava 7">
            <a:extLst>
              <a:ext uri="{FF2B5EF4-FFF2-40B4-BE49-F238E27FC236}">
                <a16:creationId xmlns:a16="http://schemas.microsoft.com/office/drawing/2014/main" id="{738A6E60-E301-41D1-AD6C-EFD3D904E703}"/>
              </a:ext>
            </a:extLst>
          </p:cNvPr>
          <p:cNvSpPr/>
          <p:nvPr/>
        </p:nvSpPr>
        <p:spPr>
          <a:xfrm>
            <a:off x="1441176" y="4108201"/>
            <a:ext cx="874643" cy="333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8506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19B795-A91B-415D-AD4F-EE15F2607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Semináře pro žadatele a příjemce v regionech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197726-9778-4142-9CD4-FC4250196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b="1"/>
              <a:t>Dotace EU a audity</a:t>
            </a:r>
          </a:p>
          <a:p>
            <a:pPr lvl="1"/>
            <a:r>
              <a:rPr lang="cs-CZ" sz="2400"/>
              <a:t>V lednu a únoru probíhaly ve všech krajských městech semináře ve spolupráci s Auditním orgánem MF ČR</a:t>
            </a:r>
          </a:p>
          <a:p>
            <a:pPr lvl="1"/>
            <a:r>
              <a:rPr lang="cs-CZ" sz="2400"/>
              <a:t>Zaměření na nejčastější chyby v projektech a předcházení auditních zjištění</a:t>
            </a:r>
          </a:p>
          <a:p>
            <a:pPr lvl="1"/>
            <a:endParaRPr lang="cs-CZ" sz="2400"/>
          </a:p>
          <a:p>
            <a:pPr marL="461063" lvl="1" indent="-461063">
              <a:buFont typeface="Arial" pitchFamily="34" charset="0"/>
              <a:buChar char="•"/>
            </a:pPr>
            <a:r>
              <a:rPr lang="cs-CZ" sz="2800" b="1"/>
              <a:t>Dotace EU a </a:t>
            </a:r>
            <a:r>
              <a:rPr lang="cs-CZ" sz="2800" b="1" err="1"/>
              <a:t>cost</a:t>
            </a:r>
            <a:r>
              <a:rPr lang="cs-CZ" sz="2800" b="1"/>
              <a:t>-benefit analýza</a:t>
            </a:r>
          </a:p>
          <a:p>
            <a:pPr lvl="1"/>
            <a:r>
              <a:rPr lang="cs-CZ" sz="2400"/>
              <a:t>Od března do května v 7 krajských městech</a:t>
            </a:r>
          </a:p>
          <a:p>
            <a:pPr lvl="1"/>
            <a:r>
              <a:rPr lang="cs-CZ" sz="2400"/>
              <a:t>Praktický workshop o správném zpracování </a:t>
            </a:r>
            <a:r>
              <a:rPr lang="cs-CZ" sz="2400" err="1"/>
              <a:t>cost</a:t>
            </a:r>
            <a:r>
              <a:rPr lang="cs-CZ" sz="2400"/>
              <a:t>-benefit analýzy</a:t>
            </a:r>
          </a:p>
          <a:p>
            <a:pPr lvl="1"/>
            <a:endParaRPr lang="cs-CZ" sz="2400"/>
          </a:p>
          <a:p>
            <a:r>
              <a:rPr lang="cs-CZ" sz="2400"/>
              <a:t>Všechny aktuální informace k seminářům k dispozici na webu </a:t>
            </a:r>
            <a:r>
              <a:rPr lang="cs-CZ" sz="2400">
                <a:hlinkClick r:id="rId3"/>
              </a:rPr>
              <a:t>DotaceEU.cz</a:t>
            </a:r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401505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C13593-8B57-4F9D-B80B-366A595A9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28118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 sz="3500"/>
              <a:t>IROP 2021–2027, výzvy na rok 2023 harmonogram, RAP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789A76-AAB3-4D29-8591-62D1714E1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144" y="1431578"/>
            <a:ext cx="6244759" cy="4779270"/>
          </a:xfrm>
        </p:spPr>
        <p:txBody>
          <a:bodyPr lIns="91428" tIns="45714" rIns="91428" bIns="45714" anchor="t"/>
          <a:lstStyle/>
          <a:p>
            <a:pPr marL="450215" indent="-450215"/>
            <a:r>
              <a:rPr lang="cs-CZ" sz="2000">
                <a:hlinkClick r:id="rId3"/>
              </a:rPr>
              <a:t>IROP - Ministerstvo pro místní rozvoj ČR - Plánované výzvy IROP 2021–2027 (mmr.cz)</a:t>
            </a:r>
            <a:endParaRPr lang="cs-CZ" sz="2000">
              <a:cs typeface="Calibri"/>
            </a:endParaRPr>
          </a:p>
          <a:p>
            <a:pPr marL="450215" indent="-450215"/>
            <a:endParaRPr lang="cs-CZ" sz="2000">
              <a:cs typeface="Calibri"/>
            </a:endParaRPr>
          </a:p>
          <a:p>
            <a:pPr marL="450215" indent="-450215"/>
            <a:endParaRPr lang="cs-CZ" sz="2000">
              <a:cs typeface="Calibri"/>
            </a:endParaRPr>
          </a:p>
          <a:p>
            <a:pPr marL="450215" indent="-450215"/>
            <a:endParaRPr lang="cs-CZ" sz="20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56235" indent="-356235"/>
            <a:r>
              <a:rPr lang="cs-CZ" sz="2600" b="1">
                <a:cs typeface="Calibri"/>
              </a:rPr>
              <a:t>Výzvy IROP s vazbou na RAP byly vyhlášeny</a:t>
            </a:r>
          </a:p>
          <a:p>
            <a:pPr marL="975360" lvl="1" indent="-374650"/>
            <a:r>
              <a:rPr lang="cs-CZ" sz="2000">
                <a:cs typeface="Calibri"/>
              </a:rPr>
              <a:t>31. 8. 2022 - ZZS</a:t>
            </a:r>
          </a:p>
          <a:p>
            <a:pPr marL="975360" lvl="1" indent="-374650"/>
            <a:r>
              <a:rPr lang="cs-CZ" sz="2000">
                <a:cs typeface="Calibri"/>
              </a:rPr>
              <a:t>20. 9. 2022 - silnice II. třídy</a:t>
            </a:r>
          </a:p>
          <a:p>
            <a:pPr marL="975360" lvl="1" indent="-374650"/>
            <a:r>
              <a:rPr lang="cs-CZ" sz="2000">
                <a:cs typeface="Calibri"/>
              </a:rPr>
              <a:t>30. 11. 2022 - střední školy </a:t>
            </a:r>
          </a:p>
          <a:p>
            <a:pPr marL="975360" lvl="1" indent="-374650"/>
            <a:r>
              <a:rPr lang="cs-CZ" sz="2000">
                <a:latin typeface="Calibri"/>
                <a:ea typeface="Calibri" panose="020F0502020204030204" pitchFamily="34" charset="0"/>
                <a:cs typeface="Calibri"/>
              </a:rPr>
              <a:t>v</a:t>
            </a:r>
            <a:r>
              <a:rPr lang="cs-CZ" sz="2000">
                <a:effectLst/>
                <a:latin typeface="Calibri"/>
                <a:ea typeface="Calibri" panose="020F0502020204030204" pitchFamily="34" charset="0"/>
                <a:cs typeface="Calibri"/>
              </a:rPr>
              <a:t>ýzvy na Deinstitucionalizaci – plán vyhlášení </a:t>
            </a:r>
            <a:br>
              <a:rPr lang="cs-CZ" sz="2000">
                <a:latin typeface="Calibri"/>
                <a:ea typeface="Calibri" panose="020F0502020204030204" pitchFamily="34" charset="0"/>
                <a:cs typeface="Calibri"/>
              </a:rPr>
            </a:br>
            <a:r>
              <a:rPr lang="cs-CZ" sz="2000">
                <a:effectLst/>
                <a:latin typeface="Calibri"/>
                <a:ea typeface="Calibri" panose="020F0502020204030204" pitchFamily="34" charset="0"/>
                <a:cs typeface="Calibri"/>
              </a:rPr>
              <a:t>duben 2023, příjem žádostí květen 2023, výzvy </a:t>
            </a:r>
            <a:br>
              <a:rPr lang="cs-CZ" sz="2000">
                <a:effectLst/>
                <a:latin typeface="Calibri"/>
                <a:ea typeface="Calibri" panose="020F0502020204030204" pitchFamily="34" charset="0"/>
                <a:cs typeface="Calibri"/>
              </a:rPr>
            </a:br>
            <a:r>
              <a:rPr lang="cs-CZ" sz="2000">
                <a:effectLst/>
                <a:latin typeface="Calibri"/>
                <a:ea typeface="Calibri" panose="020F0502020204030204" pitchFamily="34" charset="0"/>
                <a:cs typeface="Calibri"/>
              </a:rPr>
              <a:t>č. 58, 59</a:t>
            </a:r>
          </a:p>
          <a:p>
            <a:pPr marL="1126032" lvl="2" indent="0">
              <a:buNone/>
            </a:pPr>
            <a:endParaRPr lang="cs-CZ" sz="1609">
              <a:effectLst/>
              <a:latin typeface="Calibri"/>
              <a:ea typeface="Calibri" panose="020F0502020204030204" pitchFamily="34" charset="0"/>
              <a:cs typeface="Calibri"/>
            </a:endParaRPr>
          </a:p>
        </p:txBody>
      </p:sp>
      <p:pic>
        <p:nvPicPr>
          <p:cNvPr id="4" name="Picture Placeholder 8">
            <a:extLst>
              <a:ext uri="{FF2B5EF4-FFF2-40B4-BE49-F238E27FC236}">
                <a16:creationId xmlns:a16="http://schemas.microsoft.com/office/drawing/2014/main" id="{6A5982E9-D404-4EE0-A33F-5086D130CD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689" r="-744"/>
          <a:stretch/>
        </p:blipFill>
        <p:spPr>
          <a:xfrm>
            <a:off x="7118629" y="1396710"/>
            <a:ext cx="4368639" cy="252488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C4D8843B-74C0-4C4F-94B1-4448D3AAD663}"/>
              </a:ext>
            </a:extLst>
          </p:cNvPr>
          <p:cNvSpPr txBox="1"/>
          <p:nvPr/>
        </p:nvSpPr>
        <p:spPr>
          <a:xfrm>
            <a:off x="6624004" y="3921590"/>
            <a:ext cx="5566409" cy="81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4309">
              <a:spcBef>
                <a:spcPts val="977"/>
              </a:spcBef>
              <a:buClr>
                <a:srgbClr val="1D70B8"/>
              </a:buClr>
              <a:defRPr/>
            </a:pPr>
            <a:r>
              <a:rPr lang="cs-CZ" sz="1563" b="1">
                <a:solidFill>
                  <a:srgbClr val="17365D"/>
                </a:solidFill>
                <a:latin typeface="Calibri"/>
                <a:sym typeface="Arial"/>
              </a:rPr>
              <a:t>V ČR jsou v období 2021–2027 zastoupeny nově všechny tři kategorie regionů s odlišnou mírou spolufinancování z prostředků EU:</a:t>
            </a:r>
            <a:endParaRPr lang="cs-CZ" sz="1563" b="1">
              <a:solidFill>
                <a:srgbClr val="262626"/>
              </a:solidFill>
              <a:latin typeface="Calibri"/>
              <a:sym typeface="Arial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CE8173-AF16-442C-93CA-CB42EDC64B1E}"/>
              </a:ext>
            </a:extLst>
          </p:cNvPr>
          <p:cNvSpPr/>
          <p:nvPr/>
        </p:nvSpPr>
        <p:spPr>
          <a:xfrm>
            <a:off x="6676133" y="4704499"/>
            <a:ext cx="1834195" cy="463887"/>
          </a:xfrm>
          <a:prstGeom prst="rect">
            <a:avLst/>
          </a:prstGeom>
          <a:solidFill>
            <a:srgbClr val="FDC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400" b="1">
                <a:solidFill>
                  <a:prstClr val="white"/>
                </a:solidFill>
                <a:latin typeface="Calibri"/>
              </a:rPr>
              <a:t>Více rozvinuté regiony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 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(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VRR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)</a:t>
            </a:r>
            <a:endParaRPr lang="en-GB" sz="1400" b="1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9AA7F5-A55E-4BDA-8907-87466482F4AC}"/>
              </a:ext>
            </a:extLst>
          </p:cNvPr>
          <p:cNvSpPr/>
          <p:nvPr/>
        </p:nvSpPr>
        <p:spPr>
          <a:xfrm>
            <a:off x="6676133" y="5255115"/>
            <a:ext cx="1834194" cy="437357"/>
          </a:xfrm>
          <a:prstGeom prst="rect">
            <a:avLst/>
          </a:prstGeom>
          <a:solidFill>
            <a:srgbClr val="1A4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400" b="1">
                <a:solidFill>
                  <a:prstClr val="white"/>
                </a:solidFill>
                <a:latin typeface="Calibri"/>
              </a:rPr>
              <a:t>Přechodové </a:t>
            </a:r>
            <a:br>
              <a:rPr lang="cs-CZ" sz="1400" b="1">
                <a:solidFill>
                  <a:prstClr val="white"/>
                </a:solidFill>
                <a:latin typeface="Calibri"/>
              </a:rPr>
            </a:br>
            <a:r>
              <a:rPr lang="cs-CZ" sz="1400" b="1">
                <a:solidFill>
                  <a:prstClr val="white"/>
                </a:solidFill>
                <a:latin typeface="Calibri"/>
              </a:rPr>
              <a:t>regiony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 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(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PR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)</a:t>
            </a:r>
            <a:endParaRPr lang="en-GB" sz="1400" b="1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70B7A0F-337B-4994-B10E-579F5A22A772}"/>
              </a:ext>
            </a:extLst>
          </p:cNvPr>
          <p:cNvSpPr/>
          <p:nvPr/>
        </p:nvSpPr>
        <p:spPr>
          <a:xfrm>
            <a:off x="6676133" y="5765167"/>
            <a:ext cx="1834194" cy="437357"/>
          </a:xfrm>
          <a:prstGeom prst="rect">
            <a:avLst/>
          </a:prstGeom>
          <a:solidFill>
            <a:srgbClr val="A3B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400" b="1">
                <a:solidFill>
                  <a:prstClr val="white"/>
                </a:solidFill>
                <a:latin typeface="Calibri"/>
              </a:rPr>
              <a:t>Méně rozvinuté regiony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 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(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MRR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)</a:t>
            </a:r>
            <a:endParaRPr lang="en-GB" sz="1400" b="1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55B388AB-D7EE-483C-9127-C65572689F9D}"/>
              </a:ext>
            </a:extLst>
          </p:cNvPr>
          <p:cNvSpPr/>
          <p:nvPr/>
        </p:nvSpPr>
        <p:spPr>
          <a:xfrm>
            <a:off x="8645969" y="4719395"/>
            <a:ext cx="3271358" cy="4603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600">
                <a:solidFill>
                  <a:srgbClr val="17365D"/>
                </a:solidFill>
                <a:latin typeface="Calibri"/>
              </a:rPr>
              <a:t>40 %</a:t>
            </a: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2F3588D9-7999-4F27-AF7D-AE9F58886B00}"/>
              </a:ext>
            </a:extLst>
          </p:cNvPr>
          <p:cNvSpPr/>
          <p:nvPr/>
        </p:nvSpPr>
        <p:spPr>
          <a:xfrm>
            <a:off x="8645969" y="5255115"/>
            <a:ext cx="3271358" cy="43735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600">
                <a:solidFill>
                  <a:srgbClr val="17365D"/>
                </a:solidFill>
                <a:latin typeface="Calibri"/>
              </a:rPr>
              <a:t>70 %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FAC7B8B9-3157-49FF-B084-10FBD58A2717}"/>
              </a:ext>
            </a:extLst>
          </p:cNvPr>
          <p:cNvSpPr/>
          <p:nvPr/>
        </p:nvSpPr>
        <p:spPr>
          <a:xfrm>
            <a:off x="8645969" y="5773170"/>
            <a:ext cx="3271358" cy="43735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600">
                <a:solidFill>
                  <a:srgbClr val="17365D"/>
                </a:solidFill>
                <a:latin typeface="Calibri"/>
              </a:rPr>
              <a:t>85 %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45EC26B-D072-40AE-A3E9-F543E6D2C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1" y="2169982"/>
            <a:ext cx="1737269" cy="106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224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B56E140C-A1B2-44EC-840F-68D0949C5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06" y="158525"/>
            <a:ext cx="10971372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 sz="3500"/>
              <a:t>Národní plán obnovy:</a:t>
            </a:r>
            <a:br>
              <a:rPr lang="cs-CZ" sz="3500"/>
            </a:br>
            <a:r>
              <a:rPr lang="cs-CZ" sz="3500"/>
              <a:t>Výzvy na revitalizaci brownfieldů</a:t>
            </a:r>
            <a:endParaRPr lang="cs-CZ"/>
          </a:p>
        </p:txBody>
      </p:sp>
      <p:sp>
        <p:nvSpPr>
          <p:cNvPr id="8" name="Zástupný symbol pro obsah 1">
            <a:extLst>
              <a:ext uri="{FF2B5EF4-FFF2-40B4-BE49-F238E27FC236}">
                <a16:creationId xmlns:a16="http://schemas.microsoft.com/office/drawing/2014/main" id="{B0EA273F-11F5-F26B-66F5-E249384E9DB0}"/>
              </a:ext>
            </a:extLst>
          </p:cNvPr>
          <p:cNvSpPr txBox="1">
            <a:spLocks/>
          </p:cNvSpPr>
          <p:nvPr/>
        </p:nvSpPr>
        <p:spPr>
          <a:xfrm>
            <a:off x="6961738" y="2935649"/>
            <a:ext cx="2287980" cy="44215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450275" indent="-450275" algn="ctr" defTabSz="841247" rtl="0" eaLnBrk="1" latinLnBrk="0" hangingPunct="1">
              <a:spcBef>
                <a:spcPts val="900"/>
              </a:spcBef>
              <a:buFont typeface="Arial" pitchFamily="34" charset="0"/>
              <a:buChar char="•"/>
              <a:defRPr sz="2576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975597" indent="-375229" algn="l" defTabSz="120073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0919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01286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1653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2021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2388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02755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03124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/>
              <a:t>Malé projekty</a:t>
            </a:r>
          </a:p>
        </p:txBody>
      </p:sp>
      <p:sp>
        <p:nvSpPr>
          <p:cNvPr id="10" name="Nadpis 2">
            <a:extLst>
              <a:ext uri="{FF2B5EF4-FFF2-40B4-BE49-F238E27FC236}">
                <a16:creationId xmlns:a16="http://schemas.microsoft.com/office/drawing/2014/main" id="{6CCF1A86-BEEC-9C8C-3769-CA5FA20EF66E}"/>
              </a:ext>
            </a:extLst>
          </p:cNvPr>
          <p:cNvSpPr txBox="1">
            <a:spLocks/>
          </p:cNvSpPr>
          <p:nvPr/>
        </p:nvSpPr>
        <p:spPr>
          <a:xfrm>
            <a:off x="3656360" y="1745600"/>
            <a:ext cx="4935590" cy="52797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algn="ctr" defTabSz="1200735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rgbClr val="034EA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600"/>
              <a:t>   V KVK evidujeme:</a:t>
            </a:r>
            <a:endParaRPr lang="cs-CZ" sz="2600">
              <a:cs typeface="Calibri"/>
            </a:endParaRPr>
          </a:p>
        </p:txBody>
      </p:sp>
      <p:sp>
        <p:nvSpPr>
          <p:cNvPr id="12" name="Zástupný symbol pro obsah 1">
            <a:extLst>
              <a:ext uri="{FF2B5EF4-FFF2-40B4-BE49-F238E27FC236}">
                <a16:creationId xmlns:a16="http://schemas.microsoft.com/office/drawing/2014/main" id="{D947868A-CA24-6410-9960-6C9A8BD8B032}"/>
              </a:ext>
            </a:extLst>
          </p:cNvPr>
          <p:cNvSpPr txBox="1"/>
          <p:nvPr/>
        </p:nvSpPr>
        <p:spPr>
          <a:xfrm>
            <a:off x="7460350" y="2562795"/>
            <a:ext cx="918039" cy="344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tIns="45720" rIns="45719" bIns="45720" anchor="t">
            <a:noAutofit/>
          </a:bodyPr>
          <a:lstStyle/>
          <a:p>
            <a:pPr algn="ctr" defTabSz="365760">
              <a:spcBef>
                <a:spcPts val="400"/>
              </a:spcBef>
              <a:defRPr sz="1680" b="1">
                <a:solidFill>
                  <a:schemeClr val="accent1"/>
                </a:solidFill>
              </a:defRPr>
            </a:pPr>
            <a:r>
              <a:rPr sz="2200">
                <a:solidFill>
                  <a:srgbClr val="FF0000"/>
                </a:solidFill>
              </a:rPr>
              <a:t>2.8.2</a:t>
            </a:r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defTabSz="365760">
              <a:spcBef>
                <a:spcPts val="400"/>
              </a:spcBef>
              <a:defRPr sz="1120"/>
            </a:pPr>
            <a:endParaRPr sz="1120"/>
          </a:p>
        </p:txBody>
      </p:sp>
      <p:sp>
        <p:nvSpPr>
          <p:cNvPr id="14" name="10">
            <a:extLst>
              <a:ext uri="{FF2B5EF4-FFF2-40B4-BE49-F238E27FC236}">
                <a16:creationId xmlns:a16="http://schemas.microsoft.com/office/drawing/2014/main" id="{06577595-37AB-95C4-74B8-4C4AF9EEA508}"/>
              </a:ext>
            </a:extLst>
          </p:cNvPr>
          <p:cNvSpPr txBox="1"/>
          <p:nvPr/>
        </p:nvSpPr>
        <p:spPr>
          <a:xfrm>
            <a:off x="6390616" y="2795088"/>
            <a:ext cx="675824" cy="723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>
              <a:defRPr sz="4100">
                <a:solidFill>
                  <a:srgbClr val="070293"/>
                </a:solidFill>
              </a:defRPr>
            </a:lvl1pPr>
          </a:lstStyle>
          <a:p>
            <a:r>
              <a:rPr lang="cs-CZ">
                <a:cs typeface="Calibri"/>
              </a:rPr>
              <a:t> 8</a:t>
            </a:r>
            <a:endParaRPr/>
          </a:p>
        </p:txBody>
      </p:sp>
      <p:sp>
        <p:nvSpPr>
          <p:cNvPr id="16" name="4">
            <a:extLst>
              <a:ext uri="{FF2B5EF4-FFF2-40B4-BE49-F238E27FC236}">
                <a16:creationId xmlns:a16="http://schemas.microsoft.com/office/drawing/2014/main" id="{0AB045E8-9AE5-329A-155C-787B053286F3}"/>
              </a:ext>
            </a:extLst>
          </p:cNvPr>
          <p:cNvSpPr txBox="1"/>
          <p:nvPr/>
        </p:nvSpPr>
        <p:spPr>
          <a:xfrm>
            <a:off x="3107613" y="2811772"/>
            <a:ext cx="384077" cy="723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>
              <a:defRPr sz="4100">
                <a:solidFill>
                  <a:srgbClr val="070293"/>
                </a:solidFill>
              </a:defRPr>
            </a:lvl1pPr>
          </a:lstStyle>
          <a:p>
            <a:r>
              <a:rPr lang="cs-CZ">
                <a:cs typeface="Calibri"/>
              </a:rPr>
              <a:t>6</a:t>
            </a:r>
            <a:endParaRPr/>
          </a:p>
        </p:txBody>
      </p:sp>
      <p:sp>
        <p:nvSpPr>
          <p:cNvPr id="18" name="Zástupný symbol pro obsah 1">
            <a:extLst>
              <a:ext uri="{FF2B5EF4-FFF2-40B4-BE49-F238E27FC236}">
                <a16:creationId xmlns:a16="http://schemas.microsoft.com/office/drawing/2014/main" id="{D921B7E2-E80D-890A-6AAC-D923B6B7C131}"/>
              </a:ext>
            </a:extLst>
          </p:cNvPr>
          <p:cNvSpPr txBox="1"/>
          <p:nvPr/>
        </p:nvSpPr>
        <p:spPr>
          <a:xfrm>
            <a:off x="3404789" y="2974928"/>
            <a:ext cx="2287979" cy="442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normAutofit lnSpcReduction="10000"/>
          </a:bodyPr>
          <a:lstStyle>
            <a:lvl1pPr algn="ctr" defTabSz="832104">
              <a:spcBef>
                <a:spcPts val="900"/>
              </a:spcBef>
              <a:defRPr sz="2548" b="1">
                <a:solidFill>
                  <a:schemeClr val="accent1"/>
                </a:solidFill>
              </a:defRPr>
            </a:lvl1pPr>
          </a:lstStyle>
          <a:p>
            <a:r>
              <a:t>Velké projekty</a:t>
            </a:r>
          </a:p>
        </p:txBody>
      </p:sp>
      <p:sp>
        <p:nvSpPr>
          <p:cNvPr id="20" name="3">
            <a:extLst>
              <a:ext uri="{FF2B5EF4-FFF2-40B4-BE49-F238E27FC236}">
                <a16:creationId xmlns:a16="http://schemas.microsoft.com/office/drawing/2014/main" id="{8DD6AEAF-F0B2-2F83-B1BF-1BEE497324FA}"/>
              </a:ext>
            </a:extLst>
          </p:cNvPr>
          <p:cNvSpPr txBox="1"/>
          <p:nvPr/>
        </p:nvSpPr>
        <p:spPr>
          <a:xfrm>
            <a:off x="7049220" y="4416369"/>
            <a:ext cx="741548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>
              <a:defRPr sz="10000">
                <a:solidFill>
                  <a:schemeClr val="accent4"/>
                </a:solidFill>
              </a:defRPr>
            </a:lvl1pPr>
          </a:lstStyle>
          <a:p>
            <a:r>
              <a:rPr lang="cs-CZ">
                <a:solidFill>
                  <a:srgbClr val="FF0000"/>
                </a:solidFill>
                <a:cs typeface="Calibri"/>
              </a:rPr>
              <a:t>4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2" name="Connection Line">
            <a:extLst>
              <a:ext uri="{FF2B5EF4-FFF2-40B4-BE49-F238E27FC236}">
                <a16:creationId xmlns:a16="http://schemas.microsoft.com/office/drawing/2014/main" id="{18E0C8C7-2466-0D96-2FBC-E79177D0A47B}"/>
              </a:ext>
            </a:extLst>
          </p:cNvPr>
          <p:cNvSpPr/>
          <p:nvPr/>
        </p:nvSpPr>
        <p:spPr>
          <a:xfrm>
            <a:off x="3109276" y="3706305"/>
            <a:ext cx="730455" cy="15079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28" h="21600" extrusionOk="0">
                <a:moveTo>
                  <a:pt x="16228" y="21600"/>
                </a:moveTo>
                <a:cubicBezTo>
                  <a:pt x="-4514" y="18289"/>
                  <a:pt x="-5372" y="11089"/>
                  <a:pt x="13653" y="0"/>
                </a:cubicBezTo>
              </a:path>
            </a:pathLst>
          </a:cu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4" name="Arrow">
            <a:extLst>
              <a:ext uri="{FF2B5EF4-FFF2-40B4-BE49-F238E27FC236}">
                <a16:creationId xmlns:a16="http://schemas.microsoft.com/office/drawing/2014/main" id="{E3585ED5-3ADE-2416-DC45-35940E9DAD9D}"/>
              </a:ext>
            </a:extLst>
          </p:cNvPr>
          <p:cNvSpPr/>
          <p:nvPr/>
        </p:nvSpPr>
        <p:spPr>
          <a:xfrm>
            <a:off x="3853421" y="4874813"/>
            <a:ext cx="393933" cy="698041"/>
          </a:xfrm>
          <a:prstGeom prst="rightArrow">
            <a:avLst>
              <a:gd name="adj1" fmla="val 32000"/>
              <a:gd name="adj2" fmla="val 113407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26" name="Zástupný symbol pro obsah 1">
            <a:extLst>
              <a:ext uri="{FF2B5EF4-FFF2-40B4-BE49-F238E27FC236}">
                <a16:creationId xmlns:a16="http://schemas.microsoft.com/office/drawing/2014/main" id="{197EC4AC-916F-E5AC-1952-CECE5A496F0B}"/>
              </a:ext>
            </a:extLst>
          </p:cNvPr>
          <p:cNvSpPr txBox="1"/>
          <p:nvPr/>
        </p:nvSpPr>
        <p:spPr>
          <a:xfrm>
            <a:off x="2957047" y="3754962"/>
            <a:ext cx="6301874" cy="344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tIns="45720" rIns="45719" bIns="45720" anchor="t">
            <a:noAutofit/>
          </a:bodyPr>
          <a:lstStyle>
            <a:lvl1pPr algn="ctr" defTabSz="557784">
              <a:spcBef>
                <a:spcPts val="600"/>
              </a:spcBef>
              <a:defRPr sz="1708" b="1">
                <a:solidFill>
                  <a:schemeClr val="accent1"/>
                </a:solidFill>
              </a:defRPr>
            </a:lvl1pPr>
          </a:lstStyle>
          <a:p>
            <a:r>
              <a:rPr sz="2200"/>
              <a:t>Striktní předpisy </a:t>
            </a:r>
            <a:r>
              <a:rPr lang="cs-CZ" sz="2200"/>
              <a:t>Evropské komise</a:t>
            </a:r>
            <a:endParaRPr lang="cs-CZ" sz="2200">
              <a:cs typeface="Calibri"/>
            </a:endParaRPr>
          </a:p>
        </p:txBody>
      </p:sp>
      <p:sp>
        <p:nvSpPr>
          <p:cNvPr id="28" name="Zástupný symbol pro obsah 1">
            <a:extLst>
              <a:ext uri="{FF2B5EF4-FFF2-40B4-BE49-F238E27FC236}">
                <a16:creationId xmlns:a16="http://schemas.microsoft.com/office/drawing/2014/main" id="{8F78BDB9-73A7-EE8F-46E6-B057BD570B3B}"/>
              </a:ext>
            </a:extLst>
          </p:cNvPr>
          <p:cNvSpPr txBox="1"/>
          <p:nvPr/>
        </p:nvSpPr>
        <p:spPr>
          <a:xfrm>
            <a:off x="4057802" y="2562795"/>
            <a:ext cx="918039" cy="344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tIns="45720" rIns="45719" bIns="45720" anchor="t">
            <a:noAutofit/>
          </a:bodyPr>
          <a:lstStyle/>
          <a:p>
            <a:pPr algn="ctr" defTabSz="365760">
              <a:spcBef>
                <a:spcPts val="400"/>
              </a:spcBef>
              <a:defRPr sz="1680" b="1">
                <a:solidFill>
                  <a:schemeClr val="accent1"/>
                </a:solidFill>
              </a:defRPr>
            </a:pPr>
            <a:r>
              <a:rPr lang="cs-CZ" sz="2200">
                <a:solidFill>
                  <a:srgbClr val="FF0000"/>
                </a:solidFill>
              </a:rPr>
              <a:t>2.8.1</a:t>
            </a:r>
            <a:endParaRPr sz="2200">
              <a:solidFill>
                <a:srgbClr val="FF0000"/>
              </a:solidFill>
            </a:endParaRPr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algn="ctr" defTabSz="365760">
              <a:spcBef>
                <a:spcPts val="400"/>
              </a:spcBef>
              <a:defRPr sz="760">
                <a:solidFill>
                  <a:schemeClr val="accent1"/>
                </a:solidFill>
              </a:defRPr>
            </a:pPr>
            <a:endParaRPr sz="1120"/>
          </a:p>
          <a:p>
            <a:pPr defTabSz="365760">
              <a:spcBef>
                <a:spcPts val="400"/>
              </a:spcBef>
              <a:defRPr sz="1120"/>
            </a:pPr>
            <a:endParaRPr sz="1120"/>
          </a:p>
        </p:txBody>
      </p:sp>
      <p:sp>
        <p:nvSpPr>
          <p:cNvPr id="30" name="Connection Line">
            <a:extLst>
              <a:ext uri="{FF2B5EF4-FFF2-40B4-BE49-F238E27FC236}">
                <a16:creationId xmlns:a16="http://schemas.microsoft.com/office/drawing/2014/main" id="{73432367-7A68-0013-95D0-DB6DFD31F3FB}"/>
              </a:ext>
            </a:extLst>
          </p:cNvPr>
          <p:cNvSpPr/>
          <p:nvPr/>
        </p:nvSpPr>
        <p:spPr>
          <a:xfrm>
            <a:off x="8180061" y="3624719"/>
            <a:ext cx="836291" cy="1507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21" h="21600" extrusionOk="0">
                <a:moveTo>
                  <a:pt x="2248" y="21600"/>
                </a:moveTo>
                <a:cubicBezTo>
                  <a:pt x="21600" y="19896"/>
                  <a:pt x="20851" y="12696"/>
                  <a:pt x="0" y="0"/>
                </a:cubicBezTo>
              </a:path>
            </a:pathLst>
          </a:cu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32" name="Arrow">
            <a:extLst>
              <a:ext uri="{FF2B5EF4-FFF2-40B4-BE49-F238E27FC236}">
                <a16:creationId xmlns:a16="http://schemas.microsoft.com/office/drawing/2014/main" id="{07FCCA05-C498-20D6-B14F-91B39C016CDE}"/>
              </a:ext>
            </a:extLst>
          </p:cNvPr>
          <p:cNvSpPr/>
          <p:nvPr/>
        </p:nvSpPr>
        <p:spPr>
          <a:xfrm>
            <a:off x="7915708" y="4793226"/>
            <a:ext cx="393933" cy="698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256"/>
                </a:moveTo>
                <a:lnTo>
                  <a:pt x="21600" y="21600"/>
                </a:lnTo>
                <a:lnTo>
                  <a:pt x="0" y="10800"/>
                </a:lnTo>
                <a:lnTo>
                  <a:pt x="21600" y="0"/>
                </a:lnTo>
                <a:lnTo>
                  <a:pt x="21600" y="7344"/>
                </a:lnTo>
                <a:lnTo>
                  <a:pt x="21600" y="7344"/>
                </a:lnTo>
                <a:lnTo>
                  <a:pt x="21600" y="14256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33" name="3">
            <a:extLst>
              <a:ext uri="{FF2B5EF4-FFF2-40B4-BE49-F238E27FC236}">
                <a16:creationId xmlns:a16="http://schemas.microsoft.com/office/drawing/2014/main" id="{880B360A-5197-9046-616A-ED0D76B99818}"/>
              </a:ext>
            </a:extLst>
          </p:cNvPr>
          <p:cNvSpPr txBox="1"/>
          <p:nvPr/>
        </p:nvSpPr>
        <p:spPr>
          <a:xfrm>
            <a:off x="4368801" y="4404223"/>
            <a:ext cx="741548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>
              <a:defRPr sz="10000">
                <a:solidFill>
                  <a:schemeClr val="accent4"/>
                </a:solidFill>
              </a:defRPr>
            </a:lvl1pPr>
          </a:lstStyle>
          <a:p>
            <a:r>
              <a:rPr lang="cs-CZ">
                <a:solidFill>
                  <a:srgbClr val="FF0000"/>
                </a:solidFill>
                <a:cs typeface="Calibri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0888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BBCD5E-248A-401C-AA46-C3C69E8F9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48736"/>
            <a:ext cx="10971372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/>
              <a:t>Zapojení RSK do hodnocení výzev na velké projekty revitalizace brownfieldů (2.8.1)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D4B4588-93D8-4270-AF9E-2CD8564810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8</a:t>
            </a:fld>
            <a:endParaRPr lang="cs-CZ"/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C73AFCD2-9525-4871-BBBD-46D2BEB5D18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3514" y="856048"/>
            <a:ext cx="11341881" cy="1067369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endParaRPr lang="cs-CZ" sz="190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1600"/>
              </a:spcAft>
              <a:buAutoNum type="arabicPeriod"/>
              <a:defRPr/>
            </a:pPr>
            <a:r>
              <a:rPr lang="cs-CZ" sz="2400" b="1"/>
              <a:t>RSK</a:t>
            </a:r>
            <a:r>
              <a:rPr lang="cs-CZ" sz="2400"/>
              <a:t>: Usnesením nominuje v každém kraji 3 a více </a:t>
            </a:r>
            <a:r>
              <a:rPr lang="cs-CZ" sz="2400" b="1">
                <a:solidFill>
                  <a:srgbClr val="FF0000"/>
                </a:solidFill>
              </a:rPr>
              <a:t>externích hodnotitelů</a:t>
            </a:r>
            <a:r>
              <a:rPr lang="cs-CZ" sz="2400"/>
              <a:t> (ideálně 5) a do 20. 5. 2023 zašle usnesení na předem definovaném </a:t>
            </a:r>
            <a:r>
              <a:rPr lang="cs-CZ" sz="2400" u="sng"/>
              <a:t>jednotném formuláři</a:t>
            </a:r>
            <a:r>
              <a:rPr lang="cs-CZ" sz="2400"/>
              <a:t> (sekretariát obdrží od MMR) se seznamem hodnotitelů na MMR – </a:t>
            </a:r>
            <a:r>
              <a:rPr lang="cs-CZ" sz="2400" u="sng"/>
              <a:t>koordinátorovi externích hodnotitelů</a:t>
            </a:r>
            <a:r>
              <a:rPr lang="cs-CZ" sz="2400"/>
              <a:t> (</a:t>
            </a:r>
            <a:r>
              <a:rPr lang="cs-CZ" sz="2400" i="1"/>
              <a:t>externím</a:t>
            </a:r>
            <a:r>
              <a:rPr lang="cs-CZ" sz="2400" i="1">
                <a:cs typeface="Calibri"/>
              </a:rPr>
              <a:t> hodnotitelem může být libovolná fyzická osoba s vyloučením střetu zájmů a podjatosti</a:t>
            </a:r>
            <a:r>
              <a:rPr lang="cs-CZ" sz="2400">
                <a:cs typeface="Calibri"/>
              </a:rPr>
              <a:t>)</a:t>
            </a:r>
            <a:endParaRPr lang="cs-CZ">
              <a:cs typeface="Calibri"/>
            </a:endParaRPr>
          </a:p>
          <a:p>
            <a:pPr marL="457200" indent="-457200">
              <a:spcAft>
                <a:spcPts val="1600"/>
              </a:spcAft>
              <a:buAutoNum type="arabicPeriod"/>
              <a:defRPr/>
            </a:pPr>
            <a:r>
              <a:rPr lang="cs-CZ" sz="2400" b="1">
                <a:ea typeface="+mn-lt"/>
                <a:cs typeface="+mn-lt"/>
              </a:rPr>
              <a:t>Koordinátor </a:t>
            </a:r>
            <a:r>
              <a:rPr lang="cs-CZ" sz="2400">
                <a:ea typeface="+mn-lt"/>
                <a:cs typeface="+mn-lt"/>
              </a:rPr>
              <a:t>(MMR) následně rozešle dle seznamu a usnesení RSK formuláře čestných prohlášení hodnotitelům k podpisu a zajistí jejich sběr</a:t>
            </a:r>
            <a:endParaRPr lang="cs-CZ" sz="2400">
              <a:cs typeface="Calibri"/>
            </a:endParaRPr>
          </a:p>
          <a:p>
            <a:pPr marL="457200" indent="-457200">
              <a:spcAft>
                <a:spcPts val="1600"/>
              </a:spcAft>
              <a:buAutoNum type="arabicPeriod"/>
              <a:defRPr/>
            </a:pPr>
            <a:r>
              <a:rPr lang="cs-CZ" sz="2400" b="1">
                <a:ea typeface="+mn-lt"/>
                <a:cs typeface="+mn-lt"/>
              </a:rPr>
              <a:t>Po ukončení hodnocení formálních náležitostí a přijatelnosti žádostí Fondem</a:t>
            </a:r>
            <a:r>
              <a:rPr lang="cs-CZ" sz="2400">
                <a:ea typeface="+mn-lt"/>
                <a:cs typeface="+mn-lt"/>
              </a:rPr>
              <a:t> zašle koordinátor hodnotitelům příslušné investiční záměry a hodnoticí protokoly k vyplnění</a:t>
            </a:r>
          </a:p>
          <a:p>
            <a:pPr marL="457200" indent="-457200">
              <a:spcAft>
                <a:spcPts val="1600"/>
              </a:spcAft>
              <a:buAutoNum type="arabicPeriod"/>
              <a:defRPr/>
            </a:pPr>
            <a:r>
              <a:rPr lang="cs-CZ" sz="2400" b="1">
                <a:ea typeface="+mn-lt"/>
                <a:cs typeface="+mn-lt"/>
              </a:rPr>
              <a:t>Hodnotitelé</a:t>
            </a:r>
            <a:r>
              <a:rPr lang="cs-CZ" sz="2400" b="1">
                <a:cs typeface="Calibri"/>
              </a:rPr>
              <a:t> protokoly vyplní</a:t>
            </a:r>
            <a:r>
              <a:rPr lang="cs-CZ" sz="2400">
                <a:cs typeface="Calibri"/>
              </a:rPr>
              <a:t>, tj. obodují projekty, podepíší a zašlou zpět do cca 14 dnů</a:t>
            </a:r>
          </a:p>
          <a:p>
            <a:pPr marL="457200" indent="-457200">
              <a:spcAft>
                <a:spcPts val="1600"/>
              </a:spcAft>
              <a:buAutoNum type="arabicPeriod"/>
              <a:defRPr/>
            </a:pPr>
            <a:endParaRPr lang="cs-CZ" sz="2400"/>
          </a:p>
          <a:p>
            <a:pPr marL="419735" indent="-342900">
              <a:spcAft>
                <a:spcPts val="1600"/>
              </a:spcAft>
              <a:defRPr/>
            </a:pPr>
            <a:endParaRPr lang="cs-CZ" sz="2400">
              <a:solidFill>
                <a:srgbClr val="262626"/>
              </a:solidFill>
              <a:latin typeface="Calibri"/>
              <a:cs typeface="Calibri"/>
            </a:endParaRPr>
          </a:p>
          <a:p>
            <a:pPr marL="419735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endParaRPr lang="cs-CZ" sz="2400">
              <a:solidFill>
                <a:srgbClr val="262626"/>
              </a:solidFill>
              <a:latin typeface="Calibri"/>
              <a:cs typeface="Calibri"/>
            </a:endParaRPr>
          </a:p>
          <a:p>
            <a:pPr marL="419735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endParaRPr lang="cs-CZ" sz="230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580" marR="0" lvl="1" indent="-342900" algn="l" defTabSz="1229502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Char char="•"/>
              <a:tabLst/>
              <a:defRPr/>
            </a:pPr>
            <a:endParaRPr lang="cs-CZ" sz="19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580" marR="0" lvl="1" indent="-342900" algn="l" defTabSz="1229502" rtl="0" eaLnBrk="1" fontAlgn="auto" latinLnBrk="0" hangingPunct="1">
              <a:lnSpc>
                <a:spcPct val="100000"/>
              </a:lnSpc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cs-CZ" sz="19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580" lvl="1" indent="-342900">
              <a:spcAft>
                <a:spcPts val="1500"/>
              </a:spcAft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1010" indent="-461010">
              <a:spcBef>
                <a:spcPts val="0"/>
              </a:spcBef>
              <a:spcAft>
                <a:spcPts val="1200"/>
              </a:spcAft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208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BBCD5E-248A-401C-AA46-C3C69E8F9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48736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Výběr projektů po hodnocení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D4B4588-93D8-4270-AF9E-2CD8564810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9</a:t>
            </a:fld>
            <a:endParaRPr lang="cs-CZ"/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C73AFCD2-9525-4871-BBBD-46D2BEB5D18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3514" y="856048"/>
            <a:ext cx="10971213" cy="92866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endParaRPr lang="cs-CZ" sz="190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600"/>
              </a:spcAft>
              <a:defRPr/>
            </a:pPr>
            <a:r>
              <a:rPr lang="cs-CZ" sz="2200"/>
              <a:t>Projekty projdou hodnocením dle hodnoticího protokolu </a:t>
            </a:r>
            <a:r>
              <a:rPr lang="cs-CZ" sz="2200" b="1"/>
              <a:t>v rámci kraje</a:t>
            </a:r>
            <a:r>
              <a:rPr lang="cs-CZ" sz="2200"/>
              <a:t>: dle počtu celkových dosaženích bodů bude stanoveno</a:t>
            </a:r>
            <a:r>
              <a:rPr lang="cs-CZ" sz="2200">
                <a:solidFill>
                  <a:srgbClr val="262626"/>
                </a:solidFill>
              </a:rPr>
              <a:t> </a:t>
            </a:r>
            <a:r>
              <a:rPr lang="cs-CZ" sz="2200" b="1">
                <a:solidFill>
                  <a:srgbClr val="FF0000"/>
                </a:solidFill>
              </a:rPr>
              <a:t>pořadí v kraji</a:t>
            </a:r>
            <a:endParaRPr lang="cs-CZ" sz="2200" b="1">
              <a:solidFill>
                <a:srgbClr val="FF0000"/>
              </a:solidFill>
              <a:cs typeface="Calibri"/>
            </a:endParaRPr>
          </a:p>
          <a:p>
            <a:pPr marL="957580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200">
                <a:cs typeface="Calibri"/>
              </a:rPr>
              <a:t>Výběr projektů proběhne celostátně a společně pro výzvy na demolice a novou výstavu a rekonstrukce (výzvy č. 1 a 2 na velké projekty)</a:t>
            </a:r>
          </a:p>
          <a:p>
            <a:pPr marL="957580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200">
                <a:ea typeface="+mn-lt"/>
                <a:cs typeface="+mn-lt"/>
              </a:rPr>
              <a:t>V první kole budou vybrány projekty na 1. pořadí ve všech krajích seřazené od nejmenší požadované výše dotace po nejvyšší</a:t>
            </a:r>
            <a:endParaRPr lang="cs-CZ" sz="2200"/>
          </a:p>
          <a:p>
            <a:pPr marL="957580" lvl="1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cs-CZ" sz="2200"/>
              <a:t>Projekty se budou alokovat až do výše limitu příslušné výzvy. Nebude-li limitu dosaženo v první kole, proběhne druhé/třetí/další kolo dle stejného postupu dokud zůstává alokace</a:t>
            </a:r>
            <a:endParaRPr lang="cs-CZ" sz="2200">
              <a:cs typeface="Calibri"/>
            </a:endParaRPr>
          </a:p>
          <a:p>
            <a:pPr marL="957580" lvl="1" indent="-342900">
              <a:spcAft>
                <a:spcPts val="1600"/>
              </a:spcAft>
              <a:defRPr/>
            </a:pPr>
            <a:r>
              <a:rPr lang="cs-CZ" sz="2200">
                <a:cs typeface="Calibri"/>
              </a:rPr>
              <a:t>Projektu, který bude právě na úrovni limitu alokace, bude nabídnuta podpora ve výši zbytku</a:t>
            </a:r>
            <a:endParaRPr lang="cs-CZ" sz="2200"/>
          </a:p>
          <a:p>
            <a:pPr marL="419735" indent="-342900">
              <a:spcAft>
                <a:spcPts val="1600"/>
              </a:spcAft>
              <a:defRPr/>
            </a:pPr>
            <a:endParaRPr lang="cs-CZ" sz="2400">
              <a:solidFill>
                <a:srgbClr val="262626"/>
              </a:solidFill>
              <a:latin typeface="Calibri"/>
              <a:cs typeface="Calibri"/>
            </a:endParaRPr>
          </a:p>
          <a:p>
            <a:pPr marL="419735" indent="-342900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endParaRPr lang="cs-CZ" sz="23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580" lvl="1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cs-CZ" sz="190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580" marR="0" lvl="1" indent="-342900" algn="l" defTabSz="1229502" rtl="0" eaLnBrk="1" fontAlgn="auto" latinLnBrk="0" hangingPunct="1">
              <a:lnSpc>
                <a:spcPct val="100000"/>
              </a:lnSpc>
              <a:spcAft>
                <a:spcPts val="1500"/>
              </a:spcAft>
              <a:buClrTx/>
              <a:buSzTx/>
              <a:buChar char="•"/>
              <a:tabLst/>
              <a:defRPr/>
            </a:pPr>
            <a:endParaRPr lang="cs-CZ" sz="19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7580" marR="0" lvl="1" indent="-342900" algn="l" defTabSz="1229502" rtl="0" eaLnBrk="1" fontAlgn="auto" latinLnBrk="0" hangingPunct="1">
              <a:lnSpc>
                <a:spcPct val="100000"/>
              </a:lnSpc>
              <a:spcAft>
                <a:spcPts val="150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endParaRPr lang="cs-CZ" sz="19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1010" indent="-461010">
              <a:spcBef>
                <a:spcPts val="0"/>
              </a:spcBef>
              <a:spcAft>
                <a:spcPts val="1200"/>
              </a:spcAft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defRPr/>
            </a:pPr>
            <a:endParaRPr lang="cs-CZ" sz="19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192070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3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4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19" ma:contentTypeDescription="Vytvoří nový dokument" ma:contentTypeScope="" ma:versionID="ed381681f88c5a65880af36e43e52388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78a231ee8dacb1aca20c30cd34283bc4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4F2ACF-9685-4E3D-BA4B-EB67E1E10FD5}">
  <ds:schemaRefs>
    <ds:schemaRef ds:uri="a867a263-4c00-4944-a435-72febfd70997"/>
    <ds:schemaRef ds:uri="ae529b29-b2bb-4f0f-bf76-47ede62a77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FC5A50D-16C2-49A5-9BCE-6252C91DAF9F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a867a263-4c00-4944-a435-72febfd70997"/>
    <ds:schemaRef ds:uri="http://purl.org/dc/terms/"/>
    <ds:schemaRef ds:uri="http://www.w3.org/XML/1998/namespace"/>
    <ds:schemaRef ds:uri="ae529b29-b2bb-4f0f-bf76-47ede62a77b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1638</Words>
  <Application>Microsoft Office PowerPoint</Application>
  <PresentationFormat>Vlastní</PresentationFormat>
  <Paragraphs>235</Paragraphs>
  <Slides>22</Slides>
  <Notes>22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20</vt:i4>
      </vt:variant>
      <vt:variant>
        <vt:lpstr>Nadpisy snímků</vt:lpstr>
      </vt:variant>
      <vt:variant>
        <vt:i4>22</vt:i4>
      </vt:variant>
    </vt:vector>
  </HeadingPairs>
  <TitlesOfParts>
    <vt:vector size="50" baseType="lpstr">
      <vt:lpstr>Arial</vt:lpstr>
      <vt:lpstr>Calibri</vt:lpstr>
      <vt:lpstr>Calibri Light</vt:lpstr>
      <vt:lpstr>Centhury Gothic</vt:lpstr>
      <vt:lpstr>Courier New</vt:lpstr>
      <vt:lpstr>Roboto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1_Šablona final</vt:lpstr>
      <vt:lpstr>2_Šablona final</vt:lpstr>
      <vt:lpstr>3_Šablona final</vt:lpstr>
      <vt:lpstr>4_Šablona final</vt:lpstr>
      <vt:lpstr>Aktuální informace z Ministerstva pro místní rozvoj Odbor strategií a analýz regionální politiky a politiky bydlení </vt:lpstr>
      <vt:lpstr>Obsah příspěvku:</vt:lpstr>
      <vt:lpstr>Publikace: Abeceda fondů EU 2021-2027 – 2. vydání</vt:lpstr>
      <vt:lpstr>Vyhledávač dotačních příležitostí</vt:lpstr>
      <vt:lpstr>Semináře pro žadatele a příjemce v regionech</vt:lpstr>
      <vt:lpstr>IROP 2021–2027, výzvy na rok 2023 harmonogram, RAP</vt:lpstr>
      <vt:lpstr>Národní plán obnovy: Výzvy na revitalizaci brownfieldů</vt:lpstr>
      <vt:lpstr>Zapojení RSK do hodnocení výzev na velké projekty revitalizace brownfieldů (2.8.1)</vt:lpstr>
      <vt:lpstr>Výběr projektů po hodnocení</vt:lpstr>
      <vt:lpstr>Národní plán obnovy - Cestovní ruch</vt:lpstr>
      <vt:lpstr>Národní plán obnovy – Zvýšení dostupnosti bydlení</vt:lpstr>
      <vt:lpstr>Národní plán obnovy – komponenty 4.1</vt:lpstr>
      <vt:lpstr>Národní plán obnovy 2. výzva demonstrativních aplikací 5G (1.4.1.6)</vt:lpstr>
      <vt:lpstr>Komunitně vedený místní rozvoj (CLLD)</vt:lpstr>
      <vt:lpstr>Informace k ITI 2021–2027</vt:lpstr>
      <vt:lpstr>Výzva URBACT pro města vyhlášena</vt:lpstr>
      <vt:lpstr>www.budtesmart.cz: web MMR k tématu Smart Cities </vt:lpstr>
      <vt:lpstr>Pakt pro rozvoj venkova ČR Spojme se pro rozvoj venkova  </vt:lpstr>
      <vt:lpstr>Příležitosti pro HSOÚ na národní úrovni</vt:lpstr>
      <vt:lpstr>27. ročník Vesnice roku oživení vesnických komunit</vt:lpstr>
      <vt:lpstr>Metodické příručky/brožury pro zástupce obcí </vt:lpstr>
      <vt:lpstr>Děkujeme za pozornost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Barcalová Jitka</cp:lastModifiedBy>
  <cp:revision>2</cp:revision>
  <cp:lastPrinted>2022-08-29T13:17:11Z</cp:lastPrinted>
  <dcterms:created xsi:type="dcterms:W3CDTF">2021-09-20T08:57:58Z</dcterms:created>
  <dcterms:modified xsi:type="dcterms:W3CDTF">2023-03-03T07:26:15Z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