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7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8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9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10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1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2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13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14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5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4" r:id="rId5"/>
    <p:sldMasterId id="2147483669" r:id="rId6"/>
    <p:sldMasterId id="2147484233" r:id="rId7"/>
    <p:sldMasterId id="2147483728" r:id="rId8"/>
    <p:sldMasterId id="2147483750" r:id="rId9"/>
    <p:sldMasterId id="2147483834" r:id="rId10"/>
    <p:sldMasterId id="2147483856" r:id="rId11"/>
    <p:sldMasterId id="2147483972" r:id="rId12"/>
    <p:sldMasterId id="2147483979" r:id="rId13"/>
    <p:sldMasterId id="2147483984" r:id="rId14"/>
    <p:sldMasterId id="2147484078" r:id="rId15"/>
    <p:sldMasterId id="2147484088" r:id="rId16"/>
    <p:sldMasterId id="2147484163" r:id="rId17"/>
    <p:sldMasterId id="2147484194" r:id="rId18"/>
    <p:sldMasterId id="2147484199" r:id="rId19"/>
  </p:sldMasterIdLst>
  <p:notesMasterIdLst>
    <p:notesMasterId r:id="rId49"/>
  </p:notesMasterIdLst>
  <p:handoutMasterIdLst>
    <p:handoutMasterId r:id="rId50"/>
  </p:handoutMasterIdLst>
  <p:sldIdLst>
    <p:sldId id="1271" r:id="rId20"/>
    <p:sldId id="1259" r:id="rId21"/>
    <p:sldId id="2145706519" r:id="rId22"/>
    <p:sldId id="2145706540" r:id="rId23"/>
    <p:sldId id="2145706543" r:id="rId24"/>
    <p:sldId id="2145706478" r:id="rId25"/>
    <p:sldId id="2145706544" r:id="rId26"/>
    <p:sldId id="2145706541" r:id="rId27"/>
    <p:sldId id="2145706542" r:id="rId28"/>
    <p:sldId id="2145706549" r:id="rId29"/>
    <p:sldId id="2145706573" r:id="rId30"/>
    <p:sldId id="2145706578" r:id="rId31"/>
    <p:sldId id="2145706580" r:id="rId32"/>
    <p:sldId id="2145706537" r:id="rId33"/>
    <p:sldId id="2145706577" r:id="rId34"/>
    <p:sldId id="1407" r:id="rId35"/>
    <p:sldId id="1432" r:id="rId36"/>
    <p:sldId id="1424" r:id="rId37"/>
    <p:sldId id="1422" r:id="rId38"/>
    <p:sldId id="1421" r:id="rId39"/>
    <p:sldId id="1423" r:id="rId40"/>
    <p:sldId id="1431" r:id="rId41"/>
    <p:sldId id="1429" r:id="rId42"/>
    <p:sldId id="2145706499" r:id="rId43"/>
    <p:sldId id="2145706485" r:id="rId44"/>
    <p:sldId id="2145706491" r:id="rId45"/>
    <p:sldId id="2145706486" r:id="rId46"/>
    <p:sldId id="2145706579" r:id="rId47"/>
    <p:sldId id="1262" r:id="rId48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4E1ADC4-FFED-D8AF-5F0A-C60B4E91463F}" name="Opravil Zdeněk" initials="OZ" userId="S::zdenek.opravil@mmr.cz::432fd13f-eea1-44cb-8bc8-b34480f7dd5c" providerId="AD"/>
  <p188:author id="{9CF38EEE-0BAE-7116-4A73-47C4DDC3B842}" name="Barcalová Jitka" initials="BJ" userId="S::jitka.barcalova@mmr.cz::ee576c53-5c4f-489f-b6ff-d6731ecd73c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ndřej Pergl" initials="OP" lastIdx="10" clrIdx="0"/>
  <p:cmAuthor id="1" name="Mazal Rostislav" initials="MR" lastIdx="5" clrIdx="1">
    <p:extLst>
      <p:ext uri="{19B8F6BF-5375-455C-9EA6-DF929625EA0E}">
        <p15:presenceInfo xmlns:p15="http://schemas.microsoft.com/office/powerpoint/2012/main" userId="S::rostislav.mazal@mmr.cz::41cffdb9-8294-4a48-a835-d370f562de6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8"/>
    <a:srgbClr val="D3EDF9"/>
    <a:srgbClr val="0C4CA3"/>
    <a:srgbClr val="034EA2"/>
    <a:srgbClr val="FB8005"/>
    <a:srgbClr val="E665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48061" autoAdjust="0"/>
  </p:normalViewPr>
  <p:slideViewPr>
    <p:cSldViewPr snapToGrid="0">
      <p:cViewPr varScale="1">
        <p:scale>
          <a:sx n="54" d="100"/>
          <a:sy n="54" d="100"/>
        </p:scale>
        <p:origin x="2754" y="66"/>
      </p:cViewPr>
      <p:guideLst>
        <p:guide orient="horz"/>
        <p:guide pos="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slide" Target="slides/slide28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slide" Target="slides/slide27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41" Type="http://schemas.openxmlformats.org/officeDocument/2006/relationships/slide" Target="slides/slide22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slide" Target="slides/slide26.xml"/><Relationship Id="rId53" Type="http://schemas.openxmlformats.org/officeDocument/2006/relationships/viewProps" Target="viewProps.xml"/><Relationship Id="rId58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slide" Target="slides/slide29.xml"/><Relationship Id="rId56" Type="http://schemas.microsoft.com/office/2016/11/relationships/changesInfo" Target="changesInfos/changesInfo1.xml"/><Relationship Id="rId8" Type="http://schemas.openxmlformats.org/officeDocument/2006/relationships/slideMaster" Target="slideMasters/slideMaster5.xml"/><Relationship Id="rId51" Type="http://schemas.openxmlformats.org/officeDocument/2006/relationships/commentAuthors" Target="commentAuthors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calová Jitka" userId="ee576c53-5c4f-489f-b6ff-d6731ecd73c7" providerId="ADAL" clId="{74E07D81-F1EB-4675-B710-B1B56CA8C6B0}"/>
    <pc:docChg chg="modSld">
      <pc:chgData name="Barcalová Jitka" userId="ee576c53-5c4f-489f-b6ff-d6731ecd73c7" providerId="ADAL" clId="{74E07D81-F1EB-4675-B710-B1B56CA8C6B0}" dt="2022-03-07T10:07:45.581" v="18" actId="6549"/>
      <pc:docMkLst>
        <pc:docMk/>
      </pc:docMkLst>
      <pc:sldChg chg="modNotesTx">
        <pc:chgData name="Barcalová Jitka" userId="ee576c53-5c4f-489f-b6ff-d6731ecd73c7" providerId="ADAL" clId="{74E07D81-F1EB-4675-B710-B1B56CA8C6B0}" dt="2022-03-07T10:07:16.462" v="10" actId="6549"/>
        <pc:sldMkLst>
          <pc:docMk/>
          <pc:sldMk cId="1651740581" sldId="1407"/>
        </pc:sldMkLst>
      </pc:sldChg>
      <pc:sldChg chg="modNotesTx">
        <pc:chgData name="Barcalová Jitka" userId="ee576c53-5c4f-489f-b6ff-d6731ecd73c7" providerId="ADAL" clId="{74E07D81-F1EB-4675-B710-B1B56CA8C6B0}" dt="2022-03-07T10:07:25.516" v="13" actId="6549"/>
        <pc:sldMkLst>
          <pc:docMk/>
          <pc:sldMk cId="137229639" sldId="1421"/>
        </pc:sldMkLst>
      </pc:sldChg>
      <pc:sldChg chg="modNotesTx">
        <pc:chgData name="Barcalová Jitka" userId="ee576c53-5c4f-489f-b6ff-d6731ecd73c7" providerId="ADAL" clId="{74E07D81-F1EB-4675-B710-B1B56CA8C6B0}" dt="2022-03-07T10:07:22.652" v="12" actId="6549"/>
        <pc:sldMkLst>
          <pc:docMk/>
          <pc:sldMk cId="1558429442" sldId="1422"/>
        </pc:sldMkLst>
      </pc:sldChg>
      <pc:sldChg chg="modNotesTx">
        <pc:chgData name="Barcalová Jitka" userId="ee576c53-5c4f-489f-b6ff-d6731ecd73c7" providerId="ADAL" clId="{74E07D81-F1EB-4675-B710-B1B56CA8C6B0}" dt="2022-03-07T10:07:28.634" v="14" actId="6549"/>
        <pc:sldMkLst>
          <pc:docMk/>
          <pc:sldMk cId="272706248" sldId="1423"/>
        </pc:sldMkLst>
      </pc:sldChg>
      <pc:sldChg chg="modNotesTx">
        <pc:chgData name="Barcalová Jitka" userId="ee576c53-5c4f-489f-b6ff-d6731ecd73c7" providerId="ADAL" clId="{74E07D81-F1EB-4675-B710-B1B56CA8C6B0}" dt="2022-03-07T10:07:19.603" v="11" actId="6549"/>
        <pc:sldMkLst>
          <pc:docMk/>
          <pc:sldMk cId="356861116" sldId="1424"/>
        </pc:sldMkLst>
      </pc:sldChg>
      <pc:sldChg chg="modNotesTx">
        <pc:chgData name="Barcalová Jitka" userId="ee576c53-5c4f-489f-b6ff-d6731ecd73c7" providerId="ADAL" clId="{74E07D81-F1EB-4675-B710-B1B56CA8C6B0}" dt="2022-03-07T10:07:31.722" v="15" actId="6549"/>
        <pc:sldMkLst>
          <pc:docMk/>
          <pc:sldMk cId="1943890447" sldId="1431"/>
        </pc:sldMkLst>
      </pc:sldChg>
      <pc:sldChg chg="modNotesTx">
        <pc:chgData name="Barcalová Jitka" userId="ee576c53-5c4f-489f-b6ff-d6731ecd73c7" providerId="ADAL" clId="{74E07D81-F1EB-4675-B710-B1B56CA8C6B0}" dt="2022-03-07T10:06:40.451" v="3" actId="6549"/>
        <pc:sldMkLst>
          <pc:docMk/>
          <pc:sldMk cId="1512197325" sldId="2145706478"/>
        </pc:sldMkLst>
      </pc:sldChg>
      <pc:sldChg chg="modNotesTx">
        <pc:chgData name="Barcalová Jitka" userId="ee576c53-5c4f-489f-b6ff-d6731ecd73c7" providerId="ADAL" clId="{74E07D81-F1EB-4675-B710-B1B56CA8C6B0}" dt="2022-03-07T10:07:39.591" v="16" actId="6549"/>
        <pc:sldMkLst>
          <pc:docMk/>
          <pc:sldMk cId="2526561625" sldId="2145706485"/>
        </pc:sldMkLst>
      </pc:sldChg>
      <pc:sldChg chg="modNotesTx">
        <pc:chgData name="Barcalová Jitka" userId="ee576c53-5c4f-489f-b6ff-d6731ecd73c7" providerId="ADAL" clId="{74E07D81-F1EB-4675-B710-B1B56CA8C6B0}" dt="2022-03-07T10:07:45.581" v="18" actId="6549"/>
        <pc:sldMkLst>
          <pc:docMk/>
          <pc:sldMk cId="2593301856" sldId="2145706486"/>
        </pc:sldMkLst>
      </pc:sldChg>
      <pc:sldChg chg="modNotesTx">
        <pc:chgData name="Barcalová Jitka" userId="ee576c53-5c4f-489f-b6ff-d6731ecd73c7" providerId="ADAL" clId="{74E07D81-F1EB-4675-B710-B1B56CA8C6B0}" dt="2022-03-07T10:07:42.748" v="17" actId="6549"/>
        <pc:sldMkLst>
          <pc:docMk/>
          <pc:sldMk cId="3698865856" sldId="2145706491"/>
        </pc:sldMkLst>
      </pc:sldChg>
      <pc:sldChg chg="modNotesTx">
        <pc:chgData name="Barcalová Jitka" userId="ee576c53-5c4f-489f-b6ff-d6731ecd73c7" providerId="ADAL" clId="{74E07D81-F1EB-4675-B710-B1B56CA8C6B0}" dt="2022-03-07T10:06:25.859" v="0" actId="6549"/>
        <pc:sldMkLst>
          <pc:docMk/>
          <pc:sldMk cId="2919555977" sldId="2145706519"/>
        </pc:sldMkLst>
      </pc:sldChg>
      <pc:sldChg chg="modNotesTx">
        <pc:chgData name="Barcalová Jitka" userId="ee576c53-5c4f-489f-b6ff-d6731ecd73c7" providerId="ADAL" clId="{74E07D81-F1EB-4675-B710-B1B56CA8C6B0}" dt="2022-03-07T10:07:08.379" v="9" actId="6549"/>
        <pc:sldMkLst>
          <pc:docMk/>
          <pc:sldMk cId="24182980" sldId="2145706537"/>
        </pc:sldMkLst>
      </pc:sldChg>
      <pc:sldChg chg="modNotesTx">
        <pc:chgData name="Barcalová Jitka" userId="ee576c53-5c4f-489f-b6ff-d6731ecd73c7" providerId="ADAL" clId="{74E07D81-F1EB-4675-B710-B1B56CA8C6B0}" dt="2022-03-07T10:06:29.703" v="1" actId="6549"/>
        <pc:sldMkLst>
          <pc:docMk/>
          <pc:sldMk cId="4151952312" sldId="2145706540"/>
        </pc:sldMkLst>
      </pc:sldChg>
      <pc:sldChg chg="modNotesTx">
        <pc:chgData name="Barcalová Jitka" userId="ee576c53-5c4f-489f-b6ff-d6731ecd73c7" providerId="ADAL" clId="{74E07D81-F1EB-4675-B710-B1B56CA8C6B0}" dt="2022-03-07T10:06:47.536" v="5" actId="6549"/>
        <pc:sldMkLst>
          <pc:docMk/>
          <pc:sldMk cId="3747931313" sldId="2145706541"/>
        </pc:sldMkLst>
      </pc:sldChg>
      <pc:sldChg chg="modNotesTx">
        <pc:chgData name="Barcalová Jitka" userId="ee576c53-5c4f-489f-b6ff-d6731ecd73c7" providerId="ADAL" clId="{74E07D81-F1EB-4675-B710-B1B56CA8C6B0}" dt="2022-03-07T10:06:34.420" v="2" actId="6549"/>
        <pc:sldMkLst>
          <pc:docMk/>
          <pc:sldMk cId="1348547681" sldId="2145706543"/>
        </pc:sldMkLst>
      </pc:sldChg>
      <pc:sldChg chg="modNotesTx">
        <pc:chgData name="Barcalová Jitka" userId="ee576c53-5c4f-489f-b6ff-d6731ecd73c7" providerId="ADAL" clId="{74E07D81-F1EB-4675-B710-B1B56CA8C6B0}" dt="2022-03-07T10:06:43.806" v="4" actId="6549"/>
        <pc:sldMkLst>
          <pc:docMk/>
          <pc:sldMk cId="3241929133" sldId="2145706544"/>
        </pc:sldMkLst>
      </pc:sldChg>
      <pc:sldChg chg="modNotesTx">
        <pc:chgData name="Barcalová Jitka" userId="ee576c53-5c4f-489f-b6ff-d6731ecd73c7" providerId="ADAL" clId="{74E07D81-F1EB-4675-B710-B1B56CA8C6B0}" dt="2022-03-07T10:06:52.739" v="6" actId="6549"/>
        <pc:sldMkLst>
          <pc:docMk/>
          <pc:sldMk cId="1430755309" sldId="2145706549"/>
        </pc:sldMkLst>
      </pc:sldChg>
      <pc:sldChg chg="modNotesTx">
        <pc:chgData name="Barcalová Jitka" userId="ee576c53-5c4f-489f-b6ff-d6731ecd73c7" providerId="ADAL" clId="{74E07D81-F1EB-4675-B710-B1B56CA8C6B0}" dt="2022-03-07T10:06:58.183" v="7" actId="6549"/>
        <pc:sldMkLst>
          <pc:docMk/>
          <pc:sldMk cId="2016874794" sldId="2145706573"/>
        </pc:sldMkLst>
      </pc:sldChg>
      <pc:sldChg chg="modNotesTx">
        <pc:chgData name="Barcalová Jitka" userId="ee576c53-5c4f-489f-b6ff-d6731ecd73c7" providerId="ADAL" clId="{74E07D81-F1EB-4675-B710-B1B56CA8C6B0}" dt="2022-03-07T10:07:02.501" v="8" actId="6549"/>
        <pc:sldMkLst>
          <pc:docMk/>
          <pc:sldMk cId="1994115811" sldId="214570657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mmrcz.sharepoint.com/sites/52/52_SHP/522/Agendy/&#218;zemn&#237;%20dimenze/RAP/RAP%202021+/Sb&#283;r%20do%2030.6.%202021/RAP_data_0620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mmrcz.sharepoint.com/sites/52/52_SHP/522/Agendy/&#218;zemn&#237;%20dimenze/RAP/RAP%202021+/Sb&#283;r%20do%2030.6.%202021/RAP_data_0620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mmrcz.sharepoint.com/sites/52/52_SHP/522/Agendy/&#218;zemn&#237;%20dimenze/RAP/RAP%202021+/Sb&#283;r%20do%2030.6.%202021/RAP_data_0620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mmrcz.sharepoint.com/sites/52/52_SHP/522/Agendy/&#218;zemn&#237;%20dimenze/RAP/RAP%202021+/Sb&#283;r%20do%2030.6.%202021/RAP_data_0620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Se&#353;it4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b="1"/>
              <a:t>Silnice II. třídy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0.16718617934205177"/>
          <c:y val="0.18300984472002632"/>
          <c:w val="0.74701094856152062"/>
          <c:h val="0.762713846519653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List1!$J$61</c:f>
              <c:strCache>
                <c:ptCount val="1"/>
                <c:pt idx="0">
                  <c:v>Abkap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List1!$K$61</c:f>
              <c:numCache>
                <c:formatCode>#,##0</c:formatCode>
                <c:ptCount val="1"/>
                <c:pt idx="0">
                  <c:v>27318687705.830498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EB-48DC-B2C1-857562B87971}"/>
            </c:ext>
          </c:extLst>
        </c:ser>
        <c:ser>
          <c:idx val="1"/>
          <c:order val="1"/>
          <c:tx>
            <c:strRef>
              <c:f>List1!$J$62</c:f>
              <c:strCache>
                <c:ptCount val="1"/>
                <c:pt idx="0">
                  <c:v>Alokace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List1!$K$62</c:f>
              <c:numCache>
                <c:formatCode>#,##0</c:formatCode>
                <c:ptCount val="1"/>
                <c:pt idx="0">
                  <c:v>9535357156.3800011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5EB-48DC-B2C1-857562B879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4"/>
        <c:overlap val="64"/>
        <c:axId val="585178344"/>
        <c:axId val="543070768"/>
      </c:barChart>
      <c:catAx>
        <c:axId val="585178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43070768"/>
        <c:crosses val="autoZero"/>
        <c:auto val="1"/>
        <c:lblAlgn val="ctr"/>
        <c:lblOffset val="100"/>
        <c:noMultiLvlLbl val="0"/>
      </c:catAx>
      <c:valAx>
        <c:axId val="543070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85178344"/>
        <c:crosses val="autoZero"/>
        <c:crossBetween val="between"/>
        <c:dispUnits>
          <c:builtInUnit val="billions"/>
          <c:dispUnitsLbl>
            <c:layout>
              <c:manualLayout>
                <c:xMode val="edge"/>
                <c:yMode val="edge"/>
                <c:x val="1.3463189087095703E-2"/>
                <c:y val="0.1488083883122166"/>
              </c:manualLayout>
            </c:layout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0397812563689"/>
          <c:y val="0.3330750967318824"/>
          <c:w val="0.2516724238947553"/>
          <c:h val="0.20233757222109766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b="1"/>
              <a:t>ZZS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List1!$J$70</c:f>
              <c:strCache>
                <c:ptCount val="1"/>
                <c:pt idx="0">
                  <c:v>Abkap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List1!$K$70</c:f>
              <c:numCache>
                <c:formatCode>#,##0</c:formatCode>
                <c:ptCount val="1"/>
                <c:pt idx="0">
                  <c:v>3616978750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2E-4B6A-9A6C-71FAAD31F185}"/>
            </c:ext>
          </c:extLst>
        </c:ser>
        <c:ser>
          <c:idx val="1"/>
          <c:order val="1"/>
          <c:tx>
            <c:strRef>
              <c:f>List1!$J$71</c:f>
              <c:strCache>
                <c:ptCount val="1"/>
                <c:pt idx="0">
                  <c:v>Alokace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List1!$K$71</c:f>
              <c:numCache>
                <c:formatCode>#,##0</c:formatCode>
                <c:ptCount val="1"/>
                <c:pt idx="0">
                  <c:v>1381036151.8499999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2E-4B6A-9A6C-71FAAD31F1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4"/>
        <c:overlap val="64"/>
        <c:axId val="537375928"/>
        <c:axId val="537373304"/>
      </c:barChart>
      <c:catAx>
        <c:axId val="537375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37373304"/>
        <c:crosses val="autoZero"/>
        <c:auto val="1"/>
        <c:lblAlgn val="ctr"/>
        <c:lblOffset val="100"/>
        <c:noMultiLvlLbl val="0"/>
      </c:catAx>
      <c:valAx>
        <c:axId val="537373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37375928"/>
        <c:crosses val="autoZero"/>
        <c:crossBetween val="between"/>
        <c:dispUnits>
          <c:builtInUnit val="billions"/>
          <c:dispUnitsLbl>
            <c:layout>
              <c:manualLayout>
                <c:xMode val="edge"/>
                <c:yMode val="edge"/>
                <c:x val="3.6962818203668972E-2"/>
                <c:y val="0.15959067022137124"/>
              </c:manualLayout>
            </c:layout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b="1"/>
              <a:t>SŠ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0.17852377657738977"/>
          <c:y val="0.18300984472002632"/>
          <c:w val="0.73096349192230092"/>
          <c:h val="0.762713846519653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List1!$J$66</c:f>
              <c:strCache>
                <c:ptCount val="1"/>
                <c:pt idx="0">
                  <c:v>Abkap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List1!$K$66</c:f>
              <c:numCache>
                <c:formatCode>#,##0</c:formatCode>
                <c:ptCount val="1"/>
                <c:pt idx="0">
                  <c:v>6803953327.6000004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A9-4741-823E-09299E245B27}"/>
            </c:ext>
          </c:extLst>
        </c:ser>
        <c:ser>
          <c:idx val="1"/>
          <c:order val="1"/>
          <c:tx>
            <c:strRef>
              <c:f>List1!$J$67</c:f>
              <c:strCache>
                <c:ptCount val="1"/>
                <c:pt idx="0">
                  <c:v>Alokace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List1!$K$67</c:f>
              <c:numCache>
                <c:formatCode>#,##0</c:formatCode>
                <c:ptCount val="1"/>
                <c:pt idx="0">
                  <c:v>2561933780.8099999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A9-4741-823E-09299E245B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4"/>
        <c:overlap val="64"/>
        <c:axId val="387842432"/>
        <c:axId val="387843088"/>
      </c:barChart>
      <c:catAx>
        <c:axId val="3878424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87843088"/>
        <c:crosses val="autoZero"/>
        <c:auto val="1"/>
        <c:lblAlgn val="ctr"/>
        <c:lblOffset val="100"/>
        <c:noMultiLvlLbl val="0"/>
      </c:catAx>
      <c:valAx>
        <c:axId val="387843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87842432"/>
        <c:crosses val="autoZero"/>
        <c:crossBetween val="between"/>
        <c:dispUnits>
          <c:builtInUnit val="billions"/>
          <c:dispUnitsLbl>
            <c:layout>
              <c:manualLayout>
                <c:xMode val="edge"/>
                <c:yMode val="edge"/>
                <c:x val="2.9395507693862528E-2"/>
                <c:y val="0.16019980830400327"/>
              </c:manualLayout>
            </c:layout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b="1"/>
              <a:t>DI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List1!$J$73</c:f>
              <c:strCache>
                <c:ptCount val="1"/>
                <c:pt idx="0">
                  <c:v>Abkap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List1!$K$73</c:f>
              <c:numCache>
                <c:formatCode>#,##0</c:formatCode>
                <c:ptCount val="1"/>
                <c:pt idx="0">
                  <c:v>3574024475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64-4C5E-8DB7-F4CADBC01A85}"/>
            </c:ext>
          </c:extLst>
        </c:ser>
        <c:ser>
          <c:idx val="1"/>
          <c:order val="1"/>
          <c:tx>
            <c:strRef>
              <c:f>List1!$J$74</c:f>
              <c:strCache>
                <c:ptCount val="1"/>
                <c:pt idx="0">
                  <c:v>Alokace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List1!$K$74</c:f>
              <c:numCache>
                <c:formatCode>#,##0</c:formatCode>
                <c:ptCount val="1"/>
                <c:pt idx="0">
                  <c:v>2585225000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64-4C5E-8DB7-F4CADBC01A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4"/>
        <c:overlap val="64"/>
        <c:axId val="592586040"/>
        <c:axId val="592586696"/>
      </c:barChart>
      <c:catAx>
        <c:axId val="5925860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92586696"/>
        <c:crosses val="autoZero"/>
        <c:auto val="1"/>
        <c:lblAlgn val="ctr"/>
        <c:lblOffset val="100"/>
        <c:noMultiLvlLbl val="0"/>
      </c:catAx>
      <c:valAx>
        <c:axId val="592586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92586040"/>
        <c:crosses val="autoZero"/>
        <c:crossBetween val="between"/>
        <c:dispUnits>
          <c:builtInUnit val="billions"/>
          <c:dispUnitsLbl>
            <c:layout>
              <c:manualLayout>
                <c:xMode val="edge"/>
                <c:yMode val="edge"/>
                <c:x val="4.0935543260276534E-2"/>
                <c:y val="0.170068228078607"/>
              </c:manualLayout>
            </c:layout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Předpoklad</c:v>
          </c:tx>
          <c:spPr>
            <a:ln w="50800" cap="rnd">
              <a:solidFill>
                <a:srgbClr val="4372B3"/>
              </a:solidFill>
              <a:prstDash val="dash"/>
              <a:round/>
            </a:ln>
            <a:effectLst/>
          </c:spPr>
          <c:marker>
            <c:symbol val="none"/>
          </c:marker>
          <c:cat>
            <c:multiLvlStrRef>
              <c:f>List1!$A$2:$B$25</c:f>
              <c:multiLvlStrCache>
                <c:ptCount val="24"/>
                <c:lvl>
                  <c:pt idx="0">
                    <c:v>Leden</c:v>
                  </c:pt>
                  <c:pt idx="1">
                    <c:v>Únor</c:v>
                  </c:pt>
                  <c:pt idx="2">
                    <c:v>Březen</c:v>
                  </c:pt>
                  <c:pt idx="3">
                    <c:v>Duben</c:v>
                  </c:pt>
                  <c:pt idx="4">
                    <c:v>Květen</c:v>
                  </c:pt>
                  <c:pt idx="5">
                    <c:v>Červen</c:v>
                  </c:pt>
                  <c:pt idx="6">
                    <c:v>Červenec</c:v>
                  </c:pt>
                  <c:pt idx="7">
                    <c:v>Srpen</c:v>
                  </c:pt>
                  <c:pt idx="8">
                    <c:v>Září</c:v>
                  </c:pt>
                  <c:pt idx="9">
                    <c:v>Říjen</c:v>
                  </c:pt>
                  <c:pt idx="10">
                    <c:v>Listopad</c:v>
                  </c:pt>
                  <c:pt idx="11">
                    <c:v>Prosinec</c:v>
                  </c:pt>
                  <c:pt idx="12">
                    <c:v>Leden</c:v>
                  </c:pt>
                  <c:pt idx="13">
                    <c:v>Únor</c:v>
                  </c:pt>
                  <c:pt idx="14">
                    <c:v>Březen</c:v>
                  </c:pt>
                  <c:pt idx="15">
                    <c:v>Duben</c:v>
                  </c:pt>
                  <c:pt idx="16">
                    <c:v>Květen</c:v>
                  </c:pt>
                  <c:pt idx="17">
                    <c:v>Červen</c:v>
                  </c:pt>
                  <c:pt idx="18">
                    <c:v>Červenec</c:v>
                  </c:pt>
                  <c:pt idx="19">
                    <c:v>Srpen</c:v>
                  </c:pt>
                  <c:pt idx="20">
                    <c:v>Září</c:v>
                  </c:pt>
                  <c:pt idx="21">
                    <c:v>Ŕíjen</c:v>
                  </c:pt>
                  <c:pt idx="22">
                    <c:v>Listopad</c:v>
                  </c:pt>
                  <c:pt idx="23">
                    <c:v>Prosinec</c:v>
                  </c:pt>
                </c:lvl>
                <c:lvl>
                  <c:pt idx="0">
                    <c:v>2021</c:v>
                  </c:pt>
                  <c:pt idx="12">
                    <c:v>2022</c:v>
                  </c:pt>
                </c:lvl>
              </c:multiLvlStrCache>
            </c:multiLvlStrRef>
          </c:cat>
          <c:val>
            <c:numRef>
              <c:f>List1!$D$2:$D$25</c:f>
              <c:numCache>
                <c:formatCode>General</c:formatCode>
                <c:ptCount val="24"/>
                <c:pt idx="0">
                  <c:v>359332763.33000028</c:v>
                </c:pt>
                <c:pt idx="1">
                  <c:v>1302597228.0500042</c:v>
                </c:pt>
                <c:pt idx="2">
                  <c:v>2305280690.9100356</c:v>
                </c:pt>
                <c:pt idx="3">
                  <c:v>2917750592.9100389</c:v>
                </c:pt>
                <c:pt idx="4">
                  <c:v>3450551678.6500401</c:v>
                </c:pt>
                <c:pt idx="5">
                  <c:v>7707323174.7699289</c:v>
                </c:pt>
                <c:pt idx="6">
                  <c:v>8655053542.5699558</c:v>
                </c:pt>
                <c:pt idx="7">
                  <c:v>11542856034.83004</c:v>
                </c:pt>
                <c:pt idx="8">
                  <c:v>15242020428.330036</c:v>
                </c:pt>
                <c:pt idx="9">
                  <c:v>16442427843.779961</c:v>
                </c:pt>
                <c:pt idx="10">
                  <c:v>17389462947.040051</c:v>
                </c:pt>
                <c:pt idx="11">
                  <c:v>23250787037.749962</c:v>
                </c:pt>
                <c:pt idx="12">
                  <c:v>24190606730.750206</c:v>
                </c:pt>
                <c:pt idx="13">
                  <c:v>26943839874.091934</c:v>
                </c:pt>
                <c:pt idx="14">
                  <c:v>28128167313.082062</c:v>
                </c:pt>
                <c:pt idx="15">
                  <c:v>30057896480.27177</c:v>
                </c:pt>
                <c:pt idx="16">
                  <c:v>34295949015.012074</c:v>
                </c:pt>
                <c:pt idx="17">
                  <c:v>36770457547.57177</c:v>
                </c:pt>
                <c:pt idx="18">
                  <c:v>38162582645.221466</c:v>
                </c:pt>
                <c:pt idx="19">
                  <c:v>39827452885.769798</c:v>
                </c:pt>
                <c:pt idx="20">
                  <c:v>42178402526.430038</c:v>
                </c:pt>
                <c:pt idx="21">
                  <c:v>43493958880.270416</c:v>
                </c:pt>
                <c:pt idx="22">
                  <c:v>53399791934.520386</c:v>
                </c:pt>
                <c:pt idx="23">
                  <c:v>63621981016.880424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149-40B0-8EEC-655613BCF270}"/>
            </c:ext>
          </c:extLst>
        </c:ser>
        <c:ser>
          <c:idx val="1"/>
          <c:order val="1"/>
          <c:tx>
            <c:v>Skutečnost</c:v>
          </c:tx>
          <c:spPr>
            <a:ln w="50800" cap="rnd">
              <a:solidFill>
                <a:srgbClr val="18B29C"/>
              </a:solidFill>
              <a:round/>
            </a:ln>
            <a:effectLst/>
          </c:spPr>
          <c:marker>
            <c:symbol val="none"/>
          </c:marker>
          <c:cat>
            <c:multiLvlStrRef>
              <c:f>List1!$A$2:$B$25</c:f>
              <c:multiLvlStrCache>
                <c:ptCount val="24"/>
                <c:lvl>
                  <c:pt idx="0">
                    <c:v>Leden</c:v>
                  </c:pt>
                  <c:pt idx="1">
                    <c:v>Únor</c:v>
                  </c:pt>
                  <c:pt idx="2">
                    <c:v>Březen</c:v>
                  </c:pt>
                  <c:pt idx="3">
                    <c:v>Duben</c:v>
                  </c:pt>
                  <c:pt idx="4">
                    <c:v>Květen</c:v>
                  </c:pt>
                  <c:pt idx="5">
                    <c:v>Červen</c:v>
                  </c:pt>
                  <c:pt idx="6">
                    <c:v>Červenec</c:v>
                  </c:pt>
                  <c:pt idx="7">
                    <c:v>Srpen</c:v>
                  </c:pt>
                  <c:pt idx="8">
                    <c:v>Září</c:v>
                  </c:pt>
                  <c:pt idx="9">
                    <c:v>Říjen</c:v>
                  </c:pt>
                  <c:pt idx="10">
                    <c:v>Listopad</c:v>
                  </c:pt>
                  <c:pt idx="11">
                    <c:v>Prosinec</c:v>
                  </c:pt>
                  <c:pt idx="12">
                    <c:v>Leden</c:v>
                  </c:pt>
                  <c:pt idx="13">
                    <c:v>Únor</c:v>
                  </c:pt>
                  <c:pt idx="14">
                    <c:v>Březen</c:v>
                  </c:pt>
                  <c:pt idx="15">
                    <c:v>Duben</c:v>
                  </c:pt>
                  <c:pt idx="16">
                    <c:v>Květen</c:v>
                  </c:pt>
                  <c:pt idx="17">
                    <c:v>Červen</c:v>
                  </c:pt>
                  <c:pt idx="18">
                    <c:v>Červenec</c:v>
                  </c:pt>
                  <c:pt idx="19">
                    <c:v>Srpen</c:v>
                  </c:pt>
                  <c:pt idx="20">
                    <c:v>Září</c:v>
                  </c:pt>
                  <c:pt idx="21">
                    <c:v>Ŕíjen</c:v>
                  </c:pt>
                  <c:pt idx="22">
                    <c:v>Listopad</c:v>
                  </c:pt>
                  <c:pt idx="23">
                    <c:v>Prosinec</c:v>
                  </c:pt>
                </c:lvl>
                <c:lvl>
                  <c:pt idx="0">
                    <c:v>2021</c:v>
                  </c:pt>
                  <c:pt idx="12">
                    <c:v>2022</c:v>
                  </c:pt>
                </c:lvl>
              </c:multiLvlStrCache>
            </c:multiLvlStrRef>
          </c:cat>
          <c:val>
            <c:numRef>
              <c:f>List1!$F$2:$F$12</c:f>
              <c:numCache>
                <c:formatCode>General</c:formatCode>
                <c:ptCount val="11"/>
                <c:pt idx="0">
                  <c:v>661240590.10999954</c:v>
                </c:pt>
                <c:pt idx="1">
                  <c:v>1423758215.2099996</c:v>
                </c:pt>
                <c:pt idx="2">
                  <c:v>2225855017.6300225</c:v>
                </c:pt>
                <c:pt idx="3">
                  <c:v>2702232910.9200225</c:v>
                </c:pt>
                <c:pt idx="4">
                  <c:v>3125255606.4500232</c:v>
                </c:pt>
                <c:pt idx="5">
                  <c:v>5132408240.8700256</c:v>
                </c:pt>
                <c:pt idx="6">
                  <c:v>5531568164.8100252</c:v>
                </c:pt>
                <c:pt idx="7">
                  <c:v>6967114286.1300173</c:v>
                </c:pt>
                <c:pt idx="8">
                  <c:v>8148936209.760026</c:v>
                </c:pt>
                <c:pt idx="9">
                  <c:v>8151414719.760026</c:v>
                </c:pt>
                <c:pt idx="10">
                  <c:v>8165513128.760026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149-40B0-8EEC-655613BCF2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76755120"/>
        <c:axId val="166167072"/>
      </c:lineChart>
      <c:catAx>
        <c:axId val="2076755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6167072"/>
        <c:crosses val="autoZero"/>
        <c:auto val="1"/>
        <c:lblAlgn val="ctr"/>
        <c:lblOffset val="100"/>
        <c:noMultiLvlLbl val="0"/>
      </c:catAx>
      <c:valAx>
        <c:axId val="166167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76755120"/>
        <c:crosses val="autoZero"/>
        <c:crossBetween val="between"/>
        <c:dispUnits>
          <c:builtInUnit val="billion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7052217933113982"/>
          <c:y val="6.393826722161082E-2"/>
          <c:w val="0.49838554622477405"/>
          <c:h val="6.42196341426903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100"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hyperlink" Target="https://sc-compass.cz/" TargetMode="External"/><Relationship Id="rId7" Type="http://schemas.openxmlformats.org/officeDocument/2006/relationships/image" Target="../media/image54.jpeg"/><Relationship Id="rId12" Type="http://schemas.openxmlformats.org/officeDocument/2006/relationships/image" Target="../media/image58.jpeg"/><Relationship Id="rId2" Type="http://schemas.openxmlformats.org/officeDocument/2006/relationships/hyperlink" Target="mailto:Dominik.Opalka@mmr.cz" TargetMode="External"/><Relationship Id="rId1" Type="http://schemas.openxmlformats.org/officeDocument/2006/relationships/hyperlink" Target="https://www.5gthon.cz/" TargetMode="External"/><Relationship Id="rId6" Type="http://schemas.openxmlformats.org/officeDocument/2006/relationships/image" Target="../media/image53.jpeg"/><Relationship Id="rId11" Type="http://schemas.openxmlformats.org/officeDocument/2006/relationships/image" Target="../media/image57.jpeg"/><Relationship Id="rId5" Type="http://schemas.openxmlformats.org/officeDocument/2006/relationships/hyperlink" Target="https://urbact.eu/urbact-v-ceske-republice" TargetMode="External"/><Relationship Id="rId10" Type="http://schemas.openxmlformats.org/officeDocument/2006/relationships/image" Target="../media/image56.jpeg"/><Relationship Id="rId4" Type="http://schemas.openxmlformats.org/officeDocument/2006/relationships/hyperlink" Target="https://www.soutezchytramesta.cz/" TargetMode="External"/><Relationship Id="rId9" Type="http://schemas.openxmlformats.org/officeDocument/2006/relationships/image" Target="../media/image56.svg"/></Relationships>
</file>

<file path=ppt/diagrams/_rels/drawing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7.jpeg"/><Relationship Id="rId3" Type="http://schemas.openxmlformats.org/officeDocument/2006/relationships/image" Target="../media/image53.jpeg"/><Relationship Id="rId12" Type="http://schemas.openxmlformats.org/officeDocument/2006/relationships/hyperlink" Target="https://www.soutezchytramesta.cz/" TargetMode="External"/><Relationship Id="rId2" Type="http://schemas.openxmlformats.org/officeDocument/2006/relationships/hyperlink" Target="mailto:Dominik.Opalka@mmr.cz" TargetMode="External"/><Relationship Id="rId1" Type="http://schemas.openxmlformats.org/officeDocument/2006/relationships/hyperlink" Target="https://www.5gthon.cz/" TargetMode="External"/><Relationship Id="rId11" Type="http://schemas.openxmlformats.org/officeDocument/2006/relationships/image" Target="../media/image56.jpeg"/><Relationship Id="rId5" Type="http://schemas.openxmlformats.org/officeDocument/2006/relationships/image" Target="../media/image55.png"/><Relationship Id="rId15" Type="http://schemas.openxmlformats.org/officeDocument/2006/relationships/image" Target="../media/image58.jpeg"/><Relationship Id="rId10" Type="http://schemas.openxmlformats.org/officeDocument/2006/relationships/hyperlink" Target="https://sc-compass.cz/" TargetMode="External"/><Relationship Id="rId4" Type="http://schemas.openxmlformats.org/officeDocument/2006/relationships/image" Target="../media/image54.jpeg"/><Relationship Id="rId9" Type="http://schemas.openxmlformats.org/officeDocument/2006/relationships/image" Target="../media/image56.svg"/><Relationship Id="rId14" Type="http://schemas.openxmlformats.org/officeDocument/2006/relationships/hyperlink" Target="https://urbact.eu/urbact-v-ceske-republice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B776CC-CF63-4691-9CF2-048A6FE5B4A1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A84AA28-4A38-471B-8241-7666D8D4EF76}">
      <dgm:prSet phldrT="[Text]" custT="1"/>
      <dgm:spPr/>
      <dgm:t>
        <a:bodyPr/>
        <a:lstStyle/>
        <a:p>
          <a:endParaRPr lang="cs-CZ" sz="1600"/>
        </a:p>
      </dgm:t>
    </dgm:pt>
    <dgm:pt modelId="{034CD51E-D22F-4E8F-8BBC-96DD772E97B7}" type="parTrans" cxnId="{344E3CDD-F46D-4C67-A7BB-55BE169AC322}">
      <dgm:prSet/>
      <dgm:spPr/>
      <dgm:t>
        <a:bodyPr/>
        <a:lstStyle/>
        <a:p>
          <a:endParaRPr lang="cs-CZ"/>
        </a:p>
      </dgm:t>
    </dgm:pt>
    <dgm:pt modelId="{4A930374-2AF5-40DE-AE14-066C821BE660}" type="sibTrans" cxnId="{344E3CDD-F46D-4C67-A7BB-55BE169AC322}">
      <dgm:prSet/>
      <dgm:spPr/>
      <dgm:t>
        <a:bodyPr/>
        <a:lstStyle/>
        <a:p>
          <a:endParaRPr lang="cs-CZ"/>
        </a:p>
      </dgm:t>
    </dgm:pt>
    <dgm:pt modelId="{A4DA31A2-F26D-4BDF-9A1E-F57187E320A1}">
      <dgm:prSet phldrT="[Text]"/>
      <dgm:spPr/>
      <dgm:t>
        <a:bodyPr/>
        <a:lstStyle/>
        <a:p>
          <a:r>
            <a:rPr lang="cs-CZ"/>
            <a:t>PS SRR</a:t>
          </a:r>
        </a:p>
      </dgm:t>
    </dgm:pt>
    <dgm:pt modelId="{9E4D8D82-7CBF-4133-8AAF-1D581A6F1F73}" type="parTrans" cxnId="{6D52DF2A-2C52-482B-9D20-7C26C8366505}">
      <dgm:prSet/>
      <dgm:spPr/>
      <dgm:t>
        <a:bodyPr/>
        <a:lstStyle/>
        <a:p>
          <a:endParaRPr lang="cs-CZ"/>
        </a:p>
      </dgm:t>
    </dgm:pt>
    <dgm:pt modelId="{B50E1F58-7046-4156-B052-D5D2EB67FF97}" type="sibTrans" cxnId="{6D52DF2A-2C52-482B-9D20-7C26C8366505}">
      <dgm:prSet/>
      <dgm:spPr/>
      <dgm:t>
        <a:bodyPr/>
        <a:lstStyle/>
        <a:p>
          <a:endParaRPr lang="cs-CZ"/>
        </a:p>
      </dgm:t>
    </dgm:pt>
    <dgm:pt modelId="{66A5EA8D-EAA9-473C-BED8-309192073D6E}">
      <dgm:prSet phldrT="[Text]"/>
      <dgm:spPr/>
      <dgm:t>
        <a:bodyPr/>
        <a:lstStyle/>
        <a:p>
          <a:r>
            <a:rPr lang="cs-CZ"/>
            <a:t>NSK</a:t>
          </a:r>
        </a:p>
      </dgm:t>
    </dgm:pt>
    <dgm:pt modelId="{A807F9B0-7581-4A26-92F6-78E72BCF5BB7}" type="parTrans" cxnId="{685E976B-3792-45B8-A0C3-38455ADE4CBB}">
      <dgm:prSet/>
      <dgm:spPr/>
      <dgm:t>
        <a:bodyPr/>
        <a:lstStyle/>
        <a:p>
          <a:endParaRPr lang="cs-CZ"/>
        </a:p>
      </dgm:t>
    </dgm:pt>
    <dgm:pt modelId="{A38ABBC3-4028-4046-AE31-FAD4C86E8EA7}" type="sibTrans" cxnId="{685E976B-3792-45B8-A0C3-38455ADE4CBB}">
      <dgm:prSet/>
      <dgm:spPr/>
      <dgm:t>
        <a:bodyPr/>
        <a:lstStyle/>
        <a:p>
          <a:endParaRPr lang="cs-CZ"/>
        </a:p>
      </dgm:t>
    </dgm:pt>
    <dgm:pt modelId="{E8F410C4-37FF-4B23-B2D8-87AF7725E12C}">
      <dgm:prSet phldrT="[Text]"/>
      <dgm:spPr/>
      <dgm:t>
        <a:bodyPr/>
        <a:lstStyle/>
        <a:p>
          <a:r>
            <a:rPr lang="cs-CZ"/>
            <a:t>Územní PS</a:t>
          </a:r>
        </a:p>
      </dgm:t>
    </dgm:pt>
    <dgm:pt modelId="{AD91A0B6-F5D4-4358-9BFE-C4B4232DF532}" type="parTrans" cxnId="{EC5EAE93-054E-4198-9954-75562FBA22E5}">
      <dgm:prSet/>
      <dgm:spPr/>
      <dgm:t>
        <a:bodyPr/>
        <a:lstStyle/>
        <a:p>
          <a:endParaRPr lang="cs-CZ"/>
        </a:p>
      </dgm:t>
    </dgm:pt>
    <dgm:pt modelId="{DAA85D29-F178-43E2-8D76-0AA684DC8482}" type="sibTrans" cxnId="{EC5EAE93-054E-4198-9954-75562FBA22E5}">
      <dgm:prSet/>
      <dgm:spPr/>
      <dgm:t>
        <a:bodyPr/>
        <a:lstStyle/>
        <a:p>
          <a:endParaRPr lang="cs-CZ"/>
        </a:p>
      </dgm:t>
    </dgm:pt>
    <dgm:pt modelId="{0F6638BF-DB41-4EB4-B4F8-1A2634662944}">
      <dgm:prSet phldrT="[Text]" custT="1"/>
      <dgm:spPr/>
      <dgm:t>
        <a:bodyPr/>
        <a:lstStyle/>
        <a:p>
          <a:r>
            <a:rPr lang="cs-CZ" sz="4000"/>
            <a:t>PS SRR</a:t>
          </a:r>
          <a:endParaRPr lang="cs-CZ" sz="4400"/>
        </a:p>
      </dgm:t>
    </dgm:pt>
    <dgm:pt modelId="{6EAAEF76-72D7-4626-BCCA-9B1ED15BFCE5}" type="parTrans" cxnId="{7708D6C1-8B6E-4FE4-BB39-BAEAD3659AA5}">
      <dgm:prSet/>
      <dgm:spPr/>
      <dgm:t>
        <a:bodyPr/>
        <a:lstStyle/>
        <a:p>
          <a:endParaRPr lang="cs-CZ"/>
        </a:p>
      </dgm:t>
    </dgm:pt>
    <dgm:pt modelId="{2D328741-9A35-4147-8DC4-8FE2DA7813E3}" type="sibTrans" cxnId="{7708D6C1-8B6E-4FE4-BB39-BAEAD3659AA5}">
      <dgm:prSet/>
      <dgm:spPr/>
      <dgm:t>
        <a:bodyPr/>
        <a:lstStyle/>
        <a:p>
          <a:endParaRPr lang="cs-CZ"/>
        </a:p>
      </dgm:t>
    </dgm:pt>
    <dgm:pt modelId="{8E3738DB-DACA-44C5-9B72-C5A64DE1137C}">
      <dgm:prSet phldrT="[Text]"/>
      <dgm:spPr/>
      <dgm:t>
        <a:bodyPr/>
        <a:lstStyle/>
        <a:p>
          <a:r>
            <a:rPr lang="cs-CZ"/>
            <a:t>PS SRR</a:t>
          </a:r>
        </a:p>
      </dgm:t>
    </dgm:pt>
    <dgm:pt modelId="{4E98D32C-8475-457A-B176-6BD16E8E26CD}" type="parTrans" cxnId="{1F258408-506E-4DB3-9342-0D0D64E9484A}">
      <dgm:prSet/>
      <dgm:spPr/>
      <dgm:t>
        <a:bodyPr/>
        <a:lstStyle/>
        <a:p>
          <a:endParaRPr lang="cs-CZ"/>
        </a:p>
      </dgm:t>
    </dgm:pt>
    <dgm:pt modelId="{D00C9B8B-3D03-47AC-9575-190D37A22847}" type="sibTrans" cxnId="{1F258408-506E-4DB3-9342-0D0D64E9484A}">
      <dgm:prSet/>
      <dgm:spPr/>
      <dgm:t>
        <a:bodyPr/>
        <a:lstStyle/>
        <a:p>
          <a:endParaRPr lang="cs-CZ"/>
        </a:p>
      </dgm:t>
    </dgm:pt>
    <dgm:pt modelId="{1D2F3D4F-0F66-4234-AB6C-D416D3D74D6C}">
      <dgm:prSet phldrT="[Text]"/>
      <dgm:spPr/>
      <dgm:t>
        <a:bodyPr/>
        <a:lstStyle/>
        <a:p>
          <a:r>
            <a:rPr lang="cs-CZ"/>
            <a:t>Územní PS</a:t>
          </a:r>
        </a:p>
      </dgm:t>
    </dgm:pt>
    <dgm:pt modelId="{369EC69D-03E7-403F-A6B8-FD40A4B0038B}" type="sibTrans" cxnId="{F4434283-7F9D-4DF1-A890-6C53F0F1238B}">
      <dgm:prSet/>
      <dgm:spPr/>
      <dgm:t>
        <a:bodyPr/>
        <a:lstStyle/>
        <a:p>
          <a:endParaRPr lang="cs-CZ"/>
        </a:p>
      </dgm:t>
    </dgm:pt>
    <dgm:pt modelId="{078F6BC4-F849-4E5F-B710-EC2591BBC534}" type="parTrans" cxnId="{F4434283-7F9D-4DF1-A890-6C53F0F1238B}">
      <dgm:prSet/>
      <dgm:spPr/>
      <dgm:t>
        <a:bodyPr/>
        <a:lstStyle/>
        <a:p>
          <a:endParaRPr lang="cs-CZ"/>
        </a:p>
      </dgm:t>
    </dgm:pt>
    <dgm:pt modelId="{C4B262BE-DF7C-42F0-A5A3-6136ABA81965}">
      <dgm:prSet phldrT="[Text]"/>
      <dgm:spPr/>
      <dgm:t>
        <a:bodyPr/>
        <a:lstStyle/>
        <a:p>
          <a:r>
            <a:rPr lang="cs-CZ"/>
            <a:t>MPŘ</a:t>
          </a:r>
        </a:p>
      </dgm:t>
    </dgm:pt>
    <dgm:pt modelId="{AE706B2F-838E-4779-9F64-B0195BECC85F}" type="parTrans" cxnId="{26D35237-4F6C-4B69-A6E2-D48F340D5508}">
      <dgm:prSet/>
      <dgm:spPr/>
      <dgm:t>
        <a:bodyPr/>
        <a:lstStyle/>
        <a:p>
          <a:endParaRPr lang="cs-CZ"/>
        </a:p>
      </dgm:t>
    </dgm:pt>
    <dgm:pt modelId="{87A47116-77D4-4E1C-A05E-0D64397473B3}" type="sibTrans" cxnId="{26D35237-4F6C-4B69-A6E2-D48F340D5508}">
      <dgm:prSet/>
      <dgm:spPr/>
      <dgm:t>
        <a:bodyPr/>
        <a:lstStyle/>
        <a:p>
          <a:endParaRPr lang="cs-CZ"/>
        </a:p>
      </dgm:t>
    </dgm:pt>
    <dgm:pt modelId="{F915AB4C-14BD-4A8B-9E13-EA0C18E9290E}">
      <dgm:prSet phldrT="[Text]"/>
      <dgm:spPr/>
      <dgm:t>
        <a:bodyPr/>
        <a:lstStyle/>
        <a:p>
          <a:r>
            <a:rPr lang="cs-CZ"/>
            <a:t>Vláda</a:t>
          </a:r>
        </a:p>
      </dgm:t>
    </dgm:pt>
    <dgm:pt modelId="{748AF364-BD58-48B2-B3D5-984F310DEF60}" type="parTrans" cxnId="{C65A951B-A58C-4908-AD93-D6B57FC506BD}">
      <dgm:prSet/>
      <dgm:spPr/>
      <dgm:t>
        <a:bodyPr/>
        <a:lstStyle/>
        <a:p>
          <a:endParaRPr lang="cs-CZ"/>
        </a:p>
      </dgm:t>
    </dgm:pt>
    <dgm:pt modelId="{480A3567-EC5A-4978-95C3-C2E2DD9CABB3}" type="sibTrans" cxnId="{C65A951B-A58C-4908-AD93-D6B57FC506BD}">
      <dgm:prSet/>
      <dgm:spPr/>
      <dgm:t>
        <a:bodyPr/>
        <a:lstStyle/>
        <a:p>
          <a:endParaRPr lang="cs-CZ"/>
        </a:p>
      </dgm:t>
    </dgm:pt>
    <dgm:pt modelId="{70849C89-B886-497E-A153-3785433A547D}" type="pres">
      <dgm:prSet presAssocID="{A1B776CC-CF63-4691-9CF2-048A6FE5B4A1}" presName="Name0" presStyleCnt="0">
        <dgm:presLayoutVars>
          <dgm:dir/>
        </dgm:presLayoutVars>
      </dgm:prSet>
      <dgm:spPr/>
      <dgm:t>
        <a:bodyPr/>
        <a:lstStyle/>
        <a:p>
          <a:endParaRPr lang="cs-CZ"/>
        </a:p>
      </dgm:t>
    </dgm:pt>
    <dgm:pt modelId="{38E7478D-A91C-432F-B27C-9E31BAD79C65}" type="pres">
      <dgm:prSet presAssocID="{0F6638BF-DB41-4EB4-B4F8-1A2634662944}" presName="parComposite" presStyleCnt="0"/>
      <dgm:spPr/>
    </dgm:pt>
    <dgm:pt modelId="{902A3438-D98A-4230-860B-1E3AFBC6FE21}" type="pres">
      <dgm:prSet presAssocID="{0F6638BF-DB41-4EB4-B4F8-1A2634662944}" presName="parBigCircle" presStyleLbl="node0" presStyleIdx="0" presStyleCnt="6" custScaleX="98156" custScaleY="98156"/>
      <dgm:spPr>
        <a:solidFill>
          <a:srgbClr val="18B29C"/>
        </a:solidFill>
      </dgm:spPr>
    </dgm:pt>
    <dgm:pt modelId="{C01F8ABB-C313-48C0-954C-DC82B728C3A2}" type="pres">
      <dgm:prSet presAssocID="{0F6638BF-DB41-4EB4-B4F8-1A2634662944}" presName="parTx" presStyleLbl="revTx" presStyleIdx="0" presStyleCnt="12"/>
      <dgm:spPr/>
      <dgm:t>
        <a:bodyPr/>
        <a:lstStyle/>
        <a:p>
          <a:endParaRPr lang="cs-CZ"/>
        </a:p>
      </dgm:t>
    </dgm:pt>
    <dgm:pt modelId="{91C2F757-0C0F-4C5B-81F3-C74201439E00}" type="pres">
      <dgm:prSet presAssocID="{0F6638BF-DB41-4EB4-B4F8-1A2634662944}" presName="bSpace" presStyleCnt="0"/>
      <dgm:spPr/>
    </dgm:pt>
    <dgm:pt modelId="{C754423B-6A0A-4BC4-A7BD-5D6511384389}" type="pres">
      <dgm:prSet presAssocID="{0F6638BF-DB41-4EB4-B4F8-1A2634662944}" presName="parBackupNorm" presStyleCnt="0"/>
      <dgm:spPr/>
    </dgm:pt>
    <dgm:pt modelId="{169E1944-EF77-4790-8114-2D7038B7A6A6}" type="pres">
      <dgm:prSet presAssocID="{2D328741-9A35-4147-8DC4-8FE2DA7813E3}" presName="parSpace" presStyleCnt="0"/>
      <dgm:spPr/>
    </dgm:pt>
    <dgm:pt modelId="{18ECA0C2-C7E4-413A-9E3D-057158C31239}" type="pres">
      <dgm:prSet presAssocID="{8A84AA28-4A38-471B-8241-7666D8D4EF76}" presName="desBackupLeftNorm" presStyleCnt="0"/>
      <dgm:spPr/>
    </dgm:pt>
    <dgm:pt modelId="{65F24A82-AED5-4110-8481-6FC7F2841353}" type="pres">
      <dgm:prSet presAssocID="{8A84AA28-4A38-471B-8241-7666D8D4EF76}" presName="desComposite" presStyleCnt="0"/>
      <dgm:spPr/>
    </dgm:pt>
    <dgm:pt modelId="{E943B4FE-2041-463D-8E4F-0B3B51B7C5C5}" type="pres">
      <dgm:prSet presAssocID="{8A84AA28-4A38-471B-8241-7666D8D4EF76}" presName="desCircle" presStyleLbl="node1" presStyleIdx="0" presStyleCnt="3" custFlipVert="1" custFlipHor="1" custScaleX="39929" custScaleY="330566"/>
      <dgm:spPr>
        <a:solidFill>
          <a:schemeClr val="bg1"/>
        </a:solidFill>
      </dgm:spPr>
    </dgm:pt>
    <dgm:pt modelId="{05819206-C3EF-4C03-9A3D-AA382142E8EA}" type="pres">
      <dgm:prSet presAssocID="{8A84AA28-4A38-471B-8241-7666D8D4EF76}" presName="chTx" presStyleLbl="revTx" presStyleIdx="1" presStyleCnt="12"/>
      <dgm:spPr/>
      <dgm:t>
        <a:bodyPr/>
        <a:lstStyle/>
        <a:p>
          <a:endParaRPr lang="cs-CZ"/>
        </a:p>
      </dgm:t>
    </dgm:pt>
    <dgm:pt modelId="{EC007C52-1A08-452E-B447-64D6170A0056}" type="pres">
      <dgm:prSet presAssocID="{8A84AA28-4A38-471B-8241-7666D8D4EF76}" presName="desTx" presStyleLbl="revTx" presStyleIdx="2" presStyleCnt="12">
        <dgm:presLayoutVars>
          <dgm:bulletEnabled val="1"/>
        </dgm:presLayoutVars>
      </dgm:prSet>
      <dgm:spPr/>
    </dgm:pt>
    <dgm:pt modelId="{1C4200C9-018E-45C0-A912-63F8D130DE3F}" type="pres">
      <dgm:prSet presAssocID="{8A84AA28-4A38-471B-8241-7666D8D4EF76}" presName="desBackupRightNorm" presStyleCnt="0"/>
      <dgm:spPr/>
    </dgm:pt>
    <dgm:pt modelId="{CA6BB792-DFE1-4FE2-8FBD-3EF902B48F3D}" type="pres">
      <dgm:prSet presAssocID="{4A930374-2AF5-40DE-AE14-066C821BE660}" presName="desSpace" presStyleCnt="0"/>
      <dgm:spPr/>
    </dgm:pt>
    <dgm:pt modelId="{36813FEA-553B-428A-996F-1C78CBEBC9B5}" type="pres">
      <dgm:prSet presAssocID="{1D2F3D4F-0F66-4234-AB6C-D416D3D74D6C}" presName="desBackupLeftNorm" presStyleCnt="0"/>
      <dgm:spPr/>
    </dgm:pt>
    <dgm:pt modelId="{824CF0A1-D4F4-426D-827E-0D9DCD021A72}" type="pres">
      <dgm:prSet presAssocID="{1D2F3D4F-0F66-4234-AB6C-D416D3D74D6C}" presName="desComposite" presStyleCnt="0"/>
      <dgm:spPr/>
    </dgm:pt>
    <dgm:pt modelId="{893B06C6-4DD4-444A-8BDA-3F95A8D30B2D}" type="pres">
      <dgm:prSet presAssocID="{1D2F3D4F-0F66-4234-AB6C-D416D3D74D6C}" presName="desCircle" presStyleLbl="node1" presStyleIdx="1" presStyleCnt="3" custLinFactNeighborX="-61916" custLinFactNeighborY="12048"/>
      <dgm:spPr>
        <a:solidFill>
          <a:srgbClr val="18B29C"/>
        </a:solidFill>
      </dgm:spPr>
    </dgm:pt>
    <dgm:pt modelId="{963E15F9-BB81-401B-BB2D-A6567E787511}" type="pres">
      <dgm:prSet presAssocID="{1D2F3D4F-0F66-4234-AB6C-D416D3D74D6C}" presName="chTx" presStyleLbl="revTx" presStyleIdx="3" presStyleCnt="12" custScaleX="77100" custScaleY="112365" custLinFactNeighborX="-31787" custLinFactNeighborY="11983"/>
      <dgm:spPr/>
      <dgm:t>
        <a:bodyPr/>
        <a:lstStyle/>
        <a:p>
          <a:endParaRPr lang="cs-CZ"/>
        </a:p>
      </dgm:t>
    </dgm:pt>
    <dgm:pt modelId="{617EF2FD-0072-4991-B0F2-F224C2E5B231}" type="pres">
      <dgm:prSet presAssocID="{1D2F3D4F-0F66-4234-AB6C-D416D3D74D6C}" presName="desTx" presStyleLbl="revTx" presStyleIdx="4" presStyleCnt="12">
        <dgm:presLayoutVars>
          <dgm:bulletEnabled val="1"/>
        </dgm:presLayoutVars>
      </dgm:prSet>
      <dgm:spPr/>
    </dgm:pt>
    <dgm:pt modelId="{A94833DC-75BD-46A5-BBEB-FD42F16B4754}" type="pres">
      <dgm:prSet presAssocID="{1D2F3D4F-0F66-4234-AB6C-D416D3D74D6C}" presName="desBackupRightNorm" presStyleCnt="0"/>
      <dgm:spPr/>
    </dgm:pt>
    <dgm:pt modelId="{8AC17B65-C581-495D-8547-91E121C4EEDF}" type="pres">
      <dgm:prSet presAssocID="{369EC69D-03E7-403F-A6B8-FD40A4B0038B}" presName="desSpace" presStyleCnt="0"/>
      <dgm:spPr/>
    </dgm:pt>
    <dgm:pt modelId="{D0D408C8-78E9-4FFA-A0A2-6810C99A42A9}" type="pres">
      <dgm:prSet presAssocID="{A4DA31A2-F26D-4BDF-9A1E-F57187E320A1}" presName="parComposite" presStyleCnt="0"/>
      <dgm:spPr/>
    </dgm:pt>
    <dgm:pt modelId="{3BF9C36B-2468-4C3C-A964-1CF1C940F495}" type="pres">
      <dgm:prSet presAssocID="{A4DA31A2-F26D-4BDF-9A1E-F57187E320A1}" presName="parBigCircle" presStyleLbl="node0" presStyleIdx="1" presStyleCnt="6" custScaleX="98536" custScaleY="99173" custLinFactNeighborX="-26016" custLinFactNeighborY="1668"/>
      <dgm:spPr>
        <a:solidFill>
          <a:srgbClr val="18B29C"/>
        </a:solidFill>
      </dgm:spPr>
    </dgm:pt>
    <dgm:pt modelId="{A7A08DDE-7BFA-4F0F-AC64-6940FE51D862}" type="pres">
      <dgm:prSet presAssocID="{A4DA31A2-F26D-4BDF-9A1E-F57187E320A1}" presName="parTx" presStyleLbl="revTx" presStyleIdx="5" presStyleCnt="12" custScaleX="85839"/>
      <dgm:spPr/>
      <dgm:t>
        <a:bodyPr/>
        <a:lstStyle/>
        <a:p>
          <a:endParaRPr lang="cs-CZ"/>
        </a:p>
      </dgm:t>
    </dgm:pt>
    <dgm:pt modelId="{2A129273-51C2-488A-BC3C-669053C4D805}" type="pres">
      <dgm:prSet presAssocID="{A4DA31A2-F26D-4BDF-9A1E-F57187E320A1}" presName="bSpace" presStyleCnt="0"/>
      <dgm:spPr/>
    </dgm:pt>
    <dgm:pt modelId="{B3925191-F335-4E6B-A3E6-E68ED409461A}" type="pres">
      <dgm:prSet presAssocID="{A4DA31A2-F26D-4BDF-9A1E-F57187E320A1}" presName="parBackupNorm" presStyleCnt="0"/>
      <dgm:spPr/>
    </dgm:pt>
    <dgm:pt modelId="{6F8AD30E-32BB-4706-B369-8203F45AF639}" type="pres">
      <dgm:prSet presAssocID="{B50E1F58-7046-4156-B052-D5D2EB67FF97}" presName="parSpace" presStyleCnt="0"/>
      <dgm:spPr/>
    </dgm:pt>
    <dgm:pt modelId="{DB995134-F3DB-469B-9ECE-1ECD6C3CE49C}" type="pres">
      <dgm:prSet presAssocID="{66A5EA8D-EAA9-473C-BED8-309192073D6E}" presName="parComposite" presStyleCnt="0"/>
      <dgm:spPr/>
    </dgm:pt>
    <dgm:pt modelId="{79FE21EB-D9B8-4C96-8C45-7EED4C7DB290}" type="pres">
      <dgm:prSet presAssocID="{66A5EA8D-EAA9-473C-BED8-309192073D6E}" presName="parBigCircle" presStyleLbl="node0" presStyleIdx="2" presStyleCnt="6" custLinFactNeighborX="7714" custLinFactNeighborY="-1127"/>
      <dgm:spPr>
        <a:solidFill>
          <a:schemeClr val="accent2"/>
        </a:solidFill>
      </dgm:spPr>
    </dgm:pt>
    <dgm:pt modelId="{B40EC438-CAFA-4213-B133-DD440DCB2C6A}" type="pres">
      <dgm:prSet presAssocID="{66A5EA8D-EAA9-473C-BED8-309192073D6E}" presName="parTx" presStyleLbl="revTx" presStyleIdx="6" presStyleCnt="12"/>
      <dgm:spPr/>
      <dgm:t>
        <a:bodyPr/>
        <a:lstStyle/>
        <a:p>
          <a:endParaRPr lang="cs-CZ"/>
        </a:p>
      </dgm:t>
    </dgm:pt>
    <dgm:pt modelId="{EFB00258-6165-49EA-AE2A-28D3717D1F95}" type="pres">
      <dgm:prSet presAssocID="{66A5EA8D-EAA9-473C-BED8-309192073D6E}" presName="bSpace" presStyleCnt="0"/>
      <dgm:spPr/>
    </dgm:pt>
    <dgm:pt modelId="{F68B36D1-5C75-4FDF-BE36-01CBC941B623}" type="pres">
      <dgm:prSet presAssocID="{66A5EA8D-EAA9-473C-BED8-309192073D6E}" presName="parBackupNorm" presStyleCnt="0"/>
      <dgm:spPr/>
    </dgm:pt>
    <dgm:pt modelId="{07E43C5F-9855-45F9-8374-B9A921AEC11D}" type="pres">
      <dgm:prSet presAssocID="{A38ABBC3-4028-4046-AE31-FAD4C86E8EA7}" presName="parSpace" presStyleCnt="0"/>
      <dgm:spPr/>
    </dgm:pt>
    <dgm:pt modelId="{9398B631-3579-4A24-A2F9-51DBA243CC4F}" type="pres">
      <dgm:prSet presAssocID="{E8F410C4-37FF-4B23-B2D8-87AF7725E12C}" presName="desBackupLeftNorm" presStyleCnt="0"/>
      <dgm:spPr/>
    </dgm:pt>
    <dgm:pt modelId="{89E3F814-BB3D-40E1-855A-E4C202F27EA6}" type="pres">
      <dgm:prSet presAssocID="{E8F410C4-37FF-4B23-B2D8-87AF7725E12C}" presName="desComposite" presStyleCnt="0"/>
      <dgm:spPr/>
    </dgm:pt>
    <dgm:pt modelId="{6D5FDF28-0950-4917-BECB-79440F8D8F84}" type="pres">
      <dgm:prSet presAssocID="{E8F410C4-37FF-4B23-B2D8-87AF7725E12C}" presName="desCircle" presStyleLbl="node1" presStyleIdx="2" presStyleCnt="3" custScaleX="81443" custScaleY="81443"/>
      <dgm:spPr>
        <a:solidFill>
          <a:srgbClr val="18B29C"/>
        </a:solidFill>
      </dgm:spPr>
    </dgm:pt>
    <dgm:pt modelId="{D9A7C5A7-84D0-4703-8170-3159A9438B33}" type="pres">
      <dgm:prSet presAssocID="{E8F410C4-37FF-4B23-B2D8-87AF7725E12C}" presName="chTx" presStyleLbl="revTx" presStyleIdx="7" presStyleCnt="12"/>
      <dgm:spPr/>
      <dgm:t>
        <a:bodyPr/>
        <a:lstStyle/>
        <a:p>
          <a:endParaRPr lang="cs-CZ"/>
        </a:p>
      </dgm:t>
    </dgm:pt>
    <dgm:pt modelId="{C720362A-324C-4B24-8266-6F471DE46D34}" type="pres">
      <dgm:prSet presAssocID="{E8F410C4-37FF-4B23-B2D8-87AF7725E12C}" presName="desTx" presStyleLbl="revTx" presStyleIdx="8" presStyleCnt="12">
        <dgm:presLayoutVars>
          <dgm:bulletEnabled val="1"/>
        </dgm:presLayoutVars>
      </dgm:prSet>
      <dgm:spPr/>
    </dgm:pt>
    <dgm:pt modelId="{13231989-A124-4A01-8EDB-4F2780DFA975}" type="pres">
      <dgm:prSet presAssocID="{E8F410C4-37FF-4B23-B2D8-87AF7725E12C}" presName="desBackupRightNorm" presStyleCnt="0"/>
      <dgm:spPr/>
    </dgm:pt>
    <dgm:pt modelId="{4E67FDD3-F631-4B6C-AF63-2FD23D201B39}" type="pres">
      <dgm:prSet presAssocID="{DAA85D29-F178-43E2-8D76-0AA684DC8482}" presName="desSpace" presStyleCnt="0"/>
      <dgm:spPr/>
    </dgm:pt>
    <dgm:pt modelId="{ECDEC2A2-5BAC-4F5E-A689-3E7B39B174D5}" type="pres">
      <dgm:prSet presAssocID="{8E3738DB-DACA-44C5-9B72-C5A64DE1137C}" presName="parComposite" presStyleCnt="0"/>
      <dgm:spPr/>
    </dgm:pt>
    <dgm:pt modelId="{B99471F7-1D1C-4328-AFDA-213D58092E14}" type="pres">
      <dgm:prSet presAssocID="{8E3738DB-DACA-44C5-9B72-C5A64DE1137C}" presName="parBigCircle" presStyleLbl="node0" presStyleIdx="3" presStyleCnt="6" custScaleX="86608" custScaleY="86608"/>
      <dgm:spPr>
        <a:solidFill>
          <a:srgbClr val="18B29C"/>
        </a:solidFill>
      </dgm:spPr>
    </dgm:pt>
    <dgm:pt modelId="{73814CDB-6B4F-4DD3-92C1-B524D62E12A9}" type="pres">
      <dgm:prSet presAssocID="{8E3738DB-DACA-44C5-9B72-C5A64DE1137C}" presName="parTx" presStyleLbl="revTx" presStyleIdx="9" presStyleCnt="12"/>
      <dgm:spPr/>
      <dgm:t>
        <a:bodyPr/>
        <a:lstStyle/>
        <a:p>
          <a:endParaRPr lang="cs-CZ"/>
        </a:p>
      </dgm:t>
    </dgm:pt>
    <dgm:pt modelId="{5D1BD28E-AA8B-4FA6-813F-6709193D25AA}" type="pres">
      <dgm:prSet presAssocID="{8E3738DB-DACA-44C5-9B72-C5A64DE1137C}" presName="bSpace" presStyleCnt="0"/>
      <dgm:spPr/>
    </dgm:pt>
    <dgm:pt modelId="{4D124547-EF1B-4713-BCA2-2E0BB2F7A09C}" type="pres">
      <dgm:prSet presAssocID="{8E3738DB-DACA-44C5-9B72-C5A64DE1137C}" presName="parBackupNorm" presStyleCnt="0"/>
      <dgm:spPr/>
    </dgm:pt>
    <dgm:pt modelId="{9E865F85-FA48-4241-AD9B-68C576A575DB}" type="pres">
      <dgm:prSet presAssocID="{D00C9B8B-3D03-47AC-9575-190D37A22847}" presName="parSpace" presStyleCnt="0"/>
      <dgm:spPr/>
    </dgm:pt>
    <dgm:pt modelId="{C371D625-198C-4913-A75F-DA523978A6A0}" type="pres">
      <dgm:prSet presAssocID="{C4B262BE-DF7C-42F0-A5A3-6136ABA81965}" presName="parComposite" presStyleCnt="0"/>
      <dgm:spPr/>
    </dgm:pt>
    <dgm:pt modelId="{B573B060-D55E-45AB-AB75-AC089EC2CBE0}" type="pres">
      <dgm:prSet presAssocID="{C4B262BE-DF7C-42F0-A5A3-6136ABA81965}" presName="parBigCircle" presStyleLbl="node0" presStyleIdx="4" presStyleCnt="6" custScaleX="104067" custScaleY="104067"/>
      <dgm:spPr>
        <a:solidFill>
          <a:srgbClr val="FFC000"/>
        </a:solidFill>
      </dgm:spPr>
    </dgm:pt>
    <dgm:pt modelId="{369887DA-D46A-42B6-93C2-726631D0E7D3}" type="pres">
      <dgm:prSet presAssocID="{C4B262BE-DF7C-42F0-A5A3-6136ABA81965}" presName="parTx" presStyleLbl="revTx" presStyleIdx="10" presStyleCnt="12"/>
      <dgm:spPr/>
      <dgm:t>
        <a:bodyPr/>
        <a:lstStyle/>
        <a:p>
          <a:endParaRPr lang="cs-CZ"/>
        </a:p>
      </dgm:t>
    </dgm:pt>
    <dgm:pt modelId="{FBE9B186-492D-4CBF-8318-64F7AAB6D42D}" type="pres">
      <dgm:prSet presAssocID="{C4B262BE-DF7C-42F0-A5A3-6136ABA81965}" presName="bSpace" presStyleCnt="0"/>
      <dgm:spPr/>
    </dgm:pt>
    <dgm:pt modelId="{CD6A67AD-9120-48F4-96F4-9343C057E76A}" type="pres">
      <dgm:prSet presAssocID="{C4B262BE-DF7C-42F0-A5A3-6136ABA81965}" presName="parBackupNorm" presStyleCnt="0"/>
      <dgm:spPr/>
    </dgm:pt>
    <dgm:pt modelId="{D0DA837D-1C61-41B0-828A-31026781847C}" type="pres">
      <dgm:prSet presAssocID="{87A47116-77D4-4E1C-A05E-0D64397473B3}" presName="parSpace" presStyleCnt="0"/>
      <dgm:spPr/>
    </dgm:pt>
    <dgm:pt modelId="{CB685727-8DB1-431C-99C3-649BD4779E6F}" type="pres">
      <dgm:prSet presAssocID="{F915AB4C-14BD-4A8B-9E13-EA0C18E9290E}" presName="parComposite" presStyleCnt="0"/>
      <dgm:spPr/>
    </dgm:pt>
    <dgm:pt modelId="{E8D11822-3F9B-421E-B4DE-4303168265FE}" type="pres">
      <dgm:prSet presAssocID="{F915AB4C-14BD-4A8B-9E13-EA0C18E9290E}" presName="parBigCircle" presStyleLbl="node0" presStyleIdx="5" presStyleCnt="6" custScaleX="104403" custScaleY="104403"/>
      <dgm:spPr>
        <a:solidFill>
          <a:srgbClr val="FF0000"/>
        </a:solidFill>
      </dgm:spPr>
    </dgm:pt>
    <dgm:pt modelId="{8F54B514-D785-4EF1-A149-2B18B9673C96}" type="pres">
      <dgm:prSet presAssocID="{F915AB4C-14BD-4A8B-9E13-EA0C18E9290E}" presName="parTx" presStyleLbl="revTx" presStyleIdx="11" presStyleCnt="12"/>
      <dgm:spPr/>
      <dgm:t>
        <a:bodyPr/>
        <a:lstStyle/>
        <a:p>
          <a:endParaRPr lang="cs-CZ"/>
        </a:p>
      </dgm:t>
    </dgm:pt>
    <dgm:pt modelId="{6692E46D-6284-4982-AC5A-0784E4AEB0FD}" type="pres">
      <dgm:prSet presAssocID="{F915AB4C-14BD-4A8B-9E13-EA0C18E9290E}" presName="bSpace" presStyleCnt="0"/>
      <dgm:spPr/>
    </dgm:pt>
    <dgm:pt modelId="{1D7C8A11-1F32-426D-ADEC-48EA7502CD1B}" type="pres">
      <dgm:prSet presAssocID="{F915AB4C-14BD-4A8B-9E13-EA0C18E9290E}" presName="parBackupNorm" presStyleCnt="0"/>
      <dgm:spPr/>
    </dgm:pt>
    <dgm:pt modelId="{9CB73EA3-A5FD-46E6-9F28-CC0E0441815B}" type="pres">
      <dgm:prSet presAssocID="{480A3567-EC5A-4978-95C3-C2E2DD9CABB3}" presName="parSpace" presStyleCnt="0"/>
      <dgm:spPr/>
    </dgm:pt>
  </dgm:ptLst>
  <dgm:cxnLst>
    <dgm:cxn modelId="{F4434283-7F9D-4DF1-A890-6C53F0F1238B}" srcId="{0F6638BF-DB41-4EB4-B4F8-1A2634662944}" destId="{1D2F3D4F-0F66-4234-AB6C-D416D3D74D6C}" srcOrd="1" destOrd="0" parTransId="{078F6BC4-F849-4E5F-B710-EC2591BBC534}" sibTransId="{369EC69D-03E7-403F-A6B8-FD40A4B0038B}"/>
    <dgm:cxn modelId="{F6AA302D-81DC-4A89-A328-F5ADD730B2B0}" type="presOf" srcId="{F915AB4C-14BD-4A8B-9E13-EA0C18E9290E}" destId="{8F54B514-D785-4EF1-A149-2B18B9673C96}" srcOrd="0" destOrd="0" presId="urn:microsoft.com/office/officeart/2008/layout/CircleAccentTimeline"/>
    <dgm:cxn modelId="{617BBDEA-D067-4CA9-96A8-78B95090E5A1}" type="presOf" srcId="{A1B776CC-CF63-4691-9CF2-048A6FE5B4A1}" destId="{70849C89-B886-497E-A153-3785433A547D}" srcOrd="0" destOrd="0" presId="urn:microsoft.com/office/officeart/2008/layout/CircleAccentTimeline"/>
    <dgm:cxn modelId="{CE21BCA1-BB00-4638-A0D2-3C6D13D697EC}" type="presOf" srcId="{1D2F3D4F-0F66-4234-AB6C-D416D3D74D6C}" destId="{963E15F9-BB81-401B-BB2D-A6567E787511}" srcOrd="0" destOrd="0" presId="urn:microsoft.com/office/officeart/2008/layout/CircleAccentTimeline"/>
    <dgm:cxn modelId="{31838011-7BB6-45C8-BF51-7746ADB120CC}" type="presOf" srcId="{E8F410C4-37FF-4B23-B2D8-87AF7725E12C}" destId="{D9A7C5A7-84D0-4703-8170-3159A9438B33}" srcOrd="0" destOrd="0" presId="urn:microsoft.com/office/officeart/2008/layout/CircleAccentTimeline"/>
    <dgm:cxn modelId="{97437CD8-6217-4AF2-8503-9A86FE7BEC76}" type="presOf" srcId="{0F6638BF-DB41-4EB4-B4F8-1A2634662944}" destId="{C01F8ABB-C313-48C0-954C-DC82B728C3A2}" srcOrd="0" destOrd="0" presId="urn:microsoft.com/office/officeart/2008/layout/CircleAccentTimeline"/>
    <dgm:cxn modelId="{EC5EAE93-054E-4198-9954-75562FBA22E5}" srcId="{66A5EA8D-EAA9-473C-BED8-309192073D6E}" destId="{E8F410C4-37FF-4B23-B2D8-87AF7725E12C}" srcOrd="0" destOrd="0" parTransId="{AD91A0B6-F5D4-4358-9BFE-C4B4232DF532}" sibTransId="{DAA85D29-F178-43E2-8D76-0AA684DC8482}"/>
    <dgm:cxn modelId="{9E2796AE-E2B2-4AFF-A15E-132ED2B8323C}" type="presOf" srcId="{8E3738DB-DACA-44C5-9B72-C5A64DE1137C}" destId="{73814CDB-6B4F-4DD3-92C1-B524D62E12A9}" srcOrd="0" destOrd="0" presId="urn:microsoft.com/office/officeart/2008/layout/CircleAccentTimeline"/>
    <dgm:cxn modelId="{7E480043-8FF2-4A44-AAE3-85015154BC79}" type="presOf" srcId="{A4DA31A2-F26D-4BDF-9A1E-F57187E320A1}" destId="{A7A08DDE-7BFA-4F0F-AC64-6940FE51D862}" srcOrd="0" destOrd="0" presId="urn:microsoft.com/office/officeart/2008/layout/CircleAccentTimeline"/>
    <dgm:cxn modelId="{6D52DF2A-2C52-482B-9D20-7C26C8366505}" srcId="{A1B776CC-CF63-4691-9CF2-048A6FE5B4A1}" destId="{A4DA31A2-F26D-4BDF-9A1E-F57187E320A1}" srcOrd="1" destOrd="0" parTransId="{9E4D8D82-7CBF-4133-8AAF-1D581A6F1F73}" sibTransId="{B50E1F58-7046-4156-B052-D5D2EB67FF97}"/>
    <dgm:cxn modelId="{1F258408-506E-4DB3-9342-0D0D64E9484A}" srcId="{A1B776CC-CF63-4691-9CF2-048A6FE5B4A1}" destId="{8E3738DB-DACA-44C5-9B72-C5A64DE1137C}" srcOrd="3" destOrd="0" parTransId="{4E98D32C-8475-457A-B176-6BD16E8E26CD}" sibTransId="{D00C9B8B-3D03-47AC-9575-190D37A22847}"/>
    <dgm:cxn modelId="{7708D6C1-8B6E-4FE4-BB39-BAEAD3659AA5}" srcId="{A1B776CC-CF63-4691-9CF2-048A6FE5B4A1}" destId="{0F6638BF-DB41-4EB4-B4F8-1A2634662944}" srcOrd="0" destOrd="0" parTransId="{6EAAEF76-72D7-4626-BCCA-9B1ED15BFCE5}" sibTransId="{2D328741-9A35-4147-8DC4-8FE2DA7813E3}"/>
    <dgm:cxn modelId="{83F246B7-AE8A-4AFA-9A1D-C91D8AEED4B3}" type="presOf" srcId="{8A84AA28-4A38-471B-8241-7666D8D4EF76}" destId="{05819206-C3EF-4C03-9A3D-AA382142E8EA}" srcOrd="0" destOrd="0" presId="urn:microsoft.com/office/officeart/2008/layout/CircleAccentTimeline"/>
    <dgm:cxn modelId="{B8A99F35-0B63-47A8-95AE-090C31B58A61}" type="presOf" srcId="{66A5EA8D-EAA9-473C-BED8-309192073D6E}" destId="{B40EC438-CAFA-4213-B133-DD440DCB2C6A}" srcOrd="0" destOrd="0" presId="urn:microsoft.com/office/officeart/2008/layout/CircleAccentTimeline"/>
    <dgm:cxn modelId="{685E976B-3792-45B8-A0C3-38455ADE4CBB}" srcId="{A1B776CC-CF63-4691-9CF2-048A6FE5B4A1}" destId="{66A5EA8D-EAA9-473C-BED8-309192073D6E}" srcOrd="2" destOrd="0" parTransId="{A807F9B0-7581-4A26-92F6-78E72BCF5BB7}" sibTransId="{A38ABBC3-4028-4046-AE31-FAD4C86E8EA7}"/>
    <dgm:cxn modelId="{26D35237-4F6C-4B69-A6E2-D48F340D5508}" srcId="{A1B776CC-CF63-4691-9CF2-048A6FE5B4A1}" destId="{C4B262BE-DF7C-42F0-A5A3-6136ABA81965}" srcOrd="4" destOrd="0" parTransId="{AE706B2F-838E-4779-9F64-B0195BECC85F}" sibTransId="{87A47116-77D4-4E1C-A05E-0D64397473B3}"/>
    <dgm:cxn modelId="{C65A951B-A58C-4908-AD93-D6B57FC506BD}" srcId="{A1B776CC-CF63-4691-9CF2-048A6FE5B4A1}" destId="{F915AB4C-14BD-4A8B-9E13-EA0C18E9290E}" srcOrd="5" destOrd="0" parTransId="{748AF364-BD58-48B2-B3D5-984F310DEF60}" sibTransId="{480A3567-EC5A-4978-95C3-C2E2DD9CABB3}"/>
    <dgm:cxn modelId="{344E3CDD-F46D-4C67-A7BB-55BE169AC322}" srcId="{0F6638BF-DB41-4EB4-B4F8-1A2634662944}" destId="{8A84AA28-4A38-471B-8241-7666D8D4EF76}" srcOrd="0" destOrd="0" parTransId="{034CD51E-D22F-4E8F-8BBC-96DD772E97B7}" sibTransId="{4A930374-2AF5-40DE-AE14-066C821BE660}"/>
    <dgm:cxn modelId="{9330F2E9-EE03-406D-B32D-BF5A909EC65C}" type="presOf" srcId="{C4B262BE-DF7C-42F0-A5A3-6136ABA81965}" destId="{369887DA-D46A-42B6-93C2-726631D0E7D3}" srcOrd="0" destOrd="0" presId="urn:microsoft.com/office/officeart/2008/layout/CircleAccentTimeline"/>
    <dgm:cxn modelId="{C84216B7-1C68-4BED-A194-6C726F5EB93B}" type="presParOf" srcId="{70849C89-B886-497E-A153-3785433A547D}" destId="{38E7478D-A91C-432F-B27C-9E31BAD79C65}" srcOrd="0" destOrd="0" presId="urn:microsoft.com/office/officeart/2008/layout/CircleAccentTimeline"/>
    <dgm:cxn modelId="{3EA53255-EA47-47B8-8C9C-359FC4F143B5}" type="presParOf" srcId="{38E7478D-A91C-432F-B27C-9E31BAD79C65}" destId="{902A3438-D98A-4230-860B-1E3AFBC6FE21}" srcOrd="0" destOrd="0" presId="urn:microsoft.com/office/officeart/2008/layout/CircleAccentTimeline"/>
    <dgm:cxn modelId="{51127865-B688-433B-80F2-C0F2630AE0B4}" type="presParOf" srcId="{38E7478D-A91C-432F-B27C-9E31BAD79C65}" destId="{C01F8ABB-C313-48C0-954C-DC82B728C3A2}" srcOrd="1" destOrd="0" presId="urn:microsoft.com/office/officeart/2008/layout/CircleAccentTimeline"/>
    <dgm:cxn modelId="{D48A97F0-AE26-4B8B-B060-B29EB252A6CD}" type="presParOf" srcId="{38E7478D-A91C-432F-B27C-9E31BAD79C65}" destId="{91C2F757-0C0F-4C5B-81F3-C74201439E00}" srcOrd="2" destOrd="0" presId="urn:microsoft.com/office/officeart/2008/layout/CircleAccentTimeline"/>
    <dgm:cxn modelId="{ECC9E78E-3775-4D1B-9C45-A16DC804A3C2}" type="presParOf" srcId="{70849C89-B886-497E-A153-3785433A547D}" destId="{C754423B-6A0A-4BC4-A7BD-5D6511384389}" srcOrd="1" destOrd="0" presId="urn:microsoft.com/office/officeart/2008/layout/CircleAccentTimeline"/>
    <dgm:cxn modelId="{10671C8A-3B94-4199-A5AC-F35C6CF03872}" type="presParOf" srcId="{70849C89-B886-497E-A153-3785433A547D}" destId="{169E1944-EF77-4790-8114-2D7038B7A6A6}" srcOrd="2" destOrd="0" presId="urn:microsoft.com/office/officeart/2008/layout/CircleAccentTimeline"/>
    <dgm:cxn modelId="{56178972-8C4C-4528-962A-715DB7B65522}" type="presParOf" srcId="{70849C89-B886-497E-A153-3785433A547D}" destId="{18ECA0C2-C7E4-413A-9E3D-057158C31239}" srcOrd="3" destOrd="0" presId="urn:microsoft.com/office/officeart/2008/layout/CircleAccentTimeline"/>
    <dgm:cxn modelId="{2510A58B-7521-412F-82F0-E94F9BFDF35E}" type="presParOf" srcId="{70849C89-B886-497E-A153-3785433A547D}" destId="{65F24A82-AED5-4110-8481-6FC7F2841353}" srcOrd="4" destOrd="0" presId="urn:microsoft.com/office/officeart/2008/layout/CircleAccentTimeline"/>
    <dgm:cxn modelId="{7CE8A677-4518-4C89-A7AE-1BC92D25C50A}" type="presParOf" srcId="{65F24A82-AED5-4110-8481-6FC7F2841353}" destId="{E943B4FE-2041-463D-8E4F-0B3B51B7C5C5}" srcOrd="0" destOrd="0" presId="urn:microsoft.com/office/officeart/2008/layout/CircleAccentTimeline"/>
    <dgm:cxn modelId="{B707E5EF-2F47-4869-BEE2-D57CCB88EAA2}" type="presParOf" srcId="{65F24A82-AED5-4110-8481-6FC7F2841353}" destId="{05819206-C3EF-4C03-9A3D-AA382142E8EA}" srcOrd="1" destOrd="0" presId="urn:microsoft.com/office/officeart/2008/layout/CircleAccentTimeline"/>
    <dgm:cxn modelId="{AF95005C-56D2-41D8-A575-D5A291E2E220}" type="presParOf" srcId="{65F24A82-AED5-4110-8481-6FC7F2841353}" destId="{EC007C52-1A08-452E-B447-64D6170A0056}" srcOrd="2" destOrd="0" presId="urn:microsoft.com/office/officeart/2008/layout/CircleAccentTimeline"/>
    <dgm:cxn modelId="{6392A740-3310-48CE-8BA3-D4D76BE1C7F1}" type="presParOf" srcId="{70849C89-B886-497E-A153-3785433A547D}" destId="{1C4200C9-018E-45C0-A912-63F8D130DE3F}" srcOrd="5" destOrd="0" presId="urn:microsoft.com/office/officeart/2008/layout/CircleAccentTimeline"/>
    <dgm:cxn modelId="{A9F9ABCE-6A52-48DD-A3A6-7AFBCFAB75BE}" type="presParOf" srcId="{70849C89-B886-497E-A153-3785433A547D}" destId="{CA6BB792-DFE1-4FE2-8FBD-3EF902B48F3D}" srcOrd="6" destOrd="0" presId="urn:microsoft.com/office/officeart/2008/layout/CircleAccentTimeline"/>
    <dgm:cxn modelId="{082BAFC6-C08A-44B2-8E17-FE13A47E3FC3}" type="presParOf" srcId="{70849C89-B886-497E-A153-3785433A547D}" destId="{36813FEA-553B-428A-996F-1C78CBEBC9B5}" srcOrd="7" destOrd="0" presId="urn:microsoft.com/office/officeart/2008/layout/CircleAccentTimeline"/>
    <dgm:cxn modelId="{690E5FF7-D048-4C65-8945-60668C82A25C}" type="presParOf" srcId="{70849C89-B886-497E-A153-3785433A547D}" destId="{824CF0A1-D4F4-426D-827E-0D9DCD021A72}" srcOrd="8" destOrd="0" presId="urn:microsoft.com/office/officeart/2008/layout/CircleAccentTimeline"/>
    <dgm:cxn modelId="{DE2A6EFE-36C4-4112-9BBD-345454CC5511}" type="presParOf" srcId="{824CF0A1-D4F4-426D-827E-0D9DCD021A72}" destId="{893B06C6-4DD4-444A-8BDA-3F95A8D30B2D}" srcOrd="0" destOrd="0" presId="urn:microsoft.com/office/officeart/2008/layout/CircleAccentTimeline"/>
    <dgm:cxn modelId="{CFA4E73F-FF45-4B98-9687-7D5A552CA78A}" type="presParOf" srcId="{824CF0A1-D4F4-426D-827E-0D9DCD021A72}" destId="{963E15F9-BB81-401B-BB2D-A6567E787511}" srcOrd="1" destOrd="0" presId="urn:microsoft.com/office/officeart/2008/layout/CircleAccentTimeline"/>
    <dgm:cxn modelId="{6DA1ACAD-F6D9-4D9B-80B9-E14EF8B60325}" type="presParOf" srcId="{824CF0A1-D4F4-426D-827E-0D9DCD021A72}" destId="{617EF2FD-0072-4991-B0F2-F224C2E5B231}" srcOrd="2" destOrd="0" presId="urn:microsoft.com/office/officeart/2008/layout/CircleAccentTimeline"/>
    <dgm:cxn modelId="{2538FF8A-E91B-4CDA-B1B0-EF3C6129DBE3}" type="presParOf" srcId="{70849C89-B886-497E-A153-3785433A547D}" destId="{A94833DC-75BD-46A5-BBEB-FD42F16B4754}" srcOrd="9" destOrd="0" presId="urn:microsoft.com/office/officeart/2008/layout/CircleAccentTimeline"/>
    <dgm:cxn modelId="{4A49837E-029E-4BE7-9700-608FB12C6D3E}" type="presParOf" srcId="{70849C89-B886-497E-A153-3785433A547D}" destId="{8AC17B65-C581-495D-8547-91E121C4EEDF}" srcOrd="10" destOrd="0" presId="urn:microsoft.com/office/officeart/2008/layout/CircleAccentTimeline"/>
    <dgm:cxn modelId="{231E9336-EF19-47FE-BD9C-46A0A488A841}" type="presParOf" srcId="{70849C89-B886-497E-A153-3785433A547D}" destId="{D0D408C8-78E9-4FFA-A0A2-6810C99A42A9}" srcOrd="11" destOrd="0" presId="urn:microsoft.com/office/officeart/2008/layout/CircleAccentTimeline"/>
    <dgm:cxn modelId="{43A9BDFE-22C3-46A2-8485-FEAE57482F30}" type="presParOf" srcId="{D0D408C8-78E9-4FFA-A0A2-6810C99A42A9}" destId="{3BF9C36B-2468-4C3C-A964-1CF1C940F495}" srcOrd="0" destOrd="0" presId="urn:microsoft.com/office/officeart/2008/layout/CircleAccentTimeline"/>
    <dgm:cxn modelId="{C317249D-33CF-459A-8B9D-E6E1784B03E4}" type="presParOf" srcId="{D0D408C8-78E9-4FFA-A0A2-6810C99A42A9}" destId="{A7A08DDE-7BFA-4F0F-AC64-6940FE51D862}" srcOrd="1" destOrd="0" presId="urn:microsoft.com/office/officeart/2008/layout/CircleAccentTimeline"/>
    <dgm:cxn modelId="{712354EA-EB21-42D0-94CF-BB763B7DA220}" type="presParOf" srcId="{D0D408C8-78E9-4FFA-A0A2-6810C99A42A9}" destId="{2A129273-51C2-488A-BC3C-669053C4D805}" srcOrd="2" destOrd="0" presId="urn:microsoft.com/office/officeart/2008/layout/CircleAccentTimeline"/>
    <dgm:cxn modelId="{D52BDD28-72B1-4C9D-A345-DDC7EA6DC975}" type="presParOf" srcId="{70849C89-B886-497E-A153-3785433A547D}" destId="{B3925191-F335-4E6B-A3E6-E68ED409461A}" srcOrd="12" destOrd="0" presId="urn:microsoft.com/office/officeart/2008/layout/CircleAccentTimeline"/>
    <dgm:cxn modelId="{3344951D-9858-4025-88F2-6750412AADD1}" type="presParOf" srcId="{70849C89-B886-497E-A153-3785433A547D}" destId="{6F8AD30E-32BB-4706-B369-8203F45AF639}" srcOrd="13" destOrd="0" presId="urn:microsoft.com/office/officeart/2008/layout/CircleAccentTimeline"/>
    <dgm:cxn modelId="{63190ED6-521F-44F3-A055-6019A770D17C}" type="presParOf" srcId="{70849C89-B886-497E-A153-3785433A547D}" destId="{DB995134-F3DB-469B-9ECE-1ECD6C3CE49C}" srcOrd="14" destOrd="0" presId="urn:microsoft.com/office/officeart/2008/layout/CircleAccentTimeline"/>
    <dgm:cxn modelId="{6B8F0F1E-4C90-45F9-A53C-B66B2E4D42C6}" type="presParOf" srcId="{DB995134-F3DB-469B-9ECE-1ECD6C3CE49C}" destId="{79FE21EB-D9B8-4C96-8C45-7EED4C7DB290}" srcOrd="0" destOrd="0" presId="urn:microsoft.com/office/officeart/2008/layout/CircleAccentTimeline"/>
    <dgm:cxn modelId="{41A98297-1ACA-4BC2-802A-BC5B12046E3E}" type="presParOf" srcId="{DB995134-F3DB-469B-9ECE-1ECD6C3CE49C}" destId="{B40EC438-CAFA-4213-B133-DD440DCB2C6A}" srcOrd="1" destOrd="0" presId="urn:microsoft.com/office/officeart/2008/layout/CircleAccentTimeline"/>
    <dgm:cxn modelId="{94800AF6-14C8-4BC2-8614-47138F5EFE95}" type="presParOf" srcId="{DB995134-F3DB-469B-9ECE-1ECD6C3CE49C}" destId="{EFB00258-6165-49EA-AE2A-28D3717D1F95}" srcOrd="2" destOrd="0" presId="urn:microsoft.com/office/officeart/2008/layout/CircleAccentTimeline"/>
    <dgm:cxn modelId="{AA0BB0B4-5DEB-40E4-9E68-A382D63FD3D6}" type="presParOf" srcId="{70849C89-B886-497E-A153-3785433A547D}" destId="{F68B36D1-5C75-4FDF-BE36-01CBC941B623}" srcOrd="15" destOrd="0" presId="urn:microsoft.com/office/officeart/2008/layout/CircleAccentTimeline"/>
    <dgm:cxn modelId="{4AAA0663-42DD-4FDA-B1E0-9801483609A6}" type="presParOf" srcId="{70849C89-B886-497E-A153-3785433A547D}" destId="{07E43C5F-9855-45F9-8374-B9A921AEC11D}" srcOrd="16" destOrd="0" presId="urn:microsoft.com/office/officeart/2008/layout/CircleAccentTimeline"/>
    <dgm:cxn modelId="{4063F871-18A6-4824-8838-EC88CFDBF03D}" type="presParOf" srcId="{70849C89-B886-497E-A153-3785433A547D}" destId="{9398B631-3579-4A24-A2F9-51DBA243CC4F}" srcOrd="17" destOrd="0" presId="urn:microsoft.com/office/officeart/2008/layout/CircleAccentTimeline"/>
    <dgm:cxn modelId="{05C3A235-F7D2-4952-9C3F-5576A99F509A}" type="presParOf" srcId="{70849C89-B886-497E-A153-3785433A547D}" destId="{89E3F814-BB3D-40E1-855A-E4C202F27EA6}" srcOrd="18" destOrd="0" presId="urn:microsoft.com/office/officeart/2008/layout/CircleAccentTimeline"/>
    <dgm:cxn modelId="{BDBABCA2-637B-4B21-9EB1-6687664B2402}" type="presParOf" srcId="{89E3F814-BB3D-40E1-855A-E4C202F27EA6}" destId="{6D5FDF28-0950-4917-BECB-79440F8D8F84}" srcOrd="0" destOrd="0" presId="urn:microsoft.com/office/officeart/2008/layout/CircleAccentTimeline"/>
    <dgm:cxn modelId="{6F2CB854-177E-44D9-9A22-7D10338D167E}" type="presParOf" srcId="{89E3F814-BB3D-40E1-855A-E4C202F27EA6}" destId="{D9A7C5A7-84D0-4703-8170-3159A9438B33}" srcOrd="1" destOrd="0" presId="urn:microsoft.com/office/officeart/2008/layout/CircleAccentTimeline"/>
    <dgm:cxn modelId="{62607BF6-9B15-4A15-91CD-37F3D33770BA}" type="presParOf" srcId="{89E3F814-BB3D-40E1-855A-E4C202F27EA6}" destId="{C720362A-324C-4B24-8266-6F471DE46D34}" srcOrd="2" destOrd="0" presId="urn:microsoft.com/office/officeart/2008/layout/CircleAccentTimeline"/>
    <dgm:cxn modelId="{16E7ED77-05B8-407D-B612-863A814EB9D2}" type="presParOf" srcId="{70849C89-B886-497E-A153-3785433A547D}" destId="{13231989-A124-4A01-8EDB-4F2780DFA975}" srcOrd="19" destOrd="0" presId="urn:microsoft.com/office/officeart/2008/layout/CircleAccentTimeline"/>
    <dgm:cxn modelId="{99C8FFE9-BDB5-4D2D-85A5-41272349CE9F}" type="presParOf" srcId="{70849C89-B886-497E-A153-3785433A547D}" destId="{4E67FDD3-F631-4B6C-AF63-2FD23D201B39}" srcOrd="20" destOrd="0" presId="urn:microsoft.com/office/officeart/2008/layout/CircleAccentTimeline"/>
    <dgm:cxn modelId="{87C3C440-B23A-4AFA-BC38-0F219DB5F5FA}" type="presParOf" srcId="{70849C89-B886-497E-A153-3785433A547D}" destId="{ECDEC2A2-5BAC-4F5E-A689-3E7B39B174D5}" srcOrd="21" destOrd="0" presId="urn:microsoft.com/office/officeart/2008/layout/CircleAccentTimeline"/>
    <dgm:cxn modelId="{23903FB0-3936-48D3-B81E-F6C77B5D67D6}" type="presParOf" srcId="{ECDEC2A2-5BAC-4F5E-A689-3E7B39B174D5}" destId="{B99471F7-1D1C-4328-AFDA-213D58092E14}" srcOrd="0" destOrd="0" presId="urn:microsoft.com/office/officeart/2008/layout/CircleAccentTimeline"/>
    <dgm:cxn modelId="{CEF946A0-F41A-4565-98A3-FAB6354EE8F0}" type="presParOf" srcId="{ECDEC2A2-5BAC-4F5E-A689-3E7B39B174D5}" destId="{73814CDB-6B4F-4DD3-92C1-B524D62E12A9}" srcOrd="1" destOrd="0" presId="urn:microsoft.com/office/officeart/2008/layout/CircleAccentTimeline"/>
    <dgm:cxn modelId="{08969163-9208-4E21-85B4-C02B628AC152}" type="presParOf" srcId="{ECDEC2A2-5BAC-4F5E-A689-3E7B39B174D5}" destId="{5D1BD28E-AA8B-4FA6-813F-6709193D25AA}" srcOrd="2" destOrd="0" presId="urn:microsoft.com/office/officeart/2008/layout/CircleAccentTimeline"/>
    <dgm:cxn modelId="{AD8F4741-74FB-4416-A999-9B0DADCB0CBD}" type="presParOf" srcId="{70849C89-B886-497E-A153-3785433A547D}" destId="{4D124547-EF1B-4713-BCA2-2E0BB2F7A09C}" srcOrd="22" destOrd="0" presId="urn:microsoft.com/office/officeart/2008/layout/CircleAccentTimeline"/>
    <dgm:cxn modelId="{13742CF2-B991-49C9-BD7A-76C3E9A9EC18}" type="presParOf" srcId="{70849C89-B886-497E-A153-3785433A547D}" destId="{9E865F85-FA48-4241-AD9B-68C576A575DB}" srcOrd="23" destOrd="0" presId="urn:microsoft.com/office/officeart/2008/layout/CircleAccentTimeline"/>
    <dgm:cxn modelId="{EE99D71B-7B52-44F2-BA45-FE7C2C78889E}" type="presParOf" srcId="{70849C89-B886-497E-A153-3785433A547D}" destId="{C371D625-198C-4913-A75F-DA523978A6A0}" srcOrd="24" destOrd="0" presId="urn:microsoft.com/office/officeart/2008/layout/CircleAccentTimeline"/>
    <dgm:cxn modelId="{09F8BC29-E7B5-4883-B31E-DFF35A469E1E}" type="presParOf" srcId="{C371D625-198C-4913-A75F-DA523978A6A0}" destId="{B573B060-D55E-45AB-AB75-AC089EC2CBE0}" srcOrd="0" destOrd="0" presId="urn:microsoft.com/office/officeart/2008/layout/CircleAccentTimeline"/>
    <dgm:cxn modelId="{CFC59D4B-E575-4137-8C0E-0AE1B25C9B02}" type="presParOf" srcId="{C371D625-198C-4913-A75F-DA523978A6A0}" destId="{369887DA-D46A-42B6-93C2-726631D0E7D3}" srcOrd="1" destOrd="0" presId="urn:microsoft.com/office/officeart/2008/layout/CircleAccentTimeline"/>
    <dgm:cxn modelId="{91EF7068-2BC8-4A2E-AC73-438C93ECB7BC}" type="presParOf" srcId="{C371D625-198C-4913-A75F-DA523978A6A0}" destId="{FBE9B186-492D-4CBF-8318-64F7AAB6D42D}" srcOrd="2" destOrd="0" presId="urn:microsoft.com/office/officeart/2008/layout/CircleAccentTimeline"/>
    <dgm:cxn modelId="{4728A9BB-879C-4C31-86F7-14DED480914B}" type="presParOf" srcId="{70849C89-B886-497E-A153-3785433A547D}" destId="{CD6A67AD-9120-48F4-96F4-9343C057E76A}" srcOrd="25" destOrd="0" presId="urn:microsoft.com/office/officeart/2008/layout/CircleAccentTimeline"/>
    <dgm:cxn modelId="{E69BF7C2-E58A-4FD1-94FD-E06296C89CC3}" type="presParOf" srcId="{70849C89-B886-497E-A153-3785433A547D}" destId="{D0DA837D-1C61-41B0-828A-31026781847C}" srcOrd="26" destOrd="0" presId="urn:microsoft.com/office/officeart/2008/layout/CircleAccentTimeline"/>
    <dgm:cxn modelId="{CA623E21-17BC-4D2A-92D1-0F400C926629}" type="presParOf" srcId="{70849C89-B886-497E-A153-3785433A547D}" destId="{CB685727-8DB1-431C-99C3-649BD4779E6F}" srcOrd="27" destOrd="0" presId="urn:microsoft.com/office/officeart/2008/layout/CircleAccentTimeline"/>
    <dgm:cxn modelId="{6E0A4EB8-FAF4-4F9F-B932-58ABC3873CD5}" type="presParOf" srcId="{CB685727-8DB1-431C-99C3-649BD4779E6F}" destId="{E8D11822-3F9B-421E-B4DE-4303168265FE}" srcOrd="0" destOrd="0" presId="urn:microsoft.com/office/officeart/2008/layout/CircleAccentTimeline"/>
    <dgm:cxn modelId="{BD627DD9-8B33-4C35-A86D-C8DAC8B16A67}" type="presParOf" srcId="{CB685727-8DB1-431C-99C3-649BD4779E6F}" destId="{8F54B514-D785-4EF1-A149-2B18B9673C96}" srcOrd="1" destOrd="0" presId="urn:microsoft.com/office/officeart/2008/layout/CircleAccentTimeline"/>
    <dgm:cxn modelId="{36795DC6-CB1C-42BB-8EF5-67440449439F}" type="presParOf" srcId="{CB685727-8DB1-431C-99C3-649BD4779E6F}" destId="{6692E46D-6284-4982-AC5A-0784E4AEB0FD}" srcOrd="2" destOrd="0" presId="urn:microsoft.com/office/officeart/2008/layout/CircleAccentTimeline"/>
    <dgm:cxn modelId="{95D15C11-C58B-4103-BD1A-29D671F4B1AC}" type="presParOf" srcId="{70849C89-B886-497E-A153-3785433A547D}" destId="{1D7C8A11-1F32-426D-ADEC-48EA7502CD1B}" srcOrd="28" destOrd="0" presId="urn:microsoft.com/office/officeart/2008/layout/CircleAccentTimeline"/>
    <dgm:cxn modelId="{117958B8-EC03-4109-9582-4A42F8CF120A}" type="presParOf" srcId="{70849C89-B886-497E-A153-3785433A547D}" destId="{9CB73EA3-A5FD-46E6-9F28-CC0E0441815B}" srcOrd="29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5D12FD-6BD3-48AC-BD41-53268B86DF3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497D64E-599C-41B2-93D2-14A2A7D3FED4}">
      <dgm:prSet custT="1"/>
      <dgm:spPr>
        <a:solidFill>
          <a:srgbClr val="FFCC00"/>
        </a:solidFill>
      </dgm:spPr>
      <dgm:t>
        <a:bodyPr/>
        <a:lstStyle/>
        <a:p>
          <a:r>
            <a:rPr lang="cs-CZ" sz="2800" b="1">
              <a:solidFill>
                <a:schemeClr val="tx1"/>
              </a:solidFill>
            </a:rPr>
            <a:t>Příjezdový cestovní ruch s využitím </a:t>
          </a:r>
          <a:br>
            <a:rPr lang="cs-CZ" sz="2800" b="1">
              <a:solidFill>
                <a:schemeClr val="tx1"/>
              </a:solidFill>
            </a:rPr>
          </a:br>
          <a:r>
            <a:rPr lang="cs-CZ" sz="2800" b="1">
              <a:solidFill>
                <a:schemeClr val="tx1"/>
              </a:solidFill>
            </a:rPr>
            <a:t>GSM dat</a:t>
          </a:r>
        </a:p>
      </dgm:t>
    </dgm:pt>
    <dgm:pt modelId="{30F5A438-C039-4433-A158-6DD38E77F28E}" type="parTrans" cxnId="{DA741F56-0A22-4E7E-8D9A-BD3475147CAF}">
      <dgm:prSet/>
      <dgm:spPr/>
      <dgm:t>
        <a:bodyPr/>
        <a:lstStyle/>
        <a:p>
          <a:endParaRPr lang="cs-CZ" sz="1600" b="1">
            <a:solidFill>
              <a:schemeClr val="tx1"/>
            </a:solidFill>
          </a:endParaRPr>
        </a:p>
      </dgm:t>
    </dgm:pt>
    <dgm:pt modelId="{779B9EDD-664E-4BF4-8659-785DE5477F9B}" type="sibTrans" cxnId="{DA741F56-0A22-4E7E-8D9A-BD3475147CAF}">
      <dgm:prSet/>
      <dgm:spPr/>
      <dgm:t>
        <a:bodyPr/>
        <a:lstStyle/>
        <a:p>
          <a:endParaRPr lang="cs-CZ" sz="1600" b="1">
            <a:solidFill>
              <a:schemeClr val="tx1"/>
            </a:solidFill>
          </a:endParaRPr>
        </a:p>
      </dgm:t>
    </dgm:pt>
    <dgm:pt modelId="{E455FE67-26DF-47D9-A90B-35FBE8603FC8}">
      <dgm:prSet custT="1"/>
      <dgm:spPr>
        <a:solidFill>
          <a:srgbClr val="FFCC00"/>
        </a:solidFill>
      </dgm:spPr>
      <dgm:t>
        <a:bodyPr/>
        <a:lstStyle/>
        <a:p>
          <a:r>
            <a:rPr lang="cs-CZ" sz="2800" b="1">
              <a:solidFill>
                <a:schemeClr val="tx1"/>
              </a:solidFill>
            </a:rPr>
            <a:t>Big Data pro hodnocení socio-ekonomické pozice obyvatel</a:t>
          </a:r>
        </a:p>
      </dgm:t>
    </dgm:pt>
    <dgm:pt modelId="{5DE3BCD3-8573-424C-9E1E-8E172AD755EA}" type="parTrans" cxnId="{82D6629B-ACCF-4313-9497-34BCBEA92529}">
      <dgm:prSet/>
      <dgm:spPr/>
      <dgm:t>
        <a:bodyPr/>
        <a:lstStyle/>
        <a:p>
          <a:endParaRPr lang="cs-CZ" sz="1600" b="1">
            <a:solidFill>
              <a:schemeClr val="tx1"/>
            </a:solidFill>
          </a:endParaRPr>
        </a:p>
      </dgm:t>
    </dgm:pt>
    <dgm:pt modelId="{0C429078-9544-4874-82E6-79207C36CFCA}" type="sibTrans" cxnId="{82D6629B-ACCF-4313-9497-34BCBEA92529}">
      <dgm:prSet/>
      <dgm:spPr/>
      <dgm:t>
        <a:bodyPr/>
        <a:lstStyle/>
        <a:p>
          <a:endParaRPr lang="cs-CZ" sz="1600" b="1">
            <a:solidFill>
              <a:schemeClr val="tx1"/>
            </a:solidFill>
          </a:endParaRPr>
        </a:p>
      </dgm:t>
    </dgm:pt>
    <dgm:pt modelId="{E1C580D2-2DBA-4C80-98D2-EDAF833F0C5D}">
      <dgm:prSet custT="1"/>
      <dgm:spPr>
        <a:solidFill>
          <a:srgbClr val="FFCC00"/>
        </a:solidFill>
      </dgm:spPr>
      <dgm:t>
        <a:bodyPr/>
        <a:lstStyle/>
        <a:p>
          <a:r>
            <a:rPr lang="cs-CZ" sz="2800" b="1">
              <a:solidFill>
                <a:schemeClr val="tx1"/>
              </a:solidFill>
            </a:rPr>
            <a:t>Vybavenost venkovských obcí</a:t>
          </a:r>
        </a:p>
      </dgm:t>
    </dgm:pt>
    <dgm:pt modelId="{4390CD88-74AA-41BC-B877-A0C39A7C8640}" type="parTrans" cxnId="{877074E3-B977-47B0-8F58-8B94E80DCC9D}">
      <dgm:prSet/>
      <dgm:spPr/>
      <dgm:t>
        <a:bodyPr/>
        <a:lstStyle/>
        <a:p>
          <a:endParaRPr lang="cs-CZ" sz="1600" b="1">
            <a:solidFill>
              <a:schemeClr val="tx1"/>
            </a:solidFill>
          </a:endParaRPr>
        </a:p>
      </dgm:t>
    </dgm:pt>
    <dgm:pt modelId="{B4229824-037D-4646-9A66-EC19CE67B124}" type="sibTrans" cxnId="{877074E3-B977-47B0-8F58-8B94E80DCC9D}">
      <dgm:prSet/>
      <dgm:spPr/>
      <dgm:t>
        <a:bodyPr/>
        <a:lstStyle/>
        <a:p>
          <a:endParaRPr lang="cs-CZ" sz="1600" b="1">
            <a:solidFill>
              <a:schemeClr val="tx1"/>
            </a:solidFill>
          </a:endParaRPr>
        </a:p>
      </dgm:t>
    </dgm:pt>
    <dgm:pt modelId="{7DB58328-3F41-4276-B0E5-004E473DDC19}">
      <dgm:prSet custT="1"/>
      <dgm:spPr>
        <a:solidFill>
          <a:srgbClr val="FFCC00"/>
        </a:solidFill>
      </dgm:spPr>
      <dgm:t>
        <a:bodyPr/>
        <a:lstStyle/>
        <a:p>
          <a:r>
            <a:rPr lang="cs-CZ" sz="2800" b="1">
              <a:solidFill>
                <a:schemeClr val="tx1"/>
              </a:solidFill>
            </a:rPr>
            <a:t>Univerzální design </a:t>
          </a:r>
          <a:br>
            <a:rPr lang="cs-CZ" sz="2800" b="1">
              <a:solidFill>
                <a:schemeClr val="tx1"/>
              </a:solidFill>
            </a:rPr>
          </a:br>
          <a:r>
            <a:rPr lang="cs-CZ" sz="2800" b="1">
              <a:solidFill>
                <a:schemeClr val="tx1"/>
              </a:solidFill>
            </a:rPr>
            <a:t>v podpoře bydlení</a:t>
          </a:r>
        </a:p>
      </dgm:t>
    </dgm:pt>
    <dgm:pt modelId="{50A4C812-44D7-45A9-8939-BBF8F188AF5B}" type="parTrans" cxnId="{DB911FC6-123B-49DA-B6AA-87D84629F644}">
      <dgm:prSet/>
      <dgm:spPr/>
      <dgm:t>
        <a:bodyPr/>
        <a:lstStyle/>
        <a:p>
          <a:endParaRPr lang="cs-CZ" sz="1600" b="1">
            <a:solidFill>
              <a:schemeClr val="tx1"/>
            </a:solidFill>
          </a:endParaRPr>
        </a:p>
      </dgm:t>
    </dgm:pt>
    <dgm:pt modelId="{543439D9-6560-46F3-A38A-CCE7E7B0A3E1}" type="sibTrans" cxnId="{DB911FC6-123B-49DA-B6AA-87D84629F644}">
      <dgm:prSet/>
      <dgm:spPr/>
      <dgm:t>
        <a:bodyPr/>
        <a:lstStyle/>
        <a:p>
          <a:endParaRPr lang="cs-CZ" sz="1600" b="1">
            <a:solidFill>
              <a:schemeClr val="tx1"/>
            </a:solidFill>
          </a:endParaRPr>
        </a:p>
      </dgm:t>
    </dgm:pt>
    <dgm:pt modelId="{5ED1B819-DF39-4520-945B-1153F72110D9}">
      <dgm:prSet custT="1"/>
      <dgm:spPr>
        <a:solidFill>
          <a:srgbClr val="FFCC00"/>
        </a:solidFill>
      </dgm:spPr>
      <dgm:t>
        <a:bodyPr/>
        <a:lstStyle/>
        <a:p>
          <a:r>
            <a:rPr lang="cs-CZ" sz="2800" b="1">
              <a:solidFill>
                <a:schemeClr val="tx1"/>
              </a:solidFill>
            </a:rPr>
            <a:t>Rozvoj cirkulární ekonomiky</a:t>
          </a:r>
        </a:p>
      </dgm:t>
    </dgm:pt>
    <dgm:pt modelId="{A6E79370-1886-4ABF-9F43-3935337774B3}" type="parTrans" cxnId="{3A507B26-AAEE-426E-BCDE-F972A28F2A24}">
      <dgm:prSet/>
      <dgm:spPr/>
      <dgm:t>
        <a:bodyPr/>
        <a:lstStyle/>
        <a:p>
          <a:endParaRPr lang="cs-CZ" sz="1600" b="1">
            <a:solidFill>
              <a:schemeClr val="tx1"/>
            </a:solidFill>
          </a:endParaRPr>
        </a:p>
      </dgm:t>
    </dgm:pt>
    <dgm:pt modelId="{37E967EE-81F3-4755-A86C-F7382D871E0E}" type="sibTrans" cxnId="{3A507B26-AAEE-426E-BCDE-F972A28F2A24}">
      <dgm:prSet/>
      <dgm:spPr/>
      <dgm:t>
        <a:bodyPr/>
        <a:lstStyle/>
        <a:p>
          <a:endParaRPr lang="cs-CZ" sz="1600" b="1">
            <a:solidFill>
              <a:schemeClr val="tx1"/>
            </a:solidFill>
          </a:endParaRPr>
        </a:p>
      </dgm:t>
    </dgm:pt>
    <dgm:pt modelId="{43837C7A-E154-4E0C-8895-C05F52663925}">
      <dgm:prSet custT="1"/>
      <dgm:spPr>
        <a:solidFill>
          <a:srgbClr val="FFCC00"/>
        </a:solidFill>
      </dgm:spPr>
      <dgm:t>
        <a:bodyPr/>
        <a:lstStyle/>
        <a:p>
          <a:endParaRPr lang="cs-CZ" sz="2800" b="1">
            <a:solidFill>
              <a:schemeClr val="tx1"/>
            </a:solidFill>
          </a:endParaRPr>
        </a:p>
      </dgm:t>
    </dgm:pt>
    <dgm:pt modelId="{15F469E1-90DF-450B-97FC-DA04664FE016}" type="parTrans" cxnId="{AB2E64F1-A8E6-4265-AB44-0F7B8AD19984}">
      <dgm:prSet/>
      <dgm:spPr/>
      <dgm:t>
        <a:bodyPr/>
        <a:lstStyle/>
        <a:p>
          <a:endParaRPr lang="cs-CZ" sz="1600" b="1"/>
        </a:p>
      </dgm:t>
    </dgm:pt>
    <dgm:pt modelId="{1A7718EB-7A28-4CE3-9938-2FD6930BCDFF}" type="sibTrans" cxnId="{AB2E64F1-A8E6-4265-AB44-0F7B8AD19984}">
      <dgm:prSet/>
      <dgm:spPr/>
      <dgm:t>
        <a:bodyPr/>
        <a:lstStyle/>
        <a:p>
          <a:endParaRPr lang="cs-CZ" sz="1600" b="1"/>
        </a:p>
      </dgm:t>
    </dgm:pt>
    <dgm:pt modelId="{94ADC0A7-EBCF-4AB5-9628-451ACC6FEE15}" type="pres">
      <dgm:prSet presAssocID="{FA5D12FD-6BD3-48AC-BD41-53268B86DF3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239DB50-D1F3-4F60-BE9E-0543826ADF59}" type="pres">
      <dgm:prSet presAssocID="{B497D64E-599C-41B2-93D2-14A2A7D3FED4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BE49D59-A497-4C22-A1FD-285814119BC4}" type="pres">
      <dgm:prSet presAssocID="{779B9EDD-664E-4BF4-8659-785DE5477F9B}" presName="sibTrans" presStyleCnt="0"/>
      <dgm:spPr/>
    </dgm:pt>
    <dgm:pt modelId="{F80CC960-8182-409C-93F1-10F42DEA871B}" type="pres">
      <dgm:prSet presAssocID="{E455FE67-26DF-47D9-A90B-35FBE8603FC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82AA622-E95F-4C05-9878-861E984396E7}" type="pres">
      <dgm:prSet presAssocID="{0C429078-9544-4874-82E6-79207C36CFCA}" presName="sibTrans" presStyleCnt="0"/>
      <dgm:spPr/>
    </dgm:pt>
    <dgm:pt modelId="{A535A8C2-AEF4-4616-8BD3-C713A0F5DC18}" type="pres">
      <dgm:prSet presAssocID="{E1C580D2-2DBA-4C80-98D2-EDAF833F0C5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20125C5-C02C-4698-B137-2746F13B6581}" type="pres">
      <dgm:prSet presAssocID="{B4229824-037D-4646-9A66-EC19CE67B124}" presName="sibTrans" presStyleCnt="0"/>
      <dgm:spPr/>
    </dgm:pt>
    <dgm:pt modelId="{A472FCF5-996F-4097-8EAC-6AFC890C90F5}" type="pres">
      <dgm:prSet presAssocID="{7DB58328-3F41-4276-B0E5-004E473DDC19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E27C1DC-81C1-4963-86BF-05934B4EEF93}" type="pres">
      <dgm:prSet presAssocID="{543439D9-6560-46F3-A38A-CCE7E7B0A3E1}" presName="sibTrans" presStyleCnt="0"/>
      <dgm:spPr/>
    </dgm:pt>
    <dgm:pt modelId="{6B98E363-8FB1-4207-99E6-72915698D306}" type="pres">
      <dgm:prSet presAssocID="{5ED1B819-DF39-4520-945B-1153F72110D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E837D21-96DF-48CD-A675-BFFD7A73C4EA}" type="pres">
      <dgm:prSet presAssocID="{37E967EE-81F3-4755-A86C-F7382D871E0E}" presName="sibTrans" presStyleCnt="0"/>
      <dgm:spPr/>
    </dgm:pt>
    <dgm:pt modelId="{2DAE136E-0F8E-463D-A786-1829B3D83C69}" type="pres">
      <dgm:prSet presAssocID="{43837C7A-E154-4E0C-8895-C05F5266392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435C8B7-F5E1-41CD-97CC-698236E1187C}" type="presOf" srcId="{B497D64E-599C-41B2-93D2-14A2A7D3FED4}" destId="{7239DB50-D1F3-4F60-BE9E-0543826ADF59}" srcOrd="0" destOrd="0" presId="urn:microsoft.com/office/officeart/2005/8/layout/default"/>
    <dgm:cxn modelId="{877074E3-B977-47B0-8F58-8B94E80DCC9D}" srcId="{FA5D12FD-6BD3-48AC-BD41-53268B86DF3C}" destId="{E1C580D2-2DBA-4C80-98D2-EDAF833F0C5D}" srcOrd="2" destOrd="0" parTransId="{4390CD88-74AA-41BC-B877-A0C39A7C8640}" sibTransId="{B4229824-037D-4646-9A66-EC19CE67B124}"/>
    <dgm:cxn modelId="{C3F60C63-B54F-4C38-A409-816056F90CC7}" type="presOf" srcId="{E1C580D2-2DBA-4C80-98D2-EDAF833F0C5D}" destId="{A535A8C2-AEF4-4616-8BD3-C713A0F5DC18}" srcOrd="0" destOrd="0" presId="urn:microsoft.com/office/officeart/2005/8/layout/default"/>
    <dgm:cxn modelId="{26B8DD1B-BD80-4D2A-963B-4424F8D09992}" type="presOf" srcId="{7DB58328-3F41-4276-B0E5-004E473DDC19}" destId="{A472FCF5-996F-4097-8EAC-6AFC890C90F5}" srcOrd="0" destOrd="0" presId="urn:microsoft.com/office/officeart/2005/8/layout/default"/>
    <dgm:cxn modelId="{9ECDEF24-E6EC-4E8A-AD29-BC3CE424DB47}" type="presOf" srcId="{5ED1B819-DF39-4520-945B-1153F72110D9}" destId="{6B98E363-8FB1-4207-99E6-72915698D306}" srcOrd="0" destOrd="0" presId="urn:microsoft.com/office/officeart/2005/8/layout/default"/>
    <dgm:cxn modelId="{AB2E64F1-A8E6-4265-AB44-0F7B8AD19984}" srcId="{FA5D12FD-6BD3-48AC-BD41-53268B86DF3C}" destId="{43837C7A-E154-4E0C-8895-C05F52663925}" srcOrd="5" destOrd="0" parTransId="{15F469E1-90DF-450B-97FC-DA04664FE016}" sibTransId="{1A7718EB-7A28-4CE3-9938-2FD6930BCDFF}"/>
    <dgm:cxn modelId="{1352423F-1C9F-432B-9240-663FDF5DDEE3}" type="presOf" srcId="{E455FE67-26DF-47D9-A90B-35FBE8603FC8}" destId="{F80CC960-8182-409C-93F1-10F42DEA871B}" srcOrd="0" destOrd="0" presId="urn:microsoft.com/office/officeart/2005/8/layout/default"/>
    <dgm:cxn modelId="{36213ADF-592F-4B71-8B7D-ED6A7C24556C}" type="presOf" srcId="{43837C7A-E154-4E0C-8895-C05F52663925}" destId="{2DAE136E-0F8E-463D-A786-1829B3D83C69}" srcOrd="0" destOrd="0" presId="urn:microsoft.com/office/officeart/2005/8/layout/default"/>
    <dgm:cxn modelId="{82D6629B-ACCF-4313-9497-34BCBEA92529}" srcId="{FA5D12FD-6BD3-48AC-BD41-53268B86DF3C}" destId="{E455FE67-26DF-47D9-A90B-35FBE8603FC8}" srcOrd="1" destOrd="0" parTransId="{5DE3BCD3-8573-424C-9E1E-8E172AD755EA}" sibTransId="{0C429078-9544-4874-82E6-79207C36CFCA}"/>
    <dgm:cxn modelId="{DA741F56-0A22-4E7E-8D9A-BD3475147CAF}" srcId="{FA5D12FD-6BD3-48AC-BD41-53268B86DF3C}" destId="{B497D64E-599C-41B2-93D2-14A2A7D3FED4}" srcOrd="0" destOrd="0" parTransId="{30F5A438-C039-4433-A158-6DD38E77F28E}" sibTransId="{779B9EDD-664E-4BF4-8659-785DE5477F9B}"/>
    <dgm:cxn modelId="{3A507B26-AAEE-426E-BCDE-F972A28F2A24}" srcId="{FA5D12FD-6BD3-48AC-BD41-53268B86DF3C}" destId="{5ED1B819-DF39-4520-945B-1153F72110D9}" srcOrd="4" destOrd="0" parTransId="{A6E79370-1886-4ABF-9F43-3935337774B3}" sibTransId="{37E967EE-81F3-4755-A86C-F7382D871E0E}"/>
    <dgm:cxn modelId="{4F078962-3972-4DA5-A6A0-094DC6D3A547}" type="presOf" srcId="{FA5D12FD-6BD3-48AC-BD41-53268B86DF3C}" destId="{94ADC0A7-EBCF-4AB5-9628-451ACC6FEE15}" srcOrd="0" destOrd="0" presId="urn:microsoft.com/office/officeart/2005/8/layout/default"/>
    <dgm:cxn modelId="{DB911FC6-123B-49DA-B6AA-87D84629F644}" srcId="{FA5D12FD-6BD3-48AC-BD41-53268B86DF3C}" destId="{7DB58328-3F41-4276-B0E5-004E473DDC19}" srcOrd="3" destOrd="0" parTransId="{50A4C812-44D7-45A9-8939-BBF8F188AF5B}" sibTransId="{543439D9-6560-46F3-A38A-CCE7E7B0A3E1}"/>
    <dgm:cxn modelId="{B93A4B2E-222A-4BE0-9C9A-DF0D1C0E3C48}" type="presParOf" srcId="{94ADC0A7-EBCF-4AB5-9628-451ACC6FEE15}" destId="{7239DB50-D1F3-4F60-BE9E-0543826ADF59}" srcOrd="0" destOrd="0" presId="urn:microsoft.com/office/officeart/2005/8/layout/default"/>
    <dgm:cxn modelId="{9D6830CA-B395-491E-8EA1-CE16B79E3F30}" type="presParOf" srcId="{94ADC0A7-EBCF-4AB5-9628-451ACC6FEE15}" destId="{CBE49D59-A497-4C22-A1FD-285814119BC4}" srcOrd="1" destOrd="0" presId="urn:microsoft.com/office/officeart/2005/8/layout/default"/>
    <dgm:cxn modelId="{896A5F53-D4C5-4E73-BC52-FDE9592782B6}" type="presParOf" srcId="{94ADC0A7-EBCF-4AB5-9628-451ACC6FEE15}" destId="{F80CC960-8182-409C-93F1-10F42DEA871B}" srcOrd="2" destOrd="0" presId="urn:microsoft.com/office/officeart/2005/8/layout/default"/>
    <dgm:cxn modelId="{AD3DCD5F-1EB8-40CD-91E8-34E11A5DC973}" type="presParOf" srcId="{94ADC0A7-EBCF-4AB5-9628-451ACC6FEE15}" destId="{082AA622-E95F-4C05-9878-861E984396E7}" srcOrd="3" destOrd="0" presId="urn:microsoft.com/office/officeart/2005/8/layout/default"/>
    <dgm:cxn modelId="{3166B555-7448-4071-A15C-52FF406FDD4C}" type="presParOf" srcId="{94ADC0A7-EBCF-4AB5-9628-451ACC6FEE15}" destId="{A535A8C2-AEF4-4616-8BD3-C713A0F5DC18}" srcOrd="4" destOrd="0" presId="urn:microsoft.com/office/officeart/2005/8/layout/default"/>
    <dgm:cxn modelId="{4DDEB741-E22B-472B-905E-67A893B1F040}" type="presParOf" srcId="{94ADC0A7-EBCF-4AB5-9628-451ACC6FEE15}" destId="{A20125C5-C02C-4698-B137-2746F13B6581}" srcOrd="5" destOrd="0" presId="urn:microsoft.com/office/officeart/2005/8/layout/default"/>
    <dgm:cxn modelId="{3C6D7C3B-D23E-4DF9-8A21-CF18360B5CBD}" type="presParOf" srcId="{94ADC0A7-EBCF-4AB5-9628-451ACC6FEE15}" destId="{A472FCF5-996F-4097-8EAC-6AFC890C90F5}" srcOrd="6" destOrd="0" presId="urn:microsoft.com/office/officeart/2005/8/layout/default"/>
    <dgm:cxn modelId="{13368B61-35A8-44F6-A923-57CA683DA4F0}" type="presParOf" srcId="{94ADC0A7-EBCF-4AB5-9628-451ACC6FEE15}" destId="{BE27C1DC-81C1-4963-86BF-05934B4EEF93}" srcOrd="7" destOrd="0" presId="urn:microsoft.com/office/officeart/2005/8/layout/default"/>
    <dgm:cxn modelId="{4CD90EB8-A18D-4F8F-AB5C-5C49B83BD5AA}" type="presParOf" srcId="{94ADC0A7-EBCF-4AB5-9628-451ACC6FEE15}" destId="{6B98E363-8FB1-4207-99E6-72915698D306}" srcOrd="8" destOrd="0" presId="urn:microsoft.com/office/officeart/2005/8/layout/default"/>
    <dgm:cxn modelId="{CE060738-1558-4294-A19E-652D166FF604}" type="presParOf" srcId="{94ADC0A7-EBCF-4AB5-9628-451ACC6FEE15}" destId="{3E837D21-96DF-48CD-A675-BFFD7A73C4EA}" srcOrd="9" destOrd="0" presId="urn:microsoft.com/office/officeart/2005/8/layout/default"/>
    <dgm:cxn modelId="{DDD5C268-820B-4C58-B332-AE72C4ADB5B7}" type="presParOf" srcId="{94ADC0A7-EBCF-4AB5-9628-451ACC6FEE15}" destId="{2DAE136E-0F8E-463D-A786-1829B3D83C69}" srcOrd="10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9B37EB-9B87-42E9-86DD-98D6A819434D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78DFDD4-7CDC-46D1-8B7A-A225EDA9CF10}">
      <dgm:prSet phldrT="[Text]"/>
      <dgm:spPr>
        <a:solidFill>
          <a:schemeClr val="accent4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 b="1"/>
            <a:t>Končící projekt 5G pro 5 měst</a:t>
          </a:r>
          <a:r>
            <a:rPr lang="cs-CZ"/>
            <a:t> (spolupráce s MPO, 22. února proběhla </a:t>
          </a:r>
          <a:r>
            <a:rPr lang="cs-CZ">
              <a:hlinkClick xmlns:r="http://schemas.openxmlformats.org/officeDocument/2006/relationships" r:id="rId1"/>
            </a:rPr>
            <a:t>závěrečná konference k projektu</a:t>
          </a:r>
          <a:r>
            <a:rPr lang="cs-CZ"/>
            <a:t>); </a:t>
          </a:r>
        </a:p>
        <a:p>
          <a:pPr>
            <a:buFont typeface="Arial" panose="020B0604020202020204" pitchFamily="34" charset="0"/>
            <a:buChar char="•"/>
          </a:pPr>
          <a:r>
            <a:rPr lang="cs-CZ"/>
            <a:t>PS pro Smart Cities: sdílení dobré praxe, síťování expertů, v případě zájmu o přidání do mailing listu kontaktujte: </a:t>
          </a:r>
          <a:r>
            <a:rPr lang="cs-CZ">
              <a:hlinkClick xmlns:r="http://schemas.openxmlformats.org/officeDocument/2006/relationships" r:id="rId2"/>
            </a:rPr>
            <a:t>Dominik.Opalka@mmr.cz</a:t>
          </a:r>
          <a:r>
            <a:rPr lang="cs-CZ"/>
            <a:t>; </a:t>
          </a:r>
        </a:p>
      </dgm:t>
    </dgm:pt>
    <dgm:pt modelId="{2F399433-8CDF-45B3-B180-BC3385B1DE85}" type="parTrans" cxnId="{2F9C046C-65A5-49D5-9BF7-7113483B1005}">
      <dgm:prSet/>
      <dgm:spPr/>
      <dgm:t>
        <a:bodyPr/>
        <a:lstStyle/>
        <a:p>
          <a:endParaRPr lang="cs-CZ"/>
        </a:p>
      </dgm:t>
    </dgm:pt>
    <dgm:pt modelId="{341AAB53-9B01-48D4-BABD-42F65808B04E}" type="sibTrans" cxnId="{2F9C046C-65A5-49D5-9BF7-7113483B1005}">
      <dgm:prSet/>
      <dgm:spPr/>
      <dgm:t>
        <a:bodyPr/>
        <a:lstStyle/>
        <a:p>
          <a:endParaRPr lang="cs-CZ"/>
        </a:p>
      </dgm:t>
    </dgm:pt>
    <dgm:pt modelId="{E5B01A71-8F4F-4E3D-AED6-786FEDB39127}">
      <dgm:prSet phldrT="[Text]"/>
      <dgm:spPr>
        <a:solidFill>
          <a:schemeClr val="accent4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 b="1"/>
            <a:t>Nastavení financování chytrých řešení </a:t>
          </a:r>
          <a:r>
            <a:rPr lang="cs-CZ"/>
            <a:t>v ČR (podpořeno z evropského programu na podporu strukturálních reforem - SRSP ve spolupráci s VNG a SMO ČR);</a:t>
          </a:r>
        </a:p>
      </dgm:t>
    </dgm:pt>
    <dgm:pt modelId="{E5DBD06E-101F-465A-AFB5-F8BD1730BB21}" type="parTrans" cxnId="{04F9DE9E-3D60-422A-90DA-55E4FF1B0F6F}">
      <dgm:prSet/>
      <dgm:spPr/>
      <dgm:t>
        <a:bodyPr/>
        <a:lstStyle/>
        <a:p>
          <a:endParaRPr lang="cs-CZ"/>
        </a:p>
      </dgm:t>
    </dgm:pt>
    <dgm:pt modelId="{A61EB51A-D97C-459C-926E-2B197F462788}" type="sibTrans" cxnId="{04F9DE9E-3D60-422A-90DA-55E4FF1B0F6F}">
      <dgm:prSet/>
      <dgm:spPr/>
      <dgm:t>
        <a:bodyPr/>
        <a:lstStyle/>
        <a:p>
          <a:endParaRPr lang="cs-CZ"/>
        </a:p>
      </dgm:t>
    </dgm:pt>
    <dgm:pt modelId="{DD8464CE-4BAA-4BA9-BB90-9888D58C97C2}">
      <dgm:prSet phldrT="[Text]"/>
      <dgm:spPr>
        <a:solidFill>
          <a:schemeClr val="accent4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 b="1">
              <a:hlinkClick xmlns:r="http://schemas.openxmlformats.org/officeDocument/2006/relationships" r:id="rId3"/>
            </a:rPr>
            <a:t>Smart City Compass </a:t>
          </a:r>
          <a:r>
            <a:rPr lang="cs-CZ"/>
            <a:t>(ČVUT/UCEEB): Nástroj pro obce pro monitoring indikátorů SC;</a:t>
          </a:r>
        </a:p>
        <a:p>
          <a:pPr>
            <a:buFont typeface="Arial" panose="020B0604020202020204" pitchFamily="34" charset="0"/>
            <a:buChar char="•"/>
          </a:pPr>
          <a:r>
            <a:rPr lang="cs-CZ"/>
            <a:t>Nový </a:t>
          </a:r>
          <a:r>
            <a:rPr lang="cs-CZ" b="1"/>
            <a:t>web MMR ke Smart Cities </a:t>
          </a:r>
          <a:r>
            <a:rPr lang="cs-CZ"/>
            <a:t>(Spuštění: únor/březen 2022);</a:t>
          </a:r>
        </a:p>
      </dgm:t>
    </dgm:pt>
    <dgm:pt modelId="{41A5AFB6-EDFA-488A-B0CE-61A783766597}" type="parTrans" cxnId="{1783418E-3F4E-42A3-B147-369B5BA18478}">
      <dgm:prSet/>
      <dgm:spPr/>
      <dgm:t>
        <a:bodyPr/>
        <a:lstStyle/>
        <a:p>
          <a:endParaRPr lang="cs-CZ"/>
        </a:p>
      </dgm:t>
    </dgm:pt>
    <dgm:pt modelId="{DC0683A9-A0EF-4E20-81F1-517EB7C9ABD8}" type="sibTrans" cxnId="{1783418E-3F4E-42A3-B147-369B5BA18478}">
      <dgm:prSet/>
      <dgm:spPr/>
      <dgm:t>
        <a:bodyPr/>
        <a:lstStyle/>
        <a:p>
          <a:endParaRPr lang="cs-CZ"/>
        </a:p>
      </dgm:t>
    </dgm:pt>
    <dgm:pt modelId="{566CE31F-9367-4326-AE28-8A082714E93C}">
      <dgm:prSet/>
      <dgm:spPr>
        <a:solidFill>
          <a:schemeClr val="accent4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 b="1">
              <a:hlinkClick xmlns:r="http://schemas.openxmlformats.org/officeDocument/2006/relationships" r:id="rId4"/>
            </a:rPr>
            <a:t>Chytrá města pro budoucnost </a:t>
          </a:r>
          <a:r>
            <a:rPr lang="cs-CZ"/>
            <a:t>– soutěž na podporu chytrých projektů, pořádána každoročně SCII (Smart City </a:t>
          </a:r>
          <a:r>
            <a:rPr lang="cs-CZ" err="1"/>
            <a:t>Inovations</a:t>
          </a:r>
          <a:r>
            <a:rPr lang="cs-CZ"/>
            <a:t> Institut) v úzké spolupráci s MMR;</a:t>
          </a:r>
        </a:p>
      </dgm:t>
    </dgm:pt>
    <dgm:pt modelId="{E965C47A-12F7-45AD-B3BC-7658093AD018}" type="parTrans" cxnId="{5ED0B666-6496-4F30-8B4F-62B442977D7E}">
      <dgm:prSet/>
      <dgm:spPr/>
      <dgm:t>
        <a:bodyPr/>
        <a:lstStyle/>
        <a:p>
          <a:endParaRPr lang="cs-CZ"/>
        </a:p>
      </dgm:t>
    </dgm:pt>
    <dgm:pt modelId="{D393E598-33D9-49C1-88A2-DF7A325B60AE}" type="sibTrans" cxnId="{5ED0B666-6496-4F30-8B4F-62B442977D7E}">
      <dgm:prSet/>
      <dgm:spPr/>
      <dgm:t>
        <a:bodyPr/>
        <a:lstStyle/>
        <a:p>
          <a:endParaRPr lang="cs-CZ"/>
        </a:p>
      </dgm:t>
    </dgm:pt>
    <dgm:pt modelId="{D0C42B0D-D59B-409E-8A2E-B4980AFF90E1}">
      <dgm:prSet/>
      <dgm:spPr>
        <a:solidFill>
          <a:schemeClr val="accent4"/>
        </a:solidFill>
      </dgm:spPr>
      <dgm:t>
        <a:bodyPr/>
        <a:lstStyle/>
        <a:p>
          <a:r>
            <a:rPr lang="cs-CZ" b="1"/>
            <a:t>Projekt </a:t>
          </a:r>
          <a:r>
            <a:rPr lang="cs-CZ" b="1" err="1"/>
            <a:t>CapaCities</a:t>
          </a:r>
          <a:r>
            <a:rPr lang="cs-CZ" b="1"/>
            <a:t> (Horizon </a:t>
          </a:r>
          <a:r>
            <a:rPr lang="cs-CZ" b="1" err="1"/>
            <a:t>Europe</a:t>
          </a:r>
          <a:r>
            <a:rPr lang="cs-CZ" b="1"/>
            <a:t>): </a:t>
          </a:r>
          <a:r>
            <a:rPr lang="cs-CZ" b="0"/>
            <a:t>Příprava měst, regionů a státní správy k přechodu na klimatickou neutralitu;</a:t>
          </a:r>
        </a:p>
        <a:p>
          <a:r>
            <a:rPr lang="cs-CZ" b="1">
              <a:hlinkClick xmlns:r="http://schemas.openxmlformats.org/officeDocument/2006/relationships" r:id="rId5"/>
            </a:rPr>
            <a:t>Program URBACT IV</a:t>
          </a:r>
          <a:r>
            <a:rPr lang="cs-CZ" b="0">
              <a:hlinkClick xmlns:r="http://schemas.openxmlformats.org/officeDocument/2006/relationships" r:id="rId5"/>
            </a:rPr>
            <a:t>: </a:t>
          </a:r>
          <a:r>
            <a:rPr lang="cs-CZ" b="0"/>
            <a:t>síťování měst a přenos dobré praxe.</a:t>
          </a:r>
        </a:p>
      </dgm:t>
    </dgm:pt>
    <dgm:pt modelId="{87B30C63-B440-4688-AA33-AFD138E7CCE8}" type="parTrans" cxnId="{E148F498-D696-47FD-9BAD-B5CEC6C8EDAF}">
      <dgm:prSet/>
      <dgm:spPr/>
      <dgm:t>
        <a:bodyPr/>
        <a:lstStyle/>
        <a:p>
          <a:endParaRPr lang="cs-CZ"/>
        </a:p>
      </dgm:t>
    </dgm:pt>
    <dgm:pt modelId="{D827B6B8-A134-4403-91CD-DA131E49795C}" type="sibTrans" cxnId="{E148F498-D696-47FD-9BAD-B5CEC6C8EDAF}">
      <dgm:prSet/>
      <dgm:spPr/>
      <dgm:t>
        <a:bodyPr/>
        <a:lstStyle/>
        <a:p>
          <a:endParaRPr lang="cs-CZ"/>
        </a:p>
      </dgm:t>
    </dgm:pt>
    <dgm:pt modelId="{0BD2C0A8-C11D-4DA7-BC5C-05E70218CAAE}">
      <dgm:prSet/>
      <dgm:spPr>
        <a:solidFill>
          <a:schemeClr val="accent4"/>
        </a:solidFill>
      </dgm:spPr>
      <dgm:t>
        <a:bodyPr/>
        <a:lstStyle/>
        <a:p>
          <a:r>
            <a:rPr lang="cs-CZ"/>
            <a:t>Příprava </a:t>
          </a:r>
          <a:r>
            <a:rPr lang="cs-CZ" b="1"/>
            <a:t>Implementačního plánu Koncepce Smart Cities </a:t>
          </a:r>
          <a:r>
            <a:rPr lang="cs-CZ" b="0"/>
            <a:t>(možnost připomínkování, předložení na vládu: 31.03.2022);</a:t>
          </a:r>
        </a:p>
      </dgm:t>
    </dgm:pt>
    <dgm:pt modelId="{22C25FC8-B511-49D7-B0CC-4E9738086AF2}" type="parTrans" cxnId="{E3A7C8AC-FB2B-4069-ACD4-7B9A142DC0AB}">
      <dgm:prSet/>
      <dgm:spPr/>
      <dgm:t>
        <a:bodyPr/>
        <a:lstStyle/>
        <a:p>
          <a:endParaRPr lang="cs-CZ"/>
        </a:p>
      </dgm:t>
    </dgm:pt>
    <dgm:pt modelId="{433E3367-6A4F-4D6A-8332-13DE7BB1F2B6}" type="sibTrans" cxnId="{E3A7C8AC-FB2B-4069-ACD4-7B9A142DC0AB}">
      <dgm:prSet/>
      <dgm:spPr/>
      <dgm:t>
        <a:bodyPr/>
        <a:lstStyle/>
        <a:p>
          <a:endParaRPr lang="cs-CZ"/>
        </a:p>
      </dgm:t>
    </dgm:pt>
    <dgm:pt modelId="{4160B493-115E-42AC-A8B6-06A928FFFA70}" type="pres">
      <dgm:prSet presAssocID="{BF9B37EB-9B87-42E9-86DD-98D6A819434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cs-CZ"/>
        </a:p>
      </dgm:t>
    </dgm:pt>
    <dgm:pt modelId="{047EE3B3-C9AB-46E1-A349-C66D841C82BE}" type="pres">
      <dgm:prSet presAssocID="{BF9B37EB-9B87-42E9-86DD-98D6A819434D}" presName="Name1" presStyleCnt="0"/>
      <dgm:spPr/>
    </dgm:pt>
    <dgm:pt modelId="{345DF8A1-2E4E-4708-A6B4-3AC640802705}" type="pres">
      <dgm:prSet presAssocID="{BF9B37EB-9B87-42E9-86DD-98D6A819434D}" presName="cycle" presStyleCnt="0"/>
      <dgm:spPr/>
    </dgm:pt>
    <dgm:pt modelId="{7B07D6DD-4231-4FE6-B3AF-892055F051FC}" type="pres">
      <dgm:prSet presAssocID="{BF9B37EB-9B87-42E9-86DD-98D6A819434D}" presName="srcNode" presStyleLbl="node1" presStyleIdx="0" presStyleCnt="6"/>
      <dgm:spPr/>
    </dgm:pt>
    <dgm:pt modelId="{0F94FFF8-1801-4DEF-B10E-808ECFFDB698}" type="pres">
      <dgm:prSet presAssocID="{BF9B37EB-9B87-42E9-86DD-98D6A819434D}" presName="conn" presStyleLbl="parChTrans1D2" presStyleIdx="0" presStyleCnt="1"/>
      <dgm:spPr/>
      <dgm:t>
        <a:bodyPr/>
        <a:lstStyle/>
        <a:p>
          <a:endParaRPr lang="cs-CZ"/>
        </a:p>
      </dgm:t>
    </dgm:pt>
    <dgm:pt modelId="{99488E10-3AE5-4190-9A1C-7B6911D85BDC}" type="pres">
      <dgm:prSet presAssocID="{BF9B37EB-9B87-42E9-86DD-98D6A819434D}" presName="extraNode" presStyleLbl="node1" presStyleIdx="0" presStyleCnt="6"/>
      <dgm:spPr/>
    </dgm:pt>
    <dgm:pt modelId="{BB7C05CE-E1FC-46EC-AE1E-D7A33D874458}" type="pres">
      <dgm:prSet presAssocID="{BF9B37EB-9B87-42E9-86DD-98D6A819434D}" presName="dstNode" presStyleLbl="node1" presStyleIdx="0" presStyleCnt="6"/>
      <dgm:spPr/>
    </dgm:pt>
    <dgm:pt modelId="{604E5489-1FC7-46F6-8E41-913D7F55BD6E}" type="pres">
      <dgm:prSet presAssocID="{B78DFDD4-7CDC-46D1-8B7A-A225EDA9CF10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13E2A3D-2B63-4B00-957D-81B2BCEB99C2}" type="pres">
      <dgm:prSet presAssocID="{B78DFDD4-7CDC-46D1-8B7A-A225EDA9CF10}" presName="accent_1" presStyleCnt="0"/>
      <dgm:spPr/>
    </dgm:pt>
    <dgm:pt modelId="{2ED0C42D-ED52-491A-A16D-E0D11A30B111}" type="pres">
      <dgm:prSet presAssocID="{B78DFDD4-7CDC-46D1-8B7A-A225EDA9CF10}" presName="accentRepeatNode" presStyleLbl="solidFgAcc1" presStyleIdx="0" presStyleCnt="6" custScaleX="121689" custScaleY="121689" custLinFactNeighborX="-1685" custLinFactNeighborY="-6511"/>
      <dgm:spPr>
        <a:blipFill dpi="0" rotWithShape="0">
          <a:blip xmlns:r="http://schemas.openxmlformats.org/officeDocument/2006/relationships"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>
          <a:solidFill>
            <a:schemeClr val="accent1"/>
          </a:solidFill>
        </a:ln>
      </dgm:spPr>
    </dgm:pt>
    <dgm:pt modelId="{25548503-8C5C-47BE-A78B-53C9FF912163}" type="pres">
      <dgm:prSet presAssocID="{0BD2C0A8-C11D-4DA7-BC5C-05E70218CAAE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6B522E8-5405-4CE6-9779-B13403230E14}" type="pres">
      <dgm:prSet presAssocID="{0BD2C0A8-C11D-4DA7-BC5C-05E70218CAAE}" presName="accent_2" presStyleCnt="0"/>
      <dgm:spPr/>
    </dgm:pt>
    <dgm:pt modelId="{25EA28A4-7A00-4331-B77A-BF49C1B898D0}" type="pres">
      <dgm:prSet presAssocID="{0BD2C0A8-C11D-4DA7-BC5C-05E70218CAAE}" presName="accentRepeatNode" presStyleLbl="solidFgAcc1" presStyleIdx="1" presStyleCnt="6" custScaleX="121689" custScaleY="121689" custLinFactNeighborX="-3953" custLinFactNeighborY="-11162"/>
      <dgm:spPr>
        <a:blipFill rotWithShape="0"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8575">
          <a:solidFill>
            <a:schemeClr val="accent1"/>
          </a:solidFill>
        </a:ln>
      </dgm:spPr>
    </dgm:pt>
    <dgm:pt modelId="{41F1A1FB-38D8-4EC5-80BB-6239B74F3F22}" type="pres">
      <dgm:prSet presAssocID="{E5B01A71-8F4F-4E3D-AED6-786FEDB39127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059917A-69A1-4C1B-932E-B0AD95FA3EE5}" type="pres">
      <dgm:prSet presAssocID="{E5B01A71-8F4F-4E3D-AED6-786FEDB39127}" presName="accent_3" presStyleCnt="0"/>
      <dgm:spPr/>
    </dgm:pt>
    <dgm:pt modelId="{A4A6F0FD-0A73-4158-9806-B75916215433}" type="pres">
      <dgm:prSet presAssocID="{E5B01A71-8F4F-4E3D-AED6-786FEDB39127}" presName="accentRepeatNode" presStyleLbl="solidFgAcc1" presStyleIdx="2" presStyleCnt="6" custScaleX="121689" custScaleY="121689" custLinFactNeighborX="-1860" custLinFactNeighborY="-5814"/>
      <dgm:spPr>
        <a:blipFill dpi="0" rotWithShape="0">
          <a:blip xmlns:r="http://schemas.openxmlformats.org/officeDocument/2006/relationships"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a:blipFill>
        <a:ln w="38100">
          <a:solidFill>
            <a:schemeClr val="accent1"/>
          </a:solidFill>
        </a:ln>
      </dgm:spPr>
    </dgm:pt>
    <dgm:pt modelId="{3C968B6E-3A80-4CC7-BB51-3852D9E7A75D}" type="pres">
      <dgm:prSet presAssocID="{DD8464CE-4BAA-4BA9-BB90-9888D58C97C2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D6421EA-9FEB-4B5C-BA49-8D26394212F1}" type="pres">
      <dgm:prSet presAssocID="{DD8464CE-4BAA-4BA9-BB90-9888D58C97C2}" presName="accent_4" presStyleCnt="0"/>
      <dgm:spPr/>
    </dgm:pt>
    <dgm:pt modelId="{DA28A3DC-C2EA-4542-A85A-093D184A789A}" type="pres">
      <dgm:prSet presAssocID="{DD8464CE-4BAA-4BA9-BB90-9888D58C97C2}" presName="accentRepeatNode" presStyleLbl="solidFgAcc1" presStyleIdx="3" presStyleCnt="6" custScaleX="121689" custScaleY="121689" custLinFactNeighborX="-3487" custLinFactNeighborY="3953"/>
      <dgm:spPr>
        <a:blipFill dpi="0" rotWithShape="1">
          <a:blip xmlns:r="http://schemas.openxmlformats.org/officeDocument/2006/relationships"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>
          <a:solidFill>
            <a:schemeClr val="accent1"/>
          </a:solidFill>
        </a:ln>
      </dgm:spPr>
    </dgm:pt>
    <dgm:pt modelId="{9483683F-3F9B-4DB0-859A-34265BC428AD}" type="pres">
      <dgm:prSet presAssocID="{566CE31F-9367-4326-AE28-8A082714E93C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FE37F27-88C6-4C29-9104-07C1E4BAF107}" type="pres">
      <dgm:prSet presAssocID="{566CE31F-9367-4326-AE28-8A082714E93C}" presName="accent_5" presStyleCnt="0"/>
      <dgm:spPr/>
    </dgm:pt>
    <dgm:pt modelId="{8A5F2CA2-6ED8-495E-8291-D52FE30DA6B3}" type="pres">
      <dgm:prSet presAssocID="{566CE31F-9367-4326-AE28-8A082714E93C}" presName="accentRepeatNode" presStyleLbl="solidFgAcc1" presStyleIdx="4" presStyleCnt="6" custScaleX="121689" custScaleY="121689" custLinFactNeighborX="-3487" custLinFactNeighborY="9069"/>
      <dgm:spPr>
        <a:blipFill dpi="0" rotWithShape="1">
          <a:blip xmlns:r="http://schemas.openxmlformats.org/officeDocument/2006/relationships"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>
          <a:solidFill>
            <a:schemeClr val="accent1"/>
          </a:solidFill>
        </a:ln>
      </dgm:spPr>
    </dgm:pt>
    <dgm:pt modelId="{C5CD0E25-FC24-4164-B81D-8736A9BF045F}" type="pres">
      <dgm:prSet presAssocID="{D0C42B0D-D59B-409E-8A2E-B4980AFF90E1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0E6938D-FDEB-4CBC-90F5-A8B2E28DF8F8}" type="pres">
      <dgm:prSet presAssocID="{D0C42B0D-D59B-409E-8A2E-B4980AFF90E1}" presName="accent_6" presStyleCnt="0"/>
      <dgm:spPr/>
    </dgm:pt>
    <dgm:pt modelId="{97E92C9B-1682-457B-AA47-912667D0B978}" type="pres">
      <dgm:prSet presAssocID="{D0C42B0D-D59B-409E-8A2E-B4980AFF90E1}" presName="accentRepeatNode" presStyleLbl="solidFgAcc1" presStyleIdx="5" presStyleCnt="6" custScaleX="121689" custScaleY="121689" custLinFactNeighborX="-2093" custLinFactNeighborY="3488"/>
      <dgm:spPr>
        <a:blipFill dpi="0" rotWithShape="1">
          <a:blip xmlns:r="http://schemas.openxmlformats.org/officeDocument/2006/relationships"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>
          <a:solidFill>
            <a:schemeClr val="accent1"/>
          </a:solidFill>
        </a:ln>
      </dgm:spPr>
    </dgm:pt>
  </dgm:ptLst>
  <dgm:cxnLst>
    <dgm:cxn modelId="{E3A7C8AC-FB2B-4069-ACD4-7B9A142DC0AB}" srcId="{BF9B37EB-9B87-42E9-86DD-98D6A819434D}" destId="{0BD2C0A8-C11D-4DA7-BC5C-05E70218CAAE}" srcOrd="1" destOrd="0" parTransId="{22C25FC8-B511-49D7-B0CC-4E9738086AF2}" sibTransId="{433E3367-6A4F-4D6A-8332-13DE7BB1F2B6}"/>
    <dgm:cxn modelId="{E148F498-D696-47FD-9BAD-B5CEC6C8EDAF}" srcId="{BF9B37EB-9B87-42E9-86DD-98D6A819434D}" destId="{D0C42B0D-D59B-409E-8A2E-B4980AFF90E1}" srcOrd="5" destOrd="0" parTransId="{87B30C63-B440-4688-AA33-AFD138E7CCE8}" sibTransId="{D827B6B8-A134-4403-91CD-DA131E49795C}"/>
    <dgm:cxn modelId="{7FA3039F-072C-4AF4-A299-0FD9F60D660C}" type="presOf" srcId="{D0C42B0D-D59B-409E-8A2E-B4980AFF90E1}" destId="{C5CD0E25-FC24-4164-B81D-8736A9BF045F}" srcOrd="0" destOrd="0" presId="urn:microsoft.com/office/officeart/2008/layout/VerticalCurvedList"/>
    <dgm:cxn modelId="{2F9C046C-65A5-49D5-9BF7-7113483B1005}" srcId="{BF9B37EB-9B87-42E9-86DD-98D6A819434D}" destId="{B78DFDD4-7CDC-46D1-8B7A-A225EDA9CF10}" srcOrd="0" destOrd="0" parTransId="{2F399433-8CDF-45B3-B180-BC3385B1DE85}" sibTransId="{341AAB53-9B01-48D4-BABD-42F65808B04E}"/>
    <dgm:cxn modelId="{14AE47D8-76FD-4917-B08D-D838AF509272}" type="presOf" srcId="{341AAB53-9B01-48D4-BABD-42F65808B04E}" destId="{0F94FFF8-1801-4DEF-B10E-808ECFFDB698}" srcOrd="0" destOrd="0" presId="urn:microsoft.com/office/officeart/2008/layout/VerticalCurvedList"/>
    <dgm:cxn modelId="{1783418E-3F4E-42A3-B147-369B5BA18478}" srcId="{BF9B37EB-9B87-42E9-86DD-98D6A819434D}" destId="{DD8464CE-4BAA-4BA9-BB90-9888D58C97C2}" srcOrd="3" destOrd="0" parTransId="{41A5AFB6-EDFA-488A-B0CE-61A783766597}" sibTransId="{DC0683A9-A0EF-4E20-81F1-517EB7C9ABD8}"/>
    <dgm:cxn modelId="{80A39EC8-8629-475F-ACB7-BDCC7571CBDB}" type="presOf" srcId="{0BD2C0A8-C11D-4DA7-BC5C-05E70218CAAE}" destId="{25548503-8C5C-47BE-A78B-53C9FF912163}" srcOrd="0" destOrd="0" presId="urn:microsoft.com/office/officeart/2008/layout/VerticalCurvedList"/>
    <dgm:cxn modelId="{76D45378-6B07-448E-BAE3-4BF78758B761}" type="presOf" srcId="{566CE31F-9367-4326-AE28-8A082714E93C}" destId="{9483683F-3F9B-4DB0-859A-34265BC428AD}" srcOrd="0" destOrd="0" presId="urn:microsoft.com/office/officeart/2008/layout/VerticalCurvedList"/>
    <dgm:cxn modelId="{5ED0B666-6496-4F30-8B4F-62B442977D7E}" srcId="{BF9B37EB-9B87-42E9-86DD-98D6A819434D}" destId="{566CE31F-9367-4326-AE28-8A082714E93C}" srcOrd="4" destOrd="0" parTransId="{E965C47A-12F7-45AD-B3BC-7658093AD018}" sibTransId="{D393E598-33D9-49C1-88A2-DF7A325B60AE}"/>
    <dgm:cxn modelId="{04F9DE9E-3D60-422A-90DA-55E4FF1B0F6F}" srcId="{BF9B37EB-9B87-42E9-86DD-98D6A819434D}" destId="{E5B01A71-8F4F-4E3D-AED6-786FEDB39127}" srcOrd="2" destOrd="0" parTransId="{E5DBD06E-101F-465A-AFB5-F8BD1730BB21}" sibTransId="{A61EB51A-D97C-459C-926E-2B197F462788}"/>
    <dgm:cxn modelId="{D17F2090-68BA-48D1-B096-59BBF5B1D0CC}" type="presOf" srcId="{DD8464CE-4BAA-4BA9-BB90-9888D58C97C2}" destId="{3C968B6E-3A80-4CC7-BB51-3852D9E7A75D}" srcOrd="0" destOrd="0" presId="urn:microsoft.com/office/officeart/2008/layout/VerticalCurvedList"/>
    <dgm:cxn modelId="{82340ECE-CAF8-467B-8DC4-42E791787184}" type="presOf" srcId="{B78DFDD4-7CDC-46D1-8B7A-A225EDA9CF10}" destId="{604E5489-1FC7-46F6-8E41-913D7F55BD6E}" srcOrd="0" destOrd="0" presId="urn:microsoft.com/office/officeart/2008/layout/VerticalCurvedList"/>
    <dgm:cxn modelId="{6B2DF5D4-87DE-42A8-BD97-6043980A1A27}" type="presOf" srcId="{E5B01A71-8F4F-4E3D-AED6-786FEDB39127}" destId="{41F1A1FB-38D8-4EC5-80BB-6239B74F3F22}" srcOrd="0" destOrd="0" presId="urn:microsoft.com/office/officeart/2008/layout/VerticalCurvedList"/>
    <dgm:cxn modelId="{C8DBB405-CB01-4EBF-BD49-37E58649EE3F}" type="presOf" srcId="{BF9B37EB-9B87-42E9-86DD-98D6A819434D}" destId="{4160B493-115E-42AC-A8B6-06A928FFFA70}" srcOrd="0" destOrd="0" presId="urn:microsoft.com/office/officeart/2008/layout/VerticalCurvedList"/>
    <dgm:cxn modelId="{1EEC23F7-3D95-4D24-B471-BCBDF7D3D932}" type="presParOf" srcId="{4160B493-115E-42AC-A8B6-06A928FFFA70}" destId="{047EE3B3-C9AB-46E1-A349-C66D841C82BE}" srcOrd="0" destOrd="0" presId="urn:microsoft.com/office/officeart/2008/layout/VerticalCurvedList"/>
    <dgm:cxn modelId="{CCFB4B0F-2B6E-4FB0-84EE-087FE3E8DECC}" type="presParOf" srcId="{047EE3B3-C9AB-46E1-A349-C66D841C82BE}" destId="{345DF8A1-2E4E-4708-A6B4-3AC640802705}" srcOrd="0" destOrd="0" presId="urn:microsoft.com/office/officeart/2008/layout/VerticalCurvedList"/>
    <dgm:cxn modelId="{F0AC5B13-DE30-4F15-AD59-8D6D50CD3C8A}" type="presParOf" srcId="{345DF8A1-2E4E-4708-A6B4-3AC640802705}" destId="{7B07D6DD-4231-4FE6-B3AF-892055F051FC}" srcOrd="0" destOrd="0" presId="urn:microsoft.com/office/officeart/2008/layout/VerticalCurvedList"/>
    <dgm:cxn modelId="{DCDFE717-77D7-42DA-B469-0AB4D29E847D}" type="presParOf" srcId="{345DF8A1-2E4E-4708-A6B4-3AC640802705}" destId="{0F94FFF8-1801-4DEF-B10E-808ECFFDB698}" srcOrd="1" destOrd="0" presId="urn:microsoft.com/office/officeart/2008/layout/VerticalCurvedList"/>
    <dgm:cxn modelId="{AB51A465-5EBA-4E66-BF49-6CE413A40368}" type="presParOf" srcId="{345DF8A1-2E4E-4708-A6B4-3AC640802705}" destId="{99488E10-3AE5-4190-9A1C-7B6911D85BDC}" srcOrd="2" destOrd="0" presId="urn:microsoft.com/office/officeart/2008/layout/VerticalCurvedList"/>
    <dgm:cxn modelId="{0CE6A420-F46B-49E7-B4AA-9880A8378BA3}" type="presParOf" srcId="{345DF8A1-2E4E-4708-A6B4-3AC640802705}" destId="{BB7C05CE-E1FC-46EC-AE1E-D7A33D874458}" srcOrd="3" destOrd="0" presId="urn:microsoft.com/office/officeart/2008/layout/VerticalCurvedList"/>
    <dgm:cxn modelId="{6165A36F-7459-4147-B8C9-61D5AAA03EA7}" type="presParOf" srcId="{047EE3B3-C9AB-46E1-A349-C66D841C82BE}" destId="{604E5489-1FC7-46F6-8E41-913D7F55BD6E}" srcOrd="1" destOrd="0" presId="urn:microsoft.com/office/officeart/2008/layout/VerticalCurvedList"/>
    <dgm:cxn modelId="{74E59656-9CE6-4F5E-A691-A664027C7B91}" type="presParOf" srcId="{047EE3B3-C9AB-46E1-A349-C66D841C82BE}" destId="{513E2A3D-2B63-4B00-957D-81B2BCEB99C2}" srcOrd="2" destOrd="0" presId="urn:microsoft.com/office/officeart/2008/layout/VerticalCurvedList"/>
    <dgm:cxn modelId="{3F3C58BD-2CED-45E1-BF87-61C27A1FFC79}" type="presParOf" srcId="{513E2A3D-2B63-4B00-957D-81B2BCEB99C2}" destId="{2ED0C42D-ED52-491A-A16D-E0D11A30B111}" srcOrd="0" destOrd="0" presId="urn:microsoft.com/office/officeart/2008/layout/VerticalCurvedList"/>
    <dgm:cxn modelId="{C9FD6985-169D-465B-A27B-3B95FD25D96F}" type="presParOf" srcId="{047EE3B3-C9AB-46E1-A349-C66D841C82BE}" destId="{25548503-8C5C-47BE-A78B-53C9FF912163}" srcOrd="3" destOrd="0" presId="urn:microsoft.com/office/officeart/2008/layout/VerticalCurvedList"/>
    <dgm:cxn modelId="{7BE4143E-83C8-43FC-9BB8-1EC70B190AD9}" type="presParOf" srcId="{047EE3B3-C9AB-46E1-A349-C66D841C82BE}" destId="{46B522E8-5405-4CE6-9779-B13403230E14}" srcOrd="4" destOrd="0" presId="urn:microsoft.com/office/officeart/2008/layout/VerticalCurvedList"/>
    <dgm:cxn modelId="{D84A62C9-F853-4C45-A001-00B242E9009C}" type="presParOf" srcId="{46B522E8-5405-4CE6-9779-B13403230E14}" destId="{25EA28A4-7A00-4331-B77A-BF49C1B898D0}" srcOrd="0" destOrd="0" presId="urn:microsoft.com/office/officeart/2008/layout/VerticalCurvedList"/>
    <dgm:cxn modelId="{4992FB29-D885-4C20-996F-2DEE6FA0FF53}" type="presParOf" srcId="{047EE3B3-C9AB-46E1-A349-C66D841C82BE}" destId="{41F1A1FB-38D8-4EC5-80BB-6239B74F3F22}" srcOrd="5" destOrd="0" presId="urn:microsoft.com/office/officeart/2008/layout/VerticalCurvedList"/>
    <dgm:cxn modelId="{9867934C-0F69-4423-87A4-481F76D0A654}" type="presParOf" srcId="{047EE3B3-C9AB-46E1-A349-C66D841C82BE}" destId="{7059917A-69A1-4C1B-932E-B0AD95FA3EE5}" srcOrd="6" destOrd="0" presId="urn:microsoft.com/office/officeart/2008/layout/VerticalCurvedList"/>
    <dgm:cxn modelId="{C555B7A5-8462-4B39-B52E-1B14F2712817}" type="presParOf" srcId="{7059917A-69A1-4C1B-932E-B0AD95FA3EE5}" destId="{A4A6F0FD-0A73-4158-9806-B75916215433}" srcOrd="0" destOrd="0" presId="urn:microsoft.com/office/officeart/2008/layout/VerticalCurvedList"/>
    <dgm:cxn modelId="{900869B7-1EBE-4CE4-8EA3-511F96053B2E}" type="presParOf" srcId="{047EE3B3-C9AB-46E1-A349-C66D841C82BE}" destId="{3C968B6E-3A80-4CC7-BB51-3852D9E7A75D}" srcOrd="7" destOrd="0" presId="urn:microsoft.com/office/officeart/2008/layout/VerticalCurvedList"/>
    <dgm:cxn modelId="{EF6281DD-B171-4053-A333-EB905BD6054D}" type="presParOf" srcId="{047EE3B3-C9AB-46E1-A349-C66D841C82BE}" destId="{AD6421EA-9FEB-4B5C-BA49-8D26394212F1}" srcOrd="8" destOrd="0" presId="urn:microsoft.com/office/officeart/2008/layout/VerticalCurvedList"/>
    <dgm:cxn modelId="{1BFB2084-7E45-4311-B6E0-C313ACFCCF32}" type="presParOf" srcId="{AD6421EA-9FEB-4B5C-BA49-8D26394212F1}" destId="{DA28A3DC-C2EA-4542-A85A-093D184A789A}" srcOrd="0" destOrd="0" presId="urn:microsoft.com/office/officeart/2008/layout/VerticalCurvedList"/>
    <dgm:cxn modelId="{C91F8E30-3FCE-4BBC-9EB9-809B71E1648C}" type="presParOf" srcId="{047EE3B3-C9AB-46E1-A349-C66D841C82BE}" destId="{9483683F-3F9B-4DB0-859A-34265BC428AD}" srcOrd="9" destOrd="0" presId="urn:microsoft.com/office/officeart/2008/layout/VerticalCurvedList"/>
    <dgm:cxn modelId="{CBA6C793-3AB4-4F65-B257-B2FF1379C447}" type="presParOf" srcId="{047EE3B3-C9AB-46E1-A349-C66D841C82BE}" destId="{9FE37F27-88C6-4C29-9104-07C1E4BAF107}" srcOrd="10" destOrd="0" presId="urn:microsoft.com/office/officeart/2008/layout/VerticalCurvedList"/>
    <dgm:cxn modelId="{29C67FE4-3B21-4469-9603-1BAE1310EA49}" type="presParOf" srcId="{9FE37F27-88C6-4C29-9104-07C1E4BAF107}" destId="{8A5F2CA2-6ED8-495E-8291-D52FE30DA6B3}" srcOrd="0" destOrd="0" presId="urn:microsoft.com/office/officeart/2008/layout/VerticalCurvedList"/>
    <dgm:cxn modelId="{98040824-9738-4E59-A812-840DCB36B744}" type="presParOf" srcId="{047EE3B3-C9AB-46E1-A349-C66D841C82BE}" destId="{C5CD0E25-FC24-4164-B81D-8736A9BF045F}" srcOrd="11" destOrd="0" presId="urn:microsoft.com/office/officeart/2008/layout/VerticalCurvedList"/>
    <dgm:cxn modelId="{7D0D93EB-A66C-4CA6-BB31-B4AE0BFC9C7B}" type="presParOf" srcId="{047EE3B3-C9AB-46E1-A349-C66D841C82BE}" destId="{C0E6938D-FDEB-4CBC-90F5-A8B2E28DF8F8}" srcOrd="12" destOrd="0" presId="urn:microsoft.com/office/officeart/2008/layout/VerticalCurvedList"/>
    <dgm:cxn modelId="{D9551215-A2A1-4ECF-85B1-94B37901AD63}" type="presParOf" srcId="{C0E6938D-FDEB-4CBC-90F5-A8B2E28DF8F8}" destId="{97E92C9B-1682-457B-AA47-912667D0B97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2A3438-D98A-4230-860B-1E3AFBC6FE21}">
      <dsp:nvSpPr>
        <dsp:cNvPr id="0" name=""/>
        <dsp:cNvSpPr/>
      </dsp:nvSpPr>
      <dsp:spPr>
        <a:xfrm>
          <a:off x="18812" y="1880895"/>
          <a:ext cx="1387209" cy="1387209"/>
        </a:xfrm>
        <a:prstGeom prst="donut">
          <a:avLst>
            <a:gd name="adj" fmla="val 20000"/>
          </a:avLst>
        </a:prstGeom>
        <a:solidFill>
          <a:srgbClr val="18B29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8ABB-C313-48C0-954C-DC82B728C3A2}">
      <dsp:nvSpPr>
        <dsp:cNvPr id="0" name=""/>
        <dsp:cNvSpPr/>
      </dsp:nvSpPr>
      <dsp:spPr>
        <a:xfrm rot="17700000">
          <a:off x="503755" y="715760"/>
          <a:ext cx="1756852" cy="846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0" tIns="0" rIns="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kern="1200"/>
            <a:t>PS SRR</a:t>
          </a:r>
          <a:endParaRPr lang="cs-CZ" sz="4400" kern="1200"/>
        </a:p>
      </dsp:txBody>
      <dsp:txXfrm>
        <a:off x="503755" y="715760"/>
        <a:ext cx="1756852" cy="846667"/>
      </dsp:txXfrm>
    </dsp:sp>
    <dsp:sp modelId="{E943B4FE-2041-463D-8E4F-0B3B51B7C5C5}">
      <dsp:nvSpPr>
        <dsp:cNvPr id="0" name=""/>
        <dsp:cNvSpPr/>
      </dsp:nvSpPr>
      <dsp:spPr>
        <a:xfrm flipH="1" flipV="1">
          <a:off x="1745838" y="1362022"/>
          <a:ext cx="292909" cy="2424955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819206-C3EF-4C03-9A3D-AA382142E8EA}">
      <dsp:nvSpPr>
        <dsp:cNvPr id="0" name=""/>
        <dsp:cNvSpPr/>
      </dsp:nvSpPr>
      <dsp:spPr>
        <a:xfrm rot="17700000">
          <a:off x="656683" y="3228734"/>
          <a:ext cx="1519759" cy="7327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/>
        </a:p>
      </dsp:txBody>
      <dsp:txXfrm>
        <a:off x="656683" y="3228734"/>
        <a:ext cx="1519759" cy="732771"/>
      </dsp:txXfrm>
    </dsp:sp>
    <dsp:sp modelId="{EC007C52-1A08-452E-B447-64D6170A0056}">
      <dsp:nvSpPr>
        <dsp:cNvPr id="0" name=""/>
        <dsp:cNvSpPr/>
      </dsp:nvSpPr>
      <dsp:spPr>
        <a:xfrm rot="17700000">
          <a:off x="1608143" y="1187494"/>
          <a:ext cx="1519759" cy="7327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3B06C6-4DD4-444A-8BDA-3F95A8D30B2D}">
      <dsp:nvSpPr>
        <dsp:cNvPr id="0" name=""/>
        <dsp:cNvSpPr/>
      </dsp:nvSpPr>
      <dsp:spPr>
        <a:xfrm>
          <a:off x="1761638" y="2191790"/>
          <a:ext cx="733576" cy="733576"/>
        </a:xfrm>
        <a:prstGeom prst="ellipse">
          <a:avLst/>
        </a:prstGeom>
        <a:solidFill>
          <a:srgbClr val="18B29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3E15F9-BB81-401B-BB2D-A6567E787511}">
      <dsp:nvSpPr>
        <dsp:cNvPr id="0" name=""/>
        <dsp:cNvSpPr/>
      </dsp:nvSpPr>
      <dsp:spPr>
        <a:xfrm rot="17700000">
          <a:off x="1095807" y="3377040"/>
          <a:ext cx="1191654" cy="5556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3340" bIns="0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/>
            <a:t>Územní PS</a:t>
          </a:r>
        </a:p>
      </dsp:txBody>
      <dsp:txXfrm>
        <a:off x="1095807" y="3377040"/>
        <a:ext cx="1191654" cy="555677"/>
      </dsp:txXfrm>
    </dsp:sp>
    <dsp:sp modelId="{617EF2FD-0072-4991-B0F2-F224C2E5B231}">
      <dsp:nvSpPr>
        <dsp:cNvPr id="0" name=""/>
        <dsp:cNvSpPr/>
      </dsp:nvSpPr>
      <dsp:spPr>
        <a:xfrm rot="17700000">
          <a:off x="2298478" y="1083192"/>
          <a:ext cx="1519759" cy="7327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F9C36B-2468-4C3C-A964-1CF1C940F495}">
      <dsp:nvSpPr>
        <dsp:cNvPr id="0" name=""/>
        <dsp:cNvSpPr/>
      </dsp:nvSpPr>
      <dsp:spPr>
        <a:xfrm>
          <a:off x="2698537" y="1897281"/>
          <a:ext cx="1392580" cy="1401582"/>
        </a:xfrm>
        <a:prstGeom prst="donut">
          <a:avLst>
            <a:gd name="adj" fmla="val 20000"/>
          </a:avLst>
        </a:prstGeom>
        <a:solidFill>
          <a:srgbClr val="18B29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A08DDE-7BFA-4F0F-AC64-6940FE51D862}">
      <dsp:nvSpPr>
        <dsp:cNvPr id="0" name=""/>
        <dsp:cNvSpPr/>
      </dsp:nvSpPr>
      <dsp:spPr>
        <a:xfrm rot="17700000">
          <a:off x="3665610" y="781596"/>
          <a:ext cx="1533314" cy="7149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0" tIns="0" rIns="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kern="1200"/>
            <a:t>PS SRR</a:t>
          </a:r>
        </a:p>
      </dsp:txBody>
      <dsp:txXfrm>
        <a:off x="3665610" y="781596"/>
        <a:ext cx="1533314" cy="714996"/>
      </dsp:txXfrm>
    </dsp:sp>
    <dsp:sp modelId="{79FE21EB-D9B8-4C96-8C45-7EED4C7DB290}">
      <dsp:nvSpPr>
        <dsp:cNvPr id="0" name=""/>
        <dsp:cNvSpPr/>
      </dsp:nvSpPr>
      <dsp:spPr>
        <a:xfrm>
          <a:off x="4577821" y="1851937"/>
          <a:ext cx="1413270" cy="1413270"/>
        </a:xfrm>
        <a:prstGeom prst="donut">
          <a:avLst>
            <a:gd name="adj" fmla="val 2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0EC438-CAFA-4213-B133-DD440DCB2C6A}">
      <dsp:nvSpPr>
        <dsp:cNvPr id="0" name=""/>
        <dsp:cNvSpPr/>
      </dsp:nvSpPr>
      <dsp:spPr>
        <a:xfrm rot="17700000">
          <a:off x="4966774" y="715760"/>
          <a:ext cx="1756852" cy="846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0" tIns="0" rIns="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kern="1200"/>
            <a:t>NSK</a:t>
          </a:r>
        </a:p>
      </dsp:txBody>
      <dsp:txXfrm>
        <a:off x="4966774" y="715760"/>
        <a:ext cx="1756852" cy="846667"/>
      </dsp:txXfrm>
    </dsp:sp>
    <dsp:sp modelId="{6D5FDF28-0950-4917-BECB-79440F8D8F84}">
      <dsp:nvSpPr>
        <dsp:cNvPr id="0" name=""/>
        <dsp:cNvSpPr/>
      </dsp:nvSpPr>
      <dsp:spPr>
        <a:xfrm>
          <a:off x="6056590" y="2275776"/>
          <a:ext cx="597447" cy="597447"/>
        </a:xfrm>
        <a:prstGeom prst="ellipse">
          <a:avLst/>
        </a:prstGeom>
        <a:solidFill>
          <a:srgbClr val="18B29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A7C5A7-84D0-4703-8170-3159A9438B33}">
      <dsp:nvSpPr>
        <dsp:cNvPr id="0" name=""/>
        <dsp:cNvSpPr/>
      </dsp:nvSpPr>
      <dsp:spPr>
        <a:xfrm rot="17700000">
          <a:off x="5119703" y="3228734"/>
          <a:ext cx="1519759" cy="7327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3340" bIns="0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/>
            <a:t>Územní PS</a:t>
          </a:r>
        </a:p>
      </dsp:txBody>
      <dsp:txXfrm>
        <a:off x="5119703" y="3228734"/>
        <a:ext cx="1519759" cy="732771"/>
      </dsp:txXfrm>
    </dsp:sp>
    <dsp:sp modelId="{C720362A-324C-4B24-8266-6F471DE46D34}">
      <dsp:nvSpPr>
        <dsp:cNvPr id="0" name=""/>
        <dsp:cNvSpPr/>
      </dsp:nvSpPr>
      <dsp:spPr>
        <a:xfrm rot="17700000">
          <a:off x="6071163" y="1187494"/>
          <a:ext cx="1519759" cy="7327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9471F7-1D1C-4328-AFDA-213D58092E14}">
      <dsp:nvSpPr>
        <dsp:cNvPr id="0" name=""/>
        <dsp:cNvSpPr/>
      </dsp:nvSpPr>
      <dsp:spPr>
        <a:xfrm>
          <a:off x="6923187" y="1962497"/>
          <a:ext cx="1224005" cy="1224005"/>
        </a:xfrm>
        <a:prstGeom prst="donut">
          <a:avLst>
            <a:gd name="adj" fmla="val 20000"/>
          </a:avLst>
        </a:prstGeom>
        <a:solidFill>
          <a:srgbClr val="18B29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814CDB-6B4F-4DD3-92C1-B524D62E12A9}">
      <dsp:nvSpPr>
        <dsp:cNvPr id="0" name=""/>
        <dsp:cNvSpPr/>
      </dsp:nvSpPr>
      <dsp:spPr>
        <a:xfrm rot="17700000">
          <a:off x="7326527" y="715760"/>
          <a:ext cx="1756852" cy="846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0" tIns="0" rIns="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kern="1200"/>
            <a:t>PS SRR</a:t>
          </a:r>
        </a:p>
      </dsp:txBody>
      <dsp:txXfrm>
        <a:off x="7326527" y="715760"/>
        <a:ext cx="1756852" cy="846667"/>
      </dsp:txXfrm>
    </dsp:sp>
    <dsp:sp modelId="{B573B060-D55E-45AB-AB75-AC089EC2CBE0}">
      <dsp:nvSpPr>
        <dsp:cNvPr id="0" name=""/>
        <dsp:cNvSpPr/>
      </dsp:nvSpPr>
      <dsp:spPr>
        <a:xfrm>
          <a:off x="8348390" y="1839125"/>
          <a:ext cx="1470748" cy="1470748"/>
        </a:xfrm>
        <a:prstGeom prst="donut">
          <a:avLst>
            <a:gd name="adj" fmla="val 2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9887DA-D46A-42B6-93C2-726631D0E7D3}">
      <dsp:nvSpPr>
        <dsp:cNvPr id="0" name=""/>
        <dsp:cNvSpPr/>
      </dsp:nvSpPr>
      <dsp:spPr>
        <a:xfrm rot="17700000">
          <a:off x="8875102" y="715760"/>
          <a:ext cx="1756852" cy="846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0" tIns="0" rIns="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kern="1200"/>
            <a:t>MPŘ</a:t>
          </a:r>
        </a:p>
      </dsp:txBody>
      <dsp:txXfrm>
        <a:off x="8875102" y="715760"/>
        <a:ext cx="1756852" cy="846667"/>
      </dsp:txXfrm>
    </dsp:sp>
    <dsp:sp modelId="{E8D11822-3F9B-421E-B4DE-4303168265FE}">
      <dsp:nvSpPr>
        <dsp:cNvPr id="0" name=""/>
        <dsp:cNvSpPr/>
      </dsp:nvSpPr>
      <dsp:spPr>
        <a:xfrm>
          <a:off x="9896965" y="1836751"/>
          <a:ext cx="1475496" cy="1475496"/>
        </a:xfrm>
        <a:prstGeom prst="donut">
          <a:avLst>
            <a:gd name="adj" fmla="val 2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54B514-D785-4EF1-A149-2B18B9673C96}">
      <dsp:nvSpPr>
        <dsp:cNvPr id="0" name=""/>
        <dsp:cNvSpPr/>
      </dsp:nvSpPr>
      <dsp:spPr>
        <a:xfrm rot="17700000">
          <a:off x="10426051" y="715760"/>
          <a:ext cx="1756852" cy="846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0" tIns="0" rIns="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kern="1200"/>
            <a:t>Vláda</a:t>
          </a:r>
        </a:p>
      </dsp:txBody>
      <dsp:txXfrm>
        <a:off x="10426051" y="715760"/>
        <a:ext cx="1756852" cy="8466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39DB50-D1F3-4F60-BE9E-0543826ADF59}">
      <dsp:nvSpPr>
        <dsp:cNvPr id="0" name=""/>
        <dsp:cNvSpPr/>
      </dsp:nvSpPr>
      <dsp:spPr>
        <a:xfrm>
          <a:off x="0" y="1006043"/>
          <a:ext cx="3428553" cy="2057132"/>
        </a:xfrm>
        <a:prstGeom prst="rect">
          <a:avLst/>
        </a:prstGeom>
        <a:solidFill>
          <a:srgbClr val="FFC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>
              <a:solidFill>
                <a:schemeClr val="tx1"/>
              </a:solidFill>
            </a:rPr>
            <a:t>Příjezdový cestovní ruch s využitím </a:t>
          </a:r>
          <a:br>
            <a:rPr lang="cs-CZ" sz="2800" b="1" kern="1200">
              <a:solidFill>
                <a:schemeClr val="tx1"/>
              </a:solidFill>
            </a:rPr>
          </a:br>
          <a:r>
            <a:rPr lang="cs-CZ" sz="2800" b="1" kern="1200">
              <a:solidFill>
                <a:schemeClr val="tx1"/>
              </a:solidFill>
            </a:rPr>
            <a:t>GSM dat</a:t>
          </a:r>
        </a:p>
      </dsp:txBody>
      <dsp:txXfrm>
        <a:off x="0" y="1006043"/>
        <a:ext cx="3428553" cy="2057132"/>
      </dsp:txXfrm>
    </dsp:sp>
    <dsp:sp modelId="{F80CC960-8182-409C-93F1-10F42DEA871B}">
      <dsp:nvSpPr>
        <dsp:cNvPr id="0" name=""/>
        <dsp:cNvSpPr/>
      </dsp:nvSpPr>
      <dsp:spPr>
        <a:xfrm>
          <a:off x="3771409" y="1006043"/>
          <a:ext cx="3428553" cy="2057132"/>
        </a:xfrm>
        <a:prstGeom prst="rect">
          <a:avLst/>
        </a:prstGeom>
        <a:solidFill>
          <a:srgbClr val="FFC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>
              <a:solidFill>
                <a:schemeClr val="tx1"/>
              </a:solidFill>
            </a:rPr>
            <a:t>Big Data pro hodnocení socio-ekonomické pozice obyvatel</a:t>
          </a:r>
        </a:p>
      </dsp:txBody>
      <dsp:txXfrm>
        <a:off x="3771409" y="1006043"/>
        <a:ext cx="3428553" cy="2057132"/>
      </dsp:txXfrm>
    </dsp:sp>
    <dsp:sp modelId="{A535A8C2-AEF4-4616-8BD3-C713A0F5DC18}">
      <dsp:nvSpPr>
        <dsp:cNvPr id="0" name=""/>
        <dsp:cNvSpPr/>
      </dsp:nvSpPr>
      <dsp:spPr>
        <a:xfrm>
          <a:off x="7542818" y="1006043"/>
          <a:ext cx="3428553" cy="2057132"/>
        </a:xfrm>
        <a:prstGeom prst="rect">
          <a:avLst/>
        </a:prstGeom>
        <a:solidFill>
          <a:srgbClr val="FFC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>
              <a:solidFill>
                <a:schemeClr val="tx1"/>
              </a:solidFill>
            </a:rPr>
            <a:t>Vybavenost venkovských obcí</a:t>
          </a:r>
        </a:p>
      </dsp:txBody>
      <dsp:txXfrm>
        <a:off x="7542818" y="1006043"/>
        <a:ext cx="3428553" cy="2057132"/>
      </dsp:txXfrm>
    </dsp:sp>
    <dsp:sp modelId="{A472FCF5-996F-4097-8EAC-6AFC890C90F5}">
      <dsp:nvSpPr>
        <dsp:cNvPr id="0" name=""/>
        <dsp:cNvSpPr/>
      </dsp:nvSpPr>
      <dsp:spPr>
        <a:xfrm>
          <a:off x="0" y="3406031"/>
          <a:ext cx="3428553" cy="2057132"/>
        </a:xfrm>
        <a:prstGeom prst="rect">
          <a:avLst/>
        </a:prstGeom>
        <a:solidFill>
          <a:srgbClr val="FFC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>
              <a:solidFill>
                <a:schemeClr val="tx1"/>
              </a:solidFill>
            </a:rPr>
            <a:t>Univerzální design </a:t>
          </a:r>
          <a:br>
            <a:rPr lang="cs-CZ" sz="2800" b="1" kern="1200">
              <a:solidFill>
                <a:schemeClr val="tx1"/>
              </a:solidFill>
            </a:rPr>
          </a:br>
          <a:r>
            <a:rPr lang="cs-CZ" sz="2800" b="1" kern="1200">
              <a:solidFill>
                <a:schemeClr val="tx1"/>
              </a:solidFill>
            </a:rPr>
            <a:t>v podpoře bydlení</a:t>
          </a:r>
        </a:p>
      </dsp:txBody>
      <dsp:txXfrm>
        <a:off x="0" y="3406031"/>
        <a:ext cx="3428553" cy="2057132"/>
      </dsp:txXfrm>
    </dsp:sp>
    <dsp:sp modelId="{6B98E363-8FB1-4207-99E6-72915698D306}">
      <dsp:nvSpPr>
        <dsp:cNvPr id="0" name=""/>
        <dsp:cNvSpPr/>
      </dsp:nvSpPr>
      <dsp:spPr>
        <a:xfrm>
          <a:off x="3771409" y="3406031"/>
          <a:ext cx="3428553" cy="2057132"/>
        </a:xfrm>
        <a:prstGeom prst="rect">
          <a:avLst/>
        </a:prstGeom>
        <a:solidFill>
          <a:srgbClr val="FFC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>
              <a:solidFill>
                <a:schemeClr val="tx1"/>
              </a:solidFill>
            </a:rPr>
            <a:t>Rozvoj cirkulární ekonomiky</a:t>
          </a:r>
        </a:p>
      </dsp:txBody>
      <dsp:txXfrm>
        <a:off x="3771409" y="3406031"/>
        <a:ext cx="3428553" cy="2057132"/>
      </dsp:txXfrm>
    </dsp:sp>
    <dsp:sp modelId="{2DAE136E-0F8E-463D-A786-1829B3D83C69}">
      <dsp:nvSpPr>
        <dsp:cNvPr id="0" name=""/>
        <dsp:cNvSpPr/>
      </dsp:nvSpPr>
      <dsp:spPr>
        <a:xfrm>
          <a:off x="7542818" y="3406031"/>
          <a:ext cx="3428553" cy="2057132"/>
        </a:xfrm>
        <a:prstGeom prst="rect">
          <a:avLst/>
        </a:prstGeom>
        <a:solidFill>
          <a:srgbClr val="FFC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800" b="1" kern="1200">
            <a:solidFill>
              <a:schemeClr val="tx1"/>
            </a:solidFill>
          </a:endParaRPr>
        </a:p>
      </dsp:txBody>
      <dsp:txXfrm>
        <a:off x="7542818" y="3406031"/>
        <a:ext cx="3428553" cy="20571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94FFF8-1801-4DEF-B10E-808ECFFDB698}">
      <dsp:nvSpPr>
        <dsp:cNvPr id="0" name=""/>
        <dsp:cNvSpPr/>
      </dsp:nvSpPr>
      <dsp:spPr>
        <a:xfrm>
          <a:off x="-5828719" y="-897543"/>
          <a:ext cx="6981964" cy="6981964"/>
        </a:xfrm>
        <a:prstGeom prst="blockArc">
          <a:avLst>
            <a:gd name="adj1" fmla="val 18900000"/>
            <a:gd name="adj2" fmla="val 2700000"/>
            <a:gd name="adj3" fmla="val 30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E5489-1FC7-46F6-8E41-913D7F55BD6E}">
      <dsp:nvSpPr>
        <dsp:cNvPr id="0" name=""/>
        <dsp:cNvSpPr/>
      </dsp:nvSpPr>
      <dsp:spPr>
        <a:xfrm>
          <a:off x="452221" y="273140"/>
          <a:ext cx="10466589" cy="546074"/>
        </a:xfrm>
        <a:prstGeom prst="rect">
          <a:avLst/>
        </a:prstGeom>
        <a:solidFill>
          <a:schemeClr val="accent4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3447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300" b="1" kern="1200"/>
            <a:t>Končící projekt 5G pro 5 měst</a:t>
          </a:r>
          <a:r>
            <a:rPr lang="cs-CZ" sz="1300" kern="1200"/>
            <a:t> (spolupráce s MPO, 22. února proběhla </a:t>
          </a:r>
          <a:r>
            <a:rPr lang="cs-CZ" sz="1300" kern="1200">
              <a:hlinkClick xmlns:r="http://schemas.openxmlformats.org/officeDocument/2006/relationships" r:id="rId1"/>
            </a:rPr>
            <a:t>závěrečná konference k projektu</a:t>
          </a:r>
          <a:r>
            <a:rPr lang="cs-CZ" sz="1300" kern="1200"/>
            <a:t>); 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300" kern="1200"/>
            <a:t>PS pro Smart Cities: sdílení dobré praxe, síťování expertů, v případě zájmu o přidání do mailing listu kontaktujte: </a:t>
          </a:r>
          <a:r>
            <a:rPr lang="cs-CZ" sz="1300" kern="1200">
              <a:hlinkClick xmlns:r="http://schemas.openxmlformats.org/officeDocument/2006/relationships" r:id="rId2"/>
            </a:rPr>
            <a:t>Dominik.Opalka@mmr.cz</a:t>
          </a:r>
          <a:r>
            <a:rPr lang="cs-CZ" sz="1300" kern="1200"/>
            <a:t>; </a:t>
          </a:r>
        </a:p>
      </dsp:txBody>
      <dsp:txXfrm>
        <a:off x="452221" y="273140"/>
        <a:ext cx="10466589" cy="546074"/>
      </dsp:txXfrm>
    </dsp:sp>
    <dsp:sp modelId="{2ED0C42D-ED52-491A-A16D-E0D11A30B111}">
      <dsp:nvSpPr>
        <dsp:cNvPr id="0" name=""/>
        <dsp:cNvSpPr/>
      </dsp:nvSpPr>
      <dsp:spPr>
        <a:xfrm>
          <a:off x="25399" y="86414"/>
          <a:ext cx="830640" cy="830640"/>
        </a:xfrm>
        <a:prstGeom prst="ellipse">
          <a:avLst/>
        </a:prstGeom>
        <a:blipFill dpi="0"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5548503-8C5C-47BE-A78B-53C9FF912163}">
      <dsp:nvSpPr>
        <dsp:cNvPr id="0" name=""/>
        <dsp:cNvSpPr/>
      </dsp:nvSpPr>
      <dsp:spPr>
        <a:xfrm>
          <a:off x="901405" y="1092149"/>
          <a:ext cx="10017405" cy="546074"/>
        </a:xfrm>
        <a:prstGeom prst="rect">
          <a:avLst/>
        </a:prstGeom>
        <a:solidFill>
          <a:schemeClr val="accent4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3447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/>
            <a:t>Příprava </a:t>
          </a:r>
          <a:r>
            <a:rPr lang="cs-CZ" sz="1300" b="1" kern="1200"/>
            <a:t>Implementačního plánu Koncepce Smart Cities </a:t>
          </a:r>
          <a:r>
            <a:rPr lang="cs-CZ" sz="1300" b="0" kern="1200"/>
            <a:t>(možnost připomínkování, předložení na vládu: 31.03.2022);</a:t>
          </a:r>
        </a:p>
      </dsp:txBody>
      <dsp:txXfrm>
        <a:off x="901405" y="1092149"/>
        <a:ext cx="10017405" cy="546074"/>
      </dsp:txXfrm>
    </dsp:sp>
    <dsp:sp modelId="{25EA28A4-7A00-4331-B77A-BF49C1B898D0}">
      <dsp:nvSpPr>
        <dsp:cNvPr id="0" name=""/>
        <dsp:cNvSpPr/>
      </dsp:nvSpPr>
      <dsp:spPr>
        <a:xfrm>
          <a:off x="459101" y="873674"/>
          <a:ext cx="830640" cy="830640"/>
        </a:xfrm>
        <a:prstGeom prst="ellipse">
          <a:avLst/>
        </a:prstGeom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8575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41F1A1FB-38D8-4EC5-80BB-6239B74F3F22}">
      <dsp:nvSpPr>
        <dsp:cNvPr id="0" name=""/>
        <dsp:cNvSpPr/>
      </dsp:nvSpPr>
      <dsp:spPr>
        <a:xfrm>
          <a:off x="1106805" y="1911157"/>
          <a:ext cx="9812005" cy="546074"/>
        </a:xfrm>
        <a:prstGeom prst="rect">
          <a:avLst/>
        </a:prstGeom>
        <a:solidFill>
          <a:schemeClr val="accent4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3447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300" b="1" kern="1200"/>
            <a:t>Nastavení financování chytrých řešení </a:t>
          </a:r>
          <a:r>
            <a:rPr lang="cs-CZ" sz="1300" kern="1200"/>
            <a:t>v ČR (podpořeno z evropského programu na podporu strukturálních reforem - SRSP ve spolupráci s VNG a SMO ČR);</a:t>
          </a:r>
        </a:p>
      </dsp:txBody>
      <dsp:txXfrm>
        <a:off x="1106805" y="1911157"/>
        <a:ext cx="9812005" cy="546074"/>
      </dsp:txXfrm>
    </dsp:sp>
    <dsp:sp modelId="{A4A6F0FD-0A73-4158-9806-B75916215433}">
      <dsp:nvSpPr>
        <dsp:cNvPr id="0" name=""/>
        <dsp:cNvSpPr/>
      </dsp:nvSpPr>
      <dsp:spPr>
        <a:xfrm>
          <a:off x="678788" y="1729187"/>
          <a:ext cx="830640" cy="830640"/>
        </a:xfrm>
        <a:prstGeom prst="ellipse">
          <a:avLst/>
        </a:prstGeom>
        <a:blipFill dpi="0" rotWithShape="0"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C968B6E-3A80-4CC7-BB51-3852D9E7A75D}">
      <dsp:nvSpPr>
        <dsp:cNvPr id="0" name=""/>
        <dsp:cNvSpPr/>
      </dsp:nvSpPr>
      <dsp:spPr>
        <a:xfrm>
          <a:off x="1106805" y="2729646"/>
          <a:ext cx="9812005" cy="546074"/>
        </a:xfrm>
        <a:prstGeom prst="rect">
          <a:avLst/>
        </a:prstGeom>
        <a:solidFill>
          <a:schemeClr val="accent4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3447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300" b="1" kern="1200">
              <a:hlinkClick xmlns:r="http://schemas.openxmlformats.org/officeDocument/2006/relationships" r:id="rId10"/>
            </a:rPr>
            <a:t>Smart City Compass </a:t>
          </a:r>
          <a:r>
            <a:rPr lang="cs-CZ" sz="1300" kern="1200"/>
            <a:t>(ČVUT/UCEEB): Nástroj pro obce pro monitoring indikátorů SC;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300" kern="1200"/>
            <a:t>Nový </a:t>
          </a:r>
          <a:r>
            <a:rPr lang="cs-CZ" sz="1300" b="1" kern="1200"/>
            <a:t>web MMR ke Smart Cities </a:t>
          </a:r>
          <a:r>
            <a:rPr lang="cs-CZ" sz="1300" kern="1200"/>
            <a:t>(Spuštění: únor/březen 2022);</a:t>
          </a:r>
        </a:p>
      </dsp:txBody>
      <dsp:txXfrm>
        <a:off x="1106805" y="2729646"/>
        <a:ext cx="9812005" cy="546074"/>
      </dsp:txXfrm>
    </dsp:sp>
    <dsp:sp modelId="{DA28A3DC-C2EA-4542-A85A-093D184A789A}">
      <dsp:nvSpPr>
        <dsp:cNvPr id="0" name=""/>
        <dsp:cNvSpPr/>
      </dsp:nvSpPr>
      <dsp:spPr>
        <a:xfrm>
          <a:off x="667683" y="2614346"/>
          <a:ext cx="830640" cy="830640"/>
        </a:xfrm>
        <a:prstGeom prst="ellipse">
          <a:avLst/>
        </a:prstGeom>
        <a:blipFill dpi="0" rotWithShape="1">
          <a:blip xmlns:r="http://schemas.openxmlformats.org/officeDocument/2006/relationships"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483683F-3F9B-4DB0-859A-34265BC428AD}">
      <dsp:nvSpPr>
        <dsp:cNvPr id="0" name=""/>
        <dsp:cNvSpPr/>
      </dsp:nvSpPr>
      <dsp:spPr>
        <a:xfrm>
          <a:off x="901405" y="3548654"/>
          <a:ext cx="10017405" cy="546074"/>
        </a:xfrm>
        <a:prstGeom prst="rect">
          <a:avLst/>
        </a:prstGeom>
        <a:solidFill>
          <a:schemeClr val="accent4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3447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300" b="1" kern="1200">
              <a:hlinkClick xmlns:r="http://schemas.openxmlformats.org/officeDocument/2006/relationships" r:id="rId12"/>
            </a:rPr>
            <a:t>Chytrá města pro budoucnost </a:t>
          </a:r>
          <a:r>
            <a:rPr lang="cs-CZ" sz="1300" kern="1200"/>
            <a:t>– soutěž na podporu chytrých projektů, pořádána každoročně SCII (Smart City </a:t>
          </a:r>
          <a:r>
            <a:rPr lang="cs-CZ" sz="1300" kern="1200" err="1"/>
            <a:t>Inovations</a:t>
          </a:r>
          <a:r>
            <a:rPr lang="cs-CZ" sz="1300" kern="1200"/>
            <a:t> Institut) v úzké spolupráci s MMR;</a:t>
          </a:r>
        </a:p>
      </dsp:txBody>
      <dsp:txXfrm>
        <a:off x="901405" y="3548654"/>
        <a:ext cx="10017405" cy="546074"/>
      </dsp:txXfrm>
    </dsp:sp>
    <dsp:sp modelId="{8A5F2CA2-6ED8-495E-8291-D52FE30DA6B3}">
      <dsp:nvSpPr>
        <dsp:cNvPr id="0" name=""/>
        <dsp:cNvSpPr/>
      </dsp:nvSpPr>
      <dsp:spPr>
        <a:xfrm>
          <a:off x="462282" y="3468275"/>
          <a:ext cx="830640" cy="830640"/>
        </a:xfrm>
        <a:prstGeom prst="ellipse">
          <a:avLst/>
        </a:prstGeom>
        <a:blipFill dpi="0" rotWithShape="1">
          <a:blip xmlns:r="http://schemas.openxmlformats.org/officeDocument/2006/relationships"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5CD0E25-FC24-4164-B81D-8736A9BF045F}">
      <dsp:nvSpPr>
        <dsp:cNvPr id="0" name=""/>
        <dsp:cNvSpPr/>
      </dsp:nvSpPr>
      <dsp:spPr>
        <a:xfrm>
          <a:off x="452221" y="4367662"/>
          <a:ext cx="10466589" cy="546074"/>
        </a:xfrm>
        <a:prstGeom prst="rect">
          <a:avLst/>
        </a:prstGeom>
        <a:solidFill>
          <a:schemeClr val="accent4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3447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b="1" kern="1200"/>
            <a:t>Projekt </a:t>
          </a:r>
          <a:r>
            <a:rPr lang="cs-CZ" sz="1300" b="1" kern="1200" err="1"/>
            <a:t>CapaCities</a:t>
          </a:r>
          <a:r>
            <a:rPr lang="cs-CZ" sz="1300" b="1" kern="1200"/>
            <a:t> (Horizon </a:t>
          </a:r>
          <a:r>
            <a:rPr lang="cs-CZ" sz="1300" b="1" kern="1200" err="1"/>
            <a:t>Europe</a:t>
          </a:r>
          <a:r>
            <a:rPr lang="cs-CZ" sz="1300" b="1" kern="1200"/>
            <a:t>): </a:t>
          </a:r>
          <a:r>
            <a:rPr lang="cs-CZ" sz="1300" b="0" kern="1200"/>
            <a:t>Příprava měst, regionů a státní správy k přechodu na klimatickou neutralitu;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b="1" kern="1200">
              <a:hlinkClick xmlns:r="http://schemas.openxmlformats.org/officeDocument/2006/relationships" r:id="rId14"/>
            </a:rPr>
            <a:t>Program URBACT IV</a:t>
          </a:r>
          <a:r>
            <a:rPr lang="cs-CZ" sz="1300" b="0" kern="1200">
              <a:hlinkClick xmlns:r="http://schemas.openxmlformats.org/officeDocument/2006/relationships" r:id="rId14"/>
            </a:rPr>
            <a:t>: </a:t>
          </a:r>
          <a:r>
            <a:rPr lang="cs-CZ" sz="1300" b="0" kern="1200"/>
            <a:t>síťování měst a přenos dobré praxe.</a:t>
          </a:r>
        </a:p>
      </dsp:txBody>
      <dsp:txXfrm>
        <a:off x="452221" y="4367662"/>
        <a:ext cx="10466589" cy="546074"/>
      </dsp:txXfrm>
    </dsp:sp>
    <dsp:sp modelId="{97E92C9B-1682-457B-AA47-912667D0B978}">
      <dsp:nvSpPr>
        <dsp:cNvPr id="0" name=""/>
        <dsp:cNvSpPr/>
      </dsp:nvSpPr>
      <dsp:spPr>
        <a:xfrm>
          <a:off x="22614" y="4249188"/>
          <a:ext cx="830640" cy="830640"/>
        </a:xfrm>
        <a:prstGeom prst="ellipse">
          <a:avLst/>
        </a:prstGeom>
        <a:blipFill dpi="0" rotWithShape="1">
          <a:blip xmlns:r="http://schemas.openxmlformats.org/officeDocument/2006/relationships"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8D45ECD3-898F-4938-8F91-316EBF799E1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66A3EE80-65DB-4D20-8862-FEC13CF549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9542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57605558-CA49-4C57-A7DA-C61CC902B740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92125" y="1241425"/>
            <a:ext cx="5813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5" rIns="91432" bIns="45715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32" tIns="45715" rIns="91432" bIns="45715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3499E54A-1AF1-4500-BC1C-579C8999CF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04798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2609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46589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84942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CC4201-87E7-4233-B1A4-8F0F5C27D818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0436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691" indent="-177691">
              <a:buFontTx/>
              <a:buChar char="-"/>
            </a:pPr>
            <a:endParaRPr lang="cs-CZ" baseline="0"/>
          </a:p>
          <a:p>
            <a:pPr marL="177691" indent="-177691">
              <a:buFontTx/>
              <a:buChar char="-"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05272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cs-CZ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19250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35540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AA7803-9969-4A19-9C58-4F5281F8883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1761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AA7803-9969-4A19-9C58-4F5281F8883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3584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AA7803-9969-4A19-9C58-4F5281F8883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11435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AA7803-9969-4A19-9C58-4F5281F8883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154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65584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AA7803-9969-4A19-9C58-4F5281F8883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9960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AA7803-9969-4A19-9C58-4F5281F8883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09959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AA7803-9969-4A19-9C58-4F5281F8883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02293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691" indent="-177691">
              <a:buFontTx/>
              <a:buChar char="-"/>
            </a:pPr>
            <a:endParaRPr lang="cs-CZ" baseline="0"/>
          </a:p>
          <a:p>
            <a:pPr marL="177691" indent="-177691">
              <a:buFontTx/>
              <a:buChar char="-"/>
            </a:pPr>
            <a:endParaRPr lang="cs-CZ" baseline="0"/>
          </a:p>
          <a:p>
            <a:pPr marL="177691" indent="-177691">
              <a:buFontTx/>
              <a:buChar char="-"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79714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691" indent="-177691">
              <a:buFontTx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69452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691" indent="-177691">
              <a:buFontTx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16241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691" indent="-177691">
              <a:buFontTx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939581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0312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1010" indent="-461010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0991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83414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50783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3882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9930" indent="-179930">
              <a:buFontTx/>
              <a:buChar char="-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244994">
              <a:defRPr/>
            </a:pPr>
            <a:fld id="{7B088244-E67A-4AD5-AD0F-8798BA61DF27}" type="slidenum">
              <a:rPr lang="cs-CZ">
                <a:solidFill>
                  <a:prstClr val="black"/>
                </a:solidFill>
                <a:latin typeface="Calibri" panose="020F0502020204030204"/>
              </a:rPr>
              <a:pPr defTabSz="1244994">
                <a:defRPr/>
              </a:pPr>
              <a:t>7</a:t>
            </a:fld>
            <a:endParaRPr lang="cs-CZ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38574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100" dirty="0"/>
          </a:p>
        </p:txBody>
      </p:sp>
    </p:spTree>
    <p:extLst>
      <p:ext uri="{BB962C8B-B14F-4D97-AF65-F5344CB8AC3E}">
        <p14:creationId xmlns:p14="http://schemas.microsoft.com/office/powerpoint/2010/main" val="12056155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714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5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5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5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5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6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6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6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6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9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jpe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31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2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1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13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r>
              <a:rPr lang="cs-CZ" b="1"/>
              <a:t/>
            </a:r>
            <a:br>
              <a:rPr lang="cs-CZ" b="1"/>
            </a:br>
            <a:r>
              <a:rPr lang="cs-CZ" sz="2000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69144105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2142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043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9426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430563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1"/>
            <a:ext cx="9610994" cy="5897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3616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62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2"/>
            <a:ext cx="3419555" cy="57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6561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398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7530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5"/>
            <a:ext cx="10971372" cy="4497217"/>
          </a:xfrm>
          <a:prstGeom prst="rect">
            <a:avLst/>
          </a:prstGeom>
        </p:spPr>
        <p:txBody>
          <a:bodyPr/>
          <a:lstStyle>
            <a:lvl1pPr marL="351061" indent="-351061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60632" indent="-292551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70203" indent="-234041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38285" indent="-234041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106366" indent="-234041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6620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5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None/>
              <a:defRPr sz="2457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61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5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46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08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0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2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93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60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2"/>
            <a:ext cx="9610994" cy="5897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112343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3194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9" name="Obrázek 8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4"/>
            <a:ext cx="3356094" cy="6782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346086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08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865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4724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499854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980813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6"/>
            <a:ext cx="10971372" cy="4408746"/>
          </a:xfrm>
          <a:prstGeom prst="rect">
            <a:avLst/>
          </a:prstGeom>
        </p:spPr>
        <p:txBody>
          <a:bodyPr/>
          <a:lstStyle>
            <a:lvl1pPr marL="421287" indent="-421287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912788" indent="-351072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404290" indent="-280858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966006" indent="-280858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527722" indent="-280858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6" name="Obrázek 5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0385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2066770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122592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446601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9257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1985738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2817300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30"/>
            <a:ext cx="9694738" cy="1253183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2014803" y="4187107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2015738" y="5001676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1127853" y="4187107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1127853" y="500167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cxnSp>
        <p:nvCxnSpPr>
          <p:cNvPr id="18" name="Přímá spojnice 17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820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5887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endParaRPr lang="cs-CZ" sz="2000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191194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8054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4128134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94101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2469508"/>
            <a:ext cx="10750600" cy="38332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84270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12190413" cy="6892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29"/>
            <a:ext cx="9694738" cy="3317250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314" y="207233"/>
            <a:ext cx="5269483" cy="811863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7627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05906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6191194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6569132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719907" y="4128134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254946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2469508"/>
            <a:ext cx="10750600" cy="3833267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2581025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517" y="6059310"/>
            <a:ext cx="1214100" cy="5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439266" y="6057900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34" y="3086916"/>
            <a:ext cx="4944030" cy="393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405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693" y="3150716"/>
            <a:ext cx="4195415" cy="197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292693" y="5649069"/>
            <a:ext cx="3041694" cy="7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707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5"/>
            <a:ext cx="10988301" cy="504184"/>
          </a:xfrm>
        </p:spPr>
        <p:txBody>
          <a:bodyPr anchor="t" anchorCtr="0"/>
          <a:lstStyle>
            <a:lvl1pPr>
              <a:defRPr sz="3276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>
            <a:lvl1pPr algn="just">
              <a:spcBef>
                <a:spcPts val="307"/>
              </a:spcBef>
              <a:spcAft>
                <a:spcPts val="614"/>
              </a:spcAft>
              <a:defRPr/>
            </a:lvl1pPr>
            <a:lvl2pPr algn="just">
              <a:spcBef>
                <a:spcPts val="307"/>
              </a:spcBef>
              <a:spcAft>
                <a:spcPts val="614"/>
              </a:spcAft>
              <a:defRPr/>
            </a:lvl2pPr>
            <a:lvl3pPr algn="just">
              <a:spcBef>
                <a:spcPts val="307"/>
              </a:spcBef>
              <a:spcAft>
                <a:spcPts val="614"/>
              </a:spcAft>
              <a:defRPr/>
            </a:lvl3pPr>
            <a:lvl4pPr algn="just">
              <a:spcBef>
                <a:spcPts val="307"/>
              </a:spcBef>
              <a:spcAft>
                <a:spcPts val="614"/>
              </a:spcAft>
              <a:defRPr/>
            </a:lvl4pPr>
            <a:lvl5pPr algn="just">
              <a:spcBef>
                <a:spcPts val="307"/>
              </a:spcBef>
              <a:spcAft>
                <a:spcPts val="614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8996956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7373500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356829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0394854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184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1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43" baseline="0" smtClean="0">
                <a:solidFill>
                  <a:schemeClr val="bg1"/>
                </a:solidFill>
              </a:rPr>
              <a:pPr/>
              <a:t>‹#›</a:t>
            </a:fld>
            <a:endParaRPr lang="cs-CZ" sz="1843" baseline="0">
              <a:solidFill>
                <a:schemeClr val="bg1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0" y="6165841"/>
            <a:ext cx="2009620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801362"/>
      </p:ext>
    </p:extLst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26994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38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118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31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640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10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908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868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997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750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780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7022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3023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44" y="6203780"/>
            <a:ext cx="1618589" cy="58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85613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2153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1322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2" y="5789499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108" y="4035744"/>
            <a:ext cx="4597649" cy="165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040047" y="6056866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0741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spcBef>
                <a:spcPts val="300"/>
              </a:spcBef>
              <a:spcAft>
                <a:spcPts val="600"/>
              </a:spcAft>
              <a:defRPr/>
            </a:lvl1pPr>
            <a:lvl2pPr algn="just">
              <a:spcBef>
                <a:spcPts val="300"/>
              </a:spcBef>
              <a:spcAft>
                <a:spcPts val="600"/>
              </a:spcAft>
              <a:defRPr/>
            </a:lvl2pPr>
            <a:lvl3pPr algn="just">
              <a:spcBef>
                <a:spcPts val="300"/>
              </a:spcBef>
              <a:spcAft>
                <a:spcPts val="600"/>
              </a:spcAft>
              <a:defRPr/>
            </a:lvl3pPr>
            <a:lvl4pPr algn="just">
              <a:spcBef>
                <a:spcPts val="300"/>
              </a:spcBef>
              <a:spcAft>
                <a:spcPts val="600"/>
              </a:spcAft>
              <a:defRPr/>
            </a:lvl4pPr>
            <a:lvl5pPr algn="just">
              <a:spcBef>
                <a:spcPts val="30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25342410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9915156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817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6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91" y="456725"/>
            <a:ext cx="5604203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938194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1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10430046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9"/>
            <a:ext cx="10988301" cy="630229"/>
          </a:xfrm>
        </p:spPr>
        <p:txBody>
          <a:bodyPr anchor="t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27507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2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00" smtClean="0">
                <a:solidFill>
                  <a:srgbClr val="FFFFFF"/>
                </a:solidFill>
              </a:rPr>
              <a:pPr/>
              <a:t>‹#›</a:t>
            </a:fld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2" y="6165842"/>
            <a:ext cx="2009619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524742"/>
      </p:ext>
    </p:extLst>
  </p:cSld>
  <p:clrMapOvr>
    <a:masterClrMapping/>
  </p:clrMapOvr>
  <p:transition spd="slow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>
            <a:normAutofit/>
          </a:bodyPr>
          <a:lstStyle>
            <a:lvl1pPr algn="l">
              <a:defRPr sz="4505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>
            <a:normAutofit/>
          </a:bodyPr>
          <a:lstStyle>
            <a:lvl1pPr marL="0" indent="0" algn="l">
              <a:buNone/>
              <a:defRPr sz="717">
                <a:solidFill>
                  <a:schemeClr val="tx1"/>
                </a:solidFill>
                <a:latin typeface="+mj-lt"/>
              </a:defRPr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75B9B-FFF1-412D-872D-3B83CEB62C1F}" type="datetimeFigureOut">
              <a:rPr lang="cs-CZ"/>
              <a:pPr>
                <a:defRPr/>
              </a:pPr>
              <a:t>07.03.2022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29008-F47C-4CF9-BAFB-8272125A8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998485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cs-CZ" sz="2867" b="1" kern="120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091" y="1869153"/>
            <a:ext cx="10514231" cy="4099133"/>
          </a:xfrm>
        </p:spPr>
        <p:txBody>
          <a:bodyPr>
            <a:normAutofit/>
          </a:bodyPr>
          <a:lstStyle>
            <a:lvl1pPr marL="0" indent="0">
              <a:buNone/>
              <a:defRPr sz="2048" b="0" baseline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282205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CAB31-5AAA-4772-B1B4-78B2F31E0F69}" type="datetimeFigureOut">
              <a:rPr lang="cs-CZ"/>
              <a:pPr>
                <a:defRPr/>
              </a:pPr>
              <a:t>07.03.2022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EC3C9-7561-45D5-81EE-D20C1639F3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020957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>
            <a:lvl2pPr>
              <a:defRPr sz="2048" b="1">
                <a:latin typeface="+mn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04599-B071-4118-BE50-DFDB9B874EE1}" type="datetimeFigureOut">
              <a:rPr lang="cs-CZ"/>
              <a:pPr>
                <a:defRPr/>
              </a:pPr>
              <a:t>07.03.2022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18EA9-CE57-4EB4-A435-E511634B0E6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39051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>
            <a:normAutofit/>
          </a:bodyPr>
          <a:lstStyle>
            <a:lvl1pPr marL="0" indent="0">
              <a:buNone/>
              <a:defRPr sz="2048" b="1">
                <a:latin typeface="+mn-lt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>
            <a:normAutofit/>
          </a:bodyPr>
          <a:lstStyle>
            <a:lvl1pPr marL="0" indent="0">
              <a:buNone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8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1F601-E375-4C0C-9410-56D49040AE45}" type="datetimeFigureOut">
              <a:rPr lang="cs-CZ"/>
              <a:pPr>
                <a:defRPr/>
              </a:pPr>
              <a:t>07.03.2022</a:t>
            </a:fld>
            <a:endParaRPr lang="cs-CZ"/>
          </a:p>
        </p:txBody>
      </p:sp>
      <p:sp>
        <p:nvSpPr>
          <p:cNvPr id="9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77BE2-683F-47CD-A2BC-E881F7C806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57532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F12F-816F-4079-81CF-C510234AB3B2}" type="datetimeFigureOut">
              <a:rPr lang="cs-CZ"/>
              <a:pPr>
                <a:defRPr/>
              </a:pPr>
              <a:t>07.03.2022</a:t>
            </a:fld>
            <a:endParaRPr lang="cs-CZ"/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8E04F-8525-4AD0-84F9-3A3C1579E29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420948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5018F-C100-41C6-9599-2ED70525B769}" type="datetimeFigureOut">
              <a:rPr lang="cs-CZ"/>
              <a:pPr>
                <a:defRPr/>
              </a:pPr>
              <a:t>07.03.2022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8270-F709-406F-9923-B39031B13C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000774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8FDD9-8B92-452A-8EED-E8E0F60668DD}" type="datetimeFigureOut">
              <a:rPr lang="cs-CZ"/>
              <a:pPr>
                <a:defRPr/>
              </a:pPr>
              <a:t>07.03.2022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38BFB-D8E2-4437-9539-8887162E5AC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782388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 rtlCol="0">
            <a:normAutofit/>
          </a:bodyPr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pPr lvl="0"/>
            <a:r>
              <a:rPr lang="cs-CZ" noProof="0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AFB51-E0CE-4803-9B95-E9709CC1D4DD}" type="datetimeFigureOut">
              <a:rPr lang="cs-CZ"/>
              <a:pPr>
                <a:defRPr/>
              </a:pPr>
              <a:t>07.03.2022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B36A6-701A-4486-B9E8-27562DEDC0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656181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C1577-E2BD-432E-BABE-A30566F334E0}" type="datetimeFigureOut">
              <a:rPr lang="cs-CZ"/>
              <a:pPr>
                <a:defRPr/>
              </a:pPr>
              <a:t>07.03.2022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73F24-D3FA-4629-ABCB-C8DB6EA646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125244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6B136-8731-4490-9265-07E2F61BDFA7}" type="datetimeFigureOut">
              <a:rPr lang="cs-CZ"/>
              <a:pPr>
                <a:defRPr/>
              </a:pPr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60819-CD15-44D9-934A-E10965D487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58134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078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pic>
        <p:nvPicPr>
          <p:cNvPr id="6" name="Obrázek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093" y="3"/>
            <a:ext cx="6950229" cy="294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1" hasCustomPrompt="1"/>
          </p:nvPr>
        </p:nvSpPr>
        <p:spPr>
          <a:xfrm>
            <a:off x="986239" y="3218193"/>
            <a:ext cx="10192540" cy="2615189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sz="4095" b="1"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1024"/>
              </a:spcBef>
              <a:buNone/>
              <a:defRPr sz="2048" b="1">
                <a:latin typeface="+mn-lt"/>
              </a:defRPr>
            </a:lvl2pPr>
          </a:lstStyle>
          <a:p>
            <a:pPr lvl="0"/>
            <a:r>
              <a:rPr lang="cs-CZ"/>
              <a:t>X. zasedání Monitorovacího výboru Operačního programu Výzkum, vývoj a vzdělávání</a:t>
            </a:r>
          </a:p>
          <a:p>
            <a:pPr lvl="1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107518992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ělic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0C1B5-C3EC-4F58-8959-76611B89E82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6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548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766135" y="1576314"/>
            <a:ext cx="10658146" cy="1570088"/>
          </a:xfrm>
        </p:spPr>
        <p:txBody>
          <a:bodyPr lIns="54000" tIns="54000" rIns="54000" bIns="54000" anchor="ctr" anchorCtr="0"/>
          <a:lstStyle>
            <a:lvl1pPr marL="0" indent="0" algn="ctr">
              <a:lnSpc>
                <a:spcPct val="100000"/>
              </a:lnSpc>
              <a:spcBef>
                <a:spcPts val="1024"/>
              </a:spcBef>
              <a:buNone/>
              <a:defRPr lang="cs-CZ" sz="2867" b="1" kern="1200" dirty="0" smtClean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1024"/>
              </a:spcBef>
              <a:buNone/>
              <a:defRPr sz="1433" i="1">
                <a:latin typeface="+mn-lt"/>
              </a:defRPr>
            </a:lvl2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6811611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Běžný snímek (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8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838091" y="570920"/>
            <a:ext cx="10514231" cy="918089"/>
          </a:xfrm>
        </p:spPr>
        <p:txBody>
          <a:bodyPr lIns="54000" tIns="54000" rIns="54000" bIns="54000">
            <a:noAutofit/>
          </a:bodyPr>
          <a:lstStyle>
            <a:lvl1pPr>
              <a:defRPr lang="cs-CZ" sz="2867" b="1" kern="1200" baseline="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Nadpis podle dělicího snímku (příp. zkratka)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667332"/>
            <a:ext cx="10514231" cy="4235198"/>
          </a:xfrm>
        </p:spPr>
        <p:txBody>
          <a:bodyPr lIns="54000" tIns="54000" rIns="54000" bIns="54000">
            <a:noAutofit/>
          </a:bodyPr>
          <a:lstStyle>
            <a:lvl1pPr marL="0" indent="0">
              <a:lnSpc>
                <a:spcPct val="100000"/>
              </a:lnSpc>
              <a:spcBef>
                <a:spcPts val="1024"/>
              </a:spcBef>
              <a:buFont typeface="Arial" panose="020B0604020202020204" pitchFamily="34" charset="0"/>
              <a:buNone/>
              <a:defRPr sz="2048" b="1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273047" marR="0" indent="-273047" algn="l" defTabSz="936163" rtl="0" eaLnBrk="1" fontAlgn="base" latinLnBrk="0" hangingPunct="1">
              <a:lnSpc>
                <a:spcPct val="100000"/>
              </a:lnSpc>
              <a:spcBef>
                <a:spcPts val="1024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48" b="0">
                <a:latin typeface="+mj-lt"/>
                <a:cs typeface="Arial" panose="020B0604020202020204" pitchFamily="34" charset="0"/>
              </a:defRPr>
            </a:lvl2pPr>
            <a:lvl3pPr marL="554222" indent="-281174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827269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100317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8609479" y="6507905"/>
            <a:ext cx="2742843" cy="37383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30C74-F07A-421C-AE68-69AA47F8DB3C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903585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091" y="570917"/>
            <a:ext cx="10514231" cy="927006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838091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3B106-464B-48A1-9F1A-C7C9FBEA20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1" name="Zástupný symbol pro obsah 2"/>
          <p:cNvSpPr>
            <a:spLocks noGrp="1"/>
          </p:cNvSpPr>
          <p:nvPr>
            <p:ph sz="half" idx="13" hasCustomPrompt="1"/>
          </p:nvPr>
        </p:nvSpPr>
        <p:spPr>
          <a:xfrm>
            <a:off x="6196793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6448269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05E3D-4B47-4C6D-9A69-964BED74B55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024849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75324455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algn="ctr">
              <a:defRPr/>
            </a:pPr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‹#›</a:t>
            </a:fld>
            <a:endParaRPr lang="cs-CZ" sz="1229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9713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/>
              <a:t>‹#›</a:t>
            </a:fld>
            <a:endParaRPr lang="cs-CZ" sz="1229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43607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248195198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>
            <a:spLocks noChangeAspect="1"/>
          </p:cNvSpPr>
          <p:nvPr userDrawn="1"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6" name="Obdélník 5"/>
          <p:cNvSpPr/>
          <p:nvPr userDrawn="1"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7" name="Obrázek 11" descr="mmr_cr_rgb.em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6" descr="optp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7" descr="eu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Podnadpis 2"/>
          <p:cNvSpPr txBox="1">
            <a:spLocks/>
          </p:cNvSpPr>
          <p:nvPr userDrawn="1"/>
        </p:nvSpPr>
        <p:spPr>
          <a:xfrm>
            <a:off x="1870890" y="3216569"/>
            <a:ext cx="9610533" cy="117837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  <a:defRPr/>
            </a:pPr>
            <a:endParaRPr lang="cs-CZ" sz="2662">
              <a:cs typeface="Arial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71287" y="4542904"/>
            <a:ext cx="9407821" cy="132704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Klepnutím lze upravit styl předlohy podnadpisů.</a:t>
            </a:r>
            <a:endParaRPr lang="cs-CZ"/>
          </a:p>
        </p:txBody>
      </p:sp>
      <p:sp>
        <p:nvSpPr>
          <p:cNvPr id="14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105873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13" name="Obdélník 12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688610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1593910"/>
            <a:ext cx="11053580" cy="471839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en-US"/>
              <a:t>Klepnutím lze upravit styly předlohy textu.</a:t>
            </a:r>
          </a:p>
        </p:txBody>
      </p:sp>
      <p:sp>
        <p:nvSpPr>
          <p:cNvPr id="5" name="Obdélník 4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709212"/>
            <a:ext cx="11053580" cy="516074"/>
          </a:xfrm>
          <a:prstGeom prst="rect">
            <a:avLst/>
          </a:prstGeom>
        </p:spPr>
        <p:txBody>
          <a:bodyPr anchor="t"/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667248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>
            <a:extLst>
              <a:ext uri="{FF2B5EF4-FFF2-40B4-BE49-F238E27FC236}">
                <a16:creationId xmlns:a16="http://schemas.microsoft.com/office/drawing/2014/main" id="{B42A2E06-F1E5-4833-A1CA-24FEAF78DDAF}"/>
              </a:ext>
            </a:extLst>
          </p:cNvPr>
          <p:cNvSpPr txBox="1">
            <a:spLocks/>
          </p:cNvSpPr>
          <p:nvPr userDrawn="1"/>
        </p:nvSpPr>
        <p:spPr>
          <a:xfrm>
            <a:off x="1870890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62"/>
              <a:t>MINISTERSTVO PRO MÍSTNÍ ROZVOJ ČR</a:t>
            </a:r>
          </a:p>
        </p:txBody>
      </p:sp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41953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527313" y="1446460"/>
            <a:ext cx="6815870" cy="2138021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03766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189603211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3142132"/>
            <a:ext cx="11053580" cy="34650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048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1032148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5" name="Nadpis 9">
            <a:extLst>
              <a:ext uri="{FF2B5EF4-FFF2-40B4-BE49-F238E27FC236}">
                <a16:creationId xmlns:a16="http://schemas.microsoft.com/office/drawing/2014/main" id="{A40CA578-DB87-457E-8398-898FFF496C4B}"/>
              </a:ext>
            </a:extLst>
          </p:cNvPr>
          <p:cNvSpPr txBox="1">
            <a:spLocks/>
          </p:cNvSpPr>
          <p:nvPr userDrawn="1"/>
        </p:nvSpPr>
        <p:spPr>
          <a:xfrm>
            <a:off x="527313" y="2478608"/>
            <a:ext cx="11053580" cy="663524"/>
          </a:xfrm>
          <a:prstGeom prst="rect">
            <a:avLst/>
          </a:prstGeom>
        </p:spPr>
        <p:txBody>
          <a:bodyPr anchor="t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9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2048">
                <a:solidFill>
                  <a:schemeClr val="accent1"/>
                </a:solidFill>
              </a:rPr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247053295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4" descr="mmr_cr_rgb.emf">
            <a:extLst>
              <a:ext uri="{FF2B5EF4-FFF2-40B4-BE49-F238E27FC236}">
                <a16:creationId xmlns:a16="http://schemas.microsoft.com/office/drawing/2014/main" id="{CD0D8852-358E-4301-B2CD-3AD03D2B59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52852141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mmr_cr_rgb.emf">
            <a:extLst>
              <a:ext uri="{FF2B5EF4-FFF2-40B4-BE49-F238E27FC236}">
                <a16:creationId xmlns:a16="http://schemas.microsoft.com/office/drawing/2014/main" id="{752F7945-D924-4C38-A8A5-FC9A797EDA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35317" y="1299011"/>
            <a:ext cx="115197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377671737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92589" y="1086952"/>
            <a:ext cx="10988303" cy="1842917"/>
          </a:xfrm>
        </p:spPr>
        <p:txBody>
          <a:bodyPr wrap="square" lIns="0" tIns="360000" rIns="0" bIns="0">
            <a:noAutofit/>
          </a:bodyPr>
          <a:lstStyle>
            <a:lvl1pPr marL="0" indent="0" algn="l">
              <a:buNone/>
              <a:defRPr sz="2867">
                <a:solidFill>
                  <a:srgbClr val="004B8D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59603795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230438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 txBox="1">
            <a:spLocks/>
          </p:cNvSpPr>
          <p:nvPr userDrawn="1"/>
        </p:nvSpPr>
        <p:spPr>
          <a:xfrm>
            <a:off x="10991113" y="6498750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638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číslo snímku 4"/>
          <p:cNvSpPr txBox="1">
            <a:spLocks/>
          </p:cNvSpPr>
          <p:nvPr userDrawn="1"/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638" smtClean="0"/>
              <a:pPr/>
              <a:t>‹#›</a:t>
            </a:fld>
            <a:endParaRPr lang="cs-CZ" sz="1638"/>
          </a:p>
        </p:txBody>
      </p:sp>
    </p:spTree>
    <p:extLst>
      <p:ext uri="{BB962C8B-B14F-4D97-AF65-F5344CB8AC3E}">
        <p14:creationId xmlns:p14="http://schemas.microsoft.com/office/powerpoint/2010/main" val="1226422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/>
          <p:cNvSpPr txBox="1">
            <a:spLocks/>
          </p:cNvSpPr>
          <p:nvPr userDrawn="1"/>
        </p:nvSpPr>
        <p:spPr>
          <a:xfrm>
            <a:off x="1870889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00"/>
              <a:t>MINISTERSTVO PRO MÍSTNÍ ROZVOJ ČR</a:t>
            </a:r>
          </a:p>
        </p:txBody>
      </p:sp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9" y="4690354"/>
            <a:ext cx="9407820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9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pic>
        <p:nvPicPr>
          <p:cNvPr id="8" name="obrázek 1" descr="mmr_barevne"/>
          <p:cNvPicPr/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51313" y="635380"/>
            <a:ext cx="2159354" cy="479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1494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rgbClr val="B9E0F7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56469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844679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rgbClr val="004B8D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758716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0986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1703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3051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115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637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04739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99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12.jpe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7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theme" Target="../theme/theme11.xml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slideLayout" Target="../slideLayouts/slideLayout83.xml"/><Relationship Id="rId7" Type="http://schemas.openxmlformats.org/officeDocument/2006/relationships/theme" Target="../theme/theme1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4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slideLayout" Target="../slideLayouts/slideLayout89.xml"/><Relationship Id="rId7" Type="http://schemas.openxmlformats.org/officeDocument/2006/relationships/theme" Target="../theme/theme13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1.xml"/><Relationship Id="rId10" Type="http://schemas.openxmlformats.org/officeDocument/2006/relationships/image" Target="../media/image35.wmf"/><Relationship Id="rId4" Type="http://schemas.openxmlformats.org/officeDocument/2006/relationships/slideLayout" Target="../slideLayouts/slideLayout90.xml"/><Relationship Id="rId9" Type="http://schemas.openxmlformats.org/officeDocument/2006/relationships/image" Target="../media/image34.wmf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image" Target="../media/image21.jpeg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Relationship Id="rId14" Type="http://schemas.openxmlformats.org/officeDocument/2006/relationships/image" Target="../media/image22.jpe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32.emf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07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image" Target="../media/image32.emf"/><Relationship Id="rId5" Type="http://schemas.openxmlformats.org/officeDocument/2006/relationships/theme" Target="../theme/theme16.xml"/><Relationship Id="rId4" Type="http://schemas.openxmlformats.org/officeDocument/2006/relationships/slideLayout" Target="../slideLayouts/slideLayout11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gi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16.emf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14.emf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18.wmf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image" Target="../media/image17.w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2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2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6.emf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image" Target="../media/image14.emf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18.wmf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7.wm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image" Target="../media/image23.png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image" Target="../media/image22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72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3661" r:id="rId2"/>
    <p:sldLayoutId id="2147483650" r:id="rId3"/>
    <p:sldLayoutId id="2147484003" r:id="rId4"/>
    <p:sldLayoutId id="2147483660" r:id="rId5"/>
    <p:sldLayoutId id="2147483662" r:id="rId6"/>
    <p:sldLayoutId id="2147483663" r:id="rId7"/>
    <p:sldLayoutId id="2147483649" r:id="rId8"/>
    <p:sldLayoutId id="2147483752" r:id="rId9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11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2053" name="Obrázek 6" descr="optp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Obrázek 7" descr="eu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Obrázek 11" descr="mmr_cr_rgb.em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bdélník 9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2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Obrázek 9" descr="podtisk_modry.emf">
            <a:extLst>
              <a:ext uri="{FF2B5EF4-FFF2-40B4-BE49-F238E27FC236}">
                <a16:creationId xmlns:a16="http://schemas.microsoft.com/office/drawing/2014/main" id="{7FB28F2C-5391-494E-AD18-F00FCD7A75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2036564"/>
            <a:ext cx="10543861" cy="498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665083AB-9C16-4B79-A7C4-75CF8F62E646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D0CC28AD-7589-4AC9-9AD3-2911A8973744}"/>
              </a:ext>
            </a:extLst>
          </p:cNvPr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75949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1" y="1"/>
            <a:ext cx="12190412" cy="6246221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8583" rIns="0" bIns="0"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3363247" y="6246222"/>
            <a:ext cx="2731959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Mgr.</a:t>
            </a:r>
            <a:r>
              <a:rPr lang="cs-CZ" sz="921" baseline="0">
                <a:solidFill>
                  <a:srgbClr val="004B8D"/>
                </a:solidFill>
              </a:rPr>
              <a:t> Klára Slanařová</a:t>
            </a:r>
          </a:p>
          <a:p>
            <a:r>
              <a:rPr lang="cs-CZ" sz="921" baseline="0">
                <a:solidFill>
                  <a:srgbClr val="004B8D"/>
                </a:solidFill>
              </a:rPr>
              <a:t>Národní RIS3 manažerka</a:t>
            </a:r>
          </a:p>
          <a:p>
            <a:r>
              <a:rPr lang="cs-CZ" sz="921" baseline="0" err="1">
                <a:solidFill>
                  <a:srgbClr val="004B8D"/>
                </a:solidFill>
              </a:rPr>
              <a:t>slanarova</a:t>
            </a:r>
            <a:r>
              <a:rPr lang="en-US" sz="921" baseline="0">
                <a:solidFill>
                  <a:srgbClr val="004B8D"/>
                </a:solidFill>
              </a:rPr>
              <a:t>@mpo.cz</a:t>
            </a:r>
            <a:endParaRPr lang="cs-CZ" sz="921">
              <a:solidFill>
                <a:srgbClr val="004B8D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92590" y="6246222"/>
            <a:ext cx="2501574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Národní stálá konference</a:t>
            </a:r>
            <a:r>
              <a:rPr lang="cs-CZ" sz="921" baseline="0">
                <a:solidFill>
                  <a:srgbClr val="004B8D"/>
                </a:solidFill>
              </a:rPr>
              <a:t> – RIS3</a:t>
            </a:r>
            <a:r>
              <a:rPr lang="cs-CZ" sz="921">
                <a:solidFill>
                  <a:srgbClr val="004B8D"/>
                </a:solidFill>
              </a:rPr>
              <a:t> – 28.2.2019</a:t>
            </a:r>
          </a:p>
        </p:txBody>
      </p:sp>
      <p:sp>
        <p:nvSpPr>
          <p:cNvPr id="9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102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rgbClr val="B9E0F7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51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4" r:id="rId1"/>
    <p:sldLayoutId id="2147484165" r:id="rId2"/>
    <p:sldLayoutId id="2147484166" r:id="rId3"/>
    <p:sldLayoutId id="2147484167" r:id="rId4"/>
    <p:sldLayoutId id="2147484168" r:id="rId5"/>
    <p:sldLayoutId id="2147484169" r:id="rId6"/>
    <p:sldLayoutId id="2147484170" r:id="rId7"/>
    <p:sldLayoutId id="2147484171" r:id="rId8"/>
    <p:sldLayoutId id="2147484172" r:id="rId9"/>
    <p:sldLayoutId id="2147484173" r:id="rId10"/>
    <p:sldLayoutId id="2147484174" r:id="rId11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3" y="2036260"/>
            <a:ext cx="10543354" cy="4985254"/>
          </a:xfrm>
          <a:prstGeom prst="rect">
            <a:avLst/>
          </a:prstGeom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1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91761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7" y="2036263"/>
            <a:ext cx="9839131" cy="4985253"/>
          </a:xfrm>
          <a:prstGeom prst="rect">
            <a:avLst/>
          </a:prstGeom>
        </p:spPr>
      </p:pic>
      <p:sp>
        <p:nvSpPr>
          <p:cNvPr id="6" name="Obdélník 5"/>
          <p:cNvSpPr>
            <a:spLocks noChangeAspect="1"/>
          </p:cNvSpPr>
          <p:nvPr/>
        </p:nvSpPr>
        <p:spPr>
          <a:xfrm>
            <a:off x="0" y="3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266866"/>
            <a:ext cx="12190413" cy="147449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01974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</p:sldLayoutIdLst>
  <p:txStyles>
    <p:titleStyle>
      <a:lvl1pPr algn="ctr" defTabSz="1123432" rtl="0" eaLnBrk="1" latinLnBrk="0" hangingPunct="1">
        <a:spcBef>
          <a:spcPct val="0"/>
        </a:spcBef>
        <a:buNone/>
        <a:defRPr sz="540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1287" indent="-421287" algn="l" defTabSz="1123432" rtl="0" eaLnBrk="1" latinLnBrk="0" hangingPunct="1">
        <a:spcBef>
          <a:spcPct val="20000"/>
        </a:spcBef>
        <a:buFont typeface="Arial" pitchFamily="34" charset="0"/>
        <a:buChar char="•"/>
        <a:defRPr sz="3932" kern="1200">
          <a:solidFill>
            <a:schemeClr val="tx1"/>
          </a:solidFill>
          <a:latin typeface="+mn-lt"/>
          <a:ea typeface="+mn-ea"/>
          <a:cs typeface="+mn-cs"/>
        </a:defRPr>
      </a:lvl1pPr>
      <a:lvl2pPr marL="912788" indent="-351072" algn="l" defTabSz="1123432" rtl="0" eaLnBrk="1" latinLnBrk="0" hangingPunct="1">
        <a:spcBef>
          <a:spcPct val="20000"/>
        </a:spcBef>
        <a:buFont typeface="Arial" pitchFamily="34" charset="0"/>
        <a:buChar char="–"/>
        <a:defRPr sz="3440" kern="1200">
          <a:solidFill>
            <a:schemeClr val="tx1"/>
          </a:solidFill>
          <a:latin typeface="+mn-lt"/>
          <a:ea typeface="+mn-ea"/>
          <a:cs typeface="+mn-cs"/>
        </a:defRPr>
      </a:lvl2pPr>
      <a:lvl3pPr marL="1404290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949" kern="1200">
          <a:solidFill>
            <a:schemeClr val="tx1"/>
          </a:solidFill>
          <a:latin typeface="+mn-lt"/>
          <a:ea typeface="+mn-ea"/>
          <a:cs typeface="+mn-cs"/>
        </a:defRPr>
      </a:lvl3pPr>
      <a:lvl4pPr marL="1966006" indent="-280858" algn="l" defTabSz="1123432" rtl="0" eaLnBrk="1" latinLnBrk="0" hangingPunct="1">
        <a:spcBef>
          <a:spcPct val="20000"/>
        </a:spcBef>
        <a:buFont typeface="Arial" pitchFamily="34" charset="0"/>
        <a:buChar char="–"/>
        <a:defRPr sz="2457" kern="1200">
          <a:solidFill>
            <a:schemeClr val="tx1"/>
          </a:solidFill>
          <a:latin typeface="+mn-lt"/>
          <a:ea typeface="+mn-ea"/>
          <a:cs typeface="+mn-cs"/>
        </a:defRPr>
      </a:lvl4pPr>
      <a:lvl5pPr marL="2527722" indent="-280858" algn="l" defTabSz="1123432" rtl="0" eaLnBrk="1" latinLnBrk="0" hangingPunct="1">
        <a:spcBef>
          <a:spcPct val="20000"/>
        </a:spcBef>
        <a:buFont typeface="Arial" pitchFamily="34" charset="0"/>
        <a:buChar char="»"/>
        <a:defRPr sz="2457" kern="1200">
          <a:solidFill>
            <a:schemeClr val="tx1"/>
          </a:solidFill>
          <a:latin typeface="+mn-lt"/>
          <a:ea typeface="+mn-ea"/>
          <a:cs typeface="+mn-cs"/>
        </a:defRPr>
      </a:lvl5pPr>
      <a:lvl6pPr marL="3089438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6pPr>
      <a:lvl7pPr marL="3651153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7pPr>
      <a:lvl8pPr marL="4212869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8pPr>
      <a:lvl9pPr marL="4774585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1pPr>
      <a:lvl2pPr marL="56171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2pPr>
      <a:lvl3pPr marL="1123432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3pPr>
      <a:lvl4pPr marL="1685148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4pPr>
      <a:lvl5pPr marL="2246864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5pPr>
      <a:lvl6pPr marL="280858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6pPr>
      <a:lvl7pPr marL="337029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7pPr>
      <a:lvl8pPr marL="3932011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8pPr>
      <a:lvl9pPr marL="4493727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89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674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105750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12190413" cy="110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79938" y="0"/>
            <a:ext cx="11230538" cy="110575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19907" y="1842917"/>
            <a:ext cx="10750600" cy="4423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719906" y="6671359"/>
            <a:ext cx="1487806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255707" y="6671359"/>
            <a:ext cx="9214800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1518500" y="6671359"/>
            <a:ext cx="623919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75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0" y="6892509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422250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4" r:id="rId1"/>
    <p:sldLayoutId id="2147484235" r:id="rId2"/>
    <p:sldLayoutId id="2147484236" r:id="rId3"/>
    <p:sldLayoutId id="2147484237" r:id="rId4"/>
    <p:sldLayoutId id="2147484238" r:id="rId5"/>
    <p:sldLayoutId id="2147484239" r:id="rId6"/>
    <p:sldLayoutId id="2147484240" r:id="rId7"/>
    <p:sldLayoutId id="2147483693" r:id="rId8"/>
    <p:sldLayoutId id="2147483694" r:id="rId9"/>
    <p:sldLayoutId id="2147483695" r:id="rId10"/>
  </p:sldLayoutIdLst>
  <p:hf hdr="0" ftr="0" dt="0"/>
  <p:txStyles>
    <p:titleStyle>
      <a:lvl1pPr algn="l" defTabSz="936163" rtl="0" eaLnBrk="1" latinLnBrk="0" hangingPunct="1">
        <a:lnSpc>
          <a:spcPct val="100000"/>
        </a:lnSpc>
        <a:spcBef>
          <a:spcPct val="0"/>
        </a:spcBef>
        <a:buNone/>
        <a:defRPr sz="3276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2282" indent="-442282" algn="l" defTabSz="936163" rtl="0" eaLnBrk="1" latinLnBrk="0" hangingPunct="1">
        <a:lnSpc>
          <a:spcPts val="2949"/>
        </a:lnSpc>
        <a:spcBef>
          <a:spcPts val="614"/>
        </a:spcBef>
        <a:spcAft>
          <a:spcPts val="614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57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1851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2pPr>
      <a:lvl3pPr marL="939848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3pPr>
      <a:lvl4pPr marL="1197846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48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55844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5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2457"/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2457"/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13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92589" y="6199073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284" y="6209301"/>
            <a:ext cx="1243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24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4204" r:id="rId9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94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4256" r:id="rId2"/>
    <p:sldLayoutId id="2147484257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3" r:id="rId12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6" y="3718632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58729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91" y="1023932"/>
            <a:ext cx="10988302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610" y="6192584"/>
            <a:ext cx="1657135" cy="59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47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</p:sldLayoutIdLst>
  <p:txStyles>
    <p:titleStyle>
      <a:lvl1pPr algn="l" defTabSz="914309" rtl="0" eaLnBrk="1" latinLnBrk="0" hangingPunct="1"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0327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20653" indent="-360327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73043" indent="-352390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434956" indent="-361914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795283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811051"/>
            <a:ext cx="10514231" cy="91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869153"/>
            <a:ext cx="10514231" cy="423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Předepsané písmo Arial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B11DE-D270-4AD4-B251-6BAA8F709F4A}" type="datetimeFigureOut">
              <a:rPr lang="cs-CZ"/>
              <a:pPr>
                <a:defRPr/>
              </a:pPr>
              <a:t>07.03.2022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0EB474-331A-4384-A71C-E00CE846673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95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9" r:id="rId12"/>
  </p:sldLayoutIdLst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234041" indent="-234041" algn="l" rtl="0" eaLnBrk="1" fontAlgn="base" hangingPunct="1">
        <a:lnSpc>
          <a:spcPct val="9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570920"/>
            <a:ext cx="10514231" cy="918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712332"/>
            <a:ext cx="10514231" cy="419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Calibri</a:t>
            </a:r>
            <a:r>
              <a:rPr lang="cs-CZ"/>
              <a:t> / </a:t>
            </a:r>
            <a:r>
              <a:rPr lang="cs-CZ" err="1"/>
              <a:t>Calibri</a:t>
            </a:r>
            <a:r>
              <a:rPr lang="cs-CZ"/>
              <a:t> </a:t>
            </a:r>
            <a:r>
              <a:rPr lang="cs-CZ" err="1"/>
              <a:t>Light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5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5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EBF2D7-F68E-4F45-8523-23DF79C46D0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361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</p:sldLayoutIdLst>
  <p:hf hdr="0" ftr="0" dt="0"/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186908" indent="-186908" algn="l" rtl="0" eaLnBrk="1" fontAlgn="base" hangingPunct="1">
        <a:lnSpc>
          <a:spcPct val="10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dotaceeu.cz/cs/evropske-fondy-v-cr/narodni-organ-pro-koordinaci/evaluace/knihovna-evaluaci/vysledkova-evaluace-prinosu-evropskych-fondu-na-re" TargetMode="External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mr.cz/cs/microsites/uzemni-dimenze/novinky/prinasime-zaznam-z-6-konference-aplikovaneho-vyzku" TargetMode="External"/><Relationship Id="rId13" Type="http://schemas.openxmlformats.org/officeDocument/2006/relationships/image" Target="../media/image50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48.pn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esniceroku.cz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zemnidimenze.cz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70156" y="2978371"/>
            <a:ext cx="9927162" cy="2003284"/>
          </a:xfrm>
        </p:spPr>
        <p:txBody>
          <a:bodyPr>
            <a:noAutofit/>
          </a:bodyPr>
          <a:lstStyle/>
          <a:p>
            <a:r>
              <a:rPr lang="cs-CZ" sz="3400"/>
              <a:t>Aktuální informace z Ministerstva pro místní rozvoj - Odboru regionální politiky MMR</a:t>
            </a:r>
            <a:br>
              <a:rPr lang="cs-CZ" sz="3400"/>
            </a:br>
            <a:endParaRPr lang="cs-CZ" sz="340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>
          <a:xfrm>
            <a:off x="997935" y="4981655"/>
            <a:ext cx="10523798" cy="583767"/>
          </a:xfrm>
        </p:spPr>
        <p:txBody>
          <a:bodyPr lIns="90000" tIns="45720" rIns="144000" bIns="45720" anchor="t">
            <a:noAutofit/>
          </a:bodyPr>
          <a:lstStyle/>
          <a:p>
            <a:pPr marL="461010" indent="-461010"/>
            <a:r>
              <a:rPr lang="cs-CZ" sz="2400" b="1"/>
              <a:t>Regionální stálá konference Karlovarského kraje, 11. března 2022</a:t>
            </a:r>
          </a:p>
          <a:p>
            <a:pPr marL="461010" indent="-461010"/>
            <a:endParaRPr lang="cs-CZ">
              <a:cs typeface="Calibri"/>
            </a:endParaRPr>
          </a:p>
          <a:p>
            <a:pPr marL="461010" indent="-461010"/>
            <a:endParaRPr lang="cs-CZ">
              <a:cs typeface="Calibri"/>
            </a:endParaRPr>
          </a:p>
          <a:p>
            <a:pPr marL="461010" indent="-461010"/>
            <a:endParaRPr lang="cs-CZ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0250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4ED955-3021-44DF-B41E-F755D50CA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Výsledková evaluace programového období 14-20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7DE43DD-4317-4673-87FD-74E70B18AD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064D8AB7-73F4-4E42-9401-D9A2478C7F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206" y="1473238"/>
            <a:ext cx="6037237" cy="452544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D2065FC9-9529-4772-BBDC-1CC41152DC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54" y="1473238"/>
            <a:ext cx="6042238" cy="4525441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91065C04-5B6C-4EBB-89F5-2484C2C05C47}"/>
              </a:ext>
            </a:extLst>
          </p:cNvPr>
          <p:cNvSpPr txBox="1"/>
          <p:nvPr/>
        </p:nvSpPr>
        <p:spPr>
          <a:xfrm>
            <a:off x="6344356" y="5863211"/>
            <a:ext cx="5633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228975" algn="l"/>
              </a:tabLst>
            </a:pPr>
            <a:r>
              <a:rPr lang="cs-CZ"/>
              <a:t>Více na </a:t>
            </a:r>
            <a:r>
              <a:rPr lang="cs-CZ">
                <a:hlinkClick r:id="rId5"/>
              </a:rPr>
              <a:t>dotaceeu.cz</a:t>
            </a:r>
            <a:r>
              <a:rPr lang="cs-CZ"/>
              <a:t> 	knihovna evaluací </a:t>
            </a:r>
          </a:p>
        </p:txBody>
      </p:sp>
      <p:sp>
        <p:nvSpPr>
          <p:cNvPr id="9" name="Šipka: doprava 8">
            <a:extLst>
              <a:ext uri="{FF2B5EF4-FFF2-40B4-BE49-F238E27FC236}">
                <a16:creationId xmlns:a16="http://schemas.microsoft.com/office/drawing/2014/main" id="{EC6BB934-398D-4BD5-8B7D-88B856AF4E82}"/>
              </a:ext>
            </a:extLst>
          </p:cNvPr>
          <p:cNvSpPr/>
          <p:nvPr/>
        </p:nvSpPr>
        <p:spPr>
          <a:xfrm>
            <a:off x="9050131" y="5966138"/>
            <a:ext cx="484641" cy="26074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cs-CZ" sz="18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0755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C7451B-D607-4F66-894F-AA3841BBE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Výzkum v oblasti regionálního rozvoje</a:t>
            </a:r>
          </a:p>
        </p:txBody>
      </p:sp>
      <p:graphicFrame>
        <p:nvGraphicFramePr>
          <p:cNvPr id="5" name="Zástupný obsah 4">
            <a:extLst>
              <a:ext uri="{FF2B5EF4-FFF2-40B4-BE49-F238E27FC236}">
                <a16:creationId xmlns:a16="http://schemas.microsoft.com/office/drawing/2014/main" id="{A445082B-C8FB-4343-8232-F278D1482CD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44512" y="566057"/>
          <a:ext cx="10971372" cy="6469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Obrázek 3">
            <a:hlinkClick r:id="rId8"/>
            <a:extLst>
              <a:ext uri="{FF2B5EF4-FFF2-40B4-BE49-F238E27FC236}">
                <a16:creationId xmlns:a16="http://schemas.microsoft.com/office/drawing/2014/main" id="{509724BA-AEE0-4410-BE82-FF6FDD9DF2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75547" y="3997451"/>
            <a:ext cx="3440337" cy="1993583"/>
          </a:xfrm>
          <a:prstGeom prst="rect">
            <a:avLst/>
          </a:prstGeom>
        </p:spPr>
      </p:pic>
      <p:pic>
        <p:nvPicPr>
          <p:cNvPr id="1026" name="Picture 2" descr="Mobile Network Icon 1973143">
            <a:extLst>
              <a:ext uri="{FF2B5EF4-FFF2-40B4-BE49-F238E27FC236}">
                <a16:creationId xmlns:a16="http://schemas.microsoft.com/office/drawing/2014/main" id="{69D409EE-1F78-40DC-AA98-B2F1D93599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349" y="2948969"/>
            <a:ext cx="576262" cy="5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ig data Icon 3602358">
            <a:extLst>
              <a:ext uri="{FF2B5EF4-FFF2-40B4-BE49-F238E27FC236}">
                <a16:creationId xmlns:a16="http://schemas.microsoft.com/office/drawing/2014/main" id="{1DD048B6-EFBC-44B3-BBCB-BE9226C8A0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429" y="2985595"/>
            <a:ext cx="576262" cy="5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asket Icon 4427420">
            <a:extLst>
              <a:ext uri="{FF2B5EF4-FFF2-40B4-BE49-F238E27FC236}">
                <a16:creationId xmlns:a16="http://schemas.microsoft.com/office/drawing/2014/main" id="{717F7DCD-6226-4016-AF88-51EF7F4958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7244" y="2971081"/>
            <a:ext cx="576262" cy="5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ousing Icon 3394637">
            <a:extLst>
              <a:ext uri="{FF2B5EF4-FFF2-40B4-BE49-F238E27FC236}">
                <a16:creationId xmlns:a16="http://schemas.microsoft.com/office/drawing/2014/main" id="{3E9FF630-D16A-4D1F-B4FC-864F124335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349" y="5358496"/>
            <a:ext cx="540000" cy="58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Sustainability Icon 353752">
            <a:extLst>
              <a:ext uri="{FF2B5EF4-FFF2-40B4-BE49-F238E27FC236}">
                <a16:creationId xmlns:a16="http://schemas.microsoft.com/office/drawing/2014/main" id="{AEF7E82A-D38A-461B-9FC4-83818C14B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895" y="5183934"/>
            <a:ext cx="896357" cy="89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914DB1FD-3D4F-41CE-ABB1-4CB360FBD9C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001" y="11112"/>
            <a:ext cx="1195388" cy="119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874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44B5A9-73F8-40BF-BA42-3FECEBCA8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Aktivity MMR v oblasti Smart </a:t>
            </a:r>
            <a:r>
              <a:rPr lang="cs-CZ" err="1"/>
              <a:t>Cities</a:t>
            </a:r>
            <a:endParaRPr lang="cs-CZ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19C32058-AE4E-4573-B9F7-9D166065976B}"/>
              </a:ext>
            </a:extLst>
          </p:cNvPr>
          <p:cNvGraphicFramePr/>
          <p:nvPr/>
        </p:nvGraphicFramePr>
        <p:xfrm>
          <a:off x="1207112" y="1260453"/>
          <a:ext cx="10955712" cy="5186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Skupina 6">
            <a:extLst>
              <a:ext uri="{FF2B5EF4-FFF2-40B4-BE49-F238E27FC236}">
                <a16:creationId xmlns:a16="http://schemas.microsoft.com/office/drawing/2014/main" id="{42793590-87F7-4DFE-83CE-0F4B38039E37}"/>
              </a:ext>
            </a:extLst>
          </p:cNvPr>
          <p:cNvGrpSpPr/>
          <p:nvPr/>
        </p:nvGrpSpPr>
        <p:grpSpPr>
          <a:xfrm>
            <a:off x="27588" y="2895494"/>
            <a:ext cx="1851757" cy="1750572"/>
            <a:chOff x="279171" y="3284983"/>
            <a:chExt cx="2056594" cy="1944216"/>
          </a:xfrm>
        </p:grpSpPr>
        <p:sp>
          <p:nvSpPr>
            <p:cNvPr id="8" name="Ovál 7">
              <a:extLst>
                <a:ext uri="{FF2B5EF4-FFF2-40B4-BE49-F238E27FC236}">
                  <a16:creationId xmlns:a16="http://schemas.microsoft.com/office/drawing/2014/main" id="{2B2593DF-D2AC-46E5-918F-54AA62D4940C}"/>
                </a:ext>
              </a:extLst>
            </p:cNvPr>
            <p:cNvSpPr/>
            <p:nvPr/>
          </p:nvSpPr>
          <p:spPr>
            <a:xfrm>
              <a:off x="335360" y="3284983"/>
              <a:ext cx="1944216" cy="1944216"/>
            </a:xfrm>
            <a:prstGeom prst="ellipse">
              <a:avLst/>
            </a:prstGeom>
            <a:solidFill>
              <a:srgbClr val="AAC8FF"/>
            </a:solidFill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TextovéPole 8">
              <a:extLst>
                <a:ext uri="{FF2B5EF4-FFF2-40B4-BE49-F238E27FC236}">
                  <a16:creationId xmlns:a16="http://schemas.microsoft.com/office/drawing/2014/main" id="{7C7292D8-D7A9-4959-A0AA-7898F722E55A}"/>
                </a:ext>
              </a:extLst>
            </p:cNvPr>
            <p:cNvSpPr txBox="1"/>
            <p:nvPr/>
          </p:nvSpPr>
          <p:spPr>
            <a:xfrm>
              <a:off x="279171" y="3744425"/>
              <a:ext cx="2056594" cy="1025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0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cs-CZ" sz="1800" b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Současné aktivity MMR ze světa SC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411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90EB9F-8D23-4264-890B-616813A29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681" y="360938"/>
            <a:ext cx="1097137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>
                <a:cs typeface="Calibri"/>
              </a:rPr>
              <a:t>Vesnice roku 2022</a:t>
            </a:r>
            <a:r>
              <a:rPr lang="cs-CZ" b="0">
                <a:cs typeface="Calibri"/>
              </a:rPr>
              <a:t>  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2E93817-AEA0-4D82-8724-F5F61B8B6A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696" y="1422076"/>
            <a:ext cx="11166340" cy="4847989"/>
          </a:xfrm>
        </p:spPr>
        <p:txBody>
          <a:bodyPr lIns="91440" tIns="45720" rIns="91440" bIns="45720" anchor="t"/>
          <a:lstStyle/>
          <a:p>
            <a:pPr marL="460375" indent="-384175">
              <a:buFont typeface="Arial"/>
              <a:buChar char="•"/>
            </a:pPr>
            <a:r>
              <a:rPr lang="cs-CZ" sz="2800">
                <a:ea typeface="+mn-lt"/>
                <a:cs typeface="+mn-lt"/>
              </a:rPr>
              <a:t>Letošní ročník soutěže vyhlášen 24. 2. v PS PČR</a:t>
            </a:r>
            <a:endParaRPr lang="cs-CZ" sz="2800">
              <a:cs typeface="Calibri"/>
            </a:endParaRPr>
          </a:p>
          <a:p>
            <a:pPr marL="998855" lvl="1" indent="-384175"/>
            <a:r>
              <a:rPr lang="cs-CZ" sz="2400">
                <a:cs typeface="Calibri"/>
              </a:rPr>
              <a:t>Vyhlašovatelé: MMR, </a:t>
            </a:r>
            <a:r>
              <a:rPr lang="cs-CZ" sz="2400" err="1">
                <a:cs typeface="Calibri"/>
              </a:rPr>
              <a:t>MZe</a:t>
            </a:r>
            <a:r>
              <a:rPr lang="cs-CZ" sz="2400">
                <a:cs typeface="Calibri"/>
              </a:rPr>
              <a:t>, SPOV ČR, SMO ČR</a:t>
            </a:r>
          </a:p>
          <a:p>
            <a:pPr marL="998855" lvl="1" indent="-384175"/>
            <a:r>
              <a:rPr lang="cs-CZ" sz="2400" err="1">
                <a:cs typeface="Calibri"/>
              </a:rPr>
              <a:t>Spoluvyhlašovatelé</a:t>
            </a:r>
            <a:r>
              <a:rPr lang="cs-CZ" sz="2400">
                <a:cs typeface="Calibri"/>
              </a:rPr>
              <a:t>: MŽP, MK, SZKT, SKIP, SMS ČR, AK ČR, KPR</a:t>
            </a:r>
          </a:p>
          <a:p>
            <a:pPr marL="460375" indent="-384175">
              <a:lnSpc>
                <a:spcPct val="150000"/>
              </a:lnSpc>
              <a:buFont typeface="Arial"/>
              <a:buChar char="•"/>
            </a:pPr>
            <a:r>
              <a:rPr lang="cs-CZ" sz="2800">
                <a:cs typeface="Calibri"/>
              </a:rPr>
              <a:t>Příjem přihlášek probíhá do 29. 4.</a:t>
            </a:r>
            <a:endParaRPr lang="cs-CZ">
              <a:cs typeface="Calibri"/>
            </a:endParaRPr>
          </a:p>
          <a:p>
            <a:pPr marL="460375" indent="-384175">
              <a:lnSpc>
                <a:spcPct val="150000"/>
              </a:lnSpc>
              <a:buFont typeface="Arial"/>
              <a:buChar char="•"/>
            </a:pPr>
            <a:r>
              <a:rPr lang="cs-CZ" sz="2800">
                <a:cs typeface="Calibri"/>
              </a:rPr>
              <a:t>Hodnocení krajských kol soutěže: 9. 5. - 30. 6.</a:t>
            </a:r>
          </a:p>
          <a:p>
            <a:pPr marL="460375" indent="-384175">
              <a:lnSpc>
                <a:spcPct val="150000"/>
              </a:lnSpc>
              <a:buFont typeface="Arial"/>
              <a:buChar char="•"/>
            </a:pPr>
            <a:r>
              <a:rPr lang="cs-CZ" sz="2800">
                <a:cs typeface="Calibri"/>
              </a:rPr>
              <a:t>Hodnocení celostátního kola soutěže: 28. 8. - 3. 9.</a:t>
            </a:r>
          </a:p>
          <a:p>
            <a:pPr marL="460375" indent="-384175">
              <a:lnSpc>
                <a:spcPct val="150000"/>
              </a:lnSpc>
              <a:buFont typeface="Arial"/>
              <a:buChar char="•"/>
            </a:pPr>
            <a:r>
              <a:rPr lang="cs-CZ" sz="2800">
                <a:cs typeface="Calibri"/>
              </a:rPr>
              <a:t>Více informací k soutěži naleznete na </a:t>
            </a:r>
            <a:r>
              <a:rPr lang="cs-CZ" sz="2800"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www.vesniceroku.cz</a:t>
            </a:r>
          </a:p>
          <a:p>
            <a:pPr marL="460375" indent="-384175">
              <a:buFont typeface="Arial"/>
              <a:buChar char="•"/>
            </a:pPr>
            <a:endParaRPr lang="cs-CZ" sz="2800">
              <a:cs typeface="Calibri"/>
            </a:endParaRPr>
          </a:p>
          <a:p>
            <a:pPr marL="460375" indent="-384175">
              <a:buFont typeface="Arial"/>
              <a:buChar char="•"/>
            </a:pPr>
            <a:endParaRPr lang="cs-CZ" sz="2800">
              <a:cs typeface="Calibri"/>
            </a:endParaRPr>
          </a:p>
          <a:p>
            <a:pPr marL="460375" indent="-384175">
              <a:buFont typeface="Arial"/>
              <a:buChar char="•"/>
            </a:pPr>
            <a:endParaRPr lang="cs-CZ" sz="2800">
              <a:cs typeface="Calibri"/>
            </a:endParaRPr>
          </a:p>
          <a:p>
            <a:pPr marL="0" indent="0">
              <a:buNone/>
            </a:pPr>
            <a:endParaRPr lang="cs-CZ" sz="3200">
              <a:cs typeface="Calibri"/>
            </a:endParaRPr>
          </a:p>
        </p:txBody>
      </p:sp>
      <p:pic>
        <p:nvPicPr>
          <p:cNvPr id="5" name="Obrázek 5">
            <a:extLst>
              <a:ext uri="{FF2B5EF4-FFF2-40B4-BE49-F238E27FC236}">
                <a16:creationId xmlns:a16="http://schemas.microsoft.com/office/drawing/2014/main" id="{3E19EAB6-4FBB-44FC-8438-4AB8515F0C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7765" y="363531"/>
            <a:ext cx="2742473" cy="615547"/>
          </a:xfrm>
          <a:prstGeom prst="rect">
            <a:avLst/>
          </a:prstGeom>
        </p:spPr>
      </p:pic>
      <p:pic>
        <p:nvPicPr>
          <p:cNvPr id="8" name="Obrázek 7" descr="Obsah obrázku osoba, stojící, pózování, skupina&#10;&#10;Popis byl vytvořen automaticky">
            <a:extLst>
              <a:ext uri="{FF2B5EF4-FFF2-40B4-BE49-F238E27FC236}">
                <a16:creationId xmlns:a16="http://schemas.microsoft.com/office/drawing/2014/main" id="{685F3448-9480-4D28-B6A9-154E13BF6E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719" y="2831548"/>
            <a:ext cx="2859362" cy="168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8848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BB3C5A-4558-4A3B-AEE2-E8A84B132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Web územní dimenze v novém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7A16FAD-EFAC-4C7B-9DC8-D23A78147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0" y="1485953"/>
            <a:ext cx="5781755" cy="4633874"/>
          </a:xfrm>
        </p:spPr>
        <p:txBody>
          <a:bodyPr/>
          <a:lstStyle/>
          <a:p>
            <a:r>
              <a:rPr lang="cs-CZ" sz="3200">
                <a:hlinkClick r:id="rId3"/>
              </a:rPr>
              <a:t>www.uzemnidimenze.cz</a:t>
            </a:r>
            <a:endParaRPr lang="cs-CZ" sz="3200"/>
          </a:p>
          <a:p>
            <a:r>
              <a:rPr lang="cs-CZ" sz="3200"/>
              <a:t>Nový design</a:t>
            </a:r>
          </a:p>
          <a:p>
            <a:r>
              <a:rPr lang="cs-CZ" sz="3200"/>
              <a:t>Záznamy seminářů</a:t>
            </a:r>
          </a:p>
          <a:p>
            <a:r>
              <a:rPr lang="cs-CZ" sz="3200"/>
              <a:t>Nový systém novinek</a:t>
            </a:r>
          </a:p>
          <a:p>
            <a:endParaRPr lang="cs-CZ" sz="3200"/>
          </a:p>
          <a:p>
            <a:pPr marL="0" indent="0">
              <a:buNone/>
            </a:pPr>
            <a:endParaRPr lang="cs-CZ" sz="320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A224A34-C682-4AB4-AF24-CBF141128C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178" y="4425719"/>
            <a:ext cx="1214438" cy="1214438"/>
          </a:xfrm>
          <a:prstGeom prst="rect">
            <a:avLst/>
          </a:prstGeom>
        </p:spPr>
      </p:pic>
      <p:pic>
        <p:nvPicPr>
          <p:cNvPr id="4" name="Obrázek 5">
            <a:extLst>
              <a:ext uri="{FF2B5EF4-FFF2-40B4-BE49-F238E27FC236}">
                <a16:creationId xmlns:a16="http://schemas.microsoft.com/office/drawing/2014/main" id="{6D488BEB-6BBF-4402-ADDC-DC68264868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6649" y="1396721"/>
            <a:ext cx="5313764" cy="562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2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875022C-ECF8-401D-924F-57BCA8FA8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r>
              <a:rPr lang="cs-CZ" b="1"/>
              <a:t>Příprava CZ PRES</a:t>
            </a:r>
          </a:p>
        </p:txBody>
      </p:sp>
    </p:spTree>
    <p:extLst>
      <p:ext uri="{BB962C8B-B14F-4D97-AF65-F5344CB8AC3E}">
        <p14:creationId xmlns:p14="http://schemas.microsoft.com/office/powerpoint/2010/main" val="4175241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21" y="281187"/>
            <a:ext cx="1056124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/>
              <a:t>Informace o přípravě - CZ PRES – politika soudržnosti</a:t>
            </a:r>
            <a:endParaRPr lang="cs-CZ">
              <a:solidFill>
                <a:srgbClr val="FF0000"/>
              </a:solidFill>
              <a:cs typeface="Calibri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9391" y="1471523"/>
            <a:ext cx="8261563" cy="4633874"/>
          </a:xfrm>
        </p:spPr>
        <p:txBody>
          <a:bodyPr lIns="91440" tIns="45720" rIns="91440" bIns="45720" anchor="t"/>
          <a:lstStyle/>
          <a:p>
            <a:pPr marL="1536700" lvl="2" indent="-307340" algn="just"/>
            <a:endParaRPr lang="cs-CZ" sz="2800">
              <a:cs typeface="Calibri"/>
            </a:endParaRPr>
          </a:p>
          <a:p>
            <a:pPr marL="1536700" lvl="2" indent="-307340" algn="just"/>
            <a:endParaRPr lang="cs-CZ" sz="2400">
              <a:cs typeface="Calibri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2E5B66CC-89BC-9E41-B3D3-625B407B6EC5}"/>
              </a:ext>
            </a:extLst>
          </p:cNvPr>
          <p:cNvSpPr txBox="1"/>
          <p:nvPr/>
        </p:nvSpPr>
        <p:spPr>
          <a:xfrm>
            <a:off x="609521" y="1447621"/>
            <a:ext cx="1111142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Politika soudržnosti 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představuje pro ČR jednu z největších výhod, které jí členství v EU nabízí -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tvoří největší podíl na příspěvcích z Rozpočtu EU 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i přesto, že ČR je aktuálně 12. nejvyspělejší stát EU měřeno HDP/obyv./PPS –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2 biliony Kč od vstupu ČR do EU</a:t>
            </a:r>
          </a:p>
          <a:p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Financuje  40 % celkových vládních kapitálových investic</a:t>
            </a:r>
          </a:p>
          <a:p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Jedná se o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20+ lety odzkoušený a flexibilní nástroj - 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umíme plně využít!</a:t>
            </a:r>
            <a:endParaRPr lang="cs-CZ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Výlučné postavení politiky soudržnosti v oblasti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rozvoje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všech regionů v ČR 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– nejedná se o pouze o sektorovou politiku či zaměřenou pouze na nejchudší. </a:t>
            </a:r>
          </a:p>
          <a:p>
            <a:pPr marL="342900" indent="-342900">
              <a:buFont typeface="Wingdings" pitchFamily="2" charset="2"/>
              <a:buChar char="Ø"/>
            </a:pPr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1740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4CA1D17-17E0-45B6-B80E-E51175409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281187"/>
            <a:ext cx="11330433" cy="925313"/>
          </a:xfrm>
        </p:spPr>
        <p:txBody>
          <a:bodyPr>
            <a:noAutofit/>
          </a:bodyPr>
          <a:lstStyle/>
          <a:p>
            <a:r>
              <a:rPr lang="cs-CZ"/>
              <a:t>Proč podporovat politiku soudržnosti jako téma CZ PRES?</a:t>
            </a:r>
            <a:br>
              <a:rPr lang="cs-CZ"/>
            </a:br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3BB2B00-B3A5-4D74-AC31-5B9E50BEA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460" y="1417516"/>
            <a:ext cx="11689493" cy="4930530"/>
          </a:xfr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2400">
                <a:latin typeface="Arial" panose="020B0604020202020204" pitchFamily="34" charset="0"/>
                <a:cs typeface="Arial" panose="020B0604020202020204" pitchFamily="34" charset="0"/>
              </a:rPr>
              <a:t>V ekonomické a i v pandemické krizi nedošlo k přerušení veřejných investic - </a:t>
            </a:r>
            <a:r>
              <a:rPr lang="cs-CZ" sz="2400" b="1">
                <a:latin typeface="Arial" panose="020B0604020202020204" pitchFamily="34" charset="0"/>
                <a:cs typeface="Arial" panose="020B0604020202020204" pitchFamily="34" charset="0"/>
              </a:rPr>
              <a:t>snížení dopadů krize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2400">
                <a:latin typeface="Arial" panose="020B0604020202020204" pitchFamily="34" charset="0"/>
                <a:cs typeface="Arial" panose="020B0604020202020204" pitchFamily="34" charset="0"/>
              </a:rPr>
              <a:t>Nové výzvy a „drahé“ priority – bezpečnost, obrana, migrace, digitální ekonomika, zelená dohoda, … - </a:t>
            </a:r>
            <a:r>
              <a:rPr lang="cs-CZ" sz="2400" b="1">
                <a:latin typeface="Arial" panose="020B0604020202020204" pitchFamily="34" charset="0"/>
                <a:cs typeface="Arial" panose="020B0604020202020204" pitchFamily="34" charset="0"/>
              </a:rPr>
              <a:t>ukrajování z rozpočtu politiky soudržnosti v rámci Víceletého finančního rámce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2400">
                <a:latin typeface="Arial" panose="020B0604020202020204" pitchFamily="34" charset="0"/>
                <a:cs typeface="Arial" panose="020B0604020202020204" pitchFamily="34" charset="0"/>
              </a:rPr>
              <a:t>Realizace ve </a:t>
            </a:r>
            <a:r>
              <a:rPr lang="cs-CZ" sz="2400" b="1">
                <a:latin typeface="Arial" panose="020B0604020202020204" pitchFamily="34" charset="0"/>
                <a:cs typeface="Arial" panose="020B0604020202020204" pitchFamily="34" charset="0"/>
              </a:rPr>
              <a:t>sdíleném řízení </a:t>
            </a:r>
            <a:r>
              <a:rPr lang="cs-CZ" sz="2400">
                <a:latin typeface="Arial" panose="020B0604020202020204" pitchFamily="34" charset="0"/>
                <a:cs typeface="Arial" panose="020B0604020202020204" pitchFamily="34" charset="0"/>
              </a:rPr>
              <a:t>- založen na </a:t>
            </a:r>
            <a:r>
              <a:rPr lang="cs-CZ" sz="2400" b="1">
                <a:latin typeface="Arial" panose="020B0604020202020204" pitchFamily="34" charset="0"/>
                <a:cs typeface="Arial" panose="020B0604020202020204" pitchFamily="34" charset="0"/>
              </a:rPr>
              <a:t>dohodě mezi EK a ČR</a:t>
            </a:r>
            <a:r>
              <a:rPr lang="cs-CZ" sz="2400">
                <a:latin typeface="Arial" panose="020B0604020202020204" pitchFamily="34" charset="0"/>
                <a:cs typeface="Arial" panose="020B0604020202020204" pitchFamily="34" charset="0"/>
              </a:rPr>
              <a:t>, jak budou prostředky budou využity a ČR tyto prostředky spravuje x přímo řízené (kdy EK nadiktuje a spravuje)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2400">
                <a:latin typeface="Arial" panose="020B0604020202020204" pitchFamily="34" charset="0"/>
                <a:cs typeface="Arial" panose="020B0604020202020204" pitchFamily="34" charset="0"/>
              </a:rPr>
              <a:t>V rámci TRIA je to prioritní oblast, ale každý na ni pohlíží jinak – FR – především </a:t>
            </a:r>
            <a:r>
              <a:rPr lang="cs-CZ" sz="2400" b="1">
                <a:latin typeface="Arial" panose="020B0604020202020204" pitchFamily="34" charset="0"/>
                <a:cs typeface="Arial" panose="020B0604020202020204" pitchFamily="34" charset="0"/>
              </a:rPr>
              <a:t>venkov a nejvzdálenější regiony</a:t>
            </a:r>
            <a:r>
              <a:rPr lang="cs-CZ" sz="2400">
                <a:latin typeface="Arial" panose="020B0604020202020204" pitchFamily="34" charset="0"/>
                <a:cs typeface="Arial" panose="020B0604020202020204" pitchFamily="34" charset="0"/>
              </a:rPr>
              <a:t>, ČR – </a:t>
            </a:r>
            <a:r>
              <a:rPr lang="cs-CZ" sz="2400" b="1">
                <a:latin typeface="Arial" panose="020B0604020202020204" pitchFamily="34" charset="0"/>
                <a:cs typeface="Arial" panose="020B0604020202020204" pitchFamily="34" charset="0"/>
              </a:rPr>
              <a:t>všechny regiony</a:t>
            </a:r>
            <a:r>
              <a:rPr lang="cs-CZ" sz="2400">
                <a:latin typeface="Arial" panose="020B0604020202020204" pitchFamily="34" charset="0"/>
                <a:cs typeface="Arial" panose="020B0604020202020204" pitchFamily="34" charset="0"/>
              </a:rPr>
              <a:t>, SE </a:t>
            </a:r>
            <a:r>
              <a:rPr lang="cs-CZ" sz="2400" b="1">
                <a:latin typeface="Arial" panose="020B0604020202020204" pitchFamily="34" charset="0"/>
                <a:cs typeface="Arial" panose="020B0604020202020204" pitchFamily="34" charset="0"/>
              </a:rPr>
              <a:t>– nejméně vyspělé regiony a ty s nízkou hustotou obyvatelstva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cs-CZ" sz="2400">
                <a:latin typeface="Arial" panose="020B0604020202020204" pitchFamily="34" charset="0"/>
                <a:cs typeface="Arial" panose="020B0604020202020204" pitchFamily="34" charset="0"/>
              </a:rPr>
              <a:t>Časové hledisko - navazující PRES budou formulovat první legislativní návrhy</a:t>
            </a:r>
            <a:endParaRPr lang="cs-CZ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24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4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0068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21" y="281187"/>
            <a:ext cx="1056124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/>
              <a:t>Čeho chceme dosáhnout?</a:t>
            </a:r>
            <a:endParaRPr lang="cs-CZ">
              <a:solidFill>
                <a:srgbClr val="FF0000"/>
              </a:solidFill>
              <a:cs typeface="Calibri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9391" y="1471523"/>
            <a:ext cx="8261563" cy="4633874"/>
          </a:xfrm>
        </p:spPr>
        <p:txBody>
          <a:bodyPr lIns="91440" tIns="45720" rIns="91440" bIns="45720" anchor="t"/>
          <a:lstStyle/>
          <a:p>
            <a:pPr marL="1536700" lvl="2" indent="-307340" algn="just"/>
            <a:endParaRPr lang="cs-CZ" sz="2800">
              <a:cs typeface="Calibri"/>
            </a:endParaRPr>
          </a:p>
          <a:p>
            <a:pPr marL="1536700" lvl="2" indent="-307340" algn="just"/>
            <a:endParaRPr lang="cs-CZ" sz="2400">
              <a:cs typeface="Calibri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2E5B66CC-89BC-9E41-B3D3-625B407B6EC5}"/>
              </a:ext>
            </a:extLst>
          </p:cNvPr>
          <p:cNvSpPr txBox="1"/>
          <p:nvPr/>
        </p:nvSpPr>
        <p:spPr>
          <a:xfrm>
            <a:off x="425303" y="1324008"/>
            <a:ext cx="11565719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cs-CZ" b="1" u="sng">
                <a:latin typeface="Arial" panose="020B0604020202020204" pitchFamily="34" charset="0"/>
                <a:cs typeface="Arial" panose="020B0604020202020204" pitchFamily="34" charset="0"/>
              </a:rPr>
              <a:t>Cíl: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 Otevřít debatu o budoucí podobě PS po roce 2028+</a:t>
            </a:r>
          </a:p>
          <a:p>
            <a:pPr algn="just">
              <a:defRPr/>
            </a:pPr>
            <a:endParaRPr lang="cs-CZ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cs-CZ" b="1" i="1" u="sng">
                <a:latin typeface="Arial" panose="020B0604020202020204" pitchFamily="34" charset="0"/>
                <a:cs typeface="Arial" panose="020B0604020202020204" pitchFamily="34" charset="0"/>
              </a:rPr>
              <a:t>Vize:</a:t>
            </a:r>
          </a:p>
          <a:p>
            <a:pPr marL="342900" indent="-342900" fontAlgn="base">
              <a:buFont typeface="Wingdings" pitchFamily="2" charset="2"/>
              <a:buChar char="§"/>
            </a:pPr>
            <a:r>
              <a:rPr lang="cs-CZ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Politika soudržnosti je vnímána jako </a:t>
            </a:r>
            <a:r>
              <a:rPr lang="cs-CZ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dlouhodobá, flexibilní a moderní politika EU</a:t>
            </a:r>
            <a:r>
              <a:rPr lang="cs-CZ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která má výjimečný a </a:t>
            </a:r>
            <a:r>
              <a:rPr lang="cs-CZ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nezastupitelný</a:t>
            </a:r>
            <a:r>
              <a:rPr lang="cs-CZ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význam pro rozvoj </a:t>
            </a:r>
            <a:r>
              <a:rPr lang="cs-CZ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všech</a:t>
            </a:r>
            <a:r>
              <a:rPr lang="cs-CZ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regionů</a:t>
            </a:r>
            <a:r>
              <a:rPr lang="cs-CZ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cs-CZ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snižování meziregionálních rozdílů v EU, jejíž potřeba nebude ve světle nově vzniklých nástrojů </a:t>
            </a:r>
            <a:r>
              <a:rPr lang="cs-CZ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zpochybňována</a:t>
            </a:r>
            <a:r>
              <a:rPr lang="cs-CZ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r>
              <a:rPr lang="cs-CZ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44450" lvl="1" indent="0" algn="just">
              <a:spcBef>
                <a:spcPts val="0"/>
              </a:spcBef>
              <a:buClrTx/>
              <a:buNone/>
              <a:defRPr/>
            </a:pPr>
            <a:endParaRPr lang="cs-CZ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just">
              <a:spcBef>
                <a:spcPts val="0"/>
              </a:spcBef>
              <a:buClrTx/>
              <a:buNone/>
              <a:defRPr/>
            </a:pPr>
            <a:r>
              <a:rPr lang="cs-CZ" b="1" u="sng">
                <a:latin typeface="Arial" panose="020B0604020202020204" pitchFamily="34" charset="0"/>
                <a:cs typeface="Arial" panose="020B0604020202020204" pitchFamily="34" charset="0"/>
              </a:rPr>
              <a:t>Témata</a:t>
            </a:r>
          </a:p>
          <a:p>
            <a:pPr marL="381000" lvl="1" indent="-342900" algn="just">
              <a:spcBef>
                <a:spcPts val="0"/>
              </a:spcBef>
              <a:buClrTx/>
              <a:buFont typeface="Wingdings" pitchFamily="2" charset="2"/>
              <a:buChar char="§"/>
              <a:defRPr/>
            </a:pPr>
            <a:r>
              <a:rPr lang="cs-CZ" sz="2200">
                <a:latin typeface="Arial" panose="020B0604020202020204" pitchFamily="34" charset="0"/>
                <a:cs typeface="Arial" panose="020B0604020202020204" pitchFamily="34" charset="0"/>
              </a:rPr>
              <a:t>výsledky dosažené v programovém období 2014–2020</a:t>
            </a:r>
          </a:p>
          <a:p>
            <a:pPr marL="381000" lvl="1" indent="-342900" algn="just">
              <a:spcBef>
                <a:spcPts val="0"/>
              </a:spcBef>
              <a:buClrTx/>
              <a:buFont typeface="Wingdings" pitchFamily="2" charset="2"/>
              <a:buChar char="§"/>
              <a:defRPr/>
            </a:pPr>
            <a:r>
              <a:rPr lang="cs-CZ" sz="2200">
                <a:latin typeface="Arial" panose="020B0604020202020204" pitchFamily="34" charset="0"/>
                <a:cs typeface="Arial" panose="020B0604020202020204" pitchFamily="34" charset="0"/>
              </a:rPr>
              <a:t>reflexe přípravy programového období 2021–2027 ve světle nových nástrojů (RRF, FST) a kam PS směřuje s ohledem na nové globální trendy (zelená a digitální transformace)</a:t>
            </a:r>
          </a:p>
          <a:p>
            <a:pPr marL="387350" lvl="1" indent="-342900" algn="just">
              <a:spcBef>
                <a:spcPts val="0"/>
              </a:spcBef>
              <a:buClrTx/>
              <a:buFont typeface="Wingdings" pitchFamily="2" charset="2"/>
              <a:buChar char="§"/>
              <a:defRPr/>
            </a:pPr>
            <a:r>
              <a:rPr lang="cs-CZ" sz="2200">
                <a:latin typeface="Arial" panose="020B0604020202020204" pitchFamily="34" charset="0"/>
                <a:cs typeface="Arial" panose="020B0604020202020204" pitchFamily="34" charset="0"/>
              </a:rPr>
              <a:t>reakce na COVID a využití REACT-EU</a:t>
            </a:r>
            <a:endParaRPr lang="cs-CZ" sz="2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611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21" y="281187"/>
            <a:ext cx="1056124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/>
              <a:t>Role MMR v rámci CZ PRES </a:t>
            </a:r>
            <a:endParaRPr lang="cs-CZ">
              <a:solidFill>
                <a:srgbClr val="FF0000"/>
              </a:solidFill>
              <a:cs typeface="Calibri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9391" y="1471523"/>
            <a:ext cx="8261563" cy="4633874"/>
          </a:xfrm>
        </p:spPr>
        <p:txBody>
          <a:bodyPr lIns="91440" tIns="45720" rIns="91440" bIns="45720" anchor="t"/>
          <a:lstStyle/>
          <a:p>
            <a:pPr marL="1536700" lvl="2" indent="-307340" algn="just"/>
            <a:endParaRPr lang="cs-CZ" sz="2800">
              <a:cs typeface="Calibri"/>
            </a:endParaRPr>
          </a:p>
          <a:p>
            <a:pPr marL="1536700" lvl="2" indent="-307340" algn="just"/>
            <a:endParaRPr lang="cs-CZ" sz="2400">
              <a:cs typeface="Calibri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2E5B66CC-89BC-9E41-B3D3-625B407B6EC5}"/>
              </a:ext>
            </a:extLst>
          </p:cNvPr>
          <p:cNvSpPr txBox="1"/>
          <p:nvPr/>
        </p:nvSpPr>
        <p:spPr>
          <a:xfrm>
            <a:off x="609521" y="1471523"/>
            <a:ext cx="1111142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Chairman – facilitátor, mediátor debat a diskuzí</a:t>
            </a:r>
          </a:p>
          <a:p>
            <a:pPr marL="342900" indent="-342900">
              <a:buFont typeface="Wingdings" pitchFamily="2" charset="2"/>
              <a:buChar char="Ø"/>
            </a:pPr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Neprezentuje své vlastní pozice a názory –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je neutrální!</a:t>
            </a:r>
          </a:p>
          <a:p>
            <a:pPr marL="342900" indent="-342900">
              <a:buFont typeface="Wingdings" pitchFamily="2" charset="2"/>
              <a:buChar char="Ø"/>
            </a:pPr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Zastupuje Radu EU na jednání s EK či EP</a:t>
            </a:r>
          </a:p>
          <a:p>
            <a:pPr marL="342900" indent="-342900">
              <a:buFont typeface="Wingdings" pitchFamily="2" charset="2"/>
              <a:buChar char="Ø"/>
            </a:pPr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MMR zastupuje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jediný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kohezní stát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“ v rámci TRIA a řídí diskuzi k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prioritě ČR 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a stejně tak jedné z priorit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TRIA (FR-ČR-SWE)</a:t>
            </a:r>
          </a:p>
          <a:p>
            <a:pPr marL="342900" indent="-342900">
              <a:buFont typeface="Wingdings" pitchFamily="2" charset="2"/>
              <a:buChar char="Ø"/>
            </a:pPr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MMR do CZ PRES zapojuje hospodářské, územní a sociální partnery a pomáhá s propagací regionů </a:t>
            </a:r>
          </a:p>
          <a:p>
            <a:endParaRPr lang="cs-CZ"/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8429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Obsah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78294" y="1383528"/>
            <a:ext cx="11617758" cy="4890052"/>
          </a:xfrm>
        </p:spPr>
        <p:txBody>
          <a:bodyPr lIns="91440" tIns="45720" rIns="91440" bIns="45720" anchor="t"/>
          <a:lstStyle/>
          <a:p>
            <a:pPr marL="461010" indent="-461010"/>
            <a:r>
              <a:rPr lang="cs-CZ" sz="2800">
                <a:cs typeface="Calibri"/>
              </a:rPr>
              <a:t>Novinky  v oblasti regionální politiky</a:t>
            </a:r>
          </a:p>
          <a:p>
            <a:pPr marL="998918" lvl="1" indent="-461010"/>
            <a:r>
              <a:rPr lang="cs-CZ" sz="2000">
                <a:cs typeface="Calibri"/>
              </a:rPr>
              <a:t>Závěry 18. NSK</a:t>
            </a:r>
          </a:p>
          <a:p>
            <a:pPr marL="998918" lvl="1" indent="-461010"/>
            <a:r>
              <a:rPr lang="cs-CZ" sz="2000">
                <a:cs typeface="Calibri"/>
              </a:rPr>
              <a:t>Regionální akční plány</a:t>
            </a:r>
          </a:p>
          <a:p>
            <a:pPr marL="998918" lvl="1" indent="-461010"/>
            <a:r>
              <a:rPr lang="cs-CZ" sz="2000">
                <a:cs typeface="Calibri"/>
              </a:rPr>
              <a:t>Příprava AP SRR 2023–2024</a:t>
            </a:r>
          </a:p>
          <a:p>
            <a:pPr marL="998918" lvl="1" indent="-461010"/>
            <a:r>
              <a:rPr lang="cs-CZ" sz="2000">
                <a:cs typeface="Calibri"/>
              </a:rPr>
              <a:t>Výsledková evaluace programového období 2014-2020</a:t>
            </a:r>
          </a:p>
          <a:p>
            <a:pPr marL="998918" lvl="1" indent="-461010"/>
            <a:r>
              <a:rPr lang="cs-CZ" sz="2000">
                <a:cs typeface="Calibri"/>
              </a:rPr>
              <a:t>Výzkum v oblasti regionálního rozvoje</a:t>
            </a:r>
          </a:p>
          <a:p>
            <a:pPr marL="998918" lvl="1" indent="-461010"/>
            <a:r>
              <a:rPr lang="cs-CZ" sz="2000">
                <a:cs typeface="Calibri"/>
              </a:rPr>
              <a:t>Aktivity MMR v oblasti Smart </a:t>
            </a:r>
            <a:r>
              <a:rPr lang="cs-CZ" sz="2000" err="1">
                <a:cs typeface="Calibri"/>
              </a:rPr>
              <a:t>Cities</a:t>
            </a:r>
            <a:endParaRPr lang="cs-CZ" sz="2000">
              <a:cs typeface="Calibri"/>
            </a:endParaRPr>
          </a:p>
          <a:p>
            <a:pPr marL="998918" lvl="1" indent="-461010"/>
            <a:r>
              <a:rPr lang="cs-CZ" sz="2000">
                <a:cs typeface="Calibri"/>
              </a:rPr>
              <a:t>Vesnice roku</a:t>
            </a:r>
          </a:p>
          <a:p>
            <a:pPr marL="998918" lvl="1" indent="-461010"/>
            <a:r>
              <a:rPr lang="cs-CZ" sz="2000">
                <a:cs typeface="Calibri"/>
              </a:rPr>
              <a:t>Web územní dimenze v novém</a:t>
            </a:r>
          </a:p>
          <a:p>
            <a:pPr marL="461010" indent="-461010"/>
            <a:r>
              <a:rPr lang="cs-CZ" sz="2800">
                <a:cs typeface="Calibri"/>
              </a:rPr>
              <a:t>Předsednictví CZ PRES (NOK, ORP)</a:t>
            </a:r>
          </a:p>
          <a:p>
            <a:pPr marL="0" indent="0">
              <a:buNone/>
            </a:pPr>
            <a:endParaRPr lang="cs-CZ" sz="3200">
              <a:cs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2800"/>
          </a:p>
        </p:txBody>
      </p:sp>
    </p:spTree>
    <p:extLst>
      <p:ext uri="{BB962C8B-B14F-4D97-AF65-F5344CB8AC3E}">
        <p14:creationId xmlns:p14="http://schemas.microsoft.com/office/powerpoint/2010/main" val="10698320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21" y="281187"/>
            <a:ext cx="1056124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/>
              <a:t>Co znamená CZ PRES pro ČR a jaké možnosti nabízí</a:t>
            </a:r>
            <a:endParaRPr lang="cs-CZ">
              <a:solidFill>
                <a:srgbClr val="FF0000"/>
              </a:solidFill>
              <a:cs typeface="Calibri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9391" y="1471523"/>
            <a:ext cx="8261563" cy="4633874"/>
          </a:xfrm>
        </p:spPr>
        <p:txBody>
          <a:bodyPr lIns="91440" tIns="45720" rIns="91440" bIns="45720" anchor="t"/>
          <a:lstStyle/>
          <a:p>
            <a:pPr marL="1536700" lvl="2" indent="-307340" algn="just"/>
            <a:endParaRPr lang="cs-CZ" sz="2800">
              <a:cs typeface="Calibri"/>
            </a:endParaRPr>
          </a:p>
          <a:p>
            <a:pPr marL="1536700" lvl="2" indent="-307340" algn="just"/>
            <a:endParaRPr lang="cs-CZ" sz="2400">
              <a:cs typeface="Calibri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2E5B66CC-89BC-9E41-B3D3-625B407B6EC5}"/>
              </a:ext>
            </a:extLst>
          </p:cNvPr>
          <p:cNvSpPr txBox="1"/>
          <p:nvPr/>
        </p:nvSpPr>
        <p:spPr>
          <a:xfrm>
            <a:off x="609521" y="1471523"/>
            <a:ext cx="1111142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Půlroční předsedání Radě EU a z toho plynoucí:</a:t>
            </a:r>
          </a:p>
          <a:p>
            <a:pPr marL="342900" indent="-342900">
              <a:buFont typeface="Wingdings" pitchFamily="2" charset="2"/>
              <a:buChar char="Ø"/>
            </a:pPr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7651" lvl="1" indent="-342900">
              <a:buFont typeface="Wingdings" panose="05000000000000000000" pitchFamily="2" charset="2"/>
              <a:buChar char="ü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Možnost ovlivnit směr/ budoucích nebo podobu stávajících priorit –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určuje priority</a:t>
            </a:r>
          </a:p>
          <a:p>
            <a:pPr marL="957651" lvl="1" indent="-342900">
              <a:buFont typeface="Wingdings" panose="05000000000000000000" pitchFamily="2" charset="2"/>
              <a:buChar char="ü"/>
            </a:pPr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7651" lvl="1" indent="-342900">
              <a:buFont typeface="Wingdings" panose="05000000000000000000" pitchFamily="2" charset="2"/>
              <a:buChar char="ü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Možnost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propagace ČR 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a jejich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regionů</a:t>
            </a:r>
          </a:p>
          <a:p>
            <a:pPr marL="957651" lvl="1" indent="-342900">
              <a:buFont typeface="Wingdings" panose="05000000000000000000" pitchFamily="2" charset="2"/>
              <a:buChar char="ü"/>
            </a:pPr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7651" lvl="1" indent="-342900">
              <a:buFont typeface="Wingdings" panose="05000000000000000000" pitchFamily="2" charset="2"/>
              <a:buChar char="ü"/>
            </a:pP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Posílení partnerství 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na různých úrovních (EK, EP, ČS, národní)</a:t>
            </a:r>
          </a:p>
          <a:p>
            <a:pPr marL="957651" lvl="1" indent="-342900">
              <a:buFont typeface="Wingdings" panose="05000000000000000000" pitchFamily="2" charset="2"/>
              <a:buChar char="ü"/>
            </a:pPr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7651" lvl="1" indent="-342900">
              <a:buFont typeface="Wingdings" panose="05000000000000000000" pitchFamily="2" charset="2"/>
              <a:buChar char="ü"/>
            </a:pP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Zlepšení image 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ČR a státní správy</a:t>
            </a:r>
          </a:p>
          <a:p>
            <a:pPr marL="342900" indent="-342900">
              <a:buFont typeface="Wingdings" pitchFamily="2" charset="2"/>
              <a:buChar char="Ø"/>
            </a:pPr>
            <a:endParaRPr lang="cs-CZ"/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2296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21" y="281187"/>
            <a:ext cx="1056124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/>
              <a:t>Co nás čeká?</a:t>
            </a:r>
            <a:endParaRPr lang="cs-CZ">
              <a:solidFill>
                <a:srgbClr val="FF0000"/>
              </a:solidFill>
              <a:cs typeface="Calibri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9391" y="1471523"/>
            <a:ext cx="8261563" cy="4633874"/>
          </a:xfrm>
        </p:spPr>
        <p:txBody>
          <a:bodyPr lIns="91440" tIns="45720" rIns="91440" bIns="45720" anchor="t"/>
          <a:lstStyle/>
          <a:p>
            <a:pPr marL="1536700" lvl="2" indent="-307340" algn="just"/>
            <a:endParaRPr lang="cs-CZ" sz="2800">
              <a:cs typeface="Calibri"/>
            </a:endParaRPr>
          </a:p>
          <a:p>
            <a:pPr marL="1536700" lvl="2" indent="-307340" algn="just"/>
            <a:endParaRPr lang="cs-CZ" sz="2400">
              <a:cs typeface="Calibri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2E5B66CC-89BC-9E41-B3D3-625B407B6EC5}"/>
              </a:ext>
            </a:extLst>
          </p:cNvPr>
          <p:cNvSpPr txBox="1"/>
          <p:nvPr/>
        </p:nvSpPr>
        <p:spPr>
          <a:xfrm>
            <a:off x="609521" y="1471523"/>
            <a:ext cx="1111142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Legislativní aktivity</a:t>
            </a:r>
          </a:p>
          <a:p>
            <a:pPr marL="957651" lvl="1" indent="-342900">
              <a:buFont typeface="Wingdings" pitchFamily="2" charset="2"/>
              <a:buChar char="§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spíše se neočekávají</a:t>
            </a:r>
          </a:p>
          <a:p>
            <a:pPr lvl="1"/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Nelegislativní aktivity</a:t>
            </a:r>
          </a:p>
          <a:p>
            <a:pPr marL="957651" lvl="1" indent="-342900">
              <a:buFont typeface="Wingdings" pitchFamily="2" charset="2"/>
              <a:buChar char="§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8. kohezní zpráva</a:t>
            </a:r>
          </a:p>
          <a:p>
            <a:pPr marL="957651" lvl="1" indent="-342900">
              <a:buFont typeface="Wingdings" pitchFamily="2" charset="2"/>
              <a:buChar char="§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zprávy a sdělení EK</a:t>
            </a:r>
          </a:p>
          <a:p>
            <a:pPr marL="957651" lvl="1" indent="-342900">
              <a:buFont typeface="Wingdings" pitchFamily="2" charset="2"/>
              <a:buChar char="§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zprávy Evropského účetního dvora </a:t>
            </a:r>
          </a:p>
          <a:p>
            <a:pPr marL="957651" lvl="1" indent="-342900">
              <a:buFont typeface="Wingdings" pitchFamily="2" charset="2"/>
              <a:buChar char="§"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4. Zpráva o implementaci Makro-regionálních strategií</a:t>
            </a:r>
          </a:p>
          <a:p>
            <a:pPr marL="342900" indent="-342900">
              <a:buFont typeface="Wingdings" pitchFamily="2" charset="2"/>
              <a:buChar char="Ø"/>
            </a:pPr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06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21" y="281187"/>
            <a:ext cx="1056124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/>
              <a:t>Plánované aktivity</a:t>
            </a:r>
            <a:endParaRPr lang="cs-CZ">
              <a:solidFill>
                <a:srgbClr val="FF0000"/>
              </a:solidFill>
              <a:cs typeface="Calibri"/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/>
        </p:nvGraphicFramePr>
        <p:xfrm>
          <a:off x="684047" y="1617785"/>
          <a:ext cx="10561241" cy="4531969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137622">
                  <a:extLst>
                    <a:ext uri="{9D8B030D-6E8A-4147-A177-3AD203B41FA5}">
                      <a16:colId xmlns:a16="http://schemas.microsoft.com/office/drawing/2014/main" val="1822457497"/>
                    </a:ext>
                  </a:extLst>
                </a:gridCol>
                <a:gridCol w="8423619">
                  <a:extLst>
                    <a:ext uri="{9D8B030D-6E8A-4147-A177-3AD203B41FA5}">
                      <a16:colId xmlns:a16="http://schemas.microsoft.com/office/drawing/2014/main" val="2619504813"/>
                    </a:ext>
                  </a:extLst>
                </a:gridCol>
              </a:tblGrid>
              <a:tr h="567500">
                <a:tc>
                  <a:txBody>
                    <a:bodyPr/>
                    <a:lstStyle/>
                    <a:p>
                      <a:r>
                        <a:rPr lang="cs-CZ" b="0"/>
                        <a:t>17.-18. března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29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0" i="0">
                          <a:latin typeface="+mj-lt"/>
                          <a:cs typeface="Arial" panose="020B0604020202020204" pitchFamily="34" charset="0"/>
                        </a:rPr>
                        <a:t>kohezní fórum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932556"/>
                  </a:ext>
                </a:extLst>
              </a:tr>
              <a:tr h="567500">
                <a:tc>
                  <a:txBody>
                    <a:bodyPr/>
                    <a:lstStyle/>
                    <a:p>
                      <a:r>
                        <a:rPr lang="cs-CZ" b="0"/>
                        <a:t>26. května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29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0" i="0">
                          <a:latin typeface="+mj-lt"/>
                          <a:cs typeface="Arial" panose="020B0604020202020204" pitchFamily="34" charset="0"/>
                        </a:rPr>
                        <a:t>kulatý stůl k CZ PRES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500045"/>
                  </a:ext>
                </a:extLst>
              </a:tr>
              <a:tr h="883609">
                <a:tc>
                  <a:txBody>
                    <a:bodyPr/>
                    <a:lstStyle/>
                    <a:p>
                      <a:r>
                        <a:rPr lang="cs-CZ" b="0"/>
                        <a:t>červenec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29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0" i="0">
                          <a:latin typeface="+mj-lt"/>
                          <a:cs typeface="Arial" panose="020B0604020202020204" pitchFamily="34" charset="0"/>
                        </a:rPr>
                        <a:t>představení priorit na plenárním zasedání Evropského výboru regionů, slyšení ve výboru REGI Evropského parlamentu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2391152"/>
                  </a:ext>
                </a:extLst>
              </a:tr>
              <a:tr h="628340">
                <a:tc>
                  <a:txBody>
                    <a:bodyPr/>
                    <a:lstStyle/>
                    <a:p>
                      <a:r>
                        <a:rPr lang="cs-CZ"/>
                        <a:t>31. srpen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itchFamily="2" charset="2"/>
                        <a:buNone/>
                      </a:pPr>
                      <a:r>
                        <a:rPr lang="cs-CZ" i="0">
                          <a:latin typeface="+mj-lt"/>
                          <a:cs typeface="Arial" panose="020B0604020202020204" pitchFamily="34" charset="0"/>
                        </a:rPr>
                        <a:t>návštěva komisařky Ferreiry v ČR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2010162"/>
                  </a:ext>
                </a:extLst>
              </a:tr>
              <a:tr h="628340">
                <a:tc>
                  <a:txBody>
                    <a:bodyPr/>
                    <a:lstStyle/>
                    <a:p>
                      <a:r>
                        <a:rPr lang="cs-CZ"/>
                        <a:t>1.-2. září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/>
                        <a:t>neformální jednání ministrů odpovědných za PS v Praze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1419591"/>
                  </a:ext>
                </a:extLst>
              </a:tr>
              <a:tr h="628340">
                <a:tc>
                  <a:txBody>
                    <a:bodyPr/>
                    <a:lstStyle/>
                    <a:p>
                      <a:r>
                        <a:rPr lang="cs-CZ"/>
                        <a:t>22. listopad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29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i="0" kern="120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Rada GAC ve formátu koheze, konference EVR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1793091"/>
                  </a:ext>
                </a:extLst>
              </a:tr>
              <a:tr h="628340">
                <a:tc>
                  <a:txBody>
                    <a:bodyPr/>
                    <a:lstStyle/>
                    <a:p>
                      <a:r>
                        <a:rPr lang="cs-CZ"/>
                        <a:t>7.-9.</a:t>
                      </a:r>
                      <a:r>
                        <a:rPr lang="cs-CZ" baseline="0"/>
                        <a:t> prosinec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29502" rtl="0" eaLnBrk="1" latinLnBrk="0" hangingPunct="1"/>
                      <a:r>
                        <a:rPr lang="cs-CZ" sz="2400" i="0" kern="120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Attaché trip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6345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38904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21" y="281187"/>
            <a:ext cx="1056124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/>
              <a:t>Co považujeme za úspěch?</a:t>
            </a:r>
            <a:endParaRPr lang="cs-CZ">
              <a:solidFill>
                <a:srgbClr val="FF0000"/>
              </a:solidFill>
              <a:cs typeface="Calibri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2E5B66CC-89BC-9E41-B3D3-625B407B6EC5}"/>
              </a:ext>
            </a:extLst>
          </p:cNvPr>
          <p:cNvSpPr txBox="1"/>
          <p:nvPr/>
        </p:nvSpPr>
        <p:spPr>
          <a:xfrm>
            <a:off x="609520" y="1471523"/>
            <a:ext cx="10561243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lvl="1" indent="-342900" algn="just"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defRPr/>
            </a:pP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Přijetí závěrů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 Rady EU k politice soudržnosti v souladu s naší vizí</a:t>
            </a:r>
          </a:p>
          <a:p>
            <a:pPr marL="381000" lvl="1" indent="-342900" algn="just"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defRPr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Další PRES a instituce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na závěry Rady EU naváží</a:t>
            </a:r>
          </a:p>
          <a:p>
            <a:pPr marL="381000" lvl="1" indent="-342900" algn="just"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defRPr/>
            </a:pP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Přispění k pozitivnímu PR politiky soudržnosti</a:t>
            </a:r>
            <a:endParaRPr lang="cs-CZ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1000" lvl="1" indent="-342900" algn="just"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defRPr/>
            </a:pP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Účast vysokých představitelů 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jednotlivých členských států a evropských institucí na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ministeriádě</a:t>
            </a:r>
          </a:p>
          <a:p>
            <a:pPr marL="381000" lvl="1" indent="-342900" algn="just"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defRPr/>
            </a:pP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Propagace</a:t>
            </a:r>
            <a:r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t> vybraných </a:t>
            </a:r>
            <a:r>
              <a:rPr lang="cs-CZ" b="1">
                <a:latin typeface="Arial" panose="020B0604020202020204" pitchFamily="34" charset="0"/>
                <a:cs typeface="Arial" panose="020B0604020202020204" pitchFamily="34" charset="0"/>
              </a:rPr>
              <a:t>regionů ČR</a:t>
            </a:r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6509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90EB9F-8D23-4264-890B-616813A29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360938"/>
            <a:ext cx="1097137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>
                <a:cs typeface="Calibri"/>
              </a:rPr>
              <a:t>O co usilujeme během CZ PRES v regionální politice </a:t>
            </a:r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2E93817-AEA0-4D82-8724-F5F61B8B6A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045" y="1819746"/>
            <a:ext cx="5542992" cy="4377853"/>
          </a:xfrm>
        </p:spPr>
        <p:txBody>
          <a:bodyPr lIns="91440" tIns="45720" rIns="91440" bIns="45720" anchor="t"/>
          <a:lstStyle/>
          <a:p>
            <a:pPr marL="461010" indent="-461010"/>
            <a:r>
              <a:rPr lang="cs-CZ" sz="2400" b="1">
                <a:cs typeface="Calibri"/>
              </a:rPr>
              <a:t>Akcentace</a:t>
            </a:r>
            <a:r>
              <a:rPr lang="cs-CZ" sz="2400">
                <a:cs typeface="Calibri"/>
              </a:rPr>
              <a:t> aktuálně řešených témat na evropské úrovni</a:t>
            </a:r>
          </a:p>
          <a:p>
            <a:pPr marL="461010" indent="-461010"/>
            <a:r>
              <a:rPr lang="cs-CZ" sz="2400">
                <a:cs typeface="Calibri"/>
              </a:rPr>
              <a:t>Otevření diskuze na témata inovací a </a:t>
            </a:r>
            <a:r>
              <a:rPr lang="cs-CZ" sz="2400" b="1">
                <a:cs typeface="Calibri"/>
              </a:rPr>
              <a:t>budování inovačního prostředí, </a:t>
            </a:r>
            <a:r>
              <a:rPr lang="cs-CZ" sz="2400">
                <a:cs typeface="Calibri"/>
              </a:rPr>
              <a:t>HSOÚ, SMART </a:t>
            </a:r>
            <a:r>
              <a:rPr lang="cs-CZ" sz="2400" err="1">
                <a:cs typeface="Calibri"/>
              </a:rPr>
              <a:t>cities</a:t>
            </a:r>
            <a:r>
              <a:rPr lang="cs-CZ" sz="2400">
                <a:cs typeface="Calibri"/>
              </a:rPr>
              <a:t> </a:t>
            </a:r>
          </a:p>
          <a:p>
            <a:pPr marL="461010" indent="-461010"/>
            <a:r>
              <a:rPr lang="cs-CZ" sz="2400">
                <a:cs typeface="Calibri"/>
              </a:rPr>
              <a:t>Sdílení zkušeností a </a:t>
            </a:r>
            <a:r>
              <a:rPr lang="cs-CZ" sz="2400" b="1">
                <a:cs typeface="Calibri"/>
              </a:rPr>
              <a:t>síťování expertů </a:t>
            </a:r>
            <a:r>
              <a:rPr lang="cs-CZ" sz="2400">
                <a:cs typeface="Calibri"/>
              </a:rPr>
              <a:t>na evropské úrovni</a:t>
            </a:r>
          </a:p>
          <a:p>
            <a:pPr marL="461010" indent="-461010"/>
            <a:r>
              <a:rPr lang="cs-CZ" sz="2400" b="1">
                <a:cs typeface="Calibri"/>
              </a:rPr>
              <a:t>Spolupráce</a:t>
            </a:r>
            <a:r>
              <a:rPr lang="cs-CZ" sz="2400">
                <a:cs typeface="Calibri"/>
              </a:rPr>
              <a:t> s významnými institucemi – využitelné výstupy této spolupráce v prostředí české veřejné správy</a:t>
            </a:r>
          </a:p>
          <a:p>
            <a:pPr marL="461010" indent="-461010"/>
            <a:endParaRPr lang="cs-CZ" sz="3200">
              <a:cs typeface="Calibri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180" y="1584358"/>
            <a:ext cx="5830876" cy="416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0780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90EB9F-8D23-4264-890B-616813A29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360938"/>
            <a:ext cx="1097137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>
                <a:cs typeface="Calibri"/>
              </a:rPr>
              <a:t>Co nás čeká během CZ PRES – územní soudržnost</a:t>
            </a:r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2E93817-AEA0-4D82-8724-F5F61B8B6A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726" y="1415667"/>
            <a:ext cx="8174625" cy="5437806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cs-CZ" sz="2400">
                <a:cs typeface="Calibri"/>
              </a:rPr>
              <a:t>Územní soudržnost</a:t>
            </a:r>
          </a:p>
          <a:p>
            <a:r>
              <a:rPr lang="cs-CZ" sz="2000">
                <a:cs typeface="Calibri"/>
              </a:rPr>
              <a:t>ORP je národním </a:t>
            </a:r>
            <a:r>
              <a:rPr lang="cs-CZ" sz="2000" b="1">
                <a:cs typeface="Calibri"/>
              </a:rPr>
              <a:t>kontaktním bodem územní soudržnosti </a:t>
            </a:r>
            <a:r>
              <a:rPr lang="cs-CZ" sz="2000">
                <a:cs typeface="Calibri"/>
              </a:rPr>
              <a:t>NTCCP, </a:t>
            </a:r>
            <a:br>
              <a:rPr lang="cs-CZ" sz="2000">
                <a:cs typeface="Calibri"/>
              </a:rPr>
            </a:br>
            <a:r>
              <a:rPr lang="cs-CZ" sz="2000">
                <a:cs typeface="Calibri"/>
              </a:rPr>
              <a:t>z angl. Network </a:t>
            </a:r>
            <a:r>
              <a:rPr lang="cs-CZ" sz="2000" err="1">
                <a:cs typeface="Calibri"/>
              </a:rPr>
              <a:t>of</a:t>
            </a:r>
            <a:r>
              <a:rPr lang="cs-CZ" sz="2000">
                <a:cs typeface="Calibri"/>
              </a:rPr>
              <a:t> </a:t>
            </a:r>
            <a:r>
              <a:rPr lang="cs-CZ" sz="2000" err="1">
                <a:cs typeface="Calibri"/>
              </a:rPr>
              <a:t>Territorial</a:t>
            </a:r>
            <a:r>
              <a:rPr lang="cs-CZ" sz="2000">
                <a:cs typeface="Calibri"/>
              </a:rPr>
              <a:t> </a:t>
            </a:r>
            <a:r>
              <a:rPr lang="cs-CZ" sz="2000" err="1">
                <a:cs typeface="Calibri"/>
              </a:rPr>
              <a:t>Cohesion</a:t>
            </a:r>
            <a:r>
              <a:rPr lang="cs-CZ" sz="2000">
                <a:cs typeface="Calibri"/>
              </a:rPr>
              <a:t> </a:t>
            </a:r>
            <a:r>
              <a:rPr lang="cs-CZ" sz="2000" err="1">
                <a:cs typeface="Calibri"/>
              </a:rPr>
              <a:t>Contact</a:t>
            </a:r>
            <a:r>
              <a:rPr lang="cs-CZ" sz="2000">
                <a:cs typeface="Calibri"/>
              </a:rPr>
              <a:t> </a:t>
            </a:r>
            <a:r>
              <a:rPr lang="cs-CZ" sz="2000" err="1">
                <a:cs typeface="Calibri"/>
              </a:rPr>
              <a:t>Points</a:t>
            </a:r>
            <a:r>
              <a:rPr lang="cs-CZ" sz="2000">
                <a:cs typeface="Calibri"/>
              </a:rPr>
              <a:t> </a:t>
            </a:r>
          </a:p>
          <a:p>
            <a:r>
              <a:rPr lang="cs-CZ" sz="2000">
                <a:cs typeface="Calibri"/>
              </a:rPr>
              <a:t>ORP řídí </a:t>
            </a:r>
            <a:r>
              <a:rPr lang="cs-CZ" sz="2000" b="1">
                <a:cs typeface="Calibri"/>
              </a:rPr>
              <a:t>jednání na úrovni ředitelů odpovědných za územní soudržnost </a:t>
            </a:r>
            <a:r>
              <a:rPr lang="cs-CZ" sz="2000">
                <a:cs typeface="Calibri"/>
              </a:rPr>
              <a:t>tzv. DG TC </a:t>
            </a:r>
          </a:p>
          <a:p>
            <a:pPr marL="460375" indent="-384175"/>
            <a:r>
              <a:rPr lang="cs-CZ" sz="2400">
                <a:cs typeface="Calibri"/>
              </a:rPr>
              <a:t>Cíle </a:t>
            </a:r>
            <a:r>
              <a:rPr lang="cs-CZ" sz="2000">
                <a:cs typeface="Calibri"/>
              </a:rPr>
              <a:t>v oblasti </a:t>
            </a:r>
            <a:r>
              <a:rPr lang="cs-CZ" sz="2400" u="sng">
                <a:cs typeface="Calibri"/>
              </a:rPr>
              <a:t>územní soudržnosti</a:t>
            </a:r>
            <a:r>
              <a:rPr lang="cs-CZ" sz="2000">
                <a:cs typeface="Calibri"/>
              </a:rPr>
              <a:t>: </a:t>
            </a:r>
          </a:p>
          <a:p>
            <a:pPr marL="998283" lvl="1" indent="-384175"/>
            <a:r>
              <a:rPr lang="cs-CZ" sz="2000">
                <a:cs typeface="Calibri"/>
              </a:rPr>
              <a:t>Nastavení agendy na jednáních NTCCP/DG TC v souladu s prioritami ČR</a:t>
            </a:r>
          </a:p>
          <a:p>
            <a:pPr marL="998220" lvl="1" indent="-384175"/>
            <a:r>
              <a:rPr lang="cs-CZ" sz="2000">
                <a:cs typeface="Calibri"/>
              </a:rPr>
              <a:t>Úspěšné představení tématu inovace, budování inovačního prostředí ve zranitelných územích</a:t>
            </a:r>
          </a:p>
          <a:p>
            <a:pPr marL="998220" lvl="1" indent="-384175"/>
            <a:r>
              <a:rPr lang="cs-CZ" sz="2000">
                <a:cs typeface="Calibri"/>
              </a:rPr>
              <a:t>Srozumitelné výstupy pro územní partnery i ostatní členské státy </a:t>
            </a:r>
            <a:br>
              <a:rPr lang="cs-CZ" sz="2000">
                <a:cs typeface="Calibri"/>
              </a:rPr>
            </a:br>
            <a:r>
              <a:rPr lang="cs-CZ" sz="2000">
                <a:cs typeface="Calibri"/>
              </a:rPr>
              <a:t>(2 </a:t>
            </a:r>
            <a:r>
              <a:rPr lang="cs-CZ" sz="2000" err="1">
                <a:cs typeface="Calibri"/>
              </a:rPr>
              <a:t>policy</a:t>
            </a:r>
            <a:r>
              <a:rPr lang="cs-CZ" sz="2000">
                <a:cs typeface="Calibri"/>
              </a:rPr>
              <a:t> </a:t>
            </a:r>
            <a:r>
              <a:rPr lang="cs-CZ" sz="2000" err="1">
                <a:cs typeface="Calibri"/>
              </a:rPr>
              <a:t>briefs</a:t>
            </a:r>
            <a:r>
              <a:rPr lang="cs-CZ" sz="2000">
                <a:cs typeface="Calibri"/>
              </a:rPr>
              <a:t> na základě výzkumu inovativního prostředí </a:t>
            </a:r>
            <a:br>
              <a:rPr lang="cs-CZ" sz="2000">
                <a:cs typeface="Calibri"/>
              </a:rPr>
            </a:br>
            <a:r>
              <a:rPr lang="cs-CZ" sz="2000">
                <a:cs typeface="Calibri"/>
              </a:rPr>
              <a:t>v regionech ve </a:t>
            </a:r>
            <a:r>
              <a:rPr lang="cs-CZ" sz="1800">
                <a:cs typeface="Calibri"/>
              </a:rPr>
              <a:t>spolupráci s ESPON)</a:t>
            </a:r>
            <a:r>
              <a:rPr lang="cs-CZ" sz="2000">
                <a:cs typeface="Calibri"/>
              </a:rPr>
              <a:t> 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351" y="1415667"/>
            <a:ext cx="3438062" cy="484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5616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90EB9F-8D23-4264-890B-616813A29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360938"/>
            <a:ext cx="1097137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>
                <a:cs typeface="Calibri"/>
              </a:rPr>
              <a:t>Co nás čeká během CZ PRES – městská agenda</a:t>
            </a:r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2E93817-AEA0-4D82-8724-F5F61B8B6A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1459629"/>
            <a:ext cx="7706752" cy="4889602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cs-CZ" sz="2800">
                <a:cs typeface="Calibri"/>
              </a:rPr>
              <a:t>Městská agenda</a:t>
            </a:r>
          </a:p>
          <a:p>
            <a:pPr marL="461010" indent="-461010"/>
            <a:r>
              <a:rPr lang="cs-CZ" sz="1800">
                <a:cs typeface="Calibri"/>
              </a:rPr>
              <a:t>ORP je členem </a:t>
            </a:r>
            <a:r>
              <a:rPr lang="cs-CZ" sz="1800" b="1">
                <a:cs typeface="Calibri"/>
              </a:rPr>
              <a:t>pracovní skupiny Evropské komise UDG</a:t>
            </a:r>
            <a:r>
              <a:rPr lang="cs-CZ" sz="1800">
                <a:cs typeface="Calibri"/>
              </a:rPr>
              <a:t>, z angl. Urban </a:t>
            </a:r>
            <a:r>
              <a:rPr lang="cs-CZ" sz="1800" err="1">
                <a:cs typeface="Calibri"/>
              </a:rPr>
              <a:t>Development</a:t>
            </a:r>
            <a:r>
              <a:rPr lang="cs-CZ" sz="1800">
                <a:cs typeface="Calibri"/>
              </a:rPr>
              <a:t> Group</a:t>
            </a:r>
          </a:p>
          <a:p>
            <a:pPr marL="460375" indent="-384175"/>
            <a:r>
              <a:rPr lang="cs-CZ" sz="1800">
                <a:cs typeface="Calibri"/>
              </a:rPr>
              <a:t>ORP během CZ PRES řídí  </a:t>
            </a:r>
            <a:r>
              <a:rPr lang="cs-CZ" sz="1800" b="1">
                <a:cs typeface="Calibri"/>
              </a:rPr>
              <a:t>jednání na úrovni ředitelů odpovědných za městské záležitosti</a:t>
            </a:r>
            <a:r>
              <a:rPr lang="cs-CZ" sz="1800">
                <a:cs typeface="Calibri"/>
              </a:rPr>
              <a:t> tzv. DG UM  z angl. </a:t>
            </a:r>
            <a:r>
              <a:rPr lang="cs-CZ" sz="1800" err="1">
                <a:cs typeface="Calibri"/>
              </a:rPr>
              <a:t>Directors</a:t>
            </a:r>
            <a:r>
              <a:rPr lang="cs-CZ" sz="1800">
                <a:cs typeface="Calibri"/>
              </a:rPr>
              <a:t>-General </a:t>
            </a:r>
            <a:r>
              <a:rPr lang="cs-CZ" sz="1800" err="1">
                <a:cs typeface="Calibri"/>
              </a:rPr>
              <a:t>responsible</a:t>
            </a:r>
            <a:r>
              <a:rPr lang="cs-CZ" sz="1800">
                <a:cs typeface="Calibri"/>
              </a:rPr>
              <a:t> </a:t>
            </a:r>
            <a:r>
              <a:rPr lang="cs-CZ" sz="1800" err="1">
                <a:cs typeface="Calibri"/>
              </a:rPr>
              <a:t>for</a:t>
            </a:r>
            <a:r>
              <a:rPr lang="cs-CZ" sz="1800">
                <a:cs typeface="Calibri"/>
              </a:rPr>
              <a:t> Urban </a:t>
            </a:r>
            <a:r>
              <a:rPr lang="cs-CZ" sz="1800" err="1">
                <a:cs typeface="Calibri"/>
              </a:rPr>
              <a:t>Matters</a:t>
            </a:r>
            <a:r>
              <a:rPr lang="cs-CZ" sz="1800">
                <a:cs typeface="Calibri"/>
              </a:rPr>
              <a:t> </a:t>
            </a:r>
          </a:p>
          <a:p>
            <a:pPr marL="460375" indent="-384175"/>
            <a:r>
              <a:rPr lang="cs-CZ" sz="2000">
                <a:cs typeface="Calibri"/>
              </a:rPr>
              <a:t>Cíle </a:t>
            </a:r>
            <a:r>
              <a:rPr lang="cs-CZ" sz="1800">
                <a:cs typeface="Calibri"/>
              </a:rPr>
              <a:t>v </a:t>
            </a:r>
            <a:r>
              <a:rPr lang="cs-CZ" sz="2000">
                <a:cs typeface="Calibri"/>
              </a:rPr>
              <a:t>tématu </a:t>
            </a:r>
            <a:r>
              <a:rPr lang="cs-CZ" sz="2400" u="sng">
                <a:cs typeface="Calibri"/>
              </a:rPr>
              <a:t>městské agendy</a:t>
            </a:r>
            <a:r>
              <a:rPr lang="cs-CZ" sz="2000">
                <a:cs typeface="Calibri"/>
              </a:rPr>
              <a:t>:</a:t>
            </a:r>
            <a:r>
              <a:rPr lang="cs-CZ" sz="1800">
                <a:cs typeface="Calibri"/>
              </a:rPr>
              <a:t> </a:t>
            </a:r>
            <a:r>
              <a:rPr lang="cs-CZ" sz="2000">
                <a:cs typeface="Calibri"/>
              </a:rPr>
              <a:t> </a:t>
            </a:r>
          </a:p>
          <a:p>
            <a:pPr marL="998283" lvl="1" indent="-384175"/>
            <a:r>
              <a:rPr lang="cs-CZ" sz="2000">
                <a:cs typeface="Calibri"/>
              </a:rPr>
              <a:t>Nastavit agendu UDG/DG UM</a:t>
            </a:r>
          </a:p>
          <a:p>
            <a:pPr marL="998220" lvl="1" indent="-384175"/>
            <a:r>
              <a:rPr lang="cs-CZ" sz="2000">
                <a:cs typeface="Calibri"/>
              </a:rPr>
              <a:t>Pokročit v tématu SMART </a:t>
            </a:r>
            <a:r>
              <a:rPr lang="cs-CZ" sz="2000" err="1">
                <a:cs typeface="Calibri"/>
              </a:rPr>
              <a:t>cities</a:t>
            </a:r>
            <a:r>
              <a:rPr lang="cs-CZ" sz="2000">
                <a:cs typeface="Calibri"/>
              </a:rPr>
              <a:t> na evropské úrovni</a:t>
            </a:r>
          </a:p>
          <a:p>
            <a:pPr marL="998220" lvl="1" indent="-384175"/>
            <a:r>
              <a:rPr lang="cs-CZ" sz="2000">
                <a:cs typeface="Calibri"/>
              </a:rPr>
              <a:t>Připravit závěry aktivit CZ PRES ve spolupráci s EUKN</a:t>
            </a:r>
          </a:p>
          <a:p>
            <a:pPr marL="998220" lvl="1" indent="-384175"/>
            <a:r>
              <a:rPr lang="cs-CZ" sz="2000">
                <a:cs typeface="Calibri"/>
              </a:rPr>
              <a:t>Pokračovat v Implementaci Lublaňské dohody/Nové lipské charty  s důrazem na témata digitalizace a inovace</a:t>
            </a:r>
          </a:p>
          <a:p>
            <a:pPr marL="998220" lvl="1" indent="-384175"/>
            <a:r>
              <a:rPr lang="cs-CZ" sz="2000">
                <a:cs typeface="Calibri"/>
              </a:rPr>
              <a:t>Vyhlásit dvě výzvy k tzv. Tematickým Partnerstvím</a:t>
            </a:r>
          </a:p>
          <a:p>
            <a:pPr marL="998220" lvl="1" indent="-384175"/>
            <a:endParaRPr lang="cs-CZ" sz="1800">
              <a:cs typeface="Calibri"/>
            </a:endParaRPr>
          </a:p>
          <a:p>
            <a:pPr marL="998220" lvl="1" indent="-384175"/>
            <a:endParaRPr lang="cs-CZ" sz="1800">
              <a:cs typeface="Calibri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4" t="70" r="16249" b="1544"/>
          <a:stretch/>
        </p:blipFill>
        <p:spPr>
          <a:xfrm>
            <a:off x="8257615" y="1513080"/>
            <a:ext cx="3932798" cy="455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8658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90EB9F-8D23-4264-890B-616813A29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681" y="360938"/>
            <a:ext cx="1097137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>
                <a:cs typeface="Calibri"/>
              </a:rPr>
              <a:t>Aktuální stav příprav CZ PRES</a:t>
            </a:r>
            <a:r>
              <a:rPr lang="cs-CZ" b="0">
                <a:cs typeface="Calibri"/>
              </a:rPr>
              <a:t> 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2E93817-AEA0-4D82-8724-F5F61B8B6A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026" y="1237947"/>
            <a:ext cx="8059281" cy="4847989"/>
          </a:xfrm>
        </p:spPr>
        <p:txBody>
          <a:bodyPr lIns="91440" tIns="45720" rIns="91440" bIns="45720" anchor="t"/>
          <a:lstStyle/>
          <a:p>
            <a:pPr marL="461010" indent="-461010"/>
            <a:r>
              <a:rPr lang="cs-CZ" sz="2800">
                <a:cs typeface="Calibri"/>
              </a:rPr>
              <a:t>Územní soudržnost</a:t>
            </a:r>
            <a:r>
              <a:rPr lang="cs-CZ" sz="3600">
                <a:cs typeface="Calibri"/>
              </a:rPr>
              <a:t> </a:t>
            </a:r>
          </a:p>
          <a:p>
            <a:pPr marL="998855" lvl="1" indent="-384175"/>
            <a:r>
              <a:rPr lang="cs-CZ" sz="2400">
                <a:cs typeface="Calibri"/>
              </a:rPr>
              <a:t>Téma: Budování inovačního prostředí - zaměření na HSOÚ</a:t>
            </a:r>
          </a:p>
          <a:p>
            <a:pPr marL="998855" lvl="1" indent="-384175"/>
            <a:r>
              <a:rPr lang="cs-CZ" sz="2400">
                <a:cs typeface="Calibri"/>
              </a:rPr>
              <a:t>Zahájena spolupráce s ESPON - najat český expert</a:t>
            </a:r>
          </a:p>
          <a:p>
            <a:pPr marL="998855" lvl="1" indent="-384175"/>
            <a:r>
              <a:rPr lang="cs-CZ" sz="2400">
                <a:cs typeface="Calibri"/>
              </a:rPr>
              <a:t>Únor 2022 „</a:t>
            </a:r>
            <a:r>
              <a:rPr lang="cs-CZ" sz="2400" err="1">
                <a:cs typeface="Calibri"/>
              </a:rPr>
              <a:t>Research</a:t>
            </a:r>
            <a:r>
              <a:rPr lang="cs-CZ" sz="2400">
                <a:cs typeface="Calibri"/>
              </a:rPr>
              <a:t> </a:t>
            </a:r>
            <a:r>
              <a:rPr lang="cs-CZ" sz="2400" err="1">
                <a:cs typeface="Calibri"/>
              </a:rPr>
              <a:t>Protocol</a:t>
            </a:r>
            <a:r>
              <a:rPr lang="cs-CZ" sz="2400">
                <a:cs typeface="Calibri"/>
              </a:rPr>
              <a:t>“ a zahájení výzkumu</a:t>
            </a:r>
          </a:p>
          <a:p>
            <a:pPr marL="998855" lvl="1" indent="-384175"/>
            <a:r>
              <a:rPr lang="cs-CZ" sz="2400">
                <a:cs typeface="Calibri"/>
              </a:rPr>
              <a:t>Výstupy: 2 </a:t>
            </a:r>
            <a:r>
              <a:rPr lang="cs-CZ" sz="2400" err="1">
                <a:cs typeface="Calibri"/>
              </a:rPr>
              <a:t>Policy</a:t>
            </a:r>
            <a:r>
              <a:rPr lang="cs-CZ" sz="2400">
                <a:cs typeface="Calibri"/>
              </a:rPr>
              <a:t> </a:t>
            </a:r>
            <a:r>
              <a:rPr lang="cs-CZ" sz="2400" err="1">
                <a:cs typeface="Calibri"/>
              </a:rPr>
              <a:t>Briefs</a:t>
            </a:r>
            <a:r>
              <a:rPr lang="cs-CZ" sz="2400">
                <a:cs typeface="Calibri"/>
              </a:rPr>
              <a:t> prezentované na NTCCP/DG TC</a:t>
            </a:r>
          </a:p>
          <a:p>
            <a:pPr marL="460375" indent="-384175">
              <a:buFont typeface="Arial"/>
              <a:buChar char="•"/>
            </a:pPr>
            <a:r>
              <a:rPr lang="cs-CZ" sz="2800">
                <a:cs typeface="Calibri"/>
              </a:rPr>
              <a:t>Městská agenda</a:t>
            </a:r>
          </a:p>
          <a:p>
            <a:pPr marL="998855" lvl="1" indent="-384175"/>
            <a:r>
              <a:rPr lang="cs-CZ" sz="2400">
                <a:cs typeface="Calibri"/>
              </a:rPr>
              <a:t>Téma: Inovace a digitalizace, SMART </a:t>
            </a:r>
            <a:r>
              <a:rPr lang="cs-CZ" sz="2400" err="1">
                <a:cs typeface="Calibri"/>
              </a:rPr>
              <a:t>Cities</a:t>
            </a:r>
            <a:endParaRPr lang="cs-CZ" sz="2400">
              <a:cs typeface="Calibri"/>
            </a:endParaRPr>
          </a:p>
          <a:p>
            <a:pPr marL="998855" lvl="1" indent="-384175"/>
            <a:r>
              <a:rPr lang="cs-CZ" sz="2400">
                <a:cs typeface="Calibri"/>
              </a:rPr>
              <a:t>Zahájena spolupráce s EUKN</a:t>
            </a:r>
          </a:p>
          <a:p>
            <a:pPr marL="998855" lvl="1" indent="-384175"/>
            <a:r>
              <a:rPr lang="cs-CZ" sz="2400">
                <a:cs typeface="Calibri"/>
              </a:rPr>
              <a:t>Výstup: podkladový materiál pro jednání UDG/DG UM </a:t>
            </a:r>
          </a:p>
          <a:p>
            <a:pPr marL="0" indent="0">
              <a:buNone/>
            </a:pPr>
            <a:endParaRPr lang="cs-CZ" sz="3200">
              <a:cs typeface="Calibri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7" t="771" r="19605" b="-771"/>
          <a:stretch/>
        </p:blipFill>
        <p:spPr>
          <a:xfrm>
            <a:off x="8671867" y="2140391"/>
            <a:ext cx="3518546" cy="387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3018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3A3384-7BE3-4350-A12E-C52913EEF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Harmonogram jednání CZ PRES v gesci ORP</a:t>
            </a:r>
          </a:p>
        </p:txBody>
      </p: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AF7BE2AC-BE35-499D-BC71-832D67E1F3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607" y="1399761"/>
            <a:ext cx="9959198" cy="463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173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62214" y="2717985"/>
            <a:ext cx="10081666" cy="1225574"/>
          </a:xfrm>
        </p:spPr>
        <p:txBody>
          <a:bodyPr lIns="90000" tIns="45720" rIns="91440" bIns="45720" anchor="t">
            <a:normAutofit fontScale="90000"/>
          </a:bodyPr>
          <a:lstStyle/>
          <a:p>
            <a:r>
              <a:rPr lang="cs-CZ" dirty="0"/>
              <a:t>Děkujeme za pozornost</a:t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sz="3200" dirty="0">
                <a:cs typeface="Calibri"/>
              </a:rPr>
              <a:t> Mgr. Miroslav Daněk</a:t>
            </a:r>
            <a:br>
              <a:rPr lang="cs-CZ" sz="3200" dirty="0">
                <a:cs typeface="Calibri"/>
              </a:rPr>
            </a:br>
            <a:r>
              <a:rPr lang="cs-CZ" sz="3200" dirty="0">
                <a:cs typeface="Calibri"/>
              </a:rPr>
              <a:t>Mgr. Jan Král</a:t>
            </a:r>
            <a:br>
              <a:rPr lang="cs-CZ" sz="3200" dirty="0">
                <a:cs typeface="Calibri"/>
              </a:rPr>
            </a:br>
            <a:endParaRPr lang="cs-CZ" sz="3200" dirty="0">
              <a:cs typeface="Calibri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214887" y="4756459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b="1">
                <a:solidFill>
                  <a:schemeClr val="accent2"/>
                </a:solidFill>
              </a:rPr>
              <a:t/>
            </a:r>
            <a:br>
              <a:rPr lang="cs-CZ" b="1">
                <a:solidFill>
                  <a:schemeClr val="accent2"/>
                </a:solidFill>
              </a:rPr>
            </a:br>
            <a:endParaRPr lang="cs-CZ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4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A2BA49-EA45-4440-9018-8A9199239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r>
              <a:rPr lang="cs-CZ"/>
              <a:t>Co se dohodlo na 18. zasedání NSK?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3C35FFB-558D-4049-89EE-C56FB80E1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37071"/>
            <a:ext cx="10971372" cy="4635156"/>
          </a:xfrm>
        </p:spPr>
        <p:txBody>
          <a:bodyPr/>
          <a:lstStyle/>
          <a:p>
            <a:r>
              <a:rPr lang="cs-CZ" sz="2400"/>
              <a:t>Aktuality v implementaci NPO – potřeba dále vyjasňovat DNSH a EU Taxonomii</a:t>
            </a:r>
          </a:p>
          <a:p>
            <a:r>
              <a:rPr lang="cs-CZ" sz="2400"/>
              <a:t>Metodiky pro integrované nástroje a RAP jsou schváleny, nyní probíhá příprava strategií a plánů v území</a:t>
            </a:r>
          </a:p>
          <a:p>
            <a:r>
              <a:rPr lang="cs-CZ" sz="2400"/>
              <a:t>Hledání dalších možností územního zacílení vybraných programů Modernizačního fondu </a:t>
            </a:r>
          </a:p>
          <a:p>
            <a:r>
              <a:rPr lang="cs-CZ" sz="2400"/>
              <a:t>Rozvíjení metropolitní spolupráce s MV a městy</a:t>
            </a:r>
          </a:p>
          <a:p>
            <a:r>
              <a:rPr lang="cs-CZ" sz="2400"/>
              <a:t>Koordinace HSOÚ dle dohodnutého harmonogramu ve spolupráci s RSK</a:t>
            </a:r>
          </a:p>
          <a:p>
            <a:endParaRPr lang="cs-CZ" sz="2400"/>
          </a:p>
          <a:p>
            <a:endParaRPr lang="cs-CZ" sz="360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C5763050-71D9-47C5-853E-9EB0881BC44B}"/>
              </a:ext>
            </a:extLst>
          </p:cNvPr>
          <p:cNvSpPr txBox="1"/>
          <p:nvPr/>
        </p:nvSpPr>
        <p:spPr>
          <a:xfrm rot="20693177">
            <a:off x="7929192" y="4628974"/>
            <a:ext cx="3556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>
                <a:solidFill>
                  <a:srgbClr val="FFCA08"/>
                </a:solidFill>
              </a:rPr>
              <a:t>19. zasedání NSK</a:t>
            </a:r>
            <a:br>
              <a:rPr lang="cs-CZ" sz="3600" b="1">
                <a:solidFill>
                  <a:srgbClr val="FFCA08"/>
                </a:solidFill>
              </a:rPr>
            </a:br>
            <a:r>
              <a:rPr lang="cs-CZ" sz="3600" b="1">
                <a:solidFill>
                  <a:srgbClr val="FFCA08"/>
                </a:solidFill>
              </a:rPr>
              <a:t>3. – 4. 5. 2022</a:t>
            </a:r>
          </a:p>
        </p:txBody>
      </p:sp>
    </p:spTree>
    <p:extLst>
      <p:ext uri="{BB962C8B-B14F-4D97-AF65-F5344CB8AC3E}">
        <p14:creationId xmlns:p14="http://schemas.microsoft.com/office/powerpoint/2010/main" val="2919555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CBBFD8-F999-4103-8290-4A7D395C9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Regionální akční plány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4F64E33-B754-4A92-82D4-F0E85BE3DC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0" y="1413726"/>
            <a:ext cx="10971372" cy="4633874"/>
          </a:xfrm>
        </p:spPr>
        <p:txBody>
          <a:bodyPr/>
          <a:lstStyle/>
          <a:p>
            <a:r>
              <a:rPr lang="cs-CZ" sz="2200"/>
              <a:t>Základní parametry RAP nezměněny</a:t>
            </a:r>
          </a:p>
          <a:p>
            <a:r>
              <a:rPr lang="cs-CZ" sz="2200"/>
              <a:t>Do 28. 2. očekáváme další pracovní verze a nabízíme možnost </a:t>
            </a:r>
            <a:br>
              <a:rPr lang="cs-CZ" sz="2200"/>
            </a:br>
            <a:r>
              <a:rPr lang="cs-CZ" sz="2200"/>
              <a:t>průběžné individuální konzultace </a:t>
            </a:r>
          </a:p>
          <a:p>
            <a:r>
              <a:rPr lang="cs-CZ" sz="2200"/>
              <a:t>Dle informací </a:t>
            </a:r>
            <a:r>
              <a:rPr lang="cs-CZ" sz="2200" err="1"/>
              <a:t>sRSK</a:t>
            </a:r>
            <a:r>
              <a:rPr lang="cs-CZ" sz="2200"/>
              <a:t> nejsou zásadní bariéry finalizace RAP</a:t>
            </a:r>
          </a:p>
          <a:p>
            <a:r>
              <a:rPr lang="cs-CZ" sz="2200"/>
              <a:t>Schválení klíčů Radou AK ČR i NSK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80B477AF-DBF0-4A5E-A27D-8AE5DEF5C8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96"/>
          <a:stretch/>
        </p:blipFill>
        <p:spPr>
          <a:xfrm>
            <a:off x="10080179" y="0"/>
            <a:ext cx="2110234" cy="2977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0" name="Graf 19">
            <a:extLst>
              <a:ext uri="{FF2B5EF4-FFF2-40B4-BE49-F238E27FC236}">
                <a16:creationId xmlns:a16="http://schemas.microsoft.com/office/drawing/2014/main" id="{63A77EBE-B24A-4DBE-9D2C-44859A86C61C}"/>
              </a:ext>
            </a:extLst>
          </p:cNvPr>
          <p:cNvGraphicFramePr>
            <a:graphicFrameLocks/>
          </p:cNvGraphicFramePr>
          <p:nvPr/>
        </p:nvGraphicFramePr>
        <p:xfrm>
          <a:off x="127073" y="3730663"/>
          <a:ext cx="2899833" cy="2573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Graf 21">
            <a:extLst>
              <a:ext uri="{FF2B5EF4-FFF2-40B4-BE49-F238E27FC236}">
                <a16:creationId xmlns:a16="http://schemas.microsoft.com/office/drawing/2014/main" id="{EFDBAD92-2BFA-4CF2-BC67-D579D5E846D1}"/>
              </a:ext>
            </a:extLst>
          </p:cNvPr>
          <p:cNvGraphicFramePr>
            <a:graphicFrameLocks/>
          </p:cNvGraphicFramePr>
          <p:nvPr/>
        </p:nvGraphicFramePr>
        <p:xfrm>
          <a:off x="6192305" y="3730664"/>
          <a:ext cx="2899833" cy="2573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Graf 22">
            <a:extLst>
              <a:ext uri="{FF2B5EF4-FFF2-40B4-BE49-F238E27FC236}">
                <a16:creationId xmlns:a16="http://schemas.microsoft.com/office/drawing/2014/main" id="{8AB981E3-FBD5-4757-B735-20FA40D6F947}"/>
              </a:ext>
            </a:extLst>
          </p:cNvPr>
          <p:cNvGraphicFramePr>
            <a:graphicFrameLocks/>
          </p:cNvGraphicFramePr>
          <p:nvPr/>
        </p:nvGraphicFramePr>
        <p:xfrm>
          <a:off x="3164980" y="3730663"/>
          <a:ext cx="2889251" cy="2573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4" name="Graf 23">
            <a:extLst>
              <a:ext uri="{FF2B5EF4-FFF2-40B4-BE49-F238E27FC236}">
                <a16:creationId xmlns:a16="http://schemas.microsoft.com/office/drawing/2014/main" id="{00000000-0008-0000-0000-00000D000000}"/>
              </a:ext>
            </a:extLst>
          </p:cNvPr>
          <p:cNvGraphicFramePr>
            <a:graphicFrameLocks/>
          </p:cNvGraphicFramePr>
          <p:nvPr/>
        </p:nvGraphicFramePr>
        <p:xfrm>
          <a:off x="9230211" y="3730663"/>
          <a:ext cx="2895601" cy="2573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4" name="Ovál 13"/>
          <p:cNvSpPr/>
          <p:nvPr/>
        </p:nvSpPr>
        <p:spPr>
          <a:xfrm>
            <a:off x="2302093" y="3551293"/>
            <a:ext cx="862886" cy="864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34,9%</a:t>
            </a:r>
          </a:p>
        </p:txBody>
      </p:sp>
      <p:sp>
        <p:nvSpPr>
          <p:cNvPr id="16" name="Ovál 15"/>
          <p:cNvSpPr/>
          <p:nvPr/>
        </p:nvSpPr>
        <p:spPr>
          <a:xfrm>
            <a:off x="5146958" y="3551293"/>
            <a:ext cx="864000" cy="864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37,7 %</a:t>
            </a:r>
          </a:p>
        </p:txBody>
      </p:sp>
      <p:sp>
        <p:nvSpPr>
          <p:cNvPr id="17" name="Ovál 16"/>
          <p:cNvSpPr/>
          <p:nvPr/>
        </p:nvSpPr>
        <p:spPr>
          <a:xfrm>
            <a:off x="8416370" y="3551293"/>
            <a:ext cx="864000" cy="864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38,2 %</a:t>
            </a:r>
          </a:p>
        </p:txBody>
      </p:sp>
      <p:sp>
        <p:nvSpPr>
          <p:cNvPr id="18" name="Ovál 17"/>
          <p:cNvSpPr/>
          <p:nvPr/>
        </p:nvSpPr>
        <p:spPr>
          <a:xfrm>
            <a:off x="11253782" y="3551293"/>
            <a:ext cx="864000" cy="864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72,2 %</a:t>
            </a:r>
          </a:p>
        </p:txBody>
      </p:sp>
    </p:spTree>
    <p:extLst>
      <p:ext uri="{BB962C8B-B14F-4D97-AF65-F5344CB8AC3E}">
        <p14:creationId xmlns:p14="http://schemas.microsoft.com/office/powerpoint/2010/main" val="4151952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A032387-5919-4471-B4A3-1FC9E3629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Akční plán SRR 21–22: naplňování aktivit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C8B1FC52-3B8B-4729-A6FD-E3A21ADA44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9733" y="2412773"/>
            <a:ext cx="5036899" cy="3220996"/>
          </a:xfrm>
          <a:prstGeom prst="rect">
            <a:avLst/>
          </a:prstGeom>
        </p:spPr>
      </p:pic>
      <p:graphicFrame>
        <p:nvGraphicFramePr>
          <p:cNvPr id="13" name="Graf 12">
            <a:extLst>
              <a:ext uri="{FF2B5EF4-FFF2-40B4-BE49-F238E27FC236}">
                <a16:creationId xmlns:a16="http://schemas.microsoft.com/office/drawing/2014/main" id="{6C16E596-6B4A-4471-A149-621FA89236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1946"/>
              </p:ext>
            </p:extLst>
          </p:nvPr>
        </p:nvGraphicFramePr>
        <p:xfrm>
          <a:off x="4757025" y="4052267"/>
          <a:ext cx="7199730" cy="2657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Obdélník 13">
            <a:extLst>
              <a:ext uri="{FF2B5EF4-FFF2-40B4-BE49-F238E27FC236}">
                <a16:creationId xmlns:a16="http://schemas.microsoft.com/office/drawing/2014/main" id="{3605E036-46CD-4335-9198-5D1BA3A055AF}"/>
              </a:ext>
            </a:extLst>
          </p:cNvPr>
          <p:cNvSpPr/>
          <p:nvPr/>
        </p:nvSpPr>
        <p:spPr>
          <a:xfrm>
            <a:off x="5267903" y="3803846"/>
            <a:ext cx="3717457" cy="362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758">
                <a:solidFill>
                  <a:srgbClr val="034EA2"/>
                </a:solidFill>
              </a:rPr>
              <a:t>Finanční naplňování z programů 14–20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A7CAC213-C6FE-4B5E-9711-AEBB424472DA}"/>
              </a:ext>
            </a:extLst>
          </p:cNvPr>
          <p:cNvSpPr txBox="1"/>
          <p:nvPr/>
        </p:nvSpPr>
        <p:spPr>
          <a:xfrm>
            <a:off x="1614792" y="3527331"/>
            <a:ext cx="1687849" cy="991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859" b="1">
                <a:solidFill>
                  <a:schemeClr val="tx1">
                    <a:lumMod val="50000"/>
                    <a:lumOff val="50000"/>
                  </a:schemeClr>
                </a:solidFill>
              </a:rPr>
              <a:t>109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72F81ED7-C3DC-4F3F-BCB7-DFB96D07E9AC}"/>
              </a:ext>
            </a:extLst>
          </p:cNvPr>
          <p:cNvSpPr txBox="1"/>
          <p:nvPr/>
        </p:nvSpPr>
        <p:spPr>
          <a:xfrm>
            <a:off x="126646" y="2289104"/>
            <a:ext cx="1687849" cy="75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297" b="1">
                <a:solidFill>
                  <a:srgbClr val="92D050"/>
                </a:solidFill>
              </a:rPr>
              <a:t>29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B6767249-4C3A-40E8-92CE-7C13D2DC4F01}"/>
              </a:ext>
            </a:extLst>
          </p:cNvPr>
          <p:cNvSpPr txBox="1"/>
          <p:nvPr/>
        </p:nvSpPr>
        <p:spPr>
          <a:xfrm>
            <a:off x="2923372" y="2280564"/>
            <a:ext cx="1687849" cy="75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297" b="1">
                <a:solidFill>
                  <a:srgbClr val="FF0000"/>
                </a:solidFill>
              </a:rPr>
              <a:t>27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1FE2C3DD-9CC1-474C-8F0A-93EAA36F9C5C}"/>
              </a:ext>
            </a:extLst>
          </p:cNvPr>
          <p:cNvSpPr txBox="1"/>
          <p:nvPr/>
        </p:nvSpPr>
        <p:spPr>
          <a:xfrm>
            <a:off x="1600932" y="5591882"/>
            <a:ext cx="1687849" cy="75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297" b="1">
                <a:solidFill>
                  <a:srgbClr val="FFC000"/>
                </a:solidFill>
              </a:rPr>
              <a:t>55</a:t>
            </a:r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id="{CE253C03-D34F-4A9D-ABFD-AAF843945817}"/>
              </a:ext>
            </a:extLst>
          </p:cNvPr>
          <p:cNvSpPr/>
          <p:nvPr/>
        </p:nvSpPr>
        <p:spPr>
          <a:xfrm>
            <a:off x="575259" y="1700472"/>
            <a:ext cx="1938548" cy="362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758">
                <a:solidFill>
                  <a:srgbClr val="034EA2"/>
                </a:solidFill>
              </a:rPr>
              <a:t>Plnění dílčích úkolů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C2FA6E4E-F552-4A77-9D17-380CCD759F6D}"/>
              </a:ext>
            </a:extLst>
          </p:cNvPr>
          <p:cNvSpPr/>
          <p:nvPr/>
        </p:nvSpPr>
        <p:spPr>
          <a:xfrm>
            <a:off x="6702083" y="1337663"/>
            <a:ext cx="2283277" cy="362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758">
                <a:solidFill>
                  <a:srgbClr val="034EA2"/>
                </a:solidFill>
              </a:rPr>
              <a:t>Očekávané financování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1744580-9D12-4B82-87D4-BCD21166ED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2083" y="1655943"/>
            <a:ext cx="3717457" cy="223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547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73EC7A-83F3-4B7B-9738-110B51A97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Akční plán SRR: pracovní skupiny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D436388-6156-4CB2-A022-9D715CA36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0" y="1459050"/>
            <a:ext cx="10971372" cy="4654368"/>
          </a:xfrm>
        </p:spPr>
        <p:txBody>
          <a:bodyPr/>
          <a:lstStyle/>
          <a:p>
            <a:pPr marL="0" indent="0">
              <a:buNone/>
            </a:pPr>
            <a:r>
              <a:rPr lang="cs-CZ" sz="2400"/>
              <a:t>Pracovní skupina SRR (1. 2.)</a:t>
            </a:r>
          </a:p>
          <a:p>
            <a:pPr lvl="1"/>
            <a:r>
              <a:rPr lang="cs-CZ" sz="2000"/>
              <a:t>Financování a naplňování aktivit</a:t>
            </a:r>
          </a:p>
          <a:p>
            <a:pPr lvl="1"/>
            <a:r>
              <a:rPr lang="cs-CZ" sz="2000"/>
              <a:t>Diskuse – vymezení HSOÚ</a:t>
            </a:r>
          </a:p>
          <a:p>
            <a:pPr lvl="1"/>
            <a:r>
              <a:rPr lang="cs-CZ" sz="2000"/>
              <a:t>Úkoly – aktualizace plnění aktivit, návrh dalšího postupu včetně nových aktivit (územní specifika, význam a schopnost řešit aktivitu z národní úrovně)</a:t>
            </a:r>
          </a:p>
          <a:p>
            <a:pPr marL="614752" lvl="1" indent="0">
              <a:buNone/>
            </a:pPr>
            <a:endParaRPr lang="cs-CZ" sz="2000"/>
          </a:p>
          <a:p>
            <a:pPr marL="0" indent="0">
              <a:buNone/>
            </a:pPr>
            <a:r>
              <a:rPr lang="cs-CZ" sz="2400"/>
              <a:t>Územní pracovní skupiny</a:t>
            </a:r>
          </a:p>
          <a:p>
            <a:pPr lvl="1"/>
            <a:r>
              <a:rPr lang="cs-CZ" sz="2000"/>
              <a:t>Stav naplňování aktivit primárně dle území</a:t>
            </a:r>
          </a:p>
          <a:p>
            <a:pPr lvl="1"/>
            <a:r>
              <a:rPr lang="cs-CZ" sz="2000"/>
              <a:t>Principy dalšího postupu</a:t>
            </a:r>
          </a:p>
          <a:p>
            <a:pPr lvl="1"/>
            <a:r>
              <a:rPr lang="cs-CZ" sz="2000"/>
              <a:t>Reakce na návrhy odstranění / úprav / vytvoření aktivit</a:t>
            </a:r>
          </a:p>
          <a:p>
            <a:pPr lvl="1"/>
            <a:r>
              <a:rPr lang="cs-CZ" sz="2000"/>
              <a:t>Vymezení HSOÚ</a:t>
            </a:r>
          </a:p>
          <a:p>
            <a:pPr lvl="1"/>
            <a:r>
              <a:rPr lang="cs-CZ" sz="2000"/>
              <a:t>Analýza přeshraniční konkurenceschopnosti krajů ČR </a:t>
            </a:r>
          </a:p>
          <a:p>
            <a:pPr lvl="1"/>
            <a:r>
              <a:rPr lang="cs-CZ" sz="2000"/>
              <a:t>Databáze kvality života v obcích</a:t>
            </a:r>
          </a:p>
          <a:p>
            <a:pPr lvl="1"/>
            <a:endParaRPr lang="cs-CZ" sz="200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F585E706-EC05-49AA-B03D-E9724E48F984}"/>
              </a:ext>
            </a:extLst>
          </p:cNvPr>
          <p:cNvSpPr txBox="1"/>
          <p:nvPr/>
        </p:nvSpPr>
        <p:spPr>
          <a:xfrm>
            <a:off x="6510974" y="3436885"/>
            <a:ext cx="1522488" cy="830997"/>
          </a:xfrm>
          <a:prstGeom prst="rect">
            <a:avLst/>
          </a:prstGeom>
          <a:noFill/>
          <a:ln w="28575">
            <a:solidFill>
              <a:srgbClr val="FFCA0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>
                <a:solidFill>
                  <a:schemeClr val="tx1">
                    <a:lumMod val="75000"/>
                    <a:lumOff val="25000"/>
                  </a:schemeClr>
                </a:solidFill>
              </a:rPr>
              <a:t>2. 3. </a:t>
            </a:r>
          </a:p>
          <a:p>
            <a:pPr algn="ctr"/>
            <a:r>
              <a:rPr lang="cs-CZ" sz="1800" b="1">
                <a:solidFill>
                  <a:schemeClr val="tx1">
                    <a:lumMod val="75000"/>
                    <a:lumOff val="25000"/>
                  </a:schemeClr>
                </a:solidFill>
              </a:rPr>
              <a:t>PS Venkov</a:t>
            </a:r>
            <a:endParaRPr lang="cs-CZ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AD5DE85-7F70-4270-AE21-C66513AA76B3}"/>
              </a:ext>
            </a:extLst>
          </p:cNvPr>
          <p:cNvSpPr txBox="1"/>
          <p:nvPr/>
        </p:nvSpPr>
        <p:spPr>
          <a:xfrm>
            <a:off x="10099281" y="3436885"/>
            <a:ext cx="1522488" cy="830997"/>
          </a:xfrm>
          <a:prstGeom prst="rect">
            <a:avLst/>
          </a:prstGeom>
          <a:noFill/>
          <a:ln w="28575">
            <a:solidFill>
              <a:srgbClr val="FFCA0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>
                <a:solidFill>
                  <a:schemeClr val="tx1">
                    <a:lumMod val="75000"/>
                    <a:lumOff val="25000"/>
                  </a:schemeClr>
                </a:solidFill>
              </a:rPr>
              <a:t>8. 3. </a:t>
            </a:r>
          </a:p>
          <a:p>
            <a:pPr algn="ctr"/>
            <a:r>
              <a:rPr lang="cs-CZ" sz="1800" b="1">
                <a:solidFill>
                  <a:schemeClr val="tx1">
                    <a:lumMod val="75000"/>
                    <a:lumOff val="25000"/>
                  </a:schemeClr>
                </a:solidFill>
              </a:rPr>
              <a:t>PS Regiony</a:t>
            </a:r>
            <a:endParaRPr lang="cs-CZ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E9996661-AF24-4F33-AABF-3EDAD0A3FFB9}"/>
              </a:ext>
            </a:extLst>
          </p:cNvPr>
          <p:cNvSpPr txBox="1"/>
          <p:nvPr/>
        </p:nvSpPr>
        <p:spPr>
          <a:xfrm>
            <a:off x="8309596" y="3439273"/>
            <a:ext cx="1522488" cy="830997"/>
          </a:xfrm>
          <a:prstGeom prst="rect">
            <a:avLst/>
          </a:prstGeom>
          <a:noFill/>
          <a:ln w="28575">
            <a:solidFill>
              <a:srgbClr val="FFCA0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>
                <a:solidFill>
                  <a:schemeClr val="tx1">
                    <a:lumMod val="75000"/>
                    <a:lumOff val="25000"/>
                  </a:schemeClr>
                </a:solidFill>
              </a:rPr>
              <a:t>7. 3. </a:t>
            </a:r>
          </a:p>
          <a:p>
            <a:pPr algn="ctr"/>
            <a:r>
              <a:rPr lang="cs-CZ" sz="1800" b="1">
                <a:solidFill>
                  <a:schemeClr val="tx1">
                    <a:lumMod val="75000"/>
                    <a:lumOff val="25000"/>
                  </a:schemeClr>
                </a:solidFill>
              </a:rPr>
              <a:t>PS Města</a:t>
            </a:r>
            <a:endParaRPr lang="cs-CZ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Obrázek 6" descr="Obsah obrázku mapa&#10;&#10;Popis byl vytvořen automaticky">
            <a:extLst>
              <a:ext uri="{FF2B5EF4-FFF2-40B4-BE49-F238E27FC236}">
                <a16:creationId xmlns:a16="http://schemas.microsoft.com/office/drawing/2014/main" id="{CA9CDA0E-3BCA-4AB8-8D4D-E11A7D3861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6" b="8256"/>
          <a:stretch/>
        </p:blipFill>
        <p:spPr>
          <a:xfrm>
            <a:off x="7914300" y="4364866"/>
            <a:ext cx="3077938" cy="188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197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17C06C6B-B281-43AD-BC52-09BBA15B3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r>
              <a:rPr lang="cs-CZ"/>
              <a:t>Akční plán 23–24: harmonogram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B0427701-6785-453F-A375-B52A874CCC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1430171"/>
              </p:ext>
            </p:extLst>
          </p:nvPr>
        </p:nvGraphicFramePr>
        <p:xfrm>
          <a:off x="125243" y="1554916"/>
          <a:ext cx="12065169" cy="4602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ovéPole 9">
            <a:extLst>
              <a:ext uri="{FF2B5EF4-FFF2-40B4-BE49-F238E27FC236}">
                <a16:creationId xmlns:a16="http://schemas.microsoft.com/office/drawing/2014/main" id="{9B831F93-014E-423D-8AD5-36A3600A52A7}"/>
              </a:ext>
            </a:extLst>
          </p:cNvPr>
          <p:cNvSpPr txBox="1"/>
          <p:nvPr/>
        </p:nvSpPr>
        <p:spPr>
          <a:xfrm>
            <a:off x="388800" y="3911272"/>
            <a:ext cx="901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18B29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únor</a:t>
            </a:r>
            <a:endParaRPr kumimoji="0" lang="cs-CZ" sz="2000" b="1" i="0" u="none" strike="noStrike" kern="1200" cap="none" spc="0" normalizeH="0" baseline="0" noProof="0">
              <a:ln>
                <a:noFill/>
              </a:ln>
              <a:solidFill>
                <a:srgbClr val="18B29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637E6E02-CCF1-46CD-9C58-827ADA03D075}"/>
              </a:ext>
            </a:extLst>
          </p:cNvPr>
          <p:cNvSpPr txBox="1"/>
          <p:nvPr/>
        </p:nvSpPr>
        <p:spPr>
          <a:xfrm>
            <a:off x="1290557" y="3362623"/>
            <a:ext cx="2018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18B29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březen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1F5E353E-4181-4A7C-981F-BD9EBD01767B}"/>
              </a:ext>
            </a:extLst>
          </p:cNvPr>
          <p:cNvSpPr txBox="1"/>
          <p:nvPr/>
        </p:nvSpPr>
        <p:spPr>
          <a:xfrm>
            <a:off x="2971801" y="3911272"/>
            <a:ext cx="1111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18B29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duben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F4278BF5-229B-4E28-8675-D419F6FD53D1}"/>
              </a:ext>
            </a:extLst>
          </p:cNvPr>
          <p:cNvSpPr txBox="1"/>
          <p:nvPr/>
        </p:nvSpPr>
        <p:spPr>
          <a:xfrm>
            <a:off x="4986580" y="3911272"/>
            <a:ext cx="901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4372B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květen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A33177A2-5076-46E0-B0E9-648514D9C399}"/>
              </a:ext>
            </a:extLst>
          </p:cNvPr>
          <p:cNvSpPr txBox="1"/>
          <p:nvPr/>
        </p:nvSpPr>
        <p:spPr>
          <a:xfrm>
            <a:off x="6157828" y="3362623"/>
            <a:ext cx="901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18B29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červen</a:t>
            </a:r>
            <a:endParaRPr kumimoji="0" lang="cs-CZ" sz="2000" b="1" i="0" u="none" strike="noStrike" kern="1200" cap="none" spc="0" normalizeH="0" baseline="0" noProof="0">
              <a:ln>
                <a:noFill/>
              </a:ln>
              <a:solidFill>
                <a:srgbClr val="18B29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2DF7792F-5722-47DE-874C-95F4902202EF}"/>
              </a:ext>
            </a:extLst>
          </p:cNvPr>
          <p:cNvSpPr txBox="1"/>
          <p:nvPr/>
        </p:nvSpPr>
        <p:spPr>
          <a:xfrm>
            <a:off x="7213468" y="3911272"/>
            <a:ext cx="901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18B29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červen</a:t>
            </a:r>
            <a:endParaRPr kumimoji="0" lang="cs-CZ" sz="2000" b="1" i="0" u="none" strike="noStrike" kern="1200" cap="none" spc="0" normalizeH="0" baseline="0" noProof="0">
              <a:ln>
                <a:noFill/>
              </a:ln>
              <a:solidFill>
                <a:srgbClr val="18B29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254A6E20-27C0-4D1E-83A9-8E391110B71F}"/>
              </a:ext>
            </a:extLst>
          </p:cNvPr>
          <p:cNvSpPr txBox="1"/>
          <p:nvPr/>
        </p:nvSpPr>
        <p:spPr>
          <a:xfrm>
            <a:off x="8772096" y="3911272"/>
            <a:ext cx="881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září</a:t>
            </a:r>
            <a:endParaRPr kumimoji="0" lang="cs-CZ" sz="2400" b="1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6FCA4094-C9C2-4198-8BA5-9F6CE3F80122}"/>
              </a:ext>
            </a:extLst>
          </p:cNvPr>
          <p:cNvSpPr txBox="1"/>
          <p:nvPr/>
        </p:nvSpPr>
        <p:spPr>
          <a:xfrm>
            <a:off x="10353506" y="3911272"/>
            <a:ext cx="901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říjen</a:t>
            </a:r>
            <a:endParaRPr kumimoji="0" lang="cs-CZ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8CE9C273-626B-4633-85D8-32B42E56275D}"/>
              </a:ext>
            </a:extLst>
          </p:cNvPr>
          <p:cNvSpPr txBox="1"/>
          <p:nvPr/>
        </p:nvSpPr>
        <p:spPr>
          <a:xfrm>
            <a:off x="6670210" y="5134204"/>
            <a:ext cx="5394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>
                <a:solidFill>
                  <a:srgbClr val="4372B3"/>
                </a:solidFill>
              </a:rPr>
              <a:t>+ vyhodnocení AP SRR 21-22</a:t>
            </a:r>
          </a:p>
          <a:p>
            <a:r>
              <a:rPr lang="cs-CZ" sz="2800" b="1">
                <a:solidFill>
                  <a:srgbClr val="4372B3"/>
                </a:solidFill>
              </a:rPr>
              <a:t>+ 5. Souhrnný akční plán RE:START</a:t>
            </a:r>
          </a:p>
        </p:txBody>
      </p:sp>
    </p:spTree>
    <p:extLst>
      <p:ext uri="{BB962C8B-B14F-4D97-AF65-F5344CB8AC3E}">
        <p14:creationId xmlns:p14="http://schemas.microsoft.com/office/powerpoint/2010/main" val="3241929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986C7F-CE07-4656-AA2F-6D3850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286629"/>
            <a:ext cx="10971372" cy="925313"/>
          </a:xfrm>
        </p:spPr>
        <p:txBody>
          <a:bodyPr/>
          <a:lstStyle/>
          <a:p>
            <a:r>
              <a:rPr lang="cs-CZ"/>
              <a:t>NPO: komponenty MMR a Podvýbor pro územní dimenzi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2E8F540-B8A2-4149-84CD-3D1C28CF78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0" y="1638353"/>
            <a:ext cx="11304975" cy="4633874"/>
          </a:xfrm>
        </p:spPr>
        <p:txBody>
          <a:bodyPr lIns="91440" tIns="45720" rIns="91440" bIns="45720" anchor="t"/>
          <a:lstStyle/>
          <a:p>
            <a:pPr marL="461010" indent="-461010"/>
            <a:r>
              <a:rPr lang="cs-CZ" sz="2000"/>
              <a:t>Podvýbor pro územní dimenzi</a:t>
            </a:r>
            <a:endParaRPr lang="cs-CZ" sz="3600"/>
          </a:p>
          <a:p>
            <a:pPr marL="998855" lvl="1" indent="-384175"/>
            <a:r>
              <a:rPr lang="cs-CZ" sz="1800"/>
              <a:t>Odsouhlasení vybraných komponent pro zaměření podvýboru</a:t>
            </a:r>
            <a:endParaRPr lang="cs-CZ" sz="1800">
              <a:cs typeface="Calibri"/>
            </a:endParaRPr>
          </a:p>
          <a:p>
            <a:pPr marL="998855" lvl="1" indent="-384175"/>
            <a:r>
              <a:rPr lang="cs-CZ" sz="1800"/>
              <a:t>Jednání ke komponentě 2.8</a:t>
            </a:r>
            <a:endParaRPr lang="cs-CZ" sz="1800">
              <a:cs typeface="Calibri"/>
            </a:endParaRPr>
          </a:p>
          <a:p>
            <a:pPr marL="461010" indent="-461010"/>
            <a:r>
              <a:rPr lang="cs-CZ" sz="2000" b="1"/>
              <a:t>1.4.1.6 Demonstrativní projekty v oblasti 5G</a:t>
            </a:r>
            <a:endParaRPr lang="cs-CZ" sz="2000" b="1">
              <a:cs typeface="Calibri"/>
            </a:endParaRPr>
          </a:p>
          <a:p>
            <a:pPr marL="998855" lvl="1" indent="-461010"/>
            <a:endParaRPr lang="cs-CZ" sz="1800">
              <a:cs typeface="Calibri"/>
            </a:endParaRPr>
          </a:p>
          <a:p>
            <a:pPr marL="461010" indent="-461010"/>
            <a:r>
              <a:rPr lang="cs-CZ" sz="2000" b="1"/>
              <a:t>2.8 Regenerace území se starou stavební zátěží</a:t>
            </a:r>
            <a:endParaRPr lang="cs-CZ" sz="2000" b="1">
              <a:cs typeface="Calibri"/>
            </a:endParaRPr>
          </a:p>
          <a:p>
            <a:pPr marL="998855" lvl="1" indent="-384175"/>
            <a:r>
              <a:rPr lang="cs-CZ" sz="1800"/>
              <a:t>Podání do 2023, dokončení do 2025</a:t>
            </a:r>
            <a:endParaRPr lang="cs-CZ" sz="1800">
              <a:cs typeface="Calibri"/>
            </a:endParaRPr>
          </a:p>
          <a:p>
            <a:pPr marL="998855" lvl="1" indent="-384175"/>
            <a:r>
              <a:rPr lang="cs-CZ" sz="1800"/>
              <a:t>„</a:t>
            </a:r>
            <a:r>
              <a:rPr lang="cs-CZ" sz="1800" err="1"/>
              <a:t>Tagging</a:t>
            </a:r>
            <a:r>
              <a:rPr lang="cs-CZ" sz="1800"/>
              <a:t>“ -&gt; zvýšení energetické účinnosti, </a:t>
            </a:r>
            <a:br>
              <a:rPr lang="cs-CZ" sz="1800"/>
            </a:br>
            <a:r>
              <a:rPr lang="cs-CZ" sz="1800"/>
              <a:t>využití recyklovaného stavebního materiálu, </a:t>
            </a:r>
            <a:br>
              <a:rPr lang="cs-CZ" sz="1800"/>
            </a:br>
            <a:r>
              <a:rPr lang="cs-CZ" sz="1800"/>
              <a:t>nové budovy </a:t>
            </a:r>
            <a:endParaRPr lang="cs-CZ" sz="1800">
              <a:cs typeface="Calibri"/>
            </a:endParaRPr>
          </a:p>
          <a:p>
            <a:pPr marL="461010" indent="-461010"/>
            <a:endParaRPr lang="cs-CZ" sz="2000" b="1" i="1"/>
          </a:p>
          <a:p>
            <a:pPr marL="461010" indent="-461010"/>
            <a:r>
              <a:rPr lang="cs-CZ" sz="2000" b="1" i="1"/>
              <a:t>4.1 Systémová podpora veřejných investic</a:t>
            </a:r>
            <a:endParaRPr lang="cs-CZ" sz="2000" b="1" i="1">
              <a:cs typeface="Calibri"/>
            </a:endParaRPr>
          </a:p>
          <a:p>
            <a:pPr marL="998855" lvl="1" indent="-384175"/>
            <a:endParaRPr lang="cs-CZ" sz="2000">
              <a:cs typeface="Calibri"/>
            </a:endParaRPr>
          </a:p>
          <a:p>
            <a:pPr marL="998855" lvl="1" indent="-384175"/>
            <a:endParaRPr lang="cs-CZ" sz="2000">
              <a:cs typeface="Calibri"/>
            </a:endParaRPr>
          </a:p>
          <a:p>
            <a:pPr marL="461010" indent="-461010"/>
            <a:endParaRPr lang="cs-CZ" sz="2400">
              <a:cs typeface="Calibri"/>
            </a:endParaRPr>
          </a:p>
          <a:p>
            <a:pPr marL="998855" lvl="1" indent="-384175"/>
            <a:endParaRPr lang="cs-CZ" sz="2400">
              <a:cs typeface="Calibri"/>
            </a:endParaRPr>
          </a:p>
          <a:p>
            <a:pPr marL="461010" indent="-461010"/>
            <a:endParaRPr lang="cs-CZ" sz="2400">
              <a:cs typeface="Calibri"/>
            </a:endParaRPr>
          </a:p>
        </p:txBody>
      </p:sp>
      <p:pic>
        <p:nvPicPr>
          <p:cNvPr id="4" name="Obrázek 4">
            <a:extLst>
              <a:ext uri="{FF2B5EF4-FFF2-40B4-BE49-F238E27FC236}">
                <a16:creationId xmlns:a16="http://schemas.microsoft.com/office/drawing/2014/main" id="{D8FC2F67-8DE6-4C3D-A44C-89336C9DC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0737" y="5046183"/>
            <a:ext cx="2741564" cy="1149844"/>
          </a:xfrm>
          <a:prstGeom prst="rect">
            <a:avLst/>
          </a:prstGeom>
        </p:spPr>
      </p:pic>
      <p:pic>
        <p:nvPicPr>
          <p:cNvPr id="23" name="Obrázek 22">
            <a:extLst>
              <a:ext uri="{FF2B5EF4-FFF2-40B4-BE49-F238E27FC236}">
                <a16:creationId xmlns:a16="http://schemas.microsoft.com/office/drawing/2014/main" id="{9CEB0B68-1854-4BB5-88EF-D71DAF2203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2007" y="2551604"/>
            <a:ext cx="5804962" cy="228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931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97216E-D44F-4D10-8F4C-202A02557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286629"/>
            <a:ext cx="1097137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>
                <a:cs typeface="Calibri"/>
              </a:rPr>
              <a:t>NPO: komponenta 2.8</a:t>
            </a:r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FB9D0FC-A1BA-48E5-BC79-6E8806135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499" y="1381574"/>
            <a:ext cx="10971372" cy="5007460"/>
          </a:xfrm>
        </p:spPr>
        <p:txBody>
          <a:bodyPr lIns="91440" tIns="45720" rIns="91440" bIns="45720" anchor="t"/>
          <a:lstStyle/>
          <a:p>
            <a:pPr marL="461010" indent="-461010"/>
            <a:r>
              <a:rPr lang="cs-CZ" sz="2600">
                <a:ea typeface="+mn-lt"/>
                <a:cs typeface="+mn-lt"/>
              </a:rPr>
              <a:t>Časový rámec – žádost musí být podaná do 2023 a realizace projektu dokončená do konce roku 2025</a:t>
            </a:r>
            <a:endParaRPr lang="cs-CZ" sz="2600">
              <a:cs typeface="Calibri"/>
            </a:endParaRPr>
          </a:p>
          <a:p>
            <a:pPr marL="461010" indent="-461010"/>
            <a:r>
              <a:rPr lang="cs-CZ" sz="2600">
                <a:ea typeface="+mn-lt"/>
                <a:cs typeface="+mn-lt"/>
              </a:rPr>
              <a:t>"</a:t>
            </a:r>
            <a:r>
              <a:rPr lang="cs-CZ" sz="2600" err="1">
                <a:ea typeface="+mn-lt"/>
                <a:cs typeface="+mn-lt"/>
              </a:rPr>
              <a:t>Tagging</a:t>
            </a:r>
            <a:r>
              <a:rPr lang="cs-CZ" sz="2600">
                <a:ea typeface="+mn-lt"/>
                <a:cs typeface="+mn-lt"/>
              </a:rPr>
              <a:t>":</a:t>
            </a:r>
          </a:p>
          <a:p>
            <a:pPr marL="998855" lvl="1" indent="-384175"/>
            <a:r>
              <a:rPr lang="cs-CZ" sz="2200">
                <a:ea typeface="+mn-lt"/>
                <a:cs typeface="+mn-lt"/>
              </a:rPr>
              <a:t>u rekonstrukce musí dojít ke zvýšení energetické účinnosti budovy, </a:t>
            </a:r>
            <a:endParaRPr lang="cs-CZ" sz="2200">
              <a:cs typeface="Calibri"/>
            </a:endParaRPr>
          </a:p>
          <a:p>
            <a:pPr marL="998855" lvl="1" indent="-384175"/>
            <a:r>
              <a:rPr lang="cs-CZ" sz="2200">
                <a:ea typeface="+mn-lt"/>
                <a:cs typeface="+mn-lt"/>
              </a:rPr>
              <a:t>u novostaveb musí dojít k výstavbě nové energetické budovy s potřebou primární energie (PED), která je alespoň o 20 % nižší než požadavek na budovy s téměř nulovou spotřebou energie</a:t>
            </a:r>
            <a:endParaRPr lang="cs-CZ" sz="2200">
              <a:cs typeface="Calibri"/>
            </a:endParaRPr>
          </a:p>
          <a:p>
            <a:pPr marL="998855" lvl="1" indent="-384175"/>
            <a:r>
              <a:rPr lang="cs-CZ" sz="2200">
                <a:ea typeface="+mn-lt"/>
                <a:cs typeface="+mn-lt"/>
              </a:rPr>
              <a:t>dále existuje možnost podpořit přeměnu brownfieldu na přirozené úložiště uhlíku</a:t>
            </a:r>
            <a:endParaRPr lang="cs-CZ" sz="2200">
              <a:cs typeface="Calibri"/>
            </a:endParaRPr>
          </a:p>
          <a:p>
            <a:pPr marL="461010" indent="-461010"/>
            <a:r>
              <a:rPr lang="cs-CZ" sz="2600" b="1">
                <a:ea typeface="+mn-lt"/>
                <a:cs typeface="+mn-lt"/>
              </a:rPr>
              <a:t>Role regionální </a:t>
            </a:r>
            <a:r>
              <a:rPr lang="cs-CZ" sz="2600" b="1" err="1">
                <a:ea typeface="+mn-lt"/>
                <a:cs typeface="+mn-lt"/>
              </a:rPr>
              <a:t>brownfieldové</a:t>
            </a:r>
            <a:r>
              <a:rPr lang="cs-CZ" sz="2600" b="1">
                <a:ea typeface="+mn-lt"/>
                <a:cs typeface="+mn-lt"/>
              </a:rPr>
              <a:t> jednotky RSK</a:t>
            </a:r>
            <a:r>
              <a:rPr lang="cs-CZ" sz="2600" b="1">
                <a:cs typeface="Calibri"/>
              </a:rPr>
              <a:t> </a:t>
            </a:r>
          </a:p>
          <a:p>
            <a:pPr marL="998855" lvl="1" indent="-384175"/>
            <a:r>
              <a:rPr lang="cs-CZ" sz="2200">
                <a:ea typeface="+mn-lt"/>
                <a:cs typeface="+mn-lt"/>
              </a:rPr>
              <a:t>vytipování vhodných a připravených lokalit pro oblast specifických brownfieldů</a:t>
            </a:r>
          </a:p>
          <a:p>
            <a:pPr marL="998855" lvl="1" indent="-384175"/>
            <a:r>
              <a:rPr lang="cs-CZ" sz="2200">
                <a:cs typeface="Calibri"/>
              </a:rPr>
              <a:t>RSK následně doporučí MMR/SFPI lokality pro podporu</a:t>
            </a:r>
          </a:p>
          <a:p>
            <a:pPr marL="0" indent="0">
              <a:buNone/>
            </a:pPr>
            <a:endParaRPr lang="cs-CZ" sz="22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08106439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4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solidFill>
          <a:schemeClr val="bg1"/>
        </a:solidFill>
        <a:ln w="9525">
          <a:noFill/>
          <a:miter lim="800000"/>
          <a:headEnd/>
          <a:tailEnd/>
        </a:ln>
      </a:spPr>
      <a:bodyPr wrap="square">
        <a:spAutoFit/>
      </a:bodyPr>
      <a:lstStyle>
        <a:defPPr>
          <a:defRPr sz="1100" dirty="0"/>
        </a:defPPr>
      </a:lstStyle>
    </a:txDef>
  </a:objectDefaults>
  <a:extraClrSchemeLst/>
</a:theme>
</file>

<file path=ppt/theme/theme13.xml><?xml version="1.0" encoding="utf-8"?>
<a:theme xmlns:a="http://schemas.openxmlformats.org/drawingml/2006/main" name="Prezentace bílá A">
  <a:themeElements>
    <a:clrScheme name="MPO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FFFFFF"/>
      </a:accent1>
      <a:accent2>
        <a:srgbClr val="B9E0F7"/>
      </a:accent2>
      <a:accent3>
        <a:srgbClr val="13B5F4"/>
      </a:accent3>
      <a:accent4>
        <a:srgbClr val="0096D6"/>
      </a:accent4>
      <a:accent5>
        <a:srgbClr val="E31B23"/>
      </a:accent5>
      <a:accent6>
        <a:srgbClr val="B5121B"/>
      </a:accent6>
      <a:hlink>
        <a:srgbClr val="B9E0F7"/>
      </a:hlink>
      <a:folHlink>
        <a:srgbClr val="13B5F4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_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MMR_sir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[jen pro čtení] [režim kompatibility]" id="{9B56CEAE-D729-40CB-803A-1CD0CA6B854A}" vid="{F399D1D5-3202-4638-B0C1-5A0D3BEA7457}"/>
    </a:ext>
  </a:extLst>
</a:theme>
</file>

<file path=ppt/theme/theme9.xml><?xml version="1.0" encoding="utf-8"?>
<a:theme xmlns:a="http://schemas.openxmlformats.org/drawingml/2006/main" name="3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(1) [režim kompatibility]" id="{DA703A08-D6F4-42ED-9A42-4325FB56D4EB}" vid="{E9B53D6E-C1B4-47F6-B453-122E81F271C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C60E23A6042254D9AC27A8652D978CA" ma:contentTypeVersion="14" ma:contentTypeDescription="Vytvoří nový dokument" ma:contentTypeScope="" ma:versionID="5b301585167cc1e0a2aadb367de04ca5">
  <xsd:schema xmlns:xsd="http://www.w3.org/2001/XMLSchema" xmlns:xs="http://www.w3.org/2001/XMLSchema" xmlns:p="http://schemas.microsoft.com/office/2006/metadata/properties" xmlns:ns2="ae529b29-b2bb-4f0f-bf76-47ede62a77b9" xmlns:ns3="a867a263-4c00-4944-a435-72febfd70997" targetNamespace="http://schemas.microsoft.com/office/2006/metadata/properties" ma:root="true" ma:fieldsID="14085b2e47b5c8e6ebd080bd2078f460" ns2:_="" ns3:_="">
    <xsd:import namespace="ae529b29-b2bb-4f0f-bf76-47ede62a77b9"/>
    <xsd:import namespace="a867a263-4c00-4944-a435-72febfd709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529b29-b2bb-4f0f-bf76-47ede62a77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2" nillable="true" ma:displayName="Stav odsouhlasení" ma:internalName="Stav_x0020_odsouhlasen_x00ed_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7a263-4c00-4944-a435-72febfd7099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ae529b29-b2bb-4f0f-bf76-47ede62a77b9" xsi:nil="true"/>
    <SharedWithUsers xmlns="a867a263-4c00-4944-a435-72febfd70997">
      <UserInfo>
        <DisplayName>Růžičková Lenka</DisplayName>
        <AccountId>300</AccountId>
        <AccountType/>
      </UserInfo>
      <UserInfo>
        <DisplayName>Illínová Sandra</DisplayName>
        <AccountId>125</AccountId>
        <AccountType/>
      </UserInfo>
      <UserInfo>
        <DisplayName>Maroušek Jaroslav</DisplayName>
        <AccountId>356</AccountId>
        <AccountType/>
      </UserInfo>
      <UserInfo>
        <DisplayName>Daněk Miroslav</DisplayName>
        <AccountId>180</AccountId>
        <AccountType/>
      </UserInfo>
      <UserInfo>
        <DisplayName>Soukup Miloš</DisplayName>
        <AccountId>174</AccountId>
        <AccountType/>
      </UserInfo>
      <UserInfo>
        <DisplayName>Lacinová Marta</DisplayName>
        <AccountId>639</AccountId>
        <AccountType/>
      </UserInfo>
      <UserInfo>
        <DisplayName>Zezůlková Marie</DisplayName>
        <AccountId>117</AccountId>
        <AccountType/>
      </UserInfo>
      <UserInfo>
        <DisplayName>Barcalová Jitka</DisplayName>
        <AccountId>15</AccountId>
        <AccountType/>
      </UserInfo>
      <UserInfo>
        <DisplayName>Opálka Dominik</DisplayName>
        <AccountId>538</AccountId>
        <AccountType/>
      </UserInfo>
      <UserInfo>
        <DisplayName>Pergl Ondřej</DisplayName>
        <AccountId>9</AccountId>
        <AccountType/>
      </UserInfo>
      <UserInfo>
        <DisplayName>Puršl František</DisplayName>
        <AccountId>13</AccountId>
        <AccountType/>
      </UserInfo>
      <UserInfo>
        <DisplayName>Karkošková Martina</DisplayName>
        <AccountId>171</AccountId>
        <AccountType/>
      </UserInfo>
      <UserInfo>
        <DisplayName>Opravil Zdeněk</DisplayName>
        <AccountId>14</AccountId>
        <AccountType/>
      </UserInfo>
      <UserInfo>
        <DisplayName>Vaňkát Jan</DisplayName>
        <AccountId>355</AccountId>
        <AccountType/>
      </UserInfo>
      <UserInfo>
        <DisplayName>Krtička Václav</DisplayName>
        <AccountId>393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2E01C7BE-DF77-4DF1-8A02-9CEDE53808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e529b29-b2bb-4f0f-bf76-47ede62a77b9"/>
    <ds:schemaRef ds:uri="a867a263-4c00-4944-a435-72febfd709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E78FBF-F6F8-44FD-B078-D48BAE4F86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C5A50D-16C2-49A5-9BCE-6252C91DAF9F}">
  <ds:schemaRefs>
    <ds:schemaRef ds:uri="ae529b29-b2bb-4f0f-bf76-47ede62a77b9"/>
    <ds:schemaRef ds:uri="http://purl.org/dc/terms/"/>
    <ds:schemaRef ds:uri="http://purl.org/dc/dcmitype/"/>
    <ds:schemaRef ds:uri="a867a263-4c00-4944-a435-72febfd70997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1843</Words>
  <Application>Microsoft Office PowerPoint</Application>
  <PresentationFormat>Vlastní</PresentationFormat>
  <Paragraphs>265</Paragraphs>
  <Slides>29</Slides>
  <Notes>27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16</vt:i4>
      </vt:variant>
      <vt:variant>
        <vt:lpstr>Nadpisy snímků</vt:lpstr>
      </vt:variant>
      <vt:variant>
        <vt:i4>29</vt:i4>
      </vt:variant>
    </vt:vector>
  </HeadingPairs>
  <TitlesOfParts>
    <vt:vector size="50" baseType="lpstr">
      <vt:lpstr>Arial</vt:lpstr>
      <vt:lpstr>Calibri</vt:lpstr>
      <vt:lpstr>Calibri Light</vt:lpstr>
      <vt:lpstr>Wingdings</vt:lpstr>
      <vt:lpstr>Wingdings 3</vt:lpstr>
      <vt:lpstr>Šablona final</vt:lpstr>
      <vt:lpstr>SMO_ppt_sablona</vt:lpstr>
      <vt:lpstr>1_SMO_ppt_sablona</vt:lpstr>
      <vt:lpstr>prezentace</vt:lpstr>
      <vt:lpstr>Předloha V1</vt:lpstr>
      <vt:lpstr>Vlastní návrh</vt:lpstr>
      <vt:lpstr>1_Předloha V1</vt:lpstr>
      <vt:lpstr>1_Vlastní návrh</vt:lpstr>
      <vt:lpstr>3_Vlastní návrh</vt:lpstr>
      <vt:lpstr>2_SMO_ppt_sablona</vt:lpstr>
      <vt:lpstr>4_Vlastní návrh</vt:lpstr>
      <vt:lpstr>MMR_klas</vt:lpstr>
      <vt:lpstr>Prezentace bílá A</vt:lpstr>
      <vt:lpstr>2_Vlastní návrh</vt:lpstr>
      <vt:lpstr>1_MMR_klas</vt:lpstr>
      <vt:lpstr>MMR_sir</vt:lpstr>
      <vt:lpstr>Aktuální informace z Ministerstva pro místní rozvoj - Odboru regionální politiky MMR </vt:lpstr>
      <vt:lpstr>Obsah</vt:lpstr>
      <vt:lpstr>Co se dohodlo na 18. zasedání NSK?</vt:lpstr>
      <vt:lpstr>Regionální akční plány</vt:lpstr>
      <vt:lpstr>Akční plán SRR 21–22: naplňování aktivit</vt:lpstr>
      <vt:lpstr>Akční plán SRR: pracovní skupiny</vt:lpstr>
      <vt:lpstr>Akční plán 23–24: harmonogram</vt:lpstr>
      <vt:lpstr>NPO: komponenty MMR a Podvýbor pro územní dimenzi</vt:lpstr>
      <vt:lpstr>NPO: komponenta 2.8</vt:lpstr>
      <vt:lpstr>Výsledková evaluace programového období 14-20</vt:lpstr>
      <vt:lpstr>Výzkum v oblasti regionálního rozvoje</vt:lpstr>
      <vt:lpstr>Aktivity MMR v oblasti Smart Cities</vt:lpstr>
      <vt:lpstr>Vesnice roku 2022  </vt:lpstr>
      <vt:lpstr>Web územní dimenze v novém</vt:lpstr>
      <vt:lpstr>Příprava CZ PRES</vt:lpstr>
      <vt:lpstr>Informace o přípravě - CZ PRES – politika soudržnosti</vt:lpstr>
      <vt:lpstr>Proč podporovat politiku soudržnosti jako téma CZ PRES? </vt:lpstr>
      <vt:lpstr>Čeho chceme dosáhnout?</vt:lpstr>
      <vt:lpstr>Role MMR v rámci CZ PRES </vt:lpstr>
      <vt:lpstr>Co znamená CZ PRES pro ČR a jaké možnosti nabízí</vt:lpstr>
      <vt:lpstr>Co nás čeká?</vt:lpstr>
      <vt:lpstr>Plánované aktivity</vt:lpstr>
      <vt:lpstr>Co považujeme za úspěch?</vt:lpstr>
      <vt:lpstr>O co usilujeme během CZ PRES v regionální politice </vt:lpstr>
      <vt:lpstr>Co nás čeká během CZ PRES – územní soudržnost</vt:lpstr>
      <vt:lpstr>Co nás čeká během CZ PRES – městská agenda</vt:lpstr>
      <vt:lpstr>Aktuální stav příprav CZ PRES  </vt:lpstr>
      <vt:lpstr>Harmonogram jednání CZ PRES v gesci ORP</vt:lpstr>
      <vt:lpstr>Děkujeme za pozornost   Mgr. Miroslav Daněk Mgr. Jan Král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Aktuální informace z Ministerstva pro místní rozvoj - Odboru regionální politiky MMR</dc:title>
  <dc:creator>Barcalová Jitka</dc:creator>
  <cp:lastModifiedBy>Lásková Lenka</cp:lastModifiedBy>
  <cp:revision>1</cp:revision>
  <dcterms:created xsi:type="dcterms:W3CDTF">2021-09-20T08:57:58Z</dcterms:created>
  <dcterms:modified xsi:type="dcterms:W3CDTF">2022-03-07T10:20:29Z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0x010100FC60E23A6042254D9AC27A8652D978CA</vt:lpwstr>
  </property>
</Properties>
</file>