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70" r:id="rId2"/>
    <p:sldId id="322" r:id="rId3"/>
    <p:sldId id="351" r:id="rId4"/>
    <p:sldId id="353" r:id="rId5"/>
    <p:sldId id="364" r:id="rId6"/>
    <p:sldId id="371" r:id="rId7"/>
  </p:sldIdLst>
  <p:sldSz cx="12192000" cy="6858000"/>
  <p:notesSz cx="6797675" cy="9928225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1E0"/>
    <a:srgbClr val="833C0B"/>
    <a:srgbClr val="DC0032"/>
    <a:srgbClr val="538135"/>
    <a:srgbClr val="000000"/>
    <a:srgbClr val="FFC000"/>
    <a:srgbClr val="0D951A"/>
    <a:srgbClr val="378D29"/>
    <a:srgbClr val="1835B2"/>
    <a:srgbClr val="0065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38" y="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E9C7C1-F328-415B-8604-5CEF89B21375}" type="datetimeFigureOut">
              <a:rPr lang="cs-CZ" smtClean="0"/>
              <a:t>26.10.2021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0A32A-49EF-43A1-A321-DB6EB0D72E9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67292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231C03-0F72-4284-9D2F-96B67019C003}" type="datetimeFigureOut">
              <a:rPr lang="cs-CZ" smtClean="0"/>
              <a:t>26.10.2021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303E34-CF25-48BB-8027-55AD2CC348F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99886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:notes"/>
          <p:cNvSpPr txBox="1">
            <a:spLocks noGrp="1"/>
          </p:cNvSpPr>
          <p:nvPr>
            <p:ph type="body" idx="1"/>
          </p:nvPr>
        </p:nvSpPr>
        <p:spPr>
          <a:xfrm>
            <a:off x="673475" y="5121784"/>
            <a:ext cx="5390932" cy="484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-222250" y="809625"/>
            <a:ext cx="7181850" cy="40401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1106764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1:notes"/>
          <p:cNvSpPr txBox="1">
            <a:spLocks noGrp="1"/>
          </p:cNvSpPr>
          <p:nvPr>
            <p:ph type="body" idx="1"/>
          </p:nvPr>
        </p:nvSpPr>
        <p:spPr>
          <a:xfrm>
            <a:off x="673475" y="5121784"/>
            <a:ext cx="5390932" cy="484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-222250" y="809625"/>
            <a:ext cx="7181850" cy="40401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3789453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1:notes"/>
          <p:cNvSpPr txBox="1">
            <a:spLocks noGrp="1"/>
          </p:cNvSpPr>
          <p:nvPr>
            <p:ph type="body" idx="1"/>
          </p:nvPr>
        </p:nvSpPr>
        <p:spPr>
          <a:xfrm>
            <a:off x="673475" y="5121784"/>
            <a:ext cx="5390932" cy="484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-222250" y="809625"/>
            <a:ext cx="7181850" cy="40401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384909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1:notes"/>
          <p:cNvSpPr txBox="1">
            <a:spLocks noGrp="1"/>
          </p:cNvSpPr>
          <p:nvPr>
            <p:ph type="body" idx="1"/>
          </p:nvPr>
        </p:nvSpPr>
        <p:spPr>
          <a:xfrm>
            <a:off x="673475" y="5121784"/>
            <a:ext cx="5390932" cy="484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-222250" y="809625"/>
            <a:ext cx="7181850" cy="40401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0749516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1:notes"/>
          <p:cNvSpPr txBox="1">
            <a:spLocks noGrp="1"/>
          </p:cNvSpPr>
          <p:nvPr>
            <p:ph type="body" idx="1"/>
          </p:nvPr>
        </p:nvSpPr>
        <p:spPr>
          <a:xfrm>
            <a:off x="673475" y="5121784"/>
            <a:ext cx="5390932" cy="484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-222250" y="809625"/>
            <a:ext cx="7181850" cy="40401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5188083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:notes"/>
          <p:cNvSpPr txBox="1">
            <a:spLocks noGrp="1"/>
          </p:cNvSpPr>
          <p:nvPr>
            <p:ph type="body" idx="1"/>
          </p:nvPr>
        </p:nvSpPr>
        <p:spPr>
          <a:xfrm>
            <a:off x="673475" y="5121784"/>
            <a:ext cx="5390932" cy="484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-222250" y="809625"/>
            <a:ext cx="7181850" cy="40401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059262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Úvodní snímek" type="title">
  <p:cSld name="Úvodní sníme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914400" y="2130426"/>
            <a:ext cx="10363200" cy="14700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1828801" y="3886200"/>
            <a:ext cx="8534399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79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cs-CZ" kern="0"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000000"/>
              </a:buClr>
            </a:pPr>
            <a:endParaRPr lang="cs-CZ" kern="0">
              <a:solidFill>
                <a:srgbClr val="000000"/>
              </a:solidFill>
            </a:endParaRPr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79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3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3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3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3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3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3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3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3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3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cs-CZ" kern="0" smtClean="0"/>
              <a:pPr/>
              <a:t>‹#›</a:t>
            </a:fld>
            <a:endParaRPr lang="cs-CZ" kern="0"/>
          </a:p>
        </p:txBody>
      </p:sp>
    </p:spTree>
    <p:extLst>
      <p:ext uri="{BB962C8B-B14F-4D97-AF65-F5344CB8AC3E}">
        <p14:creationId xmlns:p14="http://schemas.microsoft.com/office/powerpoint/2010/main" val="2122904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va obsahy" type="twoObj">
  <p:cSld name="Dva obsahy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1"/>
          </p:nvPr>
        </p:nvSpPr>
        <p:spPr>
          <a:xfrm>
            <a:off x="609600" y="1600201"/>
            <a:ext cx="5384797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body" idx="2"/>
          </p:nvPr>
        </p:nvSpPr>
        <p:spPr>
          <a:xfrm>
            <a:off x="6197600" y="1600201"/>
            <a:ext cx="5384797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79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cs-CZ" kern="0"/>
          </a:p>
        </p:txBody>
      </p:sp>
      <p:sp>
        <p:nvSpPr>
          <p:cNvPr id="51" name="Google Shape;51;p7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000000"/>
              </a:buClr>
            </a:pPr>
            <a:endParaRPr lang="cs-CZ" kern="0">
              <a:solidFill>
                <a:srgbClr val="000000"/>
              </a:solidFill>
            </a:endParaRPr>
          </a:p>
        </p:txBody>
      </p:sp>
      <p:sp>
        <p:nvSpPr>
          <p:cNvPr id="52" name="Google Shape;52;p7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79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3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3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3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3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3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3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3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3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3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cs-CZ" kern="0" smtClean="0"/>
              <a:pPr/>
              <a:t>‹#›</a:t>
            </a:fld>
            <a:endParaRPr lang="cs-CZ" kern="0"/>
          </a:p>
        </p:txBody>
      </p:sp>
    </p:spTree>
    <p:extLst>
      <p:ext uri="{BB962C8B-B14F-4D97-AF65-F5344CB8AC3E}">
        <p14:creationId xmlns:p14="http://schemas.microsoft.com/office/powerpoint/2010/main" val="1157946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áhlaví části" type="secHead">
  <p:cSld name="Záhlaví části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"/>
          <p:cNvSpPr txBox="1">
            <a:spLocks noGrp="1"/>
          </p:cNvSpPr>
          <p:nvPr>
            <p:ph type="title"/>
          </p:nvPr>
        </p:nvSpPr>
        <p:spPr>
          <a:xfrm>
            <a:off x="963083" y="4406901"/>
            <a:ext cx="103632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body" idx="1"/>
          </p:nvPr>
        </p:nvSpPr>
        <p:spPr>
          <a:xfrm>
            <a:off x="963083" y="2906713"/>
            <a:ext cx="103632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79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cs-CZ" kern="0"/>
          </a:p>
        </p:txBody>
      </p:sp>
      <p:sp>
        <p:nvSpPr>
          <p:cNvPr id="57" name="Google Shape;57;p8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000000"/>
              </a:buClr>
            </a:pPr>
            <a:endParaRPr lang="cs-CZ" kern="0">
              <a:solidFill>
                <a:srgbClr val="000000"/>
              </a:solidFill>
            </a:endParaRPr>
          </a:p>
        </p:txBody>
      </p:sp>
      <p:sp>
        <p:nvSpPr>
          <p:cNvPr id="58" name="Google Shape;58;p8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79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3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3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3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3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3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3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3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3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3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cs-CZ" kern="0" smtClean="0"/>
              <a:pPr/>
              <a:t>‹#›</a:t>
            </a:fld>
            <a:endParaRPr lang="cs-CZ" kern="0"/>
          </a:p>
        </p:txBody>
      </p:sp>
    </p:spTree>
    <p:extLst>
      <p:ext uri="{BB962C8B-B14F-4D97-AF65-F5344CB8AC3E}">
        <p14:creationId xmlns:p14="http://schemas.microsoft.com/office/powerpoint/2010/main" val="2631913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A3E0">
            <a:alpha val="0"/>
          </a:srgbClr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79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cs-CZ" kern="0"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000000"/>
              </a:buClr>
            </a:pPr>
            <a:endParaRPr lang="cs-CZ" kern="0">
              <a:solidFill>
                <a:srgbClr val="000000"/>
              </a:solidFill>
            </a:endParaRPr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79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3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3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3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3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3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3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3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3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3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cs-CZ" kern="0" smtClean="0"/>
              <a:pPr/>
              <a:t>‹#›</a:t>
            </a:fld>
            <a:endParaRPr lang="cs-CZ" kern="0"/>
          </a:p>
        </p:txBody>
      </p:sp>
    </p:spTree>
    <p:extLst>
      <p:ext uri="{BB962C8B-B14F-4D97-AF65-F5344CB8AC3E}">
        <p14:creationId xmlns:p14="http://schemas.microsoft.com/office/powerpoint/2010/main" val="251778139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67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9A5F748-15C9-9F40-9A41-ADF35A858C1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DC00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Z"/>
          </a:p>
        </p:txBody>
      </p:sp>
      <p:sp>
        <p:nvSpPr>
          <p:cNvPr id="69" name="Google Shape;69;p10"/>
          <p:cNvSpPr txBox="1">
            <a:spLocks noGrp="1"/>
          </p:cNvSpPr>
          <p:nvPr>
            <p:ph type="ctrTitle"/>
          </p:nvPr>
        </p:nvSpPr>
        <p:spPr>
          <a:xfrm>
            <a:off x="796246" y="1666240"/>
            <a:ext cx="9649142" cy="44856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lvl="0" algn="l">
              <a:buClr>
                <a:srgbClr val="FFFFFF"/>
              </a:buClr>
              <a:buSzPts val="800"/>
            </a:pPr>
            <a:r>
              <a:rPr lang="cs-CZ" sz="5400" b="1" dirty="0" smtClean="0">
                <a:solidFill>
                  <a:schemeClr val="bg1"/>
                </a:solidFill>
                <a:latin typeface="Montserrat ExtraBold" pitchFamily="2" charset="77"/>
                <a:ea typeface="Helvetica Neue"/>
                <a:cs typeface="Calibri" panose="020F0502020204030204" pitchFamily="34" charset="0"/>
                <a:sym typeface="Helvetica Neue"/>
              </a:rPr>
              <a:t>Prezentace ITIKA°</a:t>
            </a:r>
            <a:br>
              <a:rPr lang="cs-CZ" sz="5400" b="1" dirty="0" smtClean="0">
                <a:solidFill>
                  <a:schemeClr val="bg1"/>
                </a:solidFill>
                <a:latin typeface="Montserrat ExtraBold" pitchFamily="2" charset="77"/>
                <a:ea typeface="Helvetica Neue"/>
                <a:cs typeface="Calibri" panose="020F0502020204030204" pitchFamily="34" charset="0"/>
                <a:sym typeface="Helvetica Neue"/>
              </a:rPr>
            </a:br>
            <a:r>
              <a:rPr lang="cs-CZ" sz="5400" b="1" dirty="0" smtClean="0">
                <a:solidFill>
                  <a:schemeClr val="bg1"/>
                </a:solidFill>
                <a:latin typeface="Montserrat ExtraBold" pitchFamily="2" charset="77"/>
                <a:ea typeface="Helvetica Neue"/>
                <a:cs typeface="Calibri" panose="020F0502020204030204" pitchFamily="34" charset="0"/>
                <a:sym typeface="Helvetica Neue"/>
              </a:rPr>
              <a:t>pro RSK</a:t>
            </a:r>
            <a:r>
              <a:rPr lang="cs-CZ" b="1" dirty="0" smtClean="0">
                <a:solidFill>
                  <a:schemeClr val="bg1"/>
                </a:solidFill>
                <a:latin typeface="Montserrat ExtraBold" pitchFamily="2" charset="77"/>
                <a:ea typeface="Helvetica Neue"/>
                <a:cs typeface="Helvetica Neue"/>
                <a:sym typeface="Helvetica Neue"/>
              </a:rPr>
              <a:t/>
            </a:r>
            <a:br>
              <a:rPr lang="cs-CZ" b="1" dirty="0" smtClean="0">
                <a:solidFill>
                  <a:schemeClr val="bg1"/>
                </a:solidFill>
                <a:latin typeface="Montserrat ExtraBold" pitchFamily="2" charset="77"/>
                <a:ea typeface="Helvetica Neue"/>
                <a:cs typeface="Helvetica Neue"/>
                <a:sym typeface="Helvetica Neue"/>
              </a:rPr>
            </a:br>
            <a:r>
              <a:rPr lang="cs-CZ" sz="3200" dirty="0">
                <a:solidFill>
                  <a:srgbClr val="FFFFFF"/>
                </a:solidFill>
                <a:latin typeface="Montserrat" pitchFamily="2" charset="77"/>
                <a:ea typeface="Helvetica Neue"/>
                <a:cs typeface="Helvetica Neue"/>
                <a:sym typeface="Helvetica Neue"/>
              </a:rPr>
              <a:t/>
            </a:r>
            <a:br>
              <a:rPr lang="cs-CZ" sz="3200" dirty="0">
                <a:solidFill>
                  <a:srgbClr val="FFFFFF"/>
                </a:solidFill>
                <a:latin typeface="Montserrat" pitchFamily="2" charset="77"/>
                <a:ea typeface="Helvetica Neue"/>
                <a:cs typeface="Helvetica Neue"/>
                <a:sym typeface="Helvetica Neue"/>
              </a:rPr>
            </a:br>
            <a:r>
              <a:rPr lang="cs-CZ" sz="3200" dirty="0">
                <a:solidFill>
                  <a:srgbClr val="FFFFFF"/>
                </a:solidFill>
                <a:latin typeface="Montserrat" pitchFamily="2" charset="77"/>
                <a:ea typeface="Helvetica Neue"/>
                <a:cs typeface="Helvetica Neue"/>
                <a:sym typeface="Helvetica Neue"/>
              </a:rPr>
              <a:t/>
            </a:r>
            <a:br>
              <a:rPr lang="cs-CZ" sz="3200" dirty="0">
                <a:solidFill>
                  <a:srgbClr val="FFFFFF"/>
                </a:solidFill>
                <a:latin typeface="Montserrat" pitchFamily="2" charset="77"/>
                <a:ea typeface="Helvetica Neue"/>
                <a:cs typeface="Helvetica Neue"/>
                <a:sym typeface="Helvetica Neue"/>
              </a:rPr>
            </a:br>
            <a:endParaRPr b="1" dirty="0">
              <a:solidFill>
                <a:schemeClr val="bg1"/>
              </a:solidFill>
              <a:latin typeface="Montserrat ExtraBold" pitchFamily="2" charset="77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110461A-9F1D-984F-8C29-A81153643F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15145" y="773590"/>
            <a:ext cx="835684" cy="13890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941D71E-FC98-0144-A6EF-5EBEFA819EE0}"/>
              </a:ext>
            </a:extLst>
          </p:cNvPr>
          <p:cNvSpPr txBox="1"/>
          <p:nvPr/>
        </p:nvSpPr>
        <p:spPr>
          <a:xfrm>
            <a:off x="10700429" y="387450"/>
            <a:ext cx="11041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Z" sz="2400" b="1" dirty="0">
                <a:solidFill>
                  <a:schemeClr val="bg1"/>
                </a:solidFill>
                <a:latin typeface="Montserrat ExtraBold" pitchFamily="2" charset="77"/>
              </a:rPr>
              <a:t>ITIKA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77F4BF9-81CF-D647-A1A0-9A82310104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0105" y="843041"/>
            <a:ext cx="9172186" cy="6751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53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11C2A21A-AEDC-7148-B244-8668BEFF1E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1299" y="2484581"/>
            <a:ext cx="7308928" cy="538018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2F4EC27-D071-D946-A1ED-ABDB4FBD0E32}"/>
              </a:ext>
            </a:extLst>
          </p:cNvPr>
          <p:cNvSpPr txBox="1"/>
          <p:nvPr/>
        </p:nvSpPr>
        <p:spPr>
          <a:xfrm>
            <a:off x="783127" y="1986032"/>
            <a:ext cx="10620000" cy="4166947"/>
          </a:xfrm>
          <a:prstGeom prst="rect">
            <a:avLst/>
          </a:prstGeom>
          <a:noFill/>
        </p:spPr>
        <p:txBody>
          <a:bodyPr wrap="square" bIns="720000" rtlCol="0">
            <a:spAutoFit/>
          </a:bodyPr>
          <a:lstStyle/>
          <a:p>
            <a:pPr marL="180975">
              <a:lnSpc>
                <a:spcPct val="130000"/>
              </a:lnSpc>
              <a:spcAft>
                <a:spcPts val="1000"/>
              </a:spcAft>
              <a:buClr>
                <a:schemeClr val="bg1">
                  <a:lumMod val="75000"/>
                </a:schemeClr>
              </a:buClr>
              <a:buSzPct val="100000"/>
              <a:tabLst>
                <a:tab pos="347663" algn="l"/>
              </a:tabLst>
            </a:pP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Uplatnění integrovaného přístupu k využití fondů EU prostřednictvím partnerského přístupu a na základě schválené integrované územní strategie</a:t>
            </a:r>
            <a:endParaRPr lang="cs-CZ" sz="2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pPr>
              <a:lnSpc>
                <a:spcPct val="130000"/>
              </a:lnSpc>
              <a:spcAft>
                <a:spcPts val="1000"/>
              </a:spcAft>
              <a:buClr>
                <a:schemeClr val="bg1">
                  <a:lumMod val="75000"/>
                </a:schemeClr>
              </a:buClr>
              <a:buSzPct val="100000"/>
              <a:tabLst>
                <a:tab pos="347663" algn="l"/>
              </a:tabLst>
            </a:pP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</a:t>
            </a: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 Ustaven: </a:t>
            </a:r>
          </a:p>
          <a:p>
            <a:pPr marL="806450" indent="265113">
              <a:lnSpc>
                <a:spcPct val="130000"/>
              </a:lnSpc>
              <a:spcAft>
                <a:spcPts val="1000"/>
              </a:spcAft>
              <a:buClr>
                <a:schemeClr val="bg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tabLst>
                <a:tab pos="347663" algn="l"/>
              </a:tabLst>
            </a:pPr>
            <a:r>
              <a:rPr lang="cs-CZ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Řídící výbor</a:t>
            </a: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pro rozhodování – na základě analýzy </a:t>
            </a:r>
            <a:r>
              <a:rPr lang="cs-CZ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stakeholderů</a:t>
            </a:r>
            <a:endParaRPr lang="cs-CZ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pPr marL="806450" indent="265113">
              <a:lnSpc>
                <a:spcPct val="130000"/>
              </a:lnSpc>
              <a:spcAft>
                <a:spcPts val="1000"/>
              </a:spcAft>
              <a:buClr>
                <a:schemeClr val="bg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tabLst>
                <a:tab pos="347663" algn="l"/>
              </a:tabLst>
            </a:pPr>
            <a:r>
              <a:rPr lang="cs-CZ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Pracovní skupiny </a:t>
            </a: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pro koordinaci v území – dle sebraných záměrů</a:t>
            </a:r>
          </a:p>
          <a:p>
            <a:pPr marL="806450" indent="265113">
              <a:lnSpc>
                <a:spcPct val="130000"/>
              </a:lnSpc>
              <a:spcAft>
                <a:spcPts val="1000"/>
              </a:spcAft>
              <a:buClr>
                <a:schemeClr val="bg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tabLst>
                <a:tab pos="347663" algn="l"/>
              </a:tabLst>
            </a:pPr>
            <a:r>
              <a:rPr lang="cs-CZ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Struktura</a:t>
            </a: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oblastí rozvoje strategie – na základě analýzy potřeb</a:t>
            </a:r>
            <a:endParaRPr lang="cs-CZ" sz="2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</p:txBody>
      </p:sp>
      <p:sp>
        <p:nvSpPr>
          <p:cNvPr id="218" name="Google Shape;218;p30"/>
          <p:cNvSpPr txBox="1">
            <a:spLocks noGrp="1"/>
          </p:cNvSpPr>
          <p:nvPr>
            <p:ph type="ctrTitle"/>
          </p:nvPr>
        </p:nvSpPr>
        <p:spPr>
          <a:xfrm>
            <a:off x="899999" y="954963"/>
            <a:ext cx="9183452" cy="6954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l">
              <a:buClr>
                <a:schemeClr val="lt1"/>
              </a:buClr>
              <a:buSzPts val="1000"/>
            </a:pPr>
            <a:r>
              <a:rPr lang="pl-PL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 ExtraBold" pitchFamily="2" charset="77"/>
                <a:ea typeface="Helvetica Neue"/>
                <a:cs typeface="Calibri" panose="020F0502020204030204" pitchFamily="34" charset="0"/>
                <a:sym typeface="Helvetica Neue"/>
              </a:rPr>
              <a:t>Integrované územní investice </a:t>
            </a:r>
            <a:br>
              <a:rPr lang="pl-PL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 ExtraBold" pitchFamily="2" charset="77"/>
                <a:ea typeface="Helvetica Neue"/>
                <a:cs typeface="Calibri" panose="020F0502020204030204" pitchFamily="34" charset="0"/>
                <a:sym typeface="Helvetica Neue"/>
              </a:rPr>
            </a:br>
            <a:r>
              <a:rPr lang="pl-PL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 ExtraBold" pitchFamily="2" charset="77"/>
                <a:ea typeface="Helvetica Neue"/>
                <a:cs typeface="Calibri" panose="020F0502020204030204" pitchFamily="34" charset="0"/>
                <a:sym typeface="Helvetica Neue"/>
              </a:rPr>
              <a:t>Karlovarské aglomerace</a:t>
            </a:r>
            <a:endParaRPr lang="cs-CZ" sz="3600" b="1" dirty="0">
              <a:solidFill>
                <a:schemeClr val="tx1">
                  <a:lumMod val="75000"/>
                  <a:lumOff val="25000"/>
                </a:schemeClr>
              </a:solidFill>
              <a:latin typeface="Montserrat ExtraBold" pitchFamily="2" charset="77"/>
              <a:ea typeface="Helvetica Neue"/>
              <a:cs typeface="Calibri" panose="020F0502020204030204" pitchFamily="34" charset="0"/>
              <a:sym typeface="Helvetica Neue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B9592C-15F0-CB43-8D76-D13AB3523C3C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1799" y="747147"/>
            <a:ext cx="950400" cy="2079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E44FED9-79B6-4446-AD26-2452692C2DD3}"/>
              </a:ext>
            </a:extLst>
          </p:cNvPr>
          <p:cNvSpPr txBox="1"/>
          <p:nvPr/>
        </p:nvSpPr>
        <p:spPr>
          <a:xfrm>
            <a:off x="10700429" y="387450"/>
            <a:ext cx="11041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Z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ExtraBold" pitchFamily="2" charset="77"/>
              </a:rPr>
              <a:t>ITIKA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1DE117F-62F0-9643-A08F-9AA671F5524B}"/>
              </a:ext>
            </a:extLst>
          </p:cNvPr>
          <p:cNvGrpSpPr/>
          <p:nvPr/>
        </p:nvGrpSpPr>
        <p:grpSpPr>
          <a:xfrm rot="16200000">
            <a:off x="6023999" y="731277"/>
            <a:ext cx="144000" cy="12192000"/>
            <a:chOff x="0" y="3229"/>
            <a:chExt cx="202012" cy="685477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C03B6EE-30C0-1649-8AB6-5836E487791A}"/>
                </a:ext>
              </a:extLst>
            </p:cNvPr>
            <p:cNvSpPr/>
            <p:nvPr/>
          </p:nvSpPr>
          <p:spPr>
            <a:xfrm>
              <a:off x="0" y="3229"/>
              <a:ext cx="202012" cy="1464588"/>
            </a:xfrm>
            <a:prstGeom prst="rect">
              <a:avLst/>
            </a:prstGeom>
            <a:solidFill>
              <a:srgbClr val="DC00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Z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D7FE839-6CA2-A04C-B14B-3004F3BF06B6}"/>
                </a:ext>
              </a:extLst>
            </p:cNvPr>
            <p:cNvSpPr/>
            <p:nvPr/>
          </p:nvSpPr>
          <p:spPr>
            <a:xfrm>
              <a:off x="0" y="1348353"/>
              <a:ext cx="202012" cy="1464588"/>
            </a:xfrm>
            <a:prstGeom prst="rect">
              <a:avLst/>
            </a:prstGeom>
            <a:solidFill>
              <a:srgbClr val="00A1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Z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C1ED02F-FECF-A547-B510-853162305E73}"/>
                </a:ext>
              </a:extLst>
            </p:cNvPr>
            <p:cNvSpPr/>
            <p:nvPr/>
          </p:nvSpPr>
          <p:spPr>
            <a:xfrm>
              <a:off x="0" y="2696706"/>
              <a:ext cx="202012" cy="146458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Z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ED64B79-8D97-9A48-B89C-89215FFF5661}"/>
                </a:ext>
              </a:extLst>
            </p:cNvPr>
            <p:cNvSpPr/>
            <p:nvPr/>
          </p:nvSpPr>
          <p:spPr>
            <a:xfrm>
              <a:off x="0" y="4045059"/>
              <a:ext cx="202012" cy="1464588"/>
            </a:xfrm>
            <a:prstGeom prst="rect">
              <a:avLst/>
            </a:prstGeom>
            <a:solidFill>
              <a:srgbClr val="833C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Z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2226383-44C2-034A-8CD5-42876DEA438C}"/>
                </a:ext>
              </a:extLst>
            </p:cNvPr>
            <p:cNvSpPr/>
            <p:nvPr/>
          </p:nvSpPr>
          <p:spPr>
            <a:xfrm>
              <a:off x="0" y="5393412"/>
              <a:ext cx="202012" cy="1464588"/>
            </a:xfrm>
            <a:prstGeom prst="rect">
              <a:avLst/>
            </a:prstGeom>
            <a:solidFill>
              <a:srgbClr val="5381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Z"/>
            </a:p>
          </p:txBody>
        </p:sp>
      </p:grpSp>
    </p:spTree>
    <p:extLst>
      <p:ext uri="{BB962C8B-B14F-4D97-AF65-F5344CB8AC3E}">
        <p14:creationId xmlns:p14="http://schemas.microsoft.com/office/powerpoint/2010/main" val="4257641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411FDCDC-4E07-3D40-A51D-E38BCE57E7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1299" y="2484581"/>
            <a:ext cx="7308928" cy="538018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2F4EC27-D071-D946-A1ED-ABDB4FBD0E32}"/>
              </a:ext>
            </a:extLst>
          </p:cNvPr>
          <p:cNvSpPr txBox="1"/>
          <p:nvPr/>
        </p:nvSpPr>
        <p:spPr>
          <a:xfrm>
            <a:off x="876616" y="1321253"/>
            <a:ext cx="10620000" cy="1136631"/>
          </a:xfrm>
          <a:prstGeom prst="rect">
            <a:avLst/>
          </a:prstGeom>
          <a:noFill/>
        </p:spPr>
        <p:txBody>
          <a:bodyPr wrap="square" bIns="720000" rtlCol="0">
            <a:spAutoFit/>
          </a:bodyPr>
          <a:lstStyle/>
          <a:p>
            <a:pPr>
              <a:lnSpc>
                <a:spcPct val="130000"/>
              </a:lnSpc>
              <a:spcAft>
                <a:spcPts val="1000"/>
              </a:spcAft>
              <a:buClr>
                <a:schemeClr val="bg1">
                  <a:lumMod val="75000"/>
                </a:schemeClr>
              </a:buClr>
              <a:buSzPct val="100000"/>
              <a:tabLst>
                <a:tab pos="347663" algn="l"/>
              </a:tabLst>
            </a:pP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Dokončeny oba zásadní dokumenty strategie – zpracovatel SPF Group. s.r.o.</a:t>
            </a:r>
          </a:p>
        </p:txBody>
      </p:sp>
      <p:sp>
        <p:nvSpPr>
          <p:cNvPr id="218" name="Google Shape;218;p30"/>
          <p:cNvSpPr txBox="1">
            <a:spLocks noGrp="1"/>
          </p:cNvSpPr>
          <p:nvPr>
            <p:ph type="ctrTitle"/>
          </p:nvPr>
        </p:nvSpPr>
        <p:spPr>
          <a:xfrm>
            <a:off x="876616" y="552412"/>
            <a:ext cx="9183452" cy="6954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l">
              <a:buClr>
                <a:schemeClr val="lt1"/>
              </a:buClr>
              <a:buSzPts val="1000"/>
            </a:pPr>
            <a:r>
              <a:rPr lang="pl-PL" sz="3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 ExtraBold" pitchFamily="2" charset="77"/>
                <a:ea typeface="Helvetica Neue"/>
                <a:cs typeface="Calibri" panose="020F0502020204030204" pitchFamily="34" charset="0"/>
                <a:sym typeface="Helvetica Neue"/>
              </a:rPr>
              <a:t>Pokrok</a:t>
            </a:r>
            <a:r>
              <a:rPr lang="pl-PL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ExtraBold" pitchFamily="2" charset="77"/>
                <a:ea typeface="Helvetica Neue"/>
                <a:cs typeface="Calibri" panose="020F0502020204030204" pitchFamily="34" charset="0"/>
                <a:sym typeface="Helvetica Neue"/>
              </a:rPr>
              <a:t> v </a:t>
            </a:r>
            <a:r>
              <a:rPr lang="pl-PL" sz="3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 ExtraBold" pitchFamily="2" charset="77"/>
                <a:ea typeface="Helvetica Neue"/>
                <a:cs typeface="Calibri" panose="020F0502020204030204" pitchFamily="34" charset="0"/>
                <a:sym typeface="Helvetica Neue"/>
              </a:rPr>
              <a:t>realizaci</a:t>
            </a:r>
            <a:r>
              <a:rPr lang="pl-PL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ExtraBold" pitchFamily="2" charset="77"/>
                <a:ea typeface="Helvetica Neue"/>
                <a:cs typeface="Calibri" panose="020F0502020204030204" pitchFamily="34" charset="0"/>
                <a:sym typeface="Helvetica Neue"/>
              </a:rPr>
              <a:t> ITIKA°</a:t>
            </a:r>
            <a:endParaRPr lang="cs-CZ" sz="3600" b="1" dirty="0">
              <a:solidFill>
                <a:schemeClr val="tx1">
                  <a:lumMod val="75000"/>
                  <a:lumOff val="25000"/>
                </a:schemeClr>
              </a:solidFill>
              <a:latin typeface="Montserrat ExtraBold" pitchFamily="2" charset="77"/>
              <a:ea typeface="Helvetica Neue"/>
              <a:cs typeface="Calibri" panose="020F0502020204030204" pitchFamily="34" charset="0"/>
              <a:sym typeface="Helvetica Neue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B9592C-15F0-CB43-8D76-D13AB3523C3C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1799" y="747148"/>
            <a:ext cx="950010" cy="20781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E44FED9-79B6-4446-AD26-2452692C2DD3}"/>
              </a:ext>
            </a:extLst>
          </p:cNvPr>
          <p:cNvSpPr txBox="1"/>
          <p:nvPr/>
        </p:nvSpPr>
        <p:spPr>
          <a:xfrm>
            <a:off x="10700429" y="387450"/>
            <a:ext cx="11041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Z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ExtraBold" pitchFamily="2" charset="77"/>
              </a:rPr>
              <a:t>ITIKA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1DE117F-62F0-9643-A08F-9AA671F5524B}"/>
              </a:ext>
            </a:extLst>
          </p:cNvPr>
          <p:cNvGrpSpPr/>
          <p:nvPr/>
        </p:nvGrpSpPr>
        <p:grpSpPr>
          <a:xfrm rot="16200000">
            <a:off x="6023999" y="731277"/>
            <a:ext cx="144000" cy="12192000"/>
            <a:chOff x="0" y="3229"/>
            <a:chExt cx="202012" cy="685477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C03B6EE-30C0-1649-8AB6-5836E487791A}"/>
                </a:ext>
              </a:extLst>
            </p:cNvPr>
            <p:cNvSpPr/>
            <p:nvPr/>
          </p:nvSpPr>
          <p:spPr>
            <a:xfrm>
              <a:off x="0" y="3229"/>
              <a:ext cx="202012" cy="1464588"/>
            </a:xfrm>
            <a:prstGeom prst="rect">
              <a:avLst/>
            </a:prstGeom>
            <a:solidFill>
              <a:srgbClr val="DC00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Z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D7FE839-6CA2-A04C-B14B-3004F3BF06B6}"/>
                </a:ext>
              </a:extLst>
            </p:cNvPr>
            <p:cNvSpPr/>
            <p:nvPr/>
          </p:nvSpPr>
          <p:spPr>
            <a:xfrm>
              <a:off x="0" y="1348353"/>
              <a:ext cx="202012" cy="1464588"/>
            </a:xfrm>
            <a:prstGeom prst="rect">
              <a:avLst/>
            </a:prstGeom>
            <a:solidFill>
              <a:srgbClr val="00A1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Z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C1ED02F-FECF-A547-B510-853162305E73}"/>
                </a:ext>
              </a:extLst>
            </p:cNvPr>
            <p:cNvSpPr/>
            <p:nvPr/>
          </p:nvSpPr>
          <p:spPr>
            <a:xfrm>
              <a:off x="0" y="2696706"/>
              <a:ext cx="202012" cy="146458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Z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ED64B79-8D97-9A48-B89C-89215FFF5661}"/>
                </a:ext>
              </a:extLst>
            </p:cNvPr>
            <p:cNvSpPr/>
            <p:nvPr/>
          </p:nvSpPr>
          <p:spPr>
            <a:xfrm>
              <a:off x="0" y="4045059"/>
              <a:ext cx="202012" cy="1464588"/>
            </a:xfrm>
            <a:prstGeom prst="rect">
              <a:avLst/>
            </a:prstGeom>
            <a:solidFill>
              <a:srgbClr val="833C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Z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2226383-44C2-034A-8CD5-42876DEA438C}"/>
                </a:ext>
              </a:extLst>
            </p:cNvPr>
            <p:cNvSpPr/>
            <p:nvPr/>
          </p:nvSpPr>
          <p:spPr>
            <a:xfrm>
              <a:off x="0" y="5393412"/>
              <a:ext cx="202012" cy="1464588"/>
            </a:xfrm>
            <a:prstGeom prst="rect">
              <a:avLst/>
            </a:prstGeom>
            <a:solidFill>
              <a:srgbClr val="5381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Z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966B010E-A385-EF4D-83EE-27E51501162F}"/>
              </a:ext>
            </a:extLst>
          </p:cNvPr>
          <p:cNvSpPr txBox="1"/>
          <p:nvPr/>
        </p:nvSpPr>
        <p:spPr>
          <a:xfrm>
            <a:off x="1013418" y="1943641"/>
            <a:ext cx="5363015" cy="2754253"/>
          </a:xfrm>
          <a:prstGeom prst="rect">
            <a:avLst/>
          </a:prstGeom>
        </p:spPr>
        <p:txBody>
          <a:bodyPr wrap="square" bIns="720000" rtlCol="0">
            <a:spAutoFit/>
          </a:bodyPr>
          <a:lstStyle/>
          <a:p>
            <a:pPr>
              <a:lnSpc>
                <a:spcPct val="130000"/>
              </a:lnSpc>
              <a:spcAft>
                <a:spcPts val="1000"/>
              </a:spcAft>
              <a:buClr>
                <a:schemeClr val="bg1">
                  <a:lumMod val="75000"/>
                </a:schemeClr>
              </a:buClr>
              <a:buSzPct val="100000"/>
              <a:tabLst>
                <a:tab pos="347663" algn="l"/>
              </a:tabLst>
            </a:pPr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Analytická část </a:t>
            </a:r>
          </a:p>
          <a:p>
            <a:pPr marL="185738" indent="-185738">
              <a:spcAft>
                <a:spcPts val="1000"/>
              </a:spcAft>
              <a:buClr>
                <a:schemeClr val="bg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tabLst>
                <a:tab pos="347663" algn="l"/>
              </a:tabLst>
            </a:pPr>
            <a:r>
              <a:rPr lang="cs-CZ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Popis aglomerace</a:t>
            </a:r>
          </a:p>
          <a:p>
            <a:pPr marL="185738" indent="-185738">
              <a:spcAft>
                <a:spcPts val="1000"/>
              </a:spcAft>
              <a:buClr>
                <a:schemeClr val="bg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tabLst>
                <a:tab pos="347663" algn="l"/>
              </a:tabLst>
            </a:pPr>
            <a:r>
              <a:rPr lang="cs-CZ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Situační </a:t>
            </a:r>
            <a:r>
              <a:rPr lang="cs-CZ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analýza</a:t>
            </a:r>
            <a:endParaRPr lang="cs-CZ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pPr marL="185738" indent="-185738">
              <a:spcAft>
                <a:spcPts val="1000"/>
              </a:spcAft>
              <a:buClr>
                <a:schemeClr val="bg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tabLst>
                <a:tab pos="347663" algn="l"/>
              </a:tabLst>
            </a:pPr>
            <a:r>
              <a:rPr lang="cs-CZ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Analýza </a:t>
            </a:r>
            <a:r>
              <a:rPr lang="cs-CZ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problému v území</a:t>
            </a:r>
          </a:p>
          <a:p>
            <a:pPr marL="185738" indent="-185738">
              <a:spcAft>
                <a:spcPts val="1000"/>
              </a:spcAft>
              <a:buClr>
                <a:schemeClr val="bg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tabLst>
                <a:tab pos="347663" algn="l"/>
              </a:tabLst>
            </a:pPr>
            <a:r>
              <a:rPr lang="cs-CZ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Analýza </a:t>
            </a:r>
            <a:r>
              <a:rPr lang="cs-CZ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stakeholderů</a:t>
            </a:r>
            <a:endParaRPr lang="cs-CZ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5F6A1D8-C984-6F40-8E76-4B70587B566C}"/>
              </a:ext>
            </a:extLst>
          </p:cNvPr>
          <p:cNvSpPr txBox="1"/>
          <p:nvPr/>
        </p:nvSpPr>
        <p:spPr>
          <a:xfrm>
            <a:off x="4480554" y="1856411"/>
            <a:ext cx="6893778" cy="3924830"/>
          </a:xfrm>
          <a:prstGeom prst="rect">
            <a:avLst/>
          </a:prstGeom>
        </p:spPr>
        <p:txBody>
          <a:bodyPr wrap="square" bIns="720000" rtlCol="0">
            <a:spAutoFit/>
          </a:bodyPr>
          <a:lstStyle/>
          <a:p>
            <a:pPr>
              <a:lnSpc>
                <a:spcPct val="130000"/>
              </a:lnSpc>
              <a:spcAft>
                <a:spcPts val="1000"/>
              </a:spcAft>
              <a:buClr>
                <a:schemeClr val="bg1">
                  <a:lumMod val="75000"/>
                </a:schemeClr>
              </a:buClr>
              <a:buSzPct val="100000"/>
              <a:tabLst>
                <a:tab pos="347663" algn="l"/>
              </a:tabLst>
            </a:pPr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Koncepční část </a:t>
            </a:r>
          </a:p>
          <a:p>
            <a:pPr marL="185738" indent="-185738">
              <a:spcAft>
                <a:spcPts val="1000"/>
              </a:spcAft>
              <a:buClr>
                <a:schemeClr val="bg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tabLst>
                <a:tab pos="347663" algn="l"/>
              </a:tabLst>
            </a:pPr>
            <a:r>
              <a:rPr lang="cs-CZ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Strategický rámec – filozofie, cíle, potenciál</a:t>
            </a:r>
          </a:p>
          <a:p>
            <a:pPr marL="185738" indent="-185738">
              <a:spcAft>
                <a:spcPts val="1000"/>
              </a:spcAft>
              <a:buClr>
                <a:schemeClr val="bg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tabLst>
                <a:tab pos="347663" algn="l"/>
              </a:tabLst>
            </a:pPr>
            <a:r>
              <a:rPr lang="cs-CZ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Vazby na strategické dokumenty a přesahy</a:t>
            </a:r>
          </a:p>
          <a:p>
            <a:pPr marL="185738" indent="-185738">
              <a:spcAft>
                <a:spcPts val="1000"/>
              </a:spcAft>
              <a:buClr>
                <a:schemeClr val="bg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tabLst>
                <a:tab pos="347663" algn="l"/>
              </a:tabLst>
            </a:pPr>
            <a:r>
              <a:rPr lang="cs-CZ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Integrované rysy a průniky </a:t>
            </a:r>
          </a:p>
          <a:p>
            <a:pPr marL="185738" indent="-185738">
              <a:spcAft>
                <a:spcPts val="1000"/>
              </a:spcAft>
              <a:buClr>
                <a:schemeClr val="bg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tabLst>
                <a:tab pos="347663" algn="l"/>
              </a:tabLst>
            </a:pPr>
            <a:r>
              <a:rPr lang="cs-CZ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Indikativní seznam strategických projektů nahrazen popisem opatření</a:t>
            </a:r>
          </a:p>
          <a:p>
            <a:pPr marL="185738" indent="-185738">
              <a:spcAft>
                <a:spcPts val="1000"/>
              </a:spcAft>
              <a:buClr>
                <a:schemeClr val="bg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tabLst>
                <a:tab pos="347663" algn="l"/>
              </a:tabLst>
            </a:pPr>
            <a:r>
              <a:rPr lang="cs-CZ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Popis zapojení partnerů a implementační část strategie</a:t>
            </a:r>
          </a:p>
          <a:p>
            <a:pPr>
              <a:lnSpc>
                <a:spcPct val="130000"/>
              </a:lnSpc>
              <a:spcAft>
                <a:spcPts val="1000"/>
              </a:spcAft>
              <a:buClr>
                <a:schemeClr val="bg1">
                  <a:lumMod val="75000"/>
                </a:schemeClr>
              </a:buClr>
              <a:buSzPct val="100000"/>
              <a:tabLst>
                <a:tab pos="347663" algn="l"/>
              </a:tabLst>
            </a:pPr>
            <a:endParaRPr lang="cs-CZ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</p:txBody>
      </p:sp>
      <p:sp>
        <p:nvSpPr>
          <p:cNvPr id="18" name="TextBox 14">
            <a:extLst>
              <a:ext uri="{FF2B5EF4-FFF2-40B4-BE49-F238E27FC236}">
                <a16:creationId xmlns:a16="http://schemas.microsoft.com/office/drawing/2014/main" id="{966B010E-A385-EF4D-83EE-27E51501162F}"/>
              </a:ext>
            </a:extLst>
          </p:cNvPr>
          <p:cNvSpPr txBox="1"/>
          <p:nvPr/>
        </p:nvSpPr>
        <p:spPr>
          <a:xfrm>
            <a:off x="1013418" y="4724591"/>
            <a:ext cx="9633365" cy="2573691"/>
          </a:xfrm>
          <a:prstGeom prst="rect">
            <a:avLst/>
          </a:prstGeom>
        </p:spPr>
        <p:txBody>
          <a:bodyPr wrap="square" bIns="720000" rtlCol="0">
            <a:spAutoFit/>
          </a:bodyPr>
          <a:lstStyle/>
          <a:p>
            <a:pPr lvl="0">
              <a:lnSpc>
                <a:spcPct val="130000"/>
              </a:lnSpc>
              <a:spcAft>
                <a:spcPts val="1000"/>
              </a:spcAft>
              <a:buClr>
                <a:srgbClr val="FFFFFF">
                  <a:lumMod val="75000"/>
                </a:srgbClr>
              </a:buClr>
              <a:buSzPct val="100000"/>
              <a:tabLst>
                <a:tab pos="347663" algn="l"/>
              </a:tabLst>
            </a:pPr>
            <a:r>
              <a:rPr lang="cs-CZ" b="1" dirty="0">
                <a:solidFill>
                  <a:srgbClr val="000000">
                    <a:lumMod val="75000"/>
                    <a:lumOff val="25000"/>
                  </a:srgbClr>
                </a:solidFill>
                <a:latin typeface="Montserrat" pitchFamily="2" charset="77"/>
              </a:rPr>
              <a:t>29. 9. 2021 stanovisko MŽP</a:t>
            </a:r>
            <a:br>
              <a:rPr lang="cs-CZ" b="1" dirty="0">
                <a:solidFill>
                  <a:srgbClr val="000000">
                    <a:lumMod val="75000"/>
                    <a:lumOff val="25000"/>
                  </a:srgbClr>
                </a:solidFill>
                <a:latin typeface="Montserrat" pitchFamily="2" charset="77"/>
              </a:rPr>
            </a:br>
            <a:r>
              <a:rPr lang="cs-CZ" dirty="0">
                <a:solidFill>
                  <a:srgbClr val="000000">
                    <a:lumMod val="75000"/>
                    <a:lumOff val="25000"/>
                  </a:srgbClr>
                </a:solidFill>
                <a:latin typeface="Montserrat" pitchFamily="2" charset="77"/>
              </a:rPr>
              <a:t>Připravovaná Integrovaná strategie Karlovarské aglomerace pro období 2021 - 2027 </a:t>
            </a:r>
            <a:r>
              <a:rPr lang="cs-CZ" u="sng" dirty="0">
                <a:solidFill>
                  <a:srgbClr val="000000">
                    <a:lumMod val="75000"/>
                    <a:lumOff val="25000"/>
                  </a:srgbClr>
                </a:solidFill>
                <a:latin typeface="Montserrat" pitchFamily="2" charset="77"/>
              </a:rPr>
              <a:t>nenaplňuje dikci ustanovení § 10a odst. 1 zákona o posuzování vlivů na životní prostředí</a:t>
            </a:r>
            <a:r>
              <a:rPr lang="cs-CZ" dirty="0">
                <a:solidFill>
                  <a:srgbClr val="000000">
                    <a:lumMod val="75000"/>
                    <a:lumOff val="25000"/>
                  </a:srgbClr>
                </a:solidFill>
                <a:latin typeface="Montserrat" pitchFamily="2" charset="77"/>
              </a:rPr>
              <a:t>, a proto </a:t>
            </a:r>
            <a:r>
              <a:rPr lang="cs-CZ" b="1" dirty="0">
                <a:solidFill>
                  <a:srgbClr val="000000">
                    <a:lumMod val="75000"/>
                    <a:lumOff val="25000"/>
                  </a:srgbClr>
                </a:solidFill>
                <a:latin typeface="Montserrat" pitchFamily="2" charset="77"/>
              </a:rPr>
              <a:t>není předmětem posuzování vlivů koncepce na životní prostředí dle tohoto zákona</a:t>
            </a:r>
            <a:r>
              <a:rPr lang="cs-CZ" dirty="0">
                <a:solidFill>
                  <a:srgbClr val="000000">
                    <a:lumMod val="75000"/>
                    <a:lumOff val="25000"/>
                  </a:srgbClr>
                </a:solidFill>
                <a:latin typeface="Montserrat" pitchFamily="2" charset="77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77932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0ADEC1D9-3A46-3246-9413-202A10779A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5204" y="2373124"/>
            <a:ext cx="7308928" cy="5380183"/>
          </a:xfrm>
          <a:prstGeom prst="rect">
            <a:avLst/>
          </a:prstGeom>
        </p:spPr>
      </p:pic>
      <p:sp>
        <p:nvSpPr>
          <p:cNvPr id="218" name="Google Shape;218;p30"/>
          <p:cNvSpPr txBox="1">
            <a:spLocks noGrp="1"/>
          </p:cNvSpPr>
          <p:nvPr>
            <p:ph type="ctrTitle"/>
          </p:nvPr>
        </p:nvSpPr>
        <p:spPr>
          <a:xfrm>
            <a:off x="899999" y="954963"/>
            <a:ext cx="9183452" cy="1055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l">
              <a:buClr>
                <a:schemeClr val="lt1"/>
              </a:buClr>
              <a:buSzPts val="1000"/>
            </a:pPr>
            <a:r>
              <a:rPr lang="pl-PL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ExtraBold" pitchFamily="2" charset="77"/>
                <a:ea typeface="Helvetica Neue"/>
                <a:cs typeface="Calibri" panose="020F0502020204030204" pitchFamily="34" charset="0"/>
                <a:sym typeface="Helvetica Neue"/>
              </a:rPr>
              <a:t>Pokrok v realizaci ITIKA°</a:t>
            </a:r>
            <a:br>
              <a:rPr lang="pl-PL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ExtraBold" pitchFamily="2" charset="77"/>
                <a:ea typeface="Helvetica Neue"/>
                <a:cs typeface="Calibri" panose="020F0502020204030204" pitchFamily="34" charset="0"/>
                <a:sym typeface="Helvetica Neue"/>
              </a:rPr>
            </a:br>
            <a:r>
              <a:rPr lang="pl-PL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 ExtraBold" pitchFamily="2" charset="77"/>
                <a:ea typeface="Helvetica Neue"/>
                <a:cs typeface="Calibri" panose="020F0502020204030204" pitchFamily="34" charset="0"/>
                <a:sym typeface="Helvetica Neue"/>
              </a:rPr>
              <a:t>Alokace fiannčních prostředků </a:t>
            </a:r>
            <a:endParaRPr lang="cs-CZ" sz="3600" b="1" dirty="0">
              <a:solidFill>
                <a:schemeClr val="tx1">
                  <a:lumMod val="75000"/>
                  <a:lumOff val="25000"/>
                </a:schemeClr>
              </a:solidFill>
              <a:latin typeface="Montserrat ExtraBold" pitchFamily="2" charset="77"/>
              <a:ea typeface="Helvetica Neue"/>
              <a:cs typeface="Calibri" panose="020F0502020204030204" pitchFamily="34" charset="0"/>
              <a:sym typeface="Helvetica Neue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B9592C-15F0-CB43-8D76-D13AB3523C3C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1799" y="747148"/>
            <a:ext cx="950010" cy="20781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E44FED9-79B6-4446-AD26-2452692C2DD3}"/>
              </a:ext>
            </a:extLst>
          </p:cNvPr>
          <p:cNvSpPr txBox="1"/>
          <p:nvPr/>
        </p:nvSpPr>
        <p:spPr>
          <a:xfrm>
            <a:off x="10700429" y="387450"/>
            <a:ext cx="11041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Z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ExtraBold" pitchFamily="2" charset="77"/>
              </a:rPr>
              <a:t>ITIKA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1DE117F-62F0-9643-A08F-9AA671F5524B}"/>
              </a:ext>
            </a:extLst>
          </p:cNvPr>
          <p:cNvGrpSpPr/>
          <p:nvPr/>
        </p:nvGrpSpPr>
        <p:grpSpPr>
          <a:xfrm rot="16200000">
            <a:off x="6023999" y="731277"/>
            <a:ext cx="144000" cy="12192000"/>
            <a:chOff x="0" y="3229"/>
            <a:chExt cx="202012" cy="685477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C03B6EE-30C0-1649-8AB6-5836E487791A}"/>
                </a:ext>
              </a:extLst>
            </p:cNvPr>
            <p:cNvSpPr/>
            <p:nvPr/>
          </p:nvSpPr>
          <p:spPr>
            <a:xfrm>
              <a:off x="0" y="3229"/>
              <a:ext cx="202012" cy="1464588"/>
            </a:xfrm>
            <a:prstGeom prst="rect">
              <a:avLst/>
            </a:prstGeom>
            <a:solidFill>
              <a:srgbClr val="DC00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Z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D7FE839-6CA2-A04C-B14B-3004F3BF06B6}"/>
                </a:ext>
              </a:extLst>
            </p:cNvPr>
            <p:cNvSpPr/>
            <p:nvPr/>
          </p:nvSpPr>
          <p:spPr>
            <a:xfrm>
              <a:off x="0" y="1348353"/>
              <a:ext cx="202012" cy="1464588"/>
            </a:xfrm>
            <a:prstGeom prst="rect">
              <a:avLst/>
            </a:prstGeom>
            <a:solidFill>
              <a:srgbClr val="00A1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Z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C1ED02F-FECF-A547-B510-853162305E73}"/>
                </a:ext>
              </a:extLst>
            </p:cNvPr>
            <p:cNvSpPr/>
            <p:nvPr/>
          </p:nvSpPr>
          <p:spPr>
            <a:xfrm>
              <a:off x="0" y="2696706"/>
              <a:ext cx="202012" cy="146458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Z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ED64B79-8D97-9A48-B89C-89215FFF5661}"/>
                </a:ext>
              </a:extLst>
            </p:cNvPr>
            <p:cNvSpPr/>
            <p:nvPr/>
          </p:nvSpPr>
          <p:spPr>
            <a:xfrm>
              <a:off x="0" y="4045059"/>
              <a:ext cx="202012" cy="1464588"/>
            </a:xfrm>
            <a:prstGeom prst="rect">
              <a:avLst/>
            </a:prstGeom>
            <a:solidFill>
              <a:srgbClr val="833C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Z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2226383-44C2-034A-8CD5-42876DEA438C}"/>
                </a:ext>
              </a:extLst>
            </p:cNvPr>
            <p:cNvSpPr/>
            <p:nvPr/>
          </p:nvSpPr>
          <p:spPr>
            <a:xfrm>
              <a:off x="0" y="5393412"/>
              <a:ext cx="202012" cy="1464588"/>
            </a:xfrm>
            <a:prstGeom prst="rect">
              <a:avLst/>
            </a:prstGeom>
            <a:solidFill>
              <a:srgbClr val="5381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Z"/>
            </a:p>
          </p:txBody>
        </p:sp>
      </p:grpSp>
      <p:sp>
        <p:nvSpPr>
          <p:cNvPr id="16" name="TextBox 1">
            <a:extLst>
              <a:ext uri="{FF2B5EF4-FFF2-40B4-BE49-F238E27FC236}">
                <a16:creationId xmlns:a16="http://schemas.microsoft.com/office/drawing/2014/main" id="{B2F4EC27-D071-D946-A1ED-ABDB4FBD0E32}"/>
              </a:ext>
            </a:extLst>
          </p:cNvPr>
          <p:cNvSpPr txBox="1"/>
          <p:nvPr/>
        </p:nvSpPr>
        <p:spPr>
          <a:xfrm>
            <a:off x="899999" y="2373124"/>
            <a:ext cx="10096864" cy="3815056"/>
          </a:xfrm>
          <a:prstGeom prst="rect">
            <a:avLst/>
          </a:prstGeom>
          <a:noFill/>
        </p:spPr>
        <p:txBody>
          <a:bodyPr wrap="square" bIns="720000" rtlCol="0">
            <a:spAutoFit/>
          </a:bodyPr>
          <a:lstStyle/>
          <a:p>
            <a:pPr marL="342900" indent="-342900">
              <a:lnSpc>
                <a:spcPct val="130000"/>
              </a:lnSpc>
              <a:spcAft>
                <a:spcPts val="1000"/>
              </a:spcAft>
              <a:buClr>
                <a:schemeClr val="bg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tabLst>
                <a:tab pos="347663" algn="l"/>
              </a:tabLst>
            </a:pPr>
            <a:r>
              <a:rPr lang="cs-CZ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OP IROP – stanovena alokace dle klíče – ITIKA° 1, 073 mld. Kč</a:t>
            </a:r>
          </a:p>
          <a:p>
            <a:pPr marL="342900" indent="-342900">
              <a:lnSpc>
                <a:spcPct val="130000"/>
              </a:lnSpc>
              <a:spcAft>
                <a:spcPts val="1000"/>
              </a:spcAft>
              <a:buClr>
                <a:schemeClr val="bg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tabLst>
                <a:tab pos="347663" algn="l"/>
              </a:tabLst>
            </a:pPr>
            <a:r>
              <a:rPr lang="cs-CZ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OP JAK – dle sebraných a připravených </a:t>
            </a: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projektů </a:t>
            </a:r>
            <a:r>
              <a:rPr lang="cs-CZ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požadavek ITIKA° 32 mil. Kč</a:t>
            </a:r>
          </a:p>
          <a:p>
            <a:pPr marL="342900" indent="-342900">
              <a:lnSpc>
                <a:spcPct val="130000"/>
              </a:lnSpc>
              <a:spcAft>
                <a:spcPts val="1000"/>
              </a:spcAft>
              <a:buClr>
                <a:schemeClr val="bg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tabLst>
                <a:tab pos="347663" algn="l"/>
              </a:tabLst>
            </a:pPr>
            <a:r>
              <a:rPr lang="cs-CZ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OP D – dle sebraných a připravených projektů požadavek ITIKA° 103,5 mil. Kč</a:t>
            </a:r>
          </a:p>
          <a:p>
            <a:pPr marL="342900" indent="-342900">
              <a:lnSpc>
                <a:spcPct val="130000"/>
              </a:lnSpc>
              <a:spcAft>
                <a:spcPts val="1000"/>
              </a:spcAft>
              <a:buClr>
                <a:schemeClr val="bg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tabLst>
                <a:tab pos="347663" algn="l"/>
              </a:tabLst>
            </a:pPr>
            <a:r>
              <a:rPr lang="cs-CZ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OPŽP – </a:t>
            </a: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dle </a:t>
            </a:r>
            <a:r>
              <a:rPr lang="cs-CZ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sebraných projektů </a:t>
            </a: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požadavek ITIKA</a:t>
            </a:r>
            <a:r>
              <a:rPr lang="cs-CZ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° 1,027 mld. Kč </a:t>
            </a:r>
          </a:p>
          <a:p>
            <a:pPr marL="342900" indent="-342900">
              <a:lnSpc>
                <a:spcPct val="130000"/>
              </a:lnSpc>
              <a:spcAft>
                <a:spcPts val="1000"/>
              </a:spcAft>
              <a:buClr>
                <a:schemeClr val="bg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tabLst>
                <a:tab pos="347663" algn="l"/>
              </a:tabLst>
            </a:pPr>
            <a:r>
              <a:rPr lang="cs-CZ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OP Z+ </a:t>
            </a: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– dle sebraných a připravených projektů požadavek ITIKA° 68,148 </a:t>
            </a:r>
            <a:r>
              <a:rPr lang="cs-CZ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mil. Kč</a:t>
            </a:r>
          </a:p>
          <a:p>
            <a:pPr marL="342900" indent="-342900">
              <a:lnSpc>
                <a:spcPct val="130000"/>
              </a:lnSpc>
              <a:spcAft>
                <a:spcPts val="1000"/>
              </a:spcAft>
              <a:buClr>
                <a:schemeClr val="bg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tabLst>
                <a:tab pos="347663" algn="l"/>
              </a:tabLst>
            </a:pPr>
            <a:r>
              <a:rPr lang="cs-CZ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OP TAK </a:t>
            </a: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– dle </a:t>
            </a:r>
            <a:r>
              <a:rPr lang="cs-CZ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sebraných </a:t>
            </a: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projektů požadavek ITIKA° </a:t>
            </a:r>
            <a:r>
              <a:rPr lang="cs-CZ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75 mil. Kč</a:t>
            </a:r>
            <a:endParaRPr lang="cs-CZ" sz="20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580444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2A66B3BB-0304-6349-BDB0-3B6EA8A427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1299" y="2493817"/>
            <a:ext cx="7308928" cy="538018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2F4EC27-D071-D946-A1ED-ABDB4FBD0E32}"/>
              </a:ext>
            </a:extLst>
          </p:cNvPr>
          <p:cNvSpPr txBox="1"/>
          <p:nvPr/>
        </p:nvSpPr>
        <p:spPr>
          <a:xfrm>
            <a:off x="899999" y="2369390"/>
            <a:ext cx="10620000" cy="4865857"/>
          </a:xfrm>
          <a:prstGeom prst="rect">
            <a:avLst/>
          </a:prstGeom>
          <a:noFill/>
        </p:spPr>
        <p:txBody>
          <a:bodyPr wrap="square" bIns="720000" rtlCol="0">
            <a:spAutoFit/>
          </a:bodyPr>
          <a:lstStyle/>
          <a:p>
            <a:pPr>
              <a:lnSpc>
                <a:spcPct val="130000"/>
              </a:lnSpc>
              <a:spcAft>
                <a:spcPts val="1000"/>
              </a:spcAft>
              <a:buClr>
                <a:schemeClr val="bg1">
                  <a:lumMod val="75000"/>
                </a:schemeClr>
              </a:buClr>
              <a:buSzPct val="100000"/>
              <a:tabLst>
                <a:tab pos="347663" algn="l"/>
              </a:tabLst>
            </a:pPr>
            <a:r>
              <a:rPr lang="cs-CZ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Co bude dalším úkolem </a:t>
            </a:r>
            <a:r>
              <a:rPr lang="cs-CZ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minitýmu</a:t>
            </a:r>
            <a:r>
              <a:rPr lang="cs-CZ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ITIKV°</a:t>
            </a:r>
          </a:p>
          <a:p>
            <a:pPr marL="342900" indent="-342900">
              <a:lnSpc>
                <a:spcPct val="130000"/>
              </a:lnSpc>
              <a:buClr>
                <a:schemeClr val="bg1">
                  <a:lumMod val="75000"/>
                </a:schemeClr>
              </a:buClr>
              <a:buSzPct val="100000"/>
              <a:buFont typeface="Symbol" panose="05050102010706020507" pitchFamily="18" charset="2"/>
              <a:buChar char=""/>
              <a:tabLst>
                <a:tab pos="-2070735" algn="r"/>
                <a:tab pos="-1170305" algn="l"/>
                <a:tab pos="90170" algn="l"/>
              </a:tabLst>
            </a:pP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  <a:ea typeface="Times New Roman" panose="02020603050405020304" pitchFamily="18" charset="0"/>
                <a:cs typeface="Calibri" panose="020F0502020204030204" pitchFamily="34" charset="0"/>
              </a:rPr>
              <a:t>Podání strategie k hodnocení MMR ORP</a:t>
            </a:r>
          </a:p>
          <a:p>
            <a:pPr marL="342900" lvl="0" indent="-342900">
              <a:lnSpc>
                <a:spcPct val="130000"/>
              </a:lnSpc>
              <a:buClr>
                <a:schemeClr val="bg1">
                  <a:lumMod val="75000"/>
                </a:schemeClr>
              </a:buClr>
              <a:buSzPct val="100000"/>
              <a:buFont typeface="Symbol" panose="05050102010706020507" pitchFamily="18" charset="2"/>
              <a:buChar char=""/>
              <a:tabLst>
                <a:tab pos="-2070735" algn="r"/>
                <a:tab pos="-1170305" algn="l"/>
                <a:tab pos="90170" algn="l"/>
              </a:tabLst>
            </a:pP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  <a:ea typeface="Times New Roman" panose="02020603050405020304" pitchFamily="18" charset="0"/>
                <a:cs typeface="Calibri" panose="020F0502020204030204" pitchFamily="34" charset="0"/>
              </a:rPr>
              <a:t>Strategické rámce a jejich navázání na operační programy </a:t>
            </a:r>
          </a:p>
          <a:p>
            <a:pPr marL="342900" lvl="0" indent="-342900">
              <a:lnSpc>
                <a:spcPct val="130000"/>
              </a:lnSpc>
              <a:buClr>
                <a:schemeClr val="bg1">
                  <a:lumMod val="75000"/>
                </a:schemeClr>
              </a:buClr>
              <a:buSzPct val="100000"/>
              <a:buFont typeface="Symbol" panose="05050102010706020507" pitchFamily="18" charset="2"/>
              <a:buChar char=""/>
              <a:tabLst>
                <a:tab pos="-2070735" algn="r"/>
                <a:tab pos="-1170305" algn="l"/>
                <a:tab pos="90170" algn="l"/>
              </a:tabLst>
            </a:pP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  <a:ea typeface="Times New Roman" panose="02020603050405020304" pitchFamily="18" charset="0"/>
                <a:cs typeface="Calibri" panose="020F0502020204030204" pitchFamily="34" charset="0"/>
              </a:rPr>
              <a:t>Pokračující licitace s ostatními aglomeracemi ohledně alokací OP pro co nejoptimálnější využití přidělených alokovaných prostředků aktivit OP. </a:t>
            </a:r>
          </a:p>
          <a:p>
            <a:pPr marL="342900" lvl="0" indent="-342900">
              <a:lnSpc>
                <a:spcPct val="130000"/>
              </a:lnSpc>
              <a:buClr>
                <a:schemeClr val="bg1">
                  <a:lumMod val="75000"/>
                </a:schemeClr>
              </a:buClr>
              <a:buSzPct val="100000"/>
              <a:buFont typeface="Symbol" panose="05050102010706020507" pitchFamily="18" charset="2"/>
              <a:buChar char=""/>
              <a:tabLst>
                <a:tab pos="-2070735" algn="r"/>
                <a:tab pos="-1170305" algn="l"/>
                <a:tab pos="90170" algn="l"/>
              </a:tabLst>
            </a:pP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  <a:ea typeface="Times New Roman" panose="02020603050405020304" pitchFamily="18" charset="0"/>
                <a:cs typeface="Calibri" panose="020F0502020204030204" pitchFamily="34" charset="0"/>
              </a:rPr>
              <a:t>Konzultace s ŘO ohledně podoby dokumentů OP.</a:t>
            </a:r>
          </a:p>
          <a:p>
            <a:pPr marL="342900" lvl="0" indent="-342900">
              <a:lnSpc>
                <a:spcPct val="130000"/>
              </a:lnSpc>
              <a:buClr>
                <a:schemeClr val="bg1">
                  <a:lumMod val="75000"/>
                </a:schemeClr>
              </a:buClr>
              <a:buSzPct val="100000"/>
              <a:buFont typeface="Symbol" panose="05050102010706020507" pitchFamily="18" charset="2"/>
              <a:buChar char=""/>
              <a:tabLst>
                <a:tab pos="-2070735" algn="r"/>
                <a:tab pos="-1170305" algn="l"/>
                <a:tab pos="90170" algn="l"/>
              </a:tabLst>
            </a:pP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  <a:ea typeface="Times New Roman" panose="02020603050405020304" pitchFamily="18" charset="0"/>
                <a:cs typeface="Calibri" panose="020F0502020204030204" pitchFamily="34" charset="0"/>
              </a:rPr>
              <a:t>Stále probíhá sběr záměrů do databáze a jejich precizování</a:t>
            </a:r>
          </a:p>
          <a:p>
            <a:pPr marL="342900" lvl="0" indent="-342900">
              <a:lnSpc>
                <a:spcPct val="130000"/>
              </a:lnSpc>
              <a:buClr>
                <a:schemeClr val="bg1">
                  <a:lumMod val="75000"/>
                </a:schemeClr>
              </a:buClr>
              <a:buSzPct val="100000"/>
              <a:buFont typeface="Symbol" panose="05050102010706020507" pitchFamily="18" charset="2"/>
              <a:buChar char=""/>
              <a:tabLst>
                <a:tab pos="-2070735" algn="r"/>
                <a:tab pos="-1170305" algn="l"/>
                <a:tab pos="90170" algn="l"/>
              </a:tabLst>
            </a:pP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  <a:ea typeface="Times New Roman" panose="02020603050405020304" pitchFamily="18" charset="0"/>
                <a:cs typeface="Calibri" panose="020F0502020204030204" pitchFamily="34" charset="0"/>
              </a:rPr>
              <a:t>Výzva k předložení strategií k hodnocení MMR</a:t>
            </a:r>
          </a:p>
          <a:p>
            <a:pPr marL="342900" lvl="0" indent="-342900">
              <a:lnSpc>
                <a:spcPct val="130000"/>
              </a:lnSpc>
              <a:buClr>
                <a:schemeClr val="bg1">
                  <a:lumMod val="75000"/>
                </a:schemeClr>
              </a:buClr>
              <a:buSzPct val="100000"/>
              <a:buFont typeface="Symbol" panose="05050102010706020507" pitchFamily="18" charset="2"/>
              <a:buChar char=""/>
              <a:tabLst>
                <a:tab pos="-2070735" algn="r"/>
                <a:tab pos="-1170305" algn="l"/>
                <a:tab pos="90170" algn="l"/>
              </a:tabLst>
            </a:pP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  <a:ea typeface="Times New Roman" panose="02020603050405020304" pitchFamily="18" charset="0"/>
                <a:cs typeface="Calibri" panose="020F0502020204030204" pitchFamily="34" charset="0"/>
              </a:rPr>
              <a:t>Výzva pro předkladatele – předkládání strategických projektů</a:t>
            </a:r>
            <a:endParaRPr lang="cs-CZ" sz="20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pPr>
              <a:lnSpc>
                <a:spcPct val="130000"/>
              </a:lnSpc>
              <a:spcAft>
                <a:spcPts val="1000"/>
              </a:spcAft>
              <a:buClr>
                <a:schemeClr val="bg1">
                  <a:lumMod val="75000"/>
                </a:schemeClr>
              </a:buClr>
              <a:buSzPct val="100000"/>
              <a:tabLst>
                <a:tab pos="347663" algn="l"/>
              </a:tabLst>
            </a:pPr>
            <a:endParaRPr lang="cs-CZ" sz="20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</p:txBody>
      </p:sp>
      <p:sp>
        <p:nvSpPr>
          <p:cNvPr id="218" name="Google Shape;218;p30"/>
          <p:cNvSpPr txBox="1">
            <a:spLocks noGrp="1"/>
          </p:cNvSpPr>
          <p:nvPr>
            <p:ph type="ctrTitle"/>
          </p:nvPr>
        </p:nvSpPr>
        <p:spPr>
          <a:xfrm>
            <a:off x="899998" y="954963"/>
            <a:ext cx="9463201" cy="1055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l">
              <a:buClr>
                <a:schemeClr val="lt1"/>
              </a:buClr>
              <a:buSzPts val="1000"/>
            </a:pPr>
            <a:r>
              <a:rPr lang="pl-PL" sz="3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 ExtraBold" pitchFamily="2" charset="77"/>
                <a:ea typeface="Helvetica Neue"/>
                <a:cs typeface="Calibri" panose="020F0502020204030204" pitchFamily="34" charset="0"/>
                <a:sym typeface="Helvetica Neue"/>
              </a:rPr>
              <a:t>Informace</a:t>
            </a:r>
            <a:r>
              <a:rPr lang="pl-PL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ExtraBold" pitchFamily="2" charset="77"/>
                <a:ea typeface="Helvetica Neue"/>
                <a:cs typeface="Calibri" panose="020F0502020204030204" pitchFamily="34" charset="0"/>
                <a:sym typeface="Helvetica Neue"/>
              </a:rPr>
              <a:t> o </a:t>
            </a:r>
            <a:r>
              <a:rPr lang="pl-PL" sz="3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 ExtraBold" pitchFamily="2" charset="77"/>
                <a:ea typeface="Helvetica Neue"/>
                <a:cs typeface="Calibri" panose="020F0502020204030204" pitchFamily="34" charset="0"/>
                <a:sym typeface="Helvetica Neue"/>
              </a:rPr>
              <a:t>dalším</a:t>
            </a:r>
            <a:r>
              <a:rPr lang="pl-PL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ExtraBold" pitchFamily="2" charset="77"/>
                <a:ea typeface="Helvetica Neue"/>
                <a:cs typeface="Calibri" panose="020F0502020204030204" pitchFamily="34" charset="0"/>
                <a:sym typeface="Helvetica Neue"/>
              </a:rPr>
              <a:t/>
            </a:r>
            <a:br>
              <a:rPr lang="pl-PL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ExtraBold" pitchFamily="2" charset="77"/>
                <a:ea typeface="Helvetica Neue"/>
                <a:cs typeface="Calibri" panose="020F0502020204030204" pitchFamily="34" charset="0"/>
                <a:sym typeface="Helvetica Neue"/>
              </a:rPr>
            </a:br>
            <a:r>
              <a:rPr lang="pl-PL" sz="3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 ExtraBold" pitchFamily="2" charset="77"/>
                <a:ea typeface="Helvetica Neue"/>
                <a:cs typeface="Calibri" panose="020F0502020204030204" pitchFamily="34" charset="0"/>
                <a:sym typeface="Helvetica Neue"/>
              </a:rPr>
              <a:t>postupu</a:t>
            </a:r>
            <a:r>
              <a:rPr lang="pl-PL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ExtraBold" pitchFamily="2" charset="77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pl-PL" sz="3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 ExtraBold" pitchFamily="2" charset="77"/>
                <a:ea typeface="Helvetica Neue"/>
                <a:cs typeface="Calibri" panose="020F0502020204030204" pitchFamily="34" charset="0"/>
                <a:sym typeface="Helvetica Neue"/>
              </a:rPr>
              <a:t>přípravy</a:t>
            </a:r>
            <a:r>
              <a:rPr lang="pl-PL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ExtraBold" pitchFamily="2" charset="77"/>
                <a:ea typeface="Helvetica Neue"/>
                <a:cs typeface="Calibri" panose="020F0502020204030204" pitchFamily="34" charset="0"/>
                <a:sym typeface="Helvetica Neue"/>
              </a:rPr>
              <a:t> ITIKA°</a:t>
            </a:r>
            <a:endParaRPr lang="cs-CZ" sz="3600" b="1" dirty="0">
              <a:solidFill>
                <a:schemeClr val="tx1">
                  <a:lumMod val="75000"/>
                  <a:lumOff val="25000"/>
                </a:schemeClr>
              </a:solidFill>
              <a:latin typeface="Montserrat ExtraBold" pitchFamily="2" charset="77"/>
              <a:ea typeface="Helvetica Neue"/>
              <a:cs typeface="Calibri" panose="020F0502020204030204" pitchFamily="34" charset="0"/>
              <a:sym typeface="Helvetica Neue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B9592C-15F0-CB43-8D76-D13AB3523C3C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1799" y="747148"/>
            <a:ext cx="950010" cy="20781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E44FED9-79B6-4446-AD26-2452692C2DD3}"/>
              </a:ext>
            </a:extLst>
          </p:cNvPr>
          <p:cNvSpPr txBox="1"/>
          <p:nvPr/>
        </p:nvSpPr>
        <p:spPr>
          <a:xfrm>
            <a:off x="10700429" y="387450"/>
            <a:ext cx="11041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Z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ExtraBold" pitchFamily="2" charset="77"/>
              </a:rPr>
              <a:t>ITIKA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1DE117F-62F0-9643-A08F-9AA671F5524B}"/>
              </a:ext>
            </a:extLst>
          </p:cNvPr>
          <p:cNvGrpSpPr/>
          <p:nvPr/>
        </p:nvGrpSpPr>
        <p:grpSpPr>
          <a:xfrm rot="16200000">
            <a:off x="6023999" y="731277"/>
            <a:ext cx="144000" cy="12192000"/>
            <a:chOff x="0" y="3229"/>
            <a:chExt cx="202012" cy="685477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C03B6EE-30C0-1649-8AB6-5836E487791A}"/>
                </a:ext>
              </a:extLst>
            </p:cNvPr>
            <p:cNvSpPr/>
            <p:nvPr/>
          </p:nvSpPr>
          <p:spPr>
            <a:xfrm>
              <a:off x="0" y="3229"/>
              <a:ext cx="202012" cy="1464588"/>
            </a:xfrm>
            <a:prstGeom prst="rect">
              <a:avLst/>
            </a:prstGeom>
            <a:solidFill>
              <a:srgbClr val="DC00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Z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D7FE839-6CA2-A04C-B14B-3004F3BF06B6}"/>
                </a:ext>
              </a:extLst>
            </p:cNvPr>
            <p:cNvSpPr/>
            <p:nvPr/>
          </p:nvSpPr>
          <p:spPr>
            <a:xfrm>
              <a:off x="0" y="1348353"/>
              <a:ext cx="202012" cy="1464588"/>
            </a:xfrm>
            <a:prstGeom prst="rect">
              <a:avLst/>
            </a:prstGeom>
            <a:solidFill>
              <a:srgbClr val="00A1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Z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C1ED02F-FECF-A547-B510-853162305E73}"/>
                </a:ext>
              </a:extLst>
            </p:cNvPr>
            <p:cNvSpPr/>
            <p:nvPr/>
          </p:nvSpPr>
          <p:spPr>
            <a:xfrm>
              <a:off x="0" y="2696706"/>
              <a:ext cx="202012" cy="146458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Z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ED64B79-8D97-9A48-B89C-89215FFF5661}"/>
                </a:ext>
              </a:extLst>
            </p:cNvPr>
            <p:cNvSpPr/>
            <p:nvPr/>
          </p:nvSpPr>
          <p:spPr>
            <a:xfrm>
              <a:off x="0" y="4045059"/>
              <a:ext cx="202012" cy="1464588"/>
            </a:xfrm>
            <a:prstGeom prst="rect">
              <a:avLst/>
            </a:prstGeom>
            <a:solidFill>
              <a:srgbClr val="833C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Z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2226383-44C2-034A-8CD5-42876DEA438C}"/>
                </a:ext>
              </a:extLst>
            </p:cNvPr>
            <p:cNvSpPr/>
            <p:nvPr/>
          </p:nvSpPr>
          <p:spPr>
            <a:xfrm>
              <a:off x="0" y="5393412"/>
              <a:ext cx="202012" cy="1464588"/>
            </a:xfrm>
            <a:prstGeom prst="rect">
              <a:avLst/>
            </a:prstGeom>
            <a:solidFill>
              <a:srgbClr val="5381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Z"/>
            </a:p>
          </p:txBody>
        </p:sp>
      </p:grpSp>
    </p:spTree>
    <p:extLst>
      <p:ext uri="{BB962C8B-B14F-4D97-AF65-F5344CB8AC3E}">
        <p14:creationId xmlns:p14="http://schemas.microsoft.com/office/powerpoint/2010/main" val="2077839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9A5F748-15C9-9F40-9A41-ADF35A858C1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A1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Z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110461A-9F1D-984F-8C29-A81153643F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15145" y="773590"/>
            <a:ext cx="835684" cy="13890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941D71E-FC98-0144-A6EF-5EBEFA819EE0}"/>
              </a:ext>
            </a:extLst>
          </p:cNvPr>
          <p:cNvSpPr txBox="1"/>
          <p:nvPr/>
        </p:nvSpPr>
        <p:spPr>
          <a:xfrm>
            <a:off x="10700429" y="387450"/>
            <a:ext cx="11041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Z" sz="2400" b="1" dirty="0">
                <a:solidFill>
                  <a:schemeClr val="bg1"/>
                </a:solidFill>
                <a:latin typeface="Montserrat ExtraBold" pitchFamily="2" charset="77"/>
              </a:rPr>
              <a:t>ITIKA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77F4BF9-81CF-D647-A1A0-9A82310104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0105" y="843041"/>
            <a:ext cx="9172186" cy="6751749"/>
          </a:xfrm>
          <a:prstGeom prst="rect">
            <a:avLst/>
          </a:prstGeom>
        </p:spPr>
      </p:pic>
      <p:sp>
        <p:nvSpPr>
          <p:cNvPr id="9" name="Google Shape;69;p10">
            <a:extLst>
              <a:ext uri="{FF2B5EF4-FFF2-40B4-BE49-F238E27FC236}">
                <a16:creationId xmlns:a16="http://schemas.microsoft.com/office/drawing/2014/main" id="{30F43821-8DA1-CE44-9867-15028368F529}"/>
              </a:ext>
            </a:extLst>
          </p:cNvPr>
          <p:cNvSpPr txBox="1">
            <a:spLocks/>
          </p:cNvSpPr>
          <p:nvPr/>
        </p:nvSpPr>
        <p:spPr>
          <a:xfrm>
            <a:off x="796246" y="1666240"/>
            <a:ext cx="9649142" cy="44856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algn="l">
              <a:buClr>
                <a:srgbClr val="FFFFFF"/>
              </a:buClr>
              <a:buSzPts val="800"/>
            </a:pPr>
            <a:r>
              <a:rPr lang="cs-CZ" sz="6000" b="1" kern="0" dirty="0">
                <a:solidFill>
                  <a:schemeClr val="bg1"/>
                </a:solidFill>
                <a:latin typeface="Montserrat ExtraBold" pitchFamily="2" charset="77"/>
                <a:ea typeface="Helvetica Neue"/>
                <a:cs typeface="Calibri" panose="020F0502020204030204" pitchFamily="34" charset="0"/>
                <a:sym typeface="Helvetica Neue"/>
              </a:rPr>
              <a:t>KONEC</a:t>
            </a:r>
            <a:br>
              <a:rPr lang="cs-CZ" sz="6000" b="1" kern="0" dirty="0">
                <a:solidFill>
                  <a:schemeClr val="bg1"/>
                </a:solidFill>
                <a:latin typeface="Montserrat ExtraBold" pitchFamily="2" charset="77"/>
                <a:ea typeface="Helvetica Neue"/>
                <a:cs typeface="Calibri" panose="020F0502020204030204" pitchFamily="34" charset="0"/>
                <a:sym typeface="Helvetica Neue"/>
              </a:rPr>
            </a:br>
            <a:r>
              <a:rPr lang="cs-CZ" sz="6000" b="1" kern="0" dirty="0">
                <a:solidFill>
                  <a:schemeClr val="bg1"/>
                </a:solidFill>
                <a:latin typeface="Montserrat ExtraBold" pitchFamily="2" charset="77"/>
                <a:ea typeface="Helvetica Neue"/>
                <a:cs typeface="Calibri" panose="020F0502020204030204" pitchFamily="34" charset="0"/>
                <a:sym typeface="Helvetica Neue"/>
              </a:rPr>
              <a:t/>
            </a:r>
            <a:br>
              <a:rPr lang="cs-CZ" sz="6000" b="1" kern="0" dirty="0">
                <a:solidFill>
                  <a:schemeClr val="bg1"/>
                </a:solidFill>
                <a:latin typeface="Montserrat ExtraBold" pitchFamily="2" charset="77"/>
                <a:ea typeface="Helvetica Neue"/>
                <a:cs typeface="Calibri" panose="020F0502020204030204" pitchFamily="34" charset="0"/>
                <a:sym typeface="Helvetica Neue"/>
              </a:rPr>
            </a:br>
            <a:r>
              <a:rPr lang="cs-CZ" sz="3200" b="1" kern="0" dirty="0">
                <a:solidFill>
                  <a:schemeClr val="bg1"/>
                </a:solidFill>
                <a:latin typeface="Montserrat ExtraBold" pitchFamily="2" charset="77"/>
                <a:ea typeface="Helvetica Neue"/>
                <a:cs typeface="Calibri" panose="020F0502020204030204" pitchFamily="34" charset="0"/>
                <a:sym typeface="Helvetica Neue"/>
              </a:rPr>
              <a:t>Děkujeme</a:t>
            </a:r>
            <a:br>
              <a:rPr lang="cs-CZ" sz="3200" b="1" kern="0" dirty="0">
                <a:solidFill>
                  <a:schemeClr val="bg1"/>
                </a:solidFill>
                <a:latin typeface="Montserrat ExtraBold" pitchFamily="2" charset="77"/>
                <a:ea typeface="Helvetica Neue"/>
                <a:cs typeface="Calibri" panose="020F0502020204030204" pitchFamily="34" charset="0"/>
                <a:sym typeface="Helvetica Neue"/>
              </a:rPr>
            </a:br>
            <a:r>
              <a:rPr lang="cs-CZ" sz="3200" b="1" kern="0" dirty="0">
                <a:solidFill>
                  <a:schemeClr val="bg1"/>
                </a:solidFill>
                <a:latin typeface="Montserrat ExtraBold" pitchFamily="2" charset="77"/>
                <a:ea typeface="Helvetica Neue"/>
                <a:cs typeface="Calibri" panose="020F0502020204030204" pitchFamily="34" charset="0"/>
                <a:sym typeface="Helvetica Neue"/>
              </a:rPr>
              <a:t>za pozornost</a:t>
            </a:r>
            <a:r>
              <a:rPr lang="cs-CZ" sz="3200" kern="0" dirty="0">
                <a:solidFill>
                  <a:srgbClr val="FFFFFF"/>
                </a:solidFill>
                <a:latin typeface="Montserrat" pitchFamily="2" charset="77"/>
                <a:ea typeface="Helvetica Neue"/>
                <a:cs typeface="Helvetica Neue"/>
                <a:sym typeface="Helvetica Neue"/>
              </a:rPr>
              <a:t/>
            </a:r>
            <a:br>
              <a:rPr lang="cs-CZ" sz="3200" kern="0" dirty="0">
                <a:solidFill>
                  <a:srgbClr val="FFFFFF"/>
                </a:solidFill>
                <a:latin typeface="Montserrat" pitchFamily="2" charset="77"/>
                <a:ea typeface="Helvetica Neue"/>
                <a:cs typeface="Helvetica Neue"/>
                <a:sym typeface="Helvetica Neue"/>
              </a:rPr>
            </a:br>
            <a:r>
              <a:rPr lang="cs-CZ" sz="1200" kern="0" dirty="0">
                <a:solidFill>
                  <a:srgbClr val="FFFFFF"/>
                </a:solidFill>
                <a:latin typeface="Montserrat" pitchFamily="2" charset="77"/>
                <a:ea typeface="Helvetica Neue"/>
                <a:cs typeface="Helvetica Neue"/>
                <a:sym typeface="Helvetica Neue"/>
              </a:rPr>
              <a:t/>
            </a:r>
            <a:br>
              <a:rPr lang="cs-CZ" sz="1200" kern="0" dirty="0">
                <a:solidFill>
                  <a:srgbClr val="FFFFFF"/>
                </a:solidFill>
                <a:latin typeface="Montserrat" pitchFamily="2" charset="77"/>
                <a:ea typeface="Helvetica Neue"/>
                <a:cs typeface="Helvetica Neue"/>
                <a:sym typeface="Helvetica Neue"/>
              </a:rPr>
            </a:br>
            <a:r>
              <a:rPr lang="cs-CZ" sz="2200" kern="0" dirty="0">
                <a:solidFill>
                  <a:srgbClr val="FFFFFF"/>
                </a:solidFill>
                <a:latin typeface="Montserrat" pitchFamily="2" charset="77"/>
                <a:ea typeface="Helvetica Neue"/>
                <a:cs typeface="Helvetica Neue"/>
                <a:sym typeface="Helvetica Neue"/>
              </a:rPr>
              <a:t>Tým </a:t>
            </a:r>
            <a:r>
              <a:rPr lang="cs-CZ" sz="2200" b="1" kern="0" dirty="0">
                <a:solidFill>
                  <a:srgbClr val="FFFFFF"/>
                </a:solidFill>
                <a:latin typeface="Montserrat" pitchFamily="2" charset="77"/>
                <a:ea typeface="Helvetica Neue"/>
                <a:cs typeface="Helvetica Neue"/>
                <a:sym typeface="Helvetica Neue"/>
              </a:rPr>
              <a:t>ITIKA°</a:t>
            </a:r>
            <a:endParaRPr lang="cs-CZ" b="1" kern="0" dirty="0">
              <a:solidFill>
                <a:schemeClr val="bg1"/>
              </a:solidFill>
              <a:latin typeface="Montserrat ExtraBold" pitchFamily="2" charset="77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156685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6752</TotalTime>
  <Words>250</Words>
  <Application>Microsoft Office PowerPoint</Application>
  <PresentationFormat>Širokoúhlá obrazovka</PresentationFormat>
  <Paragraphs>44</Paragraphs>
  <Slides>6</Slides>
  <Notes>6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14" baseType="lpstr">
      <vt:lpstr>Arial</vt:lpstr>
      <vt:lpstr>Calibri</vt:lpstr>
      <vt:lpstr>Helvetica Neue</vt:lpstr>
      <vt:lpstr>Montserrat</vt:lpstr>
      <vt:lpstr>Montserrat ExtraBold</vt:lpstr>
      <vt:lpstr>Symbol</vt:lpstr>
      <vt:lpstr>Times New Roman</vt:lpstr>
      <vt:lpstr>Motiv sady Office</vt:lpstr>
      <vt:lpstr>Prezentace ITIKA° pro RSK   </vt:lpstr>
      <vt:lpstr>Integrované územní investice  Karlovarské aglomerace</vt:lpstr>
      <vt:lpstr>Pokrok v realizaci ITIKA°</vt:lpstr>
      <vt:lpstr>Pokrok v realizaci ITIKA° Alokace fiannčních prostředků </vt:lpstr>
      <vt:lpstr>Informace o dalším postupu přípravy ITIKA°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Doplňte název metropolitní oblasti/aglomerace</dc:title>
  <dc:creator>Dvořák Zdeněk (Magistrát města Brna)</dc:creator>
  <cp:lastModifiedBy>Heroutová Blanka</cp:lastModifiedBy>
  <cp:revision>290</cp:revision>
  <cp:lastPrinted>2021-10-25T14:10:04Z</cp:lastPrinted>
  <dcterms:created xsi:type="dcterms:W3CDTF">2020-07-29T10:34:07Z</dcterms:created>
  <dcterms:modified xsi:type="dcterms:W3CDTF">2021-10-26T08:46:51Z</dcterms:modified>
</cp:coreProperties>
</file>