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9" r:id="rId2"/>
    <p:sldId id="277" r:id="rId3"/>
    <p:sldId id="289" r:id="rId4"/>
    <p:sldId id="271" r:id="rId5"/>
    <p:sldId id="272" r:id="rId6"/>
    <p:sldId id="278" r:id="rId7"/>
    <p:sldId id="283" r:id="rId8"/>
    <p:sldId id="279" r:id="rId9"/>
    <p:sldId id="286" r:id="rId10"/>
    <p:sldId id="288" r:id="rId11"/>
    <p:sldId id="287" r:id="rId12"/>
    <p:sldId id="290" r:id="rId13"/>
    <p:sldId id="285" r:id="rId14"/>
    <p:sldId id="281" r:id="rId15"/>
    <p:sldId id="28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2">
          <p15:clr>
            <a:srgbClr val="A4A3A4"/>
          </p15:clr>
        </p15:guide>
        <p15:guide id="2" pos="48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íšková Marie" initials="MM" lastIdx="1" clrIdx="0">
    <p:extLst>
      <p:ext uri="{19B8F6BF-5375-455C-9EA6-DF929625EA0E}">
        <p15:presenceInfo xmlns:p15="http://schemas.microsoft.com/office/powerpoint/2012/main" userId="S::MiskovaM@crr.cz::d11d2267-e500-4a68-a73d-f45eef99d64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B55A2"/>
    <a:srgbClr val="0C56A4"/>
    <a:srgbClr val="0C56A6"/>
    <a:srgbClr val="00529C"/>
    <a:srgbClr val="CCCCCC"/>
    <a:srgbClr val="5FA4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814"/>
    <p:restoredTop sz="86433"/>
  </p:normalViewPr>
  <p:slideViewPr>
    <p:cSldViewPr snapToGrid="0" snapToObjects="1">
      <p:cViewPr varScale="1">
        <p:scale>
          <a:sx n="114" d="100"/>
          <a:sy n="114" d="100"/>
        </p:scale>
        <p:origin x="1122" y="102"/>
      </p:cViewPr>
      <p:guideLst>
        <p:guide orient="horz" pos="3382"/>
        <p:guide pos="4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4D319-7988-0C47-A5AD-1F558D33A39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6DEBE-37C2-3D4C-B405-6A696479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32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DD4C1-CE3B-8245-AB32-946652F98E9B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A35AD-0B81-F94A-83A1-9125CBB4F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1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80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9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4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97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88B61CF2-46DE-C141-AA64-5A32E045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3137" y="6356349"/>
            <a:ext cx="500431" cy="365125"/>
          </a:xfrm>
        </p:spPr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7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83137" y="6356349"/>
            <a:ext cx="500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5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1" r:id="rId4"/>
    <p:sldLayoutId id="2147483662" r:id="rId5"/>
    <p:sldLayoutId id="2147483660" r:id="rId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rgbClr val="00529C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200"/>
        </a:spcAft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87325" algn="l" defTabSz="457200" rtl="0" eaLnBrk="1" latinLnBrk="0" hangingPunct="1">
        <a:lnSpc>
          <a:spcPct val="100000"/>
        </a:lnSpc>
        <a:spcBef>
          <a:spcPts val="1680"/>
        </a:spcBef>
        <a:spcAft>
          <a:spcPts val="0"/>
        </a:spcAft>
        <a:buFont typeface="Arial"/>
        <a:buChar char="•"/>
        <a:defRPr sz="2000" b="1" kern="1200">
          <a:solidFill>
            <a:srgbClr val="00529C"/>
          </a:solidFill>
          <a:latin typeface="+mn-lt"/>
          <a:ea typeface="+mn-ea"/>
          <a:cs typeface="+mn-cs"/>
        </a:defRPr>
      </a:lvl2pPr>
      <a:lvl3pPr marL="720725" indent="-187325" algn="l" defTabSz="4572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187325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54125" indent="-173038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r.cz/" TargetMode="External"/><Relationship Id="rId2" Type="http://schemas.openxmlformats.org/officeDocument/2006/relationships/hyperlink" Target="https://irop.mmr.cz/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marie.miskova@crr.cz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regionynasbavi.cz/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ks.crr.cz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8A737-6413-1046-BFA6-F6A3779A8C3F}"/>
              </a:ext>
            </a:extLst>
          </p:cNvPr>
          <p:cNvSpPr txBox="1">
            <a:spLocks/>
          </p:cNvSpPr>
          <p:nvPr/>
        </p:nvSpPr>
        <p:spPr>
          <a:xfrm>
            <a:off x="779228" y="927335"/>
            <a:ext cx="6400800" cy="320833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5000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</a:rPr>
              <a:t>Aktuální informace z Centra pro regionální rozvoj České republiky IROP a IROP II</a:t>
            </a:r>
            <a:endParaRPr lang="cs-CZ" sz="5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BC9B11F6-08F1-3545-BF2C-568AE684575E}"/>
              </a:ext>
            </a:extLst>
          </p:cNvPr>
          <p:cNvSpPr txBox="1">
            <a:spLocks/>
          </p:cNvSpPr>
          <p:nvPr/>
        </p:nvSpPr>
        <p:spPr>
          <a:xfrm>
            <a:off x="903053" y="4940978"/>
            <a:ext cx="6400800" cy="636143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21. jednání Regionální stále konference v Karlovarském kraji </a:t>
            </a:r>
          </a:p>
          <a:p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19.11.2021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9A93C5EC-424C-AC4D-B30E-0A1EDBAEB96F}"/>
              </a:ext>
            </a:extLst>
          </p:cNvPr>
          <p:cNvSpPr txBox="1">
            <a:spLocks/>
          </p:cNvSpPr>
          <p:nvPr/>
        </p:nvSpPr>
        <p:spPr>
          <a:xfrm>
            <a:off x="779228" y="5577122"/>
            <a:ext cx="6524625" cy="5720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Ing. Marie Míšková, ředitelka územního odboru IROP pro Karlovarský kraj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244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1B9097-D240-154A-A09B-2A85D58E1FD7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base"/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394E8B13-D9A1-6E4D-A5A3-AB540DAFCB99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Harmonogram přípravy IROP 2021-2027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CBB1C8-18D1-1846-A4A6-1818B460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55FBFEBD-2232-460C-AFFF-28878D2A5D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181478"/>
              </p:ext>
            </p:extLst>
          </p:nvPr>
        </p:nvGraphicFramePr>
        <p:xfrm>
          <a:off x="666925" y="1306603"/>
          <a:ext cx="7810150" cy="4875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2831">
                  <a:extLst>
                    <a:ext uri="{9D8B030D-6E8A-4147-A177-3AD203B41FA5}">
                      <a16:colId xmlns:a16="http://schemas.microsoft.com/office/drawing/2014/main" val="3854894254"/>
                    </a:ext>
                  </a:extLst>
                </a:gridCol>
                <a:gridCol w="1888709">
                  <a:extLst>
                    <a:ext uri="{9D8B030D-6E8A-4147-A177-3AD203B41FA5}">
                      <a16:colId xmlns:a16="http://schemas.microsoft.com/office/drawing/2014/main" val="4154405373"/>
                    </a:ext>
                  </a:extLst>
                </a:gridCol>
                <a:gridCol w="1598610">
                  <a:extLst>
                    <a:ext uri="{9D8B030D-6E8A-4147-A177-3AD203B41FA5}">
                      <a16:colId xmlns:a16="http://schemas.microsoft.com/office/drawing/2014/main" val="4228224542"/>
                    </a:ext>
                  </a:extLst>
                </a:gridCol>
              </a:tblGrid>
              <a:tr h="851873">
                <a:tc>
                  <a:txBody>
                    <a:bodyPr/>
                    <a:lstStyle/>
                    <a:p>
                      <a:r>
                        <a:rPr lang="cs-CZ" dirty="0"/>
                        <a:t>Úkol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Termín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Odpovídá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7050873"/>
                  </a:ext>
                </a:extLst>
              </a:tr>
              <a:tr h="334762"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Pravidla spolufinancování programů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12.4.2021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Vláda/MF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662214"/>
                  </a:ext>
                </a:extLst>
              </a:tr>
              <a:tr h="527403"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Meziresortní připomínkové řízení k PD IROP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Květen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ŘO IROP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564361"/>
                  </a:ext>
                </a:extLst>
              </a:tr>
              <a:tr h="753433"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Schválení Obecného nařízení, nařízení EFRR a FS a Víceletého finančního rámce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24.6.2021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Evropský parlament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2764367"/>
                  </a:ext>
                </a:extLst>
              </a:tr>
              <a:tr h="539520"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Připomínky EK k PD IROP a neformální vyjednávání s 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Květen, červenec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Evropská komise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587183"/>
                  </a:ext>
                </a:extLst>
              </a:tr>
              <a:tr h="334762"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SEA k PD IROP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25. 10 2021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MŽP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008781"/>
                  </a:ext>
                </a:extLst>
              </a:tr>
              <a:tr h="334762"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Schválení PD IROP vládou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5.11. 2021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Vláda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793801"/>
                  </a:ext>
                </a:extLst>
              </a:tr>
              <a:tr h="539520"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Schválení PD IROP ze strany 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Duben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Evropská komise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183735"/>
                  </a:ext>
                </a:extLst>
              </a:tr>
              <a:tr h="334762"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PRVNÍ VÝZVY IROP 2021-2027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Duben – květen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rgbClr val="0070C0"/>
                          </a:solidFill>
                        </a:rPr>
                        <a:t>ŘO IROP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592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607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1B9097-D240-154A-A09B-2A85D58E1FD7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base"/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394E8B13-D9A1-6E4D-A5A3-AB540DAFCB99}"/>
              </a:ext>
            </a:extLst>
          </p:cNvPr>
          <p:cNvSpPr txBox="1">
            <a:spLocks/>
          </p:cNvSpPr>
          <p:nvPr/>
        </p:nvSpPr>
        <p:spPr>
          <a:xfrm>
            <a:off x="1127928" y="398652"/>
            <a:ext cx="7053562" cy="61211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Návrh rozdělení alokace v IROP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CBB1C8-18D1-1846-A4A6-1818B460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A3099AE7-047F-4444-BB4C-E300039B05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418109"/>
              </p:ext>
            </p:extLst>
          </p:nvPr>
        </p:nvGraphicFramePr>
        <p:xfrm>
          <a:off x="545284" y="1168959"/>
          <a:ext cx="796939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819">
                  <a:extLst>
                    <a:ext uri="{9D8B030D-6E8A-4147-A177-3AD203B41FA5}">
                      <a16:colId xmlns:a16="http://schemas.microsoft.com/office/drawing/2014/main" val="263286949"/>
                    </a:ext>
                  </a:extLst>
                </a:gridCol>
                <a:gridCol w="1498192">
                  <a:extLst>
                    <a:ext uri="{9D8B030D-6E8A-4147-A177-3AD203B41FA5}">
                      <a16:colId xmlns:a16="http://schemas.microsoft.com/office/drawing/2014/main" val="3519552912"/>
                    </a:ext>
                  </a:extLst>
                </a:gridCol>
                <a:gridCol w="2591896">
                  <a:extLst>
                    <a:ext uri="{9D8B030D-6E8A-4147-A177-3AD203B41FA5}">
                      <a16:colId xmlns:a16="http://schemas.microsoft.com/office/drawing/2014/main" val="2531040641"/>
                    </a:ext>
                  </a:extLst>
                </a:gridCol>
                <a:gridCol w="1954483">
                  <a:extLst>
                    <a:ext uri="{9D8B030D-6E8A-4147-A177-3AD203B41FA5}">
                      <a16:colId xmlns:a16="http://schemas.microsoft.com/office/drawing/2014/main" val="2549625361"/>
                    </a:ext>
                  </a:extLst>
                </a:gridCol>
              </a:tblGrid>
              <a:tr h="574921">
                <a:tc>
                  <a:txBody>
                    <a:bodyPr/>
                    <a:lstStyle/>
                    <a:p>
                      <a:r>
                        <a:rPr lang="cs-CZ" dirty="0"/>
                        <a:t>Cíl politiky EU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Specifický cíl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oblast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/>
                        <a:t>Alokace v Kč (EFRR)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461700"/>
                  </a:ext>
                </a:extLst>
              </a:tr>
              <a:tr h="328526"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CP 1  - priorita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SC 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eGovernment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13 184 752 074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067654"/>
                  </a:ext>
                </a:extLst>
              </a:tr>
              <a:tr h="328526">
                <a:tc rowSpan="3"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CP 2 – priorita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SC 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Městská mobilita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21 618 659 010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198849"/>
                  </a:ext>
                </a:extLst>
              </a:tr>
              <a:tr h="328526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SC 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Veřejná prostranství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14 640 615 392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257244"/>
                  </a:ext>
                </a:extLst>
              </a:tr>
              <a:tr h="328526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SC 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IZS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9 401 359 240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441741"/>
                  </a:ext>
                </a:extLst>
              </a:tr>
              <a:tr h="328526"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CP – priorita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SC 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Silnice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10 877 534 746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875005"/>
                  </a:ext>
                </a:extLst>
              </a:tr>
              <a:tr h="328526">
                <a:tc rowSpan="4"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CP – priorita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SC 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Vzdělávání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15 047 921 902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008679"/>
                  </a:ext>
                </a:extLst>
              </a:tr>
              <a:tr h="328526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SC 4.2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Sociální infrastruktura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9 679 604 844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100300"/>
                  </a:ext>
                </a:extLst>
              </a:tr>
              <a:tr h="328526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SC 4.3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Zdravotnictví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10 232 104 870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058346"/>
                  </a:ext>
                </a:extLst>
              </a:tr>
              <a:tr h="328526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SC 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Kultura a cestovní ruch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9 449 982 490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518593"/>
                  </a:ext>
                </a:extLst>
              </a:tr>
              <a:tr h="328526"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CP – priorita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SC 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CLLD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8 523 834 930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479993"/>
                  </a:ext>
                </a:extLst>
              </a:tr>
              <a:tr h="328526"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CP – priorita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SC 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Technická pomoc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2 218 910 408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5923441"/>
                  </a:ext>
                </a:extLst>
              </a:tr>
              <a:tr h="328526"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Celkem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124 875 279 906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151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4506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1B9097-D240-154A-A09B-2A85D58E1FD7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base"/>
            <a:r>
              <a:rPr lang="cs-CZ" sz="2000" b="1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Obecně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Max. 30 % alokace v IROP na integrované nástroje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r>
              <a:rPr lang="cs-CZ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r>
              <a:rPr lang="cs-CZ" sz="2000" b="1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ITI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Pouze nástroj ITI (stávající IPRÚ v roli ITI)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ITI bude vykonávat pouze roli nositele, bez zapojení ZS ITI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Součástí strategie již stěžejní strategické projekty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Opět vyčleněná alokace ve specifických cílech IROP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sz="2000" b="0" i="0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endParaRPr lang="cs-CZ" sz="2000" b="0" i="0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Celková alokace                 25 989 365 791 Kč (EFRR)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endParaRPr lang="cs-CZ" sz="20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l" rtl="0" fontAlgn="base"/>
            <a:endParaRPr lang="en-US" sz="2000" b="0" i="0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cs-CZ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394E8B13-D9A1-6E4D-A5A3-AB540DAFCB99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Připravované nástroje v IROP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CBB1C8-18D1-1846-A4A6-1818B460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296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1B9097-D240-154A-A09B-2A85D58E1FD7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base"/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394E8B13-D9A1-6E4D-A5A3-AB540DAFCB99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Připravované nástroje v IROP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CBB1C8-18D1-1846-A4A6-1818B460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7BDAEB73-DF47-4D32-9B78-5A816EAF6AF5}"/>
              </a:ext>
            </a:extLst>
          </p:cNvPr>
          <p:cNvSpPr txBox="1"/>
          <p:nvPr/>
        </p:nvSpPr>
        <p:spPr>
          <a:xfrm>
            <a:off x="1036039" y="1698834"/>
            <a:ext cx="698003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cs-CZ" sz="1800" b="1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CLLD</a:t>
            </a:r>
            <a:r>
              <a:rPr lang="en-US" sz="18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sz="1800" b="0" i="0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endParaRPr lang="en-US" sz="1800" b="0" i="0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18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Samostatný SC 5.1 IROP</a:t>
            </a:r>
            <a:r>
              <a:rPr lang="en-US" sz="18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18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Větší důraz na animační činnost, přípravu projektů v území, spolupráci se žadateli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endParaRPr lang="cs-CZ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dirty="0">
                <a:solidFill>
                  <a:srgbClr val="0070C0"/>
                </a:solidFill>
                <a:latin typeface="Arial" panose="020B0604020202020204" pitchFamily="34" charset="0"/>
              </a:rPr>
              <a:t>Celková alokace                          8 523 834 930 Kč (EFRR)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endParaRPr lang="cs-CZ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dirty="0">
                <a:solidFill>
                  <a:srgbClr val="0070C0"/>
                </a:solidFill>
                <a:latin typeface="Arial" panose="020B0604020202020204" pitchFamily="34" charset="0"/>
              </a:rPr>
              <a:t>Pro srovnání v IROP 2014-2020 byla alokace 7 902 238 370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8804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1B9097-D240-154A-A09B-2A85D58E1FD7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base"/>
            <a:r>
              <a:rPr lang="cs-CZ" sz="2000" b="1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KPSV +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Koordinovaný přístup k sociálně vyloučeným lokalitám 2021+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Koordinuje Agentura pro sociální začleňování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Zapojené programy - OPZ+, OP JAK, IROP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IROP – sociální služby, sociální bydlení, vzdělávání 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Opět vyčleněná alokace ve vyhlášených výzvách IROP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r>
              <a:rPr lang="cs-CZ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r>
              <a:rPr lang="cs-CZ" sz="2000" b="1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RAP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Regionální akční plány jen v IROP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Primárně krajská témata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Silnice II. třídy, střední školství, zdravotnická záchranná služba, deinstitucionalizace sociálních služeb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Wingdings" panose="05000000000000000000" pitchFamily="2" charset="2"/>
              <a:buChar char="q"/>
            </a:pPr>
            <a:r>
              <a:rPr lang="cs-CZ" sz="2000" b="0" i="0" u="none" strike="noStrike" dirty="0" err="1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RAPy</a:t>
            </a: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budou schváleny Regionální stálou konferencí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endParaRPr lang="cs-CZ" sz="2000" b="0" i="0" u="none" strike="noStrike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Výzva IROP s alokací po krajích podle jasného klíče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394E8B13-D9A1-6E4D-A5A3-AB540DAFCB99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Připravované nástroje v IROP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CBB1C8-18D1-1846-A4A6-1818B460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218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1B9097-D240-154A-A09B-2A85D58E1FD7}"/>
              </a:ext>
            </a:extLst>
          </p:cNvPr>
          <p:cNvSpPr txBox="1">
            <a:spLocks/>
          </p:cNvSpPr>
          <p:nvPr/>
        </p:nvSpPr>
        <p:spPr>
          <a:xfrm>
            <a:off x="847289" y="1233183"/>
            <a:ext cx="7439080" cy="4612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 IROP: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www.irop.mmr.cz/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							</a:t>
            </a:r>
          </a:p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									</a:t>
            </a:r>
            <a:r>
              <a:rPr lang="cs-CZ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 Centra:</a:t>
            </a:r>
            <a:r>
              <a:rPr lang="cs-CZ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www.crr.cz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394E8B13-D9A1-6E4D-A5A3-AB540DAFCB99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Kde najdete informace o IROP 2021-2027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CBB1C8-18D1-1846-A4A6-1818B460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132F919E-C127-46CB-8002-0B73ADF2B2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615" y="1609703"/>
            <a:ext cx="4922562" cy="394380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EC90B183-0E5D-48E1-84FA-310B5526B0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6422" y="3229761"/>
            <a:ext cx="3192953" cy="214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519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8F933821-A5DA-7140-8831-7E4D84AA8A8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501650" cy="365125"/>
          </a:xfrm>
        </p:spPr>
        <p:txBody>
          <a:bodyPr/>
          <a:lstStyle/>
          <a:p>
            <a:fld id="{4000C4B2-41BC-D741-8B94-B76DB6967C0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81CD06E-30C7-0F4B-9F7B-A86A3F339833}"/>
              </a:ext>
            </a:extLst>
          </p:cNvPr>
          <p:cNvSpPr txBox="1">
            <a:spLocks/>
          </p:cNvSpPr>
          <p:nvPr/>
        </p:nvSpPr>
        <p:spPr>
          <a:xfrm>
            <a:off x="0" y="2938585"/>
            <a:ext cx="9143999" cy="8904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r>
              <a:rPr lang="cs-CZ" sz="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ADC09A3-2798-42E3-B4FB-7E109E32AB33}"/>
              </a:ext>
            </a:extLst>
          </p:cNvPr>
          <p:cNvSpPr txBox="1"/>
          <p:nvPr/>
        </p:nvSpPr>
        <p:spPr>
          <a:xfrm>
            <a:off x="501650" y="4626176"/>
            <a:ext cx="433040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Ing. Marie Míšková</a:t>
            </a:r>
          </a:p>
          <a:p>
            <a:r>
              <a:rPr lang="cs-CZ" dirty="0">
                <a:solidFill>
                  <a:schemeClr val="bg1"/>
                </a:solidFill>
              </a:rPr>
              <a:t>Územní odbor IROP pro Karlovarský kraj</a:t>
            </a:r>
          </a:p>
          <a:p>
            <a:r>
              <a:rPr lang="cs-CZ" dirty="0">
                <a:solidFill>
                  <a:schemeClr val="bg1"/>
                </a:solidFill>
              </a:rPr>
              <a:t>Závodní 391/96C, 360 06 Karlovy Vary</a:t>
            </a:r>
          </a:p>
          <a:p>
            <a:r>
              <a:rPr lang="cs-CZ" dirty="0">
                <a:solidFill>
                  <a:schemeClr val="bg1"/>
                </a:solidFill>
              </a:rPr>
              <a:t>Tel. </a:t>
            </a:r>
            <a:r>
              <a:rPr lang="cs-CZ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731 604 698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E-mail: </a:t>
            </a:r>
            <a:r>
              <a:rPr lang="cs-CZ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marie.miskova@crr.cz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www.crr.cz </a:t>
            </a:r>
          </a:p>
          <a:p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86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CB42D28B-9663-9C4B-B889-DF93729E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24DD861-68A1-954C-99B1-26C72E8C314F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68E24D-3781-724A-AB9B-E8D90906EF30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Čerpání IROP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D6E75142-886A-4291-8C23-53E76DCA2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073" y="1998067"/>
            <a:ext cx="6249272" cy="373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080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CB42D28B-9663-9C4B-B889-DF93729E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68E24D-3781-724A-AB9B-E8D90906EF30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Podpora IROP v Karlovarském kraji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2B83662F-57B7-4714-9503-FA3046CD4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916" y="1609471"/>
            <a:ext cx="6030167" cy="363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44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8F12B2A-97E4-2C43-8325-B08A28FCF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3438C0C9-9787-9242-8582-8935FAF917D8}"/>
              </a:ext>
            </a:extLst>
          </p:cNvPr>
          <p:cNvSpPr txBox="1">
            <a:spLocks/>
          </p:cNvSpPr>
          <p:nvPr/>
        </p:nvSpPr>
        <p:spPr>
          <a:xfrm>
            <a:off x="962510" y="1249960"/>
            <a:ext cx="7552316" cy="46894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cs-CZ" sz="1600" dirty="0">
                <a:solidFill>
                  <a:srgbClr val="0070C0"/>
                </a:solidFill>
                <a:latin typeface="Arial" panose="020B0604020202020204" pitchFamily="34" charset="0"/>
              </a:rPr>
              <a:t>Rok 2020 a začátek roku 2021 byl klíčový pro čerpání všech evropských programů, včetně IROP. EK zareagovala na pandemii Covid-19 přidělením dodatečné finanční pomoci za účelem snížení dopadů infekčního onemocnění. IROP je jediným programem, který rozděluje tyto finanční prostředky, a to prostřednictvím nástroje REACT-  EU (21,6 </a:t>
            </a:r>
            <a:r>
              <a:rPr lang="cs-CZ" sz="1600" dirty="0" err="1">
                <a:solidFill>
                  <a:srgbClr val="0070C0"/>
                </a:solidFill>
                <a:latin typeface="Arial" panose="020B0604020202020204" pitchFamily="34" charset="0"/>
              </a:rPr>
              <a:t>mld.Kč</a:t>
            </a:r>
            <a:r>
              <a:rPr lang="cs-CZ" sz="1600" dirty="0">
                <a:solidFill>
                  <a:srgbClr val="0070C0"/>
                </a:solidFill>
                <a:latin typeface="Arial" panose="020B0604020202020204" pitchFamily="34" charset="0"/>
              </a:rPr>
              <a:t>) s podmínkou dočerpání do konce roku 2023. </a:t>
            </a: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cs-CZ" sz="1600" dirty="0">
                <a:solidFill>
                  <a:srgbClr val="0070C0"/>
                </a:solidFill>
                <a:latin typeface="Arial" panose="020B0604020202020204" pitchFamily="34" charset="0"/>
              </a:rPr>
              <a:t>Výzvy REACT-EU vyhlášeny v dubnu 2021. Zaměření na oblast zdravotnictví, IZS a sociální infrastrukturu. Aktuálně došlo k úpravě výzev poskytovatelům zdravotnických služeb (posílila se finančně 98. výzva o 3,5 </a:t>
            </a:r>
            <a:r>
              <a:rPr lang="cs-CZ" sz="1600" dirty="0" err="1">
                <a:solidFill>
                  <a:srgbClr val="0070C0"/>
                </a:solidFill>
                <a:latin typeface="Arial" panose="020B0604020202020204" pitchFamily="34" charset="0"/>
              </a:rPr>
              <a:t>mld.Kč</a:t>
            </a:r>
            <a:r>
              <a:rPr lang="cs-CZ" sz="1600" dirty="0">
                <a:solidFill>
                  <a:srgbClr val="0070C0"/>
                </a:solidFill>
                <a:latin typeface="Arial" panose="020B0604020202020204" pitchFamily="34" charset="0"/>
              </a:rPr>
              <a:t>, v 99. a 100. výzvě se snížila míra financování na 70 % a upravily se podporované aktivity včetně limitů).</a:t>
            </a: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cs-CZ" sz="1600" dirty="0">
                <a:solidFill>
                  <a:srgbClr val="0070C0"/>
                </a:solidFill>
                <a:latin typeface="Arial" panose="020B0604020202020204" pitchFamily="34" charset="0"/>
              </a:rPr>
              <a:t>Dále budou do výzev v REACT-EU přidaný další prostředky z 2. tranše (cca 8,1 </a:t>
            </a:r>
            <a:r>
              <a:rPr lang="cs-CZ" sz="1600" dirty="0" err="1">
                <a:solidFill>
                  <a:srgbClr val="0070C0"/>
                </a:solidFill>
                <a:latin typeface="Arial" panose="020B0604020202020204" pitchFamily="34" charset="0"/>
              </a:rPr>
              <a:t>mld.Kč</a:t>
            </a:r>
            <a:r>
              <a:rPr lang="cs-CZ" sz="1600" dirty="0">
                <a:solidFill>
                  <a:srgbClr val="0070C0"/>
                </a:solidFill>
                <a:latin typeface="Arial" panose="020B0604020202020204" pitchFamily="34" charset="0"/>
              </a:rPr>
              <a:t>)</a:t>
            </a: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endParaRPr lang="cs-CZ" sz="16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cs-CZ" sz="1600" dirty="0">
                <a:solidFill>
                  <a:srgbClr val="0070C0"/>
                </a:solidFill>
                <a:latin typeface="Arial" panose="020B0604020202020204" pitchFamily="34" charset="0"/>
              </a:rPr>
              <a:t>Publicita k projektům IROP:</a:t>
            </a:r>
          </a:p>
          <a:p>
            <a:pPr marL="342900" indent="-342900" fontAlgn="base">
              <a:buFont typeface="Wingdings" panose="05000000000000000000" pitchFamily="2" charset="2"/>
              <a:buChar char="Ø"/>
            </a:pPr>
            <a:r>
              <a:rPr lang="cs-CZ" sz="1600" dirty="0">
                <a:solidFill>
                  <a:srgbClr val="0070C0"/>
                </a:solidFill>
                <a:latin typeface="Arial" panose="020B0604020202020204" pitchFamily="34" charset="0"/>
              </a:rPr>
              <a:t>microsite Regiony nás baví, videa na odkaze </a:t>
            </a:r>
            <a:r>
              <a:rPr lang="cs-CZ" sz="1600" u="sng" dirty="0">
                <a:solidFill>
                  <a:srgbClr val="0070C0"/>
                </a:solidFill>
                <a:latin typeface="Arial" panose="020B0604020202020204" pitchFamily="34" charset="0"/>
              </a:rPr>
              <a:t>https://www.youtube.com/channel/UCd0hOLYx3At-cYrQgFFRSgw/videos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9135655-E394-5840-A990-731AB244CD14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Aktuality z Centra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818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1B9097-D240-154A-A09B-2A85D58E1FD7}"/>
              </a:ext>
            </a:extLst>
          </p:cNvPr>
          <p:cNvSpPr txBox="1">
            <a:spLocks/>
          </p:cNvSpPr>
          <p:nvPr/>
        </p:nvSpPr>
        <p:spPr>
          <a:xfrm>
            <a:off x="1127929" y="1510018"/>
            <a:ext cx="7158440" cy="433561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Regiony nás baví </a:t>
            </a:r>
            <a:r>
              <a:rPr lang="cs-CZ" sz="2000" b="0" i="0" u="sng" dirty="0">
                <a:solidFill>
                  <a:srgbClr val="202124"/>
                </a:solidFill>
                <a:effectLst/>
                <a:latin typeface="arial" panose="020B0604020202020204" pitchFamily="34" charset="0"/>
                <a:hlinkClick r:id="rId2"/>
              </a:rPr>
              <a:t>https://regionynasbavi.cz</a:t>
            </a:r>
            <a:endParaRPr lang="cs-CZ" sz="2000" b="0" i="0" u="sng" dirty="0">
              <a:solidFill>
                <a:srgbClr val="1A0DAB"/>
              </a:solidFill>
              <a:effectLst/>
              <a:latin typeface="arial" panose="020B0604020202020204" pitchFamily="34" charset="0"/>
              <a:hlinkClick r:id="rId2"/>
            </a:endParaRPr>
          </a:p>
          <a:p>
            <a:br>
              <a:rPr lang="cs-CZ" sz="20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</a:b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394E8B13-D9A1-6E4D-A5A3-AB540DAFCB99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Informace o projektech IROP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CBB1C8-18D1-1846-A4A6-1818B460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47F664DA-32FE-4BA4-A40E-9E75128737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749" y="1988191"/>
            <a:ext cx="7345620" cy="414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20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8F12B2A-97E4-2C43-8325-B08A28FCF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3438C0C9-9787-9242-8582-8935FAF917D8}"/>
              </a:ext>
            </a:extLst>
          </p:cNvPr>
          <p:cNvSpPr txBox="1">
            <a:spLocks/>
          </p:cNvSpPr>
          <p:nvPr/>
        </p:nvSpPr>
        <p:spPr>
          <a:xfrm>
            <a:off x="683567" y="1364207"/>
            <a:ext cx="7621533" cy="456680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 rtl="0" fontAlgn="base">
              <a:buFont typeface="Wingdings" panose="05000000000000000000" pitchFamily="2" charset="2"/>
              <a:buChar char="Ø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Služba určená pro zjednodušení komunikace při řešení dotazů před podáním žádosti o podporu v rámci IROP 2021–2027 (aktivně se využívá již u REACT-EU).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just" rtl="0" fontAlgn="base">
              <a:buFont typeface="Wingdings" panose="05000000000000000000" pitchFamily="2" charset="2"/>
              <a:buChar char="Ø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Přehled všech dotazů a odpovědí na jednom místě.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just" rtl="0" fontAlgn="base">
              <a:buFont typeface="Wingdings" panose="05000000000000000000" pitchFamily="2" charset="2"/>
              <a:buChar char="Ø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Přehled nejčastěji kladených dotazů a odpovědí.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just" rtl="0" fontAlgn="base">
              <a:buFont typeface="Wingdings" panose="05000000000000000000" pitchFamily="2" charset="2"/>
              <a:buChar char="Ø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Dostupný přes webové rozhraní </a:t>
            </a:r>
            <a:r>
              <a:rPr lang="cs-CZ" sz="2000" b="0" i="0" u="sng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https://ks.crr.cz/</a:t>
            </a:r>
            <a:r>
              <a:rPr lang="cs-CZ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just" rtl="0" fontAlgn="base">
              <a:buFont typeface="Wingdings" panose="05000000000000000000" pitchFamily="2" charset="2"/>
              <a:buChar char="Ø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Pro řešení konkrétních dotazů je třeba provedení registrace tazatele.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just" rtl="0" fontAlgn="base">
              <a:buFont typeface="Wingdings" panose="05000000000000000000" pitchFamily="2" charset="2"/>
              <a:buChar char="Ø"/>
            </a:pPr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Po založení účtu tazatele a jeho validaci 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just" rtl="0" fontAlgn="base"/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     skrze mailovou adresu je možné zakládat 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2000" b="0" i="0" dirty="0">
              <a:solidFill>
                <a:srgbClr val="0070C0"/>
              </a:solidFill>
              <a:effectLst/>
              <a:latin typeface="Segoe UI" panose="020B0502040204020203" pitchFamily="34" charset="0"/>
            </a:endParaRPr>
          </a:p>
          <a:p>
            <a:pPr algn="just" rtl="0" fontAlgn="base"/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     nové dotazy, které jsou dle zadaných 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2000" b="0" i="0" dirty="0">
              <a:solidFill>
                <a:srgbClr val="0070C0"/>
              </a:solidFill>
              <a:effectLst/>
              <a:latin typeface="Segoe UI" panose="020B0502040204020203" pitchFamily="34" charset="0"/>
            </a:endParaRPr>
          </a:p>
          <a:p>
            <a:pPr algn="just" rtl="0" fontAlgn="base"/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     parametrů přiřazovány příslušným pracovníkům 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2000" b="0" i="0" dirty="0">
              <a:solidFill>
                <a:srgbClr val="0070C0"/>
              </a:solidFill>
              <a:effectLst/>
              <a:latin typeface="Segoe UI" panose="020B0502040204020203" pitchFamily="34" charset="0"/>
            </a:endParaRPr>
          </a:p>
          <a:p>
            <a:pPr algn="just" rtl="0" fontAlgn="base"/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     Centra pro regionální rozvoj České republiky, </a:t>
            </a:r>
            <a:r>
              <a:rPr lang="en-US" sz="2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2000" b="0" i="0" dirty="0">
              <a:solidFill>
                <a:srgbClr val="0070C0"/>
              </a:solidFill>
              <a:effectLst/>
              <a:latin typeface="Segoe UI" panose="020B0502040204020203" pitchFamily="34" charset="0"/>
            </a:endParaRPr>
          </a:p>
          <a:p>
            <a:pPr algn="just" rtl="0" fontAlgn="base"/>
            <a:r>
              <a:rPr lang="cs-CZ" sz="2000" b="0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     kteří zajišťují odpovědi</a:t>
            </a:r>
            <a:r>
              <a:rPr lang="cs-CZ" sz="2000" b="0" i="0" u="none" strike="noStrike" dirty="0">
                <a:solidFill>
                  <a:srgbClr val="10253F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20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9135655-E394-5840-A990-731AB244CD14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Konzultační servis IROP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AA0B101-81D7-4827-A35D-294ADD204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233" y="3429000"/>
            <a:ext cx="2530933" cy="2513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219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1B9097-D240-154A-A09B-2A85D58E1FD7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394E8B13-D9A1-6E4D-A5A3-AB540DAFCB99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Konzultační servis IROP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CBB1C8-18D1-1846-A4A6-1818B460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988CD959-0033-410D-A61F-7A75E2487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29" y="1930778"/>
            <a:ext cx="6888142" cy="299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24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1B9097-D240-154A-A09B-2A85D58E1FD7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394E8B13-D9A1-6E4D-A5A3-AB540DAFCB99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Konzultační servis IROP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CBB1C8-18D1-1846-A4A6-1818B460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4056F912-E961-4042-8CFD-86D5CFBD0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09" y="1795244"/>
            <a:ext cx="8153502" cy="359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582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1B9097-D240-154A-A09B-2A85D58E1FD7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base"/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394E8B13-D9A1-6E4D-A5A3-AB540DAFCB99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IROP 2021-2027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CBB1C8-18D1-1846-A4A6-1818B460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AC13E023-801B-4B63-9EBE-6CD9158585A7}"/>
              </a:ext>
            </a:extLst>
          </p:cNvPr>
          <p:cNvSpPr txBox="1"/>
          <p:nvPr/>
        </p:nvSpPr>
        <p:spPr>
          <a:xfrm>
            <a:off x="857631" y="1661517"/>
            <a:ext cx="73238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cs-CZ" dirty="0">
                <a:solidFill>
                  <a:srgbClr val="0070C0"/>
                </a:solidFill>
              </a:rPr>
              <a:t>Aktuální návrh Programového dokumentu IROP 2021-2027 k 26. říjnu 2021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cs-CZ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cs-CZ" dirty="0">
                <a:solidFill>
                  <a:srgbClr val="0070C0"/>
                </a:solidFill>
              </a:rPr>
              <a:t>Neformální jednání s Evropskou komisí k Programovému dokumentu probíhá po celý rok 2021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cs-CZ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cs-CZ" dirty="0">
                <a:solidFill>
                  <a:srgbClr val="0070C0"/>
                </a:solidFill>
              </a:rPr>
              <a:t>Vláda České republiky schválila dne 27.9.2021 Dohodu o partnerství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cs-CZ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cs-CZ" dirty="0">
                <a:solidFill>
                  <a:srgbClr val="0070C0"/>
                </a:solidFill>
              </a:rPr>
              <a:t>První výzvy pro nové období očekáváme ve 2. čtvrtletí 2021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cs-CZ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cs-CZ" dirty="0">
                <a:solidFill>
                  <a:srgbClr val="0070C0"/>
                </a:solidFill>
              </a:rPr>
              <a:t>Pravidla spolufinancování SF, která stanovila maximální podíly státního rozpočtu, resp. Státních fondů a zároveň minimální finanční spoluúčast příjemců na spolufinancování EU fondů v programovém období 2021-2027, schválila vláda ČR v dubnu 2021</a:t>
            </a:r>
          </a:p>
          <a:p>
            <a:endParaRPr lang="cs-CZ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443923"/>
      </p:ext>
    </p:extLst>
  </p:cSld>
  <p:clrMapOvr>
    <a:masterClrMapping/>
  </p:clrMapOvr>
</p:sld>
</file>

<file path=ppt/theme/theme1.xml><?xml version="1.0" encoding="utf-8"?>
<a:theme xmlns:a="http://schemas.openxmlformats.org/drawingml/2006/main" name="CRR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RR PPT modra" id="{D7112295-DE83-5842-848C-194A14FDB72F}" vid="{3F9FFF0E-BF0B-D64C-A9D2-5EEC900BA2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859</TotalTime>
  <Words>990</Words>
  <Application>Microsoft Office PowerPoint</Application>
  <PresentationFormat>Předvádění na obrazovce (4:3)</PresentationFormat>
  <Paragraphs>183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2" baseType="lpstr">
      <vt:lpstr>Arial</vt:lpstr>
      <vt:lpstr>Arial</vt:lpstr>
      <vt:lpstr>Calibri</vt:lpstr>
      <vt:lpstr>Segoe UI</vt:lpstr>
      <vt:lpstr>Wingdings</vt:lpstr>
      <vt:lpstr>CRR template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na více řádků, třeba i na tři anebo dokonce i na čtyři.</dc:title>
  <dc:subject/>
  <dc:creator>Microsoft Office User</dc:creator>
  <cp:keywords/>
  <dc:description/>
  <cp:lastModifiedBy>Míšková Marie</cp:lastModifiedBy>
  <cp:revision>55</cp:revision>
  <dcterms:created xsi:type="dcterms:W3CDTF">2021-01-13T14:58:16Z</dcterms:created>
  <dcterms:modified xsi:type="dcterms:W3CDTF">2021-11-08T08:17:14Z</dcterms:modified>
  <cp:category/>
</cp:coreProperties>
</file>