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28"/>
  </p:notesMasterIdLst>
  <p:sldIdLst>
    <p:sldId id="401" r:id="rId5"/>
    <p:sldId id="258" r:id="rId6"/>
    <p:sldId id="259" r:id="rId7"/>
    <p:sldId id="261" r:id="rId8"/>
    <p:sldId id="403" r:id="rId9"/>
    <p:sldId id="600" r:id="rId10"/>
    <p:sldId id="402" r:id="rId11"/>
    <p:sldId id="609" r:id="rId12"/>
    <p:sldId id="611" r:id="rId13"/>
    <p:sldId id="525" r:id="rId14"/>
    <p:sldId id="601" r:id="rId15"/>
    <p:sldId id="604" r:id="rId16"/>
    <p:sldId id="605" r:id="rId17"/>
    <p:sldId id="606" r:id="rId18"/>
    <p:sldId id="607" r:id="rId19"/>
    <p:sldId id="608" r:id="rId20"/>
    <p:sldId id="336" r:id="rId21"/>
    <p:sldId id="602" r:id="rId22"/>
    <p:sldId id="271" r:id="rId23"/>
    <p:sldId id="598" r:id="rId24"/>
    <p:sldId id="599" r:id="rId25"/>
    <p:sldId id="603" r:id="rId26"/>
    <p:sldId id="515" r:id="rId27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3C4E2"/>
    <a:srgbClr val="A6A664"/>
    <a:srgbClr val="5C808D"/>
    <a:srgbClr val="C9D60F"/>
    <a:srgbClr val="1C9ACC"/>
    <a:srgbClr val="B069C2"/>
    <a:srgbClr val="C95692"/>
    <a:srgbClr val="000000"/>
    <a:srgbClr val="4898C7"/>
    <a:srgbClr val="CCD44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ABFCF23-3B69-468F-B69F-88F6DE6A72F2}" styleName="Střední styl 1 – zvýraznění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BC89EF96-8CEA-46FF-86C4-4CE0E7609802}" styleName="Světlý styl 3 – zvýraznění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7DF18680-E054-41AD-8BC1-D1AEF772440D}" styleName="Střední styl 2 – zvýraznění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9CF1AB2-1976-4502-BF36-3FF5EA218861}" styleName="Střední styl 4 – zvýraznění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491"/>
    <p:restoredTop sz="70915"/>
  </p:normalViewPr>
  <p:slideViewPr>
    <p:cSldViewPr snapToGrid="0" snapToObjects="1">
      <p:cViewPr varScale="1">
        <p:scale>
          <a:sx n="73" d="100"/>
          <a:sy n="73" d="100"/>
        </p:scale>
        <p:origin x="630" y="3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viewProps" Target="viewProps.xml"/><Relationship Id="rId8" Type="http://schemas.openxmlformats.org/officeDocument/2006/relationships/slide" Target="slides/slide4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inn Radek" userId="32a49518-3bfa-4593-bbd2-d3b3c393cbb3" providerId="ADAL" clId="{1763A6CA-9B77-47C4-A6D9-01F02D332298}"/>
    <pc:docChg chg="undo custSel addSld delSld modSld">
      <pc:chgData name="Rinn Radek" userId="32a49518-3bfa-4593-bbd2-d3b3c393cbb3" providerId="ADAL" clId="{1763A6CA-9B77-47C4-A6D9-01F02D332298}" dt="2021-06-16T07:48:28.680" v="939" actId="20577"/>
      <pc:docMkLst>
        <pc:docMk/>
      </pc:docMkLst>
      <pc:sldChg chg="modNotesTx">
        <pc:chgData name="Rinn Radek" userId="32a49518-3bfa-4593-bbd2-d3b3c393cbb3" providerId="ADAL" clId="{1763A6CA-9B77-47C4-A6D9-01F02D332298}" dt="2021-06-16T07:48:22.866" v="938" actId="20577"/>
        <pc:sldMkLst>
          <pc:docMk/>
          <pc:sldMk cId="3728283376" sldId="598"/>
        </pc:sldMkLst>
      </pc:sldChg>
      <pc:sldChg chg="modNotesTx">
        <pc:chgData name="Rinn Radek" userId="32a49518-3bfa-4593-bbd2-d3b3c393cbb3" providerId="ADAL" clId="{1763A6CA-9B77-47C4-A6D9-01F02D332298}" dt="2021-06-16T07:48:28.680" v="939" actId="20577"/>
        <pc:sldMkLst>
          <pc:docMk/>
          <pc:sldMk cId="2940954711" sldId="599"/>
        </pc:sldMkLst>
      </pc:sldChg>
      <pc:sldChg chg="modSp modNotesTx">
        <pc:chgData name="Rinn Radek" userId="32a49518-3bfa-4593-bbd2-d3b3c393cbb3" providerId="ADAL" clId="{1763A6CA-9B77-47C4-A6D9-01F02D332298}" dt="2021-06-16T07:34:31.320" v="41" actId="20577"/>
        <pc:sldMkLst>
          <pc:docMk/>
          <pc:sldMk cId="18233533" sldId="600"/>
        </pc:sldMkLst>
        <pc:spChg chg="mod">
          <ac:chgData name="Rinn Radek" userId="32a49518-3bfa-4593-bbd2-d3b3c393cbb3" providerId="ADAL" clId="{1763A6CA-9B77-47C4-A6D9-01F02D332298}" dt="2021-06-16T07:34:24.138" v="40" actId="20577"/>
          <ac:spMkLst>
            <pc:docMk/>
            <pc:sldMk cId="18233533" sldId="600"/>
            <ac:spMk id="3" creationId="{00000000-0000-0000-0000-000000000000}"/>
          </ac:spMkLst>
        </pc:spChg>
      </pc:sldChg>
      <pc:sldChg chg="modNotesTx">
        <pc:chgData name="Rinn Radek" userId="32a49518-3bfa-4593-bbd2-d3b3c393cbb3" providerId="ADAL" clId="{1763A6CA-9B77-47C4-A6D9-01F02D332298}" dt="2021-06-16T07:42:40.105" v="766" actId="6549"/>
        <pc:sldMkLst>
          <pc:docMk/>
          <pc:sldMk cId="880441786" sldId="601"/>
        </pc:sldMkLst>
      </pc:sldChg>
      <pc:sldChg chg="modSp modNotesTx">
        <pc:chgData name="Rinn Radek" userId="32a49518-3bfa-4593-bbd2-d3b3c393cbb3" providerId="ADAL" clId="{1763A6CA-9B77-47C4-A6D9-01F02D332298}" dt="2021-06-16T07:43:44.289" v="857" actId="20577"/>
        <pc:sldMkLst>
          <pc:docMk/>
          <pc:sldMk cId="3397386764" sldId="605"/>
        </pc:sldMkLst>
        <pc:spChg chg="mod">
          <ac:chgData name="Rinn Radek" userId="32a49518-3bfa-4593-bbd2-d3b3c393cbb3" providerId="ADAL" clId="{1763A6CA-9B77-47C4-A6D9-01F02D332298}" dt="2021-06-16T07:43:41.899" v="856" actId="20577"/>
          <ac:spMkLst>
            <pc:docMk/>
            <pc:sldMk cId="3397386764" sldId="605"/>
            <ac:spMk id="3" creationId="{00000000-0000-0000-0000-000000000000}"/>
          </ac:spMkLst>
        </pc:spChg>
      </pc:sldChg>
      <pc:sldChg chg="modSp modNotesTx">
        <pc:chgData name="Rinn Radek" userId="32a49518-3bfa-4593-bbd2-d3b3c393cbb3" providerId="ADAL" clId="{1763A6CA-9B77-47C4-A6D9-01F02D332298}" dt="2021-06-16T07:44:16.414" v="929" actId="20577"/>
        <pc:sldMkLst>
          <pc:docMk/>
          <pc:sldMk cId="2007780318" sldId="607"/>
        </pc:sldMkLst>
        <pc:spChg chg="mod">
          <ac:chgData name="Rinn Radek" userId="32a49518-3bfa-4593-bbd2-d3b3c393cbb3" providerId="ADAL" clId="{1763A6CA-9B77-47C4-A6D9-01F02D332298}" dt="2021-06-16T07:44:13.139" v="928" actId="20577"/>
          <ac:spMkLst>
            <pc:docMk/>
            <pc:sldMk cId="2007780318" sldId="607"/>
            <ac:spMk id="3" creationId="{00000000-0000-0000-0000-000000000000}"/>
          </ac:spMkLst>
        </pc:spChg>
      </pc:sldChg>
      <pc:sldChg chg="addSp delSp modSp modTransition">
        <pc:chgData name="Rinn Radek" userId="32a49518-3bfa-4593-bbd2-d3b3c393cbb3" providerId="ADAL" clId="{1763A6CA-9B77-47C4-A6D9-01F02D332298}" dt="2021-06-16T07:42:23.076" v="765" actId="20577"/>
        <pc:sldMkLst>
          <pc:docMk/>
          <pc:sldMk cId="222214585" sldId="609"/>
        </pc:sldMkLst>
        <pc:spChg chg="mod">
          <ac:chgData name="Rinn Radek" userId="32a49518-3bfa-4593-bbd2-d3b3c393cbb3" providerId="ADAL" clId="{1763A6CA-9B77-47C4-A6D9-01F02D332298}" dt="2021-06-16T07:39:39.415" v="385" actId="20577"/>
          <ac:spMkLst>
            <pc:docMk/>
            <pc:sldMk cId="222214585" sldId="609"/>
            <ac:spMk id="2" creationId="{20D5AB68-3C40-8D42-8A3B-DF7CC0A69CA2}"/>
          </ac:spMkLst>
        </pc:spChg>
        <pc:spChg chg="add del mod">
          <ac:chgData name="Rinn Radek" userId="32a49518-3bfa-4593-bbd2-d3b3c393cbb3" providerId="ADAL" clId="{1763A6CA-9B77-47C4-A6D9-01F02D332298}" dt="2021-06-16T07:42:23.076" v="765" actId="20577"/>
          <ac:spMkLst>
            <pc:docMk/>
            <pc:sldMk cId="222214585" sldId="609"/>
            <ac:spMk id="3" creationId="{8AB2BFE1-8096-D948-9973-5D052453FF7B}"/>
          </ac:spMkLst>
        </pc:spChg>
        <pc:spChg chg="add del mod">
          <ac:chgData name="Rinn Radek" userId="32a49518-3bfa-4593-bbd2-d3b3c393cbb3" providerId="ADAL" clId="{1763A6CA-9B77-47C4-A6D9-01F02D332298}" dt="2021-06-16T07:37:59.786" v="166"/>
          <ac:spMkLst>
            <pc:docMk/>
            <pc:sldMk cId="222214585" sldId="609"/>
            <ac:spMk id="4" creationId="{859E65B6-B348-4DBA-B420-59C3C398CC82}"/>
          </ac:spMkLst>
        </pc:spChg>
        <pc:spChg chg="add del mod">
          <ac:chgData name="Rinn Radek" userId="32a49518-3bfa-4593-bbd2-d3b3c393cbb3" providerId="ADAL" clId="{1763A6CA-9B77-47C4-A6D9-01F02D332298}" dt="2021-06-16T07:37:59.786" v="166"/>
          <ac:spMkLst>
            <pc:docMk/>
            <pc:sldMk cId="222214585" sldId="609"/>
            <ac:spMk id="5" creationId="{3F780DD6-05D8-439A-821B-0892A175CCA8}"/>
          </ac:spMkLst>
        </pc:spChg>
        <pc:spChg chg="add del mod">
          <ac:chgData name="Rinn Radek" userId="32a49518-3bfa-4593-bbd2-d3b3c393cbb3" providerId="ADAL" clId="{1763A6CA-9B77-47C4-A6D9-01F02D332298}" dt="2021-06-16T07:37:59.786" v="166"/>
          <ac:spMkLst>
            <pc:docMk/>
            <pc:sldMk cId="222214585" sldId="609"/>
            <ac:spMk id="6" creationId="{6F2D7905-4A9A-4467-A325-2801FE3D5D41}"/>
          </ac:spMkLst>
        </pc:spChg>
        <pc:spChg chg="add del mod">
          <ac:chgData name="Rinn Radek" userId="32a49518-3bfa-4593-bbd2-d3b3c393cbb3" providerId="ADAL" clId="{1763A6CA-9B77-47C4-A6D9-01F02D332298}" dt="2021-06-16T07:37:59.786" v="166"/>
          <ac:spMkLst>
            <pc:docMk/>
            <pc:sldMk cId="222214585" sldId="609"/>
            <ac:spMk id="7" creationId="{CEA639F0-5AF5-467E-AD2A-4AF34498CF3A}"/>
          </ac:spMkLst>
        </pc:spChg>
        <pc:spChg chg="add del mod">
          <ac:chgData name="Rinn Radek" userId="32a49518-3bfa-4593-bbd2-d3b3c393cbb3" providerId="ADAL" clId="{1763A6CA-9B77-47C4-A6D9-01F02D332298}" dt="2021-06-16T07:37:59.786" v="166"/>
          <ac:spMkLst>
            <pc:docMk/>
            <pc:sldMk cId="222214585" sldId="609"/>
            <ac:spMk id="8" creationId="{A21F77A1-8F2A-43DD-884C-AFEA74BBE0FB}"/>
          </ac:spMkLst>
        </pc:spChg>
        <pc:spChg chg="add del mod">
          <ac:chgData name="Rinn Radek" userId="32a49518-3bfa-4593-bbd2-d3b3c393cbb3" providerId="ADAL" clId="{1763A6CA-9B77-47C4-A6D9-01F02D332298}" dt="2021-06-16T07:37:59.786" v="166"/>
          <ac:spMkLst>
            <pc:docMk/>
            <pc:sldMk cId="222214585" sldId="609"/>
            <ac:spMk id="9" creationId="{EA0099D3-7C66-44AD-907E-05FFBA190234}"/>
          </ac:spMkLst>
        </pc:spChg>
      </pc:sldChg>
      <pc:sldChg chg="addSp delSp modSp del">
        <pc:chgData name="Rinn Radek" userId="32a49518-3bfa-4593-bbd2-d3b3c393cbb3" providerId="ADAL" clId="{1763A6CA-9B77-47C4-A6D9-01F02D332298}" dt="2021-06-16T07:48:13.714" v="937" actId="2696"/>
        <pc:sldMkLst>
          <pc:docMk/>
          <pc:sldMk cId="191411944" sldId="610"/>
        </pc:sldMkLst>
        <pc:graphicFrameChg chg="add del mod modGraphic">
          <ac:chgData name="Rinn Radek" userId="32a49518-3bfa-4593-bbd2-d3b3c393cbb3" providerId="ADAL" clId="{1763A6CA-9B77-47C4-A6D9-01F02D332298}" dt="2021-06-16T07:47:47.587" v="936"/>
          <ac:graphicFrameMkLst>
            <pc:docMk/>
            <pc:sldMk cId="191411944" sldId="610"/>
            <ac:graphicFrameMk id="3" creationId="{3BA69EC7-6062-40FE-AEBB-59524FCA7B74}"/>
          </ac:graphicFrameMkLst>
        </pc:graphicFrameChg>
      </pc:sldChg>
      <pc:sldChg chg="modSp add">
        <pc:chgData name="Rinn Radek" userId="32a49518-3bfa-4593-bbd2-d3b3c393cbb3" providerId="ADAL" clId="{1763A6CA-9B77-47C4-A6D9-01F02D332298}" dt="2021-06-16T07:41:56.103" v="715" actId="20577"/>
        <pc:sldMkLst>
          <pc:docMk/>
          <pc:sldMk cId="2786814222" sldId="611"/>
        </pc:sldMkLst>
        <pc:spChg chg="mod">
          <ac:chgData name="Rinn Radek" userId="32a49518-3bfa-4593-bbd2-d3b3c393cbb3" providerId="ADAL" clId="{1763A6CA-9B77-47C4-A6D9-01F02D332298}" dt="2021-06-16T07:39:44.355" v="388" actId="6549"/>
          <ac:spMkLst>
            <pc:docMk/>
            <pc:sldMk cId="2786814222" sldId="611"/>
            <ac:spMk id="2" creationId="{20D5AB68-3C40-8D42-8A3B-DF7CC0A69CA2}"/>
          </ac:spMkLst>
        </pc:spChg>
        <pc:spChg chg="mod">
          <ac:chgData name="Rinn Radek" userId="32a49518-3bfa-4593-bbd2-d3b3c393cbb3" providerId="ADAL" clId="{1763A6CA-9B77-47C4-A6D9-01F02D332298}" dt="2021-06-16T07:41:56.103" v="715" actId="20577"/>
          <ac:spMkLst>
            <pc:docMk/>
            <pc:sldMk cId="2786814222" sldId="611"/>
            <ac:spMk id="3" creationId="{8AB2BFE1-8096-D948-9973-5D052453FF7B}"/>
          </ac:spMkLst>
        </pc:sp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849EF32-85B0-46A7-AD9B-DBA525CB8AD4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</dgm:pt>
    <dgm:pt modelId="{8BE98E50-FE9C-4332-AA3D-196B78511538}">
      <dgm:prSet phldrT="[Text]" custT="1"/>
      <dgm:spPr>
        <a:noFill/>
        <a:ln>
          <a:solidFill>
            <a:schemeClr val="accent6">
              <a:lumMod val="60000"/>
              <a:lumOff val="40000"/>
            </a:schemeClr>
          </a:solidFill>
        </a:ln>
      </dgm:spPr>
      <dgm:t>
        <a:bodyPr/>
        <a:lstStyle/>
        <a:p>
          <a:r>
            <a:rPr lang="cs-CZ" sz="1100" b="1" cap="none" spc="0" dirty="0">
              <a:ln w="0"/>
              <a:solidFill>
                <a:schemeClr val="tx1"/>
              </a:solidFill>
              <a:effectLst/>
            </a:rPr>
            <a:t>2. Definování potřeb projektu</a:t>
          </a:r>
          <a:endParaRPr lang="cs-CZ" sz="1100" b="0" cap="none" spc="0" dirty="0">
            <a:ln w="0"/>
            <a:solidFill>
              <a:schemeClr val="tx1"/>
            </a:solidFill>
            <a:effectLst/>
          </a:endParaRPr>
        </a:p>
        <a:p>
          <a:r>
            <a:rPr lang="cs-CZ" sz="1100" b="0" cap="none" spc="0" dirty="0">
              <a:ln w="0"/>
              <a:solidFill>
                <a:schemeClr val="tx1"/>
              </a:solidFill>
              <a:effectLst/>
            </a:rPr>
            <a:t>přispěje projekt k transformaci?</a:t>
          </a:r>
          <a:endParaRPr lang="cs-CZ" sz="1100" b="0" dirty="0"/>
        </a:p>
      </dgm:t>
    </dgm:pt>
    <dgm:pt modelId="{18510454-04A6-4F8C-A1BA-7F660D7E5E1B}" type="parTrans" cxnId="{9739C367-A693-4C0A-BDE7-9ADA17887D18}">
      <dgm:prSet/>
      <dgm:spPr/>
      <dgm:t>
        <a:bodyPr/>
        <a:lstStyle/>
        <a:p>
          <a:endParaRPr lang="cs-CZ"/>
        </a:p>
      </dgm:t>
    </dgm:pt>
    <dgm:pt modelId="{7CF7D221-FB3E-4D39-BEFC-9EA926DC43CC}" type="sibTrans" cxnId="{9739C367-A693-4C0A-BDE7-9ADA17887D18}">
      <dgm:prSet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>
        <a:solidFill>
          <a:schemeClr val="accent6">
            <a:lumMod val="20000"/>
            <a:lumOff val="80000"/>
          </a:schemeClr>
        </a:solidFill>
        <a:ln>
          <a:solidFill>
            <a:schemeClr val="accent6">
              <a:lumMod val="20000"/>
              <a:lumOff val="80000"/>
            </a:schemeClr>
          </a:solidFill>
        </a:ln>
        <a:effectLst>
          <a:softEdge rad="12700"/>
        </a:effectLst>
      </dgm:spPr>
      <dgm:t>
        <a:bodyPr/>
        <a:lstStyle/>
        <a:p>
          <a:r>
            <a:rPr lang="cs-CZ" sz="1200" b="1" cap="none" spc="0" dirty="0">
              <a:ln w="0"/>
              <a:solidFill>
                <a:schemeClr val="tx1"/>
              </a:solidFill>
              <a:effectLst/>
            </a:rPr>
            <a:t>ANO</a:t>
          </a:r>
        </a:p>
      </dgm:t>
    </dgm:pt>
    <dgm:pt modelId="{0F6832BC-0964-459E-93D7-8650C1EC58DE}">
      <dgm:prSet phldrT="[Text]" custT="1"/>
      <dgm:spPr>
        <a:noFill/>
        <a:ln>
          <a:solidFill>
            <a:schemeClr val="accent6">
              <a:lumMod val="60000"/>
              <a:lumOff val="40000"/>
            </a:schemeClr>
          </a:solidFill>
        </a:ln>
      </dgm:spPr>
      <dgm:t>
        <a:bodyPr/>
        <a:lstStyle/>
        <a:p>
          <a:r>
            <a:rPr lang="cs-CZ" sz="1100" b="1" cap="none" spc="0" dirty="0">
              <a:ln w="0"/>
              <a:solidFill>
                <a:schemeClr val="tx1"/>
              </a:solidFill>
              <a:effectLst/>
            </a:rPr>
            <a:t>3. Vyplnění žádosti vč. předběžné       studie proveditelnosti</a:t>
          </a:r>
        </a:p>
        <a:p>
          <a:r>
            <a:rPr kumimoji="0" lang="cs-CZ" sz="1100" b="0" i="0" u="none" strike="noStrike" cap="none" spc="0" normalizeH="0" baseline="0" noProof="0" dirty="0">
              <a:ln w="0"/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rPr>
            <a:t>formulář/aplikace</a:t>
          </a:r>
          <a:endParaRPr lang="cs-CZ" sz="1100" b="0" cap="none" spc="0" dirty="0">
            <a:ln w="0"/>
            <a:solidFill>
              <a:schemeClr val="tx1"/>
            </a:solidFill>
            <a:effectLst/>
          </a:endParaRPr>
        </a:p>
      </dgm:t>
    </dgm:pt>
    <dgm:pt modelId="{F33B3F4B-8D78-41E0-8AF5-7702CCDBDB2E}" type="parTrans" cxnId="{7F528FDA-CEAA-444C-9FF4-B64B7B2AB912}">
      <dgm:prSet/>
      <dgm:spPr/>
      <dgm:t>
        <a:bodyPr/>
        <a:lstStyle/>
        <a:p>
          <a:endParaRPr lang="cs-CZ"/>
        </a:p>
      </dgm:t>
    </dgm:pt>
    <dgm:pt modelId="{74AB6F1E-8EA0-45BE-8B5E-C28AEB68BC4D}" type="sibTrans" cxnId="{7F528FDA-CEAA-444C-9FF4-B64B7B2AB912}">
      <dgm:prSet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>
        <a:solidFill>
          <a:schemeClr val="accent6">
            <a:lumMod val="20000"/>
            <a:lumOff val="80000"/>
          </a:schemeClr>
        </a:solidFill>
        <a:ln>
          <a:solidFill>
            <a:schemeClr val="accent6">
              <a:lumMod val="20000"/>
              <a:lumOff val="80000"/>
            </a:schemeClr>
          </a:solidFill>
        </a:ln>
        <a:effectLst>
          <a:softEdge rad="12700"/>
        </a:effectLst>
      </dgm:spPr>
      <dgm:t>
        <a:bodyPr/>
        <a:lstStyle/>
        <a:p>
          <a:endParaRPr lang="cs-CZ"/>
        </a:p>
      </dgm:t>
    </dgm:pt>
    <dgm:pt modelId="{68AF5DDC-C26F-4EC3-94DE-C0B1C737AA7E}">
      <dgm:prSet phldrT="[Text]" custT="1"/>
      <dgm:spPr>
        <a:noFill/>
        <a:ln>
          <a:solidFill>
            <a:schemeClr val="accent6">
              <a:lumMod val="60000"/>
              <a:lumOff val="40000"/>
            </a:schemeClr>
          </a:solidFill>
        </a:ln>
      </dgm:spPr>
      <dgm:t>
        <a:bodyPr/>
        <a:lstStyle/>
        <a:p>
          <a:r>
            <a:rPr lang="cs-CZ" sz="1100" b="1" cap="none" spc="0" dirty="0">
              <a:ln w="0"/>
              <a:solidFill>
                <a:schemeClr val="tx1"/>
              </a:solidFill>
              <a:effectLst/>
            </a:rPr>
            <a:t>4.Zaslání na sekretariát RSK KVK</a:t>
          </a:r>
        </a:p>
      </dgm:t>
    </dgm:pt>
    <dgm:pt modelId="{9DB09D86-FA4B-4EE8-91E0-97BAB2359A08}" type="parTrans" cxnId="{06303DB6-750A-4F2E-903F-28E64F2A9706}">
      <dgm:prSet/>
      <dgm:spPr/>
      <dgm:t>
        <a:bodyPr/>
        <a:lstStyle/>
        <a:p>
          <a:endParaRPr lang="cs-CZ"/>
        </a:p>
      </dgm:t>
    </dgm:pt>
    <dgm:pt modelId="{C23AE707-DC2D-4F86-A992-F5383AE80F85}" type="sibTrans" cxnId="{06303DB6-750A-4F2E-903F-28E64F2A9706}">
      <dgm:prSet/>
      <dgm:spPr/>
      <dgm:t>
        <a:bodyPr/>
        <a:lstStyle/>
        <a:p>
          <a:endParaRPr lang="cs-CZ"/>
        </a:p>
      </dgm:t>
    </dgm:pt>
    <dgm:pt modelId="{044EE8FD-6431-499E-8F56-8F85DEC2AC8A}" type="pres">
      <dgm:prSet presAssocID="{F849EF32-85B0-46A7-AD9B-DBA525CB8AD4}" presName="Name0" presStyleCnt="0">
        <dgm:presLayoutVars>
          <dgm:dir/>
          <dgm:resizeHandles val="exact"/>
        </dgm:presLayoutVars>
      </dgm:prSet>
      <dgm:spPr/>
    </dgm:pt>
    <dgm:pt modelId="{6580ABB2-782F-46EC-A13B-81765C6346A2}" type="pres">
      <dgm:prSet presAssocID="{8BE98E50-FE9C-4332-AA3D-196B78511538}" presName="node" presStyleLbl="node1" presStyleIdx="0" presStyleCnt="3" custScaleX="155149" custLinFactNeighborX="-836" custLinFactNeighborY="-4012">
        <dgm:presLayoutVars>
          <dgm:bulletEnabled val="1"/>
        </dgm:presLayoutVars>
      </dgm:prSet>
      <dgm:spPr/>
    </dgm:pt>
    <dgm:pt modelId="{62A941E8-6EC2-4B4A-80A3-84B0282AF2DB}" type="pres">
      <dgm:prSet presAssocID="{7CF7D221-FB3E-4D39-BEFC-9EA926DC43CC}" presName="sibTrans" presStyleLbl="sibTrans2D1" presStyleIdx="0" presStyleCnt="2" custScaleX="294724" custLinFactNeighborX="-1823" custLinFactNeighborY="3634"/>
      <dgm:spPr/>
    </dgm:pt>
    <dgm:pt modelId="{C619FBEB-53C7-4F55-B22E-27B67C62640F}" type="pres">
      <dgm:prSet presAssocID="{7CF7D221-FB3E-4D39-BEFC-9EA926DC43CC}" presName="connectorText" presStyleLbl="sibTrans2D1" presStyleIdx="0" presStyleCnt="2"/>
      <dgm:spPr/>
    </dgm:pt>
    <dgm:pt modelId="{9EE6B180-05E8-4C21-AD9A-3A3666D53969}" type="pres">
      <dgm:prSet presAssocID="{0F6832BC-0964-459E-93D7-8650C1EC58DE}" presName="node" presStyleLbl="node1" presStyleIdx="1" presStyleCnt="3" custScaleX="170405" custLinFactNeighborX="86894" custLinFactNeighborY="3100">
        <dgm:presLayoutVars>
          <dgm:bulletEnabled val="1"/>
        </dgm:presLayoutVars>
      </dgm:prSet>
      <dgm:spPr/>
    </dgm:pt>
    <dgm:pt modelId="{8469CA54-83B7-4DFA-A473-924390915813}" type="pres">
      <dgm:prSet presAssocID="{74AB6F1E-8EA0-45BE-8B5E-C28AEB68BC4D}" presName="sibTrans" presStyleLbl="sibTrans2D1" presStyleIdx="1" presStyleCnt="2" custScaleX="332103"/>
      <dgm:spPr/>
    </dgm:pt>
    <dgm:pt modelId="{FC6B9B3B-BC3A-43EB-9FF8-A12A49D6F219}" type="pres">
      <dgm:prSet presAssocID="{74AB6F1E-8EA0-45BE-8B5E-C28AEB68BC4D}" presName="connectorText" presStyleLbl="sibTrans2D1" presStyleIdx="1" presStyleCnt="2"/>
      <dgm:spPr/>
    </dgm:pt>
    <dgm:pt modelId="{53CC6B84-E7B6-471C-BFF5-E34A86504019}" type="pres">
      <dgm:prSet presAssocID="{68AF5DDC-C26F-4EC3-94DE-C0B1C737AA7E}" presName="node" presStyleLbl="node1" presStyleIdx="2" presStyleCnt="3" custScaleX="175104" custLinFactNeighborX="-8692">
        <dgm:presLayoutVars>
          <dgm:bulletEnabled val="1"/>
        </dgm:presLayoutVars>
      </dgm:prSet>
      <dgm:spPr/>
    </dgm:pt>
  </dgm:ptLst>
  <dgm:cxnLst>
    <dgm:cxn modelId="{D9836210-AA6D-4FD8-9960-0A43E5BB91CE}" type="presOf" srcId="{68AF5DDC-C26F-4EC3-94DE-C0B1C737AA7E}" destId="{53CC6B84-E7B6-471C-BFF5-E34A86504019}" srcOrd="0" destOrd="0" presId="urn:microsoft.com/office/officeart/2005/8/layout/process1"/>
    <dgm:cxn modelId="{F9DB0419-88E8-4A31-8254-78115CB7F763}" type="presOf" srcId="{74AB6F1E-8EA0-45BE-8B5E-C28AEB68BC4D}" destId="{FC6B9B3B-BC3A-43EB-9FF8-A12A49D6F219}" srcOrd="1" destOrd="0" presId="urn:microsoft.com/office/officeart/2005/8/layout/process1"/>
    <dgm:cxn modelId="{6FDD0F5E-31FC-4775-8A33-34013E8FADEA}" type="presOf" srcId="{74AB6F1E-8EA0-45BE-8B5E-C28AEB68BC4D}" destId="{8469CA54-83B7-4DFA-A473-924390915813}" srcOrd="0" destOrd="0" presId="urn:microsoft.com/office/officeart/2005/8/layout/process1"/>
    <dgm:cxn modelId="{9739C367-A693-4C0A-BDE7-9ADA17887D18}" srcId="{F849EF32-85B0-46A7-AD9B-DBA525CB8AD4}" destId="{8BE98E50-FE9C-4332-AA3D-196B78511538}" srcOrd="0" destOrd="0" parTransId="{18510454-04A6-4F8C-A1BA-7F660D7E5E1B}" sibTransId="{7CF7D221-FB3E-4D39-BEFC-9EA926DC43CC}"/>
    <dgm:cxn modelId="{229F1448-D16F-4E0F-AEB4-C4ED0D3A91BD}" type="presOf" srcId="{7CF7D221-FB3E-4D39-BEFC-9EA926DC43CC}" destId="{62A941E8-6EC2-4B4A-80A3-84B0282AF2DB}" srcOrd="0" destOrd="0" presId="urn:microsoft.com/office/officeart/2005/8/layout/process1"/>
    <dgm:cxn modelId="{9E661F92-AD9C-46A7-B375-4A72046D3B40}" type="presOf" srcId="{F849EF32-85B0-46A7-AD9B-DBA525CB8AD4}" destId="{044EE8FD-6431-499E-8F56-8F85DEC2AC8A}" srcOrd="0" destOrd="0" presId="urn:microsoft.com/office/officeart/2005/8/layout/process1"/>
    <dgm:cxn modelId="{06303DB6-750A-4F2E-903F-28E64F2A9706}" srcId="{F849EF32-85B0-46A7-AD9B-DBA525CB8AD4}" destId="{68AF5DDC-C26F-4EC3-94DE-C0B1C737AA7E}" srcOrd="2" destOrd="0" parTransId="{9DB09D86-FA4B-4EE8-91E0-97BAB2359A08}" sibTransId="{C23AE707-DC2D-4F86-A992-F5383AE80F85}"/>
    <dgm:cxn modelId="{DB89C7B8-A320-4E11-97AF-40DED499511B}" type="presOf" srcId="{7CF7D221-FB3E-4D39-BEFC-9EA926DC43CC}" destId="{C619FBEB-53C7-4F55-B22E-27B67C62640F}" srcOrd="1" destOrd="0" presId="urn:microsoft.com/office/officeart/2005/8/layout/process1"/>
    <dgm:cxn modelId="{DF49C6C1-B869-440C-9FC7-1D2480C607AF}" type="presOf" srcId="{8BE98E50-FE9C-4332-AA3D-196B78511538}" destId="{6580ABB2-782F-46EC-A13B-81765C6346A2}" srcOrd="0" destOrd="0" presId="urn:microsoft.com/office/officeart/2005/8/layout/process1"/>
    <dgm:cxn modelId="{FED9BDD0-DC2D-445E-B424-BBFFA7ED5FDD}" type="presOf" srcId="{0F6832BC-0964-459E-93D7-8650C1EC58DE}" destId="{9EE6B180-05E8-4C21-AD9A-3A3666D53969}" srcOrd="0" destOrd="0" presId="urn:microsoft.com/office/officeart/2005/8/layout/process1"/>
    <dgm:cxn modelId="{7F528FDA-CEAA-444C-9FF4-B64B7B2AB912}" srcId="{F849EF32-85B0-46A7-AD9B-DBA525CB8AD4}" destId="{0F6832BC-0964-459E-93D7-8650C1EC58DE}" srcOrd="1" destOrd="0" parTransId="{F33B3F4B-8D78-41E0-8AF5-7702CCDBDB2E}" sibTransId="{74AB6F1E-8EA0-45BE-8B5E-C28AEB68BC4D}"/>
    <dgm:cxn modelId="{F143B15C-C465-4948-8127-618EDDF8CCE4}" type="presParOf" srcId="{044EE8FD-6431-499E-8F56-8F85DEC2AC8A}" destId="{6580ABB2-782F-46EC-A13B-81765C6346A2}" srcOrd="0" destOrd="0" presId="urn:microsoft.com/office/officeart/2005/8/layout/process1"/>
    <dgm:cxn modelId="{29980AC4-836C-4CCD-9A9A-44ED6108BB11}" type="presParOf" srcId="{044EE8FD-6431-499E-8F56-8F85DEC2AC8A}" destId="{62A941E8-6EC2-4B4A-80A3-84B0282AF2DB}" srcOrd="1" destOrd="0" presId="urn:microsoft.com/office/officeart/2005/8/layout/process1"/>
    <dgm:cxn modelId="{2EE88484-4811-4B17-AA3E-78BB5689F53D}" type="presParOf" srcId="{62A941E8-6EC2-4B4A-80A3-84B0282AF2DB}" destId="{C619FBEB-53C7-4F55-B22E-27B67C62640F}" srcOrd="0" destOrd="0" presId="urn:microsoft.com/office/officeart/2005/8/layout/process1"/>
    <dgm:cxn modelId="{AC36A843-C2C7-4C3F-AF24-F5CF43516E4C}" type="presParOf" srcId="{044EE8FD-6431-499E-8F56-8F85DEC2AC8A}" destId="{9EE6B180-05E8-4C21-AD9A-3A3666D53969}" srcOrd="2" destOrd="0" presId="urn:microsoft.com/office/officeart/2005/8/layout/process1"/>
    <dgm:cxn modelId="{FE74F477-A948-4804-932A-8F2241ED6C9A}" type="presParOf" srcId="{044EE8FD-6431-499E-8F56-8F85DEC2AC8A}" destId="{8469CA54-83B7-4DFA-A473-924390915813}" srcOrd="3" destOrd="0" presId="urn:microsoft.com/office/officeart/2005/8/layout/process1"/>
    <dgm:cxn modelId="{3DE5186F-308B-4834-B3B5-850D3EFFA178}" type="presParOf" srcId="{8469CA54-83B7-4DFA-A473-924390915813}" destId="{FC6B9B3B-BC3A-43EB-9FF8-A12A49D6F219}" srcOrd="0" destOrd="0" presId="urn:microsoft.com/office/officeart/2005/8/layout/process1"/>
    <dgm:cxn modelId="{8919045F-6AFD-4D9B-B7B3-4024A7E2CBE7}" type="presParOf" srcId="{044EE8FD-6431-499E-8F56-8F85DEC2AC8A}" destId="{53CC6B84-E7B6-471C-BFF5-E34A86504019}" srcOrd="4" destOrd="0" presId="urn:microsoft.com/office/officeart/2005/8/layout/process1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580ABB2-782F-46EC-A13B-81765C6346A2}">
      <dsp:nvSpPr>
        <dsp:cNvPr id="0" name=""/>
        <dsp:cNvSpPr/>
      </dsp:nvSpPr>
      <dsp:spPr>
        <a:xfrm>
          <a:off x="5202" y="0"/>
          <a:ext cx="2388433" cy="673944"/>
        </a:xfrm>
        <a:prstGeom prst="roundRect">
          <a:avLst>
            <a:gd name="adj" fmla="val 10000"/>
          </a:avLst>
        </a:prstGeom>
        <a:noFill/>
        <a:ln w="12700" cap="flat" cmpd="sng" algn="ctr">
          <a:solidFill>
            <a:schemeClr val="accent6">
              <a:lumMod val="60000"/>
              <a:lumOff val="4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100" b="1" kern="1200" cap="none" spc="0" dirty="0">
              <a:ln w="0"/>
              <a:solidFill>
                <a:schemeClr val="tx1"/>
              </a:solidFill>
              <a:effectLst/>
            </a:rPr>
            <a:t>2. Definování potřeb projektu</a:t>
          </a:r>
          <a:endParaRPr lang="cs-CZ" sz="1100" b="0" kern="1200" cap="none" spc="0" dirty="0">
            <a:ln w="0"/>
            <a:solidFill>
              <a:schemeClr val="tx1"/>
            </a:solidFill>
            <a:effectLst/>
          </a:endParaRP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100" b="0" kern="1200" cap="none" spc="0" dirty="0">
              <a:ln w="0"/>
              <a:solidFill>
                <a:schemeClr val="tx1"/>
              </a:solidFill>
              <a:effectLst/>
            </a:rPr>
            <a:t>přispěje projekt k transformaci?</a:t>
          </a:r>
          <a:endParaRPr lang="cs-CZ" sz="1100" b="0" kern="1200" dirty="0"/>
        </a:p>
      </dsp:txBody>
      <dsp:txXfrm>
        <a:off x="24941" y="19739"/>
        <a:ext cx="2348955" cy="634466"/>
      </dsp:txXfrm>
    </dsp:sp>
    <dsp:sp modelId="{62A941E8-6EC2-4B4A-80A3-84B0282AF2DB}">
      <dsp:nvSpPr>
        <dsp:cNvPr id="0" name=""/>
        <dsp:cNvSpPr/>
      </dsp:nvSpPr>
      <dsp:spPr>
        <a:xfrm>
          <a:off x="2178979" y="159954"/>
          <a:ext cx="1216266" cy="381782"/>
        </a:xfrm>
        <a:prstGeom prst="rightArrow">
          <a:avLst>
            <a:gd name="adj1" fmla="val 60000"/>
            <a:gd name="adj2" fmla="val 50000"/>
          </a:avLst>
        </a:prstGeom>
        <a:solidFill>
          <a:schemeClr val="accent6">
            <a:lumMod val="20000"/>
            <a:lumOff val="80000"/>
          </a:schemeClr>
        </a:solidFill>
        <a:ln w="6350" cap="flat" cmpd="sng" algn="ctr">
          <a:solidFill>
            <a:schemeClr val="accent6">
              <a:lumMod val="20000"/>
              <a:lumOff val="80000"/>
            </a:schemeClr>
          </a:solidFill>
          <a:prstDash val="solid"/>
          <a:miter lim="800000"/>
        </a:ln>
        <a:effectLst>
          <a:softEdge rad="12700"/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200" b="1" kern="1200" cap="none" spc="0" dirty="0">
              <a:ln w="0"/>
              <a:solidFill>
                <a:schemeClr val="tx1"/>
              </a:solidFill>
              <a:effectLst/>
            </a:rPr>
            <a:t>ANO</a:t>
          </a:r>
        </a:p>
      </dsp:txBody>
      <dsp:txXfrm>
        <a:off x="2178979" y="236310"/>
        <a:ext cx="1101731" cy="229070"/>
      </dsp:txXfrm>
    </dsp:sp>
    <dsp:sp modelId="{9EE6B180-05E8-4C21-AD9A-3A3666D53969}">
      <dsp:nvSpPr>
        <dsp:cNvPr id="0" name=""/>
        <dsp:cNvSpPr/>
      </dsp:nvSpPr>
      <dsp:spPr>
        <a:xfrm>
          <a:off x="3172277" y="0"/>
          <a:ext cx="2623290" cy="673944"/>
        </a:xfrm>
        <a:prstGeom prst="roundRect">
          <a:avLst>
            <a:gd name="adj" fmla="val 10000"/>
          </a:avLst>
        </a:prstGeom>
        <a:noFill/>
        <a:ln w="12700" cap="flat" cmpd="sng" algn="ctr">
          <a:solidFill>
            <a:schemeClr val="accent6">
              <a:lumMod val="60000"/>
              <a:lumOff val="4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100" b="1" kern="1200" cap="none" spc="0" dirty="0">
              <a:ln w="0"/>
              <a:solidFill>
                <a:schemeClr val="tx1"/>
              </a:solidFill>
              <a:effectLst/>
            </a:rPr>
            <a:t>3. Vyplnění žádosti vč. předběžné       studie proveditelnosti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0" lang="cs-CZ" sz="1100" b="0" i="0" u="none" strike="noStrike" kern="1200" cap="none" spc="0" normalizeH="0" baseline="0" noProof="0" dirty="0">
              <a:ln w="0"/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rPr>
            <a:t>formulář/aplikace</a:t>
          </a:r>
          <a:endParaRPr lang="cs-CZ" sz="1100" b="0" kern="1200" cap="none" spc="0" dirty="0">
            <a:ln w="0"/>
            <a:solidFill>
              <a:schemeClr val="tx1"/>
            </a:solidFill>
            <a:effectLst/>
          </a:endParaRPr>
        </a:p>
      </dsp:txBody>
      <dsp:txXfrm>
        <a:off x="3192016" y="19739"/>
        <a:ext cx="2583812" cy="634466"/>
      </dsp:txXfrm>
    </dsp:sp>
    <dsp:sp modelId="{8469CA54-83B7-4DFA-A473-924390915813}">
      <dsp:nvSpPr>
        <dsp:cNvPr id="0" name=""/>
        <dsp:cNvSpPr/>
      </dsp:nvSpPr>
      <dsp:spPr>
        <a:xfrm>
          <a:off x="5635467" y="146080"/>
          <a:ext cx="771902" cy="381782"/>
        </a:xfrm>
        <a:prstGeom prst="rightArrow">
          <a:avLst>
            <a:gd name="adj1" fmla="val 60000"/>
            <a:gd name="adj2" fmla="val 50000"/>
          </a:avLst>
        </a:prstGeom>
        <a:solidFill>
          <a:schemeClr val="accent6">
            <a:lumMod val="20000"/>
            <a:lumOff val="80000"/>
          </a:schemeClr>
        </a:solidFill>
        <a:ln w="6350" cap="flat" cmpd="sng" algn="ctr">
          <a:solidFill>
            <a:schemeClr val="accent6">
              <a:lumMod val="20000"/>
              <a:lumOff val="80000"/>
            </a:schemeClr>
          </a:solidFill>
          <a:prstDash val="solid"/>
          <a:miter lim="800000"/>
        </a:ln>
        <a:effectLst>
          <a:softEdge rad="12700"/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cs-CZ" sz="1600" kern="1200"/>
        </a:p>
      </dsp:txBody>
      <dsp:txXfrm>
        <a:off x="5635467" y="222436"/>
        <a:ext cx="657367" cy="229070"/>
      </dsp:txXfrm>
    </dsp:sp>
    <dsp:sp modelId="{53CC6B84-E7B6-471C-BFF5-E34A86504019}">
      <dsp:nvSpPr>
        <dsp:cNvPr id="0" name=""/>
        <dsp:cNvSpPr/>
      </dsp:nvSpPr>
      <dsp:spPr>
        <a:xfrm>
          <a:off x="6234112" y="0"/>
          <a:ext cx="2695629" cy="673944"/>
        </a:xfrm>
        <a:prstGeom prst="roundRect">
          <a:avLst>
            <a:gd name="adj" fmla="val 10000"/>
          </a:avLst>
        </a:prstGeom>
        <a:noFill/>
        <a:ln w="12700" cap="flat" cmpd="sng" algn="ctr">
          <a:solidFill>
            <a:schemeClr val="accent6">
              <a:lumMod val="60000"/>
              <a:lumOff val="4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100" b="1" kern="1200" cap="none" spc="0" dirty="0">
              <a:ln w="0"/>
              <a:solidFill>
                <a:schemeClr val="tx1"/>
              </a:solidFill>
              <a:effectLst/>
            </a:rPr>
            <a:t>4.Zaslání na sekretariát RSK KVK</a:t>
          </a:r>
        </a:p>
      </dsp:txBody>
      <dsp:txXfrm>
        <a:off x="6253851" y="19739"/>
        <a:ext cx="2656151" cy="63446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22CE91-90FC-3A49-A738-1EE47AD50A58}" type="datetimeFigureOut">
              <a:rPr lang="cs-CZ" smtClean="0"/>
              <a:t>16.06.2021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EA5057-E797-0348-AFC9-E151F353F6C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959775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896355-3DDC-9949-861F-AD0908BFCC2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102410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EA5057-E797-0348-AFC9-E151F353F6C0}" type="slidenum">
              <a:rPr lang="cs-CZ" smtClean="0"/>
              <a:t>21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6194526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58788" y="720725"/>
            <a:ext cx="6397625" cy="35988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B19E439-0A36-4389-B1D4-036D35E9F4EA}" type="slidenum">
              <a:rPr lang="en-US" smtClean="0"/>
              <a:pPr>
                <a:defRPr/>
              </a:pPr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14807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94A903-EF8A-4517-9EFB-B89851F5E1D6}" type="slidenum">
              <a:rPr lang="cs-CZ" smtClean="0"/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060400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Google Shape;315;p6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6" name="Google Shape;316;p6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9788948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EA5057-E797-0348-AFC9-E151F353F6C0}" type="slidenum">
              <a:rPr lang="cs-CZ" smtClean="0"/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9600320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EA5057-E797-0348-AFC9-E151F353F6C0}" type="slidenum">
              <a:rPr lang="cs-CZ" smtClean="0"/>
              <a:t>11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3521291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EA5057-E797-0348-AFC9-E151F353F6C0}" type="slidenum">
              <a:rPr lang="cs-CZ" smtClean="0"/>
              <a:t>13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9343096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EA5057-E797-0348-AFC9-E151F353F6C0}" type="slidenum">
              <a:rPr lang="cs-CZ" smtClean="0"/>
              <a:t>15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5290720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EA5057-E797-0348-AFC9-E151F353F6C0}" type="slidenum">
              <a:rPr lang="cs-CZ" smtClean="0"/>
              <a:t>18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0900825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EA5057-E797-0348-AFC9-E151F353F6C0}" type="slidenum">
              <a:rPr lang="cs-CZ" smtClean="0"/>
              <a:t>20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708509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24CD99D-2668-1C48-AC42-5382E910BF1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8D165EC3-1E94-D140-AF11-D4A2776497C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E50FD752-2737-174E-8A57-0DD59236A7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8CB6E-4F07-0445-8B2F-605FB9FD6FC7}" type="datetimeFigureOut">
              <a:rPr lang="cs-CZ" smtClean="0"/>
              <a:t>16.06.2021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2D058C35-6398-1E4E-B1A5-CA38405CBF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A87F491D-D163-2C44-AD96-30ED995873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E7843-6DB1-F441-A77F-EA1C3422204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428003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A27FDF2-FCB7-C84A-8041-020AB200F2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F161A850-2889-4F4A-BA20-4B2D06F7B81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7DFE3CB2-A0CA-F54E-8768-4C09047709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8CB6E-4F07-0445-8B2F-605FB9FD6FC7}" type="datetimeFigureOut">
              <a:rPr lang="cs-CZ" smtClean="0"/>
              <a:t>16.06.2021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6C6EE96F-DD89-A247-936D-B20D1571A6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52BC2E9D-3449-A444-BEDD-2E625EC249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E7843-6DB1-F441-A77F-EA1C3422204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537263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>
            <a:extLst>
              <a:ext uri="{FF2B5EF4-FFF2-40B4-BE49-F238E27FC236}">
                <a16:creationId xmlns:a16="http://schemas.microsoft.com/office/drawing/2014/main" id="{6F862D19-7156-0C48-BCF8-4122C25AF8F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4DB38BEB-A19B-3A44-84EC-3FA5EBD9BD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7A4F14D4-29C8-C248-94F9-FC689D4214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8CB6E-4F07-0445-8B2F-605FB9FD6FC7}" type="datetimeFigureOut">
              <a:rPr lang="cs-CZ" smtClean="0"/>
              <a:t>16.06.2021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0F9CF473-4B04-DD47-A495-E0D8B32E9E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7E3250BC-5C86-174B-B365-99A6486EA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E7843-6DB1-F441-A77F-EA1C3422204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980326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hart Placeholder 2"/>
          <p:cNvSpPr>
            <a:spLocks noGrp="1"/>
          </p:cNvSpPr>
          <p:nvPr>
            <p:ph type="chart" sz="quarter" idx="21"/>
          </p:nvPr>
        </p:nvSpPr>
        <p:spPr>
          <a:xfrm>
            <a:off x="6341221" y="2125013"/>
            <a:ext cx="5349129" cy="3996000"/>
          </a:xfrm>
        </p:spPr>
        <p:txBody>
          <a:bodyPr>
            <a:noAutofit/>
          </a:bodyPr>
          <a:lstStyle/>
          <a:p>
            <a:r>
              <a:rPr lang="en-US"/>
              <a:t>Click icon to add chart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22"/>
          </p:nvPr>
        </p:nvSpPr>
        <p:spPr>
          <a:xfrm>
            <a:off x="6341222" y="1665288"/>
            <a:ext cx="5349129" cy="420687"/>
          </a:xfrm>
        </p:spPr>
        <p:txBody>
          <a:bodyPr>
            <a:noAutofit/>
          </a:bodyPr>
          <a:lstStyle/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5" name="Text Placeholder 7"/>
          <p:cNvSpPr>
            <a:spLocks noGrp="1"/>
          </p:cNvSpPr>
          <p:nvPr>
            <p:ph type="body" sz="quarter" idx="23"/>
          </p:nvPr>
        </p:nvSpPr>
        <p:spPr>
          <a:xfrm>
            <a:off x="501649" y="6121014"/>
            <a:ext cx="11165419" cy="260737"/>
          </a:xfrm>
        </p:spPr>
        <p:txBody>
          <a:bodyPr>
            <a:noAutofit/>
          </a:bodyPr>
          <a:lstStyle>
            <a:lvl1pPr>
              <a:spcAft>
                <a:spcPts val="0"/>
              </a:spcAft>
              <a:defRPr sz="9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Chart Placeholder 2"/>
          <p:cNvSpPr>
            <a:spLocks noGrp="1"/>
          </p:cNvSpPr>
          <p:nvPr>
            <p:ph type="chart" sz="quarter" idx="24"/>
          </p:nvPr>
        </p:nvSpPr>
        <p:spPr>
          <a:xfrm>
            <a:off x="501650" y="2125013"/>
            <a:ext cx="5349240" cy="3996000"/>
          </a:xfrm>
        </p:spPr>
        <p:txBody>
          <a:bodyPr>
            <a:noAutofit/>
          </a:bodyPr>
          <a:lstStyle/>
          <a:p>
            <a:r>
              <a:rPr lang="en-US"/>
              <a:t>Click icon to add chart</a:t>
            </a:r>
            <a:endParaRPr lang="en-GB" dirty="0"/>
          </a:p>
        </p:txBody>
      </p:sp>
      <p:sp>
        <p:nvSpPr>
          <p:cNvPr id="12" name="Text Placeholder 5"/>
          <p:cNvSpPr>
            <a:spLocks noGrp="1"/>
          </p:cNvSpPr>
          <p:nvPr>
            <p:ph type="body" sz="quarter" idx="25"/>
          </p:nvPr>
        </p:nvSpPr>
        <p:spPr>
          <a:xfrm>
            <a:off x="501649" y="1665288"/>
            <a:ext cx="5349240" cy="420687"/>
          </a:xfrm>
        </p:spPr>
        <p:txBody>
          <a:bodyPr>
            <a:noAutofit/>
          </a:bodyPr>
          <a:lstStyle/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0" name="Text Placeholder 8">
            <a:extLst>
              <a:ext uri="{FF2B5EF4-FFF2-40B4-BE49-F238E27FC236}">
                <a16:creationId xmlns:a16="http://schemas.microsoft.com/office/drawing/2014/main" id="{5D528E1B-5BDF-48B1-B9CD-A31A9963129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01650" y="651600"/>
            <a:ext cx="11188700" cy="75725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1800" b="0">
                <a:solidFill>
                  <a:srgbClr val="575757"/>
                </a:solidFill>
              </a:defRPr>
            </a:lvl1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14" name="Title Placeholder 1">
            <a:extLst>
              <a:ext uri="{FF2B5EF4-FFF2-40B4-BE49-F238E27FC236}">
                <a16:creationId xmlns:a16="http://schemas.microsoft.com/office/drawing/2014/main" id="{56A696DA-71F5-44D5-B231-17F470D2F6A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01650" y="317500"/>
            <a:ext cx="11188700" cy="33409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>
              <a:defRPr>
                <a:latin typeface="+mj-lt"/>
              </a:defRPr>
            </a:lvl1pPr>
          </a:lstStyle>
          <a:p>
            <a:r>
              <a:rPr lang="en-US" dirty="0"/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1636781606"/>
      </p:ext>
    </p:extLst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D877B3-D348-4611-9BDB-C5374591D95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4"/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  <a:pattFill prst="pct10">
            <a:fgClr>
              <a:schemeClr val="tx1"/>
            </a:fgClr>
            <a:bgClr>
              <a:schemeClr val="bg1"/>
            </a:bgClr>
          </a:pattFill>
        </p:spPr>
        <p:txBody>
          <a:bodyPr anchor="ctr">
            <a:normAutofit/>
          </a:bodyPr>
          <a:lstStyle>
            <a:lvl1pPr algn="ctr">
              <a:defRPr sz="1000" b="1" baseline="0"/>
            </a:lvl1pPr>
          </a:lstStyle>
          <a:p>
            <a:r>
              <a:rPr lang="en-US" dirty="0"/>
              <a:t>Drag &amp; Drop Image</a:t>
            </a:r>
          </a:p>
        </p:txBody>
      </p:sp>
      <p:sp>
        <p:nvSpPr>
          <p:cNvPr id="5" name="Номер слайда 21"/>
          <p:cNvSpPr txBox="1">
            <a:spLocks/>
          </p:cNvSpPr>
          <p:nvPr userDrawn="1"/>
        </p:nvSpPr>
        <p:spPr>
          <a:xfrm>
            <a:off x="388273" y="6571277"/>
            <a:ext cx="513735" cy="227164"/>
          </a:xfrm>
          <a:prstGeom prst="rect">
            <a:avLst/>
          </a:prstGeom>
          <a:noFill/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ctr" defTabSz="914330" rtl="0" eaLnBrk="1" latinLnBrk="0" hangingPunct="1">
              <a:defRPr sz="1000" b="0" i="0" kern="1200">
                <a:solidFill>
                  <a:schemeClr val="tx1">
                    <a:alpha val="70000"/>
                  </a:schemeClr>
                </a:solidFill>
                <a:latin typeface="Montserrat Medium" charset="0"/>
                <a:ea typeface="Montserrat Medium" charset="0"/>
                <a:cs typeface="Montserrat Medium" charset="0"/>
              </a:defRPr>
            </a:lvl1pPr>
            <a:lvl2pPr marL="457165" algn="l" defTabSz="91433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30" algn="l" defTabSz="91433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95" algn="l" defTabSz="91433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60" algn="l" defTabSz="91433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25" algn="l" defTabSz="91433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90" algn="l" defTabSz="91433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155" algn="l" defTabSz="91433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320" algn="l" defTabSz="91433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8D877B3-D348-4611-9BDB-C5374591D95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378600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D877B3-D348-4611-9BDB-C5374591D95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1866900" y="996124"/>
            <a:ext cx="4229100" cy="1621619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6647583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D877B3-D348-4611-9BDB-C5374591D95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1866900" y="2618190"/>
            <a:ext cx="4229100" cy="1621619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66607971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&amp; subtitle">
  <p:cSld name="1_Title &amp; subtitle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28"/>
          <p:cNvSpPr txBox="1">
            <a:spLocks noGrp="1"/>
          </p:cNvSpPr>
          <p:nvPr>
            <p:ph type="body" idx="1"/>
          </p:nvPr>
        </p:nvSpPr>
        <p:spPr>
          <a:xfrm>
            <a:off x="501650" y="651600"/>
            <a:ext cx="11188700" cy="7572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75757"/>
              </a:buClr>
              <a:buSzPts val="1800"/>
              <a:buFont typeface="Calibri"/>
              <a:buNone/>
              <a:defRPr sz="1800" b="0">
                <a:solidFill>
                  <a:srgbClr val="575757"/>
                </a:solidFill>
              </a:defRPr>
            </a:lvl1pPr>
            <a:lvl2pPr marL="914400" lvl="1" indent="-3429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−"/>
              <a:defRPr/>
            </a:lvl3pPr>
            <a:lvl4pPr marL="1828800" lvl="3" indent="-3429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◦"/>
              <a:defRPr/>
            </a:lvl4pPr>
            <a:lvl5pPr marL="2286000" lvl="4" indent="-3429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−"/>
              <a:defRPr/>
            </a:lvl5pPr>
            <a:lvl6pPr marL="2743200" lvl="5" indent="-3429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−"/>
              <a:defRPr/>
            </a:lvl6pPr>
            <a:lvl7pPr marL="3200400" lvl="6" indent="-3429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−"/>
              <a:defRPr/>
            </a:lvl7pPr>
            <a:lvl8pPr marL="3657600" lvl="7" indent="-3429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−"/>
              <a:defRPr/>
            </a:lvl8pPr>
            <a:lvl9pPr marL="4114800" lvl="8" indent="-342900" algn="l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1800"/>
              <a:buChar char="−"/>
              <a:defRPr/>
            </a:lvl9pPr>
          </a:lstStyle>
          <a:p>
            <a:endParaRPr/>
          </a:p>
        </p:txBody>
      </p:sp>
      <p:sp>
        <p:nvSpPr>
          <p:cNvPr id="48" name="Google Shape;48;p28"/>
          <p:cNvSpPr txBox="1">
            <a:spLocks noGrp="1"/>
          </p:cNvSpPr>
          <p:nvPr>
            <p:ph type="title"/>
          </p:nvPr>
        </p:nvSpPr>
        <p:spPr>
          <a:xfrm>
            <a:off x="501650" y="317500"/>
            <a:ext cx="11188700" cy="334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Calibri"/>
              <a:buNone/>
              <a:defRPr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762320804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7AB64ED-72A9-DE4F-888B-E132C47C3B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84065C69-4C2F-2D46-89DF-6F050ED37D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E262C112-BC34-3247-9790-9ACEE0C52E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8CB6E-4F07-0445-8B2F-605FB9FD6FC7}" type="datetimeFigureOut">
              <a:rPr lang="cs-CZ" smtClean="0"/>
              <a:t>16.06.2021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1D8EE714-85AB-E24B-AA26-82E0C876EE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BFF69E52-7A18-9245-9F9C-B5799CDB15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E7843-6DB1-F441-A77F-EA1C3422204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669903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341E960-CAD4-224B-9F66-04C73160CF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BCEC1984-16FC-A04A-A1B0-2F51D099FB3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3ECC250E-1364-5643-B087-EBF54787D8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8CB6E-4F07-0445-8B2F-605FB9FD6FC7}" type="datetimeFigureOut">
              <a:rPr lang="cs-CZ" smtClean="0"/>
              <a:t>16.06.2021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B7D78C36-CE8F-EF4E-A69C-F40DC2B7EF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4E494B2F-1E56-904D-AB2C-7310FFF8E0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E7843-6DB1-F441-A77F-EA1C3422204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011961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25DA237-4CB0-E74A-9316-7CAF93DF9B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BE1C2986-5181-2C45-A13C-4CA021793DA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115595C1-32ED-7E45-A84A-1A28B736254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003B24FA-0187-0245-B87C-7A10AEE702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8CB6E-4F07-0445-8B2F-605FB9FD6FC7}" type="datetimeFigureOut">
              <a:rPr lang="cs-CZ" smtClean="0"/>
              <a:t>16.06.2021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C74A5188-F444-E548-A9E7-5B07F849F1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72F38CAA-98C7-F245-9A0E-38463CE611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E7843-6DB1-F441-A77F-EA1C3422204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109799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3153DA7-62D3-F241-A2D7-58F6765074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832050F5-7583-D34F-89E5-F6BCE47F4B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5BB03A39-BAE3-254A-A3EA-468AA883216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text 4">
            <a:extLst>
              <a:ext uri="{FF2B5EF4-FFF2-40B4-BE49-F238E27FC236}">
                <a16:creationId xmlns:a16="http://schemas.microsoft.com/office/drawing/2014/main" id="{6FA9CF71-A532-7145-B45B-022DDC37DA5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Zástupný obsah 5">
            <a:extLst>
              <a:ext uri="{FF2B5EF4-FFF2-40B4-BE49-F238E27FC236}">
                <a16:creationId xmlns:a16="http://schemas.microsoft.com/office/drawing/2014/main" id="{43B52CE2-0042-B548-804A-7DF1661C5D5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>
            <a:extLst>
              <a:ext uri="{FF2B5EF4-FFF2-40B4-BE49-F238E27FC236}">
                <a16:creationId xmlns:a16="http://schemas.microsoft.com/office/drawing/2014/main" id="{C906D3D8-271C-7349-8BF4-62250C404D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8CB6E-4F07-0445-8B2F-605FB9FD6FC7}" type="datetimeFigureOut">
              <a:rPr lang="cs-CZ" smtClean="0"/>
              <a:t>16.06.2021</a:t>
            </a:fld>
            <a:endParaRPr lang="cs-CZ"/>
          </a:p>
        </p:txBody>
      </p:sp>
      <p:sp>
        <p:nvSpPr>
          <p:cNvPr id="8" name="Zástupný symbol pro zápatí 7">
            <a:extLst>
              <a:ext uri="{FF2B5EF4-FFF2-40B4-BE49-F238E27FC236}">
                <a16:creationId xmlns:a16="http://schemas.microsoft.com/office/drawing/2014/main" id="{575A71AE-78B0-6741-B505-F8525BCE42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>
            <a:extLst>
              <a:ext uri="{FF2B5EF4-FFF2-40B4-BE49-F238E27FC236}">
                <a16:creationId xmlns:a16="http://schemas.microsoft.com/office/drawing/2014/main" id="{DC3A3728-05B2-024A-9875-C2D1D849DE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E7843-6DB1-F441-A77F-EA1C3422204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10394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C8F777C-617B-AE4E-8E50-A0EA73620F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9DFA70E5-F86A-D243-AE47-BF1BD89234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8CB6E-4F07-0445-8B2F-605FB9FD6FC7}" type="datetimeFigureOut">
              <a:rPr lang="cs-CZ" smtClean="0"/>
              <a:t>16.06.2021</a:t>
            </a:fld>
            <a:endParaRPr lang="cs-CZ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06CD6488-0969-4C40-A596-F56AFDAC6C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51B39449-156C-0C49-AF5E-7D3BE96D1D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E7843-6DB1-F441-A77F-EA1C3422204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62356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>
            <a:extLst>
              <a:ext uri="{FF2B5EF4-FFF2-40B4-BE49-F238E27FC236}">
                <a16:creationId xmlns:a16="http://schemas.microsoft.com/office/drawing/2014/main" id="{89AD36C7-357E-9247-8633-B02E5533AD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8CB6E-4F07-0445-8B2F-605FB9FD6FC7}" type="datetimeFigureOut">
              <a:rPr lang="cs-CZ" smtClean="0"/>
              <a:t>16.06.2021</a:t>
            </a:fld>
            <a:endParaRPr lang="cs-CZ"/>
          </a:p>
        </p:txBody>
      </p:sp>
      <p:sp>
        <p:nvSpPr>
          <p:cNvPr id="3" name="Zástupný symbol pro zápatí 2">
            <a:extLst>
              <a:ext uri="{FF2B5EF4-FFF2-40B4-BE49-F238E27FC236}">
                <a16:creationId xmlns:a16="http://schemas.microsoft.com/office/drawing/2014/main" id="{E2FFA32E-1C1F-EB46-9C3F-78F93F1A95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E05C7A0B-724E-2741-A4EE-008B6AD0F2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E7843-6DB1-F441-A77F-EA1C3422204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726529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BB630B6-5581-C340-B14C-F229EA261B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3E11C42F-428E-2D40-B3FC-3E44D759BA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C0E20526-DE1E-364C-BA38-48E9FB392E4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66E19091-C1AF-594E-B213-4459124F04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8CB6E-4F07-0445-8B2F-605FB9FD6FC7}" type="datetimeFigureOut">
              <a:rPr lang="cs-CZ" smtClean="0"/>
              <a:t>16.06.2021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6636AC50-4097-BA4E-A806-D2EC1A9C41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56F2345F-A5F4-A249-8F99-44B21F4228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E7843-6DB1-F441-A77F-EA1C3422204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55935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F5DF028-9EB0-904B-AB9E-46E4160B17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obrázku 2">
            <a:extLst>
              <a:ext uri="{FF2B5EF4-FFF2-40B4-BE49-F238E27FC236}">
                <a16:creationId xmlns:a16="http://schemas.microsoft.com/office/drawing/2014/main" id="{38378992-464A-DA4A-A50C-B5D8FFE32E0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4FF278B9-5CDB-0E40-A7C5-871237768E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E2B09712-A5E1-064E-ACA2-ED28DD7CF9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8CB6E-4F07-0445-8B2F-605FB9FD6FC7}" type="datetimeFigureOut">
              <a:rPr lang="cs-CZ" smtClean="0"/>
              <a:t>16.06.2021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E75BF38C-6CBE-4042-AD04-1FA481FCAA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C4BD29B5-01D3-9242-B38D-7F4456ACF1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E7843-6DB1-F441-A77F-EA1C3422204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436075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nadpis 1">
            <a:extLst>
              <a:ext uri="{FF2B5EF4-FFF2-40B4-BE49-F238E27FC236}">
                <a16:creationId xmlns:a16="http://schemas.microsoft.com/office/drawing/2014/main" id="{137F190D-0A62-D542-A758-5EA93C25AA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5866AC7F-1917-CB4E-87FE-17EF00C345B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B41A3946-CCB7-C34C-AEF0-1C8950E32C9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18CB6E-4F07-0445-8B2F-605FB9FD6FC7}" type="datetimeFigureOut">
              <a:rPr lang="cs-CZ" smtClean="0"/>
              <a:t>16.06.2021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407D0024-F597-7044-94AD-0A8EF354E52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70C37161-03AD-0745-B0FC-07C271E0FAF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6E7843-6DB1-F441-A77F-EA1C3422204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815037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4" r:id="rId15"/>
    <p:sldLayoutId id="2147483665" r:id="rId1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D877B3-D348-4611-9BDB-C5374591D951}" type="slidenum">
              <a:rPr lang="en-US" smtClean="0">
                <a:solidFill>
                  <a:schemeClr val="bg1">
                    <a:alpha val="70000"/>
                  </a:schemeClr>
                </a:solidFill>
              </a:rPr>
              <a:pPr/>
              <a:t>1</a:t>
            </a:fld>
            <a:endParaRPr lang="en-US" dirty="0">
              <a:solidFill>
                <a:schemeClr val="bg1">
                  <a:alpha val="70000"/>
                </a:schemeClr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-1" y="0"/>
            <a:ext cx="12251267" cy="6858000"/>
          </a:xfr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 r="504"/>
            </a:stretch>
          </a:blipFill>
        </p:spPr>
      </p:sp>
      <p:sp>
        <p:nvSpPr>
          <p:cNvPr id="6" name="Rectangle 5"/>
          <p:cNvSpPr/>
          <p:nvPr/>
        </p:nvSpPr>
        <p:spPr>
          <a:xfrm>
            <a:off x="1" y="9392"/>
            <a:ext cx="12191999" cy="6858000"/>
          </a:xfrm>
          <a:prstGeom prst="rect">
            <a:avLst/>
          </a:prstGeom>
          <a:solidFill>
            <a:srgbClr val="0066AB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986110" y="0"/>
            <a:ext cx="0" cy="6858000"/>
          </a:xfrm>
          <a:prstGeom prst="line">
            <a:avLst/>
          </a:prstGeom>
          <a:ln>
            <a:solidFill>
              <a:schemeClr val="bg1">
                <a:alpha val="2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468887" y="3262747"/>
            <a:ext cx="0" cy="344978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516593" y="3262747"/>
            <a:ext cx="0" cy="344978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itle 2"/>
          <p:cNvSpPr txBox="1">
            <a:spLocks/>
          </p:cNvSpPr>
          <p:nvPr/>
        </p:nvSpPr>
        <p:spPr>
          <a:xfrm>
            <a:off x="1834028" y="1824457"/>
            <a:ext cx="6544070" cy="1412843"/>
          </a:xfrm>
          <a:prstGeom prst="rect">
            <a:avLst/>
          </a:prstGeom>
          <a:effectLst/>
        </p:spPr>
        <p:txBody>
          <a:bodyPr vert="horz" lIns="0" tIns="192024" rIns="0" bIns="0" rtlCol="0" anchor="t" anchorCtr="0">
            <a:noAutofit/>
          </a:bodyPr>
          <a:lstStyle>
            <a:lvl1pPr algn="l" defTabSz="914318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4400" kern="1200" spc="-151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cs-CZ" dirty="0">
                <a:solidFill>
                  <a:schemeClr val="bg1"/>
                </a:solidFill>
              </a:rPr>
              <a:t>Výběr strategických projektů do Operačního programu Spravedlivá transformace v rámci Karlovarského kraje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972220" y="6267771"/>
            <a:ext cx="4229100" cy="264688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cs-CZ" sz="1000" dirty="0">
                <a:solidFill>
                  <a:schemeClr val="bg1">
                    <a:alpha val="80000"/>
                  </a:schemeClr>
                </a:solidFill>
              </a:rPr>
              <a:t>16. 6. 2021, RSK KVK</a:t>
            </a:r>
          </a:p>
        </p:txBody>
      </p:sp>
      <p:sp>
        <p:nvSpPr>
          <p:cNvPr id="12" name="Shape 3939"/>
          <p:cNvSpPr/>
          <p:nvPr/>
        </p:nvSpPr>
        <p:spPr>
          <a:xfrm rot="16200000">
            <a:off x="10464012" y="3237300"/>
            <a:ext cx="383397" cy="38339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973" y="235"/>
                </a:moveTo>
                <a:cubicBezTo>
                  <a:pt x="12909" y="205"/>
                  <a:pt x="12839" y="184"/>
                  <a:pt x="12764" y="184"/>
                </a:cubicBezTo>
                <a:cubicBezTo>
                  <a:pt x="12492" y="184"/>
                  <a:pt x="12273" y="405"/>
                  <a:pt x="12273" y="675"/>
                </a:cubicBezTo>
                <a:cubicBezTo>
                  <a:pt x="12273" y="946"/>
                  <a:pt x="12492" y="1166"/>
                  <a:pt x="12764" y="1166"/>
                </a:cubicBezTo>
                <a:lnTo>
                  <a:pt x="12764" y="1179"/>
                </a:lnTo>
                <a:cubicBezTo>
                  <a:pt x="17245" y="2089"/>
                  <a:pt x="20618" y="6050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cubicBezTo>
                  <a:pt x="5377" y="20618"/>
                  <a:pt x="982" y="16223"/>
                  <a:pt x="982" y="10800"/>
                </a:cubicBezTo>
                <a:cubicBezTo>
                  <a:pt x="982" y="6050"/>
                  <a:pt x="4355" y="2089"/>
                  <a:pt x="8836" y="1179"/>
                </a:cubicBezTo>
                <a:lnTo>
                  <a:pt x="8836" y="1166"/>
                </a:lnTo>
                <a:cubicBezTo>
                  <a:pt x="9107" y="1166"/>
                  <a:pt x="9327" y="946"/>
                  <a:pt x="9327" y="675"/>
                </a:cubicBezTo>
                <a:cubicBezTo>
                  <a:pt x="9327" y="405"/>
                  <a:pt x="9107" y="184"/>
                  <a:pt x="8836" y="184"/>
                </a:cubicBezTo>
                <a:cubicBezTo>
                  <a:pt x="8761" y="184"/>
                  <a:pt x="8691" y="205"/>
                  <a:pt x="8626" y="235"/>
                </a:cubicBezTo>
                <a:cubicBezTo>
                  <a:pt x="3706" y="1243"/>
                  <a:pt x="0" y="5582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5582"/>
                  <a:pt x="17893" y="1243"/>
                  <a:pt x="12973" y="235"/>
                </a:cubicBezTo>
                <a:moveTo>
                  <a:pt x="6873" y="9818"/>
                </a:moveTo>
                <a:cubicBezTo>
                  <a:pt x="6601" y="9818"/>
                  <a:pt x="6382" y="10038"/>
                  <a:pt x="6382" y="10309"/>
                </a:cubicBezTo>
                <a:cubicBezTo>
                  <a:pt x="6382" y="10445"/>
                  <a:pt x="6436" y="10568"/>
                  <a:pt x="6526" y="10656"/>
                </a:cubicBezTo>
                <a:lnTo>
                  <a:pt x="10453" y="14583"/>
                </a:lnTo>
                <a:cubicBezTo>
                  <a:pt x="10542" y="14673"/>
                  <a:pt x="10664" y="14727"/>
                  <a:pt x="10800" y="14727"/>
                </a:cubicBezTo>
                <a:cubicBezTo>
                  <a:pt x="10936" y="14727"/>
                  <a:pt x="11059" y="14673"/>
                  <a:pt x="11147" y="14583"/>
                </a:cubicBezTo>
                <a:lnTo>
                  <a:pt x="15074" y="10656"/>
                </a:lnTo>
                <a:cubicBezTo>
                  <a:pt x="15163" y="10568"/>
                  <a:pt x="15218" y="10445"/>
                  <a:pt x="15218" y="10309"/>
                </a:cubicBezTo>
                <a:cubicBezTo>
                  <a:pt x="15218" y="10038"/>
                  <a:pt x="14998" y="9818"/>
                  <a:pt x="14727" y="9818"/>
                </a:cubicBezTo>
                <a:cubicBezTo>
                  <a:pt x="14592" y="9818"/>
                  <a:pt x="14469" y="9874"/>
                  <a:pt x="14380" y="9962"/>
                </a:cubicBezTo>
                <a:lnTo>
                  <a:pt x="11291" y="13051"/>
                </a:lnTo>
                <a:lnTo>
                  <a:pt x="11291" y="491"/>
                </a:lnTo>
                <a:cubicBezTo>
                  <a:pt x="11291" y="220"/>
                  <a:pt x="11071" y="0"/>
                  <a:pt x="10800" y="0"/>
                </a:cubicBezTo>
                <a:cubicBezTo>
                  <a:pt x="10529" y="0"/>
                  <a:pt x="10309" y="220"/>
                  <a:pt x="10309" y="491"/>
                </a:cubicBezTo>
                <a:lnTo>
                  <a:pt x="10309" y="13051"/>
                </a:lnTo>
                <a:lnTo>
                  <a:pt x="7220" y="9962"/>
                </a:lnTo>
                <a:cubicBezTo>
                  <a:pt x="7132" y="9874"/>
                  <a:pt x="7009" y="9818"/>
                  <a:pt x="6873" y="9818"/>
                </a:cubicBezTo>
              </a:path>
            </a:pathLst>
          </a:custGeom>
          <a:solidFill>
            <a:schemeClr val="bg1"/>
          </a:solidFill>
          <a:ln w="12700">
            <a:solidFill>
              <a:schemeClr val="bg1"/>
            </a:solidFill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13" name="Title 2"/>
          <p:cNvSpPr txBox="1">
            <a:spLocks/>
          </p:cNvSpPr>
          <p:nvPr/>
        </p:nvSpPr>
        <p:spPr>
          <a:xfrm>
            <a:off x="10578774" y="3185909"/>
            <a:ext cx="1041726" cy="421816"/>
          </a:xfrm>
          <a:prstGeom prst="rect">
            <a:avLst/>
          </a:prstGeom>
          <a:effectLst/>
        </p:spPr>
        <p:txBody>
          <a:bodyPr vert="horz" lIns="0" tIns="192024" rIns="0" bIns="0" rtlCol="0" anchor="t" anchorCtr="0">
            <a:noAutofit/>
          </a:bodyPr>
          <a:lstStyle>
            <a:lvl1pPr algn="l" defTabSz="914318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4400" kern="1200" spc="-151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US" sz="1400" spc="300" dirty="0">
                <a:solidFill>
                  <a:schemeClr val="bg1"/>
                </a:solidFill>
                <a:latin typeface="Calibri" panose="020F0502020204030204" pitchFamily="34" charset="0"/>
                <a:ea typeface="Montserrat" charset="0"/>
                <a:cs typeface="Calibri" panose="020F0502020204030204" pitchFamily="34" charset="0"/>
              </a:rPr>
              <a:t>DÁLE</a:t>
            </a:r>
          </a:p>
        </p:txBody>
      </p:sp>
    </p:spTree>
    <p:extLst>
      <p:ext uri="{BB962C8B-B14F-4D97-AF65-F5344CB8AC3E}">
        <p14:creationId xmlns:p14="http://schemas.microsoft.com/office/powerpoint/2010/main" val="12760168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ight Arrow 3">
            <a:extLst>
              <a:ext uri="{FF2B5EF4-FFF2-40B4-BE49-F238E27FC236}">
                <a16:creationId xmlns:a16="http://schemas.microsoft.com/office/drawing/2014/main" id="{3C90ED24-0E89-EF4B-8BD7-42F4635C47E8}"/>
              </a:ext>
            </a:extLst>
          </p:cNvPr>
          <p:cNvSpPr/>
          <p:nvPr/>
        </p:nvSpPr>
        <p:spPr>
          <a:xfrm rot="18783393" flipH="1">
            <a:off x="5945811" y="5463211"/>
            <a:ext cx="714656" cy="508944"/>
          </a:xfrm>
          <a:prstGeom prst="rightArrow">
            <a:avLst/>
          </a:prstGeom>
          <a:gradFill>
            <a:gsLst>
              <a:gs pos="0">
                <a:schemeClr val="bg1"/>
              </a:gs>
              <a:gs pos="99000">
                <a:schemeClr val="accent3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Open Sans Regular" charset="0"/>
            </a:endParaRPr>
          </a:p>
        </p:txBody>
      </p:sp>
      <p:sp>
        <p:nvSpPr>
          <p:cNvPr id="21" name="Right Arrow 2">
            <a:extLst>
              <a:ext uri="{FF2B5EF4-FFF2-40B4-BE49-F238E27FC236}">
                <a16:creationId xmlns:a16="http://schemas.microsoft.com/office/drawing/2014/main" id="{19BF0B82-41CE-E643-B589-6DDC6D9B4179}"/>
              </a:ext>
            </a:extLst>
          </p:cNvPr>
          <p:cNvSpPr/>
          <p:nvPr/>
        </p:nvSpPr>
        <p:spPr>
          <a:xfrm rot="20121742">
            <a:off x="7508231" y="1398099"/>
            <a:ext cx="780609" cy="508944"/>
          </a:xfrm>
          <a:prstGeom prst="rightArrow">
            <a:avLst/>
          </a:prstGeom>
          <a:gradFill>
            <a:gsLst>
              <a:gs pos="0">
                <a:schemeClr val="bg1"/>
              </a:gs>
              <a:gs pos="100000">
                <a:srgbClr val="D9261B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Open Sans Regular" charset="0"/>
            </a:endParaRPr>
          </a:p>
        </p:txBody>
      </p:sp>
      <p:sp>
        <p:nvSpPr>
          <p:cNvPr id="3" name="Right Arrow 2"/>
          <p:cNvSpPr/>
          <p:nvPr/>
        </p:nvSpPr>
        <p:spPr>
          <a:xfrm>
            <a:off x="8760083" y="2523727"/>
            <a:ext cx="876143" cy="508944"/>
          </a:xfrm>
          <a:prstGeom prst="rightArrow">
            <a:avLst/>
          </a:prstGeom>
          <a:gradFill>
            <a:gsLst>
              <a:gs pos="0">
                <a:schemeClr val="bg1"/>
              </a:gs>
              <a:gs pos="100000">
                <a:srgbClr val="00783D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Open Sans Regular" charset="0"/>
            </a:endParaRPr>
          </a:p>
        </p:txBody>
      </p:sp>
      <p:sp>
        <p:nvSpPr>
          <p:cNvPr id="4" name="Right Arrow 3"/>
          <p:cNvSpPr/>
          <p:nvPr/>
        </p:nvSpPr>
        <p:spPr>
          <a:xfrm flipH="1">
            <a:off x="4718495" y="3108049"/>
            <a:ext cx="876143" cy="508944"/>
          </a:xfrm>
          <a:prstGeom prst="rightArrow">
            <a:avLst/>
          </a:prstGeom>
          <a:gradFill>
            <a:gsLst>
              <a:gs pos="0">
                <a:schemeClr val="bg1"/>
              </a:gs>
              <a:gs pos="100000">
                <a:schemeClr val="accent1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Open Sans Regular" charset="0"/>
            </a:endParaRPr>
          </a:p>
        </p:txBody>
      </p:sp>
      <p:sp>
        <p:nvSpPr>
          <p:cNvPr id="5" name="Right Arrow 4"/>
          <p:cNvSpPr/>
          <p:nvPr/>
        </p:nvSpPr>
        <p:spPr>
          <a:xfrm flipH="1">
            <a:off x="3923042" y="4573878"/>
            <a:ext cx="876143" cy="508944"/>
          </a:xfrm>
          <a:prstGeom prst="rightArrow">
            <a:avLst/>
          </a:prstGeom>
          <a:gradFill>
            <a:gsLst>
              <a:gs pos="0">
                <a:schemeClr val="bg1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Open Sans Regular" charset="0"/>
            </a:endParaRPr>
          </a:p>
        </p:txBody>
      </p:sp>
      <p:sp>
        <p:nvSpPr>
          <p:cNvPr id="6" name="Right Arrow 5"/>
          <p:cNvSpPr/>
          <p:nvPr/>
        </p:nvSpPr>
        <p:spPr>
          <a:xfrm>
            <a:off x="8468019" y="4393318"/>
            <a:ext cx="876143" cy="508944"/>
          </a:xfrm>
          <a:prstGeom prst="rightArrow">
            <a:avLst/>
          </a:prstGeom>
          <a:gradFill>
            <a:gsLst>
              <a:gs pos="0">
                <a:schemeClr val="bg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Open Sans Regular" charset="0"/>
            </a:endParaRPr>
          </a:p>
        </p:txBody>
      </p:sp>
      <p:sp>
        <p:nvSpPr>
          <p:cNvPr id="7" name="Freeform 6"/>
          <p:cNvSpPr>
            <a:spLocks noEditPoints="1"/>
          </p:cNvSpPr>
          <p:nvPr/>
        </p:nvSpPr>
        <p:spPr bwMode="auto">
          <a:xfrm>
            <a:off x="6317820" y="4710847"/>
            <a:ext cx="919426" cy="921655"/>
          </a:xfrm>
          <a:custGeom>
            <a:avLst/>
            <a:gdLst>
              <a:gd name="T0" fmla="*/ 207 w 618"/>
              <a:gd name="T1" fmla="*/ 17 h 619"/>
              <a:gd name="T2" fmla="*/ 187 w 618"/>
              <a:gd name="T3" fmla="*/ 58 h 619"/>
              <a:gd name="T4" fmla="*/ 140 w 618"/>
              <a:gd name="T5" fmla="*/ 72 h 619"/>
              <a:gd name="T6" fmla="*/ 105 w 618"/>
              <a:gd name="T7" fmla="*/ 77 h 619"/>
              <a:gd name="T8" fmla="*/ 60 w 618"/>
              <a:gd name="T9" fmla="*/ 126 h 619"/>
              <a:gd name="T10" fmla="*/ 67 w 618"/>
              <a:gd name="T11" fmla="*/ 170 h 619"/>
              <a:gd name="T12" fmla="*/ 13 w 618"/>
              <a:gd name="T13" fmla="*/ 220 h 619"/>
              <a:gd name="T14" fmla="*/ 30 w 618"/>
              <a:gd name="T15" fmla="*/ 291 h 619"/>
              <a:gd name="T16" fmla="*/ 0 w 618"/>
              <a:gd name="T17" fmla="*/ 324 h 619"/>
              <a:gd name="T18" fmla="*/ 10 w 618"/>
              <a:gd name="T19" fmla="*/ 390 h 619"/>
              <a:gd name="T20" fmla="*/ 49 w 618"/>
              <a:gd name="T21" fmla="*/ 413 h 619"/>
              <a:gd name="T22" fmla="*/ 55 w 618"/>
              <a:gd name="T23" fmla="*/ 485 h 619"/>
              <a:gd name="T24" fmla="*/ 121 w 618"/>
              <a:gd name="T25" fmla="*/ 516 h 619"/>
              <a:gd name="T26" fmla="*/ 128 w 618"/>
              <a:gd name="T27" fmla="*/ 561 h 619"/>
              <a:gd name="T28" fmla="*/ 186 w 618"/>
              <a:gd name="T29" fmla="*/ 594 h 619"/>
              <a:gd name="T30" fmla="*/ 228 w 618"/>
              <a:gd name="T31" fmla="*/ 577 h 619"/>
              <a:gd name="T32" fmla="*/ 288 w 618"/>
              <a:gd name="T33" fmla="*/ 618 h 619"/>
              <a:gd name="T34" fmla="*/ 307 w 618"/>
              <a:gd name="T35" fmla="*/ 602 h 619"/>
              <a:gd name="T36" fmla="*/ 368 w 618"/>
              <a:gd name="T37" fmla="*/ 614 h 619"/>
              <a:gd name="T38" fmla="*/ 393 w 618"/>
              <a:gd name="T39" fmla="*/ 577 h 619"/>
              <a:gd name="T40" fmla="*/ 455 w 618"/>
              <a:gd name="T41" fmla="*/ 583 h 619"/>
              <a:gd name="T42" fmla="*/ 468 w 618"/>
              <a:gd name="T43" fmla="*/ 540 h 619"/>
              <a:gd name="T44" fmla="*/ 538 w 618"/>
              <a:gd name="T45" fmla="*/ 519 h 619"/>
              <a:gd name="T46" fmla="*/ 553 w 618"/>
              <a:gd name="T47" fmla="*/ 448 h 619"/>
              <a:gd name="T48" fmla="*/ 595 w 618"/>
              <a:gd name="T49" fmla="*/ 430 h 619"/>
              <a:gd name="T50" fmla="*/ 576 w 618"/>
              <a:gd name="T51" fmla="*/ 395 h 619"/>
              <a:gd name="T52" fmla="*/ 616 w 618"/>
              <a:gd name="T53" fmla="*/ 354 h 619"/>
              <a:gd name="T54" fmla="*/ 589 w 618"/>
              <a:gd name="T55" fmla="*/ 286 h 619"/>
              <a:gd name="T56" fmla="*/ 614 w 618"/>
              <a:gd name="T57" fmla="*/ 249 h 619"/>
              <a:gd name="T58" fmla="*/ 570 w 618"/>
              <a:gd name="T59" fmla="*/ 205 h 619"/>
              <a:gd name="T60" fmla="*/ 582 w 618"/>
              <a:gd name="T61" fmla="*/ 162 h 619"/>
              <a:gd name="T62" fmla="*/ 544 w 618"/>
              <a:gd name="T63" fmla="*/ 107 h 619"/>
              <a:gd name="T64" fmla="*/ 499 w 618"/>
              <a:gd name="T65" fmla="*/ 103 h 619"/>
              <a:gd name="T66" fmla="*/ 466 w 618"/>
              <a:gd name="T67" fmla="*/ 77 h 619"/>
              <a:gd name="T68" fmla="*/ 452 w 618"/>
              <a:gd name="T69" fmla="*/ 34 h 619"/>
              <a:gd name="T70" fmla="*/ 390 w 618"/>
              <a:gd name="T71" fmla="*/ 10 h 619"/>
              <a:gd name="T72" fmla="*/ 350 w 618"/>
              <a:gd name="T73" fmla="*/ 32 h 619"/>
              <a:gd name="T74" fmla="*/ 285 w 618"/>
              <a:gd name="T75" fmla="*/ 1 h 619"/>
              <a:gd name="T76" fmla="*/ 225 w 618"/>
              <a:gd name="T77" fmla="*/ 42 h 619"/>
              <a:gd name="T78" fmla="*/ 188 w 618"/>
              <a:gd name="T79" fmla="*/ 286 h 619"/>
              <a:gd name="T80" fmla="*/ 228 w 618"/>
              <a:gd name="T81" fmla="*/ 335 h 619"/>
              <a:gd name="T82" fmla="*/ 334 w 618"/>
              <a:gd name="T83" fmla="*/ 390 h 619"/>
              <a:gd name="T84" fmla="*/ 223 w 618"/>
              <a:gd name="T85" fmla="*/ 399 h 619"/>
              <a:gd name="T86" fmla="*/ 82 w 618"/>
              <a:gd name="T87" fmla="*/ 398 h 619"/>
              <a:gd name="T88" fmla="*/ 323 w 618"/>
              <a:gd name="T89" fmla="*/ 552 h 619"/>
              <a:gd name="T90" fmla="*/ 534 w 618"/>
              <a:gd name="T91" fmla="*/ 402 h 619"/>
              <a:gd name="T92" fmla="*/ 437 w 618"/>
              <a:gd name="T93" fmla="*/ 291 h 619"/>
              <a:gd name="T94" fmla="*/ 541 w 618"/>
              <a:gd name="T95" fmla="*/ 237 h 619"/>
              <a:gd name="T96" fmla="*/ 295 w 618"/>
              <a:gd name="T97" fmla="*/ 186 h 619"/>
              <a:gd name="T98" fmla="*/ 441 w 618"/>
              <a:gd name="T99" fmla="*/ 105 h 6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618" h="619">
                <a:moveTo>
                  <a:pt x="225" y="42"/>
                </a:moveTo>
                <a:cubicBezTo>
                  <a:pt x="225" y="42"/>
                  <a:pt x="225" y="42"/>
                  <a:pt x="225" y="42"/>
                </a:cubicBezTo>
                <a:cubicBezTo>
                  <a:pt x="207" y="17"/>
                  <a:pt x="207" y="17"/>
                  <a:pt x="207" y="17"/>
                </a:cubicBezTo>
                <a:cubicBezTo>
                  <a:pt x="195" y="22"/>
                  <a:pt x="195" y="22"/>
                  <a:pt x="195" y="22"/>
                </a:cubicBezTo>
                <a:cubicBezTo>
                  <a:pt x="183" y="27"/>
                  <a:pt x="183" y="27"/>
                  <a:pt x="183" y="27"/>
                </a:cubicBezTo>
                <a:cubicBezTo>
                  <a:pt x="187" y="58"/>
                  <a:pt x="187" y="58"/>
                  <a:pt x="187" y="58"/>
                </a:cubicBezTo>
                <a:cubicBezTo>
                  <a:pt x="174" y="64"/>
                  <a:pt x="162" y="71"/>
                  <a:pt x="150" y="79"/>
                </a:cubicBezTo>
                <a:cubicBezTo>
                  <a:pt x="140" y="72"/>
                  <a:pt x="140" y="72"/>
                  <a:pt x="140" y="72"/>
                </a:cubicBezTo>
                <a:cubicBezTo>
                  <a:pt x="140" y="72"/>
                  <a:pt x="140" y="72"/>
                  <a:pt x="140" y="72"/>
                </a:cubicBezTo>
                <a:cubicBezTo>
                  <a:pt x="125" y="60"/>
                  <a:pt x="125" y="60"/>
                  <a:pt x="125" y="60"/>
                </a:cubicBezTo>
                <a:cubicBezTo>
                  <a:pt x="115" y="68"/>
                  <a:pt x="115" y="68"/>
                  <a:pt x="115" y="68"/>
                </a:cubicBezTo>
                <a:cubicBezTo>
                  <a:pt x="105" y="77"/>
                  <a:pt x="105" y="77"/>
                  <a:pt x="105" y="77"/>
                </a:cubicBezTo>
                <a:cubicBezTo>
                  <a:pt x="118" y="105"/>
                  <a:pt x="118" y="105"/>
                  <a:pt x="118" y="105"/>
                </a:cubicBezTo>
                <a:cubicBezTo>
                  <a:pt x="108" y="115"/>
                  <a:pt x="98" y="125"/>
                  <a:pt x="89" y="137"/>
                </a:cubicBezTo>
                <a:cubicBezTo>
                  <a:pt x="60" y="126"/>
                  <a:pt x="60" y="126"/>
                  <a:pt x="60" y="126"/>
                </a:cubicBezTo>
                <a:cubicBezTo>
                  <a:pt x="53" y="137"/>
                  <a:pt x="53" y="137"/>
                  <a:pt x="53" y="137"/>
                </a:cubicBezTo>
                <a:cubicBezTo>
                  <a:pt x="45" y="147"/>
                  <a:pt x="45" y="147"/>
                  <a:pt x="45" y="147"/>
                </a:cubicBezTo>
                <a:cubicBezTo>
                  <a:pt x="67" y="170"/>
                  <a:pt x="67" y="170"/>
                  <a:pt x="67" y="170"/>
                </a:cubicBezTo>
                <a:cubicBezTo>
                  <a:pt x="59" y="183"/>
                  <a:pt x="53" y="196"/>
                  <a:pt x="48" y="209"/>
                </a:cubicBezTo>
                <a:cubicBezTo>
                  <a:pt x="17" y="207"/>
                  <a:pt x="17" y="207"/>
                  <a:pt x="17" y="207"/>
                </a:cubicBezTo>
                <a:cubicBezTo>
                  <a:pt x="13" y="220"/>
                  <a:pt x="13" y="220"/>
                  <a:pt x="13" y="220"/>
                </a:cubicBezTo>
                <a:cubicBezTo>
                  <a:pt x="9" y="232"/>
                  <a:pt x="9" y="232"/>
                  <a:pt x="9" y="232"/>
                </a:cubicBezTo>
                <a:cubicBezTo>
                  <a:pt x="36" y="248"/>
                  <a:pt x="36" y="248"/>
                  <a:pt x="36" y="248"/>
                </a:cubicBezTo>
                <a:cubicBezTo>
                  <a:pt x="33" y="262"/>
                  <a:pt x="31" y="276"/>
                  <a:pt x="30" y="291"/>
                </a:cubicBezTo>
                <a:cubicBezTo>
                  <a:pt x="0" y="298"/>
                  <a:pt x="0" y="298"/>
                  <a:pt x="0" y="298"/>
                </a:cubicBezTo>
                <a:cubicBezTo>
                  <a:pt x="0" y="311"/>
                  <a:pt x="0" y="311"/>
                  <a:pt x="0" y="311"/>
                </a:cubicBezTo>
                <a:cubicBezTo>
                  <a:pt x="0" y="324"/>
                  <a:pt x="0" y="324"/>
                  <a:pt x="0" y="324"/>
                </a:cubicBezTo>
                <a:cubicBezTo>
                  <a:pt x="30" y="331"/>
                  <a:pt x="30" y="331"/>
                  <a:pt x="30" y="331"/>
                </a:cubicBezTo>
                <a:cubicBezTo>
                  <a:pt x="31" y="346"/>
                  <a:pt x="34" y="360"/>
                  <a:pt x="37" y="374"/>
                </a:cubicBezTo>
                <a:cubicBezTo>
                  <a:pt x="10" y="390"/>
                  <a:pt x="10" y="390"/>
                  <a:pt x="10" y="390"/>
                </a:cubicBezTo>
                <a:cubicBezTo>
                  <a:pt x="14" y="403"/>
                  <a:pt x="14" y="403"/>
                  <a:pt x="14" y="403"/>
                </a:cubicBezTo>
                <a:cubicBezTo>
                  <a:pt x="18" y="415"/>
                  <a:pt x="18" y="415"/>
                  <a:pt x="18" y="415"/>
                </a:cubicBezTo>
                <a:cubicBezTo>
                  <a:pt x="49" y="413"/>
                  <a:pt x="49" y="413"/>
                  <a:pt x="49" y="413"/>
                </a:cubicBezTo>
                <a:cubicBezTo>
                  <a:pt x="55" y="426"/>
                  <a:pt x="61" y="439"/>
                  <a:pt x="68" y="452"/>
                </a:cubicBezTo>
                <a:cubicBezTo>
                  <a:pt x="47" y="475"/>
                  <a:pt x="47" y="475"/>
                  <a:pt x="47" y="475"/>
                </a:cubicBezTo>
                <a:cubicBezTo>
                  <a:pt x="55" y="485"/>
                  <a:pt x="55" y="485"/>
                  <a:pt x="55" y="485"/>
                </a:cubicBezTo>
                <a:cubicBezTo>
                  <a:pt x="62" y="496"/>
                  <a:pt x="62" y="496"/>
                  <a:pt x="62" y="496"/>
                </a:cubicBezTo>
                <a:cubicBezTo>
                  <a:pt x="91" y="485"/>
                  <a:pt x="91" y="485"/>
                  <a:pt x="91" y="485"/>
                </a:cubicBezTo>
                <a:cubicBezTo>
                  <a:pt x="100" y="496"/>
                  <a:pt x="110" y="507"/>
                  <a:pt x="121" y="516"/>
                </a:cubicBezTo>
                <a:cubicBezTo>
                  <a:pt x="108" y="545"/>
                  <a:pt x="108" y="545"/>
                  <a:pt x="108" y="545"/>
                </a:cubicBezTo>
                <a:cubicBezTo>
                  <a:pt x="118" y="553"/>
                  <a:pt x="118" y="553"/>
                  <a:pt x="118" y="553"/>
                </a:cubicBezTo>
                <a:cubicBezTo>
                  <a:pt x="128" y="561"/>
                  <a:pt x="128" y="561"/>
                  <a:pt x="128" y="561"/>
                </a:cubicBezTo>
                <a:cubicBezTo>
                  <a:pt x="153" y="542"/>
                  <a:pt x="153" y="542"/>
                  <a:pt x="153" y="542"/>
                </a:cubicBezTo>
                <a:cubicBezTo>
                  <a:pt x="165" y="550"/>
                  <a:pt x="177" y="557"/>
                  <a:pt x="190" y="563"/>
                </a:cubicBezTo>
                <a:cubicBezTo>
                  <a:pt x="186" y="594"/>
                  <a:pt x="186" y="594"/>
                  <a:pt x="186" y="594"/>
                </a:cubicBezTo>
                <a:cubicBezTo>
                  <a:pt x="198" y="598"/>
                  <a:pt x="198" y="598"/>
                  <a:pt x="198" y="598"/>
                </a:cubicBezTo>
                <a:cubicBezTo>
                  <a:pt x="210" y="603"/>
                  <a:pt x="210" y="603"/>
                  <a:pt x="210" y="603"/>
                </a:cubicBezTo>
                <a:cubicBezTo>
                  <a:pt x="228" y="577"/>
                  <a:pt x="228" y="577"/>
                  <a:pt x="228" y="577"/>
                </a:cubicBezTo>
                <a:cubicBezTo>
                  <a:pt x="242" y="582"/>
                  <a:pt x="256" y="585"/>
                  <a:pt x="270" y="587"/>
                </a:cubicBezTo>
                <a:cubicBezTo>
                  <a:pt x="275" y="618"/>
                  <a:pt x="275" y="618"/>
                  <a:pt x="275" y="618"/>
                </a:cubicBezTo>
                <a:cubicBezTo>
                  <a:pt x="288" y="618"/>
                  <a:pt x="288" y="618"/>
                  <a:pt x="288" y="618"/>
                </a:cubicBezTo>
                <a:cubicBezTo>
                  <a:pt x="301" y="619"/>
                  <a:pt x="301" y="619"/>
                  <a:pt x="301" y="619"/>
                </a:cubicBezTo>
                <a:cubicBezTo>
                  <a:pt x="307" y="602"/>
                  <a:pt x="307" y="602"/>
                  <a:pt x="307" y="602"/>
                </a:cubicBezTo>
                <a:cubicBezTo>
                  <a:pt x="307" y="602"/>
                  <a:pt x="307" y="602"/>
                  <a:pt x="307" y="602"/>
                </a:cubicBezTo>
                <a:cubicBezTo>
                  <a:pt x="311" y="590"/>
                  <a:pt x="311" y="590"/>
                  <a:pt x="311" y="590"/>
                </a:cubicBezTo>
                <a:cubicBezTo>
                  <a:pt x="325" y="590"/>
                  <a:pt x="339" y="588"/>
                  <a:pt x="354" y="586"/>
                </a:cubicBezTo>
                <a:cubicBezTo>
                  <a:pt x="368" y="614"/>
                  <a:pt x="368" y="614"/>
                  <a:pt x="368" y="614"/>
                </a:cubicBezTo>
                <a:cubicBezTo>
                  <a:pt x="380" y="611"/>
                  <a:pt x="380" y="611"/>
                  <a:pt x="380" y="611"/>
                </a:cubicBezTo>
                <a:cubicBezTo>
                  <a:pt x="393" y="608"/>
                  <a:pt x="393" y="608"/>
                  <a:pt x="393" y="608"/>
                </a:cubicBezTo>
                <a:cubicBezTo>
                  <a:pt x="393" y="577"/>
                  <a:pt x="393" y="577"/>
                  <a:pt x="393" y="577"/>
                </a:cubicBezTo>
                <a:cubicBezTo>
                  <a:pt x="394" y="577"/>
                  <a:pt x="394" y="577"/>
                  <a:pt x="394" y="577"/>
                </a:cubicBezTo>
                <a:cubicBezTo>
                  <a:pt x="408" y="572"/>
                  <a:pt x="421" y="567"/>
                  <a:pt x="433" y="561"/>
                </a:cubicBezTo>
                <a:cubicBezTo>
                  <a:pt x="455" y="583"/>
                  <a:pt x="455" y="583"/>
                  <a:pt x="455" y="583"/>
                </a:cubicBezTo>
                <a:cubicBezTo>
                  <a:pt x="466" y="577"/>
                  <a:pt x="466" y="577"/>
                  <a:pt x="466" y="577"/>
                </a:cubicBezTo>
                <a:cubicBezTo>
                  <a:pt x="477" y="570"/>
                  <a:pt x="477" y="570"/>
                  <a:pt x="477" y="570"/>
                </a:cubicBezTo>
                <a:cubicBezTo>
                  <a:pt x="468" y="540"/>
                  <a:pt x="468" y="540"/>
                  <a:pt x="468" y="540"/>
                </a:cubicBezTo>
                <a:cubicBezTo>
                  <a:pt x="480" y="532"/>
                  <a:pt x="491" y="523"/>
                  <a:pt x="502" y="513"/>
                </a:cubicBezTo>
                <a:cubicBezTo>
                  <a:pt x="529" y="528"/>
                  <a:pt x="529" y="528"/>
                  <a:pt x="529" y="528"/>
                </a:cubicBezTo>
                <a:cubicBezTo>
                  <a:pt x="538" y="519"/>
                  <a:pt x="538" y="519"/>
                  <a:pt x="538" y="519"/>
                </a:cubicBezTo>
                <a:cubicBezTo>
                  <a:pt x="547" y="509"/>
                  <a:pt x="547" y="509"/>
                  <a:pt x="547" y="509"/>
                </a:cubicBezTo>
                <a:cubicBezTo>
                  <a:pt x="529" y="483"/>
                  <a:pt x="529" y="483"/>
                  <a:pt x="529" y="483"/>
                </a:cubicBezTo>
                <a:cubicBezTo>
                  <a:pt x="538" y="472"/>
                  <a:pt x="546" y="460"/>
                  <a:pt x="553" y="448"/>
                </a:cubicBezTo>
                <a:cubicBezTo>
                  <a:pt x="584" y="454"/>
                  <a:pt x="584" y="454"/>
                  <a:pt x="584" y="454"/>
                </a:cubicBezTo>
                <a:cubicBezTo>
                  <a:pt x="589" y="442"/>
                  <a:pt x="589" y="442"/>
                  <a:pt x="589" y="442"/>
                </a:cubicBezTo>
                <a:cubicBezTo>
                  <a:pt x="595" y="430"/>
                  <a:pt x="595" y="430"/>
                  <a:pt x="595" y="430"/>
                </a:cubicBezTo>
                <a:cubicBezTo>
                  <a:pt x="571" y="411"/>
                  <a:pt x="571" y="411"/>
                  <a:pt x="571" y="411"/>
                </a:cubicBezTo>
                <a:cubicBezTo>
                  <a:pt x="572" y="408"/>
                  <a:pt x="573" y="405"/>
                  <a:pt x="574" y="402"/>
                </a:cubicBezTo>
                <a:cubicBezTo>
                  <a:pt x="576" y="395"/>
                  <a:pt x="576" y="395"/>
                  <a:pt x="576" y="395"/>
                </a:cubicBezTo>
                <a:cubicBezTo>
                  <a:pt x="579" y="386"/>
                  <a:pt x="581" y="378"/>
                  <a:pt x="583" y="370"/>
                </a:cubicBezTo>
                <a:cubicBezTo>
                  <a:pt x="614" y="367"/>
                  <a:pt x="614" y="367"/>
                  <a:pt x="614" y="367"/>
                </a:cubicBezTo>
                <a:cubicBezTo>
                  <a:pt x="616" y="354"/>
                  <a:pt x="616" y="354"/>
                  <a:pt x="616" y="354"/>
                </a:cubicBezTo>
                <a:cubicBezTo>
                  <a:pt x="618" y="341"/>
                  <a:pt x="618" y="341"/>
                  <a:pt x="618" y="341"/>
                </a:cubicBezTo>
                <a:cubicBezTo>
                  <a:pt x="589" y="329"/>
                  <a:pt x="589" y="329"/>
                  <a:pt x="589" y="329"/>
                </a:cubicBezTo>
                <a:cubicBezTo>
                  <a:pt x="590" y="315"/>
                  <a:pt x="590" y="301"/>
                  <a:pt x="589" y="286"/>
                </a:cubicBezTo>
                <a:cubicBezTo>
                  <a:pt x="618" y="274"/>
                  <a:pt x="618" y="274"/>
                  <a:pt x="618" y="274"/>
                </a:cubicBezTo>
                <a:cubicBezTo>
                  <a:pt x="616" y="261"/>
                  <a:pt x="616" y="261"/>
                  <a:pt x="616" y="261"/>
                </a:cubicBezTo>
                <a:cubicBezTo>
                  <a:pt x="614" y="249"/>
                  <a:pt x="614" y="249"/>
                  <a:pt x="614" y="249"/>
                </a:cubicBezTo>
                <a:cubicBezTo>
                  <a:pt x="582" y="246"/>
                  <a:pt x="582" y="246"/>
                  <a:pt x="582" y="246"/>
                </a:cubicBezTo>
                <a:cubicBezTo>
                  <a:pt x="581" y="239"/>
                  <a:pt x="579" y="232"/>
                  <a:pt x="577" y="225"/>
                </a:cubicBezTo>
                <a:cubicBezTo>
                  <a:pt x="575" y="218"/>
                  <a:pt x="572" y="212"/>
                  <a:pt x="570" y="205"/>
                </a:cubicBezTo>
                <a:cubicBezTo>
                  <a:pt x="594" y="185"/>
                  <a:pt x="594" y="185"/>
                  <a:pt x="594" y="185"/>
                </a:cubicBezTo>
                <a:cubicBezTo>
                  <a:pt x="588" y="173"/>
                  <a:pt x="588" y="173"/>
                  <a:pt x="588" y="173"/>
                </a:cubicBezTo>
                <a:cubicBezTo>
                  <a:pt x="582" y="162"/>
                  <a:pt x="582" y="162"/>
                  <a:pt x="582" y="162"/>
                </a:cubicBezTo>
                <a:cubicBezTo>
                  <a:pt x="552" y="168"/>
                  <a:pt x="552" y="168"/>
                  <a:pt x="552" y="168"/>
                </a:cubicBezTo>
                <a:cubicBezTo>
                  <a:pt x="544" y="156"/>
                  <a:pt x="536" y="144"/>
                  <a:pt x="527" y="133"/>
                </a:cubicBezTo>
                <a:cubicBezTo>
                  <a:pt x="544" y="107"/>
                  <a:pt x="544" y="107"/>
                  <a:pt x="544" y="107"/>
                </a:cubicBezTo>
                <a:cubicBezTo>
                  <a:pt x="535" y="97"/>
                  <a:pt x="535" y="97"/>
                  <a:pt x="535" y="97"/>
                </a:cubicBezTo>
                <a:cubicBezTo>
                  <a:pt x="526" y="88"/>
                  <a:pt x="526" y="88"/>
                  <a:pt x="526" y="88"/>
                </a:cubicBezTo>
                <a:cubicBezTo>
                  <a:pt x="499" y="103"/>
                  <a:pt x="499" y="103"/>
                  <a:pt x="499" y="103"/>
                </a:cubicBezTo>
                <a:cubicBezTo>
                  <a:pt x="493" y="97"/>
                  <a:pt x="486" y="92"/>
                  <a:pt x="479" y="87"/>
                </a:cubicBezTo>
                <a:cubicBezTo>
                  <a:pt x="473" y="82"/>
                  <a:pt x="473" y="82"/>
                  <a:pt x="473" y="82"/>
                </a:cubicBezTo>
                <a:cubicBezTo>
                  <a:pt x="471" y="80"/>
                  <a:pt x="468" y="78"/>
                  <a:pt x="466" y="77"/>
                </a:cubicBezTo>
                <a:cubicBezTo>
                  <a:pt x="474" y="47"/>
                  <a:pt x="474" y="47"/>
                  <a:pt x="474" y="47"/>
                </a:cubicBezTo>
                <a:cubicBezTo>
                  <a:pt x="463" y="40"/>
                  <a:pt x="463" y="40"/>
                  <a:pt x="463" y="40"/>
                </a:cubicBezTo>
                <a:cubicBezTo>
                  <a:pt x="452" y="34"/>
                  <a:pt x="452" y="34"/>
                  <a:pt x="452" y="34"/>
                </a:cubicBezTo>
                <a:cubicBezTo>
                  <a:pt x="430" y="57"/>
                  <a:pt x="430" y="57"/>
                  <a:pt x="430" y="57"/>
                </a:cubicBezTo>
                <a:cubicBezTo>
                  <a:pt x="417" y="50"/>
                  <a:pt x="404" y="45"/>
                  <a:pt x="390" y="41"/>
                </a:cubicBezTo>
                <a:cubicBezTo>
                  <a:pt x="390" y="10"/>
                  <a:pt x="390" y="10"/>
                  <a:pt x="390" y="10"/>
                </a:cubicBezTo>
                <a:cubicBezTo>
                  <a:pt x="377" y="7"/>
                  <a:pt x="377" y="7"/>
                  <a:pt x="377" y="7"/>
                </a:cubicBezTo>
                <a:cubicBezTo>
                  <a:pt x="364" y="4"/>
                  <a:pt x="364" y="4"/>
                  <a:pt x="364" y="4"/>
                </a:cubicBezTo>
                <a:cubicBezTo>
                  <a:pt x="350" y="32"/>
                  <a:pt x="350" y="32"/>
                  <a:pt x="350" y="32"/>
                </a:cubicBezTo>
                <a:cubicBezTo>
                  <a:pt x="336" y="30"/>
                  <a:pt x="322" y="29"/>
                  <a:pt x="307" y="29"/>
                </a:cubicBezTo>
                <a:cubicBezTo>
                  <a:pt x="298" y="0"/>
                  <a:pt x="298" y="0"/>
                  <a:pt x="298" y="0"/>
                </a:cubicBezTo>
                <a:cubicBezTo>
                  <a:pt x="285" y="1"/>
                  <a:pt x="285" y="1"/>
                  <a:pt x="285" y="1"/>
                </a:cubicBezTo>
                <a:cubicBezTo>
                  <a:pt x="272" y="2"/>
                  <a:pt x="272" y="2"/>
                  <a:pt x="272" y="2"/>
                </a:cubicBezTo>
                <a:cubicBezTo>
                  <a:pt x="267" y="33"/>
                  <a:pt x="267" y="33"/>
                  <a:pt x="267" y="33"/>
                </a:cubicBezTo>
                <a:cubicBezTo>
                  <a:pt x="253" y="35"/>
                  <a:pt x="239" y="38"/>
                  <a:pt x="225" y="42"/>
                </a:cubicBezTo>
                <a:moveTo>
                  <a:pt x="156" y="121"/>
                </a:moveTo>
                <a:cubicBezTo>
                  <a:pt x="198" y="255"/>
                  <a:pt x="198" y="255"/>
                  <a:pt x="198" y="255"/>
                </a:cubicBezTo>
                <a:cubicBezTo>
                  <a:pt x="201" y="266"/>
                  <a:pt x="197" y="279"/>
                  <a:pt x="188" y="286"/>
                </a:cubicBezTo>
                <a:cubicBezTo>
                  <a:pt x="73" y="367"/>
                  <a:pt x="73" y="367"/>
                  <a:pt x="73" y="367"/>
                </a:cubicBezTo>
                <a:cubicBezTo>
                  <a:pt x="50" y="274"/>
                  <a:pt x="84" y="179"/>
                  <a:pt x="156" y="121"/>
                </a:cubicBezTo>
                <a:moveTo>
                  <a:pt x="228" y="335"/>
                </a:moveTo>
                <a:cubicBezTo>
                  <a:pt x="214" y="291"/>
                  <a:pt x="239" y="243"/>
                  <a:pt x="284" y="229"/>
                </a:cubicBezTo>
                <a:cubicBezTo>
                  <a:pt x="328" y="215"/>
                  <a:pt x="375" y="240"/>
                  <a:pt x="389" y="284"/>
                </a:cubicBezTo>
                <a:cubicBezTo>
                  <a:pt x="404" y="329"/>
                  <a:pt x="379" y="376"/>
                  <a:pt x="334" y="390"/>
                </a:cubicBezTo>
                <a:cubicBezTo>
                  <a:pt x="290" y="404"/>
                  <a:pt x="242" y="380"/>
                  <a:pt x="228" y="335"/>
                </a:cubicBezTo>
                <a:moveTo>
                  <a:pt x="82" y="398"/>
                </a:moveTo>
                <a:cubicBezTo>
                  <a:pt x="223" y="399"/>
                  <a:pt x="223" y="399"/>
                  <a:pt x="223" y="399"/>
                </a:cubicBezTo>
                <a:cubicBezTo>
                  <a:pt x="235" y="399"/>
                  <a:pt x="246" y="407"/>
                  <a:pt x="249" y="418"/>
                </a:cubicBezTo>
                <a:cubicBezTo>
                  <a:pt x="291" y="552"/>
                  <a:pt x="291" y="552"/>
                  <a:pt x="291" y="552"/>
                </a:cubicBezTo>
                <a:cubicBezTo>
                  <a:pt x="200" y="546"/>
                  <a:pt x="117" y="487"/>
                  <a:pt x="82" y="398"/>
                </a:cubicBezTo>
                <a:moveTo>
                  <a:pt x="534" y="402"/>
                </a:moveTo>
                <a:cubicBezTo>
                  <a:pt x="507" y="466"/>
                  <a:pt x="454" y="519"/>
                  <a:pt x="382" y="542"/>
                </a:cubicBezTo>
                <a:cubicBezTo>
                  <a:pt x="363" y="548"/>
                  <a:pt x="343" y="551"/>
                  <a:pt x="323" y="552"/>
                </a:cubicBezTo>
                <a:cubicBezTo>
                  <a:pt x="368" y="419"/>
                  <a:pt x="368" y="419"/>
                  <a:pt x="368" y="419"/>
                </a:cubicBezTo>
                <a:cubicBezTo>
                  <a:pt x="372" y="408"/>
                  <a:pt x="382" y="400"/>
                  <a:pt x="394" y="401"/>
                </a:cubicBezTo>
                <a:cubicBezTo>
                  <a:pt x="534" y="402"/>
                  <a:pt x="534" y="402"/>
                  <a:pt x="534" y="402"/>
                </a:cubicBezTo>
                <a:moveTo>
                  <a:pt x="541" y="237"/>
                </a:moveTo>
                <a:cubicBezTo>
                  <a:pt x="555" y="282"/>
                  <a:pt x="555" y="328"/>
                  <a:pt x="544" y="371"/>
                </a:cubicBezTo>
                <a:cubicBezTo>
                  <a:pt x="437" y="291"/>
                  <a:pt x="437" y="291"/>
                  <a:pt x="437" y="291"/>
                </a:cubicBezTo>
                <a:cubicBezTo>
                  <a:pt x="424" y="282"/>
                  <a:pt x="419" y="266"/>
                  <a:pt x="424" y="251"/>
                </a:cubicBezTo>
                <a:cubicBezTo>
                  <a:pt x="467" y="125"/>
                  <a:pt x="467" y="125"/>
                  <a:pt x="467" y="125"/>
                </a:cubicBezTo>
                <a:cubicBezTo>
                  <a:pt x="500" y="153"/>
                  <a:pt x="527" y="191"/>
                  <a:pt x="541" y="237"/>
                </a:cubicBezTo>
                <a:moveTo>
                  <a:pt x="441" y="105"/>
                </a:moveTo>
                <a:cubicBezTo>
                  <a:pt x="327" y="186"/>
                  <a:pt x="327" y="186"/>
                  <a:pt x="327" y="186"/>
                </a:cubicBezTo>
                <a:cubicBezTo>
                  <a:pt x="317" y="193"/>
                  <a:pt x="304" y="193"/>
                  <a:pt x="295" y="186"/>
                </a:cubicBezTo>
                <a:cubicBezTo>
                  <a:pt x="182" y="102"/>
                  <a:pt x="182" y="102"/>
                  <a:pt x="182" y="102"/>
                </a:cubicBezTo>
                <a:cubicBezTo>
                  <a:pt x="198" y="92"/>
                  <a:pt x="216" y="84"/>
                  <a:pt x="236" y="78"/>
                </a:cubicBezTo>
                <a:cubicBezTo>
                  <a:pt x="308" y="55"/>
                  <a:pt x="382" y="68"/>
                  <a:pt x="441" y="105"/>
                </a:cubicBezTo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Open Sans Regular" charset="0"/>
            </a:endParaRPr>
          </a:p>
        </p:txBody>
      </p:sp>
      <p:sp>
        <p:nvSpPr>
          <p:cNvPr id="8" name="Freeform 12"/>
          <p:cNvSpPr>
            <a:spLocks noEditPoints="1"/>
          </p:cNvSpPr>
          <p:nvPr/>
        </p:nvSpPr>
        <p:spPr bwMode="auto">
          <a:xfrm>
            <a:off x="7127462" y="3884641"/>
            <a:ext cx="1532796" cy="1538181"/>
          </a:xfrm>
          <a:custGeom>
            <a:avLst/>
            <a:gdLst>
              <a:gd name="T0" fmla="*/ 619 w 640"/>
              <a:gd name="T1" fmla="*/ 436 h 642"/>
              <a:gd name="T2" fmla="*/ 614 w 640"/>
              <a:gd name="T3" fmla="*/ 371 h 642"/>
              <a:gd name="T4" fmla="*/ 625 w 640"/>
              <a:gd name="T5" fmla="*/ 332 h 642"/>
              <a:gd name="T6" fmla="*/ 623 w 640"/>
              <a:gd name="T7" fmla="*/ 286 h 642"/>
              <a:gd name="T8" fmla="*/ 608 w 640"/>
              <a:gd name="T9" fmla="*/ 248 h 642"/>
              <a:gd name="T10" fmla="*/ 609 w 640"/>
              <a:gd name="T11" fmla="*/ 182 h 642"/>
              <a:gd name="T12" fmla="*/ 547 w 640"/>
              <a:gd name="T13" fmla="*/ 167 h 642"/>
              <a:gd name="T14" fmla="*/ 550 w 640"/>
              <a:gd name="T15" fmla="*/ 97 h 642"/>
              <a:gd name="T16" fmla="*/ 488 w 640"/>
              <a:gd name="T17" fmla="*/ 74 h 642"/>
              <a:gd name="T18" fmla="*/ 457 w 640"/>
              <a:gd name="T19" fmla="*/ 48 h 642"/>
              <a:gd name="T20" fmla="*/ 414 w 640"/>
              <a:gd name="T21" fmla="*/ 31 h 642"/>
              <a:gd name="T22" fmla="*/ 374 w 640"/>
              <a:gd name="T23" fmla="*/ 29 h 642"/>
              <a:gd name="T24" fmla="*/ 314 w 640"/>
              <a:gd name="T25" fmla="*/ 0 h 642"/>
              <a:gd name="T26" fmla="*/ 266 w 640"/>
              <a:gd name="T27" fmla="*/ 52 h 642"/>
              <a:gd name="T28" fmla="*/ 224 w 640"/>
              <a:gd name="T29" fmla="*/ 15 h 642"/>
              <a:gd name="T30" fmla="*/ 200 w 640"/>
              <a:gd name="T31" fmla="*/ 75 h 642"/>
              <a:gd name="T32" fmla="*/ 131 w 640"/>
              <a:gd name="T33" fmla="*/ 62 h 642"/>
              <a:gd name="T34" fmla="*/ 100 w 640"/>
              <a:gd name="T35" fmla="*/ 120 h 642"/>
              <a:gd name="T36" fmla="*/ 70 w 640"/>
              <a:gd name="T37" fmla="*/ 147 h 642"/>
              <a:gd name="T38" fmla="*/ 47 w 640"/>
              <a:gd name="T39" fmla="*/ 187 h 642"/>
              <a:gd name="T40" fmla="*/ 39 w 640"/>
              <a:gd name="T41" fmla="*/ 227 h 642"/>
              <a:gd name="T42" fmla="*/ 2 w 640"/>
              <a:gd name="T43" fmla="*/ 281 h 642"/>
              <a:gd name="T44" fmla="*/ 47 w 640"/>
              <a:gd name="T45" fmla="*/ 332 h 642"/>
              <a:gd name="T46" fmla="*/ 6 w 640"/>
              <a:gd name="T47" fmla="*/ 385 h 642"/>
              <a:gd name="T48" fmla="*/ 46 w 640"/>
              <a:gd name="T49" fmla="*/ 438 h 642"/>
              <a:gd name="T50" fmla="*/ 58 w 640"/>
              <a:gd name="T51" fmla="*/ 476 h 642"/>
              <a:gd name="T52" fmla="*/ 85 w 640"/>
              <a:gd name="T53" fmla="*/ 514 h 642"/>
              <a:gd name="T54" fmla="*/ 117 w 640"/>
              <a:gd name="T55" fmla="*/ 538 h 642"/>
              <a:gd name="T56" fmla="*/ 152 w 640"/>
              <a:gd name="T57" fmla="*/ 594 h 642"/>
              <a:gd name="T58" fmla="*/ 217 w 640"/>
              <a:gd name="T59" fmla="*/ 574 h 642"/>
              <a:gd name="T60" fmla="*/ 248 w 640"/>
              <a:gd name="T61" fmla="*/ 633 h 642"/>
              <a:gd name="T62" fmla="*/ 313 w 640"/>
              <a:gd name="T63" fmla="*/ 619 h 642"/>
              <a:gd name="T64" fmla="*/ 353 w 640"/>
              <a:gd name="T65" fmla="*/ 624 h 642"/>
              <a:gd name="T66" fmla="*/ 398 w 640"/>
              <a:gd name="T67" fmla="*/ 615 h 642"/>
              <a:gd name="T68" fmla="*/ 437 w 640"/>
              <a:gd name="T69" fmla="*/ 603 h 642"/>
              <a:gd name="T70" fmla="*/ 478 w 640"/>
              <a:gd name="T71" fmla="*/ 581 h 642"/>
              <a:gd name="T72" fmla="*/ 506 w 640"/>
              <a:gd name="T73" fmla="*/ 553 h 642"/>
              <a:gd name="T74" fmla="*/ 567 w 640"/>
              <a:gd name="T75" fmla="*/ 526 h 642"/>
              <a:gd name="T76" fmla="*/ 557 w 640"/>
              <a:gd name="T77" fmla="*/ 459 h 642"/>
              <a:gd name="T78" fmla="*/ 540 w 640"/>
              <a:gd name="T79" fmla="*/ 327 h 642"/>
              <a:gd name="T80" fmla="*/ 480 w 640"/>
              <a:gd name="T81" fmla="*/ 170 h 642"/>
              <a:gd name="T82" fmla="*/ 346 w 640"/>
              <a:gd name="T83" fmla="*/ 103 h 642"/>
              <a:gd name="T84" fmla="*/ 326 w 640"/>
              <a:gd name="T85" fmla="*/ 111 h 642"/>
              <a:gd name="T86" fmla="*/ 169 w 640"/>
              <a:gd name="T87" fmla="*/ 161 h 642"/>
              <a:gd name="T88" fmla="*/ 102 w 640"/>
              <a:gd name="T89" fmla="*/ 295 h 642"/>
              <a:gd name="T90" fmla="*/ 101 w 640"/>
              <a:gd name="T91" fmla="*/ 315 h 642"/>
              <a:gd name="T92" fmla="*/ 161 w 640"/>
              <a:gd name="T93" fmla="*/ 472 h 642"/>
              <a:gd name="T94" fmla="*/ 295 w 640"/>
              <a:gd name="T95" fmla="*/ 539 h 642"/>
              <a:gd name="T96" fmla="*/ 393 w 640"/>
              <a:gd name="T97" fmla="*/ 164 h 642"/>
              <a:gd name="T98" fmla="*/ 314 w 640"/>
              <a:gd name="T99" fmla="*/ 540 h 642"/>
              <a:gd name="T100" fmla="*/ 386 w 640"/>
              <a:gd name="T101" fmla="*/ 530 h 642"/>
              <a:gd name="T102" fmla="*/ 528 w 640"/>
              <a:gd name="T103" fmla="*/ 346 h 6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640" h="642">
                <a:moveTo>
                  <a:pt x="576" y="444"/>
                </a:moveTo>
                <a:cubicBezTo>
                  <a:pt x="594" y="455"/>
                  <a:pt x="594" y="455"/>
                  <a:pt x="594" y="455"/>
                </a:cubicBezTo>
                <a:cubicBezTo>
                  <a:pt x="601" y="459"/>
                  <a:pt x="611" y="456"/>
                  <a:pt x="614" y="448"/>
                </a:cubicBezTo>
                <a:cubicBezTo>
                  <a:pt x="616" y="444"/>
                  <a:pt x="618" y="440"/>
                  <a:pt x="619" y="436"/>
                </a:cubicBezTo>
                <a:cubicBezTo>
                  <a:pt x="622" y="428"/>
                  <a:pt x="618" y="420"/>
                  <a:pt x="610" y="417"/>
                </a:cubicBezTo>
                <a:cubicBezTo>
                  <a:pt x="603" y="415"/>
                  <a:pt x="603" y="415"/>
                  <a:pt x="603" y="415"/>
                </a:cubicBezTo>
                <a:cubicBezTo>
                  <a:pt x="592" y="412"/>
                  <a:pt x="584" y="402"/>
                  <a:pt x="585" y="391"/>
                </a:cubicBezTo>
                <a:cubicBezTo>
                  <a:pt x="587" y="376"/>
                  <a:pt x="601" y="367"/>
                  <a:pt x="614" y="371"/>
                </a:cubicBezTo>
                <a:cubicBezTo>
                  <a:pt x="620" y="372"/>
                  <a:pt x="620" y="372"/>
                  <a:pt x="620" y="372"/>
                </a:cubicBezTo>
                <a:cubicBezTo>
                  <a:pt x="629" y="375"/>
                  <a:pt x="637" y="369"/>
                  <a:pt x="638" y="360"/>
                </a:cubicBezTo>
                <a:cubicBezTo>
                  <a:pt x="639" y="356"/>
                  <a:pt x="639" y="352"/>
                  <a:pt x="640" y="348"/>
                </a:cubicBezTo>
                <a:cubicBezTo>
                  <a:pt x="640" y="339"/>
                  <a:pt x="634" y="332"/>
                  <a:pt x="625" y="332"/>
                </a:cubicBezTo>
                <a:cubicBezTo>
                  <a:pt x="618" y="332"/>
                  <a:pt x="618" y="332"/>
                  <a:pt x="618" y="332"/>
                </a:cubicBezTo>
                <a:cubicBezTo>
                  <a:pt x="607" y="332"/>
                  <a:pt x="596" y="325"/>
                  <a:pt x="594" y="314"/>
                </a:cubicBezTo>
                <a:cubicBezTo>
                  <a:pt x="591" y="299"/>
                  <a:pt x="602" y="286"/>
                  <a:pt x="616" y="286"/>
                </a:cubicBezTo>
                <a:cubicBezTo>
                  <a:pt x="623" y="286"/>
                  <a:pt x="623" y="286"/>
                  <a:pt x="623" y="286"/>
                </a:cubicBezTo>
                <a:cubicBezTo>
                  <a:pt x="631" y="286"/>
                  <a:pt x="638" y="278"/>
                  <a:pt x="637" y="269"/>
                </a:cubicBezTo>
                <a:cubicBezTo>
                  <a:pt x="636" y="265"/>
                  <a:pt x="635" y="261"/>
                  <a:pt x="634" y="256"/>
                </a:cubicBezTo>
                <a:cubicBezTo>
                  <a:pt x="633" y="248"/>
                  <a:pt x="624" y="243"/>
                  <a:pt x="616" y="246"/>
                </a:cubicBezTo>
                <a:cubicBezTo>
                  <a:pt x="608" y="248"/>
                  <a:pt x="608" y="248"/>
                  <a:pt x="608" y="248"/>
                </a:cubicBezTo>
                <a:cubicBezTo>
                  <a:pt x="596" y="252"/>
                  <a:pt x="583" y="245"/>
                  <a:pt x="579" y="233"/>
                </a:cubicBezTo>
                <a:cubicBezTo>
                  <a:pt x="576" y="221"/>
                  <a:pt x="582" y="208"/>
                  <a:pt x="595" y="204"/>
                </a:cubicBezTo>
                <a:cubicBezTo>
                  <a:pt x="601" y="202"/>
                  <a:pt x="601" y="202"/>
                  <a:pt x="601" y="202"/>
                </a:cubicBezTo>
                <a:cubicBezTo>
                  <a:pt x="609" y="199"/>
                  <a:pt x="613" y="190"/>
                  <a:pt x="609" y="182"/>
                </a:cubicBezTo>
                <a:cubicBezTo>
                  <a:pt x="607" y="178"/>
                  <a:pt x="605" y="174"/>
                  <a:pt x="603" y="171"/>
                </a:cubicBezTo>
                <a:cubicBezTo>
                  <a:pt x="599" y="163"/>
                  <a:pt x="590" y="161"/>
                  <a:pt x="583" y="165"/>
                </a:cubicBezTo>
                <a:cubicBezTo>
                  <a:pt x="577" y="169"/>
                  <a:pt x="577" y="169"/>
                  <a:pt x="577" y="169"/>
                </a:cubicBezTo>
                <a:cubicBezTo>
                  <a:pt x="567" y="176"/>
                  <a:pt x="554" y="175"/>
                  <a:pt x="547" y="167"/>
                </a:cubicBezTo>
                <a:cubicBezTo>
                  <a:pt x="537" y="156"/>
                  <a:pt x="539" y="139"/>
                  <a:pt x="550" y="132"/>
                </a:cubicBezTo>
                <a:cubicBezTo>
                  <a:pt x="556" y="128"/>
                  <a:pt x="556" y="128"/>
                  <a:pt x="556" y="128"/>
                </a:cubicBezTo>
                <a:cubicBezTo>
                  <a:pt x="563" y="123"/>
                  <a:pt x="564" y="113"/>
                  <a:pt x="558" y="106"/>
                </a:cubicBezTo>
                <a:cubicBezTo>
                  <a:pt x="556" y="103"/>
                  <a:pt x="553" y="100"/>
                  <a:pt x="550" y="97"/>
                </a:cubicBezTo>
                <a:cubicBezTo>
                  <a:pt x="544" y="91"/>
                  <a:pt x="534" y="91"/>
                  <a:pt x="528" y="98"/>
                </a:cubicBezTo>
                <a:cubicBezTo>
                  <a:pt x="524" y="103"/>
                  <a:pt x="524" y="103"/>
                  <a:pt x="524" y="103"/>
                </a:cubicBezTo>
                <a:cubicBezTo>
                  <a:pt x="516" y="112"/>
                  <a:pt x="504" y="115"/>
                  <a:pt x="494" y="109"/>
                </a:cubicBezTo>
                <a:cubicBezTo>
                  <a:pt x="481" y="102"/>
                  <a:pt x="479" y="85"/>
                  <a:pt x="488" y="74"/>
                </a:cubicBezTo>
                <a:cubicBezTo>
                  <a:pt x="492" y="70"/>
                  <a:pt x="492" y="70"/>
                  <a:pt x="492" y="70"/>
                </a:cubicBezTo>
                <a:cubicBezTo>
                  <a:pt x="497" y="63"/>
                  <a:pt x="496" y="53"/>
                  <a:pt x="488" y="48"/>
                </a:cubicBezTo>
                <a:cubicBezTo>
                  <a:pt x="485" y="46"/>
                  <a:pt x="481" y="44"/>
                  <a:pt x="477" y="41"/>
                </a:cubicBezTo>
                <a:cubicBezTo>
                  <a:pt x="470" y="37"/>
                  <a:pt x="460" y="40"/>
                  <a:pt x="457" y="48"/>
                </a:cubicBezTo>
                <a:cubicBezTo>
                  <a:pt x="454" y="55"/>
                  <a:pt x="454" y="55"/>
                  <a:pt x="454" y="55"/>
                </a:cubicBezTo>
                <a:cubicBezTo>
                  <a:pt x="450" y="65"/>
                  <a:pt x="438" y="71"/>
                  <a:pt x="427" y="69"/>
                </a:cubicBezTo>
                <a:cubicBezTo>
                  <a:pt x="413" y="65"/>
                  <a:pt x="406" y="50"/>
                  <a:pt x="412" y="37"/>
                </a:cubicBezTo>
                <a:cubicBezTo>
                  <a:pt x="414" y="31"/>
                  <a:pt x="414" y="31"/>
                  <a:pt x="414" y="31"/>
                </a:cubicBezTo>
                <a:cubicBezTo>
                  <a:pt x="418" y="23"/>
                  <a:pt x="413" y="14"/>
                  <a:pt x="405" y="12"/>
                </a:cubicBezTo>
                <a:cubicBezTo>
                  <a:pt x="401" y="11"/>
                  <a:pt x="396" y="9"/>
                  <a:pt x="392" y="9"/>
                </a:cubicBezTo>
                <a:cubicBezTo>
                  <a:pt x="384" y="7"/>
                  <a:pt x="376" y="12"/>
                  <a:pt x="375" y="21"/>
                </a:cubicBezTo>
                <a:cubicBezTo>
                  <a:pt x="374" y="29"/>
                  <a:pt x="374" y="29"/>
                  <a:pt x="374" y="29"/>
                </a:cubicBezTo>
                <a:cubicBezTo>
                  <a:pt x="372" y="41"/>
                  <a:pt x="360" y="50"/>
                  <a:pt x="348" y="49"/>
                </a:cubicBezTo>
                <a:cubicBezTo>
                  <a:pt x="337" y="52"/>
                  <a:pt x="325" y="43"/>
                  <a:pt x="327" y="31"/>
                </a:cubicBezTo>
                <a:cubicBezTo>
                  <a:pt x="329" y="17"/>
                  <a:pt x="329" y="17"/>
                  <a:pt x="329" y="17"/>
                </a:cubicBezTo>
                <a:cubicBezTo>
                  <a:pt x="330" y="8"/>
                  <a:pt x="323" y="0"/>
                  <a:pt x="314" y="0"/>
                </a:cubicBezTo>
                <a:cubicBezTo>
                  <a:pt x="310" y="0"/>
                  <a:pt x="306" y="1"/>
                  <a:pt x="301" y="1"/>
                </a:cubicBezTo>
                <a:cubicBezTo>
                  <a:pt x="293" y="1"/>
                  <a:pt x="286" y="9"/>
                  <a:pt x="288" y="18"/>
                </a:cubicBezTo>
                <a:cubicBezTo>
                  <a:pt x="289" y="25"/>
                  <a:pt x="289" y="25"/>
                  <a:pt x="289" y="25"/>
                </a:cubicBezTo>
                <a:cubicBezTo>
                  <a:pt x="291" y="39"/>
                  <a:pt x="281" y="52"/>
                  <a:pt x="266" y="52"/>
                </a:cubicBezTo>
                <a:cubicBezTo>
                  <a:pt x="255" y="52"/>
                  <a:pt x="245" y="43"/>
                  <a:pt x="244" y="32"/>
                </a:cubicBezTo>
                <a:cubicBezTo>
                  <a:pt x="243" y="27"/>
                  <a:pt x="243" y="27"/>
                  <a:pt x="243" y="27"/>
                </a:cubicBezTo>
                <a:cubicBezTo>
                  <a:pt x="241" y="18"/>
                  <a:pt x="233" y="13"/>
                  <a:pt x="224" y="15"/>
                </a:cubicBezTo>
                <a:cubicBezTo>
                  <a:pt x="224" y="15"/>
                  <a:pt x="224" y="15"/>
                  <a:pt x="224" y="15"/>
                </a:cubicBezTo>
                <a:cubicBezTo>
                  <a:pt x="220" y="17"/>
                  <a:pt x="216" y="18"/>
                  <a:pt x="212" y="19"/>
                </a:cubicBezTo>
                <a:cubicBezTo>
                  <a:pt x="204" y="22"/>
                  <a:pt x="200" y="31"/>
                  <a:pt x="204" y="39"/>
                </a:cubicBezTo>
                <a:cubicBezTo>
                  <a:pt x="207" y="46"/>
                  <a:pt x="207" y="46"/>
                  <a:pt x="207" y="46"/>
                </a:cubicBezTo>
                <a:cubicBezTo>
                  <a:pt x="212" y="56"/>
                  <a:pt x="209" y="68"/>
                  <a:pt x="200" y="75"/>
                </a:cubicBezTo>
                <a:cubicBezTo>
                  <a:pt x="188" y="83"/>
                  <a:pt x="172" y="79"/>
                  <a:pt x="166" y="66"/>
                </a:cubicBezTo>
                <a:cubicBezTo>
                  <a:pt x="163" y="60"/>
                  <a:pt x="163" y="60"/>
                  <a:pt x="163" y="60"/>
                </a:cubicBezTo>
                <a:cubicBezTo>
                  <a:pt x="159" y="52"/>
                  <a:pt x="149" y="50"/>
                  <a:pt x="142" y="55"/>
                </a:cubicBezTo>
                <a:cubicBezTo>
                  <a:pt x="138" y="57"/>
                  <a:pt x="135" y="59"/>
                  <a:pt x="131" y="62"/>
                </a:cubicBezTo>
                <a:cubicBezTo>
                  <a:pt x="124" y="67"/>
                  <a:pt x="123" y="77"/>
                  <a:pt x="129" y="83"/>
                </a:cubicBezTo>
                <a:cubicBezTo>
                  <a:pt x="134" y="89"/>
                  <a:pt x="134" y="89"/>
                  <a:pt x="134" y="89"/>
                </a:cubicBezTo>
                <a:cubicBezTo>
                  <a:pt x="141" y="97"/>
                  <a:pt x="142" y="110"/>
                  <a:pt x="135" y="119"/>
                </a:cubicBezTo>
                <a:cubicBezTo>
                  <a:pt x="126" y="130"/>
                  <a:pt x="109" y="130"/>
                  <a:pt x="100" y="120"/>
                </a:cubicBezTo>
                <a:cubicBezTo>
                  <a:pt x="96" y="115"/>
                  <a:pt x="96" y="115"/>
                  <a:pt x="96" y="115"/>
                </a:cubicBezTo>
                <a:cubicBezTo>
                  <a:pt x="90" y="109"/>
                  <a:pt x="80" y="109"/>
                  <a:pt x="74" y="116"/>
                </a:cubicBezTo>
                <a:cubicBezTo>
                  <a:pt x="71" y="119"/>
                  <a:pt x="69" y="122"/>
                  <a:pt x="66" y="126"/>
                </a:cubicBezTo>
                <a:cubicBezTo>
                  <a:pt x="61" y="133"/>
                  <a:pt x="63" y="142"/>
                  <a:pt x="70" y="147"/>
                </a:cubicBezTo>
                <a:cubicBezTo>
                  <a:pt x="77" y="151"/>
                  <a:pt x="77" y="151"/>
                  <a:pt x="77" y="151"/>
                </a:cubicBezTo>
                <a:cubicBezTo>
                  <a:pt x="87" y="158"/>
                  <a:pt x="91" y="172"/>
                  <a:pt x="84" y="183"/>
                </a:cubicBezTo>
                <a:cubicBezTo>
                  <a:pt x="88" y="194"/>
                  <a:pt x="75" y="204"/>
                  <a:pt x="65" y="198"/>
                </a:cubicBezTo>
                <a:cubicBezTo>
                  <a:pt x="47" y="187"/>
                  <a:pt x="47" y="187"/>
                  <a:pt x="47" y="187"/>
                </a:cubicBezTo>
                <a:cubicBezTo>
                  <a:pt x="40" y="182"/>
                  <a:pt x="30" y="185"/>
                  <a:pt x="26" y="193"/>
                </a:cubicBezTo>
                <a:cubicBezTo>
                  <a:pt x="25" y="197"/>
                  <a:pt x="23" y="201"/>
                  <a:pt x="21" y="205"/>
                </a:cubicBezTo>
                <a:cubicBezTo>
                  <a:pt x="18" y="213"/>
                  <a:pt x="23" y="222"/>
                  <a:pt x="31" y="225"/>
                </a:cubicBezTo>
                <a:cubicBezTo>
                  <a:pt x="39" y="227"/>
                  <a:pt x="39" y="227"/>
                  <a:pt x="39" y="227"/>
                </a:cubicBezTo>
                <a:cubicBezTo>
                  <a:pt x="51" y="230"/>
                  <a:pt x="58" y="243"/>
                  <a:pt x="55" y="255"/>
                </a:cubicBezTo>
                <a:cubicBezTo>
                  <a:pt x="51" y="267"/>
                  <a:pt x="39" y="274"/>
                  <a:pt x="26" y="271"/>
                </a:cubicBezTo>
                <a:cubicBezTo>
                  <a:pt x="20" y="269"/>
                  <a:pt x="20" y="269"/>
                  <a:pt x="20" y="269"/>
                </a:cubicBezTo>
                <a:cubicBezTo>
                  <a:pt x="12" y="267"/>
                  <a:pt x="3" y="273"/>
                  <a:pt x="2" y="281"/>
                </a:cubicBezTo>
                <a:cubicBezTo>
                  <a:pt x="2" y="286"/>
                  <a:pt x="1" y="290"/>
                  <a:pt x="1" y="294"/>
                </a:cubicBezTo>
                <a:cubicBezTo>
                  <a:pt x="0" y="303"/>
                  <a:pt x="7" y="310"/>
                  <a:pt x="16" y="310"/>
                </a:cubicBezTo>
                <a:cubicBezTo>
                  <a:pt x="23" y="310"/>
                  <a:pt x="23" y="310"/>
                  <a:pt x="23" y="310"/>
                </a:cubicBezTo>
                <a:cubicBezTo>
                  <a:pt x="36" y="310"/>
                  <a:pt x="47" y="320"/>
                  <a:pt x="47" y="332"/>
                </a:cubicBezTo>
                <a:cubicBezTo>
                  <a:pt x="47" y="345"/>
                  <a:pt x="37" y="356"/>
                  <a:pt x="24" y="356"/>
                </a:cubicBezTo>
                <a:cubicBezTo>
                  <a:pt x="18" y="356"/>
                  <a:pt x="18" y="356"/>
                  <a:pt x="18" y="356"/>
                </a:cubicBezTo>
                <a:cubicBezTo>
                  <a:pt x="9" y="356"/>
                  <a:pt x="3" y="364"/>
                  <a:pt x="4" y="373"/>
                </a:cubicBezTo>
                <a:cubicBezTo>
                  <a:pt x="5" y="377"/>
                  <a:pt x="5" y="381"/>
                  <a:pt x="6" y="385"/>
                </a:cubicBezTo>
                <a:cubicBezTo>
                  <a:pt x="8" y="394"/>
                  <a:pt x="17" y="399"/>
                  <a:pt x="25" y="396"/>
                </a:cubicBezTo>
                <a:cubicBezTo>
                  <a:pt x="32" y="394"/>
                  <a:pt x="32" y="394"/>
                  <a:pt x="32" y="394"/>
                </a:cubicBezTo>
                <a:cubicBezTo>
                  <a:pt x="44" y="390"/>
                  <a:pt x="57" y="397"/>
                  <a:pt x="61" y="409"/>
                </a:cubicBezTo>
                <a:cubicBezTo>
                  <a:pt x="65" y="421"/>
                  <a:pt x="58" y="434"/>
                  <a:pt x="46" y="438"/>
                </a:cubicBezTo>
                <a:cubicBezTo>
                  <a:pt x="40" y="440"/>
                  <a:pt x="40" y="440"/>
                  <a:pt x="40" y="440"/>
                </a:cubicBezTo>
                <a:cubicBezTo>
                  <a:pt x="32" y="442"/>
                  <a:pt x="28" y="452"/>
                  <a:pt x="31" y="460"/>
                </a:cubicBezTo>
                <a:cubicBezTo>
                  <a:pt x="33" y="464"/>
                  <a:pt x="35" y="467"/>
                  <a:pt x="37" y="471"/>
                </a:cubicBezTo>
                <a:cubicBezTo>
                  <a:pt x="41" y="479"/>
                  <a:pt x="51" y="481"/>
                  <a:pt x="58" y="476"/>
                </a:cubicBezTo>
                <a:cubicBezTo>
                  <a:pt x="64" y="472"/>
                  <a:pt x="64" y="472"/>
                  <a:pt x="64" y="472"/>
                </a:cubicBezTo>
                <a:cubicBezTo>
                  <a:pt x="73" y="466"/>
                  <a:pt x="86" y="467"/>
                  <a:pt x="94" y="475"/>
                </a:cubicBezTo>
                <a:cubicBezTo>
                  <a:pt x="104" y="486"/>
                  <a:pt x="102" y="503"/>
                  <a:pt x="90" y="510"/>
                </a:cubicBezTo>
                <a:cubicBezTo>
                  <a:pt x="85" y="514"/>
                  <a:pt x="85" y="514"/>
                  <a:pt x="85" y="514"/>
                </a:cubicBezTo>
                <a:cubicBezTo>
                  <a:pt x="78" y="519"/>
                  <a:pt x="76" y="529"/>
                  <a:pt x="82" y="535"/>
                </a:cubicBezTo>
                <a:cubicBezTo>
                  <a:pt x="85" y="539"/>
                  <a:pt x="88" y="542"/>
                  <a:pt x="91" y="545"/>
                </a:cubicBezTo>
                <a:cubicBezTo>
                  <a:pt x="97" y="551"/>
                  <a:pt x="107" y="551"/>
                  <a:pt x="112" y="544"/>
                </a:cubicBezTo>
                <a:cubicBezTo>
                  <a:pt x="117" y="538"/>
                  <a:pt x="117" y="538"/>
                  <a:pt x="117" y="538"/>
                </a:cubicBezTo>
                <a:cubicBezTo>
                  <a:pt x="126" y="528"/>
                  <a:pt x="140" y="527"/>
                  <a:pt x="150" y="535"/>
                </a:cubicBezTo>
                <a:cubicBezTo>
                  <a:pt x="160" y="543"/>
                  <a:pt x="161" y="558"/>
                  <a:pt x="153" y="567"/>
                </a:cubicBezTo>
                <a:cubicBezTo>
                  <a:pt x="149" y="572"/>
                  <a:pt x="149" y="572"/>
                  <a:pt x="149" y="572"/>
                </a:cubicBezTo>
                <a:cubicBezTo>
                  <a:pt x="143" y="579"/>
                  <a:pt x="145" y="589"/>
                  <a:pt x="152" y="594"/>
                </a:cubicBezTo>
                <a:cubicBezTo>
                  <a:pt x="156" y="596"/>
                  <a:pt x="160" y="598"/>
                  <a:pt x="163" y="600"/>
                </a:cubicBezTo>
                <a:cubicBezTo>
                  <a:pt x="171" y="605"/>
                  <a:pt x="180" y="601"/>
                  <a:pt x="184" y="594"/>
                </a:cubicBezTo>
                <a:cubicBezTo>
                  <a:pt x="187" y="586"/>
                  <a:pt x="187" y="586"/>
                  <a:pt x="187" y="586"/>
                </a:cubicBezTo>
                <a:cubicBezTo>
                  <a:pt x="192" y="575"/>
                  <a:pt x="205" y="569"/>
                  <a:pt x="217" y="574"/>
                </a:cubicBezTo>
                <a:cubicBezTo>
                  <a:pt x="229" y="579"/>
                  <a:pt x="234" y="593"/>
                  <a:pt x="229" y="605"/>
                </a:cubicBezTo>
                <a:cubicBezTo>
                  <a:pt x="227" y="610"/>
                  <a:pt x="227" y="610"/>
                  <a:pt x="227" y="610"/>
                </a:cubicBezTo>
                <a:cubicBezTo>
                  <a:pt x="223" y="619"/>
                  <a:pt x="228" y="628"/>
                  <a:pt x="236" y="630"/>
                </a:cubicBezTo>
                <a:cubicBezTo>
                  <a:pt x="240" y="631"/>
                  <a:pt x="244" y="632"/>
                  <a:pt x="248" y="633"/>
                </a:cubicBezTo>
                <a:cubicBezTo>
                  <a:pt x="257" y="635"/>
                  <a:pt x="265" y="629"/>
                  <a:pt x="266" y="621"/>
                </a:cubicBezTo>
                <a:cubicBezTo>
                  <a:pt x="267" y="613"/>
                  <a:pt x="267" y="613"/>
                  <a:pt x="267" y="613"/>
                </a:cubicBezTo>
                <a:cubicBezTo>
                  <a:pt x="269" y="601"/>
                  <a:pt x="280" y="592"/>
                  <a:pt x="293" y="593"/>
                </a:cubicBezTo>
                <a:cubicBezTo>
                  <a:pt x="305" y="595"/>
                  <a:pt x="314" y="606"/>
                  <a:pt x="313" y="619"/>
                </a:cubicBezTo>
                <a:cubicBezTo>
                  <a:pt x="312" y="625"/>
                  <a:pt x="312" y="625"/>
                  <a:pt x="312" y="625"/>
                </a:cubicBezTo>
                <a:cubicBezTo>
                  <a:pt x="311" y="634"/>
                  <a:pt x="318" y="642"/>
                  <a:pt x="327" y="641"/>
                </a:cubicBezTo>
                <a:cubicBezTo>
                  <a:pt x="331" y="641"/>
                  <a:pt x="335" y="641"/>
                  <a:pt x="339" y="641"/>
                </a:cubicBezTo>
                <a:cubicBezTo>
                  <a:pt x="348" y="640"/>
                  <a:pt x="354" y="633"/>
                  <a:pt x="353" y="624"/>
                </a:cubicBezTo>
                <a:cubicBezTo>
                  <a:pt x="352" y="616"/>
                  <a:pt x="352" y="616"/>
                  <a:pt x="352" y="616"/>
                </a:cubicBezTo>
                <a:cubicBezTo>
                  <a:pt x="349" y="604"/>
                  <a:pt x="358" y="592"/>
                  <a:pt x="371" y="590"/>
                </a:cubicBezTo>
                <a:cubicBezTo>
                  <a:pt x="383" y="588"/>
                  <a:pt x="395" y="596"/>
                  <a:pt x="397" y="609"/>
                </a:cubicBezTo>
                <a:cubicBezTo>
                  <a:pt x="398" y="615"/>
                  <a:pt x="398" y="615"/>
                  <a:pt x="398" y="615"/>
                </a:cubicBezTo>
                <a:cubicBezTo>
                  <a:pt x="399" y="624"/>
                  <a:pt x="408" y="629"/>
                  <a:pt x="416" y="627"/>
                </a:cubicBezTo>
                <a:cubicBezTo>
                  <a:pt x="417" y="627"/>
                  <a:pt x="417" y="627"/>
                  <a:pt x="417" y="627"/>
                </a:cubicBezTo>
                <a:cubicBezTo>
                  <a:pt x="421" y="625"/>
                  <a:pt x="425" y="624"/>
                  <a:pt x="429" y="622"/>
                </a:cubicBezTo>
                <a:cubicBezTo>
                  <a:pt x="437" y="620"/>
                  <a:pt x="441" y="610"/>
                  <a:pt x="437" y="603"/>
                </a:cubicBezTo>
                <a:cubicBezTo>
                  <a:pt x="434" y="596"/>
                  <a:pt x="434" y="596"/>
                  <a:pt x="434" y="596"/>
                </a:cubicBezTo>
                <a:cubicBezTo>
                  <a:pt x="428" y="584"/>
                  <a:pt x="433" y="570"/>
                  <a:pt x="444" y="565"/>
                </a:cubicBezTo>
                <a:cubicBezTo>
                  <a:pt x="456" y="559"/>
                  <a:pt x="470" y="564"/>
                  <a:pt x="475" y="576"/>
                </a:cubicBezTo>
                <a:cubicBezTo>
                  <a:pt x="478" y="581"/>
                  <a:pt x="478" y="581"/>
                  <a:pt x="478" y="581"/>
                </a:cubicBezTo>
                <a:cubicBezTo>
                  <a:pt x="482" y="589"/>
                  <a:pt x="492" y="592"/>
                  <a:pt x="499" y="587"/>
                </a:cubicBezTo>
                <a:cubicBezTo>
                  <a:pt x="502" y="585"/>
                  <a:pt x="506" y="582"/>
                  <a:pt x="509" y="580"/>
                </a:cubicBezTo>
                <a:cubicBezTo>
                  <a:pt x="516" y="575"/>
                  <a:pt x="517" y="565"/>
                  <a:pt x="512" y="558"/>
                </a:cubicBezTo>
                <a:cubicBezTo>
                  <a:pt x="506" y="553"/>
                  <a:pt x="506" y="553"/>
                  <a:pt x="506" y="553"/>
                </a:cubicBezTo>
                <a:cubicBezTo>
                  <a:pt x="498" y="543"/>
                  <a:pt x="499" y="529"/>
                  <a:pt x="508" y="520"/>
                </a:cubicBezTo>
                <a:cubicBezTo>
                  <a:pt x="517" y="512"/>
                  <a:pt x="532" y="512"/>
                  <a:pt x="541" y="522"/>
                </a:cubicBezTo>
                <a:cubicBezTo>
                  <a:pt x="545" y="526"/>
                  <a:pt x="545" y="526"/>
                  <a:pt x="545" y="526"/>
                </a:cubicBezTo>
                <a:cubicBezTo>
                  <a:pt x="551" y="533"/>
                  <a:pt x="561" y="533"/>
                  <a:pt x="567" y="526"/>
                </a:cubicBezTo>
                <a:cubicBezTo>
                  <a:pt x="569" y="523"/>
                  <a:pt x="572" y="519"/>
                  <a:pt x="575" y="516"/>
                </a:cubicBezTo>
                <a:cubicBezTo>
                  <a:pt x="580" y="509"/>
                  <a:pt x="578" y="499"/>
                  <a:pt x="571" y="495"/>
                </a:cubicBezTo>
                <a:cubicBezTo>
                  <a:pt x="564" y="491"/>
                  <a:pt x="564" y="491"/>
                  <a:pt x="564" y="491"/>
                </a:cubicBezTo>
                <a:cubicBezTo>
                  <a:pt x="553" y="484"/>
                  <a:pt x="550" y="470"/>
                  <a:pt x="557" y="459"/>
                </a:cubicBezTo>
                <a:cubicBezTo>
                  <a:pt x="553" y="448"/>
                  <a:pt x="566" y="438"/>
                  <a:pt x="576" y="444"/>
                </a:cubicBezTo>
                <a:moveTo>
                  <a:pt x="493" y="185"/>
                </a:moveTo>
                <a:cubicBezTo>
                  <a:pt x="509" y="205"/>
                  <a:pt x="521" y="229"/>
                  <a:pt x="530" y="255"/>
                </a:cubicBezTo>
                <a:cubicBezTo>
                  <a:pt x="537" y="279"/>
                  <a:pt x="540" y="303"/>
                  <a:pt x="540" y="327"/>
                </a:cubicBezTo>
                <a:cubicBezTo>
                  <a:pt x="530" y="326"/>
                  <a:pt x="530" y="326"/>
                  <a:pt x="530" y="326"/>
                </a:cubicBezTo>
                <a:cubicBezTo>
                  <a:pt x="531" y="278"/>
                  <a:pt x="515" y="230"/>
                  <a:pt x="485" y="191"/>
                </a:cubicBezTo>
                <a:cubicBezTo>
                  <a:pt x="493" y="185"/>
                  <a:pt x="493" y="185"/>
                  <a:pt x="493" y="185"/>
                </a:cubicBezTo>
                <a:moveTo>
                  <a:pt x="480" y="170"/>
                </a:moveTo>
                <a:cubicBezTo>
                  <a:pt x="472" y="177"/>
                  <a:pt x="472" y="177"/>
                  <a:pt x="472" y="177"/>
                </a:cubicBezTo>
                <a:cubicBezTo>
                  <a:pt x="455" y="158"/>
                  <a:pt x="433" y="142"/>
                  <a:pt x="409" y="131"/>
                </a:cubicBezTo>
                <a:cubicBezTo>
                  <a:pt x="388" y="121"/>
                  <a:pt x="367" y="115"/>
                  <a:pt x="345" y="113"/>
                </a:cubicBezTo>
                <a:cubicBezTo>
                  <a:pt x="346" y="103"/>
                  <a:pt x="346" y="103"/>
                  <a:pt x="346" y="103"/>
                </a:cubicBezTo>
                <a:cubicBezTo>
                  <a:pt x="397" y="109"/>
                  <a:pt x="445" y="133"/>
                  <a:pt x="480" y="170"/>
                </a:cubicBezTo>
                <a:moveTo>
                  <a:pt x="254" y="112"/>
                </a:moveTo>
                <a:cubicBezTo>
                  <a:pt x="278" y="104"/>
                  <a:pt x="303" y="101"/>
                  <a:pt x="326" y="101"/>
                </a:cubicBezTo>
                <a:cubicBezTo>
                  <a:pt x="326" y="111"/>
                  <a:pt x="326" y="111"/>
                  <a:pt x="326" y="111"/>
                </a:cubicBezTo>
                <a:cubicBezTo>
                  <a:pt x="277" y="110"/>
                  <a:pt x="229" y="126"/>
                  <a:pt x="191" y="156"/>
                </a:cubicBezTo>
                <a:cubicBezTo>
                  <a:pt x="184" y="149"/>
                  <a:pt x="184" y="149"/>
                  <a:pt x="184" y="149"/>
                </a:cubicBezTo>
                <a:cubicBezTo>
                  <a:pt x="205" y="133"/>
                  <a:pt x="228" y="120"/>
                  <a:pt x="254" y="112"/>
                </a:cubicBezTo>
                <a:moveTo>
                  <a:pt x="169" y="161"/>
                </a:moveTo>
                <a:cubicBezTo>
                  <a:pt x="176" y="169"/>
                  <a:pt x="176" y="169"/>
                  <a:pt x="176" y="169"/>
                </a:cubicBezTo>
                <a:cubicBezTo>
                  <a:pt x="157" y="187"/>
                  <a:pt x="142" y="208"/>
                  <a:pt x="130" y="233"/>
                </a:cubicBezTo>
                <a:cubicBezTo>
                  <a:pt x="121" y="253"/>
                  <a:pt x="115" y="275"/>
                  <a:pt x="112" y="296"/>
                </a:cubicBezTo>
                <a:cubicBezTo>
                  <a:pt x="102" y="295"/>
                  <a:pt x="102" y="295"/>
                  <a:pt x="102" y="295"/>
                </a:cubicBezTo>
                <a:cubicBezTo>
                  <a:pt x="108" y="244"/>
                  <a:pt x="132" y="197"/>
                  <a:pt x="169" y="161"/>
                </a:cubicBezTo>
                <a:moveTo>
                  <a:pt x="148" y="457"/>
                </a:moveTo>
                <a:cubicBezTo>
                  <a:pt x="132" y="437"/>
                  <a:pt x="119" y="413"/>
                  <a:pt x="111" y="387"/>
                </a:cubicBezTo>
                <a:cubicBezTo>
                  <a:pt x="103" y="363"/>
                  <a:pt x="100" y="339"/>
                  <a:pt x="101" y="315"/>
                </a:cubicBezTo>
                <a:cubicBezTo>
                  <a:pt x="111" y="315"/>
                  <a:pt x="111" y="315"/>
                  <a:pt x="111" y="315"/>
                </a:cubicBezTo>
                <a:cubicBezTo>
                  <a:pt x="110" y="364"/>
                  <a:pt x="126" y="412"/>
                  <a:pt x="156" y="450"/>
                </a:cubicBezTo>
                <a:cubicBezTo>
                  <a:pt x="148" y="457"/>
                  <a:pt x="148" y="457"/>
                  <a:pt x="148" y="457"/>
                </a:cubicBezTo>
                <a:moveTo>
                  <a:pt x="161" y="472"/>
                </a:moveTo>
                <a:cubicBezTo>
                  <a:pt x="168" y="465"/>
                  <a:pt x="168" y="465"/>
                  <a:pt x="168" y="465"/>
                </a:cubicBezTo>
                <a:cubicBezTo>
                  <a:pt x="186" y="484"/>
                  <a:pt x="207" y="499"/>
                  <a:pt x="232" y="511"/>
                </a:cubicBezTo>
                <a:cubicBezTo>
                  <a:pt x="253" y="521"/>
                  <a:pt x="274" y="526"/>
                  <a:pt x="295" y="529"/>
                </a:cubicBezTo>
                <a:cubicBezTo>
                  <a:pt x="295" y="539"/>
                  <a:pt x="295" y="539"/>
                  <a:pt x="295" y="539"/>
                </a:cubicBezTo>
                <a:cubicBezTo>
                  <a:pt x="244" y="533"/>
                  <a:pt x="196" y="509"/>
                  <a:pt x="161" y="472"/>
                </a:cubicBezTo>
                <a:moveTo>
                  <a:pt x="247" y="478"/>
                </a:moveTo>
                <a:cubicBezTo>
                  <a:pt x="161" y="438"/>
                  <a:pt x="123" y="335"/>
                  <a:pt x="163" y="248"/>
                </a:cubicBezTo>
                <a:cubicBezTo>
                  <a:pt x="204" y="161"/>
                  <a:pt x="307" y="124"/>
                  <a:pt x="393" y="164"/>
                </a:cubicBezTo>
                <a:cubicBezTo>
                  <a:pt x="480" y="204"/>
                  <a:pt x="517" y="307"/>
                  <a:pt x="477" y="394"/>
                </a:cubicBezTo>
                <a:cubicBezTo>
                  <a:pt x="437" y="480"/>
                  <a:pt x="334" y="518"/>
                  <a:pt x="247" y="478"/>
                </a:cubicBezTo>
                <a:moveTo>
                  <a:pt x="386" y="530"/>
                </a:moveTo>
                <a:cubicBezTo>
                  <a:pt x="362" y="538"/>
                  <a:pt x="338" y="541"/>
                  <a:pt x="314" y="540"/>
                </a:cubicBezTo>
                <a:cubicBezTo>
                  <a:pt x="315" y="530"/>
                  <a:pt x="315" y="530"/>
                  <a:pt x="315" y="530"/>
                </a:cubicBezTo>
                <a:cubicBezTo>
                  <a:pt x="364" y="532"/>
                  <a:pt x="411" y="516"/>
                  <a:pt x="450" y="486"/>
                </a:cubicBezTo>
                <a:cubicBezTo>
                  <a:pt x="456" y="493"/>
                  <a:pt x="456" y="493"/>
                  <a:pt x="456" y="493"/>
                </a:cubicBezTo>
                <a:cubicBezTo>
                  <a:pt x="436" y="509"/>
                  <a:pt x="412" y="522"/>
                  <a:pt x="386" y="530"/>
                </a:cubicBezTo>
                <a:moveTo>
                  <a:pt x="471" y="480"/>
                </a:moveTo>
                <a:cubicBezTo>
                  <a:pt x="465" y="473"/>
                  <a:pt x="465" y="473"/>
                  <a:pt x="465" y="473"/>
                </a:cubicBezTo>
                <a:cubicBezTo>
                  <a:pt x="483" y="455"/>
                  <a:pt x="499" y="434"/>
                  <a:pt x="510" y="409"/>
                </a:cubicBezTo>
                <a:cubicBezTo>
                  <a:pt x="520" y="389"/>
                  <a:pt x="526" y="367"/>
                  <a:pt x="528" y="346"/>
                </a:cubicBezTo>
                <a:cubicBezTo>
                  <a:pt x="538" y="347"/>
                  <a:pt x="538" y="347"/>
                  <a:pt x="538" y="347"/>
                </a:cubicBezTo>
                <a:cubicBezTo>
                  <a:pt x="532" y="398"/>
                  <a:pt x="508" y="445"/>
                  <a:pt x="471" y="480"/>
                </a:cubicBezTo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Open Sans Regular" charset="0"/>
            </a:endParaRPr>
          </a:p>
        </p:txBody>
      </p:sp>
      <p:sp>
        <p:nvSpPr>
          <p:cNvPr id="9" name="Freeform 13"/>
          <p:cNvSpPr>
            <a:spLocks noEditPoints="1"/>
          </p:cNvSpPr>
          <p:nvPr/>
        </p:nvSpPr>
        <p:spPr bwMode="auto">
          <a:xfrm>
            <a:off x="4531951" y="4022528"/>
            <a:ext cx="1608179" cy="1609974"/>
          </a:xfrm>
          <a:custGeom>
            <a:avLst/>
            <a:gdLst>
              <a:gd name="T0" fmla="*/ 640 w 671"/>
              <a:gd name="T1" fmla="*/ 357 h 672"/>
              <a:gd name="T2" fmla="*/ 626 w 671"/>
              <a:gd name="T3" fmla="*/ 244 h 672"/>
              <a:gd name="T4" fmla="*/ 573 w 671"/>
              <a:gd name="T5" fmla="*/ 144 h 672"/>
              <a:gd name="T6" fmla="*/ 515 w 671"/>
              <a:gd name="T7" fmla="*/ 51 h 672"/>
              <a:gd name="T8" fmla="*/ 409 w 671"/>
              <a:gd name="T9" fmla="*/ 8 h 672"/>
              <a:gd name="T10" fmla="*/ 295 w 671"/>
              <a:gd name="T11" fmla="*/ 2 h 672"/>
              <a:gd name="T12" fmla="*/ 198 w 671"/>
              <a:gd name="T13" fmla="*/ 29 h 672"/>
              <a:gd name="T14" fmla="*/ 129 w 671"/>
              <a:gd name="T15" fmla="*/ 114 h 672"/>
              <a:gd name="T16" fmla="*/ 52 w 671"/>
              <a:gd name="T17" fmla="*/ 227 h 672"/>
              <a:gd name="T18" fmla="*/ 0 w 671"/>
              <a:gd name="T19" fmla="*/ 324 h 672"/>
              <a:gd name="T20" fmla="*/ 16 w 671"/>
              <a:gd name="T21" fmla="*/ 437 h 672"/>
              <a:gd name="T22" fmla="*/ 68 w 671"/>
              <a:gd name="T23" fmla="*/ 539 h 672"/>
              <a:gd name="T24" fmla="*/ 166 w 671"/>
              <a:gd name="T25" fmla="*/ 588 h 672"/>
              <a:gd name="T26" fmla="*/ 293 w 671"/>
              <a:gd name="T27" fmla="*/ 637 h 672"/>
              <a:gd name="T28" fmla="*/ 399 w 671"/>
              <a:gd name="T29" fmla="*/ 666 h 672"/>
              <a:gd name="T30" fmla="*/ 494 w 671"/>
              <a:gd name="T31" fmla="*/ 633 h 672"/>
              <a:gd name="T32" fmla="*/ 584 w 671"/>
              <a:gd name="T33" fmla="*/ 563 h 672"/>
              <a:gd name="T34" fmla="*/ 646 w 671"/>
              <a:gd name="T35" fmla="*/ 467 h 672"/>
              <a:gd name="T36" fmla="*/ 579 w 671"/>
              <a:gd name="T37" fmla="*/ 437 h 672"/>
              <a:gd name="T38" fmla="*/ 598 w 671"/>
              <a:gd name="T39" fmla="*/ 364 h 672"/>
              <a:gd name="T40" fmla="*/ 599 w 671"/>
              <a:gd name="T41" fmla="*/ 327 h 672"/>
              <a:gd name="T42" fmla="*/ 548 w 671"/>
              <a:gd name="T43" fmla="*/ 273 h 672"/>
              <a:gd name="T44" fmla="*/ 575 w 671"/>
              <a:gd name="T45" fmla="*/ 225 h 672"/>
              <a:gd name="T46" fmla="*/ 557 w 671"/>
              <a:gd name="T47" fmla="*/ 192 h 672"/>
              <a:gd name="T48" fmla="*/ 530 w 671"/>
              <a:gd name="T49" fmla="*/ 157 h 672"/>
              <a:gd name="T50" fmla="*/ 502 w 671"/>
              <a:gd name="T51" fmla="*/ 131 h 672"/>
              <a:gd name="T52" fmla="*/ 429 w 671"/>
              <a:gd name="T53" fmla="*/ 136 h 672"/>
              <a:gd name="T54" fmla="*/ 398 w 671"/>
              <a:gd name="T55" fmla="*/ 124 h 672"/>
              <a:gd name="T56" fmla="*/ 373 w 671"/>
              <a:gd name="T57" fmla="*/ 75 h 672"/>
              <a:gd name="T58" fmla="*/ 365 w 671"/>
              <a:gd name="T59" fmla="*/ 74 h 672"/>
              <a:gd name="T60" fmla="*/ 290 w 671"/>
              <a:gd name="T61" fmla="*/ 76 h 672"/>
              <a:gd name="T62" fmla="*/ 267 w 671"/>
              <a:gd name="T63" fmla="*/ 127 h 672"/>
              <a:gd name="T64" fmla="*/ 217 w 671"/>
              <a:gd name="T65" fmla="*/ 151 h 672"/>
              <a:gd name="T66" fmla="*/ 162 w 671"/>
              <a:gd name="T67" fmla="*/ 137 h 672"/>
              <a:gd name="T68" fmla="*/ 157 w 671"/>
              <a:gd name="T69" fmla="*/ 142 h 672"/>
              <a:gd name="T70" fmla="*/ 109 w 671"/>
              <a:gd name="T71" fmla="*/ 200 h 672"/>
              <a:gd name="T72" fmla="*/ 92 w 671"/>
              <a:gd name="T73" fmla="*/ 234 h 672"/>
              <a:gd name="T74" fmla="*/ 123 w 671"/>
              <a:gd name="T75" fmla="*/ 281 h 672"/>
              <a:gd name="T76" fmla="*/ 117 w 671"/>
              <a:gd name="T77" fmla="*/ 312 h 672"/>
              <a:gd name="T78" fmla="*/ 74 w 671"/>
              <a:gd name="T79" fmla="*/ 375 h 672"/>
              <a:gd name="T80" fmla="*/ 76 w 671"/>
              <a:gd name="T81" fmla="*/ 382 h 672"/>
              <a:gd name="T82" fmla="*/ 114 w 671"/>
              <a:gd name="T83" fmla="*/ 480 h 672"/>
              <a:gd name="T84" fmla="*/ 155 w 671"/>
              <a:gd name="T85" fmla="*/ 462 h 672"/>
              <a:gd name="T86" fmla="*/ 193 w 671"/>
              <a:gd name="T87" fmla="*/ 503 h 672"/>
              <a:gd name="T88" fmla="*/ 218 w 671"/>
              <a:gd name="T89" fmla="*/ 522 h 672"/>
              <a:gd name="T90" fmla="*/ 228 w 671"/>
              <a:gd name="T91" fmla="*/ 577 h 672"/>
              <a:gd name="T92" fmla="*/ 251 w 671"/>
              <a:gd name="T93" fmla="*/ 521 h 672"/>
              <a:gd name="T94" fmla="*/ 271 w 671"/>
              <a:gd name="T95" fmla="*/ 592 h 672"/>
              <a:gd name="T96" fmla="*/ 313 w 671"/>
              <a:gd name="T97" fmla="*/ 555 h 672"/>
              <a:gd name="T98" fmla="*/ 369 w 671"/>
              <a:gd name="T99" fmla="*/ 554 h 672"/>
              <a:gd name="T100" fmla="*/ 412 w 671"/>
              <a:gd name="T101" fmla="*/ 589 h 672"/>
              <a:gd name="T102" fmla="*/ 419 w 671"/>
              <a:gd name="T103" fmla="*/ 586 h 672"/>
              <a:gd name="T104" fmla="*/ 487 w 671"/>
              <a:gd name="T105" fmla="*/ 553 h 672"/>
              <a:gd name="T106" fmla="*/ 487 w 671"/>
              <a:gd name="T107" fmla="*/ 497 h 672"/>
              <a:gd name="T108" fmla="*/ 522 w 671"/>
              <a:gd name="T109" fmla="*/ 454 h 672"/>
              <a:gd name="T110" fmla="*/ 537 w 671"/>
              <a:gd name="T111" fmla="*/ 427 h 6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671" h="672">
                <a:moveTo>
                  <a:pt x="620" y="446"/>
                </a:moveTo>
                <a:cubicBezTo>
                  <a:pt x="626" y="431"/>
                  <a:pt x="630" y="416"/>
                  <a:pt x="633" y="401"/>
                </a:cubicBezTo>
                <a:cubicBezTo>
                  <a:pt x="667" y="398"/>
                  <a:pt x="667" y="398"/>
                  <a:pt x="667" y="398"/>
                </a:cubicBezTo>
                <a:cubicBezTo>
                  <a:pt x="669" y="384"/>
                  <a:pt x="669" y="384"/>
                  <a:pt x="669" y="384"/>
                </a:cubicBezTo>
                <a:cubicBezTo>
                  <a:pt x="671" y="370"/>
                  <a:pt x="671" y="370"/>
                  <a:pt x="671" y="370"/>
                </a:cubicBezTo>
                <a:cubicBezTo>
                  <a:pt x="640" y="357"/>
                  <a:pt x="640" y="357"/>
                  <a:pt x="640" y="357"/>
                </a:cubicBezTo>
                <a:cubicBezTo>
                  <a:pt x="641" y="342"/>
                  <a:pt x="641" y="326"/>
                  <a:pt x="639" y="311"/>
                </a:cubicBezTo>
                <a:cubicBezTo>
                  <a:pt x="671" y="298"/>
                  <a:pt x="671" y="298"/>
                  <a:pt x="671" y="298"/>
                </a:cubicBezTo>
                <a:cubicBezTo>
                  <a:pt x="669" y="284"/>
                  <a:pt x="669" y="284"/>
                  <a:pt x="669" y="284"/>
                </a:cubicBezTo>
                <a:cubicBezTo>
                  <a:pt x="666" y="270"/>
                  <a:pt x="666" y="270"/>
                  <a:pt x="666" y="270"/>
                </a:cubicBezTo>
                <a:cubicBezTo>
                  <a:pt x="633" y="267"/>
                  <a:pt x="633" y="267"/>
                  <a:pt x="633" y="267"/>
                </a:cubicBezTo>
                <a:cubicBezTo>
                  <a:pt x="631" y="259"/>
                  <a:pt x="629" y="252"/>
                  <a:pt x="626" y="244"/>
                </a:cubicBezTo>
                <a:cubicBezTo>
                  <a:pt x="624" y="237"/>
                  <a:pt x="621" y="230"/>
                  <a:pt x="619" y="222"/>
                </a:cubicBezTo>
                <a:cubicBezTo>
                  <a:pt x="645" y="201"/>
                  <a:pt x="645" y="201"/>
                  <a:pt x="645" y="201"/>
                </a:cubicBezTo>
                <a:cubicBezTo>
                  <a:pt x="638" y="188"/>
                  <a:pt x="638" y="188"/>
                  <a:pt x="638" y="188"/>
                </a:cubicBezTo>
                <a:cubicBezTo>
                  <a:pt x="632" y="175"/>
                  <a:pt x="632" y="175"/>
                  <a:pt x="632" y="175"/>
                </a:cubicBezTo>
                <a:cubicBezTo>
                  <a:pt x="599" y="183"/>
                  <a:pt x="599" y="183"/>
                  <a:pt x="599" y="183"/>
                </a:cubicBezTo>
                <a:cubicBezTo>
                  <a:pt x="591" y="169"/>
                  <a:pt x="582" y="156"/>
                  <a:pt x="573" y="144"/>
                </a:cubicBezTo>
                <a:cubicBezTo>
                  <a:pt x="591" y="116"/>
                  <a:pt x="591" y="116"/>
                  <a:pt x="591" y="116"/>
                </a:cubicBezTo>
                <a:cubicBezTo>
                  <a:pt x="581" y="106"/>
                  <a:pt x="581" y="106"/>
                  <a:pt x="581" y="106"/>
                </a:cubicBezTo>
                <a:cubicBezTo>
                  <a:pt x="572" y="95"/>
                  <a:pt x="572" y="95"/>
                  <a:pt x="572" y="95"/>
                </a:cubicBezTo>
                <a:cubicBezTo>
                  <a:pt x="542" y="112"/>
                  <a:pt x="542" y="112"/>
                  <a:pt x="542" y="112"/>
                </a:cubicBezTo>
                <a:cubicBezTo>
                  <a:pt x="531" y="101"/>
                  <a:pt x="519" y="92"/>
                  <a:pt x="506" y="83"/>
                </a:cubicBezTo>
                <a:cubicBezTo>
                  <a:pt x="515" y="51"/>
                  <a:pt x="515" y="51"/>
                  <a:pt x="515" y="51"/>
                </a:cubicBezTo>
                <a:cubicBezTo>
                  <a:pt x="503" y="44"/>
                  <a:pt x="503" y="44"/>
                  <a:pt x="503" y="44"/>
                </a:cubicBezTo>
                <a:cubicBezTo>
                  <a:pt x="490" y="37"/>
                  <a:pt x="490" y="37"/>
                  <a:pt x="490" y="37"/>
                </a:cubicBezTo>
                <a:cubicBezTo>
                  <a:pt x="467" y="61"/>
                  <a:pt x="467" y="61"/>
                  <a:pt x="467" y="61"/>
                </a:cubicBezTo>
                <a:cubicBezTo>
                  <a:pt x="453" y="55"/>
                  <a:pt x="439" y="49"/>
                  <a:pt x="424" y="44"/>
                </a:cubicBezTo>
                <a:cubicBezTo>
                  <a:pt x="423" y="11"/>
                  <a:pt x="423" y="11"/>
                  <a:pt x="423" y="11"/>
                </a:cubicBezTo>
                <a:cubicBezTo>
                  <a:pt x="409" y="8"/>
                  <a:pt x="409" y="8"/>
                  <a:pt x="409" y="8"/>
                </a:cubicBezTo>
                <a:cubicBezTo>
                  <a:pt x="395" y="4"/>
                  <a:pt x="395" y="4"/>
                  <a:pt x="395" y="4"/>
                </a:cubicBezTo>
                <a:cubicBezTo>
                  <a:pt x="381" y="35"/>
                  <a:pt x="381" y="35"/>
                  <a:pt x="381" y="35"/>
                </a:cubicBezTo>
                <a:cubicBezTo>
                  <a:pt x="365" y="33"/>
                  <a:pt x="350" y="32"/>
                  <a:pt x="334" y="32"/>
                </a:cubicBezTo>
                <a:cubicBezTo>
                  <a:pt x="323" y="0"/>
                  <a:pt x="323" y="0"/>
                  <a:pt x="323" y="0"/>
                </a:cubicBezTo>
                <a:cubicBezTo>
                  <a:pt x="309" y="1"/>
                  <a:pt x="309" y="1"/>
                  <a:pt x="309" y="1"/>
                </a:cubicBezTo>
                <a:cubicBezTo>
                  <a:pt x="295" y="2"/>
                  <a:pt x="295" y="2"/>
                  <a:pt x="295" y="2"/>
                </a:cubicBezTo>
                <a:cubicBezTo>
                  <a:pt x="290" y="35"/>
                  <a:pt x="290" y="35"/>
                  <a:pt x="290" y="35"/>
                </a:cubicBezTo>
                <a:cubicBezTo>
                  <a:pt x="275" y="38"/>
                  <a:pt x="260" y="41"/>
                  <a:pt x="245" y="46"/>
                </a:cubicBezTo>
                <a:cubicBezTo>
                  <a:pt x="244" y="46"/>
                  <a:pt x="244" y="46"/>
                  <a:pt x="244" y="46"/>
                </a:cubicBezTo>
                <a:cubicBezTo>
                  <a:pt x="225" y="18"/>
                  <a:pt x="225" y="18"/>
                  <a:pt x="225" y="18"/>
                </a:cubicBezTo>
                <a:cubicBezTo>
                  <a:pt x="212" y="24"/>
                  <a:pt x="212" y="24"/>
                  <a:pt x="212" y="24"/>
                </a:cubicBezTo>
                <a:cubicBezTo>
                  <a:pt x="198" y="29"/>
                  <a:pt x="198" y="29"/>
                  <a:pt x="198" y="29"/>
                </a:cubicBezTo>
                <a:cubicBezTo>
                  <a:pt x="203" y="62"/>
                  <a:pt x="203" y="62"/>
                  <a:pt x="203" y="62"/>
                </a:cubicBezTo>
                <a:cubicBezTo>
                  <a:pt x="189" y="69"/>
                  <a:pt x="176" y="77"/>
                  <a:pt x="163" y="86"/>
                </a:cubicBezTo>
                <a:cubicBezTo>
                  <a:pt x="136" y="65"/>
                  <a:pt x="136" y="65"/>
                  <a:pt x="136" y="65"/>
                </a:cubicBezTo>
                <a:cubicBezTo>
                  <a:pt x="125" y="74"/>
                  <a:pt x="125" y="74"/>
                  <a:pt x="125" y="74"/>
                </a:cubicBezTo>
                <a:cubicBezTo>
                  <a:pt x="114" y="83"/>
                  <a:pt x="114" y="83"/>
                  <a:pt x="114" y="83"/>
                </a:cubicBezTo>
                <a:cubicBezTo>
                  <a:pt x="129" y="114"/>
                  <a:pt x="129" y="114"/>
                  <a:pt x="129" y="114"/>
                </a:cubicBezTo>
                <a:cubicBezTo>
                  <a:pt x="117" y="124"/>
                  <a:pt x="107" y="136"/>
                  <a:pt x="97" y="148"/>
                </a:cubicBezTo>
                <a:cubicBezTo>
                  <a:pt x="65" y="136"/>
                  <a:pt x="65" y="136"/>
                  <a:pt x="65" y="136"/>
                </a:cubicBezTo>
                <a:cubicBezTo>
                  <a:pt x="57" y="148"/>
                  <a:pt x="57" y="148"/>
                  <a:pt x="57" y="148"/>
                </a:cubicBezTo>
                <a:cubicBezTo>
                  <a:pt x="49" y="160"/>
                  <a:pt x="49" y="160"/>
                  <a:pt x="49" y="160"/>
                </a:cubicBezTo>
                <a:cubicBezTo>
                  <a:pt x="72" y="185"/>
                  <a:pt x="72" y="185"/>
                  <a:pt x="72" y="185"/>
                </a:cubicBezTo>
                <a:cubicBezTo>
                  <a:pt x="65" y="198"/>
                  <a:pt x="58" y="212"/>
                  <a:pt x="52" y="227"/>
                </a:cubicBezTo>
                <a:cubicBezTo>
                  <a:pt x="19" y="225"/>
                  <a:pt x="19" y="225"/>
                  <a:pt x="19" y="225"/>
                </a:cubicBezTo>
                <a:cubicBezTo>
                  <a:pt x="14" y="239"/>
                  <a:pt x="14" y="239"/>
                  <a:pt x="14" y="239"/>
                </a:cubicBezTo>
                <a:cubicBezTo>
                  <a:pt x="10" y="252"/>
                  <a:pt x="10" y="252"/>
                  <a:pt x="10" y="252"/>
                </a:cubicBezTo>
                <a:cubicBezTo>
                  <a:pt x="40" y="269"/>
                  <a:pt x="40" y="269"/>
                  <a:pt x="40" y="269"/>
                </a:cubicBezTo>
                <a:cubicBezTo>
                  <a:pt x="36" y="284"/>
                  <a:pt x="34" y="300"/>
                  <a:pt x="33" y="316"/>
                </a:cubicBezTo>
                <a:cubicBezTo>
                  <a:pt x="0" y="324"/>
                  <a:pt x="0" y="324"/>
                  <a:pt x="0" y="324"/>
                </a:cubicBezTo>
                <a:cubicBezTo>
                  <a:pt x="0" y="338"/>
                  <a:pt x="0" y="338"/>
                  <a:pt x="0" y="338"/>
                </a:cubicBezTo>
                <a:cubicBezTo>
                  <a:pt x="0" y="352"/>
                  <a:pt x="0" y="352"/>
                  <a:pt x="0" y="352"/>
                </a:cubicBezTo>
                <a:cubicBezTo>
                  <a:pt x="33" y="360"/>
                  <a:pt x="33" y="360"/>
                  <a:pt x="33" y="360"/>
                </a:cubicBezTo>
                <a:cubicBezTo>
                  <a:pt x="34" y="375"/>
                  <a:pt x="37" y="390"/>
                  <a:pt x="40" y="406"/>
                </a:cubicBezTo>
                <a:cubicBezTo>
                  <a:pt x="11" y="423"/>
                  <a:pt x="11" y="423"/>
                  <a:pt x="11" y="423"/>
                </a:cubicBezTo>
                <a:cubicBezTo>
                  <a:pt x="16" y="437"/>
                  <a:pt x="16" y="437"/>
                  <a:pt x="16" y="437"/>
                </a:cubicBezTo>
                <a:cubicBezTo>
                  <a:pt x="20" y="450"/>
                  <a:pt x="20" y="450"/>
                  <a:pt x="20" y="450"/>
                </a:cubicBezTo>
                <a:cubicBezTo>
                  <a:pt x="54" y="448"/>
                  <a:pt x="54" y="448"/>
                  <a:pt x="54" y="448"/>
                </a:cubicBezTo>
                <a:cubicBezTo>
                  <a:pt x="60" y="463"/>
                  <a:pt x="66" y="477"/>
                  <a:pt x="74" y="490"/>
                </a:cubicBezTo>
                <a:cubicBezTo>
                  <a:pt x="52" y="515"/>
                  <a:pt x="52" y="515"/>
                  <a:pt x="52" y="515"/>
                </a:cubicBezTo>
                <a:cubicBezTo>
                  <a:pt x="60" y="527"/>
                  <a:pt x="60" y="527"/>
                  <a:pt x="60" y="527"/>
                </a:cubicBezTo>
                <a:cubicBezTo>
                  <a:pt x="68" y="539"/>
                  <a:pt x="68" y="539"/>
                  <a:pt x="68" y="539"/>
                </a:cubicBezTo>
                <a:cubicBezTo>
                  <a:pt x="99" y="526"/>
                  <a:pt x="99" y="526"/>
                  <a:pt x="99" y="526"/>
                </a:cubicBezTo>
                <a:cubicBezTo>
                  <a:pt x="109" y="539"/>
                  <a:pt x="120" y="550"/>
                  <a:pt x="131" y="560"/>
                </a:cubicBezTo>
                <a:cubicBezTo>
                  <a:pt x="117" y="591"/>
                  <a:pt x="117" y="591"/>
                  <a:pt x="117" y="591"/>
                </a:cubicBezTo>
                <a:cubicBezTo>
                  <a:pt x="128" y="600"/>
                  <a:pt x="128" y="600"/>
                  <a:pt x="128" y="600"/>
                </a:cubicBezTo>
                <a:cubicBezTo>
                  <a:pt x="139" y="609"/>
                  <a:pt x="139" y="609"/>
                  <a:pt x="139" y="609"/>
                </a:cubicBezTo>
                <a:cubicBezTo>
                  <a:pt x="166" y="588"/>
                  <a:pt x="166" y="588"/>
                  <a:pt x="166" y="588"/>
                </a:cubicBezTo>
                <a:cubicBezTo>
                  <a:pt x="179" y="596"/>
                  <a:pt x="193" y="604"/>
                  <a:pt x="207" y="611"/>
                </a:cubicBezTo>
                <a:cubicBezTo>
                  <a:pt x="202" y="644"/>
                  <a:pt x="202" y="644"/>
                  <a:pt x="202" y="644"/>
                </a:cubicBezTo>
                <a:cubicBezTo>
                  <a:pt x="215" y="650"/>
                  <a:pt x="215" y="650"/>
                  <a:pt x="215" y="650"/>
                </a:cubicBezTo>
                <a:cubicBezTo>
                  <a:pt x="229" y="655"/>
                  <a:pt x="229" y="655"/>
                  <a:pt x="229" y="655"/>
                </a:cubicBezTo>
                <a:cubicBezTo>
                  <a:pt x="248" y="627"/>
                  <a:pt x="248" y="627"/>
                  <a:pt x="248" y="627"/>
                </a:cubicBezTo>
                <a:cubicBezTo>
                  <a:pt x="263" y="631"/>
                  <a:pt x="278" y="635"/>
                  <a:pt x="293" y="637"/>
                </a:cubicBezTo>
                <a:cubicBezTo>
                  <a:pt x="299" y="670"/>
                  <a:pt x="299" y="670"/>
                  <a:pt x="299" y="670"/>
                </a:cubicBezTo>
                <a:cubicBezTo>
                  <a:pt x="313" y="671"/>
                  <a:pt x="313" y="671"/>
                  <a:pt x="313" y="671"/>
                </a:cubicBezTo>
                <a:cubicBezTo>
                  <a:pt x="327" y="672"/>
                  <a:pt x="327" y="672"/>
                  <a:pt x="327" y="672"/>
                </a:cubicBezTo>
                <a:cubicBezTo>
                  <a:pt x="338" y="640"/>
                  <a:pt x="338" y="640"/>
                  <a:pt x="338" y="640"/>
                </a:cubicBezTo>
                <a:cubicBezTo>
                  <a:pt x="353" y="640"/>
                  <a:pt x="369" y="639"/>
                  <a:pt x="384" y="636"/>
                </a:cubicBezTo>
                <a:cubicBezTo>
                  <a:pt x="399" y="666"/>
                  <a:pt x="399" y="666"/>
                  <a:pt x="399" y="666"/>
                </a:cubicBezTo>
                <a:cubicBezTo>
                  <a:pt x="413" y="663"/>
                  <a:pt x="413" y="663"/>
                  <a:pt x="413" y="663"/>
                </a:cubicBezTo>
                <a:cubicBezTo>
                  <a:pt x="427" y="660"/>
                  <a:pt x="427" y="660"/>
                  <a:pt x="427" y="660"/>
                </a:cubicBezTo>
                <a:cubicBezTo>
                  <a:pt x="427" y="626"/>
                  <a:pt x="427" y="626"/>
                  <a:pt x="427" y="626"/>
                </a:cubicBezTo>
                <a:cubicBezTo>
                  <a:pt x="428" y="626"/>
                  <a:pt x="428" y="626"/>
                  <a:pt x="428" y="626"/>
                </a:cubicBezTo>
                <a:cubicBezTo>
                  <a:pt x="443" y="621"/>
                  <a:pt x="457" y="615"/>
                  <a:pt x="471" y="609"/>
                </a:cubicBezTo>
                <a:cubicBezTo>
                  <a:pt x="494" y="633"/>
                  <a:pt x="494" y="633"/>
                  <a:pt x="494" y="633"/>
                </a:cubicBezTo>
                <a:cubicBezTo>
                  <a:pt x="506" y="626"/>
                  <a:pt x="506" y="626"/>
                  <a:pt x="506" y="626"/>
                </a:cubicBezTo>
                <a:cubicBezTo>
                  <a:pt x="518" y="619"/>
                  <a:pt x="518" y="619"/>
                  <a:pt x="518" y="619"/>
                </a:cubicBezTo>
                <a:cubicBezTo>
                  <a:pt x="509" y="586"/>
                  <a:pt x="509" y="586"/>
                  <a:pt x="509" y="586"/>
                </a:cubicBezTo>
                <a:cubicBezTo>
                  <a:pt x="522" y="578"/>
                  <a:pt x="534" y="568"/>
                  <a:pt x="545" y="557"/>
                </a:cubicBezTo>
                <a:cubicBezTo>
                  <a:pt x="575" y="574"/>
                  <a:pt x="575" y="574"/>
                  <a:pt x="575" y="574"/>
                </a:cubicBezTo>
                <a:cubicBezTo>
                  <a:pt x="584" y="563"/>
                  <a:pt x="584" y="563"/>
                  <a:pt x="584" y="563"/>
                </a:cubicBezTo>
                <a:cubicBezTo>
                  <a:pt x="594" y="553"/>
                  <a:pt x="594" y="553"/>
                  <a:pt x="594" y="553"/>
                </a:cubicBezTo>
                <a:cubicBezTo>
                  <a:pt x="575" y="525"/>
                  <a:pt x="575" y="525"/>
                  <a:pt x="575" y="525"/>
                </a:cubicBezTo>
                <a:cubicBezTo>
                  <a:pt x="585" y="512"/>
                  <a:pt x="593" y="499"/>
                  <a:pt x="601" y="486"/>
                </a:cubicBezTo>
                <a:cubicBezTo>
                  <a:pt x="634" y="493"/>
                  <a:pt x="634" y="493"/>
                  <a:pt x="634" y="493"/>
                </a:cubicBezTo>
                <a:cubicBezTo>
                  <a:pt x="640" y="480"/>
                  <a:pt x="640" y="480"/>
                  <a:pt x="640" y="480"/>
                </a:cubicBezTo>
                <a:cubicBezTo>
                  <a:pt x="646" y="467"/>
                  <a:pt x="646" y="467"/>
                  <a:pt x="646" y="467"/>
                </a:cubicBezTo>
                <a:cubicBezTo>
                  <a:pt x="620" y="446"/>
                  <a:pt x="620" y="446"/>
                  <a:pt x="620" y="446"/>
                </a:cubicBezTo>
                <a:moveTo>
                  <a:pt x="579" y="437"/>
                </a:moveTo>
                <a:cubicBezTo>
                  <a:pt x="540" y="420"/>
                  <a:pt x="540" y="420"/>
                  <a:pt x="540" y="420"/>
                </a:cubicBezTo>
                <a:cubicBezTo>
                  <a:pt x="543" y="412"/>
                  <a:pt x="546" y="405"/>
                  <a:pt x="548" y="397"/>
                </a:cubicBezTo>
                <a:cubicBezTo>
                  <a:pt x="589" y="408"/>
                  <a:pt x="589" y="408"/>
                  <a:pt x="589" y="408"/>
                </a:cubicBezTo>
                <a:cubicBezTo>
                  <a:pt x="587" y="418"/>
                  <a:pt x="583" y="428"/>
                  <a:pt x="579" y="437"/>
                </a:cubicBezTo>
                <a:moveTo>
                  <a:pt x="591" y="401"/>
                </a:moveTo>
                <a:cubicBezTo>
                  <a:pt x="550" y="390"/>
                  <a:pt x="550" y="390"/>
                  <a:pt x="550" y="390"/>
                </a:cubicBezTo>
                <a:cubicBezTo>
                  <a:pt x="552" y="382"/>
                  <a:pt x="554" y="374"/>
                  <a:pt x="555" y="366"/>
                </a:cubicBezTo>
                <a:cubicBezTo>
                  <a:pt x="597" y="372"/>
                  <a:pt x="597" y="372"/>
                  <a:pt x="597" y="372"/>
                </a:cubicBezTo>
                <a:cubicBezTo>
                  <a:pt x="596" y="382"/>
                  <a:pt x="594" y="392"/>
                  <a:pt x="591" y="401"/>
                </a:cubicBezTo>
                <a:moveTo>
                  <a:pt x="598" y="364"/>
                </a:moveTo>
                <a:cubicBezTo>
                  <a:pt x="556" y="359"/>
                  <a:pt x="556" y="359"/>
                  <a:pt x="556" y="359"/>
                </a:cubicBezTo>
                <a:cubicBezTo>
                  <a:pt x="556" y="351"/>
                  <a:pt x="557" y="343"/>
                  <a:pt x="557" y="335"/>
                </a:cubicBezTo>
                <a:cubicBezTo>
                  <a:pt x="600" y="334"/>
                  <a:pt x="600" y="334"/>
                  <a:pt x="600" y="334"/>
                </a:cubicBezTo>
                <a:cubicBezTo>
                  <a:pt x="600" y="344"/>
                  <a:pt x="599" y="354"/>
                  <a:pt x="598" y="364"/>
                </a:cubicBezTo>
                <a:moveTo>
                  <a:pt x="597" y="297"/>
                </a:moveTo>
                <a:cubicBezTo>
                  <a:pt x="598" y="307"/>
                  <a:pt x="599" y="317"/>
                  <a:pt x="599" y="327"/>
                </a:cubicBezTo>
                <a:cubicBezTo>
                  <a:pt x="557" y="328"/>
                  <a:pt x="557" y="328"/>
                  <a:pt x="557" y="328"/>
                </a:cubicBezTo>
                <a:cubicBezTo>
                  <a:pt x="556" y="320"/>
                  <a:pt x="556" y="312"/>
                  <a:pt x="554" y="304"/>
                </a:cubicBezTo>
                <a:cubicBezTo>
                  <a:pt x="597" y="297"/>
                  <a:pt x="597" y="297"/>
                  <a:pt x="597" y="297"/>
                </a:cubicBezTo>
                <a:moveTo>
                  <a:pt x="595" y="290"/>
                </a:moveTo>
                <a:cubicBezTo>
                  <a:pt x="553" y="297"/>
                  <a:pt x="553" y="297"/>
                  <a:pt x="553" y="297"/>
                </a:cubicBezTo>
                <a:cubicBezTo>
                  <a:pt x="552" y="289"/>
                  <a:pt x="550" y="281"/>
                  <a:pt x="548" y="273"/>
                </a:cubicBezTo>
                <a:cubicBezTo>
                  <a:pt x="588" y="260"/>
                  <a:pt x="588" y="260"/>
                  <a:pt x="588" y="260"/>
                </a:cubicBezTo>
                <a:cubicBezTo>
                  <a:pt x="591" y="270"/>
                  <a:pt x="594" y="280"/>
                  <a:pt x="595" y="290"/>
                </a:cubicBezTo>
                <a:moveTo>
                  <a:pt x="586" y="253"/>
                </a:moveTo>
                <a:cubicBezTo>
                  <a:pt x="545" y="266"/>
                  <a:pt x="545" y="266"/>
                  <a:pt x="545" y="266"/>
                </a:cubicBezTo>
                <a:cubicBezTo>
                  <a:pt x="543" y="259"/>
                  <a:pt x="540" y="251"/>
                  <a:pt x="537" y="244"/>
                </a:cubicBezTo>
                <a:cubicBezTo>
                  <a:pt x="575" y="225"/>
                  <a:pt x="575" y="225"/>
                  <a:pt x="575" y="225"/>
                </a:cubicBezTo>
                <a:cubicBezTo>
                  <a:pt x="579" y="234"/>
                  <a:pt x="583" y="244"/>
                  <a:pt x="586" y="253"/>
                </a:cubicBezTo>
                <a:moveTo>
                  <a:pt x="557" y="192"/>
                </a:moveTo>
                <a:cubicBezTo>
                  <a:pt x="562" y="201"/>
                  <a:pt x="567" y="209"/>
                  <a:pt x="572" y="219"/>
                </a:cubicBezTo>
                <a:cubicBezTo>
                  <a:pt x="533" y="237"/>
                  <a:pt x="533" y="237"/>
                  <a:pt x="533" y="237"/>
                </a:cubicBezTo>
                <a:cubicBezTo>
                  <a:pt x="530" y="230"/>
                  <a:pt x="526" y="223"/>
                  <a:pt x="521" y="216"/>
                </a:cubicBezTo>
                <a:cubicBezTo>
                  <a:pt x="557" y="192"/>
                  <a:pt x="557" y="192"/>
                  <a:pt x="557" y="192"/>
                </a:cubicBezTo>
                <a:moveTo>
                  <a:pt x="553" y="186"/>
                </a:moveTo>
                <a:cubicBezTo>
                  <a:pt x="517" y="210"/>
                  <a:pt x="517" y="210"/>
                  <a:pt x="517" y="210"/>
                </a:cubicBezTo>
                <a:cubicBezTo>
                  <a:pt x="513" y="204"/>
                  <a:pt x="508" y="197"/>
                  <a:pt x="503" y="191"/>
                </a:cubicBezTo>
                <a:cubicBezTo>
                  <a:pt x="534" y="162"/>
                  <a:pt x="534" y="162"/>
                  <a:pt x="534" y="162"/>
                </a:cubicBezTo>
                <a:cubicBezTo>
                  <a:pt x="541" y="170"/>
                  <a:pt x="547" y="178"/>
                  <a:pt x="553" y="186"/>
                </a:cubicBezTo>
                <a:moveTo>
                  <a:pt x="530" y="157"/>
                </a:moveTo>
                <a:cubicBezTo>
                  <a:pt x="498" y="186"/>
                  <a:pt x="498" y="186"/>
                  <a:pt x="498" y="186"/>
                </a:cubicBezTo>
                <a:cubicBezTo>
                  <a:pt x="492" y="180"/>
                  <a:pt x="486" y="174"/>
                  <a:pt x="480" y="169"/>
                </a:cubicBezTo>
                <a:cubicBezTo>
                  <a:pt x="508" y="136"/>
                  <a:pt x="508" y="136"/>
                  <a:pt x="508" y="136"/>
                </a:cubicBezTo>
                <a:cubicBezTo>
                  <a:pt x="515" y="142"/>
                  <a:pt x="523" y="149"/>
                  <a:pt x="530" y="157"/>
                </a:cubicBezTo>
                <a:moveTo>
                  <a:pt x="478" y="114"/>
                </a:moveTo>
                <a:cubicBezTo>
                  <a:pt x="486" y="119"/>
                  <a:pt x="494" y="125"/>
                  <a:pt x="502" y="131"/>
                </a:cubicBezTo>
                <a:cubicBezTo>
                  <a:pt x="475" y="164"/>
                  <a:pt x="475" y="164"/>
                  <a:pt x="475" y="164"/>
                </a:cubicBezTo>
                <a:cubicBezTo>
                  <a:pt x="468" y="159"/>
                  <a:pt x="462" y="155"/>
                  <a:pt x="455" y="150"/>
                </a:cubicBezTo>
                <a:cubicBezTo>
                  <a:pt x="478" y="114"/>
                  <a:pt x="478" y="114"/>
                  <a:pt x="478" y="114"/>
                </a:cubicBezTo>
                <a:moveTo>
                  <a:pt x="471" y="110"/>
                </a:moveTo>
                <a:cubicBezTo>
                  <a:pt x="449" y="146"/>
                  <a:pt x="449" y="146"/>
                  <a:pt x="449" y="146"/>
                </a:cubicBezTo>
                <a:cubicBezTo>
                  <a:pt x="443" y="143"/>
                  <a:pt x="436" y="139"/>
                  <a:pt x="429" y="136"/>
                </a:cubicBezTo>
                <a:cubicBezTo>
                  <a:pt x="429" y="136"/>
                  <a:pt x="428" y="136"/>
                  <a:pt x="427" y="135"/>
                </a:cubicBezTo>
                <a:cubicBezTo>
                  <a:pt x="445" y="96"/>
                  <a:pt x="445" y="96"/>
                  <a:pt x="445" y="96"/>
                </a:cubicBezTo>
                <a:cubicBezTo>
                  <a:pt x="454" y="100"/>
                  <a:pt x="463" y="105"/>
                  <a:pt x="471" y="110"/>
                </a:cubicBezTo>
                <a:moveTo>
                  <a:pt x="438" y="93"/>
                </a:moveTo>
                <a:cubicBezTo>
                  <a:pt x="421" y="132"/>
                  <a:pt x="421" y="132"/>
                  <a:pt x="421" y="132"/>
                </a:cubicBezTo>
                <a:cubicBezTo>
                  <a:pt x="413" y="129"/>
                  <a:pt x="406" y="127"/>
                  <a:pt x="398" y="124"/>
                </a:cubicBezTo>
                <a:cubicBezTo>
                  <a:pt x="409" y="83"/>
                  <a:pt x="409" y="83"/>
                  <a:pt x="409" y="83"/>
                </a:cubicBezTo>
                <a:cubicBezTo>
                  <a:pt x="419" y="85"/>
                  <a:pt x="429" y="89"/>
                  <a:pt x="438" y="93"/>
                </a:cubicBezTo>
                <a:moveTo>
                  <a:pt x="402" y="81"/>
                </a:moveTo>
                <a:cubicBezTo>
                  <a:pt x="391" y="122"/>
                  <a:pt x="391" y="122"/>
                  <a:pt x="391" y="122"/>
                </a:cubicBezTo>
                <a:cubicBezTo>
                  <a:pt x="383" y="120"/>
                  <a:pt x="375" y="119"/>
                  <a:pt x="367" y="118"/>
                </a:cubicBezTo>
                <a:cubicBezTo>
                  <a:pt x="373" y="75"/>
                  <a:pt x="373" y="75"/>
                  <a:pt x="373" y="75"/>
                </a:cubicBezTo>
                <a:cubicBezTo>
                  <a:pt x="383" y="76"/>
                  <a:pt x="393" y="78"/>
                  <a:pt x="402" y="81"/>
                </a:cubicBezTo>
                <a:moveTo>
                  <a:pt x="365" y="74"/>
                </a:moveTo>
                <a:cubicBezTo>
                  <a:pt x="360" y="117"/>
                  <a:pt x="360" y="117"/>
                  <a:pt x="360" y="117"/>
                </a:cubicBezTo>
                <a:cubicBezTo>
                  <a:pt x="352" y="116"/>
                  <a:pt x="344" y="115"/>
                  <a:pt x="336" y="116"/>
                </a:cubicBezTo>
                <a:cubicBezTo>
                  <a:pt x="335" y="72"/>
                  <a:pt x="335" y="72"/>
                  <a:pt x="335" y="72"/>
                </a:cubicBezTo>
                <a:cubicBezTo>
                  <a:pt x="345" y="72"/>
                  <a:pt x="355" y="73"/>
                  <a:pt x="365" y="74"/>
                </a:cubicBezTo>
                <a:moveTo>
                  <a:pt x="328" y="72"/>
                </a:moveTo>
                <a:cubicBezTo>
                  <a:pt x="329" y="116"/>
                  <a:pt x="329" y="116"/>
                  <a:pt x="329" y="116"/>
                </a:cubicBezTo>
                <a:cubicBezTo>
                  <a:pt x="321" y="116"/>
                  <a:pt x="313" y="117"/>
                  <a:pt x="305" y="118"/>
                </a:cubicBezTo>
                <a:cubicBezTo>
                  <a:pt x="298" y="75"/>
                  <a:pt x="298" y="75"/>
                  <a:pt x="298" y="75"/>
                </a:cubicBezTo>
                <a:cubicBezTo>
                  <a:pt x="308" y="73"/>
                  <a:pt x="318" y="72"/>
                  <a:pt x="328" y="72"/>
                </a:cubicBezTo>
                <a:moveTo>
                  <a:pt x="290" y="76"/>
                </a:moveTo>
                <a:cubicBezTo>
                  <a:pt x="297" y="119"/>
                  <a:pt x="297" y="119"/>
                  <a:pt x="297" y="119"/>
                </a:cubicBezTo>
                <a:cubicBezTo>
                  <a:pt x="289" y="120"/>
                  <a:pt x="282" y="122"/>
                  <a:pt x="274" y="125"/>
                </a:cubicBezTo>
                <a:cubicBezTo>
                  <a:pt x="261" y="83"/>
                  <a:pt x="261" y="83"/>
                  <a:pt x="261" y="83"/>
                </a:cubicBezTo>
                <a:cubicBezTo>
                  <a:pt x="271" y="80"/>
                  <a:pt x="280" y="78"/>
                  <a:pt x="290" y="76"/>
                </a:cubicBezTo>
                <a:moveTo>
                  <a:pt x="254" y="85"/>
                </a:moveTo>
                <a:cubicBezTo>
                  <a:pt x="267" y="127"/>
                  <a:pt x="267" y="127"/>
                  <a:pt x="267" y="127"/>
                </a:cubicBezTo>
                <a:cubicBezTo>
                  <a:pt x="259" y="129"/>
                  <a:pt x="252" y="132"/>
                  <a:pt x="244" y="136"/>
                </a:cubicBezTo>
                <a:cubicBezTo>
                  <a:pt x="225" y="96"/>
                  <a:pt x="225" y="96"/>
                  <a:pt x="225" y="96"/>
                </a:cubicBezTo>
                <a:cubicBezTo>
                  <a:pt x="235" y="92"/>
                  <a:pt x="244" y="88"/>
                  <a:pt x="254" y="85"/>
                </a:cubicBezTo>
                <a:moveTo>
                  <a:pt x="219" y="99"/>
                </a:moveTo>
                <a:cubicBezTo>
                  <a:pt x="238" y="139"/>
                  <a:pt x="238" y="139"/>
                  <a:pt x="238" y="139"/>
                </a:cubicBezTo>
                <a:cubicBezTo>
                  <a:pt x="231" y="142"/>
                  <a:pt x="224" y="146"/>
                  <a:pt x="217" y="151"/>
                </a:cubicBezTo>
                <a:cubicBezTo>
                  <a:pt x="192" y="114"/>
                  <a:pt x="192" y="114"/>
                  <a:pt x="192" y="114"/>
                </a:cubicBezTo>
                <a:cubicBezTo>
                  <a:pt x="201" y="109"/>
                  <a:pt x="210" y="104"/>
                  <a:pt x="219" y="99"/>
                </a:cubicBezTo>
                <a:moveTo>
                  <a:pt x="186" y="118"/>
                </a:moveTo>
                <a:cubicBezTo>
                  <a:pt x="211" y="155"/>
                  <a:pt x="211" y="155"/>
                  <a:pt x="211" y="155"/>
                </a:cubicBezTo>
                <a:cubicBezTo>
                  <a:pt x="204" y="159"/>
                  <a:pt x="198" y="164"/>
                  <a:pt x="192" y="170"/>
                </a:cubicBezTo>
                <a:cubicBezTo>
                  <a:pt x="162" y="137"/>
                  <a:pt x="162" y="137"/>
                  <a:pt x="162" y="137"/>
                </a:cubicBezTo>
                <a:cubicBezTo>
                  <a:pt x="170" y="130"/>
                  <a:pt x="178" y="124"/>
                  <a:pt x="186" y="118"/>
                </a:cubicBezTo>
                <a:moveTo>
                  <a:pt x="157" y="142"/>
                </a:moveTo>
                <a:cubicBezTo>
                  <a:pt x="186" y="175"/>
                  <a:pt x="186" y="175"/>
                  <a:pt x="186" y="175"/>
                </a:cubicBezTo>
                <a:cubicBezTo>
                  <a:pt x="180" y="180"/>
                  <a:pt x="175" y="186"/>
                  <a:pt x="170" y="192"/>
                </a:cubicBezTo>
                <a:cubicBezTo>
                  <a:pt x="136" y="164"/>
                  <a:pt x="136" y="164"/>
                  <a:pt x="136" y="164"/>
                </a:cubicBezTo>
                <a:cubicBezTo>
                  <a:pt x="142" y="156"/>
                  <a:pt x="149" y="149"/>
                  <a:pt x="157" y="142"/>
                </a:cubicBezTo>
                <a:moveTo>
                  <a:pt x="131" y="169"/>
                </a:moveTo>
                <a:cubicBezTo>
                  <a:pt x="165" y="198"/>
                  <a:pt x="165" y="198"/>
                  <a:pt x="165" y="198"/>
                </a:cubicBezTo>
                <a:cubicBezTo>
                  <a:pt x="160" y="204"/>
                  <a:pt x="155" y="210"/>
                  <a:pt x="151" y="217"/>
                </a:cubicBezTo>
                <a:cubicBezTo>
                  <a:pt x="113" y="194"/>
                  <a:pt x="113" y="194"/>
                  <a:pt x="113" y="194"/>
                </a:cubicBezTo>
                <a:cubicBezTo>
                  <a:pt x="119" y="185"/>
                  <a:pt x="125" y="177"/>
                  <a:pt x="131" y="169"/>
                </a:cubicBezTo>
                <a:moveTo>
                  <a:pt x="109" y="200"/>
                </a:moveTo>
                <a:cubicBezTo>
                  <a:pt x="147" y="223"/>
                  <a:pt x="147" y="223"/>
                  <a:pt x="147" y="223"/>
                </a:cubicBezTo>
                <a:cubicBezTo>
                  <a:pt x="143" y="230"/>
                  <a:pt x="140" y="236"/>
                  <a:pt x="136" y="243"/>
                </a:cubicBezTo>
                <a:cubicBezTo>
                  <a:pt x="136" y="244"/>
                  <a:pt x="136" y="244"/>
                  <a:pt x="136" y="245"/>
                </a:cubicBezTo>
                <a:cubicBezTo>
                  <a:pt x="95" y="227"/>
                  <a:pt x="95" y="227"/>
                  <a:pt x="95" y="227"/>
                </a:cubicBezTo>
                <a:cubicBezTo>
                  <a:pt x="99" y="218"/>
                  <a:pt x="104" y="209"/>
                  <a:pt x="109" y="200"/>
                </a:cubicBezTo>
                <a:moveTo>
                  <a:pt x="92" y="234"/>
                </a:moveTo>
                <a:cubicBezTo>
                  <a:pt x="133" y="251"/>
                  <a:pt x="133" y="251"/>
                  <a:pt x="133" y="251"/>
                </a:cubicBezTo>
                <a:cubicBezTo>
                  <a:pt x="130" y="259"/>
                  <a:pt x="127" y="267"/>
                  <a:pt x="125" y="274"/>
                </a:cubicBezTo>
                <a:cubicBezTo>
                  <a:pt x="82" y="263"/>
                  <a:pt x="82" y="263"/>
                  <a:pt x="82" y="263"/>
                </a:cubicBezTo>
                <a:cubicBezTo>
                  <a:pt x="85" y="253"/>
                  <a:pt x="88" y="243"/>
                  <a:pt x="92" y="234"/>
                </a:cubicBezTo>
                <a:moveTo>
                  <a:pt x="80" y="270"/>
                </a:moveTo>
                <a:cubicBezTo>
                  <a:pt x="123" y="281"/>
                  <a:pt x="123" y="281"/>
                  <a:pt x="123" y="281"/>
                </a:cubicBezTo>
                <a:cubicBezTo>
                  <a:pt x="121" y="289"/>
                  <a:pt x="119" y="297"/>
                  <a:pt x="118" y="305"/>
                </a:cubicBezTo>
                <a:cubicBezTo>
                  <a:pt x="74" y="300"/>
                  <a:pt x="74" y="300"/>
                  <a:pt x="74" y="300"/>
                </a:cubicBezTo>
                <a:cubicBezTo>
                  <a:pt x="75" y="289"/>
                  <a:pt x="78" y="279"/>
                  <a:pt x="80" y="270"/>
                </a:cubicBezTo>
                <a:moveTo>
                  <a:pt x="72" y="337"/>
                </a:moveTo>
                <a:cubicBezTo>
                  <a:pt x="71" y="327"/>
                  <a:pt x="72" y="317"/>
                  <a:pt x="73" y="307"/>
                </a:cubicBezTo>
                <a:cubicBezTo>
                  <a:pt x="117" y="312"/>
                  <a:pt x="117" y="312"/>
                  <a:pt x="117" y="312"/>
                </a:cubicBezTo>
                <a:cubicBezTo>
                  <a:pt x="116" y="320"/>
                  <a:pt x="116" y="328"/>
                  <a:pt x="116" y="336"/>
                </a:cubicBezTo>
                <a:cubicBezTo>
                  <a:pt x="72" y="337"/>
                  <a:pt x="72" y="337"/>
                  <a:pt x="72" y="337"/>
                </a:cubicBezTo>
                <a:moveTo>
                  <a:pt x="72" y="345"/>
                </a:moveTo>
                <a:cubicBezTo>
                  <a:pt x="116" y="344"/>
                  <a:pt x="116" y="344"/>
                  <a:pt x="116" y="344"/>
                </a:cubicBezTo>
                <a:cubicBezTo>
                  <a:pt x="116" y="352"/>
                  <a:pt x="117" y="360"/>
                  <a:pt x="118" y="368"/>
                </a:cubicBezTo>
                <a:cubicBezTo>
                  <a:pt x="74" y="375"/>
                  <a:pt x="74" y="375"/>
                  <a:pt x="74" y="375"/>
                </a:cubicBezTo>
                <a:cubicBezTo>
                  <a:pt x="73" y="365"/>
                  <a:pt x="72" y="355"/>
                  <a:pt x="72" y="345"/>
                </a:cubicBezTo>
                <a:moveTo>
                  <a:pt x="76" y="382"/>
                </a:moveTo>
                <a:cubicBezTo>
                  <a:pt x="120" y="375"/>
                  <a:pt x="120" y="375"/>
                  <a:pt x="120" y="375"/>
                </a:cubicBezTo>
                <a:cubicBezTo>
                  <a:pt x="121" y="383"/>
                  <a:pt x="123" y="391"/>
                  <a:pt x="125" y="399"/>
                </a:cubicBezTo>
                <a:cubicBezTo>
                  <a:pt x="83" y="412"/>
                  <a:pt x="83" y="412"/>
                  <a:pt x="83" y="412"/>
                </a:cubicBezTo>
                <a:cubicBezTo>
                  <a:pt x="80" y="402"/>
                  <a:pt x="77" y="392"/>
                  <a:pt x="76" y="382"/>
                </a:cubicBezTo>
                <a:moveTo>
                  <a:pt x="96" y="447"/>
                </a:moveTo>
                <a:cubicBezTo>
                  <a:pt x="92" y="438"/>
                  <a:pt x="88" y="429"/>
                  <a:pt x="85" y="419"/>
                </a:cubicBezTo>
                <a:cubicBezTo>
                  <a:pt x="127" y="406"/>
                  <a:pt x="127" y="406"/>
                  <a:pt x="127" y="406"/>
                </a:cubicBezTo>
                <a:cubicBezTo>
                  <a:pt x="130" y="413"/>
                  <a:pt x="133" y="421"/>
                  <a:pt x="136" y="428"/>
                </a:cubicBezTo>
                <a:cubicBezTo>
                  <a:pt x="96" y="447"/>
                  <a:pt x="96" y="447"/>
                  <a:pt x="96" y="447"/>
                </a:cubicBezTo>
                <a:moveTo>
                  <a:pt x="114" y="480"/>
                </a:moveTo>
                <a:cubicBezTo>
                  <a:pt x="109" y="472"/>
                  <a:pt x="104" y="463"/>
                  <a:pt x="99" y="454"/>
                </a:cubicBezTo>
                <a:cubicBezTo>
                  <a:pt x="139" y="435"/>
                  <a:pt x="139" y="435"/>
                  <a:pt x="139" y="435"/>
                </a:cubicBezTo>
                <a:cubicBezTo>
                  <a:pt x="143" y="442"/>
                  <a:pt x="147" y="449"/>
                  <a:pt x="151" y="456"/>
                </a:cubicBezTo>
                <a:cubicBezTo>
                  <a:pt x="114" y="480"/>
                  <a:pt x="114" y="480"/>
                  <a:pt x="114" y="480"/>
                </a:cubicBezTo>
                <a:moveTo>
                  <a:pt x="119" y="486"/>
                </a:moveTo>
                <a:cubicBezTo>
                  <a:pt x="155" y="462"/>
                  <a:pt x="155" y="462"/>
                  <a:pt x="155" y="462"/>
                </a:cubicBezTo>
                <a:cubicBezTo>
                  <a:pt x="160" y="468"/>
                  <a:pt x="165" y="475"/>
                  <a:pt x="170" y="481"/>
                </a:cubicBezTo>
                <a:cubicBezTo>
                  <a:pt x="137" y="510"/>
                  <a:pt x="137" y="510"/>
                  <a:pt x="137" y="510"/>
                </a:cubicBezTo>
                <a:cubicBezTo>
                  <a:pt x="131" y="503"/>
                  <a:pt x="124" y="495"/>
                  <a:pt x="119" y="486"/>
                </a:cubicBezTo>
                <a:moveTo>
                  <a:pt x="142" y="516"/>
                </a:moveTo>
                <a:cubicBezTo>
                  <a:pt x="175" y="486"/>
                  <a:pt x="175" y="486"/>
                  <a:pt x="175" y="486"/>
                </a:cubicBezTo>
                <a:cubicBezTo>
                  <a:pt x="181" y="492"/>
                  <a:pt x="186" y="498"/>
                  <a:pt x="193" y="503"/>
                </a:cubicBezTo>
                <a:cubicBezTo>
                  <a:pt x="164" y="537"/>
                  <a:pt x="164" y="537"/>
                  <a:pt x="164" y="537"/>
                </a:cubicBezTo>
                <a:cubicBezTo>
                  <a:pt x="157" y="530"/>
                  <a:pt x="149" y="523"/>
                  <a:pt x="142" y="516"/>
                </a:cubicBezTo>
                <a:moveTo>
                  <a:pt x="195" y="559"/>
                </a:moveTo>
                <a:cubicBezTo>
                  <a:pt x="186" y="554"/>
                  <a:pt x="178" y="548"/>
                  <a:pt x="170" y="542"/>
                </a:cubicBezTo>
                <a:cubicBezTo>
                  <a:pt x="198" y="508"/>
                  <a:pt x="198" y="508"/>
                  <a:pt x="198" y="508"/>
                </a:cubicBezTo>
                <a:cubicBezTo>
                  <a:pt x="204" y="513"/>
                  <a:pt x="211" y="517"/>
                  <a:pt x="218" y="522"/>
                </a:cubicBezTo>
                <a:cubicBezTo>
                  <a:pt x="195" y="559"/>
                  <a:pt x="195" y="559"/>
                  <a:pt x="195" y="559"/>
                </a:cubicBezTo>
                <a:moveTo>
                  <a:pt x="201" y="563"/>
                </a:moveTo>
                <a:cubicBezTo>
                  <a:pt x="224" y="526"/>
                  <a:pt x="224" y="526"/>
                  <a:pt x="224" y="526"/>
                </a:cubicBezTo>
                <a:cubicBezTo>
                  <a:pt x="230" y="529"/>
                  <a:pt x="237" y="533"/>
                  <a:pt x="244" y="536"/>
                </a:cubicBezTo>
                <a:cubicBezTo>
                  <a:pt x="244" y="536"/>
                  <a:pt x="245" y="536"/>
                  <a:pt x="245" y="537"/>
                </a:cubicBezTo>
                <a:cubicBezTo>
                  <a:pt x="228" y="577"/>
                  <a:pt x="228" y="577"/>
                  <a:pt x="228" y="577"/>
                </a:cubicBezTo>
                <a:cubicBezTo>
                  <a:pt x="219" y="573"/>
                  <a:pt x="210" y="568"/>
                  <a:pt x="201" y="563"/>
                </a:cubicBezTo>
                <a:moveTo>
                  <a:pt x="251" y="521"/>
                </a:moveTo>
                <a:cubicBezTo>
                  <a:pt x="148" y="473"/>
                  <a:pt x="104" y="352"/>
                  <a:pt x="152" y="250"/>
                </a:cubicBezTo>
                <a:cubicBezTo>
                  <a:pt x="199" y="148"/>
                  <a:pt x="320" y="104"/>
                  <a:pt x="422" y="151"/>
                </a:cubicBezTo>
                <a:cubicBezTo>
                  <a:pt x="524" y="199"/>
                  <a:pt x="569" y="320"/>
                  <a:pt x="521" y="422"/>
                </a:cubicBezTo>
                <a:cubicBezTo>
                  <a:pt x="474" y="524"/>
                  <a:pt x="353" y="568"/>
                  <a:pt x="251" y="521"/>
                </a:cubicBezTo>
                <a:moveTo>
                  <a:pt x="235" y="580"/>
                </a:moveTo>
                <a:cubicBezTo>
                  <a:pt x="252" y="540"/>
                  <a:pt x="252" y="540"/>
                  <a:pt x="252" y="540"/>
                </a:cubicBezTo>
                <a:cubicBezTo>
                  <a:pt x="260" y="543"/>
                  <a:pt x="267" y="545"/>
                  <a:pt x="275" y="548"/>
                </a:cubicBezTo>
                <a:cubicBezTo>
                  <a:pt x="263" y="590"/>
                  <a:pt x="263" y="590"/>
                  <a:pt x="263" y="590"/>
                </a:cubicBezTo>
                <a:cubicBezTo>
                  <a:pt x="254" y="587"/>
                  <a:pt x="244" y="584"/>
                  <a:pt x="235" y="580"/>
                </a:cubicBezTo>
                <a:moveTo>
                  <a:pt x="271" y="592"/>
                </a:moveTo>
                <a:cubicBezTo>
                  <a:pt x="282" y="550"/>
                  <a:pt x="282" y="550"/>
                  <a:pt x="282" y="550"/>
                </a:cubicBezTo>
                <a:cubicBezTo>
                  <a:pt x="290" y="552"/>
                  <a:pt x="298" y="553"/>
                  <a:pt x="306" y="554"/>
                </a:cubicBezTo>
                <a:cubicBezTo>
                  <a:pt x="300" y="598"/>
                  <a:pt x="300" y="598"/>
                  <a:pt x="300" y="598"/>
                </a:cubicBezTo>
                <a:cubicBezTo>
                  <a:pt x="290" y="596"/>
                  <a:pt x="280" y="594"/>
                  <a:pt x="271" y="592"/>
                </a:cubicBezTo>
                <a:moveTo>
                  <a:pt x="308" y="599"/>
                </a:moveTo>
                <a:cubicBezTo>
                  <a:pt x="313" y="555"/>
                  <a:pt x="313" y="555"/>
                  <a:pt x="313" y="555"/>
                </a:cubicBezTo>
                <a:cubicBezTo>
                  <a:pt x="321" y="556"/>
                  <a:pt x="329" y="556"/>
                  <a:pt x="337" y="556"/>
                </a:cubicBezTo>
                <a:cubicBezTo>
                  <a:pt x="338" y="600"/>
                  <a:pt x="338" y="600"/>
                  <a:pt x="338" y="600"/>
                </a:cubicBezTo>
                <a:cubicBezTo>
                  <a:pt x="328" y="600"/>
                  <a:pt x="318" y="600"/>
                  <a:pt x="308" y="599"/>
                </a:cubicBezTo>
                <a:moveTo>
                  <a:pt x="345" y="600"/>
                </a:moveTo>
                <a:cubicBezTo>
                  <a:pt x="345" y="556"/>
                  <a:pt x="345" y="556"/>
                  <a:pt x="345" y="556"/>
                </a:cubicBezTo>
                <a:cubicBezTo>
                  <a:pt x="353" y="556"/>
                  <a:pt x="361" y="555"/>
                  <a:pt x="369" y="554"/>
                </a:cubicBezTo>
                <a:cubicBezTo>
                  <a:pt x="376" y="597"/>
                  <a:pt x="376" y="597"/>
                  <a:pt x="376" y="597"/>
                </a:cubicBezTo>
                <a:cubicBezTo>
                  <a:pt x="366" y="599"/>
                  <a:pt x="355" y="600"/>
                  <a:pt x="345" y="600"/>
                </a:cubicBezTo>
                <a:moveTo>
                  <a:pt x="383" y="596"/>
                </a:moveTo>
                <a:cubicBezTo>
                  <a:pt x="376" y="553"/>
                  <a:pt x="376" y="553"/>
                  <a:pt x="376" y="553"/>
                </a:cubicBezTo>
                <a:cubicBezTo>
                  <a:pt x="384" y="551"/>
                  <a:pt x="392" y="549"/>
                  <a:pt x="399" y="547"/>
                </a:cubicBezTo>
                <a:cubicBezTo>
                  <a:pt x="412" y="589"/>
                  <a:pt x="412" y="589"/>
                  <a:pt x="412" y="589"/>
                </a:cubicBezTo>
                <a:cubicBezTo>
                  <a:pt x="403" y="592"/>
                  <a:pt x="393" y="594"/>
                  <a:pt x="383" y="596"/>
                </a:cubicBezTo>
                <a:moveTo>
                  <a:pt x="419" y="586"/>
                </a:moveTo>
                <a:cubicBezTo>
                  <a:pt x="406" y="545"/>
                  <a:pt x="406" y="545"/>
                  <a:pt x="406" y="545"/>
                </a:cubicBezTo>
                <a:cubicBezTo>
                  <a:pt x="414" y="542"/>
                  <a:pt x="421" y="539"/>
                  <a:pt x="429" y="536"/>
                </a:cubicBezTo>
                <a:cubicBezTo>
                  <a:pt x="448" y="575"/>
                  <a:pt x="448" y="575"/>
                  <a:pt x="448" y="575"/>
                </a:cubicBezTo>
                <a:cubicBezTo>
                  <a:pt x="438" y="579"/>
                  <a:pt x="429" y="583"/>
                  <a:pt x="419" y="586"/>
                </a:cubicBezTo>
                <a:moveTo>
                  <a:pt x="454" y="572"/>
                </a:moveTo>
                <a:cubicBezTo>
                  <a:pt x="435" y="533"/>
                  <a:pt x="435" y="533"/>
                  <a:pt x="435" y="533"/>
                </a:cubicBezTo>
                <a:cubicBezTo>
                  <a:pt x="443" y="529"/>
                  <a:pt x="449" y="525"/>
                  <a:pt x="456" y="521"/>
                </a:cubicBezTo>
                <a:cubicBezTo>
                  <a:pt x="480" y="557"/>
                  <a:pt x="480" y="557"/>
                  <a:pt x="480" y="557"/>
                </a:cubicBezTo>
                <a:cubicBezTo>
                  <a:pt x="472" y="562"/>
                  <a:pt x="463" y="567"/>
                  <a:pt x="454" y="572"/>
                </a:cubicBezTo>
                <a:moveTo>
                  <a:pt x="487" y="553"/>
                </a:moveTo>
                <a:cubicBezTo>
                  <a:pt x="462" y="517"/>
                  <a:pt x="462" y="517"/>
                  <a:pt x="462" y="517"/>
                </a:cubicBezTo>
                <a:cubicBezTo>
                  <a:pt x="469" y="512"/>
                  <a:pt x="475" y="507"/>
                  <a:pt x="481" y="502"/>
                </a:cubicBezTo>
                <a:cubicBezTo>
                  <a:pt x="510" y="534"/>
                  <a:pt x="510" y="534"/>
                  <a:pt x="510" y="534"/>
                </a:cubicBezTo>
                <a:cubicBezTo>
                  <a:pt x="503" y="541"/>
                  <a:pt x="495" y="547"/>
                  <a:pt x="487" y="553"/>
                </a:cubicBezTo>
                <a:moveTo>
                  <a:pt x="516" y="529"/>
                </a:moveTo>
                <a:cubicBezTo>
                  <a:pt x="487" y="497"/>
                  <a:pt x="487" y="497"/>
                  <a:pt x="487" y="497"/>
                </a:cubicBezTo>
                <a:cubicBezTo>
                  <a:pt x="493" y="492"/>
                  <a:pt x="498" y="486"/>
                  <a:pt x="503" y="480"/>
                </a:cubicBezTo>
                <a:cubicBezTo>
                  <a:pt x="537" y="507"/>
                  <a:pt x="537" y="507"/>
                  <a:pt x="537" y="507"/>
                </a:cubicBezTo>
                <a:cubicBezTo>
                  <a:pt x="530" y="515"/>
                  <a:pt x="523" y="522"/>
                  <a:pt x="516" y="529"/>
                </a:cubicBezTo>
                <a:moveTo>
                  <a:pt x="541" y="501"/>
                </a:moveTo>
                <a:cubicBezTo>
                  <a:pt x="508" y="474"/>
                  <a:pt x="508" y="474"/>
                  <a:pt x="508" y="474"/>
                </a:cubicBezTo>
                <a:cubicBezTo>
                  <a:pt x="513" y="468"/>
                  <a:pt x="518" y="461"/>
                  <a:pt x="522" y="454"/>
                </a:cubicBezTo>
                <a:cubicBezTo>
                  <a:pt x="559" y="477"/>
                  <a:pt x="559" y="477"/>
                  <a:pt x="559" y="477"/>
                </a:cubicBezTo>
                <a:cubicBezTo>
                  <a:pt x="553" y="485"/>
                  <a:pt x="548" y="494"/>
                  <a:pt x="541" y="501"/>
                </a:cubicBezTo>
                <a:moveTo>
                  <a:pt x="563" y="471"/>
                </a:moveTo>
                <a:cubicBezTo>
                  <a:pt x="526" y="448"/>
                  <a:pt x="526" y="448"/>
                  <a:pt x="526" y="448"/>
                </a:cubicBezTo>
                <a:cubicBezTo>
                  <a:pt x="530" y="442"/>
                  <a:pt x="533" y="435"/>
                  <a:pt x="536" y="429"/>
                </a:cubicBezTo>
                <a:cubicBezTo>
                  <a:pt x="537" y="428"/>
                  <a:pt x="537" y="427"/>
                  <a:pt x="537" y="427"/>
                </a:cubicBezTo>
                <a:cubicBezTo>
                  <a:pt x="577" y="444"/>
                  <a:pt x="577" y="444"/>
                  <a:pt x="577" y="444"/>
                </a:cubicBezTo>
                <a:cubicBezTo>
                  <a:pt x="572" y="453"/>
                  <a:pt x="568" y="462"/>
                  <a:pt x="563" y="471"/>
                </a:cubicBezTo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Open Sans Regular" charset="0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7420470" y="2087752"/>
            <a:ext cx="1589838" cy="1587209"/>
            <a:chOff x="5235750" y="4325310"/>
            <a:chExt cx="1085880" cy="1084085"/>
          </a:xfrm>
          <a:solidFill>
            <a:srgbClr val="00783D"/>
          </a:solidFill>
        </p:grpSpPr>
        <p:sp>
          <p:nvSpPr>
            <p:cNvPr id="11" name="Freeform 17"/>
            <p:cNvSpPr>
              <a:spLocks noEditPoints="1"/>
            </p:cNvSpPr>
            <p:nvPr/>
          </p:nvSpPr>
          <p:spPr bwMode="auto">
            <a:xfrm>
              <a:off x="5235750" y="4325310"/>
              <a:ext cx="1085880" cy="1084085"/>
            </a:xfrm>
            <a:custGeom>
              <a:avLst/>
              <a:gdLst>
                <a:gd name="T0" fmla="*/ 446 w 453"/>
                <a:gd name="T1" fmla="*/ 172 h 452"/>
                <a:gd name="T2" fmla="*/ 407 w 453"/>
                <a:gd name="T3" fmla="*/ 167 h 452"/>
                <a:gd name="T4" fmla="*/ 394 w 453"/>
                <a:gd name="T5" fmla="*/ 151 h 452"/>
                <a:gd name="T6" fmla="*/ 419 w 453"/>
                <a:gd name="T7" fmla="*/ 122 h 452"/>
                <a:gd name="T8" fmla="*/ 396 w 453"/>
                <a:gd name="T9" fmla="*/ 76 h 452"/>
                <a:gd name="T10" fmla="*/ 360 w 453"/>
                <a:gd name="T11" fmla="*/ 89 h 452"/>
                <a:gd name="T12" fmla="*/ 334 w 453"/>
                <a:gd name="T13" fmla="*/ 76 h 452"/>
                <a:gd name="T14" fmla="*/ 340 w 453"/>
                <a:gd name="T15" fmla="*/ 40 h 452"/>
                <a:gd name="T16" fmla="*/ 297 w 453"/>
                <a:gd name="T17" fmla="*/ 12 h 452"/>
                <a:gd name="T18" fmla="*/ 274 w 453"/>
                <a:gd name="T19" fmla="*/ 39 h 452"/>
                <a:gd name="T20" fmla="*/ 238 w 453"/>
                <a:gd name="T21" fmla="*/ 41 h 452"/>
                <a:gd name="T22" fmla="*/ 225 w 453"/>
                <a:gd name="T23" fmla="*/ 8 h 452"/>
                <a:gd name="T24" fmla="*/ 173 w 453"/>
                <a:gd name="T25" fmla="*/ 7 h 452"/>
                <a:gd name="T26" fmla="*/ 168 w 453"/>
                <a:gd name="T27" fmla="*/ 41 h 452"/>
                <a:gd name="T28" fmla="*/ 150 w 453"/>
                <a:gd name="T29" fmla="*/ 56 h 452"/>
                <a:gd name="T30" fmla="*/ 123 w 453"/>
                <a:gd name="T31" fmla="*/ 34 h 452"/>
                <a:gd name="T32" fmla="*/ 77 w 453"/>
                <a:gd name="T33" fmla="*/ 57 h 452"/>
                <a:gd name="T34" fmla="*/ 88 w 453"/>
                <a:gd name="T35" fmla="*/ 90 h 452"/>
                <a:gd name="T36" fmla="*/ 75 w 453"/>
                <a:gd name="T37" fmla="*/ 117 h 452"/>
                <a:gd name="T38" fmla="*/ 41 w 453"/>
                <a:gd name="T39" fmla="*/ 112 h 452"/>
                <a:gd name="T40" fmla="*/ 12 w 453"/>
                <a:gd name="T41" fmla="*/ 155 h 452"/>
                <a:gd name="T42" fmla="*/ 40 w 453"/>
                <a:gd name="T43" fmla="*/ 178 h 452"/>
                <a:gd name="T44" fmla="*/ 42 w 453"/>
                <a:gd name="T45" fmla="*/ 214 h 452"/>
                <a:gd name="T46" fmla="*/ 9 w 453"/>
                <a:gd name="T47" fmla="*/ 228 h 452"/>
                <a:gd name="T48" fmla="*/ 7 w 453"/>
                <a:gd name="T49" fmla="*/ 279 h 452"/>
                <a:gd name="T50" fmla="*/ 44 w 453"/>
                <a:gd name="T51" fmla="*/ 284 h 452"/>
                <a:gd name="T52" fmla="*/ 58 w 453"/>
                <a:gd name="T53" fmla="*/ 301 h 452"/>
                <a:gd name="T54" fmla="*/ 35 w 453"/>
                <a:gd name="T55" fmla="*/ 329 h 452"/>
                <a:gd name="T56" fmla="*/ 58 w 453"/>
                <a:gd name="T57" fmla="*/ 375 h 452"/>
                <a:gd name="T58" fmla="*/ 94 w 453"/>
                <a:gd name="T59" fmla="*/ 362 h 452"/>
                <a:gd name="T60" fmla="*/ 119 w 453"/>
                <a:gd name="T61" fmla="*/ 374 h 452"/>
                <a:gd name="T62" fmla="*/ 113 w 453"/>
                <a:gd name="T63" fmla="*/ 411 h 452"/>
                <a:gd name="T64" fmla="*/ 156 w 453"/>
                <a:gd name="T65" fmla="*/ 440 h 452"/>
                <a:gd name="T66" fmla="*/ 181 w 453"/>
                <a:gd name="T67" fmla="*/ 409 h 452"/>
                <a:gd name="T68" fmla="*/ 214 w 453"/>
                <a:gd name="T69" fmla="*/ 406 h 452"/>
                <a:gd name="T70" fmla="*/ 228 w 453"/>
                <a:gd name="T71" fmla="*/ 443 h 452"/>
                <a:gd name="T72" fmla="*/ 280 w 453"/>
                <a:gd name="T73" fmla="*/ 445 h 452"/>
                <a:gd name="T74" fmla="*/ 285 w 453"/>
                <a:gd name="T75" fmla="*/ 405 h 452"/>
                <a:gd name="T76" fmla="*/ 300 w 453"/>
                <a:gd name="T77" fmla="*/ 391 h 452"/>
                <a:gd name="T78" fmla="*/ 330 w 453"/>
                <a:gd name="T79" fmla="*/ 418 h 452"/>
                <a:gd name="T80" fmla="*/ 376 w 453"/>
                <a:gd name="T81" fmla="*/ 395 h 452"/>
                <a:gd name="T82" fmla="*/ 362 w 453"/>
                <a:gd name="T83" fmla="*/ 357 h 452"/>
                <a:gd name="T84" fmla="*/ 373 w 453"/>
                <a:gd name="T85" fmla="*/ 332 h 452"/>
                <a:gd name="T86" fmla="*/ 412 w 453"/>
                <a:gd name="T87" fmla="*/ 340 h 452"/>
                <a:gd name="T88" fmla="*/ 441 w 453"/>
                <a:gd name="T89" fmla="*/ 297 h 452"/>
                <a:gd name="T90" fmla="*/ 409 w 453"/>
                <a:gd name="T91" fmla="*/ 271 h 452"/>
                <a:gd name="T92" fmla="*/ 408 w 453"/>
                <a:gd name="T93" fmla="*/ 238 h 452"/>
                <a:gd name="T94" fmla="*/ 444 w 453"/>
                <a:gd name="T95" fmla="*/ 224 h 452"/>
                <a:gd name="T96" fmla="*/ 315 w 453"/>
                <a:gd name="T97" fmla="*/ 351 h 452"/>
                <a:gd name="T98" fmla="*/ 134 w 453"/>
                <a:gd name="T99" fmla="*/ 105 h 452"/>
                <a:gd name="T100" fmla="*/ 315 w 453"/>
                <a:gd name="T101" fmla="*/ 351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53" h="452">
                  <a:moveTo>
                    <a:pt x="452" y="213"/>
                  </a:moveTo>
                  <a:cubicBezTo>
                    <a:pt x="446" y="172"/>
                    <a:pt x="446" y="172"/>
                    <a:pt x="446" y="172"/>
                  </a:cubicBezTo>
                  <a:cubicBezTo>
                    <a:pt x="445" y="167"/>
                    <a:pt x="440" y="164"/>
                    <a:pt x="435" y="164"/>
                  </a:cubicBezTo>
                  <a:cubicBezTo>
                    <a:pt x="407" y="167"/>
                    <a:pt x="407" y="167"/>
                    <a:pt x="407" y="167"/>
                  </a:cubicBezTo>
                  <a:cubicBezTo>
                    <a:pt x="403" y="168"/>
                    <a:pt x="399" y="165"/>
                    <a:pt x="397" y="161"/>
                  </a:cubicBezTo>
                  <a:cubicBezTo>
                    <a:pt x="396" y="158"/>
                    <a:pt x="395" y="154"/>
                    <a:pt x="394" y="151"/>
                  </a:cubicBezTo>
                  <a:cubicBezTo>
                    <a:pt x="392" y="147"/>
                    <a:pt x="393" y="143"/>
                    <a:pt x="396" y="140"/>
                  </a:cubicBezTo>
                  <a:cubicBezTo>
                    <a:pt x="419" y="122"/>
                    <a:pt x="419" y="122"/>
                    <a:pt x="419" y="122"/>
                  </a:cubicBezTo>
                  <a:cubicBezTo>
                    <a:pt x="423" y="119"/>
                    <a:pt x="423" y="113"/>
                    <a:pt x="420" y="109"/>
                  </a:cubicBezTo>
                  <a:cubicBezTo>
                    <a:pt x="396" y="76"/>
                    <a:pt x="396" y="76"/>
                    <a:pt x="396" y="76"/>
                  </a:cubicBezTo>
                  <a:cubicBezTo>
                    <a:pt x="393" y="72"/>
                    <a:pt x="387" y="71"/>
                    <a:pt x="383" y="73"/>
                  </a:cubicBezTo>
                  <a:cubicBezTo>
                    <a:pt x="360" y="89"/>
                    <a:pt x="360" y="89"/>
                    <a:pt x="360" y="89"/>
                  </a:cubicBezTo>
                  <a:cubicBezTo>
                    <a:pt x="357" y="91"/>
                    <a:pt x="352" y="91"/>
                    <a:pt x="349" y="88"/>
                  </a:cubicBezTo>
                  <a:cubicBezTo>
                    <a:pt x="344" y="84"/>
                    <a:pt x="339" y="80"/>
                    <a:pt x="334" y="76"/>
                  </a:cubicBezTo>
                  <a:cubicBezTo>
                    <a:pt x="331" y="73"/>
                    <a:pt x="329" y="69"/>
                    <a:pt x="331" y="65"/>
                  </a:cubicBezTo>
                  <a:cubicBezTo>
                    <a:pt x="340" y="40"/>
                    <a:pt x="340" y="40"/>
                    <a:pt x="340" y="40"/>
                  </a:cubicBezTo>
                  <a:cubicBezTo>
                    <a:pt x="342" y="35"/>
                    <a:pt x="340" y="30"/>
                    <a:pt x="335" y="28"/>
                  </a:cubicBezTo>
                  <a:cubicBezTo>
                    <a:pt x="297" y="12"/>
                    <a:pt x="297" y="12"/>
                    <a:pt x="297" y="12"/>
                  </a:cubicBezTo>
                  <a:cubicBezTo>
                    <a:pt x="293" y="9"/>
                    <a:pt x="287" y="11"/>
                    <a:pt x="285" y="16"/>
                  </a:cubicBezTo>
                  <a:cubicBezTo>
                    <a:pt x="274" y="39"/>
                    <a:pt x="274" y="39"/>
                    <a:pt x="274" y="39"/>
                  </a:cubicBezTo>
                  <a:cubicBezTo>
                    <a:pt x="272" y="43"/>
                    <a:pt x="268" y="45"/>
                    <a:pt x="263" y="44"/>
                  </a:cubicBezTo>
                  <a:cubicBezTo>
                    <a:pt x="255" y="42"/>
                    <a:pt x="247" y="41"/>
                    <a:pt x="238" y="41"/>
                  </a:cubicBezTo>
                  <a:cubicBezTo>
                    <a:pt x="234" y="40"/>
                    <a:pt x="230" y="37"/>
                    <a:pt x="229" y="33"/>
                  </a:cubicBezTo>
                  <a:cubicBezTo>
                    <a:pt x="225" y="8"/>
                    <a:pt x="225" y="8"/>
                    <a:pt x="225" y="8"/>
                  </a:cubicBezTo>
                  <a:cubicBezTo>
                    <a:pt x="224" y="3"/>
                    <a:pt x="219" y="0"/>
                    <a:pt x="214" y="0"/>
                  </a:cubicBezTo>
                  <a:cubicBezTo>
                    <a:pt x="173" y="7"/>
                    <a:pt x="173" y="7"/>
                    <a:pt x="173" y="7"/>
                  </a:cubicBezTo>
                  <a:cubicBezTo>
                    <a:pt x="168" y="7"/>
                    <a:pt x="164" y="12"/>
                    <a:pt x="165" y="17"/>
                  </a:cubicBezTo>
                  <a:cubicBezTo>
                    <a:pt x="168" y="41"/>
                    <a:pt x="168" y="41"/>
                    <a:pt x="168" y="41"/>
                  </a:cubicBezTo>
                  <a:cubicBezTo>
                    <a:pt x="168" y="46"/>
                    <a:pt x="165" y="50"/>
                    <a:pt x="161" y="51"/>
                  </a:cubicBezTo>
                  <a:cubicBezTo>
                    <a:pt x="158" y="53"/>
                    <a:pt x="154" y="54"/>
                    <a:pt x="150" y="56"/>
                  </a:cubicBezTo>
                  <a:cubicBezTo>
                    <a:pt x="146" y="58"/>
                    <a:pt x="141" y="57"/>
                    <a:pt x="139" y="53"/>
                  </a:cubicBezTo>
                  <a:cubicBezTo>
                    <a:pt x="123" y="34"/>
                    <a:pt x="123" y="34"/>
                    <a:pt x="123" y="34"/>
                  </a:cubicBezTo>
                  <a:cubicBezTo>
                    <a:pt x="120" y="30"/>
                    <a:pt x="114" y="29"/>
                    <a:pt x="110" y="32"/>
                  </a:cubicBezTo>
                  <a:cubicBezTo>
                    <a:pt x="77" y="57"/>
                    <a:pt x="77" y="57"/>
                    <a:pt x="77" y="57"/>
                  </a:cubicBezTo>
                  <a:cubicBezTo>
                    <a:pt x="73" y="60"/>
                    <a:pt x="72" y="66"/>
                    <a:pt x="75" y="70"/>
                  </a:cubicBezTo>
                  <a:cubicBezTo>
                    <a:pt x="88" y="90"/>
                    <a:pt x="88" y="90"/>
                    <a:pt x="88" y="90"/>
                  </a:cubicBezTo>
                  <a:cubicBezTo>
                    <a:pt x="91" y="94"/>
                    <a:pt x="90" y="99"/>
                    <a:pt x="87" y="102"/>
                  </a:cubicBezTo>
                  <a:cubicBezTo>
                    <a:pt x="83" y="107"/>
                    <a:pt x="79" y="112"/>
                    <a:pt x="75" y="117"/>
                  </a:cubicBezTo>
                  <a:cubicBezTo>
                    <a:pt x="73" y="121"/>
                    <a:pt x="68" y="122"/>
                    <a:pt x="64" y="121"/>
                  </a:cubicBezTo>
                  <a:cubicBezTo>
                    <a:pt x="41" y="112"/>
                    <a:pt x="41" y="112"/>
                    <a:pt x="41" y="112"/>
                  </a:cubicBezTo>
                  <a:cubicBezTo>
                    <a:pt x="36" y="110"/>
                    <a:pt x="31" y="112"/>
                    <a:pt x="29" y="117"/>
                  </a:cubicBezTo>
                  <a:cubicBezTo>
                    <a:pt x="12" y="155"/>
                    <a:pt x="12" y="155"/>
                    <a:pt x="12" y="155"/>
                  </a:cubicBezTo>
                  <a:cubicBezTo>
                    <a:pt x="10" y="160"/>
                    <a:pt x="12" y="165"/>
                    <a:pt x="17" y="167"/>
                  </a:cubicBezTo>
                  <a:cubicBezTo>
                    <a:pt x="40" y="178"/>
                    <a:pt x="40" y="178"/>
                    <a:pt x="40" y="178"/>
                  </a:cubicBezTo>
                  <a:cubicBezTo>
                    <a:pt x="43" y="180"/>
                    <a:pt x="46" y="184"/>
                    <a:pt x="45" y="189"/>
                  </a:cubicBezTo>
                  <a:cubicBezTo>
                    <a:pt x="43" y="197"/>
                    <a:pt x="42" y="205"/>
                    <a:pt x="42" y="214"/>
                  </a:cubicBezTo>
                  <a:cubicBezTo>
                    <a:pt x="41" y="218"/>
                    <a:pt x="38" y="222"/>
                    <a:pt x="34" y="223"/>
                  </a:cubicBezTo>
                  <a:cubicBezTo>
                    <a:pt x="9" y="228"/>
                    <a:pt x="9" y="228"/>
                    <a:pt x="9" y="228"/>
                  </a:cubicBezTo>
                  <a:cubicBezTo>
                    <a:pt x="4" y="228"/>
                    <a:pt x="0" y="233"/>
                    <a:pt x="1" y="238"/>
                  </a:cubicBezTo>
                  <a:cubicBezTo>
                    <a:pt x="7" y="279"/>
                    <a:pt x="7" y="279"/>
                    <a:pt x="7" y="279"/>
                  </a:cubicBezTo>
                  <a:cubicBezTo>
                    <a:pt x="8" y="284"/>
                    <a:pt x="13" y="288"/>
                    <a:pt x="18" y="287"/>
                  </a:cubicBezTo>
                  <a:cubicBezTo>
                    <a:pt x="44" y="284"/>
                    <a:pt x="44" y="284"/>
                    <a:pt x="44" y="284"/>
                  </a:cubicBezTo>
                  <a:cubicBezTo>
                    <a:pt x="48" y="284"/>
                    <a:pt x="52" y="286"/>
                    <a:pt x="54" y="290"/>
                  </a:cubicBezTo>
                  <a:cubicBezTo>
                    <a:pt x="55" y="294"/>
                    <a:pt x="57" y="297"/>
                    <a:pt x="58" y="301"/>
                  </a:cubicBezTo>
                  <a:cubicBezTo>
                    <a:pt x="60" y="305"/>
                    <a:pt x="59" y="309"/>
                    <a:pt x="56" y="312"/>
                  </a:cubicBezTo>
                  <a:cubicBezTo>
                    <a:pt x="35" y="329"/>
                    <a:pt x="35" y="329"/>
                    <a:pt x="35" y="329"/>
                  </a:cubicBezTo>
                  <a:cubicBezTo>
                    <a:pt x="31" y="332"/>
                    <a:pt x="30" y="338"/>
                    <a:pt x="33" y="342"/>
                  </a:cubicBezTo>
                  <a:cubicBezTo>
                    <a:pt x="58" y="375"/>
                    <a:pt x="58" y="375"/>
                    <a:pt x="58" y="375"/>
                  </a:cubicBezTo>
                  <a:cubicBezTo>
                    <a:pt x="61" y="379"/>
                    <a:pt x="66" y="380"/>
                    <a:pt x="71" y="378"/>
                  </a:cubicBezTo>
                  <a:cubicBezTo>
                    <a:pt x="94" y="362"/>
                    <a:pt x="94" y="362"/>
                    <a:pt x="94" y="362"/>
                  </a:cubicBezTo>
                  <a:cubicBezTo>
                    <a:pt x="97" y="360"/>
                    <a:pt x="102" y="360"/>
                    <a:pt x="105" y="363"/>
                  </a:cubicBezTo>
                  <a:cubicBezTo>
                    <a:pt x="110" y="367"/>
                    <a:pt x="115" y="370"/>
                    <a:pt x="119" y="374"/>
                  </a:cubicBezTo>
                  <a:cubicBezTo>
                    <a:pt x="123" y="376"/>
                    <a:pt x="124" y="381"/>
                    <a:pt x="123" y="385"/>
                  </a:cubicBezTo>
                  <a:cubicBezTo>
                    <a:pt x="113" y="411"/>
                    <a:pt x="113" y="411"/>
                    <a:pt x="113" y="411"/>
                  </a:cubicBezTo>
                  <a:cubicBezTo>
                    <a:pt x="111" y="416"/>
                    <a:pt x="113" y="421"/>
                    <a:pt x="118" y="423"/>
                  </a:cubicBezTo>
                  <a:cubicBezTo>
                    <a:pt x="156" y="440"/>
                    <a:pt x="156" y="440"/>
                    <a:pt x="156" y="440"/>
                  </a:cubicBezTo>
                  <a:cubicBezTo>
                    <a:pt x="160" y="442"/>
                    <a:pt x="166" y="440"/>
                    <a:pt x="168" y="435"/>
                  </a:cubicBezTo>
                  <a:cubicBezTo>
                    <a:pt x="181" y="409"/>
                    <a:pt x="181" y="409"/>
                    <a:pt x="181" y="409"/>
                  </a:cubicBezTo>
                  <a:cubicBezTo>
                    <a:pt x="183" y="405"/>
                    <a:pt x="187" y="403"/>
                    <a:pt x="191" y="404"/>
                  </a:cubicBezTo>
                  <a:cubicBezTo>
                    <a:pt x="199" y="405"/>
                    <a:pt x="206" y="406"/>
                    <a:pt x="214" y="406"/>
                  </a:cubicBezTo>
                  <a:cubicBezTo>
                    <a:pt x="218" y="407"/>
                    <a:pt x="222" y="410"/>
                    <a:pt x="223" y="414"/>
                  </a:cubicBezTo>
                  <a:cubicBezTo>
                    <a:pt x="228" y="443"/>
                    <a:pt x="228" y="443"/>
                    <a:pt x="228" y="443"/>
                  </a:cubicBezTo>
                  <a:cubicBezTo>
                    <a:pt x="229" y="448"/>
                    <a:pt x="234" y="452"/>
                    <a:pt x="239" y="451"/>
                  </a:cubicBezTo>
                  <a:cubicBezTo>
                    <a:pt x="280" y="445"/>
                    <a:pt x="280" y="445"/>
                    <a:pt x="280" y="445"/>
                  </a:cubicBezTo>
                  <a:cubicBezTo>
                    <a:pt x="285" y="444"/>
                    <a:pt x="289" y="440"/>
                    <a:pt x="288" y="435"/>
                  </a:cubicBezTo>
                  <a:cubicBezTo>
                    <a:pt x="285" y="405"/>
                    <a:pt x="285" y="405"/>
                    <a:pt x="285" y="405"/>
                  </a:cubicBezTo>
                  <a:cubicBezTo>
                    <a:pt x="284" y="400"/>
                    <a:pt x="287" y="396"/>
                    <a:pt x="291" y="395"/>
                  </a:cubicBezTo>
                  <a:cubicBezTo>
                    <a:pt x="294" y="393"/>
                    <a:pt x="297" y="392"/>
                    <a:pt x="300" y="391"/>
                  </a:cubicBezTo>
                  <a:cubicBezTo>
                    <a:pt x="303" y="389"/>
                    <a:pt x="308" y="391"/>
                    <a:pt x="311" y="394"/>
                  </a:cubicBezTo>
                  <a:cubicBezTo>
                    <a:pt x="330" y="418"/>
                    <a:pt x="330" y="418"/>
                    <a:pt x="330" y="418"/>
                  </a:cubicBezTo>
                  <a:cubicBezTo>
                    <a:pt x="333" y="422"/>
                    <a:pt x="339" y="423"/>
                    <a:pt x="343" y="420"/>
                  </a:cubicBezTo>
                  <a:cubicBezTo>
                    <a:pt x="376" y="395"/>
                    <a:pt x="376" y="395"/>
                    <a:pt x="376" y="395"/>
                  </a:cubicBezTo>
                  <a:cubicBezTo>
                    <a:pt x="381" y="392"/>
                    <a:pt x="382" y="386"/>
                    <a:pt x="379" y="382"/>
                  </a:cubicBezTo>
                  <a:cubicBezTo>
                    <a:pt x="362" y="357"/>
                    <a:pt x="362" y="357"/>
                    <a:pt x="362" y="357"/>
                  </a:cubicBezTo>
                  <a:cubicBezTo>
                    <a:pt x="359" y="353"/>
                    <a:pt x="359" y="348"/>
                    <a:pt x="362" y="345"/>
                  </a:cubicBezTo>
                  <a:cubicBezTo>
                    <a:pt x="366" y="341"/>
                    <a:pt x="369" y="337"/>
                    <a:pt x="373" y="332"/>
                  </a:cubicBezTo>
                  <a:cubicBezTo>
                    <a:pt x="375" y="329"/>
                    <a:pt x="380" y="327"/>
                    <a:pt x="384" y="329"/>
                  </a:cubicBezTo>
                  <a:cubicBezTo>
                    <a:pt x="412" y="340"/>
                    <a:pt x="412" y="340"/>
                    <a:pt x="412" y="340"/>
                  </a:cubicBezTo>
                  <a:cubicBezTo>
                    <a:pt x="417" y="342"/>
                    <a:pt x="422" y="339"/>
                    <a:pt x="424" y="335"/>
                  </a:cubicBezTo>
                  <a:cubicBezTo>
                    <a:pt x="441" y="297"/>
                    <a:pt x="441" y="297"/>
                    <a:pt x="441" y="297"/>
                  </a:cubicBezTo>
                  <a:cubicBezTo>
                    <a:pt x="443" y="292"/>
                    <a:pt x="441" y="286"/>
                    <a:pt x="436" y="284"/>
                  </a:cubicBezTo>
                  <a:cubicBezTo>
                    <a:pt x="409" y="271"/>
                    <a:pt x="409" y="271"/>
                    <a:pt x="409" y="271"/>
                  </a:cubicBezTo>
                  <a:cubicBezTo>
                    <a:pt x="406" y="269"/>
                    <a:pt x="403" y="265"/>
                    <a:pt x="404" y="261"/>
                  </a:cubicBezTo>
                  <a:cubicBezTo>
                    <a:pt x="406" y="253"/>
                    <a:pt x="407" y="246"/>
                    <a:pt x="408" y="238"/>
                  </a:cubicBezTo>
                  <a:cubicBezTo>
                    <a:pt x="408" y="234"/>
                    <a:pt x="411" y="230"/>
                    <a:pt x="415" y="230"/>
                  </a:cubicBezTo>
                  <a:cubicBezTo>
                    <a:pt x="444" y="224"/>
                    <a:pt x="444" y="224"/>
                    <a:pt x="444" y="224"/>
                  </a:cubicBezTo>
                  <a:cubicBezTo>
                    <a:pt x="449" y="223"/>
                    <a:pt x="453" y="218"/>
                    <a:pt x="452" y="213"/>
                  </a:cubicBezTo>
                  <a:close/>
                  <a:moveTo>
                    <a:pt x="315" y="351"/>
                  </a:moveTo>
                  <a:cubicBezTo>
                    <a:pt x="247" y="400"/>
                    <a:pt x="151" y="386"/>
                    <a:pt x="101" y="318"/>
                  </a:cubicBezTo>
                  <a:cubicBezTo>
                    <a:pt x="52" y="250"/>
                    <a:pt x="66" y="155"/>
                    <a:pt x="134" y="105"/>
                  </a:cubicBezTo>
                  <a:cubicBezTo>
                    <a:pt x="202" y="55"/>
                    <a:pt x="297" y="70"/>
                    <a:pt x="347" y="138"/>
                  </a:cubicBezTo>
                  <a:cubicBezTo>
                    <a:pt x="397" y="205"/>
                    <a:pt x="382" y="301"/>
                    <a:pt x="315" y="35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Open Sans Regular" charset="0"/>
              </a:endParaRPr>
            </a:p>
          </p:txBody>
        </p:sp>
        <p:sp>
          <p:nvSpPr>
            <p:cNvPr id="12" name="Freeform 18"/>
            <p:cNvSpPr>
              <a:spLocks noEditPoints="1"/>
            </p:cNvSpPr>
            <p:nvPr/>
          </p:nvSpPr>
          <p:spPr bwMode="auto">
            <a:xfrm>
              <a:off x="5389710" y="4494422"/>
              <a:ext cx="761013" cy="762809"/>
            </a:xfrm>
            <a:custGeom>
              <a:avLst/>
              <a:gdLst>
                <a:gd name="T0" fmla="*/ 76 w 318"/>
                <a:gd name="T1" fmla="*/ 46 h 318"/>
                <a:gd name="T2" fmla="*/ 46 w 318"/>
                <a:gd name="T3" fmla="*/ 242 h 318"/>
                <a:gd name="T4" fmla="*/ 242 w 318"/>
                <a:gd name="T5" fmla="*/ 272 h 318"/>
                <a:gd name="T6" fmla="*/ 272 w 318"/>
                <a:gd name="T7" fmla="*/ 76 h 318"/>
                <a:gd name="T8" fmla="*/ 76 w 318"/>
                <a:gd name="T9" fmla="*/ 46 h 318"/>
                <a:gd name="T10" fmla="*/ 233 w 318"/>
                <a:gd name="T11" fmla="*/ 259 h 318"/>
                <a:gd name="T12" fmla="*/ 59 w 318"/>
                <a:gd name="T13" fmla="*/ 232 h 318"/>
                <a:gd name="T14" fmla="*/ 86 w 318"/>
                <a:gd name="T15" fmla="*/ 59 h 318"/>
                <a:gd name="T16" fmla="*/ 259 w 318"/>
                <a:gd name="T17" fmla="*/ 85 h 318"/>
                <a:gd name="T18" fmla="*/ 233 w 318"/>
                <a:gd name="T19" fmla="*/ 259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18" h="318">
                  <a:moveTo>
                    <a:pt x="76" y="46"/>
                  </a:moveTo>
                  <a:cubicBezTo>
                    <a:pt x="14" y="91"/>
                    <a:pt x="0" y="179"/>
                    <a:pt x="46" y="242"/>
                  </a:cubicBezTo>
                  <a:cubicBezTo>
                    <a:pt x="92" y="304"/>
                    <a:pt x="180" y="318"/>
                    <a:pt x="242" y="272"/>
                  </a:cubicBezTo>
                  <a:cubicBezTo>
                    <a:pt x="305" y="226"/>
                    <a:pt x="318" y="138"/>
                    <a:pt x="272" y="76"/>
                  </a:cubicBezTo>
                  <a:cubicBezTo>
                    <a:pt x="227" y="13"/>
                    <a:pt x="139" y="0"/>
                    <a:pt x="76" y="46"/>
                  </a:cubicBezTo>
                  <a:close/>
                  <a:moveTo>
                    <a:pt x="233" y="259"/>
                  </a:moveTo>
                  <a:cubicBezTo>
                    <a:pt x="177" y="299"/>
                    <a:pt x="100" y="287"/>
                    <a:pt x="59" y="232"/>
                  </a:cubicBezTo>
                  <a:cubicBezTo>
                    <a:pt x="19" y="177"/>
                    <a:pt x="31" y="99"/>
                    <a:pt x="86" y="59"/>
                  </a:cubicBezTo>
                  <a:cubicBezTo>
                    <a:pt x="141" y="18"/>
                    <a:pt x="219" y="30"/>
                    <a:pt x="259" y="85"/>
                  </a:cubicBezTo>
                  <a:cubicBezTo>
                    <a:pt x="300" y="141"/>
                    <a:pt x="288" y="218"/>
                    <a:pt x="233" y="25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Open Sans Regular" charset="0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5510309" y="2437998"/>
            <a:ext cx="2024583" cy="2024583"/>
            <a:chOff x="4513328" y="1938169"/>
            <a:chExt cx="2024583" cy="2024583"/>
          </a:xfrm>
          <a:solidFill>
            <a:srgbClr val="0066AA"/>
          </a:solidFill>
        </p:grpSpPr>
        <p:sp>
          <p:nvSpPr>
            <p:cNvPr id="14" name="Freeform 24"/>
            <p:cNvSpPr>
              <a:spLocks noEditPoints="1"/>
            </p:cNvSpPr>
            <p:nvPr/>
          </p:nvSpPr>
          <p:spPr bwMode="auto">
            <a:xfrm>
              <a:off x="4513328" y="1938169"/>
              <a:ext cx="2024583" cy="2024583"/>
            </a:xfrm>
            <a:custGeom>
              <a:avLst/>
              <a:gdLst>
                <a:gd name="T0" fmla="*/ 814 w 845"/>
                <a:gd name="T1" fmla="*/ 532 h 845"/>
                <a:gd name="T2" fmla="*/ 754 w 845"/>
                <a:gd name="T3" fmla="*/ 488 h 845"/>
                <a:gd name="T4" fmla="*/ 775 w 845"/>
                <a:gd name="T5" fmla="*/ 430 h 845"/>
                <a:gd name="T6" fmla="*/ 843 w 845"/>
                <a:gd name="T7" fmla="*/ 399 h 845"/>
                <a:gd name="T8" fmla="*/ 812 w 845"/>
                <a:gd name="T9" fmla="*/ 308 h 845"/>
                <a:gd name="T10" fmla="*/ 741 w 845"/>
                <a:gd name="T11" fmla="*/ 301 h 845"/>
                <a:gd name="T12" fmla="*/ 740 w 845"/>
                <a:gd name="T13" fmla="*/ 262 h 845"/>
                <a:gd name="T14" fmla="*/ 785 w 845"/>
                <a:gd name="T15" fmla="*/ 205 h 845"/>
                <a:gd name="T16" fmla="*/ 714 w 845"/>
                <a:gd name="T17" fmla="*/ 138 h 845"/>
                <a:gd name="T18" fmla="*/ 650 w 845"/>
                <a:gd name="T19" fmla="*/ 165 h 845"/>
                <a:gd name="T20" fmla="*/ 617 w 845"/>
                <a:gd name="T21" fmla="*/ 122 h 845"/>
                <a:gd name="T22" fmla="*/ 626 w 845"/>
                <a:gd name="T23" fmla="*/ 53 h 845"/>
                <a:gd name="T24" fmla="*/ 531 w 845"/>
                <a:gd name="T25" fmla="*/ 31 h 845"/>
                <a:gd name="T26" fmla="*/ 491 w 845"/>
                <a:gd name="T27" fmla="*/ 83 h 845"/>
                <a:gd name="T28" fmla="*/ 428 w 845"/>
                <a:gd name="T29" fmla="*/ 62 h 845"/>
                <a:gd name="T30" fmla="*/ 399 w 845"/>
                <a:gd name="T31" fmla="*/ 2 h 845"/>
                <a:gd name="T32" fmla="*/ 307 w 845"/>
                <a:gd name="T33" fmla="*/ 33 h 845"/>
                <a:gd name="T34" fmla="*/ 301 w 845"/>
                <a:gd name="T35" fmla="*/ 97 h 845"/>
                <a:gd name="T36" fmla="*/ 258 w 845"/>
                <a:gd name="T37" fmla="*/ 100 h 845"/>
                <a:gd name="T38" fmla="*/ 205 w 845"/>
                <a:gd name="T39" fmla="*/ 61 h 845"/>
                <a:gd name="T40" fmla="*/ 138 w 845"/>
                <a:gd name="T41" fmla="*/ 131 h 845"/>
                <a:gd name="T42" fmla="*/ 162 w 845"/>
                <a:gd name="T43" fmla="*/ 191 h 845"/>
                <a:gd name="T44" fmla="*/ 118 w 845"/>
                <a:gd name="T45" fmla="*/ 227 h 845"/>
                <a:gd name="T46" fmla="*/ 53 w 845"/>
                <a:gd name="T47" fmla="*/ 219 h 845"/>
                <a:gd name="T48" fmla="*/ 30 w 845"/>
                <a:gd name="T49" fmla="*/ 314 h 845"/>
                <a:gd name="T50" fmla="*/ 83 w 845"/>
                <a:gd name="T51" fmla="*/ 354 h 845"/>
                <a:gd name="T52" fmla="*/ 62 w 845"/>
                <a:gd name="T53" fmla="*/ 417 h 845"/>
                <a:gd name="T54" fmla="*/ 1 w 845"/>
                <a:gd name="T55" fmla="*/ 446 h 845"/>
                <a:gd name="T56" fmla="*/ 32 w 845"/>
                <a:gd name="T57" fmla="*/ 538 h 845"/>
                <a:gd name="T58" fmla="*/ 100 w 845"/>
                <a:gd name="T59" fmla="*/ 544 h 845"/>
                <a:gd name="T60" fmla="*/ 103 w 845"/>
                <a:gd name="T61" fmla="*/ 584 h 845"/>
                <a:gd name="T62" fmla="*/ 61 w 845"/>
                <a:gd name="T63" fmla="*/ 640 h 845"/>
                <a:gd name="T64" fmla="*/ 131 w 845"/>
                <a:gd name="T65" fmla="*/ 707 h 845"/>
                <a:gd name="T66" fmla="*/ 196 w 845"/>
                <a:gd name="T67" fmla="*/ 678 h 845"/>
                <a:gd name="T68" fmla="*/ 229 w 845"/>
                <a:gd name="T69" fmla="*/ 720 h 845"/>
                <a:gd name="T70" fmla="*/ 219 w 845"/>
                <a:gd name="T71" fmla="*/ 792 h 845"/>
                <a:gd name="T72" fmla="*/ 313 w 845"/>
                <a:gd name="T73" fmla="*/ 814 h 845"/>
                <a:gd name="T74" fmla="*/ 356 w 845"/>
                <a:gd name="T75" fmla="*/ 755 h 845"/>
                <a:gd name="T76" fmla="*/ 415 w 845"/>
                <a:gd name="T77" fmla="*/ 775 h 845"/>
                <a:gd name="T78" fmla="*/ 446 w 845"/>
                <a:gd name="T79" fmla="*/ 844 h 845"/>
                <a:gd name="T80" fmla="*/ 537 w 845"/>
                <a:gd name="T81" fmla="*/ 813 h 845"/>
                <a:gd name="T82" fmla="*/ 543 w 845"/>
                <a:gd name="T83" fmla="*/ 738 h 845"/>
                <a:gd name="T84" fmla="*/ 580 w 845"/>
                <a:gd name="T85" fmla="*/ 737 h 845"/>
                <a:gd name="T86" fmla="*/ 640 w 845"/>
                <a:gd name="T87" fmla="*/ 785 h 845"/>
                <a:gd name="T88" fmla="*/ 707 w 845"/>
                <a:gd name="T89" fmla="*/ 715 h 845"/>
                <a:gd name="T90" fmla="*/ 676 w 845"/>
                <a:gd name="T91" fmla="*/ 646 h 845"/>
                <a:gd name="T92" fmla="*/ 716 w 845"/>
                <a:gd name="T93" fmla="*/ 615 h 845"/>
                <a:gd name="T94" fmla="*/ 792 w 845"/>
                <a:gd name="T95" fmla="*/ 626 h 845"/>
                <a:gd name="T96" fmla="*/ 606 w 845"/>
                <a:gd name="T97" fmla="*/ 665 h 845"/>
                <a:gd name="T98" fmla="*/ 244 w 845"/>
                <a:gd name="T99" fmla="*/ 172 h 845"/>
                <a:gd name="T100" fmla="*/ 606 w 845"/>
                <a:gd name="T101" fmla="*/ 665 h 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845" h="845">
                  <a:moveTo>
                    <a:pt x="823" y="555"/>
                  </a:moveTo>
                  <a:cubicBezTo>
                    <a:pt x="826" y="546"/>
                    <a:pt x="823" y="536"/>
                    <a:pt x="814" y="532"/>
                  </a:cubicBezTo>
                  <a:cubicBezTo>
                    <a:pt x="764" y="508"/>
                    <a:pt x="764" y="508"/>
                    <a:pt x="764" y="508"/>
                  </a:cubicBezTo>
                  <a:cubicBezTo>
                    <a:pt x="757" y="504"/>
                    <a:pt x="753" y="496"/>
                    <a:pt x="754" y="488"/>
                  </a:cubicBezTo>
                  <a:cubicBezTo>
                    <a:pt x="757" y="474"/>
                    <a:pt x="759" y="460"/>
                    <a:pt x="761" y="446"/>
                  </a:cubicBezTo>
                  <a:cubicBezTo>
                    <a:pt x="761" y="438"/>
                    <a:pt x="767" y="431"/>
                    <a:pt x="775" y="430"/>
                  </a:cubicBezTo>
                  <a:cubicBezTo>
                    <a:pt x="829" y="420"/>
                    <a:pt x="829" y="420"/>
                    <a:pt x="829" y="420"/>
                  </a:cubicBezTo>
                  <a:cubicBezTo>
                    <a:pt x="838" y="418"/>
                    <a:pt x="845" y="409"/>
                    <a:pt x="843" y="399"/>
                  </a:cubicBezTo>
                  <a:cubicBezTo>
                    <a:pt x="832" y="323"/>
                    <a:pt x="832" y="323"/>
                    <a:pt x="832" y="323"/>
                  </a:cubicBezTo>
                  <a:cubicBezTo>
                    <a:pt x="830" y="313"/>
                    <a:pt x="822" y="307"/>
                    <a:pt x="812" y="308"/>
                  </a:cubicBezTo>
                  <a:cubicBezTo>
                    <a:pt x="760" y="313"/>
                    <a:pt x="760" y="313"/>
                    <a:pt x="760" y="313"/>
                  </a:cubicBezTo>
                  <a:cubicBezTo>
                    <a:pt x="752" y="314"/>
                    <a:pt x="744" y="309"/>
                    <a:pt x="741" y="301"/>
                  </a:cubicBezTo>
                  <a:cubicBezTo>
                    <a:pt x="739" y="295"/>
                    <a:pt x="737" y="289"/>
                    <a:pt x="734" y="283"/>
                  </a:cubicBezTo>
                  <a:cubicBezTo>
                    <a:pt x="731" y="276"/>
                    <a:pt x="733" y="267"/>
                    <a:pt x="740" y="262"/>
                  </a:cubicBezTo>
                  <a:cubicBezTo>
                    <a:pt x="781" y="229"/>
                    <a:pt x="781" y="229"/>
                    <a:pt x="781" y="229"/>
                  </a:cubicBezTo>
                  <a:cubicBezTo>
                    <a:pt x="789" y="223"/>
                    <a:pt x="790" y="213"/>
                    <a:pt x="785" y="205"/>
                  </a:cubicBezTo>
                  <a:cubicBezTo>
                    <a:pt x="739" y="142"/>
                    <a:pt x="739" y="142"/>
                    <a:pt x="739" y="142"/>
                  </a:cubicBezTo>
                  <a:cubicBezTo>
                    <a:pt x="733" y="135"/>
                    <a:pt x="722" y="133"/>
                    <a:pt x="714" y="138"/>
                  </a:cubicBezTo>
                  <a:cubicBezTo>
                    <a:pt x="672" y="167"/>
                    <a:pt x="672" y="167"/>
                    <a:pt x="672" y="167"/>
                  </a:cubicBezTo>
                  <a:cubicBezTo>
                    <a:pt x="666" y="171"/>
                    <a:pt x="657" y="170"/>
                    <a:pt x="650" y="165"/>
                  </a:cubicBezTo>
                  <a:cubicBezTo>
                    <a:pt x="642" y="157"/>
                    <a:pt x="633" y="150"/>
                    <a:pt x="623" y="143"/>
                  </a:cubicBezTo>
                  <a:cubicBezTo>
                    <a:pt x="617" y="138"/>
                    <a:pt x="614" y="130"/>
                    <a:pt x="617" y="122"/>
                  </a:cubicBezTo>
                  <a:cubicBezTo>
                    <a:pt x="635" y="76"/>
                    <a:pt x="635" y="76"/>
                    <a:pt x="635" y="76"/>
                  </a:cubicBezTo>
                  <a:cubicBezTo>
                    <a:pt x="639" y="67"/>
                    <a:pt x="634" y="57"/>
                    <a:pt x="626" y="53"/>
                  </a:cubicBezTo>
                  <a:cubicBezTo>
                    <a:pt x="555" y="22"/>
                    <a:pt x="555" y="22"/>
                    <a:pt x="555" y="22"/>
                  </a:cubicBezTo>
                  <a:cubicBezTo>
                    <a:pt x="546" y="19"/>
                    <a:pt x="536" y="22"/>
                    <a:pt x="531" y="31"/>
                  </a:cubicBezTo>
                  <a:cubicBezTo>
                    <a:pt x="511" y="74"/>
                    <a:pt x="511" y="74"/>
                    <a:pt x="511" y="74"/>
                  </a:cubicBezTo>
                  <a:cubicBezTo>
                    <a:pt x="507" y="81"/>
                    <a:pt x="499" y="85"/>
                    <a:pt x="491" y="83"/>
                  </a:cubicBezTo>
                  <a:cubicBezTo>
                    <a:pt x="475" y="80"/>
                    <a:pt x="460" y="78"/>
                    <a:pt x="444" y="77"/>
                  </a:cubicBezTo>
                  <a:cubicBezTo>
                    <a:pt x="436" y="76"/>
                    <a:pt x="429" y="70"/>
                    <a:pt x="428" y="62"/>
                  </a:cubicBezTo>
                  <a:cubicBezTo>
                    <a:pt x="419" y="16"/>
                    <a:pt x="419" y="16"/>
                    <a:pt x="419" y="16"/>
                  </a:cubicBezTo>
                  <a:cubicBezTo>
                    <a:pt x="417" y="7"/>
                    <a:pt x="408" y="0"/>
                    <a:pt x="399" y="2"/>
                  </a:cubicBezTo>
                  <a:cubicBezTo>
                    <a:pt x="322" y="13"/>
                    <a:pt x="322" y="13"/>
                    <a:pt x="322" y="13"/>
                  </a:cubicBezTo>
                  <a:cubicBezTo>
                    <a:pt x="313" y="15"/>
                    <a:pt x="306" y="23"/>
                    <a:pt x="307" y="33"/>
                  </a:cubicBezTo>
                  <a:cubicBezTo>
                    <a:pt x="312" y="78"/>
                    <a:pt x="312" y="78"/>
                    <a:pt x="312" y="78"/>
                  </a:cubicBezTo>
                  <a:cubicBezTo>
                    <a:pt x="313" y="86"/>
                    <a:pt x="308" y="94"/>
                    <a:pt x="301" y="97"/>
                  </a:cubicBezTo>
                  <a:cubicBezTo>
                    <a:pt x="293" y="99"/>
                    <a:pt x="286" y="102"/>
                    <a:pt x="279" y="106"/>
                  </a:cubicBezTo>
                  <a:cubicBezTo>
                    <a:pt x="272" y="109"/>
                    <a:pt x="263" y="107"/>
                    <a:pt x="258" y="100"/>
                  </a:cubicBezTo>
                  <a:cubicBezTo>
                    <a:pt x="229" y="65"/>
                    <a:pt x="229" y="65"/>
                    <a:pt x="229" y="65"/>
                  </a:cubicBezTo>
                  <a:cubicBezTo>
                    <a:pt x="223" y="57"/>
                    <a:pt x="213" y="56"/>
                    <a:pt x="205" y="61"/>
                  </a:cubicBezTo>
                  <a:cubicBezTo>
                    <a:pt x="143" y="107"/>
                    <a:pt x="143" y="107"/>
                    <a:pt x="143" y="107"/>
                  </a:cubicBezTo>
                  <a:cubicBezTo>
                    <a:pt x="135" y="113"/>
                    <a:pt x="133" y="124"/>
                    <a:pt x="138" y="131"/>
                  </a:cubicBezTo>
                  <a:cubicBezTo>
                    <a:pt x="164" y="169"/>
                    <a:pt x="164" y="169"/>
                    <a:pt x="164" y="169"/>
                  </a:cubicBezTo>
                  <a:cubicBezTo>
                    <a:pt x="168" y="176"/>
                    <a:pt x="168" y="185"/>
                    <a:pt x="162" y="191"/>
                  </a:cubicBezTo>
                  <a:cubicBezTo>
                    <a:pt x="154" y="201"/>
                    <a:pt x="146" y="210"/>
                    <a:pt x="139" y="220"/>
                  </a:cubicBezTo>
                  <a:cubicBezTo>
                    <a:pt x="135" y="227"/>
                    <a:pt x="126" y="230"/>
                    <a:pt x="118" y="227"/>
                  </a:cubicBezTo>
                  <a:cubicBezTo>
                    <a:pt x="76" y="210"/>
                    <a:pt x="76" y="210"/>
                    <a:pt x="76" y="210"/>
                  </a:cubicBezTo>
                  <a:cubicBezTo>
                    <a:pt x="67" y="207"/>
                    <a:pt x="57" y="211"/>
                    <a:pt x="53" y="219"/>
                  </a:cubicBezTo>
                  <a:cubicBezTo>
                    <a:pt x="22" y="290"/>
                    <a:pt x="22" y="290"/>
                    <a:pt x="22" y="290"/>
                  </a:cubicBezTo>
                  <a:cubicBezTo>
                    <a:pt x="18" y="299"/>
                    <a:pt x="22" y="309"/>
                    <a:pt x="30" y="314"/>
                  </a:cubicBezTo>
                  <a:cubicBezTo>
                    <a:pt x="73" y="334"/>
                    <a:pt x="73" y="334"/>
                    <a:pt x="73" y="334"/>
                  </a:cubicBezTo>
                  <a:cubicBezTo>
                    <a:pt x="80" y="338"/>
                    <a:pt x="84" y="346"/>
                    <a:pt x="83" y="354"/>
                  </a:cubicBezTo>
                  <a:cubicBezTo>
                    <a:pt x="80" y="369"/>
                    <a:pt x="78" y="385"/>
                    <a:pt x="77" y="401"/>
                  </a:cubicBezTo>
                  <a:cubicBezTo>
                    <a:pt x="76" y="409"/>
                    <a:pt x="70" y="416"/>
                    <a:pt x="62" y="417"/>
                  </a:cubicBezTo>
                  <a:cubicBezTo>
                    <a:pt x="16" y="426"/>
                    <a:pt x="16" y="426"/>
                    <a:pt x="16" y="426"/>
                  </a:cubicBezTo>
                  <a:cubicBezTo>
                    <a:pt x="6" y="428"/>
                    <a:pt x="0" y="437"/>
                    <a:pt x="1" y="446"/>
                  </a:cubicBezTo>
                  <a:cubicBezTo>
                    <a:pt x="13" y="523"/>
                    <a:pt x="13" y="523"/>
                    <a:pt x="13" y="523"/>
                  </a:cubicBezTo>
                  <a:cubicBezTo>
                    <a:pt x="14" y="532"/>
                    <a:pt x="23" y="539"/>
                    <a:pt x="32" y="538"/>
                  </a:cubicBezTo>
                  <a:cubicBezTo>
                    <a:pt x="82" y="532"/>
                    <a:pt x="82" y="532"/>
                    <a:pt x="82" y="532"/>
                  </a:cubicBezTo>
                  <a:cubicBezTo>
                    <a:pt x="89" y="532"/>
                    <a:pt x="97" y="536"/>
                    <a:pt x="100" y="544"/>
                  </a:cubicBezTo>
                  <a:cubicBezTo>
                    <a:pt x="102" y="550"/>
                    <a:pt x="105" y="556"/>
                    <a:pt x="108" y="563"/>
                  </a:cubicBezTo>
                  <a:cubicBezTo>
                    <a:pt x="112" y="570"/>
                    <a:pt x="110" y="579"/>
                    <a:pt x="103" y="584"/>
                  </a:cubicBezTo>
                  <a:cubicBezTo>
                    <a:pt x="64" y="615"/>
                    <a:pt x="64" y="615"/>
                    <a:pt x="64" y="615"/>
                  </a:cubicBezTo>
                  <a:cubicBezTo>
                    <a:pt x="57" y="621"/>
                    <a:pt x="55" y="632"/>
                    <a:pt x="61" y="640"/>
                  </a:cubicBezTo>
                  <a:cubicBezTo>
                    <a:pt x="107" y="702"/>
                    <a:pt x="107" y="702"/>
                    <a:pt x="107" y="702"/>
                  </a:cubicBezTo>
                  <a:cubicBezTo>
                    <a:pt x="112" y="710"/>
                    <a:pt x="123" y="712"/>
                    <a:pt x="131" y="707"/>
                  </a:cubicBezTo>
                  <a:cubicBezTo>
                    <a:pt x="175" y="677"/>
                    <a:pt x="175" y="677"/>
                    <a:pt x="175" y="677"/>
                  </a:cubicBezTo>
                  <a:cubicBezTo>
                    <a:pt x="181" y="673"/>
                    <a:pt x="190" y="673"/>
                    <a:pt x="196" y="678"/>
                  </a:cubicBezTo>
                  <a:cubicBezTo>
                    <a:pt x="204" y="686"/>
                    <a:pt x="213" y="693"/>
                    <a:pt x="222" y="699"/>
                  </a:cubicBezTo>
                  <a:cubicBezTo>
                    <a:pt x="229" y="704"/>
                    <a:pt x="232" y="712"/>
                    <a:pt x="229" y="720"/>
                  </a:cubicBezTo>
                  <a:cubicBezTo>
                    <a:pt x="209" y="769"/>
                    <a:pt x="209" y="769"/>
                    <a:pt x="209" y="769"/>
                  </a:cubicBezTo>
                  <a:cubicBezTo>
                    <a:pt x="206" y="778"/>
                    <a:pt x="210" y="788"/>
                    <a:pt x="219" y="792"/>
                  </a:cubicBezTo>
                  <a:cubicBezTo>
                    <a:pt x="290" y="823"/>
                    <a:pt x="290" y="823"/>
                    <a:pt x="290" y="823"/>
                  </a:cubicBezTo>
                  <a:cubicBezTo>
                    <a:pt x="299" y="827"/>
                    <a:pt x="309" y="823"/>
                    <a:pt x="313" y="814"/>
                  </a:cubicBezTo>
                  <a:cubicBezTo>
                    <a:pt x="337" y="765"/>
                    <a:pt x="337" y="765"/>
                    <a:pt x="337" y="765"/>
                  </a:cubicBezTo>
                  <a:cubicBezTo>
                    <a:pt x="341" y="758"/>
                    <a:pt x="348" y="754"/>
                    <a:pt x="356" y="755"/>
                  </a:cubicBezTo>
                  <a:cubicBezTo>
                    <a:pt x="370" y="758"/>
                    <a:pt x="384" y="760"/>
                    <a:pt x="399" y="760"/>
                  </a:cubicBezTo>
                  <a:cubicBezTo>
                    <a:pt x="407" y="761"/>
                    <a:pt x="413" y="767"/>
                    <a:pt x="415" y="775"/>
                  </a:cubicBezTo>
                  <a:cubicBezTo>
                    <a:pt x="425" y="829"/>
                    <a:pt x="425" y="829"/>
                    <a:pt x="425" y="829"/>
                  </a:cubicBezTo>
                  <a:cubicBezTo>
                    <a:pt x="427" y="839"/>
                    <a:pt x="436" y="845"/>
                    <a:pt x="446" y="844"/>
                  </a:cubicBezTo>
                  <a:cubicBezTo>
                    <a:pt x="522" y="832"/>
                    <a:pt x="522" y="832"/>
                    <a:pt x="522" y="832"/>
                  </a:cubicBezTo>
                  <a:cubicBezTo>
                    <a:pt x="532" y="831"/>
                    <a:pt x="538" y="822"/>
                    <a:pt x="537" y="813"/>
                  </a:cubicBezTo>
                  <a:cubicBezTo>
                    <a:pt x="531" y="757"/>
                    <a:pt x="531" y="757"/>
                    <a:pt x="531" y="757"/>
                  </a:cubicBezTo>
                  <a:cubicBezTo>
                    <a:pt x="530" y="749"/>
                    <a:pt x="535" y="741"/>
                    <a:pt x="543" y="738"/>
                  </a:cubicBezTo>
                  <a:cubicBezTo>
                    <a:pt x="548" y="736"/>
                    <a:pt x="553" y="734"/>
                    <a:pt x="559" y="732"/>
                  </a:cubicBezTo>
                  <a:cubicBezTo>
                    <a:pt x="566" y="729"/>
                    <a:pt x="575" y="731"/>
                    <a:pt x="580" y="737"/>
                  </a:cubicBezTo>
                  <a:cubicBezTo>
                    <a:pt x="616" y="782"/>
                    <a:pt x="616" y="782"/>
                    <a:pt x="616" y="782"/>
                  </a:cubicBezTo>
                  <a:cubicBezTo>
                    <a:pt x="622" y="789"/>
                    <a:pt x="632" y="791"/>
                    <a:pt x="640" y="785"/>
                  </a:cubicBezTo>
                  <a:cubicBezTo>
                    <a:pt x="702" y="739"/>
                    <a:pt x="702" y="739"/>
                    <a:pt x="702" y="739"/>
                  </a:cubicBezTo>
                  <a:cubicBezTo>
                    <a:pt x="710" y="734"/>
                    <a:pt x="712" y="723"/>
                    <a:pt x="707" y="715"/>
                  </a:cubicBezTo>
                  <a:cubicBezTo>
                    <a:pt x="675" y="667"/>
                    <a:pt x="675" y="667"/>
                    <a:pt x="675" y="667"/>
                  </a:cubicBezTo>
                  <a:cubicBezTo>
                    <a:pt x="670" y="661"/>
                    <a:pt x="671" y="652"/>
                    <a:pt x="676" y="646"/>
                  </a:cubicBezTo>
                  <a:cubicBezTo>
                    <a:pt x="683" y="638"/>
                    <a:pt x="689" y="630"/>
                    <a:pt x="695" y="621"/>
                  </a:cubicBezTo>
                  <a:cubicBezTo>
                    <a:pt x="700" y="615"/>
                    <a:pt x="709" y="612"/>
                    <a:pt x="716" y="615"/>
                  </a:cubicBezTo>
                  <a:cubicBezTo>
                    <a:pt x="769" y="636"/>
                    <a:pt x="769" y="636"/>
                    <a:pt x="769" y="636"/>
                  </a:cubicBezTo>
                  <a:cubicBezTo>
                    <a:pt x="778" y="639"/>
                    <a:pt x="788" y="635"/>
                    <a:pt x="792" y="626"/>
                  </a:cubicBezTo>
                  <a:lnTo>
                    <a:pt x="823" y="555"/>
                  </a:lnTo>
                  <a:close/>
                  <a:moveTo>
                    <a:pt x="606" y="665"/>
                  </a:moveTo>
                  <a:cubicBezTo>
                    <a:pt x="470" y="765"/>
                    <a:pt x="278" y="736"/>
                    <a:pt x="178" y="599"/>
                  </a:cubicBezTo>
                  <a:cubicBezTo>
                    <a:pt x="79" y="463"/>
                    <a:pt x="108" y="272"/>
                    <a:pt x="244" y="172"/>
                  </a:cubicBezTo>
                  <a:cubicBezTo>
                    <a:pt x="380" y="72"/>
                    <a:pt x="571" y="102"/>
                    <a:pt x="671" y="238"/>
                  </a:cubicBezTo>
                  <a:cubicBezTo>
                    <a:pt x="771" y="374"/>
                    <a:pt x="742" y="565"/>
                    <a:pt x="606" y="665"/>
                  </a:cubicBezTo>
                  <a:close/>
                </a:path>
              </a:pathLst>
            </a:custGeom>
            <a:grpFill/>
            <a:ln>
              <a:solidFill>
                <a:srgbClr val="0066AA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Open Sans Regular" charset="0"/>
              </a:endParaRPr>
            </a:p>
          </p:txBody>
        </p:sp>
        <p:sp>
          <p:nvSpPr>
            <p:cNvPr id="15" name="Freeform 26"/>
            <p:cNvSpPr>
              <a:spLocks noEditPoints="1"/>
            </p:cNvSpPr>
            <p:nvPr/>
          </p:nvSpPr>
          <p:spPr bwMode="auto">
            <a:xfrm>
              <a:off x="4701786" y="2110474"/>
              <a:ext cx="1658435" cy="1660230"/>
            </a:xfrm>
            <a:custGeom>
              <a:avLst/>
              <a:gdLst>
                <a:gd name="T0" fmla="*/ 592 w 692"/>
                <a:gd name="T1" fmla="*/ 166 h 693"/>
                <a:gd name="T2" fmla="*/ 165 w 692"/>
                <a:gd name="T3" fmla="*/ 100 h 693"/>
                <a:gd name="T4" fmla="*/ 99 w 692"/>
                <a:gd name="T5" fmla="*/ 527 h 693"/>
                <a:gd name="T6" fmla="*/ 527 w 692"/>
                <a:gd name="T7" fmla="*/ 593 h 693"/>
                <a:gd name="T8" fmla="*/ 592 w 692"/>
                <a:gd name="T9" fmla="*/ 166 h 693"/>
                <a:gd name="T10" fmla="*/ 512 w 692"/>
                <a:gd name="T11" fmla="*/ 573 h 693"/>
                <a:gd name="T12" fmla="*/ 119 w 692"/>
                <a:gd name="T13" fmla="*/ 513 h 693"/>
                <a:gd name="T14" fmla="*/ 180 w 692"/>
                <a:gd name="T15" fmla="*/ 120 h 693"/>
                <a:gd name="T16" fmla="*/ 573 w 692"/>
                <a:gd name="T17" fmla="*/ 180 h 693"/>
                <a:gd name="T18" fmla="*/ 512 w 692"/>
                <a:gd name="T19" fmla="*/ 573 h 6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92" h="693">
                  <a:moveTo>
                    <a:pt x="592" y="166"/>
                  </a:moveTo>
                  <a:cubicBezTo>
                    <a:pt x="492" y="30"/>
                    <a:pt x="301" y="0"/>
                    <a:pt x="165" y="100"/>
                  </a:cubicBezTo>
                  <a:cubicBezTo>
                    <a:pt x="29" y="200"/>
                    <a:pt x="0" y="391"/>
                    <a:pt x="99" y="527"/>
                  </a:cubicBezTo>
                  <a:cubicBezTo>
                    <a:pt x="199" y="664"/>
                    <a:pt x="391" y="693"/>
                    <a:pt x="527" y="593"/>
                  </a:cubicBezTo>
                  <a:cubicBezTo>
                    <a:pt x="663" y="493"/>
                    <a:pt x="692" y="302"/>
                    <a:pt x="592" y="166"/>
                  </a:cubicBezTo>
                  <a:close/>
                  <a:moveTo>
                    <a:pt x="512" y="573"/>
                  </a:moveTo>
                  <a:cubicBezTo>
                    <a:pt x="387" y="665"/>
                    <a:pt x="211" y="638"/>
                    <a:pt x="119" y="513"/>
                  </a:cubicBezTo>
                  <a:cubicBezTo>
                    <a:pt x="27" y="388"/>
                    <a:pt x="54" y="212"/>
                    <a:pt x="180" y="120"/>
                  </a:cubicBezTo>
                  <a:cubicBezTo>
                    <a:pt x="305" y="28"/>
                    <a:pt x="481" y="55"/>
                    <a:pt x="573" y="180"/>
                  </a:cubicBezTo>
                  <a:cubicBezTo>
                    <a:pt x="664" y="305"/>
                    <a:pt x="637" y="481"/>
                    <a:pt x="512" y="57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Open Sans Regular" charset="0"/>
              </a:endParaRPr>
            </a:p>
          </p:txBody>
        </p:sp>
      </p:grpSp>
      <p:sp>
        <p:nvSpPr>
          <p:cNvPr id="16" name="Rectangle 15"/>
          <p:cNvSpPr/>
          <p:nvPr/>
        </p:nvSpPr>
        <p:spPr>
          <a:xfrm>
            <a:off x="1997534" y="3037665"/>
            <a:ext cx="2628017" cy="600164"/>
          </a:xfrm>
          <a:prstGeom prst="rect">
            <a:avLst/>
          </a:prstGeom>
        </p:spPr>
        <p:txBody>
          <a:bodyPr wrap="square" lIns="121920" rIns="121920" bIns="60960">
            <a:spAutoFit/>
          </a:bodyPr>
          <a:lstStyle/>
          <a:p>
            <a:pPr algn="r">
              <a:spcBef>
                <a:spcPts val="600"/>
              </a:spcBef>
            </a:pPr>
            <a:r>
              <a:rPr lang="cs-CZ" sz="1600" b="1" spc="200" dirty="0">
                <a:ea typeface="Open Sans Semibold" charset="0"/>
                <a:cs typeface="Open Sans Semibold" charset="0"/>
              </a:rPr>
              <a:t>klíčová je JEDINEČNOST</a:t>
            </a:r>
            <a:endParaRPr lang="en-US" sz="1600" b="1" spc="200" dirty="0">
              <a:ea typeface="Open Sans Semibold" charset="0"/>
              <a:cs typeface="Open Sans Semibold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9710882" y="2285029"/>
            <a:ext cx="1700830" cy="846386"/>
          </a:xfrm>
          <a:prstGeom prst="rect">
            <a:avLst/>
          </a:prstGeom>
        </p:spPr>
        <p:txBody>
          <a:bodyPr wrap="square" lIns="121920" rIns="121920" bIns="60960">
            <a:spAutoFit/>
          </a:bodyPr>
          <a:lstStyle/>
          <a:p>
            <a:pPr>
              <a:spcBef>
                <a:spcPts val="600"/>
              </a:spcBef>
            </a:pPr>
            <a:r>
              <a:rPr lang="cs-CZ" sz="1600" b="1" spc="200" dirty="0">
                <a:ea typeface="Open Sans Semibold" charset="0"/>
                <a:cs typeface="Open Sans Semibold" charset="0"/>
              </a:rPr>
              <a:t>kategorizace úspěšných projektů</a:t>
            </a:r>
            <a:endParaRPr lang="en-US" sz="1600" b="1" spc="200" dirty="0">
              <a:ea typeface="Open Sans Semibold" charset="0"/>
              <a:cs typeface="Open Sans Semibold" charset="0"/>
            </a:endParaRPr>
          </a:p>
        </p:txBody>
      </p:sp>
      <p:sp>
        <p:nvSpPr>
          <p:cNvPr id="20" name="Freeform 12">
            <a:extLst>
              <a:ext uri="{FF2B5EF4-FFF2-40B4-BE49-F238E27FC236}">
                <a16:creationId xmlns:a16="http://schemas.microsoft.com/office/drawing/2014/main" id="{3976B951-3500-1045-9B7D-D99B79059152}"/>
              </a:ext>
            </a:extLst>
          </p:cNvPr>
          <p:cNvSpPr>
            <a:spLocks noEditPoints="1"/>
          </p:cNvSpPr>
          <p:nvPr/>
        </p:nvSpPr>
        <p:spPr bwMode="auto">
          <a:xfrm>
            <a:off x="6586123" y="1424792"/>
            <a:ext cx="1073882" cy="1077655"/>
          </a:xfrm>
          <a:custGeom>
            <a:avLst/>
            <a:gdLst>
              <a:gd name="T0" fmla="*/ 619 w 640"/>
              <a:gd name="T1" fmla="*/ 436 h 642"/>
              <a:gd name="T2" fmla="*/ 614 w 640"/>
              <a:gd name="T3" fmla="*/ 371 h 642"/>
              <a:gd name="T4" fmla="*/ 625 w 640"/>
              <a:gd name="T5" fmla="*/ 332 h 642"/>
              <a:gd name="T6" fmla="*/ 623 w 640"/>
              <a:gd name="T7" fmla="*/ 286 h 642"/>
              <a:gd name="T8" fmla="*/ 608 w 640"/>
              <a:gd name="T9" fmla="*/ 248 h 642"/>
              <a:gd name="T10" fmla="*/ 609 w 640"/>
              <a:gd name="T11" fmla="*/ 182 h 642"/>
              <a:gd name="T12" fmla="*/ 547 w 640"/>
              <a:gd name="T13" fmla="*/ 167 h 642"/>
              <a:gd name="T14" fmla="*/ 550 w 640"/>
              <a:gd name="T15" fmla="*/ 97 h 642"/>
              <a:gd name="T16" fmla="*/ 488 w 640"/>
              <a:gd name="T17" fmla="*/ 74 h 642"/>
              <a:gd name="T18" fmla="*/ 457 w 640"/>
              <a:gd name="T19" fmla="*/ 48 h 642"/>
              <a:gd name="T20" fmla="*/ 414 w 640"/>
              <a:gd name="T21" fmla="*/ 31 h 642"/>
              <a:gd name="T22" fmla="*/ 374 w 640"/>
              <a:gd name="T23" fmla="*/ 29 h 642"/>
              <a:gd name="T24" fmla="*/ 314 w 640"/>
              <a:gd name="T25" fmla="*/ 0 h 642"/>
              <a:gd name="T26" fmla="*/ 266 w 640"/>
              <a:gd name="T27" fmla="*/ 52 h 642"/>
              <a:gd name="T28" fmla="*/ 224 w 640"/>
              <a:gd name="T29" fmla="*/ 15 h 642"/>
              <a:gd name="T30" fmla="*/ 200 w 640"/>
              <a:gd name="T31" fmla="*/ 75 h 642"/>
              <a:gd name="T32" fmla="*/ 131 w 640"/>
              <a:gd name="T33" fmla="*/ 62 h 642"/>
              <a:gd name="T34" fmla="*/ 100 w 640"/>
              <a:gd name="T35" fmla="*/ 120 h 642"/>
              <a:gd name="T36" fmla="*/ 70 w 640"/>
              <a:gd name="T37" fmla="*/ 147 h 642"/>
              <a:gd name="T38" fmla="*/ 47 w 640"/>
              <a:gd name="T39" fmla="*/ 187 h 642"/>
              <a:gd name="T40" fmla="*/ 39 w 640"/>
              <a:gd name="T41" fmla="*/ 227 h 642"/>
              <a:gd name="T42" fmla="*/ 2 w 640"/>
              <a:gd name="T43" fmla="*/ 281 h 642"/>
              <a:gd name="T44" fmla="*/ 47 w 640"/>
              <a:gd name="T45" fmla="*/ 332 h 642"/>
              <a:gd name="T46" fmla="*/ 6 w 640"/>
              <a:gd name="T47" fmla="*/ 385 h 642"/>
              <a:gd name="T48" fmla="*/ 46 w 640"/>
              <a:gd name="T49" fmla="*/ 438 h 642"/>
              <a:gd name="T50" fmla="*/ 58 w 640"/>
              <a:gd name="T51" fmla="*/ 476 h 642"/>
              <a:gd name="T52" fmla="*/ 85 w 640"/>
              <a:gd name="T53" fmla="*/ 514 h 642"/>
              <a:gd name="T54" fmla="*/ 117 w 640"/>
              <a:gd name="T55" fmla="*/ 538 h 642"/>
              <a:gd name="T56" fmla="*/ 152 w 640"/>
              <a:gd name="T57" fmla="*/ 594 h 642"/>
              <a:gd name="T58" fmla="*/ 217 w 640"/>
              <a:gd name="T59" fmla="*/ 574 h 642"/>
              <a:gd name="T60" fmla="*/ 248 w 640"/>
              <a:gd name="T61" fmla="*/ 633 h 642"/>
              <a:gd name="T62" fmla="*/ 313 w 640"/>
              <a:gd name="T63" fmla="*/ 619 h 642"/>
              <a:gd name="T64" fmla="*/ 353 w 640"/>
              <a:gd name="T65" fmla="*/ 624 h 642"/>
              <a:gd name="T66" fmla="*/ 398 w 640"/>
              <a:gd name="T67" fmla="*/ 615 h 642"/>
              <a:gd name="T68" fmla="*/ 437 w 640"/>
              <a:gd name="T69" fmla="*/ 603 h 642"/>
              <a:gd name="T70" fmla="*/ 478 w 640"/>
              <a:gd name="T71" fmla="*/ 581 h 642"/>
              <a:gd name="T72" fmla="*/ 506 w 640"/>
              <a:gd name="T73" fmla="*/ 553 h 642"/>
              <a:gd name="T74" fmla="*/ 567 w 640"/>
              <a:gd name="T75" fmla="*/ 526 h 642"/>
              <a:gd name="T76" fmla="*/ 557 w 640"/>
              <a:gd name="T77" fmla="*/ 459 h 642"/>
              <a:gd name="T78" fmla="*/ 540 w 640"/>
              <a:gd name="T79" fmla="*/ 327 h 642"/>
              <a:gd name="T80" fmla="*/ 480 w 640"/>
              <a:gd name="T81" fmla="*/ 170 h 642"/>
              <a:gd name="T82" fmla="*/ 346 w 640"/>
              <a:gd name="T83" fmla="*/ 103 h 642"/>
              <a:gd name="T84" fmla="*/ 326 w 640"/>
              <a:gd name="T85" fmla="*/ 111 h 642"/>
              <a:gd name="T86" fmla="*/ 169 w 640"/>
              <a:gd name="T87" fmla="*/ 161 h 642"/>
              <a:gd name="T88" fmla="*/ 102 w 640"/>
              <a:gd name="T89" fmla="*/ 295 h 642"/>
              <a:gd name="T90" fmla="*/ 101 w 640"/>
              <a:gd name="T91" fmla="*/ 315 h 642"/>
              <a:gd name="T92" fmla="*/ 161 w 640"/>
              <a:gd name="T93" fmla="*/ 472 h 642"/>
              <a:gd name="T94" fmla="*/ 295 w 640"/>
              <a:gd name="T95" fmla="*/ 539 h 642"/>
              <a:gd name="T96" fmla="*/ 393 w 640"/>
              <a:gd name="T97" fmla="*/ 164 h 642"/>
              <a:gd name="T98" fmla="*/ 314 w 640"/>
              <a:gd name="T99" fmla="*/ 540 h 642"/>
              <a:gd name="T100" fmla="*/ 386 w 640"/>
              <a:gd name="T101" fmla="*/ 530 h 642"/>
              <a:gd name="T102" fmla="*/ 528 w 640"/>
              <a:gd name="T103" fmla="*/ 346 h 6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640" h="642">
                <a:moveTo>
                  <a:pt x="576" y="444"/>
                </a:moveTo>
                <a:cubicBezTo>
                  <a:pt x="594" y="455"/>
                  <a:pt x="594" y="455"/>
                  <a:pt x="594" y="455"/>
                </a:cubicBezTo>
                <a:cubicBezTo>
                  <a:pt x="601" y="459"/>
                  <a:pt x="611" y="456"/>
                  <a:pt x="614" y="448"/>
                </a:cubicBezTo>
                <a:cubicBezTo>
                  <a:pt x="616" y="444"/>
                  <a:pt x="618" y="440"/>
                  <a:pt x="619" y="436"/>
                </a:cubicBezTo>
                <a:cubicBezTo>
                  <a:pt x="622" y="428"/>
                  <a:pt x="618" y="420"/>
                  <a:pt x="610" y="417"/>
                </a:cubicBezTo>
                <a:cubicBezTo>
                  <a:pt x="603" y="415"/>
                  <a:pt x="603" y="415"/>
                  <a:pt x="603" y="415"/>
                </a:cubicBezTo>
                <a:cubicBezTo>
                  <a:pt x="592" y="412"/>
                  <a:pt x="584" y="402"/>
                  <a:pt x="585" y="391"/>
                </a:cubicBezTo>
                <a:cubicBezTo>
                  <a:pt x="587" y="376"/>
                  <a:pt x="601" y="367"/>
                  <a:pt x="614" y="371"/>
                </a:cubicBezTo>
                <a:cubicBezTo>
                  <a:pt x="620" y="372"/>
                  <a:pt x="620" y="372"/>
                  <a:pt x="620" y="372"/>
                </a:cubicBezTo>
                <a:cubicBezTo>
                  <a:pt x="629" y="375"/>
                  <a:pt x="637" y="369"/>
                  <a:pt x="638" y="360"/>
                </a:cubicBezTo>
                <a:cubicBezTo>
                  <a:pt x="639" y="356"/>
                  <a:pt x="639" y="352"/>
                  <a:pt x="640" y="348"/>
                </a:cubicBezTo>
                <a:cubicBezTo>
                  <a:pt x="640" y="339"/>
                  <a:pt x="634" y="332"/>
                  <a:pt x="625" y="332"/>
                </a:cubicBezTo>
                <a:cubicBezTo>
                  <a:pt x="618" y="332"/>
                  <a:pt x="618" y="332"/>
                  <a:pt x="618" y="332"/>
                </a:cubicBezTo>
                <a:cubicBezTo>
                  <a:pt x="607" y="332"/>
                  <a:pt x="596" y="325"/>
                  <a:pt x="594" y="314"/>
                </a:cubicBezTo>
                <a:cubicBezTo>
                  <a:pt x="591" y="299"/>
                  <a:pt x="602" y="286"/>
                  <a:pt x="616" y="286"/>
                </a:cubicBezTo>
                <a:cubicBezTo>
                  <a:pt x="623" y="286"/>
                  <a:pt x="623" y="286"/>
                  <a:pt x="623" y="286"/>
                </a:cubicBezTo>
                <a:cubicBezTo>
                  <a:pt x="631" y="286"/>
                  <a:pt x="638" y="278"/>
                  <a:pt x="637" y="269"/>
                </a:cubicBezTo>
                <a:cubicBezTo>
                  <a:pt x="636" y="265"/>
                  <a:pt x="635" y="261"/>
                  <a:pt x="634" y="256"/>
                </a:cubicBezTo>
                <a:cubicBezTo>
                  <a:pt x="633" y="248"/>
                  <a:pt x="624" y="243"/>
                  <a:pt x="616" y="246"/>
                </a:cubicBezTo>
                <a:cubicBezTo>
                  <a:pt x="608" y="248"/>
                  <a:pt x="608" y="248"/>
                  <a:pt x="608" y="248"/>
                </a:cubicBezTo>
                <a:cubicBezTo>
                  <a:pt x="596" y="252"/>
                  <a:pt x="583" y="245"/>
                  <a:pt x="579" y="233"/>
                </a:cubicBezTo>
                <a:cubicBezTo>
                  <a:pt x="576" y="221"/>
                  <a:pt x="582" y="208"/>
                  <a:pt x="595" y="204"/>
                </a:cubicBezTo>
                <a:cubicBezTo>
                  <a:pt x="601" y="202"/>
                  <a:pt x="601" y="202"/>
                  <a:pt x="601" y="202"/>
                </a:cubicBezTo>
                <a:cubicBezTo>
                  <a:pt x="609" y="199"/>
                  <a:pt x="613" y="190"/>
                  <a:pt x="609" y="182"/>
                </a:cubicBezTo>
                <a:cubicBezTo>
                  <a:pt x="607" y="178"/>
                  <a:pt x="605" y="174"/>
                  <a:pt x="603" y="171"/>
                </a:cubicBezTo>
                <a:cubicBezTo>
                  <a:pt x="599" y="163"/>
                  <a:pt x="590" y="161"/>
                  <a:pt x="583" y="165"/>
                </a:cubicBezTo>
                <a:cubicBezTo>
                  <a:pt x="577" y="169"/>
                  <a:pt x="577" y="169"/>
                  <a:pt x="577" y="169"/>
                </a:cubicBezTo>
                <a:cubicBezTo>
                  <a:pt x="567" y="176"/>
                  <a:pt x="554" y="175"/>
                  <a:pt x="547" y="167"/>
                </a:cubicBezTo>
                <a:cubicBezTo>
                  <a:pt x="537" y="156"/>
                  <a:pt x="539" y="139"/>
                  <a:pt x="550" y="132"/>
                </a:cubicBezTo>
                <a:cubicBezTo>
                  <a:pt x="556" y="128"/>
                  <a:pt x="556" y="128"/>
                  <a:pt x="556" y="128"/>
                </a:cubicBezTo>
                <a:cubicBezTo>
                  <a:pt x="563" y="123"/>
                  <a:pt x="564" y="113"/>
                  <a:pt x="558" y="106"/>
                </a:cubicBezTo>
                <a:cubicBezTo>
                  <a:pt x="556" y="103"/>
                  <a:pt x="553" y="100"/>
                  <a:pt x="550" y="97"/>
                </a:cubicBezTo>
                <a:cubicBezTo>
                  <a:pt x="544" y="91"/>
                  <a:pt x="534" y="91"/>
                  <a:pt x="528" y="98"/>
                </a:cubicBezTo>
                <a:cubicBezTo>
                  <a:pt x="524" y="103"/>
                  <a:pt x="524" y="103"/>
                  <a:pt x="524" y="103"/>
                </a:cubicBezTo>
                <a:cubicBezTo>
                  <a:pt x="516" y="112"/>
                  <a:pt x="504" y="115"/>
                  <a:pt x="494" y="109"/>
                </a:cubicBezTo>
                <a:cubicBezTo>
                  <a:pt x="481" y="102"/>
                  <a:pt x="479" y="85"/>
                  <a:pt x="488" y="74"/>
                </a:cubicBezTo>
                <a:cubicBezTo>
                  <a:pt x="492" y="70"/>
                  <a:pt x="492" y="70"/>
                  <a:pt x="492" y="70"/>
                </a:cubicBezTo>
                <a:cubicBezTo>
                  <a:pt x="497" y="63"/>
                  <a:pt x="496" y="53"/>
                  <a:pt x="488" y="48"/>
                </a:cubicBezTo>
                <a:cubicBezTo>
                  <a:pt x="485" y="46"/>
                  <a:pt x="481" y="44"/>
                  <a:pt x="477" y="41"/>
                </a:cubicBezTo>
                <a:cubicBezTo>
                  <a:pt x="470" y="37"/>
                  <a:pt x="460" y="40"/>
                  <a:pt x="457" y="48"/>
                </a:cubicBezTo>
                <a:cubicBezTo>
                  <a:pt x="454" y="55"/>
                  <a:pt x="454" y="55"/>
                  <a:pt x="454" y="55"/>
                </a:cubicBezTo>
                <a:cubicBezTo>
                  <a:pt x="450" y="65"/>
                  <a:pt x="438" y="71"/>
                  <a:pt x="427" y="69"/>
                </a:cubicBezTo>
                <a:cubicBezTo>
                  <a:pt x="413" y="65"/>
                  <a:pt x="406" y="50"/>
                  <a:pt x="412" y="37"/>
                </a:cubicBezTo>
                <a:cubicBezTo>
                  <a:pt x="414" y="31"/>
                  <a:pt x="414" y="31"/>
                  <a:pt x="414" y="31"/>
                </a:cubicBezTo>
                <a:cubicBezTo>
                  <a:pt x="418" y="23"/>
                  <a:pt x="413" y="14"/>
                  <a:pt x="405" y="12"/>
                </a:cubicBezTo>
                <a:cubicBezTo>
                  <a:pt x="401" y="11"/>
                  <a:pt x="396" y="9"/>
                  <a:pt x="392" y="9"/>
                </a:cubicBezTo>
                <a:cubicBezTo>
                  <a:pt x="384" y="7"/>
                  <a:pt x="376" y="12"/>
                  <a:pt x="375" y="21"/>
                </a:cubicBezTo>
                <a:cubicBezTo>
                  <a:pt x="374" y="29"/>
                  <a:pt x="374" y="29"/>
                  <a:pt x="374" y="29"/>
                </a:cubicBezTo>
                <a:cubicBezTo>
                  <a:pt x="372" y="41"/>
                  <a:pt x="360" y="50"/>
                  <a:pt x="348" y="49"/>
                </a:cubicBezTo>
                <a:cubicBezTo>
                  <a:pt x="337" y="52"/>
                  <a:pt x="325" y="43"/>
                  <a:pt x="327" y="31"/>
                </a:cubicBezTo>
                <a:cubicBezTo>
                  <a:pt x="329" y="17"/>
                  <a:pt x="329" y="17"/>
                  <a:pt x="329" y="17"/>
                </a:cubicBezTo>
                <a:cubicBezTo>
                  <a:pt x="330" y="8"/>
                  <a:pt x="323" y="0"/>
                  <a:pt x="314" y="0"/>
                </a:cubicBezTo>
                <a:cubicBezTo>
                  <a:pt x="310" y="0"/>
                  <a:pt x="306" y="1"/>
                  <a:pt x="301" y="1"/>
                </a:cubicBezTo>
                <a:cubicBezTo>
                  <a:pt x="293" y="1"/>
                  <a:pt x="286" y="9"/>
                  <a:pt x="288" y="18"/>
                </a:cubicBezTo>
                <a:cubicBezTo>
                  <a:pt x="289" y="25"/>
                  <a:pt x="289" y="25"/>
                  <a:pt x="289" y="25"/>
                </a:cubicBezTo>
                <a:cubicBezTo>
                  <a:pt x="291" y="39"/>
                  <a:pt x="281" y="52"/>
                  <a:pt x="266" y="52"/>
                </a:cubicBezTo>
                <a:cubicBezTo>
                  <a:pt x="255" y="52"/>
                  <a:pt x="245" y="43"/>
                  <a:pt x="244" y="32"/>
                </a:cubicBezTo>
                <a:cubicBezTo>
                  <a:pt x="243" y="27"/>
                  <a:pt x="243" y="27"/>
                  <a:pt x="243" y="27"/>
                </a:cubicBezTo>
                <a:cubicBezTo>
                  <a:pt x="241" y="18"/>
                  <a:pt x="233" y="13"/>
                  <a:pt x="224" y="15"/>
                </a:cubicBezTo>
                <a:cubicBezTo>
                  <a:pt x="224" y="15"/>
                  <a:pt x="224" y="15"/>
                  <a:pt x="224" y="15"/>
                </a:cubicBezTo>
                <a:cubicBezTo>
                  <a:pt x="220" y="17"/>
                  <a:pt x="216" y="18"/>
                  <a:pt x="212" y="19"/>
                </a:cubicBezTo>
                <a:cubicBezTo>
                  <a:pt x="204" y="22"/>
                  <a:pt x="200" y="31"/>
                  <a:pt x="204" y="39"/>
                </a:cubicBezTo>
                <a:cubicBezTo>
                  <a:pt x="207" y="46"/>
                  <a:pt x="207" y="46"/>
                  <a:pt x="207" y="46"/>
                </a:cubicBezTo>
                <a:cubicBezTo>
                  <a:pt x="212" y="56"/>
                  <a:pt x="209" y="68"/>
                  <a:pt x="200" y="75"/>
                </a:cubicBezTo>
                <a:cubicBezTo>
                  <a:pt x="188" y="83"/>
                  <a:pt x="172" y="79"/>
                  <a:pt x="166" y="66"/>
                </a:cubicBezTo>
                <a:cubicBezTo>
                  <a:pt x="163" y="60"/>
                  <a:pt x="163" y="60"/>
                  <a:pt x="163" y="60"/>
                </a:cubicBezTo>
                <a:cubicBezTo>
                  <a:pt x="159" y="52"/>
                  <a:pt x="149" y="50"/>
                  <a:pt x="142" y="55"/>
                </a:cubicBezTo>
                <a:cubicBezTo>
                  <a:pt x="138" y="57"/>
                  <a:pt x="135" y="59"/>
                  <a:pt x="131" y="62"/>
                </a:cubicBezTo>
                <a:cubicBezTo>
                  <a:pt x="124" y="67"/>
                  <a:pt x="123" y="77"/>
                  <a:pt x="129" y="83"/>
                </a:cubicBezTo>
                <a:cubicBezTo>
                  <a:pt x="134" y="89"/>
                  <a:pt x="134" y="89"/>
                  <a:pt x="134" y="89"/>
                </a:cubicBezTo>
                <a:cubicBezTo>
                  <a:pt x="141" y="97"/>
                  <a:pt x="142" y="110"/>
                  <a:pt x="135" y="119"/>
                </a:cubicBezTo>
                <a:cubicBezTo>
                  <a:pt x="126" y="130"/>
                  <a:pt x="109" y="130"/>
                  <a:pt x="100" y="120"/>
                </a:cubicBezTo>
                <a:cubicBezTo>
                  <a:pt x="96" y="115"/>
                  <a:pt x="96" y="115"/>
                  <a:pt x="96" y="115"/>
                </a:cubicBezTo>
                <a:cubicBezTo>
                  <a:pt x="90" y="109"/>
                  <a:pt x="80" y="109"/>
                  <a:pt x="74" y="116"/>
                </a:cubicBezTo>
                <a:cubicBezTo>
                  <a:pt x="71" y="119"/>
                  <a:pt x="69" y="122"/>
                  <a:pt x="66" y="126"/>
                </a:cubicBezTo>
                <a:cubicBezTo>
                  <a:pt x="61" y="133"/>
                  <a:pt x="63" y="142"/>
                  <a:pt x="70" y="147"/>
                </a:cubicBezTo>
                <a:cubicBezTo>
                  <a:pt x="77" y="151"/>
                  <a:pt x="77" y="151"/>
                  <a:pt x="77" y="151"/>
                </a:cubicBezTo>
                <a:cubicBezTo>
                  <a:pt x="87" y="158"/>
                  <a:pt x="91" y="172"/>
                  <a:pt x="84" y="183"/>
                </a:cubicBezTo>
                <a:cubicBezTo>
                  <a:pt x="88" y="194"/>
                  <a:pt x="75" y="204"/>
                  <a:pt x="65" y="198"/>
                </a:cubicBezTo>
                <a:cubicBezTo>
                  <a:pt x="47" y="187"/>
                  <a:pt x="47" y="187"/>
                  <a:pt x="47" y="187"/>
                </a:cubicBezTo>
                <a:cubicBezTo>
                  <a:pt x="40" y="182"/>
                  <a:pt x="30" y="185"/>
                  <a:pt x="26" y="193"/>
                </a:cubicBezTo>
                <a:cubicBezTo>
                  <a:pt x="25" y="197"/>
                  <a:pt x="23" y="201"/>
                  <a:pt x="21" y="205"/>
                </a:cubicBezTo>
                <a:cubicBezTo>
                  <a:pt x="18" y="213"/>
                  <a:pt x="23" y="222"/>
                  <a:pt x="31" y="225"/>
                </a:cubicBezTo>
                <a:cubicBezTo>
                  <a:pt x="39" y="227"/>
                  <a:pt x="39" y="227"/>
                  <a:pt x="39" y="227"/>
                </a:cubicBezTo>
                <a:cubicBezTo>
                  <a:pt x="51" y="230"/>
                  <a:pt x="58" y="243"/>
                  <a:pt x="55" y="255"/>
                </a:cubicBezTo>
                <a:cubicBezTo>
                  <a:pt x="51" y="267"/>
                  <a:pt x="39" y="274"/>
                  <a:pt x="26" y="271"/>
                </a:cubicBezTo>
                <a:cubicBezTo>
                  <a:pt x="20" y="269"/>
                  <a:pt x="20" y="269"/>
                  <a:pt x="20" y="269"/>
                </a:cubicBezTo>
                <a:cubicBezTo>
                  <a:pt x="12" y="267"/>
                  <a:pt x="3" y="273"/>
                  <a:pt x="2" y="281"/>
                </a:cubicBezTo>
                <a:cubicBezTo>
                  <a:pt x="2" y="286"/>
                  <a:pt x="1" y="290"/>
                  <a:pt x="1" y="294"/>
                </a:cubicBezTo>
                <a:cubicBezTo>
                  <a:pt x="0" y="303"/>
                  <a:pt x="7" y="310"/>
                  <a:pt x="16" y="310"/>
                </a:cubicBezTo>
                <a:cubicBezTo>
                  <a:pt x="23" y="310"/>
                  <a:pt x="23" y="310"/>
                  <a:pt x="23" y="310"/>
                </a:cubicBezTo>
                <a:cubicBezTo>
                  <a:pt x="36" y="310"/>
                  <a:pt x="47" y="320"/>
                  <a:pt x="47" y="332"/>
                </a:cubicBezTo>
                <a:cubicBezTo>
                  <a:pt x="47" y="345"/>
                  <a:pt x="37" y="356"/>
                  <a:pt x="24" y="356"/>
                </a:cubicBezTo>
                <a:cubicBezTo>
                  <a:pt x="18" y="356"/>
                  <a:pt x="18" y="356"/>
                  <a:pt x="18" y="356"/>
                </a:cubicBezTo>
                <a:cubicBezTo>
                  <a:pt x="9" y="356"/>
                  <a:pt x="3" y="364"/>
                  <a:pt x="4" y="373"/>
                </a:cubicBezTo>
                <a:cubicBezTo>
                  <a:pt x="5" y="377"/>
                  <a:pt x="5" y="381"/>
                  <a:pt x="6" y="385"/>
                </a:cubicBezTo>
                <a:cubicBezTo>
                  <a:pt x="8" y="394"/>
                  <a:pt x="17" y="399"/>
                  <a:pt x="25" y="396"/>
                </a:cubicBezTo>
                <a:cubicBezTo>
                  <a:pt x="32" y="394"/>
                  <a:pt x="32" y="394"/>
                  <a:pt x="32" y="394"/>
                </a:cubicBezTo>
                <a:cubicBezTo>
                  <a:pt x="44" y="390"/>
                  <a:pt x="57" y="397"/>
                  <a:pt x="61" y="409"/>
                </a:cubicBezTo>
                <a:cubicBezTo>
                  <a:pt x="65" y="421"/>
                  <a:pt x="58" y="434"/>
                  <a:pt x="46" y="438"/>
                </a:cubicBezTo>
                <a:cubicBezTo>
                  <a:pt x="40" y="440"/>
                  <a:pt x="40" y="440"/>
                  <a:pt x="40" y="440"/>
                </a:cubicBezTo>
                <a:cubicBezTo>
                  <a:pt x="32" y="442"/>
                  <a:pt x="28" y="452"/>
                  <a:pt x="31" y="460"/>
                </a:cubicBezTo>
                <a:cubicBezTo>
                  <a:pt x="33" y="464"/>
                  <a:pt x="35" y="467"/>
                  <a:pt x="37" y="471"/>
                </a:cubicBezTo>
                <a:cubicBezTo>
                  <a:pt x="41" y="479"/>
                  <a:pt x="51" y="481"/>
                  <a:pt x="58" y="476"/>
                </a:cubicBezTo>
                <a:cubicBezTo>
                  <a:pt x="64" y="472"/>
                  <a:pt x="64" y="472"/>
                  <a:pt x="64" y="472"/>
                </a:cubicBezTo>
                <a:cubicBezTo>
                  <a:pt x="73" y="466"/>
                  <a:pt x="86" y="467"/>
                  <a:pt x="94" y="475"/>
                </a:cubicBezTo>
                <a:cubicBezTo>
                  <a:pt x="104" y="486"/>
                  <a:pt x="102" y="503"/>
                  <a:pt x="90" y="510"/>
                </a:cubicBezTo>
                <a:cubicBezTo>
                  <a:pt x="85" y="514"/>
                  <a:pt x="85" y="514"/>
                  <a:pt x="85" y="514"/>
                </a:cubicBezTo>
                <a:cubicBezTo>
                  <a:pt x="78" y="519"/>
                  <a:pt x="76" y="529"/>
                  <a:pt x="82" y="535"/>
                </a:cubicBezTo>
                <a:cubicBezTo>
                  <a:pt x="85" y="539"/>
                  <a:pt x="88" y="542"/>
                  <a:pt x="91" y="545"/>
                </a:cubicBezTo>
                <a:cubicBezTo>
                  <a:pt x="97" y="551"/>
                  <a:pt x="107" y="551"/>
                  <a:pt x="112" y="544"/>
                </a:cubicBezTo>
                <a:cubicBezTo>
                  <a:pt x="117" y="538"/>
                  <a:pt x="117" y="538"/>
                  <a:pt x="117" y="538"/>
                </a:cubicBezTo>
                <a:cubicBezTo>
                  <a:pt x="126" y="528"/>
                  <a:pt x="140" y="527"/>
                  <a:pt x="150" y="535"/>
                </a:cubicBezTo>
                <a:cubicBezTo>
                  <a:pt x="160" y="543"/>
                  <a:pt x="161" y="558"/>
                  <a:pt x="153" y="567"/>
                </a:cubicBezTo>
                <a:cubicBezTo>
                  <a:pt x="149" y="572"/>
                  <a:pt x="149" y="572"/>
                  <a:pt x="149" y="572"/>
                </a:cubicBezTo>
                <a:cubicBezTo>
                  <a:pt x="143" y="579"/>
                  <a:pt x="145" y="589"/>
                  <a:pt x="152" y="594"/>
                </a:cubicBezTo>
                <a:cubicBezTo>
                  <a:pt x="156" y="596"/>
                  <a:pt x="160" y="598"/>
                  <a:pt x="163" y="600"/>
                </a:cubicBezTo>
                <a:cubicBezTo>
                  <a:pt x="171" y="605"/>
                  <a:pt x="180" y="601"/>
                  <a:pt x="184" y="594"/>
                </a:cubicBezTo>
                <a:cubicBezTo>
                  <a:pt x="187" y="586"/>
                  <a:pt x="187" y="586"/>
                  <a:pt x="187" y="586"/>
                </a:cubicBezTo>
                <a:cubicBezTo>
                  <a:pt x="192" y="575"/>
                  <a:pt x="205" y="569"/>
                  <a:pt x="217" y="574"/>
                </a:cubicBezTo>
                <a:cubicBezTo>
                  <a:pt x="229" y="579"/>
                  <a:pt x="234" y="593"/>
                  <a:pt x="229" y="605"/>
                </a:cubicBezTo>
                <a:cubicBezTo>
                  <a:pt x="227" y="610"/>
                  <a:pt x="227" y="610"/>
                  <a:pt x="227" y="610"/>
                </a:cubicBezTo>
                <a:cubicBezTo>
                  <a:pt x="223" y="619"/>
                  <a:pt x="228" y="628"/>
                  <a:pt x="236" y="630"/>
                </a:cubicBezTo>
                <a:cubicBezTo>
                  <a:pt x="240" y="631"/>
                  <a:pt x="244" y="632"/>
                  <a:pt x="248" y="633"/>
                </a:cubicBezTo>
                <a:cubicBezTo>
                  <a:pt x="257" y="635"/>
                  <a:pt x="265" y="629"/>
                  <a:pt x="266" y="621"/>
                </a:cubicBezTo>
                <a:cubicBezTo>
                  <a:pt x="267" y="613"/>
                  <a:pt x="267" y="613"/>
                  <a:pt x="267" y="613"/>
                </a:cubicBezTo>
                <a:cubicBezTo>
                  <a:pt x="269" y="601"/>
                  <a:pt x="280" y="592"/>
                  <a:pt x="293" y="593"/>
                </a:cubicBezTo>
                <a:cubicBezTo>
                  <a:pt x="305" y="595"/>
                  <a:pt x="314" y="606"/>
                  <a:pt x="313" y="619"/>
                </a:cubicBezTo>
                <a:cubicBezTo>
                  <a:pt x="312" y="625"/>
                  <a:pt x="312" y="625"/>
                  <a:pt x="312" y="625"/>
                </a:cubicBezTo>
                <a:cubicBezTo>
                  <a:pt x="311" y="634"/>
                  <a:pt x="318" y="642"/>
                  <a:pt x="327" y="641"/>
                </a:cubicBezTo>
                <a:cubicBezTo>
                  <a:pt x="331" y="641"/>
                  <a:pt x="335" y="641"/>
                  <a:pt x="339" y="641"/>
                </a:cubicBezTo>
                <a:cubicBezTo>
                  <a:pt x="348" y="640"/>
                  <a:pt x="354" y="633"/>
                  <a:pt x="353" y="624"/>
                </a:cubicBezTo>
                <a:cubicBezTo>
                  <a:pt x="352" y="616"/>
                  <a:pt x="352" y="616"/>
                  <a:pt x="352" y="616"/>
                </a:cubicBezTo>
                <a:cubicBezTo>
                  <a:pt x="349" y="604"/>
                  <a:pt x="358" y="592"/>
                  <a:pt x="371" y="590"/>
                </a:cubicBezTo>
                <a:cubicBezTo>
                  <a:pt x="383" y="588"/>
                  <a:pt x="395" y="596"/>
                  <a:pt x="397" y="609"/>
                </a:cubicBezTo>
                <a:cubicBezTo>
                  <a:pt x="398" y="615"/>
                  <a:pt x="398" y="615"/>
                  <a:pt x="398" y="615"/>
                </a:cubicBezTo>
                <a:cubicBezTo>
                  <a:pt x="399" y="624"/>
                  <a:pt x="408" y="629"/>
                  <a:pt x="416" y="627"/>
                </a:cubicBezTo>
                <a:cubicBezTo>
                  <a:pt x="417" y="627"/>
                  <a:pt x="417" y="627"/>
                  <a:pt x="417" y="627"/>
                </a:cubicBezTo>
                <a:cubicBezTo>
                  <a:pt x="421" y="625"/>
                  <a:pt x="425" y="624"/>
                  <a:pt x="429" y="622"/>
                </a:cubicBezTo>
                <a:cubicBezTo>
                  <a:pt x="437" y="620"/>
                  <a:pt x="441" y="610"/>
                  <a:pt x="437" y="603"/>
                </a:cubicBezTo>
                <a:cubicBezTo>
                  <a:pt x="434" y="596"/>
                  <a:pt x="434" y="596"/>
                  <a:pt x="434" y="596"/>
                </a:cubicBezTo>
                <a:cubicBezTo>
                  <a:pt x="428" y="584"/>
                  <a:pt x="433" y="570"/>
                  <a:pt x="444" y="565"/>
                </a:cubicBezTo>
                <a:cubicBezTo>
                  <a:pt x="456" y="559"/>
                  <a:pt x="470" y="564"/>
                  <a:pt x="475" y="576"/>
                </a:cubicBezTo>
                <a:cubicBezTo>
                  <a:pt x="478" y="581"/>
                  <a:pt x="478" y="581"/>
                  <a:pt x="478" y="581"/>
                </a:cubicBezTo>
                <a:cubicBezTo>
                  <a:pt x="482" y="589"/>
                  <a:pt x="492" y="592"/>
                  <a:pt x="499" y="587"/>
                </a:cubicBezTo>
                <a:cubicBezTo>
                  <a:pt x="502" y="585"/>
                  <a:pt x="506" y="582"/>
                  <a:pt x="509" y="580"/>
                </a:cubicBezTo>
                <a:cubicBezTo>
                  <a:pt x="516" y="575"/>
                  <a:pt x="517" y="565"/>
                  <a:pt x="512" y="558"/>
                </a:cubicBezTo>
                <a:cubicBezTo>
                  <a:pt x="506" y="553"/>
                  <a:pt x="506" y="553"/>
                  <a:pt x="506" y="553"/>
                </a:cubicBezTo>
                <a:cubicBezTo>
                  <a:pt x="498" y="543"/>
                  <a:pt x="499" y="529"/>
                  <a:pt x="508" y="520"/>
                </a:cubicBezTo>
                <a:cubicBezTo>
                  <a:pt x="517" y="512"/>
                  <a:pt x="532" y="512"/>
                  <a:pt x="541" y="522"/>
                </a:cubicBezTo>
                <a:cubicBezTo>
                  <a:pt x="545" y="526"/>
                  <a:pt x="545" y="526"/>
                  <a:pt x="545" y="526"/>
                </a:cubicBezTo>
                <a:cubicBezTo>
                  <a:pt x="551" y="533"/>
                  <a:pt x="561" y="533"/>
                  <a:pt x="567" y="526"/>
                </a:cubicBezTo>
                <a:cubicBezTo>
                  <a:pt x="569" y="523"/>
                  <a:pt x="572" y="519"/>
                  <a:pt x="575" y="516"/>
                </a:cubicBezTo>
                <a:cubicBezTo>
                  <a:pt x="580" y="509"/>
                  <a:pt x="578" y="499"/>
                  <a:pt x="571" y="495"/>
                </a:cubicBezTo>
                <a:cubicBezTo>
                  <a:pt x="564" y="491"/>
                  <a:pt x="564" y="491"/>
                  <a:pt x="564" y="491"/>
                </a:cubicBezTo>
                <a:cubicBezTo>
                  <a:pt x="553" y="484"/>
                  <a:pt x="550" y="470"/>
                  <a:pt x="557" y="459"/>
                </a:cubicBezTo>
                <a:cubicBezTo>
                  <a:pt x="553" y="448"/>
                  <a:pt x="566" y="438"/>
                  <a:pt x="576" y="444"/>
                </a:cubicBezTo>
                <a:moveTo>
                  <a:pt x="493" y="185"/>
                </a:moveTo>
                <a:cubicBezTo>
                  <a:pt x="509" y="205"/>
                  <a:pt x="521" y="229"/>
                  <a:pt x="530" y="255"/>
                </a:cubicBezTo>
                <a:cubicBezTo>
                  <a:pt x="537" y="279"/>
                  <a:pt x="540" y="303"/>
                  <a:pt x="540" y="327"/>
                </a:cubicBezTo>
                <a:cubicBezTo>
                  <a:pt x="530" y="326"/>
                  <a:pt x="530" y="326"/>
                  <a:pt x="530" y="326"/>
                </a:cubicBezTo>
                <a:cubicBezTo>
                  <a:pt x="531" y="278"/>
                  <a:pt x="515" y="230"/>
                  <a:pt x="485" y="191"/>
                </a:cubicBezTo>
                <a:cubicBezTo>
                  <a:pt x="493" y="185"/>
                  <a:pt x="493" y="185"/>
                  <a:pt x="493" y="185"/>
                </a:cubicBezTo>
                <a:moveTo>
                  <a:pt x="480" y="170"/>
                </a:moveTo>
                <a:cubicBezTo>
                  <a:pt x="472" y="177"/>
                  <a:pt x="472" y="177"/>
                  <a:pt x="472" y="177"/>
                </a:cubicBezTo>
                <a:cubicBezTo>
                  <a:pt x="455" y="158"/>
                  <a:pt x="433" y="142"/>
                  <a:pt x="409" y="131"/>
                </a:cubicBezTo>
                <a:cubicBezTo>
                  <a:pt x="388" y="121"/>
                  <a:pt x="367" y="115"/>
                  <a:pt x="345" y="113"/>
                </a:cubicBezTo>
                <a:cubicBezTo>
                  <a:pt x="346" y="103"/>
                  <a:pt x="346" y="103"/>
                  <a:pt x="346" y="103"/>
                </a:cubicBezTo>
                <a:cubicBezTo>
                  <a:pt x="397" y="109"/>
                  <a:pt x="445" y="133"/>
                  <a:pt x="480" y="170"/>
                </a:cubicBezTo>
                <a:moveTo>
                  <a:pt x="254" y="112"/>
                </a:moveTo>
                <a:cubicBezTo>
                  <a:pt x="278" y="104"/>
                  <a:pt x="303" y="101"/>
                  <a:pt x="326" y="101"/>
                </a:cubicBezTo>
                <a:cubicBezTo>
                  <a:pt x="326" y="111"/>
                  <a:pt x="326" y="111"/>
                  <a:pt x="326" y="111"/>
                </a:cubicBezTo>
                <a:cubicBezTo>
                  <a:pt x="277" y="110"/>
                  <a:pt x="229" y="126"/>
                  <a:pt x="191" y="156"/>
                </a:cubicBezTo>
                <a:cubicBezTo>
                  <a:pt x="184" y="149"/>
                  <a:pt x="184" y="149"/>
                  <a:pt x="184" y="149"/>
                </a:cubicBezTo>
                <a:cubicBezTo>
                  <a:pt x="205" y="133"/>
                  <a:pt x="228" y="120"/>
                  <a:pt x="254" y="112"/>
                </a:cubicBezTo>
                <a:moveTo>
                  <a:pt x="169" y="161"/>
                </a:moveTo>
                <a:cubicBezTo>
                  <a:pt x="176" y="169"/>
                  <a:pt x="176" y="169"/>
                  <a:pt x="176" y="169"/>
                </a:cubicBezTo>
                <a:cubicBezTo>
                  <a:pt x="157" y="187"/>
                  <a:pt x="142" y="208"/>
                  <a:pt x="130" y="233"/>
                </a:cubicBezTo>
                <a:cubicBezTo>
                  <a:pt x="121" y="253"/>
                  <a:pt x="115" y="275"/>
                  <a:pt x="112" y="296"/>
                </a:cubicBezTo>
                <a:cubicBezTo>
                  <a:pt x="102" y="295"/>
                  <a:pt x="102" y="295"/>
                  <a:pt x="102" y="295"/>
                </a:cubicBezTo>
                <a:cubicBezTo>
                  <a:pt x="108" y="244"/>
                  <a:pt x="132" y="197"/>
                  <a:pt x="169" y="161"/>
                </a:cubicBezTo>
                <a:moveTo>
                  <a:pt x="148" y="457"/>
                </a:moveTo>
                <a:cubicBezTo>
                  <a:pt x="132" y="437"/>
                  <a:pt x="119" y="413"/>
                  <a:pt x="111" y="387"/>
                </a:cubicBezTo>
                <a:cubicBezTo>
                  <a:pt x="103" y="363"/>
                  <a:pt x="100" y="339"/>
                  <a:pt x="101" y="315"/>
                </a:cubicBezTo>
                <a:cubicBezTo>
                  <a:pt x="111" y="315"/>
                  <a:pt x="111" y="315"/>
                  <a:pt x="111" y="315"/>
                </a:cubicBezTo>
                <a:cubicBezTo>
                  <a:pt x="110" y="364"/>
                  <a:pt x="126" y="412"/>
                  <a:pt x="156" y="450"/>
                </a:cubicBezTo>
                <a:cubicBezTo>
                  <a:pt x="148" y="457"/>
                  <a:pt x="148" y="457"/>
                  <a:pt x="148" y="457"/>
                </a:cubicBezTo>
                <a:moveTo>
                  <a:pt x="161" y="472"/>
                </a:moveTo>
                <a:cubicBezTo>
                  <a:pt x="168" y="465"/>
                  <a:pt x="168" y="465"/>
                  <a:pt x="168" y="465"/>
                </a:cubicBezTo>
                <a:cubicBezTo>
                  <a:pt x="186" y="484"/>
                  <a:pt x="207" y="499"/>
                  <a:pt x="232" y="511"/>
                </a:cubicBezTo>
                <a:cubicBezTo>
                  <a:pt x="253" y="521"/>
                  <a:pt x="274" y="526"/>
                  <a:pt x="295" y="529"/>
                </a:cubicBezTo>
                <a:cubicBezTo>
                  <a:pt x="295" y="539"/>
                  <a:pt x="295" y="539"/>
                  <a:pt x="295" y="539"/>
                </a:cubicBezTo>
                <a:cubicBezTo>
                  <a:pt x="244" y="533"/>
                  <a:pt x="196" y="509"/>
                  <a:pt x="161" y="472"/>
                </a:cubicBezTo>
                <a:moveTo>
                  <a:pt x="247" y="478"/>
                </a:moveTo>
                <a:cubicBezTo>
                  <a:pt x="161" y="438"/>
                  <a:pt x="123" y="335"/>
                  <a:pt x="163" y="248"/>
                </a:cubicBezTo>
                <a:cubicBezTo>
                  <a:pt x="204" y="161"/>
                  <a:pt x="307" y="124"/>
                  <a:pt x="393" y="164"/>
                </a:cubicBezTo>
                <a:cubicBezTo>
                  <a:pt x="480" y="204"/>
                  <a:pt x="517" y="307"/>
                  <a:pt x="477" y="394"/>
                </a:cubicBezTo>
                <a:cubicBezTo>
                  <a:pt x="437" y="480"/>
                  <a:pt x="334" y="518"/>
                  <a:pt x="247" y="478"/>
                </a:cubicBezTo>
                <a:moveTo>
                  <a:pt x="386" y="530"/>
                </a:moveTo>
                <a:cubicBezTo>
                  <a:pt x="362" y="538"/>
                  <a:pt x="338" y="541"/>
                  <a:pt x="314" y="540"/>
                </a:cubicBezTo>
                <a:cubicBezTo>
                  <a:pt x="315" y="530"/>
                  <a:pt x="315" y="530"/>
                  <a:pt x="315" y="530"/>
                </a:cubicBezTo>
                <a:cubicBezTo>
                  <a:pt x="364" y="532"/>
                  <a:pt x="411" y="516"/>
                  <a:pt x="450" y="486"/>
                </a:cubicBezTo>
                <a:cubicBezTo>
                  <a:pt x="456" y="493"/>
                  <a:pt x="456" y="493"/>
                  <a:pt x="456" y="493"/>
                </a:cubicBezTo>
                <a:cubicBezTo>
                  <a:pt x="436" y="509"/>
                  <a:pt x="412" y="522"/>
                  <a:pt x="386" y="530"/>
                </a:cubicBezTo>
                <a:moveTo>
                  <a:pt x="471" y="480"/>
                </a:moveTo>
                <a:cubicBezTo>
                  <a:pt x="465" y="473"/>
                  <a:pt x="465" y="473"/>
                  <a:pt x="465" y="473"/>
                </a:cubicBezTo>
                <a:cubicBezTo>
                  <a:pt x="483" y="455"/>
                  <a:pt x="499" y="434"/>
                  <a:pt x="510" y="409"/>
                </a:cubicBezTo>
                <a:cubicBezTo>
                  <a:pt x="520" y="389"/>
                  <a:pt x="526" y="367"/>
                  <a:pt x="528" y="346"/>
                </a:cubicBezTo>
                <a:cubicBezTo>
                  <a:pt x="538" y="347"/>
                  <a:pt x="538" y="347"/>
                  <a:pt x="538" y="347"/>
                </a:cubicBezTo>
                <a:cubicBezTo>
                  <a:pt x="532" y="398"/>
                  <a:pt x="508" y="445"/>
                  <a:pt x="471" y="480"/>
                </a:cubicBezTo>
              </a:path>
            </a:pathLst>
          </a:custGeom>
          <a:solidFill>
            <a:srgbClr val="D9261B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Open Sans Regular" charset="0"/>
            </a:endParaRPr>
          </a:p>
        </p:txBody>
      </p:sp>
      <p:sp>
        <p:nvSpPr>
          <p:cNvPr id="23" name="Rectangle 16">
            <a:extLst>
              <a:ext uri="{FF2B5EF4-FFF2-40B4-BE49-F238E27FC236}">
                <a16:creationId xmlns:a16="http://schemas.microsoft.com/office/drawing/2014/main" id="{E8C9D14C-9600-314C-836E-360C9A635A2A}"/>
              </a:ext>
            </a:extLst>
          </p:cNvPr>
          <p:cNvSpPr/>
          <p:nvPr/>
        </p:nvSpPr>
        <p:spPr>
          <a:xfrm>
            <a:off x="8468018" y="1123142"/>
            <a:ext cx="2678517" cy="677108"/>
          </a:xfrm>
          <a:prstGeom prst="rect">
            <a:avLst/>
          </a:prstGeom>
        </p:spPr>
        <p:txBody>
          <a:bodyPr wrap="square" lIns="121920" rIns="121920" bIns="60960">
            <a:spAutoFit/>
          </a:bodyPr>
          <a:lstStyle/>
          <a:p>
            <a:pPr>
              <a:spcBef>
                <a:spcPts val="600"/>
              </a:spcBef>
            </a:pPr>
            <a:r>
              <a:rPr lang="cs-CZ" sz="1600" b="1" spc="200" dirty="0">
                <a:ea typeface="Open Sans Semibold" charset="0"/>
                <a:cs typeface="Open Sans Semibold" charset="0"/>
              </a:rPr>
              <a:t>intervenční logika</a:t>
            </a:r>
          </a:p>
          <a:p>
            <a:pPr>
              <a:spcBef>
                <a:spcPts val="600"/>
              </a:spcBef>
            </a:pPr>
            <a:r>
              <a:rPr lang="cs-CZ" sz="1600" b="1" spc="200" dirty="0">
                <a:ea typeface="Open Sans Semibold" charset="0"/>
                <a:cs typeface="Open Sans Semibold" charset="0"/>
              </a:rPr>
              <a:t>projekt –výzva -grant</a:t>
            </a:r>
          </a:p>
        </p:txBody>
      </p:sp>
      <p:sp>
        <p:nvSpPr>
          <p:cNvPr id="24" name="Rectangle 16">
            <a:extLst>
              <a:ext uri="{FF2B5EF4-FFF2-40B4-BE49-F238E27FC236}">
                <a16:creationId xmlns:a16="http://schemas.microsoft.com/office/drawing/2014/main" id="{CC0C36AB-8C1E-7B49-BF4C-677785B081E6}"/>
              </a:ext>
            </a:extLst>
          </p:cNvPr>
          <p:cNvSpPr/>
          <p:nvPr/>
        </p:nvSpPr>
        <p:spPr>
          <a:xfrm>
            <a:off x="9559901" y="4462581"/>
            <a:ext cx="2235200" cy="353943"/>
          </a:xfrm>
          <a:prstGeom prst="rect">
            <a:avLst/>
          </a:prstGeom>
        </p:spPr>
        <p:txBody>
          <a:bodyPr wrap="square" lIns="121920" rIns="121920" bIns="60960">
            <a:spAutoFit/>
          </a:bodyPr>
          <a:lstStyle/>
          <a:p>
            <a:pPr>
              <a:spcBef>
                <a:spcPts val="600"/>
              </a:spcBef>
            </a:pPr>
            <a:r>
              <a:rPr lang="en-US" sz="1600" b="1" spc="200" dirty="0">
                <a:ea typeface="Open Sans Semibold" charset="0"/>
                <a:cs typeface="Open Sans Semibold" charset="0"/>
              </a:rPr>
              <a:t>role RSK</a:t>
            </a:r>
          </a:p>
        </p:txBody>
      </p:sp>
      <p:sp>
        <p:nvSpPr>
          <p:cNvPr id="25" name="Rectangle 15">
            <a:extLst>
              <a:ext uri="{FF2B5EF4-FFF2-40B4-BE49-F238E27FC236}">
                <a16:creationId xmlns:a16="http://schemas.microsoft.com/office/drawing/2014/main" id="{6D02D27B-E961-7D48-9210-021F9B15DB3C}"/>
              </a:ext>
            </a:extLst>
          </p:cNvPr>
          <p:cNvSpPr/>
          <p:nvPr/>
        </p:nvSpPr>
        <p:spPr>
          <a:xfrm>
            <a:off x="1576851" y="4462581"/>
            <a:ext cx="2235200" cy="1277273"/>
          </a:xfrm>
          <a:prstGeom prst="rect">
            <a:avLst/>
          </a:prstGeom>
        </p:spPr>
        <p:txBody>
          <a:bodyPr wrap="square" lIns="121920" rIns="121920" bIns="60960">
            <a:spAutoFit/>
          </a:bodyPr>
          <a:lstStyle/>
          <a:p>
            <a:pPr algn="r">
              <a:spcBef>
                <a:spcPts val="600"/>
              </a:spcBef>
            </a:pPr>
            <a:r>
              <a:rPr lang="cs-CZ" sz="1600" b="1" spc="200" dirty="0">
                <a:ea typeface="Open Sans Semibold" charset="0"/>
                <a:cs typeface="Open Sans Semibold" charset="0"/>
              </a:rPr>
              <a:t>ČASOVÁ LINKA </a:t>
            </a:r>
            <a:r>
              <a:rPr lang="cs-CZ" sz="1400" b="1" spc="200" dirty="0">
                <a:ea typeface="Open Sans Semibold" charset="0"/>
                <a:cs typeface="Open Sans Semibold" charset="0"/>
              </a:rPr>
              <a:t>(realizace investičních aktivit do 2026</a:t>
            </a:r>
            <a:r>
              <a:rPr lang="cs-CZ" sz="1600" b="1" spc="200" dirty="0">
                <a:ea typeface="Open Sans Semibold" charset="0"/>
                <a:cs typeface="Open Sans Semibold" charset="0"/>
              </a:rPr>
              <a:t>)</a:t>
            </a:r>
            <a:br>
              <a:rPr lang="cs-CZ" sz="1600" b="1" spc="200" dirty="0">
                <a:ea typeface="Open Sans Semibold" charset="0"/>
                <a:cs typeface="Open Sans Semibold" charset="0"/>
              </a:rPr>
            </a:br>
            <a:endParaRPr lang="en-US" sz="1600" b="1" spc="200" dirty="0">
              <a:ea typeface="Open Sans Semibold" charset="0"/>
              <a:cs typeface="Open Sans Semibold" charset="0"/>
            </a:endParaRPr>
          </a:p>
        </p:txBody>
      </p:sp>
      <p:sp>
        <p:nvSpPr>
          <p:cNvPr id="26" name="Rectangle 15">
            <a:extLst>
              <a:ext uri="{FF2B5EF4-FFF2-40B4-BE49-F238E27FC236}">
                <a16:creationId xmlns:a16="http://schemas.microsoft.com/office/drawing/2014/main" id="{177315C9-469F-B44F-A55D-70AA17EE98DD}"/>
              </a:ext>
            </a:extLst>
          </p:cNvPr>
          <p:cNvSpPr/>
          <p:nvPr/>
        </p:nvSpPr>
        <p:spPr>
          <a:xfrm>
            <a:off x="4114799" y="5874806"/>
            <a:ext cx="1845405" cy="846386"/>
          </a:xfrm>
          <a:prstGeom prst="rect">
            <a:avLst/>
          </a:prstGeom>
        </p:spPr>
        <p:txBody>
          <a:bodyPr wrap="square" lIns="121920" rIns="121920" bIns="60960">
            <a:spAutoFit/>
          </a:bodyPr>
          <a:lstStyle/>
          <a:p>
            <a:pPr algn="r">
              <a:spcBef>
                <a:spcPts val="600"/>
              </a:spcBef>
            </a:pPr>
            <a:r>
              <a:rPr lang="cs-CZ" sz="1600" b="1" spc="200" dirty="0">
                <a:ea typeface="Open Sans Semibold" charset="0"/>
                <a:cs typeface="Open Sans Semibold" charset="0"/>
              </a:rPr>
              <a:t>NE produktivní investice </a:t>
            </a:r>
            <a:endParaRPr lang="en-US" sz="1600" b="1" spc="200" dirty="0">
              <a:ea typeface="Open Sans Semibold" charset="0"/>
              <a:cs typeface="Open Sans Semibold" charset="0"/>
            </a:endParaRPr>
          </a:p>
        </p:txBody>
      </p:sp>
      <p:sp>
        <p:nvSpPr>
          <p:cNvPr id="30" name="Title 2">
            <a:extLst>
              <a:ext uri="{FF2B5EF4-FFF2-40B4-BE49-F238E27FC236}">
                <a16:creationId xmlns:a16="http://schemas.microsoft.com/office/drawing/2014/main" id="{048B1B69-4D08-0043-9B74-021ECFBCDF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31105" y="742484"/>
            <a:ext cx="4229100" cy="1621619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4400" b="1" spc="0" dirty="0">
                <a:latin typeface="Calibri" panose="020F0502020204030204" pitchFamily="34" charset="0"/>
                <a:cs typeface="Calibri" panose="020F0502020204030204" pitchFamily="34" charset="0"/>
              </a:rPr>
              <a:t>STRATEGICKÉ</a:t>
            </a:r>
            <a:br>
              <a:rPr lang="en-US" sz="4400" b="1" spc="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4400" b="1" spc="0" dirty="0">
                <a:latin typeface="Calibri" panose="020F0502020204030204" pitchFamily="34" charset="0"/>
                <a:cs typeface="Calibri" panose="020F0502020204030204" pitchFamily="34" charset="0"/>
              </a:rPr>
              <a:t>PROJEKTY</a:t>
            </a:r>
            <a:endParaRPr lang="en-US" sz="4400" b="1" spc="0" dirty="0">
              <a:solidFill>
                <a:srgbClr val="0066AA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1" name="Zástupný symbol pro číslo snímku 1">
            <a:extLst>
              <a:ext uri="{FF2B5EF4-FFF2-40B4-BE49-F238E27FC236}">
                <a16:creationId xmlns:a16="http://schemas.microsoft.com/office/drawing/2014/main" id="{EF51EBBD-4EF6-3E49-A8F4-87C9E110CA4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235873" y="6418877"/>
            <a:ext cx="513735" cy="227164"/>
          </a:xfrm>
        </p:spPr>
        <p:txBody>
          <a:bodyPr/>
          <a:lstStyle/>
          <a:p>
            <a:fld id="{D8D877B3-D348-4611-9BDB-C5374591D951}" type="slidenum">
              <a:rPr lang="en-US" smtClean="0"/>
              <a:pPr/>
              <a:t>10</a:t>
            </a:fld>
            <a:endParaRPr lang="en-US" dirty="0"/>
          </a:p>
        </p:txBody>
      </p:sp>
      <p:cxnSp>
        <p:nvCxnSpPr>
          <p:cNvPr id="27" name="Straight Connector 6">
            <a:extLst>
              <a:ext uri="{FF2B5EF4-FFF2-40B4-BE49-F238E27FC236}">
                <a16:creationId xmlns:a16="http://schemas.microsoft.com/office/drawing/2014/main" id="{4715AEB5-89A9-CD40-9C5D-07E22142F2BB}"/>
              </a:ext>
            </a:extLst>
          </p:cNvPr>
          <p:cNvCxnSpPr/>
          <p:nvPr/>
        </p:nvCxnSpPr>
        <p:spPr>
          <a:xfrm>
            <a:off x="986110" y="0"/>
            <a:ext cx="0" cy="6858000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7">
            <a:extLst>
              <a:ext uri="{FF2B5EF4-FFF2-40B4-BE49-F238E27FC236}">
                <a16:creationId xmlns:a16="http://schemas.microsoft.com/office/drawing/2014/main" id="{74CC8F36-67A9-0F41-AD5D-BB9327F18E9A}"/>
              </a:ext>
            </a:extLst>
          </p:cNvPr>
          <p:cNvCxnSpPr/>
          <p:nvPr/>
        </p:nvCxnSpPr>
        <p:spPr>
          <a:xfrm>
            <a:off x="468887" y="3262747"/>
            <a:ext cx="0" cy="344978"/>
          </a:xfrm>
          <a:prstGeom prst="line">
            <a:avLst/>
          </a:prstGeom>
          <a:ln w="25400">
            <a:solidFill>
              <a:srgbClr val="4898C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8">
            <a:extLst>
              <a:ext uri="{FF2B5EF4-FFF2-40B4-BE49-F238E27FC236}">
                <a16:creationId xmlns:a16="http://schemas.microsoft.com/office/drawing/2014/main" id="{13BDA6E8-5B48-454D-ADE9-750A7B49E1BC}"/>
              </a:ext>
            </a:extLst>
          </p:cNvPr>
          <p:cNvCxnSpPr/>
          <p:nvPr/>
        </p:nvCxnSpPr>
        <p:spPr>
          <a:xfrm>
            <a:off x="516593" y="3262747"/>
            <a:ext cx="0" cy="344978"/>
          </a:xfrm>
          <a:prstGeom prst="line">
            <a:avLst/>
          </a:prstGeom>
          <a:ln w="25400">
            <a:solidFill>
              <a:srgbClr val="4898C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82754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8" presetClass="emph" presetSubtype="0" accel="37000" fill="hold" nodeType="withEffect" p14:presetBounceEnd="62000">
                                      <p:stCondLst>
                                        <p:cond delay="0"/>
                                      </p:stCondLst>
                                      <p:childTnLst>
                                        <p:animRot by="21600000" p14:bounceEnd="62000">
                                          <p:cBhvr>
                                            <p:cTn id="6" dur="4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7" presetID="8" presetClass="emph" presetSubtype="0" accel="37000" fill="hold" grpId="0" nodeType="withEffect" p14:presetBounceEnd="62000">
                                      <p:stCondLst>
                                        <p:cond delay="0"/>
                                      </p:stCondLst>
                                      <p:childTnLst>
                                        <p:animRot by="21600000" p14:bounceEnd="62000">
                                          <p:cBhvr>
                                            <p:cTn id="8" dur="4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9" presetID="8" presetClass="emph" presetSubtype="0" accel="37000" fill="hold" grpId="0" nodeType="withEffect" p14:presetBounceEnd="62000">
                                      <p:stCondLst>
                                        <p:cond delay="0"/>
                                      </p:stCondLst>
                                      <p:childTnLst>
                                        <p:animRot by="-21600000" p14:bounceEnd="62000">
                                          <p:cBhvr>
                                            <p:cTn id="10" dur="4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1" presetID="8" presetClass="emph" presetSubtype="0" accel="37000" fill="hold" grpId="0" nodeType="withEffect" p14:presetBounceEnd="62000">
                                      <p:stCondLst>
                                        <p:cond delay="0"/>
                                      </p:stCondLst>
                                      <p:childTnLst>
                                        <p:animRot by="-21600000" p14:bounceEnd="62000">
                                          <p:cBhvr>
                                            <p:cTn id="12" dur="4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3" presetID="8" presetClass="emph" presetSubtype="0" accel="37000" fill="hold" nodeType="withEffect" p14:presetBounceEnd="62000">
                                      <p:stCondLst>
                                        <p:cond delay="0"/>
                                      </p:stCondLst>
                                      <p:childTnLst>
                                        <p:animRot by="-21600000" p14:bounceEnd="62000">
                                          <p:cBhvr>
                                            <p:cTn id="14" dur="4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5" presetID="2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7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22" presetClass="entr" presetSubtype="2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22" presetClass="entr" presetSubtype="8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3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22" presetClass="entr" presetSubtype="2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6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10" presetClass="entr" presetSubtype="0" fill="hold" grpId="0" nodeType="withEffect">
                                      <p:stCondLst>
                                        <p:cond delay="19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" dur="25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10" presetClass="entr" presetSubtype="0" fill="hold" grpId="0" nodeType="withEffect">
                                      <p:stCondLst>
                                        <p:cond delay="19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25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8" presetClass="emph" presetSubtype="0" accel="37000" fill="hold" grpId="0" nodeType="withEffect" p14:presetBounceEnd="62000">
                                      <p:stCondLst>
                                        <p:cond delay="0"/>
                                      </p:stCondLst>
                                      <p:childTnLst>
                                        <p:animRot by="-21600000" p14:bounceEnd="62000">
                                          <p:cBhvr>
                                            <p:cTn id="34" dur="4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35" presetID="2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7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2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0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10" presetClass="entr" presetSubtype="0" fill="hold" grpId="0" nodeType="withEffect">
                                      <p:stCondLst>
                                        <p:cond delay="19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3" dur="25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10" presetClass="entr" presetSubtype="0" fill="hold" grpId="0" nodeType="withEffect">
                                      <p:stCondLst>
                                        <p:cond delay="19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25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10" presetClass="entr" presetSubtype="0" fill="hold" grpId="0" nodeType="withEffect">
                                      <p:stCondLst>
                                        <p:cond delay="19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25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10" presetClass="entr" presetSubtype="0" fill="hold" grpId="0" nodeType="withEffect">
                                      <p:stCondLst>
                                        <p:cond delay="19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25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2" grpId="0" animBg="1"/>
          <p:bldP spid="21" grpId="0" animBg="1"/>
          <p:bldP spid="3" grpId="0" animBg="1"/>
          <p:bldP spid="4" grpId="0" animBg="1"/>
          <p:bldP spid="5" grpId="0" animBg="1"/>
          <p:bldP spid="6" grpId="0" animBg="1"/>
          <p:bldP spid="7" grpId="0" animBg="1"/>
          <p:bldP spid="8" grpId="0" animBg="1"/>
          <p:bldP spid="9" grpId="0" animBg="1"/>
          <p:bldP spid="16" grpId="0"/>
          <p:bldP spid="17" grpId="0"/>
          <p:bldP spid="20" grpId="0" animBg="1"/>
          <p:bldP spid="23" grpId="0"/>
          <p:bldP spid="24" grpId="0"/>
          <p:bldP spid="25" grpId="0"/>
          <p:bldP spid="26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8" presetClass="emph" presetSubtype="0" accel="37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6" dur="4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7" presetID="8" presetClass="emph" presetSubtype="0" accel="37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8" dur="4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9" presetID="8" presetClass="emph" presetSubtype="0" accel="37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21600000">
                                          <p:cBhvr>
                                            <p:cTn id="10" dur="4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1" presetID="8" presetClass="emph" presetSubtype="0" accel="37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21600000">
                                          <p:cBhvr>
                                            <p:cTn id="12" dur="4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3" presetID="8" presetClass="emph" presetSubtype="0" accel="37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21600000">
                                          <p:cBhvr>
                                            <p:cTn id="14" dur="4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5" presetID="2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7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22" presetClass="entr" presetSubtype="2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22" presetClass="entr" presetSubtype="8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3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22" presetClass="entr" presetSubtype="2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6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10" presetClass="entr" presetSubtype="0" fill="hold" grpId="0" nodeType="withEffect">
                                      <p:stCondLst>
                                        <p:cond delay="19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" dur="25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10" presetClass="entr" presetSubtype="0" fill="hold" grpId="0" nodeType="withEffect">
                                      <p:stCondLst>
                                        <p:cond delay="19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25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8" presetClass="emph" presetSubtype="0" accel="37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21600000">
                                          <p:cBhvr>
                                            <p:cTn id="34" dur="4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35" presetID="2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7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2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0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10" presetClass="entr" presetSubtype="0" fill="hold" grpId="0" nodeType="withEffect">
                                      <p:stCondLst>
                                        <p:cond delay="19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3" dur="25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10" presetClass="entr" presetSubtype="0" fill="hold" grpId="0" nodeType="withEffect">
                                      <p:stCondLst>
                                        <p:cond delay="19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25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10" presetClass="entr" presetSubtype="0" fill="hold" grpId="0" nodeType="withEffect">
                                      <p:stCondLst>
                                        <p:cond delay="19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25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10" presetClass="entr" presetSubtype="0" fill="hold" grpId="0" nodeType="withEffect">
                                      <p:stCondLst>
                                        <p:cond delay="19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25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2" grpId="0" animBg="1"/>
          <p:bldP spid="21" grpId="0" animBg="1"/>
          <p:bldP spid="3" grpId="0" animBg="1"/>
          <p:bldP spid="4" grpId="0" animBg="1"/>
          <p:bldP spid="5" grpId="0" animBg="1"/>
          <p:bldP spid="6" grpId="0" animBg="1"/>
          <p:bldP spid="7" grpId="0" animBg="1"/>
          <p:bldP spid="8" grpId="0" animBg="1"/>
          <p:bldP spid="9" grpId="0" animBg="1"/>
          <p:bldP spid="16" grpId="0"/>
          <p:bldP spid="17" grpId="0"/>
          <p:bldP spid="20" grpId="0" animBg="1"/>
          <p:bldP spid="23" grpId="0"/>
          <p:bldP spid="24" grpId="0"/>
          <p:bldP spid="25" grpId="0"/>
          <p:bldP spid="26" grpId="0"/>
        </p:bldLst>
      </p:timing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68965" y="365127"/>
            <a:ext cx="10515600" cy="1325563"/>
          </a:xfrm>
        </p:spPr>
        <p:txBody>
          <a:bodyPr>
            <a:normAutofit/>
          </a:bodyPr>
          <a:lstStyle/>
          <a:p>
            <a:r>
              <a:rPr lang="cs-CZ" b="1" dirty="0"/>
              <a:t>Harmonogram procesu v KVK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719403" y="1556792"/>
            <a:ext cx="10753195" cy="4351339"/>
          </a:xfrm>
        </p:spPr>
        <p:txBody>
          <a:bodyPr>
            <a:normAutofit fontScale="92500"/>
          </a:bodyPr>
          <a:lstStyle/>
          <a:p>
            <a:pPr>
              <a:lnSpc>
                <a:spcPct val="200000"/>
              </a:lnSpc>
            </a:pPr>
            <a:r>
              <a:rPr lang="cs-CZ" sz="2667" dirty="0">
                <a:cs typeface="Verdana" panose="020B0604030504040204" pitchFamily="34" charset="0"/>
              </a:rPr>
              <a:t>30. 3. 2021 – vyhlášení výzvy na SP KVK</a:t>
            </a:r>
          </a:p>
          <a:p>
            <a:pPr>
              <a:lnSpc>
                <a:spcPct val="200000"/>
              </a:lnSpc>
            </a:pPr>
            <a:r>
              <a:rPr lang="cs-CZ" sz="2667" dirty="0">
                <a:cs typeface="Verdana" panose="020B0604030504040204" pitchFamily="34" charset="0"/>
              </a:rPr>
              <a:t>do 30. 4. 2021 – výběr externích hodnotitelů</a:t>
            </a:r>
          </a:p>
          <a:p>
            <a:pPr>
              <a:lnSpc>
                <a:spcPct val="200000"/>
              </a:lnSpc>
            </a:pPr>
            <a:r>
              <a:rPr lang="cs-CZ" sz="2667" dirty="0">
                <a:cs typeface="Verdana" panose="020B0604030504040204" pitchFamily="34" charset="0"/>
              </a:rPr>
              <a:t>do 4. 5. 2021 – formální hodnocení</a:t>
            </a:r>
            <a:endParaRPr lang="cs-CZ" sz="1867" dirty="0">
              <a:cs typeface="Verdana" panose="020B0604030504040204" pitchFamily="34" charset="0"/>
            </a:endParaRPr>
          </a:p>
          <a:p>
            <a:pPr>
              <a:lnSpc>
                <a:spcPct val="200000"/>
              </a:lnSpc>
            </a:pPr>
            <a:r>
              <a:rPr lang="cs-CZ" sz="2667" dirty="0">
                <a:cs typeface="Verdana" panose="020B0604030504040204" pitchFamily="34" charset="0"/>
              </a:rPr>
              <a:t>do 14. 5. 2021 – hodnocení přijatelnosti</a:t>
            </a:r>
          </a:p>
          <a:p>
            <a:pPr>
              <a:lnSpc>
                <a:spcPct val="200000"/>
              </a:lnSpc>
            </a:pPr>
            <a:r>
              <a:rPr lang="cs-CZ" sz="2667" dirty="0">
                <a:cs typeface="Verdana" panose="020B0604030504040204" pitchFamily="34" charset="0"/>
              </a:rPr>
              <a:t>1. 6. 2021 – ukončené věcné hodnocení</a:t>
            </a:r>
          </a:p>
        </p:txBody>
      </p:sp>
    </p:spTree>
    <p:extLst>
      <p:ext uri="{BB962C8B-B14F-4D97-AF65-F5344CB8AC3E}">
        <p14:creationId xmlns:p14="http://schemas.microsoft.com/office/powerpoint/2010/main" val="88044178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68965" y="365127"/>
            <a:ext cx="10515600" cy="1325563"/>
          </a:xfrm>
        </p:spPr>
        <p:txBody>
          <a:bodyPr>
            <a:normAutofit/>
          </a:bodyPr>
          <a:lstStyle/>
          <a:p>
            <a:r>
              <a:rPr lang="cs-CZ" b="1" dirty="0"/>
              <a:t>Harmonogram procesu v KVK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719403" y="1556792"/>
            <a:ext cx="10753195" cy="4351339"/>
          </a:xfrm>
        </p:spPr>
        <p:txBody>
          <a:bodyPr>
            <a:normAutofit/>
          </a:bodyPr>
          <a:lstStyle/>
          <a:p>
            <a:pPr>
              <a:lnSpc>
                <a:spcPct val="200000"/>
              </a:lnSpc>
            </a:pPr>
            <a:r>
              <a:rPr lang="cs-CZ" sz="2667" dirty="0">
                <a:cs typeface="Verdana" panose="020B0604030504040204" pitchFamily="34" charset="0"/>
              </a:rPr>
              <a:t>vyhlášení výzvy na SP KVK</a:t>
            </a:r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cs-CZ" sz="2267" dirty="0">
                <a:cs typeface="Verdana" panose="020B0604030504040204" pitchFamily="34" charset="0"/>
              </a:rPr>
              <a:t>Výzva byla v souladu se schválenou metodikou</a:t>
            </a:r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cs-CZ" sz="2267" dirty="0">
                <a:cs typeface="Verdana" panose="020B0604030504040204" pitchFamily="34" charset="0"/>
              </a:rPr>
              <a:t>Výzva prošla připomínkami MMR a MŽP</a:t>
            </a:r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cs-CZ" sz="2267" dirty="0">
                <a:cs typeface="Verdana" panose="020B0604030504040204" pitchFamily="34" charset="0"/>
              </a:rPr>
              <a:t>Snaha sladit textaci výzvy s MSK a ÚK</a:t>
            </a:r>
          </a:p>
        </p:txBody>
      </p:sp>
    </p:spTree>
    <p:extLst>
      <p:ext uri="{BB962C8B-B14F-4D97-AF65-F5344CB8AC3E}">
        <p14:creationId xmlns:p14="http://schemas.microsoft.com/office/powerpoint/2010/main" val="258775837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68965" y="365127"/>
            <a:ext cx="10515600" cy="1325563"/>
          </a:xfrm>
        </p:spPr>
        <p:txBody>
          <a:bodyPr>
            <a:normAutofit/>
          </a:bodyPr>
          <a:lstStyle/>
          <a:p>
            <a:r>
              <a:rPr lang="cs-CZ" b="1" dirty="0"/>
              <a:t>Harmonogram procesu v KVK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719403" y="1556792"/>
            <a:ext cx="10753195" cy="4351339"/>
          </a:xfrm>
        </p:spPr>
        <p:txBody>
          <a:bodyPr>
            <a:normAutofit/>
          </a:bodyPr>
          <a:lstStyle/>
          <a:p>
            <a:pPr>
              <a:lnSpc>
                <a:spcPct val="200000"/>
              </a:lnSpc>
            </a:pPr>
            <a:r>
              <a:rPr lang="cs-CZ" sz="2667" dirty="0">
                <a:cs typeface="Verdana" panose="020B0604030504040204" pitchFamily="34" charset="0"/>
              </a:rPr>
              <a:t>výběr externích hodnotitelů:</a:t>
            </a:r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cs-CZ" sz="2267" dirty="0">
                <a:cs typeface="Verdana" panose="020B0604030504040204" pitchFamily="34" charset="0"/>
              </a:rPr>
              <a:t>Veřejná výzva pro experty z různých oborů (25 přihlášených, 2 odmítli kvůli času)</a:t>
            </a:r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cs-CZ" sz="2267" dirty="0">
                <a:cs typeface="Verdana" panose="020B0604030504040204" pitchFamily="34" charset="0"/>
              </a:rPr>
              <a:t>Většina hodnotitelů obdržela hodnocení</a:t>
            </a:r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cs-CZ" sz="2267" dirty="0">
                <a:cs typeface="Verdana" panose="020B0604030504040204" pitchFamily="34" charset="0"/>
              </a:rPr>
              <a:t>Proběhlo detailní školení hodnotitelů</a:t>
            </a:r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cs-CZ" sz="2267" dirty="0">
                <a:cs typeface="Verdana" panose="020B0604030504040204" pitchFamily="34" charset="0"/>
              </a:rPr>
              <a:t>Průměrný počet projektů hodnocených 1 hodnotitelem – 3</a:t>
            </a:r>
          </a:p>
        </p:txBody>
      </p:sp>
    </p:spTree>
    <p:extLst>
      <p:ext uri="{BB962C8B-B14F-4D97-AF65-F5344CB8AC3E}">
        <p14:creationId xmlns:p14="http://schemas.microsoft.com/office/powerpoint/2010/main" val="339738676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68965" y="365127"/>
            <a:ext cx="10515600" cy="1325563"/>
          </a:xfrm>
        </p:spPr>
        <p:txBody>
          <a:bodyPr>
            <a:normAutofit/>
          </a:bodyPr>
          <a:lstStyle/>
          <a:p>
            <a:r>
              <a:rPr lang="cs-CZ" b="1" dirty="0"/>
              <a:t>Harmonogram procesu v KVK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719403" y="1556792"/>
            <a:ext cx="11358297" cy="4351339"/>
          </a:xfrm>
        </p:spPr>
        <p:txBody>
          <a:bodyPr>
            <a:normAutofit/>
          </a:bodyPr>
          <a:lstStyle/>
          <a:p>
            <a:pPr>
              <a:lnSpc>
                <a:spcPct val="200000"/>
              </a:lnSpc>
            </a:pPr>
            <a:r>
              <a:rPr lang="cs-CZ" sz="2667" dirty="0">
                <a:cs typeface="Verdana" panose="020B0604030504040204" pitchFamily="34" charset="0"/>
              </a:rPr>
              <a:t>formální hodnocení:</a:t>
            </a:r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cs-CZ" sz="2270" dirty="0">
                <a:cs typeface="Verdana" panose="020B0604030504040204" pitchFamily="34" charset="0"/>
              </a:rPr>
              <a:t>U opravitelných nedostatků byly nositelé vyzváni k opravě (nedoložená příloha, podpis atp.)</a:t>
            </a:r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cs-CZ" sz="2270" dirty="0">
                <a:cs typeface="Verdana" panose="020B0604030504040204" pitchFamily="34" charset="0"/>
              </a:rPr>
              <a:t>U neopravitelných nedostatků byly projekty vyloučeny:</a:t>
            </a:r>
          </a:p>
          <a:p>
            <a:pPr lvl="2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cs-CZ" sz="1870" dirty="0">
                <a:cs typeface="Verdana" panose="020B0604030504040204" pitchFamily="34" charset="0"/>
              </a:rPr>
              <a:t>předpoklad na výši dotace nad rámec povolený ve výzvě (SANAKA </a:t>
            </a:r>
            <a:r>
              <a:rPr lang="cs-CZ" sz="1870" dirty="0" err="1">
                <a:cs typeface="Verdana" panose="020B0604030504040204" pitchFamily="34" charset="0"/>
              </a:rPr>
              <a:t>Industry</a:t>
            </a:r>
            <a:r>
              <a:rPr lang="cs-CZ" sz="1870" dirty="0">
                <a:cs typeface="Verdana" panose="020B0604030504040204" pitchFamily="34" charset="0"/>
              </a:rPr>
              <a:t> s. r. o., ČEZ a.s., SU a.s.)</a:t>
            </a:r>
          </a:p>
          <a:p>
            <a:pPr lvl="2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cs-CZ" sz="1870" dirty="0">
                <a:cs typeface="Verdana" panose="020B0604030504040204" pitchFamily="34" charset="0"/>
              </a:rPr>
              <a:t>Jedná se o jiný charakter projektu (síťový)  - navíc (SU a.s.)</a:t>
            </a:r>
          </a:p>
        </p:txBody>
      </p:sp>
    </p:spTree>
    <p:extLst>
      <p:ext uri="{BB962C8B-B14F-4D97-AF65-F5344CB8AC3E}">
        <p14:creationId xmlns:p14="http://schemas.microsoft.com/office/powerpoint/2010/main" val="61816705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68965" y="365127"/>
            <a:ext cx="10515600" cy="1325563"/>
          </a:xfrm>
        </p:spPr>
        <p:txBody>
          <a:bodyPr>
            <a:normAutofit/>
          </a:bodyPr>
          <a:lstStyle/>
          <a:p>
            <a:r>
              <a:rPr lang="cs-CZ" b="1" dirty="0"/>
              <a:t>Harmonogram procesu v KVK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719403" y="1556792"/>
            <a:ext cx="10753195" cy="4351339"/>
          </a:xfrm>
        </p:spPr>
        <p:txBody>
          <a:bodyPr>
            <a:normAutofit/>
          </a:bodyPr>
          <a:lstStyle/>
          <a:p>
            <a:pPr>
              <a:lnSpc>
                <a:spcPct val="200000"/>
              </a:lnSpc>
            </a:pPr>
            <a:r>
              <a:rPr lang="cs-CZ" sz="2667" dirty="0">
                <a:cs typeface="Verdana" panose="020B0604030504040204" pitchFamily="34" charset="0"/>
              </a:rPr>
              <a:t>hodnocení přijatelnosti:</a:t>
            </a:r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cs-CZ" sz="2267" dirty="0">
                <a:cs typeface="Verdana" panose="020B0604030504040204" pitchFamily="34" charset="0"/>
              </a:rPr>
              <a:t>Posouzení vypracovali experti s vazbou na KVK (bylo jich 7 a byli schváleni RSK)</a:t>
            </a:r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cs-CZ" sz="2267" dirty="0">
                <a:cs typeface="Verdana" panose="020B0604030504040204" pitchFamily="34" charset="0"/>
              </a:rPr>
              <a:t>Rozhodnutí bylo u každého projektu provedeno konsenzem na dvou společných jednáních:</a:t>
            </a:r>
          </a:p>
          <a:p>
            <a:pPr lvl="2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cs-CZ" sz="1867" dirty="0">
                <a:cs typeface="Verdana" panose="020B0604030504040204" pitchFamily="34" charset="0"/>
              </a:rPr>
              <a:t>Nejasný nositel (př. Ekofarma UŠÁK s.r.o.), projekt s nízkým potenciálem změny(př. město Sokolov), nesplňující pravidlo „do not </a:t>
            </a:r>
            <a:r>
              <a:rPr lang="cs-CZ" sz="1867" dirty="0" err="1">
                <a:cs typeface="Verdana" panose="020B0604030504040204" pitchFamily="34" charset="0"/>
              </a:rPr>
              <a:t>significant</a:t>
            </a:r>
            <a:r>
              <a:rPr lang="cs-CZ" sz="1867" dirty="0">
                <a:cs typeface="Verdana" panose="020B0604030504040204" pitchFamily="34" charset="0"/>
              </a:rPr>
              <a:t> </a:t>
            </a:r>
            <a:r>
              <a:rPr lang="cs-CZ" sz="1867" dirty="0" err="1">
                <a:cs typeface="Verdana" panose="020B0604030504040204" pitchFamily="34" charset="0"/>
              </a:rPr>
              <a:t>harm</a:t>
            </a:r>
            <a:r>
              <a:rPr lang="cs-CZ" sz="1867" dirty="0">
                <a:cs typeface="Verdana" panose="020B0604030504040204" pitchFamily="34" charset="0"/>
              </a:rPr>
              <a:t>“ (př. Farma Trojmezí)</a:t>
            </a:r>
          </a:p>
        </p:txBody>
      </p:sp>
    </p:spTree>
    <p:extLst>
      <p:ext uri="{BB962C8B-B14F-4D97-AF65-F5344CB8AC3E}">
        <p14:creationId xmlns:p14="http://schemas.microsoft.com/office/powerpoint/2010/main" val="200778031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68965" y="365127"/>
            <a:ext cx="10515600" cy="1325563"/>
          </a:xfrm>
        </p:spPr>
        <p:txBody>
          <a:bodyPr>
            <a:normAutofit/>
          </a:bodyPr>
          <a:lstStyle/>
          <a:p>
            <a:r>
              <a:rPr lang="cs-CZ" b="1" dirty="0"/>
              <a:t>Harmonogram procesu v KVK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719403" y="1556792"/>
            <a:ext cx="10753195" cy="4351339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200000"/>
              </a:lnSpc>
            </a:pPr>
            <a:r>
              <a:rPr lang="cs-CZ" sz="2667" dirty="0">
                <a:cs typeface="Verdana" panose="020B0604030504040204" pitchFamily="34" charset="0"/>
              </a:rPr>
              <a:t>věcné hodnocení:</a:t>
            </a:r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cs-CZ" sz="2267" dirty="0">
                <a:cs typeface="Verdana" panose="020B0604030504040204" pitchFamily="34" charset="0"/>
              </a:rPr>
              <a:t>Každý projekt hodnotili 2 externí hodnotitelé</a:t>
            </a:r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cs-CZ" sz="2267" dirty="0">
                <a:cs typeface="Verdana" panose="020B0604030504040204" pitchFamily="34" charset="0"/>
              </a:rPr>
              <a:t>Hodnotil se: </a:t>
            </a:r>
            <a:r>
              <a:rPr lang="cs-CZ" sz="1867" dirty="0">
                <a:cs typeface="Verdana" panose="020B0604030504040204" pitchFamily="34" charset="0"/>
              </a:rPr>
              <a:t>transformační potenciál, časová připravenost, proveditelnost</a:t>
            </a:r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cs-CZ" sz="2270" dirty="0">
                <a:cs typeface="Verdana" panose="020B0604030504040204" pitchFamily="34" charset="0"/>
              </a:rPr>
              <a:t>Finální stanovisko bylo přijato konsenzem na jednání panelu expertů (za účasti zástupců MMR a MŽP):</a:t>
            </a:r>
          </a:p>
          <a:p>
            <a:pPr lvl="2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cs-CZ" sz="1870" dirty="0">
                <a:cs typeface="Verdana" panose="020B0604030504040204" pitchFamily="34" charset="0"/>
              </a:rPr>
              <a:t>Role produktivních investic (př. </a:t>
            </a:r>
            <a:r>
              <a:rPr lang="cs-CZ" sz="1870" dirty="0" err="1">
                <a:cs typeface="Verdana" panose="020B0604030504040204" pitchFamily="34" charset="0"/>
              </a:rPr>
              <a:t>Veolia</a:t>
            </a:r>
            <a:r>
              <a:rPr lang="cs-CZ" sz="1870" dirty="0">
                <a:cs typeface="Verdana" panose="020B0604030504040204" pitchFamily="34" charset="0"/>
              </a:rPr>
              <a:t>)</a:t>
            </a:r>
          </a:p>
          <a:p>
            <a:pPr lvl="2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cs-CZ" sz="1870" dirty="0">
                <a:cs typeface="Verdana" panose="020B0604030504040204" pitchFamily="34" charset="0"/>
              </a:rPr>
              <a:t>Jedinečnost projektu (př. Dobrovolný svazek měst a obcí </a:t>
            </a:r>
            <a:r>
              <a:rPr lang="cs-CZ" sz="1870" dirty="0" err="1">
                <a:cs typeface="Verdana" panose="020B0604030504040204" pitchFamily="34" charset="0"/>
              </a:rPr>
              <a:t>Kraslicka</a:t>
            </a:r>
            <a:r>
              <a:rPr lang="cs-CZ" sz="1870" dirty="0">
                <a:cs typeface="Verdana" panose="020B0604030504040204" pitchFamily="34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6498940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866901" y="3130755"/>
            <a:ext cx="1481192" cy="2954873"/>
          </a:xfrm>
          <a:prstGeom prst="rect">
            <a:avLst/>
          </a:prstGeom>
          <a:noFill/>
          <a:ln w="6350">
            <a:solidFill>
              <a:schemeClr val="bg1">
                <a:lumMod val="8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1866900" y="3140869"/>
            <a:ext cx="1481193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3"/>
          <p:cNvSpPr txBox="1">
            <a:spLocks/>
          </p:cNvSpPr>
          <p:nvPr/>
        </p:nvSpPr>
        <p:spPr>
          <a:xfrm>
            <a:off x="1931245" y="3311876"/>
            <a:ext cx="1416848" cy="847547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75000"/>
              </a:lnSpc>
              <a:spcBef>
                <a:spcPct val="0"/>
              </a:spcBef>
              <a:buNone/>
              <a:defRPr sz="4800" b="1" i="0" kern="1200">
                <a:solidFill>
                  <a:schemeClr val="tx1"/>
                </a:solidFill>
                <a:latin typeface="Bebas Neue" charset="0"/>
                <a:ea typeface="Bebas Neue" charset="0"/>
                <a:cs typeface="Bebas Neue" charset="0"/>
              </a:defRPr>
            </a:lvl1pPr>
          </a:lstStyle>
          <a:p>
            <a:pPr>
              <a:lnSpc>
                <a:spcPct val="80000"/>
              </a:lnSpc>
            </a:pPr>
            <a:r>
              <a:rPr lang="cs-CZ" sz="1400" b="0" dirty="0">
                <a:solidFill>
                  <a:schemeClr val="accent1"/>
                </a:solidFill>
                <a:latin typeface="Calibri Light" panose="020F0302020204030204" pitchFamily="34" charset="0"/>
                <a:ea typeface="Montserrat" charset="0"/>
                <a:cs typeface="Calibri Light" panose="020F0302020204030204" pitchFamily="34" charset="0"/>
              </a:rPr>
              <a:t>Počet podaných strategických projektů</a:t>
            </a:r>
            <a:endParaRPr lang="en-US" sz="1400" b="0" dirty="0">
              <a:solidFill>
                <a:schemeClr val="accent1"/>
              </a:solidFill>
              <a:latin typeface="Calibri Light" panose="020F0302020204030204" pitchFamily="34" charset="0"/>
              <a:ea typeface="Montserrat" charset="0"/>
              <a:cs typeface="Calibri Light" panose="020F0302020204030204" pitchFamily="34" charset="0"/>
            </a:endParaRPr>
          </a:p>
        </p:txBody>
      </p:sp>
      <p:sp>
        <p:nvSpPr>
          <p:cNvPr id="9" name="Title 3"/>
          <p:cNvSpPr txBox="1">
            <a:spLocks/>
          </p:cNvSpPr>
          <p:nvPr/>
        </p:nvSpPr>
        <p:spPr>
          <a:xfrm>
            <a:off x="1897792" y="5449272"/>
            <a:ext cx="1450301" cy="51384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75000"/>
              </a:lnSpc>
              <a:spcBef>
                <a:spcPct val="0"/>
              </a:spcBef>
              <a:buNone/>
              <a:defRPr sz="4800" b="1" i="0" kern="1200">
                <a:solidFill>
                  <a:schemeClr val="tx1"/>
                </a:solidFill>
                <a:latin typeface="Bebas Neue" charset="0"/>
                <a:ea typeface="Bebas Neue" charset="0"/>
                <a:cs typeface="Bebas Neue" charset="0"/>
              </a:defRPr>
            </a:lvl1pPr>
          </a:lstStyle>
          <a:p>
            <a:pPr>
              <a:lnSpc>
                <a:spcPct val="80000"/>
              </a:lnSpc>
            </a:pPr>
            <a:r>
              <a:rPr lang="en-US" sz="4000" dirty="0">
                <a:latin typeface="+mj-lt"/>
              </a:rPr>
              <a:t>46</a:t>
            </a:r>
          </a:p>
        </p:txBody>
      </p:sp>
      <p:sp>
        <p:nvSpPr>
          <p:cNvPr id="11" name="Rectangle 10"/>
          <p:cNvSpPr/>
          <p:nvPr/>
        </p:nvSpPr>
        <p:spPr>
          <a:xfrm>
            <a:off x="3670365" y="3743796"/>
            <a:ext cx="1481192" cy="2341832"/>
          </a:xfrm>
          <a:prstGeom prst="rect">
            <a:avLst/>
          </a:prstGeom>
          <a:noFill/>
          <a:ln w="6350">
            <a:solidFill>
              <a:schemeClr val="bg1">
                <a:lumMod val="8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2" name="Straight Connector 11"/>
          <p:cNvCxnSpPr/>
          <p:nvPr/>
        </p:nvCxnSpPr>
        <p:spPr>
          <a:xfrm>
            <a:off x="3670364" y="3743796"/>
            <a:ext cx="1481193" cy="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3"/>
          <p:cNvSpPr txBox="1">
            <a:spLocks/>
          </p:cNvSpPr>
          <p:nvPr/>
        </p:nvSpPr>
        <p:spPr>
          <a:xfrm>
            <a:off x="3734709" y="3946701"/>
            <a:ext cx="1416848" cy="847547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75000"/>
              </a:lnSpc>
              <a:spcBef>
                <a:spcPct val="0"/>
              </a:spcBef>
              <a:buNone/>
              <a:defRPr sz="4800" b="1" i="0" kern="1200">
                <a:solidFill>
                  <a:schemeClr val="tx1"/>
                </a:solidFill>
                <a:latin typeface="Bebas Neue" charset="0"/>
                <a:ea typeface="Bebas Neue" charset="0"/>
                <a:cs typeface="Bebas Neue" charset="0"/>
              </a:defRPr>
            </a:lvl1pPr>
          </a:lstStyle>
          <a:p>
            <a:pPr>
              <a:lnSpc>
                <a:spcPct val="80000"/>
              </a:lnSpc>
            </a:pPr>
            <a:r>
              <a:rPr lang="cs-CZ" sz="1400" b="0" dirty="0">
                <a:solidFill>
                  <a:srgbClr val="00B050"/>
                </a:solidFill>
                <a:latin typeface="Calibri Light" panose="020F0302020204030204" pitchFamily="34" charset="0"/>
                <a:ea typeface="Montserrat" charset="0"/>
                <a:cs typeface="Calibri Light" panose="020F0302020204030204" pitchFamily="34" charset="0"/>
              </a:rPr>
              <a:t>Počet projektů splňujících přijatelnost</a:t>
            </a:r>
            <a:endParaRPr lang="en-US" sz="1400" b="0" dirty="0">
              <a:solidFill>
                <a:srgbClr val="00B050"/>
              </a:solidFill>
              <a:latin typeface="Calibri Light" panose="020F0302020204030204" pitchFamily="34" charset="0"/>
              <a:ea typeface="Montserrat" charset="0"/>
              <a:cs typeface="Calibri Light" panose="020F0302020204030204" pitchFamily="34" charset="0"/>
            </a:endParaRPr>
          </a:p>
        </p:txBody>
      </p:sp>
      <p:sp>
        <p:nvSpPr>
          <p:cNvPr id="14" name="Title 3"/>
          <p:cNvSpPr txBox="1">
            <a:spLocks/>
          </p:cNvSpPr>
          <p:nvPr/>
        </p:nvSpPr>
        <p:spPr>
          <a:xfrm>
            <a:off x="3701256" y="5449272"/>
            <a:ext cx="1450301" cy="51384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75000"/>
              </a:lnSpc>
              <a:spcBef>
                <a:spcPct val="0"/>
              </a:spcBef>
              <a:buNone/>
              <a:defRPr sz="4800" b="1" i="0" kern="1200">
                <a:solidFill>
                  <a:schemeClr val="tx1"/>
                </a:solidFill>
                <a:latin typeface="Bebas Neue" charset="0"/>
                <a:ea typeface="Bebas Neue" charset="0"/>
                <a:cs typeface="Bebas Neue" charset="0"/>
              </a:defRPr>
            </a:lvl1pPr>
          </a:lstStyle>
          <a:p>
            <a:pPr>
              <a:lnSpc>
                <a:spcPct val="80000"/>
              </a:lnSpc>
            </a:pPr>
            <a:r>
              <a:rPr lang="en-US" sz="4000" dirty="0">
                <a:latin typeface="+mj-lt"/>
              </a:rPr>
              <a:t>20</a:t>
            </a:r>
          </a:p>
        </p:txBody>
      </p:sp>
      <p:sp>
        <p:nvSpPr>
          <p:cNvPr id="16" name="Rectangle 15"/>
          <p:cNvSpPr/>
          <p:nvPr/>
        </p:nvSpPr>
        <p:spPr>
          <a:xfrm>
            <a:off x="5473829" y="4457475"/>
            <a:ext cx="1481192" cy="1628154"/>
          </a:xfrm>
          <a:prstGeom prst="rect">
            <a:avLst/>
          </a:prstGeom>
          <a:noFill/>
          <a:ln w="6350">
            <a:solidFill>
              <a:schemeClr val="bg1">
                <a:lumMod val="8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5473828" y="4457475"/>
            <a:ext cx="1481193" cy="0"/>
          </a:xfrm>
          <a:prstGeom prst="line">
            <a:avLst/>
          </a:prstGeom>
          <a:ln w="381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itle 3"/>
          <p:cNvSpPr txBox="1">
            <a:spLocks/>
          </p:cNvSpPr>
          <p:nvPr/>
        </p:nvSpPr>
        <p:spPr>
          <a:xfrm>
            <a:off x="5538173" y="4608191"/>
            <a:ext cx="1416848" cy="847547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75000"/>
              </a:lnSpc>
              <a:spcBef>
                <a:spcPct val="0"/>
              </a:spcBef>
              <a:buNone/>
              <a:defRPr sz="4800" b="1" i="0" kern="1200">
                <a:solidFill>
                  <a:schemeClr val="tx1"/>
                </a:solidFill>
                <a:latin typeface="Bebas Neue" charset="0"/>
                <a:ea typeface="Bebas Neue" charset="0"/>
                <a:cs typeface="Bebas Neue" charset="0"/>
              </a:defRPr>
            </a:lvl1pPr>
          </a:lstStyle>
          <a:p>
            <a:pPr>
              <a:lnSpc>
                <a:spcPct val="80000"/>
              </a:lnSpc>
            </a:pPr>
            <a:r>
              <a:rPr lang="cs-CZ" sz="1400" b="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 Light" panose="020F0302020204030204" pitchFamily="34" charset="0"/>
                <a:ea typeface="Montserrat" charset="0"/>
                <a:cs typeface="Calibri Light" panose="020F0302020204030204" pitchFamily="34" charset="0"/>
              </a:rPr>
              <a:t>Počet projektů </a:t>
            </a:r>
          </a:p>
          <a:p>
            <a:pPr>
              <a:lnSpc>
                <a:spcPct val="80000"/>
              </a:lnSpc>
            </a:pPr>
            <a:r>
              <a:rPr lang="cs-CZ" sz="1400" b="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 Light" panose="020F0302020204030204" pitchFamily="34" charset="0"/>
                <a:ea typeface="Montserrat" charset="0"/>
                <a:cs typeface="Calibri Light" panose="020F0302020204030204" pitchFamily="34" charset="0"/>
              </a:rPr>
              <a:t>s průměrem hodnocení </a:t>
            </a:r>
          </a:p>
          <a:p>
            <a:pPr>
              <a:lnSpc>
                <a:spcPct val="80000"/>
              </a:lnSpc>
            </a:pPr>
            <a:r>
              <a:rPr lang="cs-CZ" sz="1400" b="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 Light" panose="020F0302020204030204" pitchFamily="34" charset="0"/>
                <a:ea typeface="Montserrat" charset="0"/>
                <a:cs typeface="Calibri Light" panose="020F0302020204030204" pitchFamily="34" charset="0"/>
              </a:rPr>
              <a:t>nad 50b</a:t>
            </a:r>
            <a:endParaRPr lang="en-US" sz="1400" b="0" dirty="0">
              <a:solidFill>
                <a:schemeClr val="tx1">
                  <a:lumMod val="50000"/>
                  <a:lumOff val="50000"/>
                </a:schemeClr>
              </a:solidFill>
              <a:latin typeface="Calibri Light" panose="020F0302020204030204" pitchFamily="34" charset="0"/>
              <a:ea typeface="Montserrat" charset="0"/>
              <a:cs typeface="Calibri Light" panose="020F0302020204030204" pitchFamily="34" charset="0"/>
            </a:endParaRPr>
          </a:p>
        </p:txBody>
      </p:sp>
      <p:sp>
        <p:nvSpPr>
          <p:cNvPr id="19" name="Title 3"/>
          <p:cNvSpPr txBox="1">
            <a:spLocks/>
          </p:cNvSpPr>
          <p:nvPr/>
        </p:nvSpPr>
        <p:spPr>
          <a:xfrm>
            <a:off x="5504720" y="5449272"/>
            <a:ext cx="1450301" cy="51384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75000"/>
              </a:lnSpc>
              <a:spcBef>
                <a:spcPct val="0"/>
              </a:spcBef>
              <a:buNone/>
              <a:defRPr sz="4800" b="1" i="0" kern="1200">
                <a:solidFill>
                  <a:schemeClr val="tx1"/>
                </a:solidFill>
                <a:latin typeface="Bebas Neue" charset="0"/>
                <a:ea typeface="Bebas Neue" charset="0"/>
                <a:cs typeface="Bebas Neue" charset="0"/>
              </a:defRPr>
            </a:lvl1pPr>
          </a:lstStyle>
          <a:p>
            <a:pPr>
              <a:lnSpc>
                <a:spcPct val="80000"/>
              </a:lnSpc>
            </a:pPr>
            <a:r>
              <a:rPr lang="en-US" sz="4000" dirty="0">
                <a:latin typeface="+mj-lt"/>
              </a:rPr>
              <a:t>13</a:t>
            </a:r>
          </a:p>
        </p:txBody>
      </p:sp>
      <p:sp>
        <p:nvSpPr>
          <p:cNvPr id="21" name="Rectangle 20"/>
          <p:cNvSpPr/>
          <p:nvPr/>
        </p:nvSpPr>
        <p:spPr>
          <a:xfrm>
            <a:off x="7277294" y="3016469"/>
            <a:ext cx="1481192" cy="3069159"/>
          </a:xfrm>
          <a:prstGeom prst="rect">
            <a:avLst/>
          </a:prstGeom>
          <a:noFill/>
          <a:ln w="6350">
            <a:solidFill>
              <a:schemeClr val="bg1">
                <a:lumMod val="8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22" name="Straight Connector 21"/>
          <p:cNvCxnSpPr/>
          <p:nvPr/>
        </p:nvCxnSpPr>
        <p:spPr>
          <a:xfrm>
            <a:off x="7277294" y="3016469"/>
            <a:ext cx="1481193" cy="0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itle 3"/>
          <p:cNvSpPr txBox="1">
            <a:spLocks/>
          </p:cNvSpPr>
          <p:nvPr/>
        </p:nvSpPr>
        <p:spPr>
          <a:xfrm>
            <a:off x="7341638" y="3140869"/>
            <a:ext cx="1416848" cy="155305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75000"/>
              </a:lnSpc>
              <a:spcBef>
                <a:spcPct val="0"/>
              </a:spcBef>
              <a:buNone/>
              <a:defRPr sz="4800" b="1" i="0" kern="1200">
                <a:solidFill>
                  <a:schemeClr val="tx1"/>
                </a:solidFill>
                <a:latin typeface="Bebas Neue" charset="0"/>
                <a:ea typeface="Bebas Neue" charset="0"/>
                <a:cs typeface="Bebas Neue" charset="0"/>
              </a:defRPr>
            </a:lvl1pPr>
          </a:lstStyle>
          <a:p>
            <a:pPr>
              <a:lnSpc>
                <a:spcPct val="80000"/>
              </a:lnSpc>
            </a:pPr>
            <a:r>
              <a:rPr lang="cs-CZ" sz="1400" b="0" dirty="0">
                <a:solidFill>
                  <a:srgbClr val="7030A0"/>
                </a:solidFill>
                <a:latin typeface="Calibri Light" panose="020F0302020204030204" pitchFamily="34" charset="0"/>
                <a:ea typeface="Montserrat" charset="0"/>
                <a:cs typeface="Calibri Light" panose="020F0302020204030204" pitchFamily="34" charset="0"/>
              </a:rPr>
              <a:t>Podíl veřejnoprávních subjektů            na finančním objemu hodnocených projektů</a:t>
            </a:r>
            <a:endParaRPr lang="en-US" sz="1400" b="0" dirty="0">
              <a:solidFill>
                <a:srgbClr val="7030A0"/>
              </a:solidFill>
              <a:latin typeface="Calibri Light" panose="020F0302020204030204" pitchFamily="34" charset="0"/>
              <a:ea typeface="Montserrat" charset="0"/>
              <a:cs typeface="Calibri Light" panose="020F0302020204030204" pitchFamily="34" charset="0"/>
            </a:endParaRPr>
          </a:p>
        </p:txBody>
      </p:sp>
      <p:sp>
        <p:nvSpPr>
          <p:cNvPr id="24" name="Title 3"/>
          <p:cNvSpPr txBox="1">
            <a:spLocks/>
          </p:cNvSpPr>
          <p:nvPr/>
        </p:nvSpPr>
        <p:spPr>
          <a:xfrm>
            <a:off x="7308185" y="5449272"/>
            <a:ext cx="1450301" cy="51384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75000"/>
              </a:lnSpc>
              <a:spcBef>
                <a:spcPct val="0"/>
              </a:spcBef>
              <a:buNone/>
              <a:defRPr sz="4800" b="1" i="0" kern="1200">
                <a:solidFill>
                  <a:schemeClr val="tx1"/>
                </a:solidFill>
                <a:latin typeface="Bebas Neue" charset="0"/>
                <a:ea typeface="Bebas Neue" charset="0"/>
                <a:cs typeface="Bebas Neue" charset="0"/>
              </a:defRPr>
            </a:lvl1pPr>
          </a:lstStyle>
          <a:p>
            <a:pPr>
              <a:lnSpc>
                <a:spcPct val="80000"/>
              </a:lnSpc>
            </a:pPr>
            <a:r>
              <a:rPr lang="en-US" sz="4000" dirty="0">
                <a:latin typeface="+mj-lt"/>
              </a:rPr>
              <a:t>54%</a:t>
            </a:r>
          </a:p>
        </p:txBody>
      </p:sp>
      <p:sp>
        <p:nvSpPr>
          <p:cNvPr id="25" name="Rectangle 24"/>
          <p:cNvSpPr/>
          <p:nvPr/>
        </p:nvSpPr>
        <p:spPr>
          <a:xfrm>
            <a:off x="9080757" y="894888"/>
            <a:ext cx="1481192" cy="5190740"/>
          </a:xfrm>
          <a:prstGeom prst="rect">
            <a:avLst/>
          </a:prstGeom>
          <a:noFill/>
          <a:ln w="6350">
            <a:solidFill>
              <a:schemeClr val="bg1">
                <a:lumMod val="8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26" name="Straight Connector 25"/>
          <p:cNvCxnSpPr/>
          <p:nvPr/>
        </p:nvCxnSpPr>
        <p:spPr>
          <a:xfrm>
            <a:off x="9080756" y="871110"/>
            <a:ext cx="1481193" cy="0"/>
          </a:xfrm>
          <a:prstGeom prst="line">
            <a:avLst/>
          </a:prstGeom>
          <a:ln w="38100">
            <a:solidFill>
              <a:srgbClr val="D9261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itle 3"/>
          <p:cNvSpPr txBox="1">
            <a:spLocks/>
          </p:cNvSpPr>
          <p:nvPr/>
        </p:nvSpPr>
        <p:spPr>
          <a:xfrm>
            <a:off x="9080756" y="1014314"/>
            <a:ext cx="1416848" cy="847547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75000"/>
              </a:lnSpc>
              <a:spcBef>
                <a:spcPct val="0"/>
              </a:spcBef>
              <a:buNone/>
              <a:defRPr sz="4800" b="1" i="0" kern="1200">
                <a:solidFill>
                  <a:schemeClr val="tx1"/>
                </a:solidFill>
                <a:latin typeface="Bebas Neue" charset="0"/>
                <a:ea typeface="Bebas Neue" charset="0"/>
                <a:cs typeface="Bebas Neue" charset="0"/>
              </a:defRPr>
            </a:lvl1pPr>
          </a:lstStyle>
          <a:p>
            <a:pPr>
              <a:lnSpc>
                <a:spcPct val="80000"/>
              </a:lnSpc>
            </a:pPr>
            <a:r>
              <a:rPr lang="cs-CZ" sz="1400" b="0" dirty="0">
                <a:solidFill>
                  <a:srgbClr val="D9261B"/>
                </a:solidFill>
                <a:latin typeface="Calibri Light" panose="020F0302020204030204" pitchFamily="34" charset="0"/>
                <a:ea typeface="Montserrat" charset="0"/>
                <a:cs typeface="Calibri Light" panose="020F0302020204030204" pitchFamily="34" charset="0"/>
              </a:rPr>
              <a:t>Finanční objem projektových záměrů v mld. Kč</a:t>
            </a:r>
            <a:endParaRPr lang="en-US" sz="1400" b="0" dirty="0">
              <a:solidFill>
                <a:srgbClr val="D9261B"/>
              </a:solidFill>
              <a:latin typeface="Calibri Light" panose="020F0302020204030204" pitchFamily="34" charset="0"/>
              <a:ea typeface="Montserrat" charset="0"/>
              <a:cs typeface="Calibri Light" panose="020F0302020204030204" pitchFamily="34" charset="0"/>
            </a:endParaRPr>
          </a:p>
        </p:txBody>
      </p:sp>
      <p:sp>
        <p:nvSpPr>
          <p:cNvPr id="28" name="Title 3"/>
          <p:cNvSpPr txBox="1">
            <a:spLocks/>
          </p:cNvSpPr>
          <p:nvPr/>
        </p:nvSpPr>
        <p:spPr>
          <a:xfrm>
            <a:off x="9111648" y="5449272"/>
            <a:ext cx="1450301" cy="51384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75000"/>
              </a:lnSpc>
              <a:spcBef>
                <a:spcPct val="0"/>
              </a:spcBef>
              <a:buNone/>
              <a:defRPr sz="4800" b="1" i="0" kern="1200">
                <a:solidFill>
                  <a:schemeClr val="tx1"/>
                </a:solidFill>
                <a:latin typeface="Bebas Neue" charset="0"/>
                <a:ea typeface="Bebas Neue" charset="0"/>
                <a:cs typeface="Bebas Neue" charset="0"/>
              </a:defRPr>
            </a:lvl1pPr>
          </a:lstStyle>
          <a:p>
            <a:pPr>
              <a:lnSpc>
                <a:spcPct val="80000"/>
              </a:lnSpc>
            </a:pPr>
            <a:r>
              <a:rPr lang="en-US" sz="4000" dirty="0">
                <a:latin typeface="+mj-lt"/>
              </a:rPr>
              <a:t>167</a:t>
            </a:r>
          </a:p>
        </p:txBody>
      </p:sp>
      <p:sp>
        <p:nvSpPr>
          <p:cNvPr id="29" name="Title 2">
            <a:extLst>
              <a:ext uri="{FF2B5EF4-FFF2-40B4-BE49-F238E27FC236}">
                <a16:creationId xmlns:a16="http://schemas.microsoft.com/office/drawing/2014/main" id="{1849E293-4CC7-EA47-A034-0BAEFF5384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66900" y="633083"/>
            <a:ext cx="5006866" cy="1621619"/>
          </a:xfrm>
        </p:spPr>
        <p:txBody>
          <a:bodyPr>
            <a:normAutofit fontScale="90000"/>
          </a:bodyPr>
          <a:lstStyle/>
          <a:p>
            <a:pPr>
              <a:lnSpc>
                <a:spcPct val="100000"/>
              </a:lnSpc>
            </a:pPr>
            <a:r>
              <a:rPr lang="en-US" sz="4400" b="1" spc="0" dirty="0">
                <a:latin typeface="Calibri" panose="020F0502020204030204" pitchFamily="34" charset="0"/>
                <a:cs typeface="Calibri" panose="020F0502020204030204" pitchFamily="34" charset="0"/>
              </a:rPr>
              <a:t>SHRNUTÍ VÝZVY NA </a:t>
            </a:r>
            <a:r>
              <a:rPr lang="en-US" sz="4400" b="1" spc="0" dirty="0">
                <a:solidFill>
                  <a:srgbClr val="0066AA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STRATEGICKÉ PROJ</a:t>
            </a:r>
            <a:r>
              <a:rPr lang="cs-CZ" sz="4400" b="1" spc="0" dirty="0">
                <a:solidFill>
                  <a:srgbClr val="0066AA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en-US" sz="4400" b="1" spc="0" dirty="0">
                <a:solidFill>
                  <a:srgbClr val="0066AA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KTY</a:t>
            </a:r>
            <a:r>
              <a:rPr lang="en-US" sz="4400" b="1" spc="0" dirty="0">
                <a:solidFill>
                  <a:srgbClr val="D9261B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</p:txBody>
      </p:sp>
      <p:cxnSp>
        <p:nvCxnSpPr>
          <p:cNvPr id="30" name="Straight Connector 6">
            <a:extLst>
              <a:ext uri="{FF2B5EF4-FFF2-40B4-BE49-F238E27FC236}">
                <a16:creationId xmlns:a16="http://schemas.microsoft.com/office/drawing/2014/main" id="{5F2F0253-BA9C-1A41-9B18-72599FC45893}"/>
              </a:ext>
            </a:extLst>
          </p:cNvPr>
          <p:cNvCxnSpPr/>
          <p:nvPr/>
        </p:nvCxnSpPr>
        <p:spPr>
          <a:xfrm>
            <a:off x="986110" y="0"/>
            <a:ext cx="0" cy="6858000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7">
            <a:extLst>
              <a:ext uri="{FF2B5EF4-FFF2-40B4-BE49-F238E27FC236}">
                <a16:creationId xmlns:a16="http://schemas.microsoft.com/office/drawing/2014/main" id="{7D9F419F-0992-F24E-BF5B-4B2F54F0281D}"/>
              </a:ext>
            </a:extLst>
          </p:cNvPr>
          <p:cNvCxnSpPr/>
          <p:nvPr/>
        </p:nvCxnSpPr>
        <p:spPr>
          <a:xfrm>
            <a:off x="468887" y="3262747"/>
            <a:ext cx="0" cy="344978"/>
          </a:xfrm>
          <a:prstGeom prst="line">
            <a:avLst/>
          </a:prstGeom>
          <a:ln w="25400">
            <a:solidFill>
              <a:srgbClr val="4898C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8">
            <a:extLst>
              <a:ext uri="{FF2B5EF4-FFF2-40B4-BE49-F238E27FC236}">
                <a16:creationId xmlns:a16="http://schemas.microsoft.com/office/drawing/2014/main" id="{18F8FC97-DE18-5D42-8C5D-3E46E3040D99}"/>
              </a:ext>
            </a:extLst>
          </p:cNvPr>
          <p:cNvCxnSpPr/>
          <p:nvPr/>
        </p:nvCxnSpPr>
        <p:spPr>
          <a:xfrm>
            <a:off x="516593" y="3262747"/>
            <a:ext cx="0" cy="344978"/>
          </a:xfrm>
          <a:prstGeom prst="line">
            <a:avLst/>
          </a:prstGeom>
          <a:ln w="25400">
            <a:solidFill>
              <a:srgbClr val="4898C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0890606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68965" y="365127"/>
            <a:ext cx="10515600" cy="1325563"/>
          </a:xfrm>
        </p:spPr>
        <p:txBody>
          <a:bodyPr>
            <a:normAutofit/>
          </a:bodyPr>
          <a:lstStyle/>
          <a:p>
            <a:r>
              <a:rPr lang="cs-CZ" b="1" dirty="0"/>
              <a:t>3) Doporučené strategické projekty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719403" y="1556792"/>
            <a:ext cx="10753195" cy="4351339"/>
          </a:xfrm>
        </p:spPr>
        <p:txBody>
          <a:bodyPr>
            <a:normAutofit fontScale="92500" lnSpcReduction="20000"/>
          </a:bodyPr>
          <a:lstStyle/>
          <a:p>
            <a:pPr marL="0" indent="0">
              <a:lnSpc>
                <a:spcPct val="200000"/>
              </a:lnSpc>
              <a:buNone/>
            </a:pPr>
            <a:r>
              <a:rPr lang="cs-CZ" dirty="0"/>
              <a:t>MMR a MŽP doporučilo úspěšné projekty rozdělit do 3 kategorií. </a:t>
            </a:r>
          </a:p>
          <a:p>
            <a:pPr marL="0" indent="0">
              <a:lnSpc>
                <a:spcPct val="200000"/>
              </a:lnSpc>
              <a:buNone/>
            </a:pPr>
            <a:r>
              <a:rPr lang="cs-CZ" dirty="0"/>
              <a:t>Řazení proběhlo následovně:</a:t>
            </a:r>
          </a:p>
          <a:p>
            <a:pPr>
              <a:lnSpc>
                <a:spcPct val="200000"/>
              </a:lnSpc>
            </a:pPr>
            <a:r>
              <a:rPr lang="cs-CZ" dirty="0"/>
              <a:t>počet bodů v transformačním potenciálu, následně validované o</a:t>
            </a:r>
          </a:p>
          <a:p>
            <a:pPr>
              <a:lnSpc>
                <a:spcPct val="200000"/>
              </a:lnSpc>
            </a:pPr>
            <a:r>
              <a:rPr lang="cs-CZ" dirty="0"/>
              <a:t>připravenost a</a:t>
            </a:r>
          </a:p>
          <a:p>
            <a:pPr>
              <a:lnSpc>
                <a:spcPct val="200000"/>
              </a:lnSpc>
            </a:pPr>
            <a:r>
              <a:rPr lang="cs-CZ" dirty="0"/>
              <a:t>proveditelnost</a:t>
            </a:r>
          </a:p>
          <a:p>
            <a:pPr>
              <a:lnSpc>
                <a:spcPct val="200000"/>
              </a:lnSpc>
              <a:buFontTx/>
              <a:buChar char="-"/>
            </a:pPr>
            <a:endParaRPr lang="cs-CZ" dirty="0"/>
          </a:p>
          <a:p>
            <a:pPr>
              <a:lnSpc>
                <a:spcPct val="200000"/>
              </a:lnSpc>
              <a:buFontTx/>
              <a:buChar char="-"/>
            </a:pPr>
            <a:endParaRPr lang="cs-CZ" dirty="0"/>
          </a:p>
          <a:p>
            <a:pPr marL="0" indent="0">
              <a:lnSpc>
                <a:spcPct val="200000"/>
              </a:lnSpc>
              <a:buNone/>
            </a:pPr>
            <a:endParaRPr lang="cs-CZ" dirty="0">
              <a:solidFill>
                <a:srgbClr val="FFC000"/>
              </a:solidFill>
            </a:endParaRPr>
          </a:p>
          <a:p>
            <a:pPr>
              <a:lnSpc>
                <a:spcPct val="200000"/>
              </a:lnSpc>
            </a:pPr>
            <a:endParaRPr lang="cs-CZ" dirty="0">
              <a:solidFill>
                <a:srgbClr val="00B050"/>
              </a:solidFill>
            </a:endParaRPr>
          </a:p>
          <a:p>
            <a:pPr>
              <a:lnSpc>
                <a:spcPct val="200000"/>
              </a:lnSpc>
            </a:pPr>
            <a:endParaRPr lang="cs-CZ" dirty="0"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633735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Obdélník 29">
            <a:extLst>
              <a:ext uri="{FF2B5EF4-FFF2-40B4-BE49-F238E27FC236}">
                <a16:creationId xmlns:a16="http://schemas.microsoft.com/office/drawing/2014/main" id="{A2042162-9290-A346-B6D7-FB8A0026B97C}"/>
              </a:ext>
            </a:extLst>
          </p:cNvPr>
          <p:cNvSpPr/>
          <p:nvPr/>
        </p:nvSpPr>
        <p:spPr>
          <a:xfrm>
            <a:off x="1621109" y="273063"/>
            <a:ext cx="2784737" cy="62478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0" dirty="0">
                <a:solidFill>
                  <a:srgbClr val="00B050"/>
                </a:solidFill>
              </a:rPr>
              <a:t>1</a:t>
            </a:r>
            <a:endParaRPr lang="cs-CZ" sz="40000" dirty="0">
              <a:solidFill>
                <a:srgbClr val="00B05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KATEGORIE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9951565" y="3124374"/>
            <a:ext cx="1639847" cy="1639846"/>
          </a:xfrm>
          <a:prstGeom prst="ellipse">
            <a:avLst/>
          </a:prstGeom>
          <a:noFill/>
          <a:ln>
            <a:solidFill>
              <a:schemeClr val="tx1">
                <a:lumMod val="25000"/>
                <a:lumOff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6096000" y="1188625"/>
            <a:ext cx="1639847" cy="1639846"/>
          </a:xfrm>
          <a:prstGeom prst="ellipse">
            <a:avLst/>
          </a:prstGeom>
          <a:noFill/>
          <a:ln>
            <a:solidFill>
              <a:schemeClr val="tx1">
                <a:lumMod val="25000"/>
                <a:lumOff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5722465" y="3534140"/>
            <a:ext cx="1639847" cy="1639846"/>
          </a:xfrm>
          <a:prstGeom prst="ellipse">
            <a:avLst/>
          </a:prstGeom>
          <a:noFill/>
          <a:ln>
            <a:solidFill>
              <a:schemeClr val="tx1">
                <a:lumMod val="25000"/>
                <a:lumOff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8842487" y="853222"/>
            <a:ext cx="1639847" cy="1639846"/>
          </a:xfrm>
          <a:prstGeom prst="ellipse">
            <a:avLst/>
          </a:prstGeom>
          <a:noFill/>
          <a:ln>
            <a:solidFill>
              <a:schemeClr val="tx1">
                <a:lumMod val="25000"/>
                <a:lumOff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7381104" y="2834905"/>
            <a:ext cx="2408538" cy="298672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70000"/>
              </a:lnSpc>
            </a:pPr>
            <a:r>
              <a:rPr lang="cs-CZ" b="1" dirty="0"/>
              <a:t>požadavek na dotaci</a:t>
            </a:r>
            <a:endParaRPr lang="cs-CZ" b="1" dirty="0">
              <a:solidFill>
                <a:schemeClr val="accent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424881" y="2961545"/>
            <a:ext cx="2392062" cy="136531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cs-CZ" sz="5400" b="1" dirty="0">
                <a:solidFill>
                  <a:schemeClr val="tx1">
                    <a:alpha val="80000"/>
                  </a:schemeClr>
                </a:solidFill>
              </a:rPr>
              <a:t>1.511</a:t>
            </a:r>
            <a:r>
              <a:rPr lang="cs-CZ" sz="5400" dirty="0">
                <a:solidFill>
                  <a:schemeClr val="tx1">
                    <a:alpha val="80000"/>
                  </a:schemeClr>
                </a:solidFill>
              </a:rPr>
              <a:t> </a:t>
            </a:r>
          </a:p>
          <a:p>
            <a:pPr algn="ctr">
              <a:lnSpc>
                <a:spcPct val="120000"/>
              </a:lnSpc>
            </a:pPr>
            <a:r>
              <a:rPr lang="cs-CZ" sz="1600" dirty="0">
                <a:solidFill>
                  <a:schemeClr val="tx1">
                    <a:alpha val="80000"/>
                  </a:schemeClr>
                </a:solidFill>
              </a:rPr>
              <a:t>mil. Kč</a:t>
            </a:r>
          </a:p>
        </p:txBody>
      </p:sp>
      <p:sp>
        <p:nvSpPr>
          <p:cNvPr id="10" name="Oval 9"/>
          <p:cNvSpPr/>
          <p:nvPr/>
        </p:nvSpPr>
        <p:spPr>
          <a:xfrm>
            <a:off x="6988777" y="1937545"/>
            <a:ext cx="3193192" cy="3193190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cxnSp>
        <p:nvCxnSpPr>
          <p:cNvPr id="19" name="Straight Connector 6">
            <a:extLst>
              <a:ext uri="{FF2B5EF4-FFF2-40B4-BE49-F238E27FC236}">
                <a16:creationId xmlns:a16="http://schemas.microsoft.com/office/drawing/2014/main" id="{681CB4F8-23D3-3143-BFC5-6B4F2F837B75}"/>
              </a:ext>
            </a:extLst>
          </p:cNvPr>
          <p:cNvCxnSpPr/>
          <p:nvPr/>
        </p:nvCxnSpPr>
        <p:spPr>
          <a:xfrm>
            <a:off x="986110" y="0"/>
            <a:ext cx="0" cy="6858000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7">
            <a:extLst>
              <a:ext uri="{FF2B5EF4-FFF2-40B4-BE49-F238E27FC236}">
                <a16:creationId xmlns:a16="http://schemas.microsoft.com/office/drawing/2014/main" id="{D5D67392-9FF8-604C-8D7E-6187BEDE5D62}"/>
              </a:ext>
            </a:extLst>
          </p:cNvPr>
          <p:cNvCxnSpPr/>
          <p:nvPr/>
        </p:nvCxnSpPr>
        <p:spPr>
          <a:xfrm>
            <a:off x="468887" y="3262747"/>
            <a:ext cx="0" cy="344978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8">
            <a:extLst>
              <a:ext uri="{FF2B5EF4-FFF2-40B4-BE49-F238E27FC236}">
                <a16:creationId xmlns:a16="http://schemas.microsoft.com/office/drawing/2014/main" id="{A7123BDD-1891-1844-9A3E-1820928996E2}"/>
              </a:ext>
            </a:extLst>
          </p:cNvPr>
          <p:cNvCxnSpPr/>
          <p:nvPr/>
        </p:nvCxnSpPr>
        <p:spPr>
          <a:xfrm>
            <a:off x="516593" y="3262747"/>
            <a:ext cx="0" cy="344978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Oval 14">
            <a:extLst>
              <a:ext uri="{FF2B5EF4-FFF2-40B4-BE49-F238E27FC236}">
                <a16:creationId xmlns:a16="http://schemas.microsoft.com/office/drawing/2014/main" id="{8D4F1325-386B-0241-8D8A-563684023DE2}"/>
              </a:ext>
            </a:extLst>
          </p:cNvPr>
          <p:cNvSpPr/>
          <p:nvPr/>
        </p:nvSpPr>
        <p:spPr>
          <a:xfrm>
            <a:off x="8022563" y="4881081"/>
            <a:ext cx="1639847" cy="1639846"/>
          </a:xfrm>
          <a:prstGeom prst="ellipse">
            <a:avLst/>
          </a:prstGeom>
          <a:noFill/>
          <a:ln>
            <a:solidFill>
              <a:schemeClr val="tx1">
                <a:lumMod val="25000"/>
                <a:lumOff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24" name="Obdélník 23">
            <a:extLst>
              <a:ext uri="{FF2B5EF4-FFF2-40B4-BE49-F238E27FC236}">
                <a16:creationId xmlns:a16="http://schemas.microsoft.com/office/drawing/2014/main" id="{B68FD9FE-3627-1F44-8564-0CE4092C8084}"/>
              </a:ext>
            </a:extLst>
          </p:cNvPr>
          <p:cNvSpPr/>
          <p:nvPr/>
        </p:nvSpPr>
        <p:spPr>
          <a:xfrm>
            <a:off x="6248554" y="1490362"/>
            <a:ext cx="1313181" cy="113877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cs-CZ" sz="10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Karlovarské inovační </a:t>
            </a:r>
          </a:p>
          <a:p>
            <a:pPr algn="ctr"/>
            <a:r>
              <a:rPr lang="cs-CZ" sz="10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centrum</a:t>
            </a:r>
          </a:p>
          <a:p>
            <a:pPr algn="ctr"/>
            <a:r>
              <a:rPr lang="cs-CZ" sz="28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90,0 b</a:t>
            </a:r>
          </a:p>
          <a:p>
            <a:pPr algn="ctr"/>
            <a:endParaRPr lang="cs-CZ" sz="10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cs-CZ" sz="1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425 </a:t>
            </a:r>
            <a:r>
              <a:rPr lang="cs-CZ" sz="1000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mil.Kč</a:t>
            </a:r>
            <a:endParaRPr lang="cs-CZ" sz="1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6" name="Obdélník 25">
            <a:extLst>
              <a:ext uri="{FF2B5EF4-FFF2-40B4-BE49-F238E27FC236}">
                <a16:creationId xmlns:a16="http://schemas.microsoft.com/office/drawing/2014/main" id="{5F80988A-FE15-2F43-A296-AC2178ECC986}"/>
              </a:ext>
            </a:extLst>
          </p:cNvPr>
          <p:cNvSpPr/>
          <p:nvPr/>
        </p:nvSpPr>
        <p:spPr>
          <a:xfrm>
            <a:off x="5960387" y="3901348"/>
            <a:ext cx="1175322" cy="113877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cs-CZ" sz="10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Kreativní </a:t>
            </a:r>
          </a:p>
          <a:p>
            <a:pPr algn="ctr"/>
            <a:r>
              <a:rPr lang="cs-CZ" sz="10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 kulturní kancelář</a:t>
            </a:r>
          </a:p>
          <a:p>
            <a:pPr algn="ctr"/>
            <a:r>
              <a:rPr lang="cs-CZ" sz="28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87,5 b</a:t>
            </a:r>
          </a:p>
          <a:p>
            <a:pPr algn="ctr"/>
            <a:endParaRPr lang="cs-CZ" sz="10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cs-CZ" sz="1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158,4 </a:t>
            </a:r>
            <a:r>
              <a:rPr lang="cs-CZ" sz="1000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mil.Kč</a:t>
            </a:r>
            <a:endParaRPr lang="cs-CZ" sz="1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7" name="Obdélník 26">
            <a:extLst>
              <a:ext uri="{FF2B5EF4-FFF2-40B4-BE49-F238E27FC236}">
                <a16:creationId xmlns:a16="http://schemas.microsoft.com/office/drawing/2014/main" id="{B4F8091D-ED07-4447-B506-C5982DBEB45C}"/>
              </a:ext>
            </a:extLst>
          </p:cNvPr>
          <p:cNvSpPr/>
          <p:nvPr/>
        </p:nvSpPr>
        <p:spPr>
          <a:xfrm>
            <a:off x="9115626" y="1108687"/>
            <a:ext cx="1093569" cy="98488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cs-CZ" sz="10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vl:aštovka</a:t>
            </a:r>
          </a:p>
          <a:p>
            <a:pPr algn="ctr"/>
            <a:r>
              <a:rPr lang="cs-CZ" sz="28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85,5 b</a:t>
            </a:r>
          </a:p>
          <a:p>
            <a:pPr algn="ctr"/>
            <a:endParaRPr lang="cs-CZ" sz="10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cs-CZ" sz="1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165,5 </a:t>
            </a:r>
            <a:r>
              <a:rPr lang="cs-CZ" sz="1000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mil.Kč</a:t>
            </a:r>
            <a:endParaRPr lang="cs-CZ" sz="1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8" name="Obdélník 27">
            <a:extLst>
              <a:ext uri="{FF2B5EF4-FFF2-40B4-BE49-F238E27FC236}">
                <a16:creationId xmlns:a16="http://schemas.microsoft.com/office/drawing/2014/main" id="{53D3AB67-C3B1-184D-B947-3229734B193B}"/>
              </a:ext>
            </a:extLst>
          </p:cNvPr>
          <p:cNvSpPr/>
          <p:nvPr/>
        </p:nvSpPr>
        <p:spPr>
          <a:xfrm>
            <a:off x="10250628" y="3534140"/>
            <a:ext cx="1093569" cy="98488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cs-CZ" sz="10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KERAMKA</a:t>
            </a:r>
          </a:p>
          <a:p>
            <a:pPr algn="ctr"/>
            <a:r>
              <a:rPr lang="cs-CZ" sz="28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82,0 b</a:t>
            </a:r>
          </a:p>
          <a:p>
            <a:pPr algn="ctr"/>
            <a:endParaRPr lang="cs-CZ" sz="10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cs-CZ" sz="1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578 </a:t>
            </a:r>
            <a:r>
              <a:rPr lang="cs-CZ" sz="1000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mil.Kč</a:t>
            </a:r>
            <a:endParaRPr lang="cs-CZ" sz="1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9" name="Obdélník 28">
            <a:extLst>
              <a:ext uri="{FF2B5EF4-FFF2-40B4-BE49-F238E27FC236}">
                <a16:creationId xmlns:a16="http://schemas.microsoft.com/office/drawing/2014/main" id="{D8BFAEAE-DAE1-7443-B555-02464AD83FDB}"/>
              </a:ext>
            </a:extLst>
          </p:cNvPr>
          <p:cNvSpPr/>
          <p:nvPr/>
        </p:nvSpPr>
        <p:spPr>
          <a:xfrm>
            <a:off x="8295702" y="5286505"/>
            <a:ext cx="1093569" cy="98488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cs-CZ" sz="1000" b="1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transKA</a:t>
            </a:r>
            <a:endParaRPr lang="cs-CZ" sz="1000" b="1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cs-CZ" sz="28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78,0 b</a:t>
            </a:r>
          </a:p>
          <a:p>
            <a:pPr algn="ctr"/>
            <a:endParaRPr lang="cs-CZ" sz="10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cs-CZ" sz="1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184,4 </a:t>
            </a:r>
            <a:r>
              <a:rPr lang="cs-CZ" sz="1000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mil.Kč</a:t>
            </a:r>
            <a:endParaRPr lang="cs-CZ" sz="1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1" name="TextovéPole 30">
            <a:extLst>
              <a:ext uri="{FF2B5EF4-FFF2-40B4-BE49-F238E27FC236}">
                <a16:creationId xmlns:a16="http://schemas.microsoft.com/office/drawing/2014/main" id="{F817ED8A-DF55-4E40-B597-700D3A9A5798}"/>
              </a:ext>
            </a:extLst>
          </p:cNvPr>
          <p:cNvSpPr txBox="1"/>
          <p:nvPr/>
        </p:nvSpPr>
        <p:spPr>
          <a:xfrm>
            <a:off x="1646362" y="5541194"/>
            <a:ext cx="441348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600" i="1" dirty="0">
                <a:solidFill>
                  <a:srgbClr val="00B050"/>
                </a:solidFill>
                <a:latin typeface="+mj-lt"/>
              </a:rPr>
              <a:t>musí být koordinované a provázané</a:t>
            </a:r>
          </a:p>
        </p:txBody>
      </p:sp>
    </p:spTree>
    <p:extLst>
      <p:ext uri="{BB962C8B-B14F-4D97-AF65-F5344CB8AC3E}">
        <p14:creationId xmlns:p14="http://schemas.microsoft.com/office/powerpoint/2010/main" val="320229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b="1" dirty="0"/>
              <a:t>Obsah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719403" y="1700808"/>
            <a:ext cx="10515600" cy="4944549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cs-CZ" sz="2667" dirty="0">
                <a:cs typeface="Verdana" panose="020B0604030504040204" pitchFamily="34" charset="0"/>
              </a:rPr>
              <a:t> Výchozí podmínky – OP ST a FST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cs-CZ" sz="2800" dirty="0"/>
              <a:t> Proces výběru strategických projektů 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cs-CZ" sz="2667" dirty="0">
                <a:cs typeface="Verdana" panose="020B0604030504040204" pitchFamily="34" charset="0"/>
              </a:rPr>
              <a:t> Doporučené strategické projekty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cs-CZ" sz="2667" dirty="0">
                <a:cs typeface="Verdana" panose="020B0604030504040204" pitchFamily="34" charset="0"/>
              </a:rPr>
              <a:t> Další postup</a:t>
            </a:r>
          </a:p>
        </p:txBody>
      </p:sp>
    </p:spTree>
    <p:extLst>
      <p:ext uri="{BB962C8B-B14F-4D97-AF65-F5344CB8AC3E}">
        <p14:creationId xmlns:p14="http://schemas.microsoft.com/office/powerpoint/2010/main" val="352725838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Obdélník 29">
            <a:extLst>
              <a:ext uri="{FF2B5EF4-FFF2-40B4-BE49-F238E27FC236}">
                <a16:creationId xmlns:a16="http://schemas.microsoft.com/office/drawing/2014/main" id="{A2042162-9290-A346-B6D7-FB8A0026B97C}"/>
              </a:ext>
            </a:extLst>
          </p:cNvPr>
          <p:cNvSpPr/>
          <p:nvPr/>
        </p:nvSpPr>
        <p:spPr>
          <a:xfrm>
            <a:off x="1621109" y="273063"/>
            <a:ext cx="2784737" cy="62478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0" dirty="0">
                <a:solidFill>
                  <a:srgbClr val="FFC000"/>
                </a:solidFill>
              </a:rPr>
              <a:t>2</a:t>
            </a:r>
            <a:endParaRPr lang="cs-CZ" sz="40000" dirty="0">
              <a:solidFill>
                <a:srgbClr val="FFC00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KATEGORIE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12" name="Oval 11"/>
          <p:cNvSpPr/>
          <p:nvPr/>
        </p:nvSpPr>
        <p:spPr>
          <a:xfrm>
            <a:off x="6096000" y="1188625"/>
            <a:ext cx="1639847" cy="1639846"/>
          </a:xfrm>
          <a:prstGeom prst="ellipse">
            <a:avLst/>
          </a:prstGeom>
          <a:noFill/>
          <a:ln>
            <a:solidFill>
              <a:schemeClr val="tx1">
                <a:lumMod val="25000"/>
                <a:lumOff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6700873" y="4674270"/>
            <a:ext cx="1639847" cy="1639846"/>
          </a:xfrm>
          <a:prstGeom prst="ellipse">
            <a:avLst/>
          </a:prstGeom>
          <a:noFill/>
          <a:ln>
            <a:solidFill>
              <a:schemeClr val="tx1">
                <a:lumMod val="25000"/>
                <a:lumOff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10035560" y="2442824"/>
            <a:ext cx="1639847" cy="1639846"/>
          </a:xfrm>
          <a:prstGeom prst="ellipse">
            <a:avLst/>
          </a:prstGeom>
          <a:noFill/>
          <a:ln>
            <a:solidFill>
              <a:schemeClr val="tx1">
                <a:lumMod val="25000"/>
                <a:lumOff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7424881" y="2961545"/>
            <a:ext cx="2392062" cy="136531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cs-CZ" sz="5400" b="1" dirty="0">
                <a:solidFill>
                  <a:schemeClr val="tx1">
                    <a:alpha val="80000"/>
                  </a:schemeClr>
                </a:solidFill>
              </a:rPr>
              <a:t>1.159</a:t>
            </a:r>
            <a:r>
              <a:rPr lang="cs-CZ" sz="5400" dirty="0">
                <a:solidFill>
                  <a:schemeClr val="tx1">
                    <a:alpha val="80000"/>
                  </a:schemeClr>
                </a:solidFill>
              </a:rPr>
              <a:t> </a:t>
            </a:r>
          </a:p>
          <a:p>
            <a:pPr algn="ctr">
              <a:lnSpc>
                <a:spcPct val="120000"/>
              </a:lnSpc>
            </a:pPr>
            <a:r>
              <a:rPr lang="cs-CZ" sz="1600" dirty="0">
                <a:solidFill>
                  <a:schemeClr val="tx1">
                    <a:alpha val="80000"/>
                  </a:schemeClr>
                </a:solidFill>
              </a:rPr>
              <a:t>mil. Kč</a:t>
            </a:r>
          </a:p>
        </p:txBody>
      </p:sp>
      <p:sp>
        <p:nvSpPr>
          <p:cNvPr id="10" name="Oval 9"/>
          <p:cNvSpPr/>
          <p:nvPr/>
        </p:nvSpPr>
        <p:spPr>
          <a:xfrm>
            <a:off x="6988777" y="1937545"/>
            <a:ext cx="3193192" cy="3193190"/>
          </a:xfrm>
          <a:prstGeom prst="ellipse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cxnSp>
        <p:nvCxnSpPr>
          <p:cNvPr id="19" name="Straight Connector 6">
            <a:extLst>
              <a:ext uri="{FF2B5EF4-FFF2-40B4-BE49-F238E27FC236}">
                <a16:creationId xmlns:a16="http://schemas.microsoft.com/office/drawing/2014/main" id="{681CB4F8-23D3-3143-BFC5-6B4F2F837B75}"/>
              </a:ext>
            </a:extLst>
          </p:cNvPr>
          <p:cNvCxnSpPr/>
          <p:nvPr/>
        </p:nvCxnSpPr>
        <p:spPr>
          <a:xfrm>
            <a:off x="986110" y="0"/>
            <a:ext cx="0" cy="6858000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7">
            <a:extLst>
              <a:ext uri="{FF2B5EF4-FFF2-40B4-BE49-F238E27FC236}">
                <a16:creationId xmlns:a16="http://schemas.microsoft.com/office/drawing/2014/main" id="{D5D67392-9FF8-604C-8D7E-6187BEDE5D62}"/>
              </a:ext>
            </a:extLst>
          </p:cNvPr>
          <p:cNvCxnSpPr/>
          <p:nvPr/>
        </p:nvCxnSpPr>
        <p:spPr>
          <a:xfrm>
            <a:off x="468887" y="3262747"/>
            <a:ext cx="0" cy="344978"/>
          </a:xfrm>
          <a:prstGeom prst="line">
            <a:avLst/>
          </a:prstGeom>
          <a:ln w="254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8">
            <a:extLst>
              <a:ext uri="{FF2B5EF4-FFF2-40B4-BE49-F238E27FC236}">
                <a16:creationId xmlns:a16="http://schemas.microsoft.com/office/drawing/2014/main" id="{A7123BDD-1891-1844-9A3E-1820928996E2}"/>
              </a:ext>
            </a:extLst>
          </p:cNvPr>
          <p:cNvCxnSpPr/>
          <p:nvPr/>
        </p:nvCxnSpPr>
        <p:spPr>
          <a:xfrm>
            <a:off x="516593" y="3262747"/>
            <a:ext cx="0" cy="344978"/>
          </a:xfrm>
          <a:prstGeom prst="line">
            <a:avLst/>
          </a:prstGeom>
          <a:ln w="254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Obdélník 23">
            <a:extLst>
              <a:ext uri="{FF2B5EF4-FFF2-40B4-BE49-F238E27FC236}">
                <a16:creationId xmlns:a16="http://schemas.microsoft.com/office/drawing/2014/main" id="{B68FD9FE-3627-1F44-8564-0CE4092C8084}"/>
              </a:ext>
            </a:extLst>
          </p:cNvPr>
          <p:cNvSpPr/>
          <p:nvPr/>
        </p:nvSpPr>
        <p:spPr>
          <a:xfrm>
            <a:off x="6224509" y="1490362"/>
            <a:ext cx="1361271" cy="98488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cs-CZ" sz="10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Business park Sokolov</a:t>
            </a:r>
          </a:p>
          <a:p>
            <a:pPr algn="ctr"/>
            <a:r>
              <a:rPr lang="cs-CZ" sz="28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83,0 b</a:t>
            </a:r>
          </a:p>
          <a:p>
            <a:pPr algn="ctr"/>
            <a:endParaRPr lang="cs-CZ" sz="10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cs-CZ" sz="1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382,5 mil. Kč</a:t>
            </a:r>
            <a:endParaRPr lang="cs-CZ" sz="1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6" name="Obdélník 25">
            <a:extLst>
              <a:ext uri="{FF2B5EF4-FFF2-40B4-BE49-F238E27FC236}">
                <a16:creationId xmlns:a16="http://schemas.microsoft.com/office/drawing/2014/main" id="{5F80988A-FE15-2F43-A296-AC2178ECC986}"/>
              </a:ext>
            </a:extLst>
          </p:cNvPr>
          <p:cNvSpPr/>
          <p:nvPr/>
        </p:nvSpPr>
        <p:spPr>
          <a:xfrm>
            <a:off x="6891507" y="5041478"/>
            <a:ext cx="1269898" cy="113877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cs-CZ" sz="10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Centrum lázeňského</a:t>
            </a:r>
          </a:p>
          <a:p>
            <a:pPr algn="ctr"/>
            <a:r>
              <a:rPr lang="cs-CZ" sz="10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výzkumu</a:t>
            </a:r>
          </a:p>
          <a:p>
            <a:pPr algn="ctr"/>
            <a:r>
              <a:rPr lang="cs-CZ" sz="28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67,0 b</a:t>
            </a:r>
          </a:p>
          <a:p>
            <a:pPr algn="ctr"/>
            <a:endParaRPr lang="cs-CZ" sz="10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cs-CZ" sz="1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276,7 </a:t>
            </a:r>
            <a:r>
              <a:rPr lang="cs-CZ" sz="1000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mil.Kč</a:t>
            </a:r>
            <a:endParaRPr lang="cs-CZ" sz="1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7" name="Obdélník 26">
            <a:extLst>
              <a:ext uri="{FF2B5EF4-FFF2-40B4-BE49-F238E27FC236}">
                <a16:creationId xmlns:a16="http://schemas.microsoft.com/office/drawing/2014/main" id="{B4F8091D-ED07-4447-B506-C5982DBEB45C}"/>
              </a:ext>
            </a:extLst>
          </p:cNvPr>
          <p:cNvSpPr/>
          <p:nvPr/>
        </p:nvSpPr>
        <p:spPr>
          <a:xfrm>
            <a:off x="10196488" y="2698289"/>
            <a:ext cx="1317990" cy="113877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cs-CZ" sz="10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Sokolovská investiční</a:t>
            </a:r>
          </a:p>
          <a:p>
            <a:pPr algn="ctr"/>
            <a:r>
              <a:rPr lang="cs-CZ" sz="10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green </a:t>
            </a:r>
            <a:r>
              <a:rPr lang="cs-CZ" sz="1000" b="1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development</a:t>
            </a:r>
            <a:endParaRPr lang="cs-CZ" sz="1000" b="1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cs-CZ" sz="28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72,0 b</a:t>
            </a:r>
          </a:p>
          <a:p>
            <a:pPr algn="ctr"/>
            <a:endParaRPr lang="cs-CZ" sz="10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cs-CZ" sz="10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500 mil. Kč</a:t>
            </a:r>
          </a:p>
        </p:txBody>
      </p:sp>
      <p:sp>
        <p:nvSpPr>
          <p:cNvPr id="23" name="TextBox 6">
            <a:extLst>
              <a:ext uri="{FF2B5EF4-FFF2-40B4-BE49-F238E27FC236}">
                <a16:creationId xmlns:a16="http://schemas.microsoft.com/office/drawing/2014/main" id="{BB8A45D9-97E7-8B43-BC6C-7004EC347C86}"/>
              </a:ext>
            </a:extLst>
          </p:cNvPr>
          <p:cNvSpPr txBox="1"/>
          <p:nvPr/>
        </p:nvSpPr>
        <p:spPr>
          <a:xfrm>
            <a:off x="7381104" y="2834905"/>
            <a:ext cx="2408538" cy="298672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70000"/>
              </a:lnSpc>
            </a:pPr>
            <a:r>
              <a:rPr lang="cs-CZ" b="1" dirty="0"/>
              <a:t>požadavek na dotaci</a:t>
            </a:r>
            <a:endParaRPr lang="cs-CZ" b="1" dirty="0">
              <a:solidFill>
                <a:schemeClr val="accent1"/>
              </a:solidFill>
            </a:endParaRPr>
          </a:p>
        </p:txBody>
      </p:sp>
      <p:sp>
        <p:nvSpPr>
          <p:cNvPr id="2" name="TextovéPole 1">
            <a:extLst>
              <a:ext uri="{FF2B5EF4-FFF2-40B4-BE49-F238E27FC236}">
                <a16:creationId xmlns:a16="http://schemas.microsoft.com/office/drawing/2014/main" id="{E025A84C-CA20-6443-90A8-3CCDB8EC06A4}"/>
              </a:ext>
            </a:extLst>
          </p:cNvPr>
          <p:cNvSpPr txBox="1"/>
          <p:nvPr/>
        </p:nvSpPr>
        <p:spPr>
          <a:xfrm>
            <a:off x="8194079" y="4404706"/>
            <a:ext cx="7825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i="1" dirty="0">
                <a:solidFill>
                  <a:srgbClr val="C00000"/>
                </a:solidFill>
              </a:rPr>
              <a:t>odhad</a:t>
            </a:r>
          </a:p>
        </p:txBody>
      </p:sp>
      <p:sp>
        <p:nvSpPr>
          <p:cNvPr id="25" name="Rectangle 4">
            <a:extLst>
              <a:ext uri="{FF2B5EF4-FFF2-40B4-BE49-F238E27FC236}">
                <a16:creationId xmlns:a16="http://schemas.microsoft.com/office/drawing/2014/main" id="{B9F36963-ADAD-C446-A951-ECDA882A7065}"/>
              </a:ext>
            </a:extLst>
          </p:cNvPr>
          <p:cNvSpPr/>
          <p:nvPr/>
        </p:nvSpPr>
        <p:spPr>
          <a:xfrm>
            <a:off x="10201298" y="1902982"/>
            <a:ext cx="1288192" cy="29423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64008" rIns="0" rtlCol="0" anchor="ctr"/>
          <a:lstStyle/>
          <a:p>
            <a:pPr algn="ctr"/>
            <a:r>
              <a:rPr lang="cs-CZ" sz="900" dirty="0">
                <a:solidFill>
                  <a:schemeClr val="tx1"/>
                </a:solidFill>
                <a:latin typeface="Montserrat" charset="0"/>
                <a:ea typeface="Montserrat" charset="0"/>
                <a:cs typeface="Montserrat" charset="0"/>
              </a:rPr>
              <a:t>s podmínkou</a:t>
            </a:r>
          </a:p>
        </p:txBody>
      </p:sp>
      <p:sp>
        <p:nvSpPr>
          <p:cNvPr id="31" name="Right Triangle 5">
            <a:extLst>
              <a:ext uri="{FF2B5EF4-FFF2-40B4-BE49-F238E27FC236}">
                <a16:creationId xmlns:a16="http://schemas.microsoft.com/office/drawing/2014/main" id="{DDB3D4FF-95D1-3E49-8C9D-746003D507B3}"/>
              </a:ext>
            </a:extLst>
          </p:cNvPr>
          <p:cNvSpPr/>
          <p:nvPr/>
        </p:nvSpPr>
        <p:spPr>
          <a:xfrm flipV="1">
            <a:off x="11335810" y="2197216"/>
            <a:ext cx="153680" cy="153680"/>
          </a:xfrm>
          <a:prstGeom prst="rtTriangl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32" name="TextovéPole 31">
            <a:extLst>
              <a:ext uri="{FF2B5EF4-FFF2-40B4-BE49-F238E27FC236}">
                <a16:creationId xmlns:a16="http://schemas.microsoft.com/office/drawing/2014/main" id="{56EF1E15-B750-5A4F-9B1E-5D6E81ABD3D1}"/>
              </a:ext>
            </a:extLst>
          </p:cNvPr>
          <p:cNvSpPr txBox="1"/>
          <p:nvPr/>
        </p:nvSpPr>
        <p:spPr>
          <a:xfrm>
            <a:off x="1646362" y="5541194"/>
            <a:ext cx="441348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600" i="1" dirty="0">
                <a:solidFill>
                  <a:schemeClr val="accent4"/>
                </a:solidFill>
                <a:latin typeface="+mj-lt"/>
              </a:rPr>
              <a:t>riziko přípravy a správnosti rozpočtu </a:t>
            </a:r>
          </a:p>
        </p:txBody>
      </p:sp>
    </p:spTree>
    <p:extLst>
      <p:ext uri="{BB962C8B-B14F-4D97-AF65-F5344CB8AC3E}">
        <p14:creationId xmlns:p14="http://schemas.microsoft.com/office/powerpoint/2010/main" val="372828337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Obdélník 29">
            <a:extLst>
              <a:ext uri="{FF2B5EF4-FFF2-40B4-BE49-F238E27FC236}">
                <a16:creationId xmlns:a16="http://schemas.microsoft.com/office/drawing/2014/main" id="{A2042162-9290-A346-B6D7-FB8A0026B97C}"/>
              </a:ext>
            </a:extLst>
          </p:cNvPr>
          <p:cNvSpPr/>
          <p:nvPr/>
        </p:nvSpPr>
        <p:spPr>
          <a:xfrm>
            <a:off x="1621109" y="273063"/>
            <a:ext cx="2784737" cy="62478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0" dirty="0">
                <a:solidFill>
                  <a:srgbClr val="C00000"/>
                </a:solidFill>
              </a:rPr>
              <a:t>3</a:t>
            </a:r>
            <a:endParaRPr lang="cs-CZ" sz="40000" dirty="0">
              <a:solidFill>
                <a:srgbClr val="C0000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KATEGORIE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12" name="Oval 11"/>
          <p:cNvSpPr/>
          <p:nvPr/>
        </p:nvSpPr>
        <p:spPr>
          <a:xfrm>
            <a:off x="6096000" y="1188625"/>
            <a:ext cx="1639847" cy="1639846"/>
          </a:xfrm>
          <a:prstGeom prst="ellipse">
            <a:avLst/>
          </a:prstGeom>
          <a:noFill/>
          <a:ln>
            <a:solidFill>
              <a:schemeClr val="tx1">
                <a:lumMod val="25000"/>
                <a:lumOff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7424881" y="2961545"/>
            <a:ext cx="2392062" cy="136531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cs-CZ" sz="5400" b="1" dirty="0">
                <a:solidFill>
                  <a:schemeClr val="tx1">
                    <a:alpha val="80000"/>
                  </a:schemeClr>
                </a:solidFill>
              </a:rPr>
              <a:t>650</a:t>
            </a:r>
            <a:r>
              <a:rPr lang="cs-CZ" sz="5400" dirty="0">
                <a:solidFill>
                  <a:schemeClr val="tx1">
                    <a:alpha val="80000"/>
                  </a:schemeClr>
                </a:solidFill>
              </a:rPr>
              <a:t> </a:t>
            </a:r>
          </a:p>
          <a:p>
            <a:pPr algn="ctr">
              <a:lnSpc>
                <a:spcPct val="120000"/>
              </a:lnSpc>
            </a:pPr>
            <a:r>
              <a:rPr lang="cs-CZ" sz="1600" dirty="0">
                <a:solidFill>
                  <a:schemeClr val="tx1">
                    <a:alpha val="80000"/>
                  </a:schemeClr>
                </a:solidFill>
              </a:rPr>
              <a:t>mil. Kč</a:t>
            </a:r>
          </a:p>
        </p:txBody>
      </p:sp>
      <p:sp>
        <p:nvSpPr>
          <p:cNvPr id="10" name="Oval 9"/>
          <p:cNvSpPr/>
          <p:nvPr/>
        </p:nvSpPr>
        <p:spPr>
          <a:xfrm>
            <a:off x="6988777" y="1937545"/>
            <a:ext cx="3193192" cy="319319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cxnSp>
        <p:nvCxnSpPr>
          <p:cNvPr id="19" name="Straight Connector 6">
            <a:extLst>
              <a:ext uri="{FF2B5EF4-FFF2-40B4-BE49-F238E27FC236}">
                <a16:creationId xmlns:a16="http://schemas.microsoft.com/office/drawing/2014/main" id="{681CB4F8-23D3-3143-BFC5-6B4F2F837B75}"/>
              </a:ext>
            </a:extLst>
          </p:cNvPr>
          <p:cNvCxnSpPr/>
          <p:nvPr/>
        </p:nvCxnSpPr>
        <p:spPr>
          <a:xfrm>
            <a:off x="986110" y="0"/>
            <a:ext cx="0" cy="6858000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7">
            <a:extLst>
              <a:ext uri="{FF2B5EF4-FFF2-40B4-BE49-F238E27FC236}">
                <a16:creationId xmlns:a16="http://schemas.microsoft.com/office/drawing/2014/main" id="{D5D67392-9FF8-604C-8D7E-6187BEDE5D62}"/>
              </a:ext>
            </a:extLst>
          </p:cNvPr>
          <p:cNvCxnSpPr/>
          <p:nvPr/>
        </p:nvCxnSpPr>
        <p:spPr>
          <a:xfrm>
            <a:off x="468887" y="3262747"/>
            <a:ext cx="0" cy="344978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8">
            <a:extLst>
              <a:ext uri="{FF2B5EF4-FFF2-40B4-BE49-F238E27FC236}">
                <a16:creationId xmlns:a16="http://schemas.microsoft.com/office/drawing/2014/main" id="{A7123BDD-1891-1844-9A3E-1820928996E2}"/>
              </a:ext>
            </a:extLst>
          </p:cNvPr>
          <p:cNvCxnSpPr/>
          <p:nvPr/>
        </p:nvCxnSpPr>
        <p:spPr>
          <a:xfrm>
            <a:off x="516593" y="3262747"/>
            <a:ext cx="0" cy="344978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Obdélník 23">
            <a:extLst>
              <a:ext uri="{FF2B5EF4-FFF2-40B4-BE49-F238E27FC236}">
                <a16:creationId xmlns:a16="http://schemas.microsoft.com/office/drawing/2014/main" id="{B68FD9FE-3627-1F44-8564-0CE4092C8084}"/>
              </a:ext>
            </a:extLst>
          </p:cNvPr>
          <p:cNvSpPr/>
          <p:nvPr/>
        </p:nvSpPr>
        <p:spPr>
          <a:xfrm>
            <a:off x="6366339" y="1321313"/>
            <a:ext cx="1093569" cy="129266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cs-CZ" sz="10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Regenerace </a:t>
            </a:r>
          </a:p>
          <a:p>
            <a:pPr algn="ctr"/>
            <a:r>
              <a:rPr lang="cs-CZ" sz="10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brownfieldu</a:t>
            </a:r>
          </a:p>
          <a:p>
            <a:pPr algn="ctr"/>
            <a:r>
              <a:rPr lang="cs-CZ" sz="10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Klínovec</a:t>
            </a:r>
          </a:p>
          <a:p>
            <a:pPr algn="ctr"/>
            <a:r>
              <a:rPr lang="cs-CZ" sz="28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72,0 b</a:t>
            </a:r>
          </a:p>
          <a:p>
            <a:pPr algn="ctr"/>
            <a:endParaRPr lang="cs-CZ" sz="10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cs-CZ" sz="10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150 mil. Kč</a:t>
            </a:r>
          </a:p>
        </p:txBody>
      </p:sp>
      <p:sp>
        <p:nvSpPr>
          <p:cNvPr id="23" name="Oval 14">
            <a:extLst>
              <a:ext uri="{FF2B5EF4-FFF2-40B4-BE49-F238E27FC236}">
                <a16:creationId xmlns:a16="http://schemas.microsoft.com/office/drawing/2014/main" id="{05A1A34E-5F0B-B249-B53C-0B4FDE931EE1}"/>
              </a:ext>
            </a:extLst>
          </p:cNvPr>
          <p:cNvSpPr/>
          <p:nvPr/>
        </p:nvSpPr>
        <p:spPr>
          <a:xfrm>
            <a:off x="6700873" y="4674270"/>
            <a:ext cx="1639847" cy="1639846"/>
          </a:xfrm>
          <a:prstGeom prst="ellipse">
            <a:avLst/>
          </a:prstGeom>
          <a:noFill/>
          <a:ln>
            <a:solidFill>
              <a:schemeClr val="tx1">
                <a:lumMod val="25000"/>
                <a:lumOff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25" name="Oval 15">
            <a:extLst>
              <a:ext uri="{FF2B5EF4-FFF2-40B4-BE49-F238E27FC236}">
                <a16:creationId xmlns:a16="http://schemas.microsoft.com/office/drawing/2014/main" id="{AFFE8877-B9CC-414D-95F7-1E8133555129}"/>
              </a:ext>
            </a:extLst>
          </p:cNvPr>
          <p:cNvSpPr/>
          <p:nvPr/>
        </p:nvSpPr>
        <p:spPr>
          <a:xfrm>
            <a:off x="10035560" y="2442824"/>
            <a:ext cx="1639847" cy="1639846"/>
          </a:xfrm>
          <a:prstGeom prst="ellipse">
            <a:avLst/>
          </a:prstGeom>
          <a:noFill/>
          <a:ln>
            <a:solidFill>
              <a:schemeClr val="tx1">
                <a:lumMod val="25000"/>
                <a:lumOff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31" name="Obdélník 30">
            <a:extLst>
              <a:ext uri="{FF2B5EF4-FFF2-40B4-BE49-F238E27FC236}">
                <a16:creationId xmlns:a16="http://schemas.microsoft.com/office/drawing/2014/main" id="{5F746681-DD89-974C-9991-D0242FE62888}"/>
              </a:ext>
            </a:extLst>
          </p:cNvPr>
          <p:cNvSpPr/>
          <p:nvPr/>
        </p:nvSpPr>
        <p:spPr>
          <a:xfrm>
            <a:off x="6979671" y="5041478"/>
            <a:ext cx="1093569" cy="113877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cs-CZ" sz="10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Chytrá krajina</a:t>
            </a:r>
          </a:p>
          <a:p>
            <a:pPr algn="ctr"/>
            <a:r>
              <a:rPr lang="cs-CZ" sz="10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2030+</a:t>
            </a:r>
          </a:p>
          <a:p>
            <a:pPr algn="ctr"/>
            <a:r>
              <a:rPr lang="cs-CZ" sz="28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64,0 b</a:t>
            </a:r>
          </a:p>
          <a:p>
            <a:pPr algn="ctr"/>
            <a:endParaRPr lang="cs-CZ" sz="10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cs-CZ" sz="1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266,1 mil. Kč</a:t>
            </a:r>
            <a:endParaRPr lang="cs-CZ" sz="1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2" name="Obdélník 31">
            <a:extLst>
              <a:ext uri="{FF2B5EF4-FFF2-40B4-BE49-F238E27FC236}">
                <a16:creationId xmlns:a16="http://schemas.microsoft.com/office/drawing/2014/main" id="{9FD26F32-0D95-4D4D-B6BC-57D42EF44192}"/>
              </a:ext>
            </a:extLst>
          </p:cNvPr>
          <p:cNvSpPr/>
          <p:nvPr/>
        </p:nvSpPr>
        <p:spPr>
          <a:xfrm>
            <a:off x="10308698" y="2616416"/>
            <a:ext cx="1093569" cy="129266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cs-CZ" sz="10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Revitalizace </a:t>
            </a:r>
          </a:p>
          <a:p>
            <a:pPr algn="ctr"/>
            <a:r>
              <a:rPr lang="cs-CZ" sz="10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 resocializace </a:t>
            </a:r>
          </a:p>
          <a:p>
            <a:pPr algn="ctr"/>
            <a:r>
              <a:rPr lang="cs-CZ" sz="10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MEDARD</a:t>
            </a:r>
          </a:p>
          <a:p>
            <a:pPr algn="ctr"/>
            <a:r>
              <a:rPr lang="cs-CZ" sz="28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67,0 b</a:t>
            </a:r>
          </a:p>
          <a:p>
            <a:pPr algn="ctr"/>
            <a:endParaRPr lang="cs-CZ" sz="10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cs-CZ" sz="1000" dirty="0">
                <a:latin typeface="Calibri" panose="020F0502020204030204" pitchFamily="34" charset="0"/>
                <a:cs typeface="Calibri" panose="020F0502020204030204" pitchFamily="34" charset="0"/>
              </a:rPr>
              <a:t>233,2 mil. Kč</a:t>
            </a:r>
          </a:p>
        </p:txBody>
      </p:sp>
      <p:sp>
        <p:nvSpPr>
          <p:cNvPr id="33" name="TextBox 6">
            <a:extLst>
              <a:ext uri="{FF2B5EF4-FFF2-40B4-BE49-F238E27FC236}">
                <a16:creationId xmlns:a16="http://schemas.microsoft.com/office/drawing/2014/main" id="{3DB9874B-7FBE-7A42-A6B1-C5E7E2413533}"/>
              </a:ext>
            </a:extLst>
          </p:cNvPr>
          <p:cNvSpPr txBox="1"/>
          <p:nvPr/>
        </p:nvSpPr>
        <p:spPr>
          <a:xfrm>
            <a:off x="7381104" y="2834905"/>
            <a:ext cx="2408538" cy="298672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70000"/>
              </a:lnSpc>
            </a:pPr>
            <a:r>
              <a:rPr lang="cs-CZ" b="1" dirty="0"/>
              <a:t>požadavek na dotaci</a:t>
            </a:r>
            <a:endParaRPr lang="cs-CZ" b="1" dirty="0">
              <a:solidFill>
                <a:schemeClr val="accent1"/>
              </a:solidFill>
            </a:endParaRPr>
          </a:p>
        </p:txBody>
      </p:sp>
      <p:sp>
        <p:nvSpPr>
          <p:cNvPr id="34" name="TextovéPole 33">
            <a:extLst>
              <a:ext uri="{FF2B5EF4-FFF2-40B4-BE49-F238E27FC236}">
                <a16:creationId xmlns:a16="http://schemas.microsoft.com/office/drawing/2014/main" id="{CA54E48B-83C1-4647-9166-8C08848EDB2E}"/>
              </a:ext>
            </a:extLst>
          </p:cNvPr>
          <p:cNvSpPr txBox="1"/>
          <p:nvPr/>
        </p:nvSpPr>
        <p:spPr>
          <a:xfrm>
            <a:off x="8194079" y="4404706"/>
            <a:ext cx="7825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i="1" dirty="0">
                <a:solidFill>
                  <a:srgbClr val="C00000"/>
                </a:solidFill>
              </a:rPr>
              <a:t>odhad</a:t>
            </a:r>
          </a:p>
        </p:txBody>
      </p:sp>
      <p:sp>
        <p:nvSpPr>
          <p:cNvPr id="35" name="Rectangle 4">
            <a:extLst>
              <a:ext uri="{FF2B5EF4-FFF2-40B4-BE49-F238E27FC236}">
                <a16:creationId xmlns:a16="http://schemas.microsoft.com/office/drawing/2014/main" id="{682012FE-5148-1D46-A166-46F8AEAA07B4}"/>
              </a:ext>
            </a:extLst>
          </p:cNvPr>
          <p:cNvSpPr/>
          <p:nvPr/>
        </p:nvSpPr>
        <p:spPr>
          <a:xfrm>
            <a:off x="6216665" y="694093"/>
            <a:ext cx="1288192" cy="294234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64008" rIns="0" rtlCol="0" anchor="ctr"/>
          <a:lstStyle/>
          <a:p>
            <a:pPr algn="ctr"/>
            <a:r>
              <a:rPr lang="cs-CZ" sz="900" dirty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s podmínkou</a:t>
            </a:r>
          </a:p>
        </p:txBody>
      </p:sp>
      <p:sp>
        <p:nvSpPr>
          <p:cNvPr id="36" name="Right Triangle 5">
            <a:extLst>
              <a:ext uri="{FF2B5EF4-FFF2-40B4-BE49-F238E27FC236}">
                <a16:creationId xmlns:a16="http://schemas.microsoft.com/office/drawing/2014/main" id="{A7FDAF2C-14AF-564B-8515-626840674D2C}"/>
              </a:ext>
            </a:extLst>
          </p:cNvPr>
          <p:cNvSpPr/>
          <p:nvPr/>
        </p:nvSpPr>
        <p:spPr>
          <a:xfrm flipV="1">
            <a:off x="7351177" y="988327"/>
            <a:ext cx="153680" cy="153680"/>
          </a:xfrm>
          <a:prstGeom prst="rtTriangl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39" name="Rectangle 4">
            <a:extLst>
              <a:ext uri="{FF2B5EF4-FFF2-40B4-BE49-F238E27FC236}">
                <a16:creationId xmlns:a16="http://schemas.microsoft.com/office/drawing/2014/main" id="{4150DE81-7A35-8343-ABED-C3436EFF3673}"/>
              </a:ext>
            </a:extLst>
          </p:cNvPr>
          <p:cNvSpPr/>
          <p:nvPr/>
        </p:nvSpPr>
        <p:spPr>
          <a:xfrm>
            <a:off x="6905887" y="6472720"/>
            <a:ext cx="1288192" cy="294234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64008" rIns="0" rtlCol="0" anchor="ctr"/>
          <a:lstStyle/>
          <a:p>
            <a:pPr algn="ctr"/>
            <a:r>
              <a:rPr lang="cs-CZ" sz="900" dirty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s podmínkou</a:t>
            </a:r>
          </a:p>
        </p:txBody>
      </p:sp>
      <p:sp>
        <p:nvSpPr>
          <p:cNvPr id="40" name="Right Triangle 5">
            <a:extLst>
              <a:ext uri="{FF2B5EF4-FFF2-40B4-BE49-F238E27FC236}">
                <a16:creationId xmlns:a16="http://schemas.microsoft.com/office/drawing/2014/main" id="{2BADF43C-2109-E348-8431-8E835D034639}"/>
              </a:ext>
            </a:extLst>
          </p:cNvPr>
          <p:cNvSpPr/>
          <p:nvPr/>
        </p:nvSpPr>
        <p:spPr>
          <a:xfrm rot="10800000" flipV="1">
            <a:off x="6905887" y="6320841"/>
            <a:ext cx="153680" cy="153680"/>
          </a:xfrm>
          <a:prstGeom prst="rtTriangl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41" name="TextovéPole 40">
            <a:extLst>
              <a:ext uri="{FF2B5EF4-FFF2-40B4-BE49-F238E27FC236}">
                <a16:creationId xmlns:a16="http://schemas.microsoft.com/office/drawing/2014/main" id="{3861C3A6-9F1B-9C4B-8AA9-21C8FDFBA278}"/>
              </a:ext>
            </a:extLst>
          </p:cNvPr>
          <p:cNvSpPr txBox="1"/>
          <p:nvPr/>
        </p:nvSpPr>
        <p:spPr>
          <a:xfrm>
            <a:off x="1646362" y="5541194"/>
            <a:ext cx="44134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600" i="1" dirty="0">
                <a:solidFill>
                  <a:srgbClr val="C00000"/>
                </a:solidFill>
                <a:latin typeface="+mj-lt"/>
              </a:rPr>
              <a:t>podmínky realizace</a:t>
            </a:r>
          </a:p>
        </p:txBody>
      </p:sp>
    </p:spTree>
    <p:extLst>
      <p:ext uri="{BB962C8B-B14F-4D97-AF65-F5344CB8AC3E}">
        <p14:creationId xmlns:p14="http://schemas.microsoft.com/office/powerpoint/2010/main" val="294095471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68965" y="365127"/>
            <a:ext cx="10515600" cy="1325563"/>
          </a:xfrm>
        </p:spPr>
        <p:txBody>
          <a:bodyPr>
            <a:normAutofit/>
          </a:bodyPr>
          <a:lstStyle/>
          <a:p>
            <a:r>
              <a:rPr lang="cs-CZ" b="1" dirty="0"/>
              <a:t>4) Další postup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719403" y="1556792"/>
            <a:ext cx="10753195" cy="4351339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200000"/>
              </a:lnSpc>
            </a:pPr>
            <a:r>
              <a:rPr lang="cs-CZ" sz="3300" dirty="0"/>
              <a:t>Schválení postupu</a:t>
            </a:r>
          </a:p>
          <a:p>
            <a:pPr>
              <a:lnSpc>
                <a:spcPct val="200000"/>
              </a:lnSpc>
            </a:pPr>
            <a:r>
              <a:rPr lang="cs-CZ" sz="3300" dirty="0"/>
              <a:t>Uvedení strategických projektů do PSÚT (s příslušnými podmínkami)</a:t>
            </a:r>
          </a:p>
          <a:p>
            <a:pPr>
              <a:lnSpc>
                <a:spcPct val="200000"/>
              </a:lnSpc>
            </a:pPr>
            <a:r>
              <a:rPr lang="cs-CZ" sz="3300" dirty="0"/>
              <a:t>Koordinace přípravy projektů</a:t>
            </a:r>
          </a:p>
          <a:p>
            <a:pPr>
              <a:lnSpc>
                <a:spcPct val="200000"/>
              </a:lnSpc>
            </a:pPr>
            <a:r>
              <a:rPr lang="cs-CZ" sz="3300" dirty="0"/>
              <a:t>Jednání s ŘO OP ST a EK</a:t>
            </a:r>
          </a:p>
          <a:p>
            <a:pPr>
              <a:lnSpc>
                <a:spcPct val="200000"/>
              </a:lnSpc>
            </a:pPr>
            <a:endParaRPr lang="cs-CZ" sz="3300" dirty="0"/>
          </a:p>
          <a:p>
            <a:pPr>
              <a:lnSpc>
                <a:spcPct val="200000"/>
              </a:lnSpc>
            </a:pPr>
            <a:endParaRPr lang="cs-CZ" sz="2133" dirty="0"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136069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>
            <a:extLst>
              <a:ext uri="{FF2B5EF4-FFF2-40B4-BE49-F238E27FC236}">
                <a16:creationId xmlns:a16="http://schemas.microsoft.com/office/drawing/2014/main" id="{32BF15AF-5018-B240-B277-8F4B80FC2F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5320" y="365125"/>
            <a:ext cx="5120114" cy="1692794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dirty="0"/>
              <a:t>Děkuji za pozornost</a:t>
            </a:r>
            <a:endParaRPr lang="en-US" dirty="0"/>
          </a:p>
        </p:txBody>
      </p:sp>
      <p:cxnSp>
        <p:nvCxnSpPr>
          <p:cNvPr id="37" name="Straight Arrow Connector 28">
            <a:extLst>
              <a:ext uri="{FF2B5EF4-FFF2-40B4-BE49-F238E27FC236}">
                <a16:creationId xmlns:a16="http://schemas.microsoft.com/office/drawing/2014/main" id="{E4A809D5-3600-46D4-A466-67F2349A54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55320" y="2316480"/>
            <a:ext cx="4572000" cy="0"/>
          </a:xfrm>
          <a:prstGeom prst="straightConnector1">
            <a:avLst/>
          </a:prstGeom>
          <a:ln w="19050" cap="sq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67E1F339-E32C-D644-81B3-352F7BD4A9D2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655321" y="2575034"/>
            <a:ext cx="5120113" cy="3462228"/>
          </a:xfrm>
        </p:spPr>
        <p:txBody>
          <a:bodyPr vert="horz" lIns="91440" tIns="45720" rIns="91440" bIns="45720" rtlCol="0">
            <a:normAutofit/>
          </a:bodyPr>
          <a:lstStyle/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</p:txBody>
      </p:sp>
      <p:pic>
        <p:nvPicPr>
          <p:cNvPr id="13" name="Obrázek 12">
            <a:extLst>
              <a:ext uri="{FF2B5EF4-FFF2-40B4-BE49-F238E27FC236}">
                <a16:creationId xmlns:a16="http://schemas.microsoft.com/office/drawing/2014/main" id="{D5F541EC-1A4F-C943-AE8E-D77F5265CE8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006" r="42213"/>
          <a:stretch/>
        </p:blipFill>
        <p:spPr>
          <a:xfrm>
            <a:off x="5878849" y="10"/>
            <a:ext cx="6313150" cy="6857987"/>
          </a:xfrm>
          <a:custGeom>
            <a:avLst/>
            <a:gdLst/>
            <a:ahLst/>
            <a:cxnLst/>
            <a:rect l="l" t="t" r="r" b="b"/>
            <a:pathLst>
              <a:path w="6313150" h="6857997">
                <a:moveTo>
                  <a:pt x="65565" y="0"/>
                </a:moveTo>
                <a:lnTo>
                  <a:pt x="6313150" y="0"/>
                </a:lnTo>
                <a:lnTo>
                  <a:pt x="6313150" y="6857997"/>
                </a:lnTo>
                <a:lnTo>
                  <a:pt x="3293946" y="6857997"/>
                </a:lnTo>
                <a:lnTo>
                  <a:pt x="3235857" y="6823061"/>
                </a:lnTo>
                <a:cubicBezTo>
                  <a:pt x="1291240" y="5592803"/>
                  <a:pt x="0" y="3423096"/>
                  <a:pt x="0" y="951803"/>
                </a:cubicBezTo>
                <a:cubicBezTo>
                  <a:pt x="0" y="727140"/>
                  <a:pt x="10673" y="504970"/>
                  <a:pt x="31536" y="285771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355414071"/>
      </p:ext>
    </p:extLst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68965" y="365127"/>
            <a:ext cx="10515600" cy="1325563"/>
          </a:xfrm>
        </p:spPr>
        <p:txBody>
          <a:bodyPr>
            <a:normAutofit/>
          </a:bodyPr>
          <a:lstStyle/>
          <a:p>
            <a:r>
              <a:rPr lang="cs-CZ" b="1" dirty="0"/>
              <a:t>1) Výchozí podmínky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719403" y="1556792"/>
            <a:ext cx="10753195" cy="4351339"/>
          </a:xfrm>
        </p:spPr>
        <p:txBody>
          <a:bodyPr>
            <a:normAutofit fontScale="92500"/>
          </a:bodyPr>
          <a:lstStyle/>
          <a:p>
            <a:pPr>
              <a:lnSpc>
                <a:spcPct val="200000"/>
              </a:lnSpc>
            </a:pPr>
            <a:r>
              <a:rPr lang="cs-CZ" sz="2667" dirty="0">
                <a:cs typeface="Verdana" panose="020B0604030504040204" pitchFamily="34" charset="0"/>
              </a:rPr>
              <a:t>OP ST – nástroj pro podporu KVK (tzv. uhelných regionů).</a:t>
            </a:r>
          </a:p>
          <a:p>
            <a:pPr>
              <a:lnSpc>
                <a:spcPct val="200000"/>
              </a:lnSpc>
            </a:pPr>
            <a:r>
              <a:rPr lang="cs-CZ" sz="2667" dirty="0">
                <a:cs typeface="Verdana" panose="020B0604030504040204" pitchFamily="34" charset="0"/>
              </a:rPr>
              <a:t>Modernizační fond, OP 2020 + atp. – další nástroje financování aktivit v KVK.</a:t>
            </a:r>
          </a:p>
          <a:p>
            <a:pPr>
              <a:lnSpc>
                <a:spcPct val="200000"/>
              </a:lnSpc>
            </a:pPr>
            <a:r>
              <a:rPr lang="cs-CZ" sz="2667" dirty="0">
                <a:cs typeface="Verdana" panose="020B0604030504040204" pitchFamily="34" charset="0"/>
              </a:rPr>
              <a:t>Strategické projekty v PSUT / OP ST.</a:t>
            </a:r>
          </a:p>
          <a:p>
            <a:pPr lvl="1">
              <a:lnSpc>
                <a:spcPct val="200000"/>
              </a:lnSpc>
            </a:pPr>
            <a:r>
              <a:rPr lang="cs-CZ" sz="2133" dirty="0">
                <a:cs typeface="Verdana" panose="020B0604030504040204" pitchFamily="34" charset="0"/>
              </a:rPr>
              <a:t>Podmínkou je zhodnocení záměrů dle Metodiky schválené MMR, MŽP a Transformační platformou.</a:t>
            </a:r>
          </a:p>
        </p:txBody>
      </p:sp>
    </p:spTree>
    <p:extLst>
      <p:ext uri="{BB962C8B-B14F-4D97-AF65-F5344CB8AC3E}">
        <p14:creationId xmlns:p14="http://schemas.microsoft.com/office/powerpoint/2010/main" val="41119690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" name="Google Shape;318;p62"/>
          <p:cNvSpPr txBox="1"/>
          <p:nvPr/>
        </p:nvSpPr>
        <p:spPr>
          <a:xfrm>
            <a:off x="654050" y="469900"/>
            <a:ext cx="11188700" cy="334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Calibri"/>
              <a:buNone/>
            </a:pPr>
            <a:r>
              <a:rPr lang="cs-CZ" sz="21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Logika uvažování i zdrojích</a:t>
            </a:r>
            <a:endParaRPr dirty="0"/>
          </a:p>
        </p:txBody>
      </p:sp>
      <p:grpSp>
        <p:nvGrpSpPr>
          <p:cNvPr id="319" name="Google Shape;319;p62"/>
          <p:cNvGrpSpPr/>
          <p:nvPr/>
        </p:nvGrpSpPr>
        <p:grpSpPr>
          <a:xfrm>
            <a:off x="3343211" y="336062"/>
            <a:ext cx="8337495" cy="5900381"/>
            <a:chOff x="3852771" y="1248960"/>
            <a:chExt cx="6500471" cy="4600332"/>
          </a:xfrm>
        </p:grpSpPr>
        <p:grpSp>
          <p:nvGrpSpPr>
            <p:cNvPr id="320" name="Google Shape;320;p62"/>
            <p:cNvGrpSpPr/>
            <p:nvPr/>
          </p:nvGrpSpPr>
          <p:grpSpPr>
            <a:xfrm>
              <a:off x="3852771" y="1248960"/>
              <a:ext cx="3301186" cy="4600332"/>
              <a:chOff x="2444502" y="253218"/>
              <a:chExt cx="3301186" cy="4600332"/>
            </a:xfrm>
          </p:grpSpPr>
          <p:sp>
            <p:nvSpPr>
              <p:cNvPr id="321" name="Google Shape;321;p62"/>
              <p:cNvSpPr/>
              <p:nvPr/>
            </p:nvSpPr>
            <p:spPr>
              <a:xfrm>
                <a:off x="3537058" y="253218"/>
                <a:ext cx="1752377" cy="1752377"/>
              </a:xfrm>
              <a:prstGeom prst="ellipse">
                <a:avLst/>
              </a:prstGeom>
              <a:solidFill>
                <a:srgbClr val="86BC25">
                  <a:alpha val="69803"/>
                </a:srgbClr>
              </a:solidFill>
              <a:ln>
                <a:noFill/>
              </a:ln>
            </p:spPr>
            <p:txBody>
              <a:bodyPr spcFirstLastPara="1" wrap="square" lIns="88900" tIns="88900" rIns="88900" bIns="889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6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Noto Sans Symbols"/>
                  <a:buNone/>
                </a:pPr>
                <a:r>
                  <a:rPr lang="cs-CZ" sz="1800" b="0" i="0" u="none" strike="noStrike" cap="non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Modernizační fond</a:t>
                </a:r>
                <a:endParaRPr/>
              </a:p>
              <a:p>
                <a:pPr marL="0" marR="0" lvl="0" indent="0" algn="ctr" rtl="0">
                  <a:lnSpc>
                    <a:spcPct val="106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Noto Sans Symbols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  <a:p>
                <a:pPr marL="0" marR="0" lvl="0" indent="0" algn="ctr" rtl="0">
                  <a:lnSpc>
                    <a:spcPct val="106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Noto Sans Symbols"/>
                  <a:buNone/>
                </a:pPr>
                <a:r>
                  <a:rPr lang="cs-CZ" sz="1800" b="0" i="0" u="none" strike="noStrike" cap="non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150 mld. Kč</a:t>
                </a:r>
                <a:endParaRPr/>
              </a:p>
            </p:txBody>
          </p:sp>
          <p:sp>
            <p:nvSpPr>
              <p:cNvPr id="322" name="Google Shape;322;p62"/>
              <p:cNvSpPr/>
              <p:nvPr/>
            </p:nvSpPr>
            <p:spPr>
              <a:xfrm>
                <a:off x="2444502" y="1901381"/>
                <a:ext cx="1515673" cy="1515673"/>
              </a:xfrm>
              <a:prstGeom prst="ellipse">
                <a:avLst/>
              </a:prstGeom>
              <a:solidFill>
                <a:srgbClr val="35C3FF">
                  <a:alpha val="69803"/>
                </a:srgbClr>
              </a:solidFill>
              <a:ln>
                <a:noFill/>
              </a:ln>
            </p:spPr>
            <p:txBody>
              <a:bodyPr spcFirstLastPara="1" wrap="square" lIns="88900" tIns="88900" rIns="88900" bIns="889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6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Noto Sans Symbols"/>
                  <a:buNone/>
                </a:pPr>
                <a:r>
                  <a:rPr lang="cs-CZ" sz="1800" b="0" i="0" u="none" strike="noStrike" cap="non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OP TAK</a:t>
                </a:r>
                <a:endParaRPr/>
              </a:p>
              <a:p>
                <a:pPr marL="0" marR="0" lvl="0" indent="0" algn="ctr" rtl="0">
                  <a:lnSpc>
                    <a:spcPct val="106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Noto Sans Symbols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  <a:p>
                <a:pPr marL="0" marR="0" lvl="0" indent="0" algn="ctr" rtl="0">
                  <a:lnSpc>
                    <a:spcPct val="106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Noto Sans Symbols"/>
                  <a:buNone/>
                </a:pPr>
                <a:r>
                  <a:rPr lang="cs-CZ" sz="1800" b="0" i="0" u="none" strike="noStrike" cap="non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79 mld. Kč</a:t>
                </a:r>
                <a:endParaRPr/>
              </a:p>
            </p:txBody>
          </p:sp>
          <p:sp>
            <p:nvSpPr>
              <p:cNvPr id="323" name="Google Shape;323;p62"/>
              <p:cNvSpPr/>
              <p:nvPr/>
            </p:nvSpPr>
            <p:spPr>
              <a:xfrm>
                <a:off x="4454557" y="3562422"/>
                <a:ext cx="1291131" cy="1291128"/>
              </a:xfrm>
              <a:prstGeom prst="ellipse">
                <a:avLst/>
              </a:prstGeom>
              <a:solidFill>
                <a:srgbClr val="35C3FF">
                  <a:alpha val="69803"/>
                </a:srgbClr>
              </a:solidFill>
              <a:ln>
                <a:noFill/>
              </a:ln>
            </p:spPr>
            <p:txBody>
              <a:bodyPr spcFirstLastPara="1" wrap="square" lIns="88900" tIns="88900" rIns="88900" bIns="889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6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Noto Sans Symbols"/>
                  <a:buNone/>
                </a:pPr>
                <a:r>
                  <a:rPr lang="cs-CZ" sz="1800" b="0" i="0" u="none" strike="noStrike" cap="non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OPŽP</a:t>
                </a:r>
                <a:endParaRPr/>
              </a:p>
              <a:p>
                <a:pPr marL="0" marR="0" lvl="0" indent="0" algn="ctr" rtl="0">
                  <a:lnSpc>
                    <a:spcPct val="106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Noto Sans Symbols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  <a:p>
                <a:pPr marL="0" marR="0" lvl="0" indent="0" algn="ctr" rtl="0">
                  <a:lnSpc>
                    <a:spcPct val="106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Noto Sans Symbols"/>
                  <a:buNone/>
                </a:pPr>
                <a:r>
                  <a:rPr lang="cs-CZ" sz="1800" b="0" i="0" u="none" strike="noStrike" cap="non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61 mld. Kč</a:t>
                </a:r>
                <a:endParaRPr/>
              </a:p>
            </p:txBody>
          </p:sp>
          <p:sp>
            <p:nvSpPr>
              <p:cNvPr id="324" name="Google Shape;324;p62"/>
              <p:cNvSpPr/>
              <p:nvPr/>
            </p:nvSpPr>
            <p:spPr>
              <a:xfrm>
                <a:off x="4517728" y="2436604"/>
                <a:ext cx="533292" cy="533292"/>
              </a:xfrm>
              <a:prstGeom prst="ellipse">
                <a:avLst/>
              </a:prstGeom>
              <a:solidFill>
                <a:srgbClr val="C00000">
                  <a:alpha val="69803"/>
                </a:srgbClr>
              </a:solidFill>
              <a:ln>
                <a:noFill/>
              </a:ln>
            </p:spPr>
            <p:txBody>
              <a:bodyPr spcFirstLastPara="1" wrap="square" lIns="88900" tIns="88900" rIns="88900" bIns="889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6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600"/>
                  <a:buFont typeface="Noto Sans Symbols"/>
                  <a:buNone/>
                </a:pPr>
                <a:r>
                  <a:rPr lang="cs-CZ" sz="1600" b="0" i="0" u="none" strike="noStrike" cap="non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FST</a:t>
                </a:r>
                <a:endParaRPr/>
              </a:p>
            </p:txBody>
          </p:sp>
        </p:grpSp>
        <p:grpSp>
          <p:nvGrpSpPr>
            <p:cNvPr id="325" name="Google Shape;325;p62"/>
            <p:cNvGrpSpPr/>
            <p:nvPr/>
          </p:nvGrpSpPr>
          <p:grpSpPr>
            <a:xfrm>
              <a:off x="6746567" y="1657113"/>
              <a:ext cx="3606675" cy="3993745"/>
              <a:chOff x="4902602" y="2277758"/>
              <a:chExt cx="3954240" cy="4378611"/>
            </a:xfrm>
          </p:grpSpPr>
          <p:sp>
            <p:nvSpPr>
              <p:cNvPr id="326" name="Google Shape;326;p62"/>
              <p:cNvSpPr/>
              <p:nvPr/>
            </p:nvSpPr>
            <p:spPr>
              <a:xfrm>
                <a:off x="5349251" y="2277758"/>
                <a:ext cx="1877144" cy="1877147"/>
              </a:xfrm>
              <a:prstGeom prst="ellipse">
                <a:avLst/>
              </a:prstGeom>
              <a:solidFill>
                <a:srgbClr val="35C3FF">
                  <a:alpha val="69803"/>
                </a:srgbClr>
              </a:solidFill>
              <a:ln>
                <a:noFill/>
              </a:ln>
            </p:spPr>
            <p:txBody>
              <a:bodyPr spcFirstLastPara="1" wrap="square" lIns="88900" tIns="88900" rIns="88900" bIns="889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6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Noto Sans Symbols"/>
                  <a:buNone/>
                </a:pPr>
                <a:r>
                  <a:rPr lang="cs-CZ" sz="1800" b="0" i="0" u="none" strike="noStrike" cap="non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IROP</a:t>
                </a:r>
                <a:endParaRPr/>
              </a:p>
              <a:p>
                <a:pPr marL="0" marR="0" lvl="0" indent="0" algn="ctr" rtl="0">
                  <a:lnSpc>
                    <a:spcPct val="106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Noto Sans Symbols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  <a:p>
                <a:pPr marL="0" marR="0" lvl="0" indent="0" algn="ctr" rtl="0">
                  <a:lnSpc>
                    <a:spcPct val="106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Noto Sans Symbols"/>
                  <a:buNone/>
                </a:pPr>
                <a:r>
                  <a:rPr lang="cs-CZ" sz="1800" b="0" i="0" u="none" strike="noStrike" cap="non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133 mld. Kč</a:t>
                </a:r>
                <a:endParaRPr/>
              </a:p>
            </p:txBody>
          </p:sp>
          <p:sp>
            <p:nvSpPr>
              <p:cNvPr id="327" name="Google Shape;327;p62"/>
              <p:cNvSpPr/>
              <p:nvPr/>
            </p:nvSpPr>
            <p:spPr>
              <a:xfrm>
                <a:off x="4902602" y="4301200"/>
                <a:ext cx="1046277" cy="1046277"/>
              </a:xfrm>
              <a:prstGeom prst="ellipse">
                <a:avLst/>
              </a:prstGeom>
              <a:solidFill>
                <a:srgbClr val="35C3FF">
                  <a:alpha val="69803"/>
                </a:srgbClr>
              </a:solidFill>
              <a:ln>
                <a:noFill/>
              </a:ln>
            </p:spPr>
            <p:txBody>
              <a:bodyPr spcFirstLastPara="1" wrap="square" lIns="88900" tIns="88900" rIns="88900" bIns="889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6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Noto Sans Symbols"/>
                  <a:buNone/>
                </a:pPr>
                <a:r>
                  <a:rPr lang="cs-CZ" sz="1400" b="0" i="0" u="none" strike="noStrike" cap="non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OPZ +</a:t>
                </a:r>
                <a:endParaRPr/>
              </a:p>
              <a:p>
                <a:pPr marL="0" marR="0" lvl="0" indent="0" algn="ctr" rtl="0">
                  <a:lnSpc>
                    <a:spcPct val="106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Noto Sans Symbols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  <a:p>
                <a:pPr marL="0" marR="0" lvl="0" indent="0" algn="ctr" rtl="0">
                  <a:lnSpc>
                    <a:spcPct val="106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200"/>
                  <a:buFont typeface="Noto Sans Symbols"/>
                  <a:buNone/>
                </a:pPr>
                <a:r>
                  <a:rPr lang="cs-CZ" sz="1200" b="0" i="0" u="none" strike="noStrike" cap="non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36 mld. Kč</a:t>
                </a:r>
                <a:endParaRPr/>
              </a:p>
            </p:txBody>
          </p:sp>
          <p:sp>
            <p:nvSpPr>
              <p:cNvPr id="328" name="Google Shape;328;p62"/>
              <p:cNvSpPr/>
              <p:nvPr/>
            </p:nvSpPr>
            <p:spPr>
              <a:xfrm>
                <a:off x="6149021" y="3948983"/>
                <a:ext cx="2707821" cy="2707386"/>
              </a:xfrm>
              <a:prstGeom prst="ellipse">
                <a:avLst/>
              </a:prstGeom>
              <a:solidFill>
                <a:srgbClr val="357BAC">
                  <a:alpha val="69803"/>
                </a:srgbClr>
              </a:solidFill>
              <a:ln>
                <a:noFill/>
              </a:ln>
            </p:spPr>
            <p:txBody>
              <a:bodyPr spcFirstLastPara="1" wrap="square" lIns="88900" tIns="88900" rIns="88900" bIns="889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6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Noto Sans Symbols"/>
                  <a:buNone/>
                </a:pPr>
                <a:r>
                  <a:rPr lang="cs-CZ" sz="1800" b="0" i="0" u="none" strike="noStrike" cap="non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Národní plán obnovy</a:t>
                </a:r>
                <a:endParaRPr/>
              </a:p>
              <a:p>
                <a:pPr marL="0" marR="0" lvl="0" indent="0" algn="ctr" rtl="0">
                  <a:lnSpc>
                    <a:spcPct val="106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Noto Sans Symbols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  <a:p>
                <a:pPr marL="0" marR="0" lvl="0" indent="0" algn="ctr" rtl="0">
                  <a:lnSpc>
                    <a:spcPct val="106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Noto Sans Symbols"/>
                  <a:buNone/>
                </a:pPr>
                <a:r>
                  <a:rPr lang="cs-CZ" sz="1800" b="0" i="0" u="none" strike="noStrike" cap="non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225 mld. Kč</a:t>
                </a:r>
                <a:endParaRPr/>
              </a:p>
            </p:txBody>
          </p:sp>
        </p:grpSp>
      </p:grpSp>
      <p:sp>
        <p:nvSpPr>
          <p:cNvPr id="329" name="Google Shape;329;p62"/>
          <p:cNvSpPr txBox="1"/>
          <p:nvPr/>
        </p:nvSpPr>
        <p:spPr>
          <a:xfrm>
            <a:off x="1452541" y="4651008"/>
            <a:ext cx="3182240" cy="2169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s-CZ" sz="2800" b="0" i="0" u="none" strike="noStrike" cap="none" dirty="0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rPr>
              <a:t>Prostředků je omezeně,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s-CZ" sz="2800" b="0" i="0" u="none" strike="noStrike" cap="none" dirty="0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rPr>
              <a:t>je nutné je využít na </a:t>
            </a:r>
            <a:r>
              <a:rPr lang="cs-CZ" sz="2800" b="1" i="0" u="none" strike="noStrike" cap="none" dirty="0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rPr>
              <a:t>jedinečné</a:t>
            </a:r>
            <a:r>
              <a:rPr lang="cs-CZ" sz="2800" dirty="0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rPr>
              <a:t> projekty.</a:t>
            </a:r>
            <a:endParaRPr sz="2400" b="0" i="0" u="none" strike="noStrike" cap="none" dirty="0">
              <a:solidFill>
                <a:srgbClr val="C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endParaRPr sz="2400" b="0" i="0" u="none" strike="noStrike" cap="none" dirty="0">
              <a:solidFill>
                <a:srgbClr val="C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330" name="Google Shape;330;p62"/>
          <p:cNvCxnSpPr/>
          <p:nvPr/>
        </p:nvCxnSpPr>
        <p:spPr>
          <a:xfrm flipH="1">
            <a:off x="3929743" y="3708365"/>
            <a:ext cx="2010137" cy="1527033"/>
          </a:xfrm>
          <a:prstGeom prst="straightConnector1">
            <a:avLst/>
          </a:prstGeom>
          <a:noFill/>
          <a:ln w="9525" cap="flat" cmpd="sng">
            <a:solidFill>
              <a:srgbClr val="C00000"/>
            </a:solidFill>
            <a:prstDash val="solid"/>
            <a:round/>
            <a:headEnd type="none" w="sm" len="sm"/>
            <a:tailEnd type="none" w="sm" len="sm"/>
          </a:ln>
        </p:spPr>
      </p:cxnSp>
    </p:spTree>
    <p:extLst>
      <p:ext uri="{BB962C8B-B14F-4D97-AF65-F5344CB8AC3E}">
        <p14:creationId xmlns:p14="http://schemas.microsoft.com/office/powerpoint/2010/main" val="2619448917"/>
      </p:ext>
    </p:extLst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Google Shape;310;p6">
            <a:extLst>
              <a:ext uri="{FF2B5EF4-FFF2-40B4-BE49-F238E27FC236}">
                <a16:creationId xmlns:a16="http://schemas.microsoft.com/office/drawing/2014/main" id="{5998FC6B-F788-4938-8355-6734A29BE773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528000" y="295683"/>
            <a:ext cx="11136000" cy="3559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Calibri"/>
              <a:buNone/>
            </a:pPr>
            <a:r>
              <a:rPr lang="cs-CZ" sz="2600" b="1" dirty="0">
                <a:solidFill>
                  <a:schemeClr val="dk1"/>
                </a:solidFill>
              </a:rPr>
              <a:t>Fond pro spravedlivou transformaci a OP ST</a:t>
            </a:r>
            <a:endParaRPr sz="2600" b="1" dirty="0"/>
          </a:p>
        </p:txBody>
      </p:sp>
      <p:sp>
        <p:nvSpPr>
          <p:cNvPr id="9" name="TextovéPole 8">
            <a:extLst>
              <a:ext uri="{FF2B5EF4-FFF2-40B4-BE49-F238E27FC236}">
                <a16:creationId xmlns:a16="http://schemas.microsoft.com/office/drawing/2014/main" id="{6A4A32CE-5807-4ABF-9E59-27D9E3E6729D}"/>
              </a:ext>
            </a:extLst>
          </p:cNvPr>
          <p:cNvSpPr txBox="1"/>
          <p:nvPr/>
        </p:nvSpPr>
        <p:spPr>
          <a:xfrm>
            <a:off x="-279852" y="1240361"/>
            <a:ext cx="11753385" cy="49244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99795" algn="just">
              <a:spcBef>
                <a:spcPts val="600"/>
              </a:spcBef>
              <a:spcAft>
                <a:spcPts val="600"/>
              </a:spcAft>
            </a:pPr>
            <a:r>
              <a:rPr lang="cs-CZ" sz="2400" b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Fond pro spravedlivou transformaci (FST) </a:t>
            </a:r>
            <a:r>
              <a:rPr lang="cs-CZ" sz="2400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– fond určený na </a:t>
            </a:r>
            <a:r>
              <a:rPr lang="cs-CZ" sz="2400" b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zmírnění nepřiznivých účinků klimatické transformace v nejvíce postižených územích a pro nejvíce dotčené pracovníky</a:t>
            </a:r>
          </a:p>
          <a:p>
            <a:pPr marL="899795" algn="just">
              <a:spcBef>
                <a:spcPts val="600"/>
              </a:spcBef>
              <a:spcAft>
                <a:spcPts val="600"/>
              </a:spcAft>
            </a:pPr>
            <a:r>
              <a:rPr lang="cs-CZ" sz="2400" b="1" i="0" dirty="0">
                <a:solidFill>
                  <a:srgbClr val="002060"/>
                </a:solidFill>
                <a:effectLst/>
                <a:latin typeface="myriad-pro"/>
              </a:rPr>
              <a:t>Operační program Spravedlivá transformace (OP ST):</a:t>
            </a:r>
          </a:p>
          <a:p>
            <a:pPr marL="1356995" indent="-457200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400" b="0" i="0" dirty="0">
                <a:solidFill>
                  <a:srgbClr val="002060"/>
                </a:solidFill>
                <a:effectLst/>
                <a:latin typeface="myriad-pro"/>
              </a:rPr>
              <a:t>V období 2021–2027 </a:t>
            </a:r>
            <a:r>
              <a:rPr lang="cs-CZ" sz="2400" b="1" i="0" dirty="0">
                <a:solidFill>
                  <a:srgbClr val="002060"/>
                </a:solidFill>
                <a:effectLst/>
                <a:latin typeface="myriad-pro"/>
              </a:rPr>
              <a:t>zcela novým programem zaměřeným na řešení dopadů odklonu od uhlí</a:t>
            </a:r>
            <a:r>
              <a:rPr lang="cs-CZ" sz="2400" b="0" i="0" dirty="0">
                <a:solidFill>
                  <a:srgbClr val="002060"/>
                </a:solidFill>
                <a:effectLst/>
                <a:latin typeface="myriad-pro"/>
              </a:rPr>
              <a:t> v nejvíce zasažených regionech – Karlovarském, Moravskoslezském a Ústeckém kraji. </a:t>
            </a:r>
            <a:r>
              <a:rPr lang="cs-CZ" sz="2400" b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	</a:t>
            </a:r>
          </a:p>
          <a:p>
            <a:pPr marL="1356995" indent="-457200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400" dirty="0">
                <a:solidFill>
                  <a:srgbClr val="00206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Forma podpory </a:t>
            </a:r>
            <a:r>
              <a:rPr lang="cs-CZ" sz="2400" b="1" dirty="0">
                <a:solidFill>
                  <a:srgbClr val="00206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– dotace a finanční nástroje</a:t>
            </a:r>
          </a:p>
          <a:p>
            <a:pPr marL="1356995" indent="-457200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400" b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Předpokládaná alokace OP ST: Aktuálně celkem cca 41 mld. Kč (může být i vyšší – předmětem vyjednávání v rámci evropských struktur)</a:t>
            </a:r>
          </a:p>
          <a:p>
            <a:pPr marL="899795" algn="just">
              <a:spcBef>
                <a:spcPts val="600"/>
              </a:spcBef>
              <a:spcAft>
                <a:spcPts val="600"/>
              </a:spcAft>
            </a:pPr>
            <a:endParaRPr lang="cs-CZ" sz="2400" b="1" dirty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42135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68965" y="365127"/>
            <a:ext cx="10515600" cy="1325563"/>
          </a:xfrm>
        </p:spPr>
        <p:txBody>
          <a:bodyPr>
            <a:normAutofit/>
          </a:bodyPr>
          <a:lstStyle/>
          <a:p>
            <a:r>
              <a:rPr lang="cs-CZ" b="1" dirty="0"/>
              <a:t>2) Proces výběru strategických projektů (SP)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719403" y="1556792"/>
            <a:ext cx="10753195" cy="4549718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200000"/>
              </a:lnSpc>
            </a:pPr>
            <a:r>
              <a:rPr lang="cs-CZ" sz="2667" dirty="0">
                <a:cs typeface="Verdana" panose="020B0604030504040204" pitchFamily="34" charset="0"/>
              </a:rPr>
              <a:t>Metodika výběru SP, interní metodika pro výběr projektů</a:t>
            </a:r>
          </a:p>
          <a:p>
            <a:pPr>
              <a:lnSpc>
                <a:spcPct val="200000"/>
              </a:lnSpc>
            </a:pPr>
            <a:r>
              <a:rPr lang="cs-CZ" sz="2667" dirty="0">
                <a:cs typeface="Verdana" panose="020B0604030504040204" pitchFamily="34" charset="0"/>
              </a:rPr>
              <a:t>Limity výběru:</a:t>
            </a:r>
          </a:p>
          <a:p>
            <a:pPr lvl="1">
              <a:lnSpc>
                <a:spcPct val="200000"/>
              </a:lnSpc>
            </a:pPr>
            <a:r>
              <a:rPr lang="cs-CZ" sz="2267" dirty="0">
                <a:cs typeface="Verdana" panose="020B0604030504040204" pitchFamily="34" charset="0"/>
              </a:rPr>
              <a:t>jedinečnost strategických projektů</a:t>
            </a:r>
          </a:p>
          <a:p>
            <a:pPr lvl="1">
              <a:lnSpc>
                <a:spcPct val="200000"/>
              </a:lnSpc>
            </a:pPr>
            <a:r>
              <a:rPr lang="cs-CZ" sz="2267" dirty="0">
                <a:cs typeface="Verdana" panose="020B0604030504040204" pitchFamily="34" charset="0"/>
              </a:rPr>
              <a:t>Produktivní investice</a:t>
            </a:r>
          </a:p>
          <a:p>
            <a:pPr lvl="1">
              <a:lnSpc>
                <a:spcPct val="200000"/>
              </a:lnSpc>
            </a:pPr>
            <a:r>
              <a:rPr lang="cs-CZ" sz="2267" dirty="0">
                <a:cs typeface="Verdana" panose="020B0604030504040204" pitchFamily="34" charset="0"/>
              </a:rPr>
              <a:t>Role MŽP, MMR a dalších resortů</a:t>
            </a:r>
          </a:p>
          <a:p>
            <a:pPr lvl="1">
              <a:lnSpc>
                <a:spcPct val="200000"/>
              </a:lnSpc>
            </a:pPr>
            <a:r>
              <a:rPr lang="cs-CZ" sz="2267" dirty="0">
                <a:cs typeface="Verdana" panose="020B0604030504040204" pitchFamily="34" charset="0"/>
              </a:rPr>
              <a:t>Vliv na životní prostředí (princip „do not </a:t>
            </a:r>
            <a:r>
              <a:rPr lang="cs-CZ" sz="2267" dirty="0" err="1">
                <a:cs typeface="Verdana" panose="020B0604030504040204" pitchFamily="34" charset="0"/>
              </a:rPr>
              <a:t>significant</a:t>
            </a:r>
            <a:r>
              <a:rPr lang="cs-CZ" sz="2267" dirty="0">
                <a:cs typeface="Verdana" panose="020B0604030504040204" pitchFamily="34" charset="0"/>
              </a:rPr>
              <a:t> </a:t>
            </a:r>
            <a:r>
              <a:rPr lang="cs-CZ" sz="2267" dirty="0" err="1">
                <a:cs typeface="Verdana" panose="020B0604030504040204" pitchFamily="34" charset="0"/>
              </a:rPr>
              <a:t>harm</a:t>
            </a:r>
            <a:r>
              <a:rPr lang="cs-CZ" sz="2267" dirty="0">
                <a:cs typeface="Verdana" panose="020B0604030504040204" pitchFamily="34" charset="0"/>
              </a:rPr>
              <a:t>“)</a:t>
            </a:r>
          </a:p>
          <a:p>
            <a:pPr>
              <a:lnSpc>
                <a:spcPct val="200000"/>
              </a:lnSpc>
            </a:pPr>
            <a:r>
              <a:rPr lang="cs-CZ" sz="2667" dirty="0">
                <a:cs typeface="Verdana" panose="020B0604030504040204" pitchFamily="34" charset="0"/>
              </a:rPr>
              <a:t>Strategické projekty v PSUT / OP ST.</a:t>
            </a:r>
          </a:p>
          <a:p>
            <a:pPr lvl="1">
              <a:lnSpc>
                <a:spcPct val="200000"/>
              </a:lnSpc>
            </a:pPr>
            <a:r>
              <a:rPr lang="cs-CZ" sz="2133" dirty="0">
                <a:cs typeface="Verdana" panose="020B0604030504040204" pitchFamily="34" charset="0"/>
              </a:rPr>
              <a:t>Podmínkou je zhodnocení záměrů dle Metodiky schválené MMR, MŽP a rozšířením schváleném RSK KVK.</a:t>
            </a:r>
          </a:p>
        </p:txBody>
      </p:sp>
    </p:spTree>
    <p:extLst>
      <p:ext uri="{BB962C8B-B14F-4D97-AF65-F5344CB8AC3E}">
        <p14:creationId xmlns:p14="http://schemas.microsoft.com/office/powerpoint/2010/main" val="182335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1">
            <a:extLst>
              <a:ext uri="{FF2B5EF4-FFF2-40B4-BE49-F238E27FC236}">
                <a16:creationId xmlns:a16="http://schemas.microsoft.com/office/drawing/2014/main" id="{C098F7E2-FFB7-4600-AAFD-80405D8A90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7759" y="34857"/>
            <a:ext cx="4290753" cy="346075"/>
          </a:xfrm>
        </p:spPr>
        <p:txBody>
          <a:bodyPr>
            <a:normAutofit/>
          </a:bodyPr>
          <a:lstStyle/>
          <a:p>
            <a:r>
              <a:rPr lang="cs-CZ" sz="1400" b="1" dirty="0">
                <a:latin typeface="+mn-lt"/>
              </a:rPr>
              <a:t>Schéma výběru strategických projektů do OP ST</a:t>
            </a:r>
          </a:p>
        </p:txBody>
      </p:sp>
      <p:sp>
        <p:nvSpPr>
          <p:cNvPr id="5" name="TextovéPole 4">
            <a:extLst>
              <a:ext uri="{FF2B5EF4-FFF2-40B4-BE49-F238E27FC236}">
                <a16:creationId xmlns:a16="http://schemas.microsoft.com/office/drawing/2014/main" id="{B94F6795-0915-4ACF-857E-38BD21502AF8}"/>
              </a:ext>
            </a:extLst>
          </p:cNvPr>
          <p:cNvSpPr txBox="1"/>
          <p:nvPr/>
        </p:nvSpPr>
        <p:spPr>
          <a:xfrm>
            <a:off x="365471" y="1246968"/>
            <a:ext cx="346249" cy="637779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050" b="0" i="0" u="none" strike="noStrike" kern="1200" cap="none" spc="0" normalizeH="0" baseline="0" noProof="0" dirty="0">
                <a:ln>
                  <a:noFill/>
                </a:ln>
                <a:solidFill>
                  <a:srgbClr val="70AD47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NOSITEL</a:t>
            </a:r>
          </a:p>
        </p:txBody>
      </p:sp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79B615C1-5244-4C1F-821B-8BD913F80360}"/>
              </a:ext>
            </a:extLst>
          </p:cNvPr>
          <p:cNvGraphicFramePr/>
          <p:nvPr/>
        </p:nvGraphicFramePr>
        <p:xfrm>
          <a:off x="922712" y="1273494"/>
          <a:ext cx="8952808" cy="6739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Zaoblený obdélník 10">
            <a:extLst>
              <a:ext uri="{FF2B5EF4-FFF2-40B4-BE49-F238E27FC236}">
                <a16:creationId xmlns:a16="http://schemas.microsoft.com/office/drawing/2014/main" id="{0AC99A5B-7C51-4650-ACCC-501C95F176F6}"/>
              </a:ext>
            </a:extLst>
          </p:cNvPr>
          <p:cNvSpPr/>
          <p:nvPr/>
        </p:nvSpPr>
        <p:spPr>
          <a:xfrm>
            <a:off x="4110037" y="3039828"/>
            <a:ext cx="2502345" cy="489051"/>
          </a:xfrm>
          <a:prstGeom prst="roundRect">
            <a:avLst/>
          </a:prstGeom>
          <a:noFill/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7. Záměr vykazuje formální </a:t>
            </a:r>
            <a:r>
              <a:rPr kumimoji="0" lang="cs-CZ" sz="1100" b="1" i="0" u="none" strike="noStrike" kern="1200" cap="none" spc="0" normalizeH="0" baseline="0" noProof="0" dirty="0">
                <a:ln w="0"/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nedostatky: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100" b="0" i="0" u="none" strike="noStrike" kern="1200" cap="none" spc="0" normalizeH="0" baseline="0" noProof="0" dirty="0">
                <a:ln w="0"/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nositel je osloven k dopracování</a:t>
            </a:r>
          </a:p>
        </p:txBody>
      </p:sp>
      <p:sp>
        <p:nvSpPr>
          <p:cNvPr id="8" name="Zaoblený obdélník 15">
            <a:extLst>
              <a:ext uri="{FF2B5EF4-FFF2-40B4-BE49-F238E27FC236}">
                <a16:creationId xmlns:a16="http://schemas.microsoft.com/office/drawing/2014/main" id="{08236EF7-390F-41B4-BD51-287C6630C36A}"/>
              </a:ext>
            </a:extLst>
          </p:cNvPr>
          <p:cNvSpPr/>
          <p:nvPr/>
        </p:nvSpPr>
        <p:spPr>
          <a:xfrm>
            <a:off x="922712" y="2220852"/>
            <a:ext cx="2551200" cy="1305075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sz="1200" b="1" dirty="0">
                <a:ln w="0"/>
                <a:solidFill>
                  <a:prstClr val="black"/>
                </a:solidFill>
                <a:latin typeface="Calibri" panose="020F0502020204030204"/>
              </a:rPr>
              <a:t>5. </a:t>
            </a:r>
            <a:r>
              <a:rPr kumimoji="0" lang="cs-CZ" sz="1200" b="1" i="0" u="none" strike="noStrike" kern="1200" cap="none" spc="0" normalizeH="0" baseline="0" noProof="0" dirty="0">
                <a:ln w="0"/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Sekretariát RSK KVK posoudí splnění formálních kritérií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sz="1200" dirty="0">
                <a:ln w="0"/>
                <a:solidFill>
                  <a:prstClr val="black"/>
                </a:solidFill>
                <a:latin typeface="Calibri" panose="020F0502020204030204"/>
              </a:rPr>
              <a:t>(vyplnění formuláře předběžné SP, vyplnění všech relevantních částí SP potřebných pro hodnocení)</a:t>
            </a:r>
            <a:endParaRPr kumimoji="0" lang="cs-CZ" sz="1200" i="0" strike="noStrike" kern="1200" cap="none" spc="0" normalizeH="0" baseline="0" noProof="0" dirty="0">
              <a:ln w="0"/>
              <a:solidFill>
                <a:schemeClr val="tx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Zaoblený obdélník 16">
            <a:extLst>
              <a:ext uri="{FF2B5EF4-FFF2-40B4-BE49-F238E27FC236}">
                <a16:creationId xmlns:a16="http://schemas.microsoft.com/office/drawing/2014/main" id="{C3D53E04-8132-4F12-8397-11DE5C04B1AF}"/>
              </a:ext>
            </a:extLst>
          </p:cNvPr>
          <p:cNvSpPr/>
          <p:nvPr/>
        </p:nvSpPr>
        <p:spPr>
          <a:xfrm>
            <a:off x="4121140" y="2258986"/>
            <a:ext cx="2551200" cy="56329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100" b="1" i="0" u="none" strike="noStrike" kern="1200" cap="none" spc="0" normalizeH="0" baseline="0" noProof="0" dirty="0">
                <a:ln w="0"/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6. Návrh strategického projektu splňuje formální kritéria</a:t>
            </a:r>
          </a:p>
        </p:txBody>
      </p:sp>
      <p:sp>
        <p:nvSpPr>
          <p:cNvPr id="10" name="Zaoblený obdélník 18">
            <a:extLst>
              <a:ext uri="{FF2B5EF4-FFF2-40B4-BE49-F238E27FC236}">
                <a16:creationId xmlns:a16="http://schemas.microsoft.com/office/drawing/2014/main" id="{BA720E26-6535-4E2F-B58B-68F77C1CCA6B}"/>
              </a:ext>
            </a:extLst>
          </p:cNvPr>
          <p:cNvSpPr/>
          <p:nvPr/>
        </p:nvSpPr>
        <p:spPr>
          <a:xfrm>
            <a:off x="7195525" y="2249211"/>
            <a:ext cx="2620931" cy="81327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100" b="1" i="0" u="none" strike="noStrike" kern="1200" cap="none" spc="0" normalizeH="0" baseline="0" noProof="0" dirty="0">
                <a:ln w="0"/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8. Předání návrhu strategického projektu k posouzení přijatelnosti a hodnocení</a:t>
            </a:r>
            <a:endParaRPr kumimoji="0" lang="cs-CZ" sz="1100" b="0" i="0" u="none" strike="noStrike" kern="1200" cap="none" spc="0" normalizeH="0" baseline="0" noProof="0" dirty="0">
              <a:ln w="0"/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Šipka dolů 25">
            <a:extLst>
              <a:ext uri="{FF2B5EF4-FFF2-40B4-BE49-F238E27FC236}">
                <a16:creationId xmlns:a16="http://schemas.microsoft.com/office/drawing/2014/main" id="{C3B59C7E-5FA0-4638-A622-837A8D6B3CB1}"/>
              </a:ext>
            </a:extLst>
          </p:cNvPr>
          <p:cNvSpPr/>
          <p:nvPr/>
        </p:nvSpPr>
        <p:spPr>
          <a:xfrm>
            <a:off x="8159185" y="3076248"/>
            <a:ext cx="396236" cy="619559"/>
          </a:xfrm>
          <a:prstGeom prst="downArrow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  <a:effectLst>
            <a:softEdge rad="12700"/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cs-CZ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TextovéPole 11">
            <a:extLst>
              <a:ext uri="{FF2B5EF4-FFF2-40B4-BE49-F238E27FC236}">
                <a16:creationId xmlns:a16="http://schemas.microsoft.com/office/drawing/2014/main" id="{6253AF78-324B-4F76-9391-BB262D5D73C5}"/>
              </a:ext>
            </a:extLst>
          </p:cNvPr>
          <p:cNvSpPr txBox="1"/>
          <p:nvPr/>
        </p:nvSpPr>
        <p:spPr>
          <a:xfrm>
            <a:off x="230215" y="2527734"/>
            <a:ext cx="523220" cy="1260020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1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SEKRETARIÁT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1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RSK KVK</a:t>
            </a:r>
          </a:p>
        </p:txBody>
      </p:sp>
      <p:sp>
        <p:nvSpPr>
          <p:cNvPr id="13" name="Zaoblený obdélník 27">
            <a:extLst>
              <a:ext uri="{FF2B5EF4-FFF2-40B4-BE49-F238E27FC236}">
                <a16:creationId xmlns:a16="http://schemas.microsoft.com/office/drawing/2014/main" id="{677E32F6-BCF4-4BC8-832C-15E3EEBB4C24}"/>
              </a:ext>
            </a:extLst>
          </p:cNvPr>
          <p:cNvSpPr/>
          <p:nvPr/>
        </p:nvSpPr>
        <p:spPr>
          <a:xfrm>
            <a:off x="4137786" y="4896927"/>
            <a:ext cx="2551200" cy="872836"/>
          </a:xfrm>
          <a:prstGeom prst="roundRect">
            <a:avLst/>
          </a:prstGeo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100" b="1" i="0" u="none" strike="noStrike" kern="1200" cap="none" spc="0" normalizeH="0" baseline="0" noProof="0" dirty="0">
                <a:ln w="0"/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12. Hodnocení návrhů strategických projektů externími experty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050" b="0" i="0" u="none" strike="noStrike" kern="1200" cap="none" spc="0" normalizeH="0" baseline="0" noProof="0" dirty="0">
                <a:ln w="0"/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(na základě předložené předběžné studie proveditelnosti)</a:t>
            </a:r>
          </a:p>
        </p:txBody>
      </p:sp>
      <p:sp>
        <p:nvSpPr>
          <p:cNvPr id="14" name="Zaoblený obdélník 30">
            <a:extLst>
              <a:ext uri="{FF2B5EF4-FFF2-40B4-BE49-F238E27FC236}">
                <a16:creationId xmlns:a16="http://schemas.microsoft.com/office/drawing/2014/main" id="{70C23962-3E0A-4789-B5DA-F2AF83F0527D}"/>
              </a:ext>
            </a:extLst>
          </p:cNvPr>
          <p:cNvSpPr/>
          <p:nvPr/>
        </p:nvSpPr>
        <p:spPr>
          <a:xfrm>
            <a:off x="942451" y="3679237"/>
            <a:ext cx="2504429" cy="782158"/>
          </a:xfrm>
          <a:prstGeom prst="roundRect">
            <a:avLst/>
          </a:prstGeo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100" b="1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14. Přehled strategických projektů doporučených pro </a:t>
            </a:r>
            <a:r>
              <a:rPr lang="cs-CZ" sz="1100" b="1" noProof="1">
                <a:solidFill>
                  <a:prstClr val="black"/>
                </a:solidFill>
                <a:latin typeface="Calibri" panose="020F0502020204030204"/>
              </a:rPr>
              <a:t>z</a:t>
            </a:r>
            <a:r>
              <a:rPr kumimoji="0" lang="cs-CZ" sz="1100" b="1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ařazení do PSÚT</a:t>
            </a:r>
          </a:p>
        </p:txBody>
      </p:sp>
      <p:sp>
        <p:nvSpPr>
          <p:cNvPr id="15" name="TextovéPole 14">
            <a:extLst>
              <a:ext uri="{FF2B5EF4-FFF2-40B4-BE49-F238E27FC236}">
                <a16:creationId xmlns:a16="http://schemas.microsoft.com/office/drawing/2014/main" id="{DFBA9BD5-257D-4D3B-99B6-3DEC4DEB4F8B}"/>
              </a:ext>
            </a:extLst>
          </p:cNvPr>
          <p:cNvSpPr txBox="1"/>
          <p:nvPr/>
        </p:nvSpPr>
        <p:spPr>
          <a:xfrm>
            <a:off x="276986" y="4065014"/>
            <a:ext cx="692497" cy="756458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100" b="0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PRACOVNÍ SKUPINY RSK</a:t>
            </a:r>
          </a:p>
        </p:txBody>
      </p:sp>
      <p:sp>
        <p:nvSpPr>
          <p:cNvPr id="16" name="Zaoblený obdélník 32">
            <a:extLst>
              <a:ext uri="{FF2B5EF4-FFF2-40B4-BE49-F238E27FC236}">
                <a16:creationId xmlns:a16="http://schemas.microsoft.com/office/drawing/2014/main" id="{EE0F9943-485F-4A56-98DE-BE447AA20E75}"/>
              </a:ext>
            </a:extLst>
          </p:cNvPr>
          <p:cNvSpPr/>
          <p:nvPr/>
        </p:nvSpPr>
        <p:spPr>
          <a:xfrm>
            <a:off x="989638" y="5893143"/>
            <a:ext cx="2457242" cy="872836"/>
          </a:xfrm>
          <a:prstGeom prst="roundRect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15. RSK KVK se zapojením tripartit projednává návrh strategické projekty dle doporučení PS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sz="1050" dirty="0">
                <a:solidFill>
                  <a:prstClr val="black"/>
                </a:solidFill>
                <a:latin typeface="Calibri" panose="020F0502020204030204"/>
              </a:rPr>
              <a:t>(posuzuje správnost předchozího hodnocení)</a:t>
            </a:r>
            <a:endParaRPr kumimoji="0" lang="cs-CZ" sz="105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Zaoblený obdélník 33">
            <a:extLst>
              <a:ext uri="{FF2B5EF4-FFF2-40B4-BE49-F238E27FC236}">
                <a16:creationId xmlns:a16="http://schemas.microsoft.com/office/drawing/2014/main" id="{2A8CED95-EFA2-4D67-90BD-877C3D5C1EDF}"/>
              </a:ext>
            </a:extLst>
          </p:cNvPr>
          <p:cNvSpPr/>
          <p:nvPr/>
        </p:nvSpPr>
        <p:spPr>
          <a:xfrm>
            <a:off x="4137786" y="5893143"/>
            <a:ext cx="1726150" cy="872836"/>
          </a:xfrm>
          <a:prstGeom prst="roundRect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16. RSK KVK vydává souhlas o zařazení projektu do PSÚT</a:t>
            </a:r>
          </a:p>
        </p:txBody>
      </p:sp>
      <p:sp>
        <p:nvSpPr>
          <p:cNvPr id="18" name="TextovéPole 17">
            <a:extLst>
              <a:ext uri="{FF2B5EF4-FFF2-40B4-BE49-F238E27FC236}">
                <a16:creationId xmlns:a16="http://schemas.microsoft.com/office/drawing/2014/main" id="{E5653115-669A-42BA-931E-340813EE4584}"/>
              </a:ext>
            </a:extLst>
          </p:cNvPr>
          <p:cNvSpPr txBox="1"/>
          <p:nvPr/>
        </p:nvSpPr>
        <p:spPr>
          <a:xfrm>
            <a:off x="203889" y="5699040"/>
            <a:ext cx="669414" cy="1113905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050" b="0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RSK KVK/ TRANSFORMAČNÍ VÝBOR</a:t>
            </a:r>
          </a:p>
        </p:txBody>
      </p:sp>
      <p:sp>
        <p:nvSpPr>
          <p:cNvPr id="19" name="Šipka doprava 21">
            <a:extLst>
              <a:ext uri="{FF2B5EF4-FFF2-40B4-BE49-F238E27FC236}">
                <a16:creationId xmlns:a16="http://schemas.microsoft.com/office/drawing/2014/main" id="{9220E3F1-E06F-4807-A30B-D9AC04011313}"/>
              </a:ext>
            </a:extLst>
          </p:cNvPr>
          <p:cNvSpPr/>
          <p:nvPr/>
        </p:nvSpPr>
        <p:spPr>
          <a:xfrm>
            <a:off x="3368630" y="2377549"/>
            <a:ext cx="756458" cy="444731"/>
          </a:xfrm>
          <a:prstGeom prst="rightArrow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  <a:effectLst>
            <a:softEdge rad="12700"/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cs-CZ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0" name="Šipka doprava 38">
            <a:extLst>
              <a:ext uri="{FF2B5EF4-FFF2-40B4-BE49-F238E27FC236}">
                <a16:creationId xmlns:a16="http://schemas.microsoft.com/office/drawing/2014/main" id="{A293D8A6-CD4E-41AC-A82B-7A0F630505AB}"/>
              </a:ext>
            </a:extLst>
          </p:cNvPr>
          <p:cNvSpPr/>
          <p:nvPr/>
        </p:nvSpPr>
        <p:spPr>
          <a:xfrm rot="10800000">
            <a:off x="3338530" y="3081195"/>
            <a:ext cx="756458" cy="444731"/>
          </a:xfrm>
          <a:prstGeom prst="rightArrow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  <a:effectLst>
            <a:softEdge rad="12700"/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cs-CZ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1" name="Šipka doprava 41">
            <a:extLst>
              <a:ext uri="{FF2B5EF4-FFF2-40B4-BE49-F238E27FC236}">
                <a16:creationId xmlns:a16="http://schemas.microsoft.com/office/drawing/2014/main" id="{158947F7-A4DD-4FA6-BFBD-DE1D726A9F01}"/>
              </a:ext>
            </a:extLst>
          </p:cNvPr>
          <p:cNvSpPr/>
          <p:nvPr/>
        </p:nvSpPr>
        <p:spPr>
          <a:xfrm>
            <a:off x="6592636" y="2399060"/>
            <a:ext cx="756458" cy="444731"/>
          </a:xfrm>
          <a:prstGeom prst="rightArrow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  <a:effectLst>
            <a:softEdge rad="12700"/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cs-CZ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2" name="Šipka doprava 44">
            <a:extLst>
              <a:ext uri="{FF2B5EF4-FFF2-40B4-BE49-F238E27FC236}">
                <a16:creationId xmlns:a16="http://schemas.microsoft.com/office/drawing/2014/main" id="{0ED0822F-51B2-48F6-BC32-BEB425FC63E1}"/>
              </a:ext>
            </a:extLst>
          </p:cNvPr>
          <p:cNvSpPr/>
          <p:nvPr/>
        </p:nvSpPr>
        <p:spPr>
          <a:xfrm rot="5400000">
            <a:off x="1902924" y="2055859"/>
            <a:ext cx="485494" cy="361263"/>
          </a:xfrm>
          <a:prstGeom prst="rightArrow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  <a:effectLst>
            <a:softEdge rad="12700"/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cs-CZ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Obdélník 22">
            <a:extLst>
              <a:ext uri="{FF2B5EF4-FFF2-40B4-BE49-F238E27FC236}">
                <a16:creationId xmlns:a16="http://schemas.microsoft.com/office/drawing/2014/main" id="{97F6AADA-5403-4E93-BB5A-8A16233D0517}"/>
              </a:ext>
            </a:extLst>
          </p:cNvPr>
          <p:cNvSpPr/>
          <p:nvPr/>
        </p:nvSpPr>
        <p:spPr>
          <a:xfrm>
            <a:off x="2079552" y="1993743"/>
            <a:ext cx="6217920" cy="13376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  <a:effectLst>
            <a:softEdge rad="12700"/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4" name="Obdélník 23">
            <a:extLst>
              <a:ext uri="{FF2B5EF4-FFF2-40B4-BE49-F238E27FC236}">
                <a16:creationId xmlns:a16="http://schemas.microsoft.com/office/drawing/2014/main" id="{181DA355-DCBE-4C3C-945D-06E0FBD57D2C}"/>
              </a:ext>
            </a:extLst>
          </p:cNvPr>
          <p:cNvSpPr/>
          <p:nvPr/>
        </p:nvSpPr>
        <p:spPr>
          <a:xfrm>
            <a:off x="8280460" y="1804033"/>
            <a:ext cx="131525" cy="32562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  <a:effectLst>
            <a:softEdge rad="12700"/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>
              <a:solidFill>
                <a:prstClr val="black"/>
              </a:solidFill>
              <a:latin typeface="Calibri" panose="020F0502020204030204"/>
            </a:endParaRPr>
          </a:p>
        </p:txBody>
      </p:sp>
      <p:grpSp>
        <p:nvGrpSpPr>
          <p:cNvPr id="25" name="Skupina 24">
            <a:extLst>
              <a:ext uri="{FF2B5EF4-FFF2-40B4-BE49-F238E27FC236}">
                <a16:creationId xmlns:a16="http://schemas.microsoft.com/office/drawing/2014/main" id="{4FED7E5D-CF34-4175-8610-B99A4EE0CE1A}"/>
              </a:ext>
            </a:extLst>
          </p:cNvPr>
          <p:cNvGrpSpPr/>
          <p:nvPr/>
        </p:nvGrpSpPr>
        <p:grpSpPr>
          <a:xfrm>
            <a:off x="922712" y="423054"/>
            <a:ext cx="2632358" cy="493964"/>
            <a:chOff x="5515" y="0"/>
            <a:chExt cx="2632358" cy="673944"/>
          </a:xfrm>
        </p:grpSpPr>
        <p:sp>
          <p:nvSpPr>
            <p:cNvPr id="26" name="Obdélník: se zakulacenými rohy 25">
              <a:extLst>
                <a:ext uri="{FF2B5EF4-FFF2-40B4-BE49-F238E27FC236}">
                  <a16:creationId xmlns:a16="http://schemas.microsoft.com/office/drawing/2014/main" id="{953016EF-FC8D-4ED7-8746-0A493ECACF86}"/>
                </a:ext>
              </a:extLst>
            </p:cNvPr>
            <p:cNvSpPr/>
            <p:nvPr/>
          </p:nvSpPr>
          <p:spPr>
            <a:xfrm>
              <a:off x="5515" y="0"/>
              <a:ext cx="2632358" cy="673944"/>
            </a:xfrm>
            <a:prstGeom prst="roundRect">
              <a:avLst>
                <a:gd name="adj" fmla="val 10000"/>
              </a:avLst>
            </a:prstGeom>
            <a:noFill/>
            <a:ln>
              <a:solidFill>
                <a:schemeClr val="tx1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7" name="Obdélník: se zakulacenými rohy 4">
              <a:extLst>
                <a:ext uri="{FF2B5EF4-FFF2-40B4-BE49-F238E27FC236}">
                  <a16:creationId xmlns:a16="http://schemas.microsoft.com/office/drawing/2014/main" id="{F7A54D7D-5B1E-4968-A1B3-4FF702F97A40}"/>
                </a:ext>
              </a:extLst>
            </p:cNvPr>
            <p:cNvSpPr txBox="1"/>
            <p:nvPr/>
          </p:nvSpPr>
          <p:spPr>
            <a:xfrm>
              <a:off x="25254" y="19739"/>
              <a:ext cx="2592880" cy="634466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1910" tIns="41910" rIns="41910" bIns="41910" numCol="1" spcCol="1270" anchor="ctr" anchorCtr="0">
              <a:noAutofit/>
            </a:bodyPr>
            <a:lstStyle/>
            <a:p>
              <a:pPr marL="0" lvl="0" indent="0"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cs-CZ" sz="1100" b="0" kern="1200" cap="none" spc="0" dirty="0">
                  <a:ln w="0"/>
                  <a:solidFill>
                    <a:schemeClr val="tx1"/>
                  </a:solidFill>
                  <a:effectLst/>
                </a:rPr>
                <a:t>1. V</a:t>
              </a:r>
              <a:r>
                <a:rPr lang="en-US" sz="1100" b="0" kern="1200" cap="none" spc="0" dirty="0">
                  <a:ln w="0"/>
                  <a:solidFill>
                    <a:schemeClr val="tx1"/>
                  </a:solidFill>
                  <a:effectLst/>
                </a:rPr>
                <a:t>yh</a:t>
              </a:r>
              <a:r>
                <a:rPr lang="cs-CZ" sz="1100" dirty="0">
                  <a:ln w="0"/>
                  <a:solidFill>
                    <a:schemeClr val="tx1"/>
                  </a:solidFill>
                </a:rPr>
                <a:t>l</a:t>
              </a:r>
              <a:r>
                <a:rPr lang="cs-CZ" sz="1100" b="0" kern="1200" cap="none" spc="0" dirty="0">
                  <a:ln w="0"/>
                  <a:solidFill>
                    <a:schemeClr val="tx1"/>
                  </a:solidFill>
                  <a:effectLst/>
                </a:rPr>
                <a:t>ášení výzvy pro předkládání strategických projektů</a:t>
              </a:r>
              <a:endParaRPr lang="cs-CZ" sz="1100" b="1" kern="1200" dirty="0"/>
            </a:p>
          </p:txBody>
        </p:sp>
      </p:grpSp>
      <p:sp>
        <p:nvSpPr>
          <p:cNvPr id="28" name="TextovéPole 27">
            <a:extLst>
              <a:ext uri="{FF2B5EF4-FFF2-40B4-BE49-F238E27FC236}">
                <a16:creationId xmlns:a16="http://schemas.microsoft.com/office/drawing/2014/main" id="{4D8CDE16-5148-452A-8CD5-936DE129639F}"/>
              </a:ext>
            </a:extLst>
          </p:cNvPr>
          <p:cNvSpPr txBox="1"/>
          <p:nvPr/>
        </p:nvSpPr>
        <p:spPr>
          <a:xfrm>
            <a:off x="370727" y="138126"/>
            <a:ext cx="346249" cy="637779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050" b="0" i="0" u="none" strike="noStrike" kern="1200" cap="none" spc="0" normalizeH="0" baseline="0" noProof="0" dirty="0">
                <a:ln>
                  <a:noFill/>
                </a:ln>
                <a:solidFill>
                  <a:srgbClr val="70AD47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KK</a:t>
            </a:r>
          </a:p>
        </p:txBody>
      </p:sp>
      <p:sp>
        <p:nvSpPr>
          <p:cNvPr id="29" name="Šipka dolů 24">
            <a:extLst>
              <a:ext uri="{FF2B5EF4-FFF2-40B4-BE49-F238E27FC236}">
                <a16:creationId xmlns:a16="http://schemas.microsoft.com/office/drawing/2014/main" id="{67B71078-92C8-49AE-AD23-204CA5E650EB}"/>
              </a:ext>
            </a:extLst>
          </p:cNvPr>
          <p:cNvSpPr/>
          <p:nvPr/>
        </p:nvSpPr>
        <p:spPr>
          <a:xfrm>
            <a:off x="2043441" y="864588"/>
            <a:ext cx="374072" cy="391340"/>
          </a:xfrm>
          <a:prstGeom prst="downArrow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  <a:effectLst>
            <a:softEdge rad="12700"/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cs-CZ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0" name="Zaoblený obdélník 27">
            <a:extLst>
              <a:ext uri="{FF2B5EF4-FFF2-40B4-BE49-F238E27FC236}">
                <a16:creationId xmlns:a16="http://schemas.microsoft.com/office/drawing/2014/main" id="{D70A0CCA-DD20-4C97-9546-C9EF3EC8B8B0}"/>
              </a:ext>
            </a:extLst>
          </p:cNvPr>
          <p:cNvSpPr/>
          <p:nvPr/>
        </p:nvSpPr>
        <p:spPr>
          <a:xfrm>
            <a:off x="7232226" y="3689648"/>
            <a:ext cx="2620931" cy="765685"/>
          </a:xfrm>
          <a:prstGeom prst="roundRect">
            <a:avLst/>
          </a:prstGeo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100" b="1" i="0" u="none" strike="noStrike" kern="1200" cap="none" spc="0" normalizeH="0" baseline="0" noProof="0" dirty="0">
                <a:ln w="0"/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9. Posouzení kritérií přijatelnosti příslušnou pracovní skupinou včetně posouzení překryvů zástupci MMR a MŹP </a:t>
            </a:r>
            <a:r>
              <a:rPr lang="cs-CZ" sz="1100" dirty="0">
                <a:ln w="0"/>
                <a:solidFill>
                  <a:prstClr val="black"/>
                </a:solidFill>
                <a:latin typeface="Calibri" panose="020F0502020204030204"/>
              </a:rPr>
              <a:t>(dle odbornosti)</a:t>
            </a:r>
            <a:endParaRPr kumimoji="0" lang="cs-CZ" sz="105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1" name="Šipka doprava 42">
            <a:extLst>
              <a:ext uri="{FF2B5EF4-FFF2-40B4-BE49-F238E27FC236}">
                <a16:creationId xmlns:a16="http://schemas.microsoft.com/office/drawing/2014/main" id="{D20BF1CD-FB01-45D9-84A2-C695881821B1}"/>
              </a:ext>
            </a:extLst>
          </p:cNvPr>
          <p:cNvSpPr/>
          <p:nvPr/>
        </p:nvSpPr>
        <p:spPr>
          <a:xfrm rot="10800000">
            <a:off x="3514952" y="3784842"/>
            <a:ext cx="511963" cy="480059"/>
          </a:xfrm>
          <a:prstGeom prst="rightArrow">
            <a:avLst/>
          </a:prstGeom>
          <a:solidFill>
            <a:schemeClr val="accent2">
              <a:lumMod val="40000"/>
              <a:lumOff val="60000"/>
            </a:schemeClr>
          </a:solidFill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cs-CZ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2" name="Zaoblený obdélník 27">
            <a:extLst>
              <a:ext uri="{FF2B5EF4-FFF2-40B4-BE49-F238E27FC236}">
                <a16:creationId xmlns:a16="http://schemas.microsoft.com/office/drawing/2014/main" id="{C767ABBB-EDDF-46B9-AD65-3094EE1A84E0}"/>
              </a:ext>
            </a:extLst>
          </p:cNvPr>
          <p:cNvSpPr/>
          <p:nvPr/>
        </p:nvSpPr>
        <p:spPr>
          <a:xfrm>
            <a:off x="8411984" y="4896921"/>
            <a:ext cx="1441173" cy="891070"/>
          </a:xfrm>
          <a:prstGeom prst="roundRect">
            <a:avLst/>
          </a:prstGeo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sz="1100" b="1" dirty="0">
                <a:ln w="0"/>
                <a:solidFill>
                  <a:prstClr val="black"/>
                </a:solidFill>
                <a:latin typeface="Calibri" panose="020F0502020204030204"/>
              </a:rPr>
              <a:t>10. Návrh projektu nesplňuje kritéria přijatelnosti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sz="1100" dirty="0">
                <a:ln w="0"/>
                <a:solidFill>
                  <a:prstClr val="black"/>
                </a:solidFill>
                <a:latin typeface="Calibri" panose="020F0502020204030204"/>
              </a:rPr>
              <a:t>Vrácení předkladateli</a:t>
            </a:r>
          </a:p>
        </p:txBody>
      </p:sp>
      <p:sp>
        <p:nvSpPr>
          <p:cNvPr id="33" name="Zaoblený obdélník 27">
            <a:extLst>
              <a:ext uri="{FF2B5EF4-FFF2-40B4-BE49-F238E27FC236}">
                <a16:creationId xmlns:a16="http://schemas.microsoft.com/office/drawing/2014/main" id="{16AF54C3-BD12-47B2-9FAB-11FDD3A5CFD6}"/>
              </a:ext>
            </a:extLst>
          </p:cNvPr>
          <p:cNvSpPr/>
          <p:nvPr/>
        </p:nvSpPr>
        <p:spPr>
          <a:xfrm>
            <a:off x="7233225" y="4909028"/>
            <a:ext cx="1150438" cy="878963"/>
          </a:xfrm>
          <a:prstGeom prst="roundRect">
            <a:avLst/>
          </a:prstGeo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sz="1100" b="1" dirty="0">
                <a:ln w="0"/>
                <a:solidFill>
                  <a:prstClr val="black"/>
                </a:solidFill>
                <a:latin typeface="Calibri" panose="020F0502020204030204"/>
              </a:rPr>
              <a:t>11. Návrh projektu splňuje kritéria přijatelnosti</a:t>
            </a:r>
            <a:endParaRPr kumimoji="0" lang="cs-CZ" sz="10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4" name="Šipka doprava 43">
            <a:extLst>
              <a:ext uri="{FF2B5EF4-FFF2-40B4-BE49-F238E27FC236}">
                <a16:creationId xmlns:a16="http://schemas.microsoft.com/office/drawing/2014/main" id="{86F51A40-7A92-4896-88E9-CEC99EB524A8}"/>
              </a:ext>
            </a:extLst>
          </p:cNvPr>
          <p:cNvSpPr/>
          <p:nvPr/>
        </p:nvSpPr>
        <p:spPr>
          <a:xfrm rot="5400000">
            <a:off x="8931053" y="4434484"/>
            <a:ext cx="403032" cy="444731"/>
          </a:xfrm>
          <a:prstGeom prst="rightArrow">
            <a:avLst/>
          </a:prstGeom>
          <a:solidFill>
            <a:schemeClr val="accent2">
              <a:lumMod val="40000"/>
              <a:lumOff val="60000"/>
            </a:schemeClr>
          </a:solidFill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cs-CZ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5" name="Šipka doprava 43">
            <a:extLst>
              <a:ext uri="{FF2B5EF4-FFF2-40B4-BE49-F238E27FC236}">
                <a16:creationId xmlns:a16="http://schemas.microsoft.com/office/drawing/2014/main" id="{84AEC71D-B106-498E-B0CC-20DF081312E7}"/>
              </a:ext>
            </a:extLst>
          </p:cNvPr>
          <p:cNvSpPr/>
          <p:nvPr/>
        </p:nvSpPr>
        <p:spPr>
          <a:xfrm rot="5400000">
            <a:off x="7592455" y="4448956"/>
            <a:ext cx="431976" cy="444731"/>
          </a:xfrm>
          <a:prstGeom prst="rightArrow">
            <a:avLst/>
          </a:prstGeom>
          <a:solidFill>
            <a:schemeClr val="accent2">
              <a:lumMod val="40000"/>
              <a:lumOff val="60000"/>
            </a:schemeClr>
          </a:solidFill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cs-CZ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6" name="Zaoblený obdélník 30">
            <a:extLst>
              <a:ext uri="{FF2B5EF4-FFF2-40B4-BE49-F238E27FC236}">
                <a16:creationId xmlns:a16="http://schemas.microsoft.com/office/drawing/2014/main" id="{0B76277A-4C49-4F27-9E62-7F0A2E3C4C22}"/>
              </a:ext>
            </a:extLst>
          </p:cNvPr>
          <p:cNvSpPr/>
          <p:nvPr/>
        </p:nvSpPr>
        <p:spPr>
          <a:xfrm>
            <a:off x="4094988" y="3689648"/>
            <a:ext cx="2532445" cy="771747"/>
          </a:xfrm>
          <a:prstGeom prst="roundRect">
            <a:avLst/>
          </a:prstGeo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13. Panel expertů pro kontext                 a validaci hodnocení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sz="1100" noProof="1">
                <a:solidFill>
                  <a:prstClr val="black"/>
                </a:solidFill>
                <a:latin typeface="Calibri" panose="020F0502020204030204"/>
              </a:rPr>
              <a:t>V</a:t>
            </a:r>
            <a:r>
              <a:rPr kumimoji="0" lang="cs-CZ" sz="110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ytvoření</a:t>
            </a:r>
            <a:r>
              <a:rPr kumimoji="0" lang="cs-CZ" sz="11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seznamu projektů dle bodů</a:t>
            </a:r>
          </a:p>
        </p:txBody>
      </p:sp>
      <p:sp>
        <p:nvSpPr>
          <p:cNvPr id="37" name="Šipka doprava 42">
            <a:extLst>
              <a:ext uri="{FF2B5EF4-FFF2-40B4-BE49-F238E27FC236}">
                <a16:creationId xmlns:a16="http://schemas.microsoft.com/office/drawing/2014/main" id="{72A07F28-6EC9-45AD-8842-1C05A138D8CB}"/>
              </a:ext>
            </a:extLst>
          </p:cNvPr>
          <p:cNvSpPr/>
          <p:nvPr/>
        </p:nvSpPr>
        <p:spPr>
          <a:xfrm>
            <a:off x="3560165" y="6106346"/>
            <a:ext cx="511963" cy="480059"/>
          </a:xfrm>
          <a:prstGeom prst="rightArrow">
            <a:avLst/>
          </a:prstGeom>
          <a:solidFill>
            <a:schemeClr val="accent2">
              <a:lumMod val="40000"/>
              <a:lumOff val="60000"/>
            </a:schemeClr>
          </a:solidFill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cs-CZ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8" name="Šipka doprava 43">
            <a:extLst>
              <a:ext uri="{FF2B5EF4-FFF2-40B4-BE49-F238E27FC236}">
                <a16:creationId xmlns:a16="http://schemas.microsoft.com/office/drawing/2014/main" id="{23B6C227-DA61-4FFF-9752-EA7D32452026}"/>
              </a:ext>
            </a:extLst>
          </p:cNvPr>
          <p:cNvSpPr/>
          <p:nvPr/>
        </p:nvSpPr>
        <p:spPr>
          <a:xfrm rot="16200000">
            <a:off x="5071104" y="4449209"/>
            <a:ext cx="431469" cy="444731"/>
          </a:xfrm>
          <a:prstGeom prst="rightArrow">
            <a:avLst/>
          </a:prstGeom>
          <a:solidFill>
            <a:schemeClr val="accent2">
              <a:lumMod val="40000"/>
              <a:lumOff val="60000"/>
            </a:schemeClr>
          </a:solidFill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cs-CZ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Šipka doprava 42">
            <a:extLst>
              <a:ext uri="{FF2B5EF4-FFF2-40B4-BE49-F238E27FC236}">
                <a16:creationId xmlns:a16="http://schemas.microsoft.com/office/drawing/2014/main" id="{161284D8-2474-48C1-9866-0D84C100557F}"/>
              </a:ext>
            </a:extLst>
          </p:cNvPr>
          <p:cNvSpPr/>
          <p:nvPr/>
        </p:nvSpPr>
        <p:spPr>
          <a:xfrm rot="10800000">
            <a:off x="6672339" y="5136016"/>
            <a:ext cx="511963" cy="444732"/>
          </a:xfrm>
          <a:prstGeom prst="rightArrow">
            <a:avLst/>
          </a:prstGeom>
          <a:solidFill>
            <a:schemeClr val="accent2">
              <a:lumMod val="40000"/>
              <a:lumOff val="60000"/>
            </a:schemeClr>
          </a:solidFill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cs-CZ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0" name="Šipka doprava 43">
            <a:extLst>
              <a:ext uri="{FF2B5EF4-FFF2-40B4-BE49-F238E27FC236}">
                <a16:creationId xmlns:a16="http://schemas.microsoft.com/office/drawing/2014/main" id="{F6E16F5B-1514-46A4-977E-C37D189C72FC}"/>
              </a:ext>
            </a:extLst>
          </p:cNvPr>
          <p:cNvSpPr/>
          <p:nvPr/>
        </p:nvSpPr>
        <p:spPr>
          <a:xfrm rot="5400000">
            <a:off x="1479271" y="4954904"/>
            <a:ext cx="1431750" cy="444731"/>
          </a:xfrm>
          <a:prstGeom prst="rightArrow">
            <a:avLst/>
          </a:prstGeom>
          <a:solidFill>
            <a:schemeClr val="accent2">
              <a:lumMod val="40000"/>
              <a:lumOff val="60000"/>
            </a:schemeClr>
          </a:solidFill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cs-CZ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1" name="TextovéPole 40">
            <a:extLst>
              <a:ext uri="{FF2B5EF4-FFF2-40B4-BE49-F238E27FC236}">
                <a16:creationId xmlns:a16="http://schemas.microsoft.com/office/drawing/2014/main" id="{C64BF66C-C7FF-4D38-9C89-4BFBE2BB0258}"/>
              </a:ext>
            </a:extLst>
          </p:cNvPr>
          <p:cNvSpPr txBox="1"/>
          <p:nvPr/>
        </p:nvSpPr>
        <p:spPr>
          <a:xfrm>
            <a:off x="11788660" y="3627122"/>
            <a:ext cx="346249" cy="637779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050" b="0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MŽP</a:t>
            </a:r>
          </a:p>
        </p:txBody>
      </p:sp>
      <p:sp>
        <p:nvSpPr>
          <p:cNvPr id="42" name="Zaoblený obdélník 18">
            <a:extLst>
              <a:ext uri="{FF2B5EF4-FFF2-40B4-BE49-F238E27FC236}">
                <a16:creationId xmlns:a16="http://schemas.microsoft.com/office/drawing/2014/main" id="{9B2BD0DB-EB43-43EB-80EA-70D07FF8A421}"/>
              </a:ext>
            </a:extLst>
          </p:cNvPr>
          <p:cNvSpPr/>
          <p:nvPr/>
        </p:nvSpPr>
        <p:spPr>
          <a:xfrm>
            <a:off x="10257537" y="3627122"/>
            <a:ext cx="1407566" cy="828211"/>
          </a:xfrm>
          <a:prstGeom prst="round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100" b="1" i="0" u="none" strike="noStrike" kern="1200" cap="none" spc="0" normalizeH="0" baseline="0" noProof="0" dirty="0">
                <a:ln w="0"/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9b. Posouzení projektu z hlediska vlivu na životní prostředí (kritéria DNSH) </a:t>
            </a:r>
            <a:endParaRPr kumimoji="0" lang="cs-CZ" sz="1100" b="0" i="0" u="none" strike="noStrike" kern="1200" cap="none" spc="0" normalizeH="0" baseline="0" noProof="0" dirty="0">
              <a:ln w="0"/>
              <a:solidFill>
                <a:schemeClr val="accent6">
                  <a:lumMod val="75000"/>
                </a:scheme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3" name="Šipka dolů 25">
            <a:extLst>
              <a:ext uri="{FF2B5EF4-FFF2-40B4-BE49-F238E27FC236}">
                <a16:creationId xmlns:a16="http://schemas.microsoft.com/office/drawing/2014/main" id="{76099209-CF80-401F-9454-9E6278596904}"/>
              </a:ext>
            </a:extLst>
          </p:cNvPr>
          <p:cNvSpPr/>
          <p:nvPr/>
        </p:nvSpPr>
        <p:spPr>
          <a:xfrm rot="18859867">
            <a:off x="9870962" y="3037413"/>
            <a:ext cx="396236" cy="619559"/>
          </a:xfrm>
          <a:prstGeom prst="downArrow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  <a:effectLst>
            <a:softEdge rad="12700"/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cs-CZ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4" name="Šipka doprava 42">
            <a:extLst>
              <a:ext uri="{FF2B5EF4-FFF2-40B4-BE49-F238E27FC236}">
                <a16:creationId xmlns:a16="http://schemas.microsoft.com/office/drawing/2014/main" id="{7F2B0BEE-D06A-47C4-8CA2-3F1920D70872}"/>
              </a:ext>
            </a:extLst>
          </p:cNvPr>
          <p:cNvSpPr/>
          <p:nvPr/>
        </p:nvSpPr>
        <p:spPr>
          <a:xfrm rot="10800000">
            <a:off x="9875519" y="3808646"/>
            <a:ext cx="318956" cy="444732"/>
          </a:xfrm>
          <a:prstGeom prst="rightArrow">
            <a:avLst/>
          </a:prstGeom>
          <a:solidFill>
            <a:schemeClr val="accent2">
              <a:lumMod val="40000"/>
              <a:lumOff val="60000"/>
            </a:schemeClr>
          </a:solidFill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cs-CZ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911682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0D5AB68-3C40-8D42-8A3B-DF7CC0A69C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Co se posuzovalo při formálním hodnocení?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8AB2BFE1-8096-D948-9973-5D052453FF7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Vyplnění povinných údajů</a:t>
            </a:r>
          </a:p>
          <a:p>
            <a:r>
              <a:rPr lang="cs-CZ" dirty="0"/>
              <a:t>Správná forma doručení</a:t>
            </a:r>
          </a:p>
          <a:p>
            <a:r>
              <a:rPr lang="cs-CZ" dirty="0"/>
              <a:t>Řádně vyplněné požadované náležitosti</a:t>
            </a:r>
          </a:p>
          <a:p>
            <a:r>
              <a:rPr lang="cs-CZ" dirty="0"/>
              <a:t>Posouzení žádosti z hlediska vlivu na ŽP</a:t>
            </a:r>
          </a:p>
        </p:txBody>
      </p:sp>
    </p:spTree>
    <p:extLst>
      <p:ext uri="{BB962C8B-B14F-4D97-AF65-F5344CB8AC3E}">
        <p14:creationId xmlns:p14="http://schemas.microsoft.com/office/powerpoint/2010/main" val="2222145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0D5AB68-3C40-8D42-8A3B-DF7CC0A69C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Co se posuzovalo při hodnocení přijatelnosti?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8AB2BFE1-8096-D948-9973-5D052453FF7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Soulad se strategiemi KVK</a:t>
            </a:r>
          </a:p>
          <a:p>
            <a:r>
              <a:rPr lang="cs-CZ" dirty="0"/>
              <a:t>Významný dopad do KVK</a:t>
            </a:r>
          </a:p>
          <a:p>
            <a:r>
              <a:rPr lang="cs-CZ" dirty="0"/>
              <a:t>Vznik nových / udržení stávajících pracovních míst, pozitivní vliv na adaptaci na klimatickou změnu</a:t>
            </a:r>
          </a:p>
          <a:p>
            <a:r>
              <a:rPr lang="cs-CZ" dirty="0"/>
              <a:t>Jasný nositel projektu</a:t>
            </a:r>
          </a:p>
          <a:p>
            <a:r>
              <a:rPr lang="cs-CZ" dirty="0"/>
              <a:t>Minimální výše rozpočtu</a:t>
            </a:r>
          </a:p>
          <a:p>
            <a:r>
              <a:rPr lang="cs-CZ" dirty="0"/>
              <a:t>Soulad s FST</a:t>
            </a:r>
          </a:p>
          <a:p>
            <a:r>
              <a:rPr lang="cs-CZ" dirty="0"/>
              <a:t>Ověření překryvů v dalšími OP</a:t>
            </a:r>
          </a:p>
        </p:txBody>
      </p:sp>
    </p:spTree>
    <p:extLst>
      <p:ext uri="{BB962C8B-B14F-4D97-AF65-F5344CB8AC3E}">
        <p14:creationId xmlns:p14="http://schemas.microsoft.com/office/powerpoint/2010/main" val="2786814222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BDB249BA5AAE2141BF0C35BF950D6A0C" ma:contentTypeVersion="10" ma:contentTypeDescription="Vytvoří nový dokument" ma:contentTypeScope="" ma:versionID="6e988c5f62a5a191a92de2d0c21be240">
  <xsd:schema xmlns:xsd="http://www.w3.org/2001/XMLSchema" xmlns:xs="http://www.w3.org/2001/XMLSchema" xmlns:p="http://schemas.microsoft.com/office/2006/metadata/properties" xmlns:ns3="33fb57a9-f591-4c4c-82ef-fc4b10444d76" targetNamespace="http://schemas.microsoft.com/office/2006/metadata/properties" ma:root="true" ma:fieldsID="9448dcf71d9317e78eb280289333a794" ns3:_="">
    <xsd:import namespace="33fb57a9-f591-4c4c-82ef-fc4b10444d76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Location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3fb57a9-f591-4c4c-82ef-fc4b10444d7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1" nillable="true" ma:displayName="Location" ma:internalName="MediaServiceLocation" ma:readOnly="true">
      <xsd:simpleType>
        <xsd:restriction base="dms:Text"/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0066A143-9173-4619-822B-98AF9AC3C00C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2514092-2CB8-440C-932C-4EB3BF741D1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3fb57a9-f591-4c4c-82ef-fc4b10444d7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B3C44B9E-C6A0-4519-9044-225BAA723164}">
  <ds:schemaRefs>
    <ds:schemaRef ds:uri="http://purl.org/dc/terms/"/>
    <ds:schemaRef ds:uri="http://schemas.microsoft.com/office/infopath/2007/PartnerControls"/>
    <ds:schemaRef ds:uri="http://purl.org/dc/dcmitype/"/>
    <ds:schemaRef ds:uri="http://www.w3.org/XML/1998/namespace"/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schemas.openxmlformats.org/package/2006/metadata/core-properties"/>
    <ds:schemaRef ds:uri="33fb57a9-f591-4c4c-82ef-fc4b10444d76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11113</TotalTime>
  <Words>1243</Words>
  <Application>Microsoft Office PowerPoint</Application>
  <PresentationFormat>Širokoúhlá obrazovka</PresentationFormat>
  <Paragraphs>257</Paragraphs>
  <Slides>23</Slides>
  <Notes>11</Notes>
  <HiddenSlides>0</HiddenSlides>
  <MMClips>0</MMClips>
  <ScaleCrop>false</ScaleCrop>
  <HeadingPairs>
    <vt:vector size="6" baseType="variant">
      <vt:variant>
        <vt:lpstr>Použitá písma</vt:lpstr>
      </vt:variant>
      <vt:variant>
        <vt:i4>12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23</vt:i4>
      </vt:variant>
    </vt:vector>
  </HeadingPairs>
  <TitlesOfParts>
    <vt:vector size="36" baseType="lpstr">
      <vt:lpstr>Arial</vt:lpstr>
      <vt:lpstr>Bebas Neue</vt:lpstr>
      <vt:lpstr>Calibri</vt:lpstr>
      <vt:lpstr>Calibri Light</vt:lpstr>
      <vt:lpstr>Montserrat</vt:lpstr>
      <vt:lpstr>Montserrat Medium</vt:lpstr>
      <vt:lpstr>myriad-pro</vt:lpstr>
      <vt:lpstr>Noto Sans Symbols</vt:lpstr>
      <vt:lpstr>Open Sans Regular</vt:lpstr>
      <vt:lpstr>Open Sans Semibold</vt:lpstr>
      <vt:lpstr>Verdana</vt:lpstr>
      <vt:lpstr>Wingdings</vt:lpstr>
      <vt:lpstr>Motiv Office</vt:lpstr>
      <vt:lpstr>Prezentace aplikace PowerPoint</vt:lpstr>
      <vt:lpstr>Obsah</vt:lpstr>
      <vt:lpstr>1) Výchozí podmínky</vt:lpstr>
      <vt:lpstr>Prezentace aplikace PowerPoint</vt:lpstr>
      <vt:lpstr>Fond pro spravedlivou transformaci a OP ST</vt:lpstr>
      <vt:lpstr>2) Proces výběru strategických projektů (SP)</vt:lpstr>
      <vt:lpstr>Schéma výběru strategických projektů do OP ST</vt:lpstr>
      <vt:lpstr>Co se posuzovalo při formálním hodnocení?</vt:lpstr>
      <vt:lpstr>Co se posuzovalo při hodnocení přijatelnosti?</vt:lpstr>
      <vt:lpstr>STRATEGICKÉ PROJEKTY</vt:lpstr>
      <vt:lpstr>Harmonogram procesu v KVK</vt:lpstr>
      <vt:lpstr>Harmonogram procesu v KVK</vt:lpstr>
      <vt:lpstr>Harmonogram procesu v KVK</vt:lpstr>
      <vt:lpstr>Harmonogram procesu v KVK</vt:lpstr>
      <vt:lpstr>Harmonogram procesu v KVK</vt:lpstr>
      <vt:lpstr>Harmonogram procesu v KVK</vt:lpstr>
      <vt:lpstr>SHRNUTÍ VÝZVY NA STRATEGICKÉ PROJEKTY.</vt:lpstr>
      <vt:lpstr>3) Doporučené strategické projekty</vt:lpstr>
      <vt:lpstr>KATEGORIE</vt:lpstr>
      <vt:lpstr>KATEGORIE</vt:lpstr>
      <vt:lpstr>KATEGORIE</vt:lpstr>
      <vt:lpstr>4) Další postup</vt:lpstr>
      <vt:lpstr>Děkuji za pozornost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Jan Havranek</dc:creator>
  <cp:lastModifiedBy>Rinn Radek</cp:lastModifiedBy>
  <cp:revision>55</cp:revision>
  <dcterms:created xsi:type="dcterms:W3CDTF">2021-05-25T13:51:30Z</dcterms:created>
  <dcterms:modified xsi:type="dcterms:W3CDTF">2021-06-16T07:48:33Z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0x010100BDB249BA5AAE2141BF0C35BF950D6A0C</vt:lpwstr>
  </property>
</Properties>
</file>