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7"/>
  </p:notesMasterIdLst>
  <p:handoutMasterIdLst>
    <p:handoutMasterId r:id="rId28"/>
  </p:handoutMasterIdLst>
  <p:sldIdLst>
    <p:sldId id="256" r:id="rId3"/>
    <p:sldId id="332" r:id="rId4"/>
    <p:sldId id="311" r:id="rId5"/>
    <p:sldId id="326" r:id="rId6"/>
    <p:sldId id="328" r:id="rId7"/>
    <p:sldId id="295" r:id="rId8"/>
    <p:sldId id="312" r:id="rId9"/>
    <p:sldId id="320" r:id="rId10"/>
    <p:sldId id="322" r:id="rId11"/>
    <p:sldId id="323" r:id="rId12"/>
    <p:sldId id="324" r:id="rId13"/>
    <p:sldId id="319" r:id="rId14"/>
    <p:sldId id="317" r:id="rId15"/>
    <p:sldId id="318" r:id="rId16"/>
    <p:sldId id="309" r:id="rId17"/>
    <p:sldId id="329" r:id="rId18"/>
    <p:sldId id="330" r:id="rId19"/>
    <p:sldId id="315" r:id="rId20"/>
    <p:sldId id="303" r:id="rId21"/>
    <p:sldId id="302" r:id="rId22"/>
    <p:sldId id="313" r:id="rId23"/>
    <p:sldId id="331" r:id="rId24"/>
    <p:sldId id="308" r:id="rId25"/>
    <p:sldId id="272" r:id="rId26"/>
  </p:sldIdLst>
  <p:sldSz cx="12192000" cy="6858000"/>
  <p:notesSz cx="6735763" cy="98663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6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6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91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77BDF0-B6FC-4B8A-BE57-DA2C667A9F6E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81EB4AF2-28A0-48F2-99A0-F6F2732EDECF}" type="pres">
      <dgm:prSet presAssocID="{E877BDF0-B6FC-4B8A-BE57-DA2C667A9F6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cs-CZ"/>
        </a:p>
      </dgm:t>
    </dgm:pt>
  </dgm:ptLst>
  <dgm:cxnLst>
    <dgm:cxn modelId="{F0782012-BA0E-4ADE-AFCA-86718BFC811C}" type="presOf" srcId="{E877BDF0-B6FC-4B8A-BE57-DA2C667A9F6E}" destId="{81EB4AF2-28A0-48F2-99A0-F6F2732EDECF}" srcOrd="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E0BDE6-B178-4E40-862D-C0D9F15D9C5A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67A5C70C-A610-4667-9AA8-83212C773819}">
      <dgm:prSet custT="1"/>
      <dgm:spPr/>
      <dgm:t>
        <a:bodyPr/>
        <a:lstStyle/>
        <a:p>
          <a:pPr rtl="0"/>
          <a:r>
            <a:rPr lang="cs-CZ" sz="2000" b="1" dirty="0" smtClean="0"/>
            <a:t>KA1</a:t>
          </a:r>
          <a:r>
            <a:rPr lang="cs-CZ" sz="2000" dirty="0" smtClean="0"/>
            <a:t> </a:t>
          </a:r>
        </a:p>
        <a:p>
          <a:pPr rtl="0"/>
          <a:r>
            <a:rPr lang="cs-CZ" sz="2000" dirty="0" smtClean="0"/>
            <a:t> Analýza potřeb v území</a:t>
          </a:r>
          <a:endParaRPr lang="cs-CZ" sz="2000" dirty="0"/>
        </a:p>
      </dgm:t>
    </dgm:pt>
    <dgm:pt modelId="{001F9C3C-3CA4-4A19-9E52-DD630A44848B}" type="parTrans" cxnId="{39BCEE00-E086-4DEC-8A57-74A007045720}">
      <dgm:prSet/>
      <dgm:spPr/>
      <dgm:t>
        <a:bodyPr/>
        <a:lstStyle/>
        <a:p>
          <a:endParaRPr lang="cs-CZ"/>
        </a:p>
      </dgm:t>
    </dgm:pt>
    <dgm:pt modelId="{198E9F12-0A4A-4E3C-A3E1-B35D8D1546EF}" type="sibTrans" cxnId="{39BCEE00-E086-4DEC-8A57-74A007045720}">
      <dgm:prSet/>
      <dgm:spPr/>
      <dgm:t>
        <a:bodyPr/>
        <a:lstStyle/>
        <a:p>
          <a:endParaRPr lang="cs-CZ"/>
        </a:p>
      </dgm:t>
    </dgm:pt>
    <dgm:pt modelId="{AA34EF76-FEEB-4EA5-BD13-B3FE3D4A4068}">
      <dgm:prSet/>
      <dgm:spPr/>
      <dgm:t>
        <a:bodyPr/>
        <a:lstStyle/>
        <a:p>
          <a:pPr rtl="0"/>
          <a:r>
            <a:rPr lang="cs-CZ" smtClean="0"/>
            <a:t>Analýza potřeb ve školách</a:t>
          </a:r>
          <a:endParaRPr lang="cs-CZ"/>
        </a:p>
      </dgm:t>
    </dgm:pt>
    <dgm:pt modelId="{F896A2B1-E3DF-4142-BEA0-C4E109B547F2}" type="parTrans" cxnId="{6FEC88AF-C4CF-4B01-BE46-EA80BBADD5A9}">
      <dgm:prSet/>
      <dgm:spPr/>
      <dgm:t>
        <a:bodyPr/>
        <a:lstStyle/>
        <a:p>
          <a:endParaRPr lang="cs-CZ"/>
        </a:p>
      </dgm:t>
    </dgm:pt>
    <dgm:pt modelId="{081181A9-BC08-4458-A4E1-F8EEBBCFAAD1}" type="sibTrans" cxnId="{6FEC88AF-C4CF-4B01-BE46-EA80BBADD5A9}">
      <dgm:prSet/>
      <dgm:spPr/>
      <dgm:t>
        <a:bodyPr/>
        <a:lstStyle/>
        <a:p>
          <a:endParaRPr lang="cs-CZ"/>
        </a:p>
      </dgm:t>
    </dgm:pt>
    <dgm:pt modelId="{473963F2-F2D7-48AE-9BC9-5EC05297537E}">
      <dgm:prSet custT="1"/>
      <dgm:spPr/>
      <dgm:t>
        <a:bodyPr/>
        <a:lstStyle/>
        <a:p>
          <a:pPr rtl="0"/>
          <a:r>
            <a:rPr lang="cs-CZ" sz="2000" b="1" dirty="0" smtClean="0"/>
            <a:t>KA2</a:t>
          </a:r>
          <a:r>
            <a:rPr lang="cs-CZ" sz="2000" dirty="0" smtClean="0"/>
            <a:t> </a:t>
          </a:r>
        </a:p>
        <a:p>
          <a:pPr rtl="0"/>
          <a:r>
            <a:rPr lang="cs-CZ" sz="2000" dirty="0" smtClean="0"/>
            <a:t>Prioritizace potřeb v území</a:t>
          </a:r>
          <a:endParaRPr lang="cs-CZ" sz="2000" dirty="0"/>
        </a:p>
      </dgm:t>
    </dgm:pt>
    <dgm:pt modelId="{060F2DA8-7063-4A56-91F3-EEC88620A988}" type="parTrans" cxnId="{5BF04787-0224-43A7-B00A-ED24E1C1B579}">
      <dgm:prSet/>
      <dgm:spPr/>
      <dgm:t>
        <a:bodyPr/>
        <a:lstStyle/>
        <a:p>
          <a:endParaRPr lang="cs-CZ"/>
        </a:p>
      </dgm:t>
    </dgm:pt>
    <dgm:pt modelId="{6DDEFE66-6E6E-46D3-84AD-88716125D9F5}" type="sibTrans" cxnId="{5BF04787-0224-43A7-B00A-ED24E1C1B579}">
      <dgm:prSet/>
      <dgm:spPr/>
      <dgm:t>
        <a:bodyPr/>
        <a:lstStyle/>
        <a:p>
          <a:endParaRPr lang="cs-CZ"/>
        </a:p>
      </dgm:t>
    </dgm:pt>
    <dgm:pt modelId="{3A93F4DC-D399-416B-A705-8FD86AD7CD90}">
      <dgm:prSet/>
      <dgm:spPr/>
      <dgm:t>
        <a:bodyPr/>
        <a:lstStyle/>
        <a:p>
          <a:pPr rtl="0"/>
          <a:r>
            <a:rPr lang="cs-CZ" smtClean="0"/>
            <a:t>Souhrnný rámec pro investice do infrastruktury</a:t>
          </a:r>
          <a:endParaRPr lang="cs-CZ"/>
        </a:p>
      </dgm:t>
    </dgm:pt>
    <dgm:pt modelId="{AF3D3C84-960E-47C5-B231-916ED82B816D}" type="parTrans" cxnId="{3118FEBD-607F-4CB3-91A1-232513B68CEE}">
      <dgm:prSet/>
      <dgm:spPr/>
      <dgm:t>
        <a:bodyPr/>
        <a:lstStyle/>
        <a:p>
          <a:endParaRPr lang="cs-CZ"/>
        </a:p>
      </dgm:t>
    </dgm:pt>
    <dgm:pt modelId="{CFFD275D-BBC1-46E8-91B2-D778569C0FB3}" type="sibTrans" cxnId="{3118FEBD-607F-4CB3-91A1-232513B68CEE}">
      <dgm:prSet/>
      <dgm:spPr/>
      <dgm:t>
        <a:bodyPr/>
        <a:lstStyle/>
        <a:p>
          <a:endParaRPr lang="cs-CZ"/>
        </a:p>
      </dgm:t>
    </dgm:pt>
    <dgm:pt modelId="{BB469ED2-B582-46AA-AD89-BD6372728788}">
      <dgm:prSet custT="1"/>
      <dgm:spPr/>
      <dgm:t>
        <a:bodyPr/>
        <a:lstStyle/>
        <a:p>
          <a:pPr rtl="0"/>
          <a:r>
            <a:rPr lang="cs-CZ" sz="1600" b="1" dirty="0" smtClean="0"/>
            <a:t>KA 3</a:t>
          </a:r>
          <a:r>
            <a:rPr lang="cs-CZ" sz="1600" dirty="0" smtClean="0"/>
            <a:t> </a:t>
          </a:r>
        </a:p>
        <a:p>
          <a:pPr rtl="0"/>
          <a:r>
            <a:rPr lang="cs-CZ" sz="1600" dirty="0" smtClean="0"/>
            <a:t> Plány aktivit/Školní akční plány pro rozvoj vzdělávání ve škole  – </a:t>
          </a:r>
          <a:r>
            <a:rPr lang="cs-CZ" sz="1600" i="1" dirty="0" smtClean="0"/>
            <a:t>bude zpracováno mimo KAP </a:t>
          </a:r>
          <a:endParaRPr lang="cs-CZ" sz="1600" i="1" dirty="0"/>
        </a:p>
      </dgm:t>
    </dgm:pt>
    <dgm:pt modelId="{1E4A9DAA-290A-4737-B175-9B7B07F0560A}" type="parTrans" cxnId="{028E48F1-8B9D-48D6-9FB6-15024268860A}">
      <dgm:prSet/>
      <dgm:spPr/>
      <dgm:t>
        <a:bodyPr/>
        <a:lstStyle/>
        <a:p>
          <a:endParaRPr lang="cs-CZ"/>
        </a:p>
      </dgm:t>
    </dgm:pt>
    <dgm:pt modelId="{3AB768E3-0E63-4282-921C-B907F18B3F8B}" type="sibTrans" cxnId="{028E48F1-8B9D-48D6-9FB6-15024268860A}">
      <dgm:prSet/>
      <dgm:spPr/>
      <dgm:t>
        <a:bodyPr/>
        <a:lstStyle/>
        <a:p>
          <a:endParaRPr lang="cs-CZ"/>
        </a:p>
      </dgm:t>
    </dgm:pt>
    <dgm:pt modelId="{F078C364-07C2-484B-B863-51BFA2BC5713}">
      <dgm:prSet custT="1"/>
      <dgm:spPr/>
      <dgm:t>
        <a:bodyPr/>
        <a:lstStyle/>
        <a:p>
          <a:pPr rtl="0"/>
          <a:r>
            <a:rPr lang="cs-CZ" sz="2000" b="1" dirty="0" smtClean="0"/>
            <a:t>KA4</a:t>
          </a:r>
          <a:r>
            <a:rPr lang="cs-CZ" sz="2000" dirty="0" smtClean="0"/>
            <a:t> </a:t>
          </a:r>
        </a:p>
        <a:p>
          <a:pPr rtl="0"/>
          <a:r>
            <a:rPr lang="cs-CZ" sz="2000" dirty="0" smtClean="0"/>
            <a:t>Krajský akční plán rozvoje vzdělávání</a:t>
          </a:r>
        </a:p>
        <a:p>
          <a:pPr rtl="0"/>
          <a:r>
            <a:rPr lang="cs-CZ" sz="2000" dirty="0" smtClean="0"/>
            <a:t>(2023,2024,2025)</a:t>
          </a:r>
          <a:endParaRPr lang="cs-CZ" sz="2000" dirty="0"/>
        </a:p>
      </dgm:t>
    </dgm:pt>
    <dgm:pt modelId="{EBD9BAA0-CB85-4B30-AA6F-FFEF964F5F8B}" type="parTrans" cxnId="{ED4A3B21-4D83-4092-B100-02FC741DF224}">
      <dgm:prSet/>
      <dgm:spPr/>
      <dgm:t>
        <a:bodyPr/>
        <a:lstStyle/>
        <a:p>
          <a:endParaRPr lang="cs-CZ"/>
        </a:p>
      </dgm:t>
    </dgm:pt>
    <dgm:pt modelId="{B291FC4D-AF63-436E-90D0-4BE6AEA545F0}" type="sibTrans" cxnId="{ED4A3B21-4D83-4092-B100-02FC741DF224}">
      <dgm:prSet/>
      <dgm:spPr/>
      <dgm:t>
        <a:bodyPr/>
        <a:lstStyle/>
        <a:p>
          <a:endParaRPr lang="cs-CZ"/>
        </a:p>
      </dgm:t>
    </dgm:pt>
    <dgm:pt modelId="{6206EA1A-36AD-4625-8D73-A551936C3F1E}" type="pres">
      <dgm:prSet presAssocID="{5FE0BDE6-B178-4E40-862D-C0D9F15D9C5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1C5B2842-4763-4ABA-8707-AE437EBA488F}" type="pres">
      <dgm:prSet presAssocID="{67A5C70C-A610-4667-9AA8-83212C773819}" presName="root" presStyleCnt="0"/>
      <dgm:spPr/>
    </dgm:pt>
    <dgm:pt modelId="{BB9EA4B0-C1B7-4CF0-B0C6-C60954DBEF4D}" type="pres">
      <dgm:prSet presAssocID="{67A5C70C-A610-4667-9AA8-83212C773819}" presName="rootComposite" presStyleCnt="0"/>
      <dgm:spPr/>
    </dgm:pt>
    <dgm:pt modelId="{B5E2DC35-4103-4712-B48C-FD9EF13FE911}" type="pres">
      <dgm:prSet presAssocID="{67A5C70C-A610-4667-9AA8-83212C773819}" presName="rootText" presStyleLbl="node1" presStyleIdx="0" presStyleCnt="4" custScaleY="143390"/>
      <dgm:spPr/>
      <dgm:t>
        <a:bodyPr/>
        <a:lstStyle/>
        <a:p>
          <a:endParaRPr lang="cs-CZ"/>
        </a:p>
      </dgm:t>
    </dgm:pt>
    <dgm:pt modelId="{B587CC77-AA05-4A9E-B941-FFEA8C53A4DA}" type="pres">
      <dgm:prSet presAssocID="{67A5C70C-A610-4667-9AA8-83212C773819}" presName="rootConnector" presStyleLbl="node1" presStyleIdx="0" presStyleCnt="4"/>
      <dgm:spPr/>
      <dgm:t>
        <a:bodyPr/>
        <a:lstStyle/>
        <a:p>
          <a:endParaRPr lang="cs-CZ"/>
        </a:p>
      </dgm:t>
    </dgm:pt>
    <dgm:pt modelId="{62E937EB-7B01-4E5B-A45D-285EBB06938E}" type="pres">
      <dgm:prSet presAssocID="{67A5C70C-A610-4667-9AA8-83212C773819}" presName="childShape" presStyleCnt="0"/>
      <dgm:spPr/>
    </dgm:pt>
    <dgm:pt modelId="{F3E5F952-6C57-4333-A67C-84843A276DDC}" type="pres">
      <dgm:prSet presAssocID="{F896A2B1-E3DF-4142-BEA0-C4E109B547F2}" presName="Name13" presStyleLbl="parChTrans1D2" presStyleIdx="0" presStyleCnt="2"/>
      <dgm:spPr/>
      <dgm:t>
        <a:bodyPr/>
        <a:lstStyle/>
        <a:p>
          <a:endParaRPr lang="cs-CZ"/>
        </a:p>
      </dgm:t>
    </dgm:pt>
    <dgm:pt modelId="{864FFC3F-3CE7-49A2-94CB-431CCEE4D6B8}" type="pres">
      <dgm:prSet presAssocID="{AA34EF76-FEEB-4EA5-BD13-B3FE3D4A4068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218E79C-3EC6-447F-95D0-572E75EDD706}" type="pres">
      <dgm:prSet presAssocID="{473963F2-F2D7-48AE-9BC9-5EC05297537E}" presName="root" presStyleCnt="0"/>
      <dgm:spPr/>
    </dgm:pt>
    <dgm:pt modelId="{CE1FF156-3962-405E-99EC-CE4DDC78CC5F}" type="pres">
      <dgm:prSet presAssocID="{473963F2-F2D7-48AE-9BC9-5EC05297537E}" presName="rootComposite" presStyleCnt="0"/>
      <dgm:spPr/>
    </dgm:pt>
    <dgm:pt modelId="{BFB7149D-506E-4BD6-A95B-B22C2FF72A07}" type="pres">
      <dgm:prSet presAssocID="{473963F2-F2D7-48AE-9BC9-5EC05297537E}" presName="rootText" presStyleLbl="node1" presStyleIdx="1" presStyleCnt="4" custScaleY="141528"/>
      <dgm:spPr/>
      <dgm:t>
        <a:bodyPr/>
        <a:lstStyle/>
        <a:p>
          <a:endParaRPr lang="cs-CZ"/>
        </a:p>
      </dgm:t>
    </dgm:pt>
    <dgm:pt modelId="{6301108A-2CAD-4728-B1B8-D3EE07D21262}" type="pres">
      <dgm:prSet presAssocID="{473963F2-F2D7-48AE-9BC9-5EC05297537E}" presName="rootConnector" presStyleLbl="node1" presStyleIdx="1" presStyleCnt="4"/>
      <dgm:spPr/>
      <dgm:t>
        <a:bodyPr/>
        <a:lstStyle/>
        <a:p>
          <a:endParaRPr lang="cs-CZ"/>
        </a:p>
      </dgm:t>
    </dgm:pt>
    <dgm:pt modelId="{39C8EFE9-5064-4575-967C-6DCC4BF48919}" type="pres">
      <dgm:prSet presAssocID="{473963F2-F2D7-48AE-9BC9-5EC05297537E}" presName="childShape" presStyleCnt="0"/>
      <dgm:spPr/>
    </dgm:pt>
    <dgm:pt modelId="{6BB1EF51-6F17-4C68-B5F7-8C0BF63A6814}" type="pres">
      <dgm:prSet presAssocID="{AF3D3C84-960E-47C5-B231-916ED82B816D}" presName="Name13" presStyleLbl="parChTrans1D2" presStyleIdx="1" presStyleCnt="2"/>
      <dgm:spPr/>
      <dgm:t>
        <a:bodyPr/>
        <a:lstStyle/>
        <a:p>
          <a:endParaRPr lang="cs-CZ"/>
        </a:p>
      </dgm:t>
    </dgm:pt>
    <dgm:pt modelId="{7E40438F-4407-4A97-8B4E-CA6AB0E1A184}" type="pres">
      <dgm:prSet presAssocID="{3A93F4DC-D399-416B-A705-8FD86AD7CD90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D155817-0C07-4C4A-9A89-D1D2877B52D1}" type="pres">
      <dgm:prSet presAssocID="{BB469ED2-B582-46AA-AD89-BD6372728788}" presName="root" presStyleCnt="0"/>
      <dgm:spPr/>
    </dgm:pt>
    <dgm:pt modelId="{6AC98B9C-AF19-4612-80EC-AD8D2B0795C1}" type="pres">
      <dgm:prSet presAssocID="{BB469ED2-B582-46AA-AD89-BD6372728788}" presName="rootComposite" presStyleCnt="0"/>
      <dgm:spPr/>
    </dgm:pt>
    <dgm:pt modelId="{A9914F3C-279A-45D6-8CD5-4A9032CC5811}" type="pres">
      <dgm:prSet presAssocID="{BB469ED2-B582-46AA-AD89-BD6372728788}" presName="rootText" presStyleLbl="node1" presStyleIdx="2" presStyleCnt="4" custScaleY="138223"/>
      <dgm:spPr/>
      <dgm:t>
        <a:bodyPr/>
        <a:lstStyle/>
        <a:p>
          <a:endParaRPr lang="cs-CZ"/>
        </a:p>
      </dgm:t>
    </dgm:pt>
    <dgm:pt modelId="{1B11C68D-A081-463C-9515-FC32E756B9AB}" type="pres">
      <dgm:prSet presAssocID="{BB469ED2-B582-46AA-AD89-BD6372728788}" presName="rootConnector" presStyleLbl="node1" presStyleIdx="2" presStyleCnt="4"/>
      <dgm:spPr/>
      <dgm:t>
        <a:bodyPr/>
        <a:lstStyle/>
        <a:p>
          <a:endParaRPr lang="cs-CZ"/>
        </a:p>
      </dgm:t>
    </dgm:pt>
    <dgm:pt modelId="{6EC31271-8D8D-4C69-8DA2-9D88D39BA58C}" type="pres">
      <dgm:prSet presAssocID="{BB469ED2-B582-46AA-AD89-BD6372728788}" presName="childShape" presStyleCnt="0"/>
      <dgm:spPr/>
    </dgm:pt>
    <dgm:pt modelId="{4E8CB785-60B1-45A5-898D-8E062ED64BAD}" type="pres">
      <dgm:prSet presAssocID="{F078C364-07C2-484B-B863-51BFA2BC5713}" presName="root" presStyleCnt="0"/>
      <dgm:spPr/>
    </dgm:pt>
    <dgm:pt modelId="{493E3EEC-8CCE-4C9C-AAEC-0F30562EA1AE}" type="pres">
      <dgm:prSet presAssocID="{F078C364-07C2-484B-B863-51BFA2BC5713}" presName="rootComposite" presStyleCnt="0"/>
      <dgm:spPr/>
    </dgm:pt>
    <dgm:pt modelId="{7CE74721-232E-465A-A7E4-101246F0E737}" type="pres">
      <dgm:prSet presAssocID="{F078C364-07C2-484B-B863-51BFA2BC5713}" presName="rootText" presStyleLbl="node1" presStyleIdx="3" presStyleCnt="4" custScaleY="136778"/>
      <dgm:spPr/>
      <dgm:t>
        <a:bodyPr/>
        <a:lstStyle/>
        <a:p>
          <a:endParaRPr lang="cs-CZ"/>
        </a:p>
      </dgm:t>
    </dgm:pt>
    <dgm:pt modelId="{EA1E871C-5967-4FFF-813A-DE4672FA28FC}" type="pres">
      <dgm:prSet presAssocID="{F078C364-07C2-484B-B863-51BFA2BC5713}" presName="rootConnector" presStyleLbl="node1" presStyleIdx="3" presStyleCnt="4"/>
      <dgm:spPr/>
      <dgm:t>
        <a:bodyPr/>
        <a:lstStyle/>
        <a:p>
          <a:endParaRPr lang="cs-CZ"/>
        </a:p>
      </dgm:t>
    </dgm:pt>
    <dgm:pt modelId="{FFE078D5-4869-4513-BBE5-D712B1049A19}" type="pres">
      <dgm:prSet presAssocID="{F078C364-07C2-484B-B863-51BFA2BC5713}" presName="childShape" presStyleCnt="0"/>
      <dgm:spPr/>
    </dgm:pt>
  </dgm:ptLst>
  <dgm:cxnLst>
    <dgm:cxn modelId="{12D5E12B-68C6-465D-B8C1-093EECFF3983}" type="presOf" srcId="{F078C364-07C2-484B-B863-51BFA2BC5713}" destId="{EA1E871C-5967-4FFF-813A-DE4672FA28FC}" srcOrd="1" destOrd="0" presId="urn:microsoft.com/office/officeart/2005/8/layout/hierarchy3"/>
    <dgm:cxn modelId="{C58B89B2-FBC8-4893-A33E-471FADAF9F71}" type="presOf" srcId="{AF3D3C84-960E-47C5-B231-916ED82B816D}" destId="{6BB1EF51-6F17-4C68-B5F7-8C0BF63A6814}" srcOrd="0" destOrd="0" presId="urn:microsoft.com/office/officeart/2005/8/layout/hierarchy3"/>
    <dgm:cxn modelId="{6FEC88AF-C4CF-4B01-BE46-EA80BBADD5A9}" srcId="{67A5C70C-A610-4667-9AA8-83212C773819}" destId="{AA34EF76-FEEB-4EA5-BD13-B3FE3D4A4068}" srcOrd="0" destOrd="0" parTransId="{F896A2B1-E3DF-4142-BEA0-C4E109B547F2}" sibTransId="{081181A9-BC08-4458-A4E1-F8EEBBCFAAD1}"/>
    <dgm:cxn modelId="{028E48F1-8B9D-48D6-9FB6-15024268860A}" srcId="{5FE0BDE6-B178-4E40-862D-C0D9F15D9C5A}" destId="{BB469ED2-B582-46AA-AD89-BD6372728788}" srcOrd="2" destOrd="0" parTransId="{1E4A9DAA-290A-4737-B175-9B7B07F0560A}" sibTransId="{3AB768E3-0E63-4282-921C-B907F18B3F8B}"/>
    <dgm:cxn modelId="{2AF9929C-5479-4763-9DEF-CD3C801B1ED9}" type="presOf" srcId="{3A93F4DC-D399-416B-A705-8FD86AD7CD90}" destId="{7E40438F-4407-4A97-8B4E-CA6AB0E1A184}" srcOrd="0" destOrd="0" presId="urn:microsoft.com/office/officeart/2005/8/layout/hierarchy3"/>
    <dgm:cxn modelId="{5BF04787-0224-43A7-B00A-ED24E1C1B579}" srcId="{5FE0BDE6-B178-4E40-862D-C0D9F15D9C5A}" destId="{473963F2-F2D7-48AE-9BC9-5EC05297537E}" srcOrd="1" destOrd="0" parTransId="{060F2DA8-7063-4A56-91F3-EEC88620A988}" sibTransId="{6DDEFE66-6E6E-46D3-84AD-88716125D9F5}"/>
    <dgm:cxn modelId="{A371483C-DADE-4AEB-B3AD-0EB215C0BEA0}" type="presOf" srcId="{F078C364-07C2-484B-B863-51BFA2BC5713}" destId="{7CE74721-232E-465A-A7E4-101246F0E737}" srcOrd="0" destOrd="0" presId="urn:microsoft.com/office/officeart/2005/8/layout/hierarchy3"/>
    <dgm:cxn modelId="{A5D44112-8DFA-40DD-A6A3-11FCAE3F2955}" type="presOf" srcId="{67A5C70C-A610-4667-9AA8-83212C773819}" destId="{B587CC77-AA05-4A9E-B941-FFEA8C53A4DA}" srcOrd="1" destOrd="0" presId="urn:microsoft.com/office/officeart/2005/8/layout/hierarchy3"/>
    <dgm:cxn modelId="{90B92981-72E0-4C80-A434-E4AF56106B22}" type="presOf" srcId="{67A5C70C-A610-4667-9AA8-83212C773819}" destId="{B5E2DC35-4103-4712-B48C-FD9EF13FE911}" srcOrd="0" destOrd="0" presId="urn:microsoft.com/office/officeart/2005/8/layout/hierarchy3"/>
    <dgm:cxn modelId="{698E63ED-E165-42A7-AFA6-3A0B50B30B24}" type="presOf" srcId="{BB469ED2-B582-46AA-AD89-BD6372728788}" destId="{1B11C68D-A081-463C-9515-FC32E756B9AB}" srcOrd="1" destOrd="0" presId="urn:microsoft.com/office/officeart/2005/8/layout/hierarchy3"/>
    <dgm:cxn modelId="{ED876048-EE9A-4CB5-9462-FB5E96D7DEF7}" type="presOf" srcId="{BB469ED2-B582-46AA-AD89-BD6372728788}" destId="{A9914F3C-279A-45D6-8CD5-4A9032CC5811}" srcOrd="0" destOrd="0" presId="urn:microsoft.com/office/officeart/2005/8/layout/hierarchy3"/>
    <dgm:cxn modelId="{3118FEBD-607F-4CB3-91A1-232513B68CEE}" srcId="{473963F2-F2D7-48AE-9BC9-5EC05297537E}" destId="{3A93F4DC-D399-416B-A705-8FD86AD7CD90}" srcOrd="0" destOrd="0" parTransId="{AF3D3C84-960E-47C5-B231-916ED82B816D}" sibTransId="{CFFD275D-BBC1-46E8-91B2-D778569C0FB3}"/>
    <dgm:cxn modelId="{ED4A3B21-4D83-4092-B100-02FC741DF224}" srcId="{5FE0BDE6-B178-4E40-862D-C0D9F15D9C5A}" destId="{F078C364-07C2-484B-B863-51BFA2BC5713}" srcOrd="3" destOrd="0" parTransId="{EBD9BAA0-CB85-4B30-AA6F-FFEF964F5F8B}" sibTransId="{B291FC4D-AF63-436E-90D0-4BE6AEA545F0}"/>
    <dgm:cxn modelId="{545A2A82-EDAF-4FDF-96BE-1147841CF783}" type="presOf" srcId="{473963F2-F2D7-48AE-9BC9-5EC05297537E}" destId="{6301108A-2CAD-4728-B1B8-D3EE07D21262}" srcOrd="1" destOrd="0" presId="urn:microsoft.com/office/officeart/2005/8/layout/hierarchy3"/>
    <dgm:cxn modelId="{39BCEE00-E086-4DEC-8A57-74A007045720}" srcId="{5FE0BDE6-B178-4E40-862D-C0D9F15D9C5A}" destId="{67A5C70C-A610-4667-9AA8-83212C773819}" srcOrd="0" destOrd="0" parTransId="{001F9C3C-3CA4-4A19-9E52-DD630A44848B}" sibTransId="{198E9F12-0A4A-4E3C-A3E1-B35D8D1546EF}"/>
    <dgm:cxn modelId="{06EB15DB-1306-4751-ADC3-0B38B5D91BAF}" type="presOf" srcId="{473963F2-F2D7-48AE-9BC9-5EC05297537E}" destId="{BFB7149D-506E-4BD6-A95B-B22C2FF72A07}" srcOrd="0" destOrd="0" presId="urn:microsoft.com/office/officeart/2005/8/layout/hierarchy3"/>
    <dgm:cxn modelId="{A9F5F905-9B50-4C7E-B2FE-19B7E03C71C1}" type="presOf" srcId="{5FE0BDE6-B178-4E40-862D-C0D9F15D9C5A}" destId="{6206EA1A-36AD-4625-8D73-A551936C3F1E}" srcOrd="0" destOrd="0" presId="urn:microsoft.com/office/officeart/2005/8/layout/hierarchy3"/>
    <dgm:cxn modelId="{EDF75A0B-F79D-449D-9572-64AF934F97A4}" type="presOf" srcId="{AA34EF76-FEEB-4EA5-BD13-B3FE3D4A4068}" destId="{864FFC3F-3CE7-49A2-94CB-431CCEE4D6B8}" srcOrd="0" destOrd="0" presId="urn:microsoft.com/office/officeart/2005/8/layout/hierarchy3"/>
    <dgm:cxn modelId="{48FB62F0-CEA5-470C-ADC5-168741291794}" type="presOf" srcId="{F896A2B1-E3DF-4142-BEA0-C4E109B547F2}" destId="{F3E5F952-6C57-4333-A67C-84843A276DDC}" srcOrd="0" destOrd="0" presId="urn:microsoft.com/office/officeart/2005/8/layout/hierarchy3"/>
    <dgm:cxn modelId="{73E866F0-5C61-4BA0-BDC1-CD527A54BAE4}" type="presParOf" srcId="{6206EA1A-36AD-4625-8D73-A551936C3F1E}" destId="{1C5B2842-4763-4ABA-8707-AE437EBA488F}" srcOrd="0" destOrd="0" presId="urn:microsoft.com/office/officeart/2005/8/layout/hierarchy3"/>
    <dgm:cxn modelId="{2F6DE2E7-D698-41D0-9D9F-AC8129106B56}" type="presParOf" srcId="{1C5B2842-4763-4ABA-8707-AE437EBA488F}" destId="{BB9EA4B0-C1B7-4CF0-B0C6-C60954DBEF4D}" srcOrd="0" destOrd="0" presId="urn:microsoft.com/office/officeart/2005/8/layout/hierarchy3"/>
    <dgm:cxn modelId="{E09B8CC6-CE9D-402B-8408-0F52D9D6F1DF}" type="presParOf" srcId="{BB9EA4B0-C1B7-4CF0-B0C6-C60954DBEF4D}" destId="{B5E2DC35-4103-4712-B48C-FD9EF13FE911}" srcOrd="0" destOrd="0" presId="urn:microsoft.com/office/officeart/2005/8/layout/hierarchy3"/>
    <dgm:cxn modelId="{9EEDF499-8F39-4EEB-9404-BDBE98B293A0}" type="presParOf" srcId="{BB9EA4B0-C1B7-4CF0-B0C6-C60954DBEF4D}" destId="{B587CC77-AA05-4A9E-B941-FFEA8C53A4DA}" srcOrd="1" destOrd="0" presId="urn:microsoft.com/office/officeart/2005/8/layout/hierarchy3"/>
    <dgm:cxn modelId="{4E841849-FF8B-4B2E-8AFB-5E664A8B1E0B}" type="presParOf" srcId="{1C5B2842-4763-4ABA-8707-AE437EBA488F}" destId="{62E937EB-7B01-4E5B-A45D-285EBB06938E}" srcOrd="1" destOrd="0" presId="urn:microsoft.com/office/officeart/2005/8/layout/hierarchy3"/>
    <dgm:cxn modelId="{B37259E0-EEA0-4D68-9794-2604F63E9FE3}" type="presParOf" srcId="{62E937EB-7B01-4E5B-A45D-285EBB06938E}" destId="{F3E5F952-6C57-4333-A67C-84843A276DDC}" srcOrd="0" destOrd="0" presId="urn:microsoft.com/office/officeart/2005/8/layout/hierarchy3"/>
    <dgm:cxn modelId="{2EBE1870-FD79-4A17-98CE-4E054F1C724E}" type="presParOf" srcId="{62E937EB-7B01-4E5B-A45D-285EBB06938E}" destId="{864FFC3F-3CE7-49A2-94CB-431CCEE4D6B8}" srcOrd="1" destOrd="0" presId="urn:microsoft.com/office/officeart/2005/8/layout/hierarchy3"/>
    <dgm:cxn modelId="{706C7AF9-3A94-4D84-A80A-DA0955C39795}" type="presParOf" srcId="{6206EA1A-36AD-4625-8D73-A551936C3F1E}" destId="{8218E79C-3EC6-447F-95D0-572E75EDD706}" srcOrd="1" destOrd="0" presId="urn:microsoft.com/office/officeart/2005/8/layout/hierarchy3"/>
    <dgm:cxn modelId="{39E0FACA-FEB2-4C3A-8A9C-700063D3EEC0}" type="presParOf" srcId="{8218E79C-3EC6-447F-95D0-572E75EDD706}" destId="{CE1FF156-3962-405E-99EC-CE4DDC78CC5F}" srcOrd="0" destOrd="0" presId="urn:microsoft.com/office/officeart/2005/8/layout/hierarchy3"/>
    <dgm:cxn modelId="{3F4CDB86-9C66-4A24-BC71-0DF50FE063A8}" type="presParOf" srcId="{CE1FF156-3962-405E-99EC-CE4DDC78CC5F}" destId="{BFB7149D-506E-4BD6-A95B-B22C2FF72A07}" srcOrd="0" destOrd="0" presId="urn:microsoft.com/office/officeart/2005/8/layout/hierarchy3"/>
    <dgm:cxn modelId="{09E11D9D-B654-4F48-A08D-44870D5A42CE}" type="presParOf" srcId="{CE1FF156-3962-405E-99EC-CE4DDC78CC5F}" destId="{6301108A-2CAD-4728-B1B8-D3EE07D21262}" srcOrd="1" destOrd="0" presId="urn:microsoft.com/office/officeart/2005/8/layout/hierarchy3"/>
    <dgm:cxn modelId="{75507061-FDF3-4DA1-BF42-D0E08ECA326E}" type="presParOf" srcId="{8218E79C-3EC6-447F-95D0-572E75EDD706}" destId="{39C8EFE9-5064-4575-967C-6DCC4BF48919}" srcOrd="1" destOrd="0" presId="urn:microsoft.com/office/officeart/2005/8/layout/hierarchy3"/>
    <dgm:cxn modelId="{4449C687-38CA-4D60-B97D-7403BF5ED862}" type="presParOf" srcId="{39C8EFE9-5064-4575-967C-6DCC4BF48919}" destId="{6BB1EF51-6F17-4C68-B5F7-8C0BF63A6814}" srcOrd="0" destOrd="0" presId="urn:microsoft.com/office/officeart/2005/8/layout/hierarchy3"/>
    <dgm:cxn modelId="{3D5054B1-5C8E-43F0-ACF5-CAA33FB395B7}" type="presParOf" srcId="{39C8EFE9-5064-4575-967C-6DCC4BF48919}" destId="{7E40438F-4407-4A97-8B4E-CA6AB0E1A184}" srcOrd="1" destOrd="0" presId="urn:microsoft.com/office/officeart/2005/8/layout/hierarchy3"/>
    <dgm:cxn modelId="{88014D87-B85A-428D-B976-5FD5855F622D}" type="presParOf" srcId="{6206EA1A-36AD-4625-8D73-A551936C3F1E}" destId="{FD155817-0C07-4C4A-9A89-D1D2877B52D1}" srcOrd="2" destOrd="0" presId="urn:microsoft.com/office/officeart/2005/8/layout/hierarchy3"/>
    <dgm:cxn modelId="{98B5E99D-618C-47BA-8284-D5FD539D9482}" type="presParOf" srcId="{FD155817-0C07-4C4A-9A89-D1D2877B52D1}" destId="{6AC98B9C-AF19-4612-80EC-AD8D2B0795C1}" srcOrd="0" destOrd="0" presId="urn:microsoft.com/office/officeart/2005/8/layout/hierarchy3"/>
    <dgm:cxn modelId="{71A65BB6-BABC-48BF-B58F-7AC73E3C76FA}" type="presParOf" srcId="{6AC98B9C-AF19-4612-80EC-AD8D2B0795C1}" destId="{A9914F3C-279A-45D6-8CD5-4A9032CC5811}" srcOrd="0" destOrd="0" presId="urn:microsoft.com/office/officeart/2005/8/layout/hierarchy3"/>
    <dgm:cxn modelId="{526F0556-D07A-427A-8F22-E2D9590166EA}" type="presParOf" srcId="{6AC98B9C-AF19-4612-80EC-AD8D2B0795C1}" destId="{1B11C68D-A081-463C-9515-FC32E756B9AB}" srcOrd="1" destOrd="0" presId="urn:microsoft.com/office/officeart/2005/8/layout/hierarchy3"/>
    <dgm:cxn modelId="{0F688CAC-346F-4FCE-9768-F55A54F0DC27}" type="presParOf" srcId="{FD155817-0C07-4C4A-9A89-D1D2877B52D1}" destId="{6EC31271-8D8D-4C69-8DA2-9D88D39BA58C}" srcOrd="1" destOrd="0" presId="urn:microsoft.com/office/officeart/2005/8/layout/hierarchy3"/>
    <dgm:cxn modelId="{6F66A5D2-7F08-4DF3-84C5-9361E11FB819}" type="presParOf" srcId="{6206EA1A-36AD-4625-8D73-A551936C3F1E}" destId="{4E8CB785-60B1-45A5-898D-8E062ED64BAD}" srcOrd="3" destOrd="0" presId="urn:microsoft.com/office/officeart/2005/8/layout/hierarchy3"/>
    <dgm:cxn modelId="{983C452E-92CD-4A6F-922B-4E0B9B3BFA2F}" type="presParOf" srcId="{4E8CB785-60B1-45A5-898D-8E062ED64BAD}" destId="{493E3EEC-8CCE-4C9C-AAEC-0F30562EA1AE}" srcOrd="0" destOrd="0" presId="urn:microsoft.com/office/officeart/2005/8/layout/hierarchy3"/>
    <dgm:cxn modelId="{C657C81E-0D90-45ED-A2F7-F7523A1CD700}" type="presParOf" srcId="{493E3EEC-8CCE-4C9C-AAEC-0F30562EA1AE}" destId="{7CE74721-232E-465A-A7E4-101246F0E737}" srcOrd="0" destOrd="0" presId="urn:microsoft.com/office/officeart/2005/8/layout/hierarchy3"/>
    <dgm:cxn modelId="{15847410-8432-46E7-8102-0CC4E960E70C}" type="presParOf" srcId="{493E3EEC-8CCE-4C9C-AAEC-0F30562EA1AE}" destId="{EA1E871C-5967-4FFF-813A-DE4672FA28FC}" srcOrd="1" destOrd="0" presId="urn:microsoft.com/office/officeart/2005/8/layout/hierarchy3"/>
    <dgm:cxn modelId="{04AEAF66-582F-4F9C-B216-023EEF0C5784}" type="presParOf" srcId="{4E8CB785-60B1-45A5-898D-8E062ED64BAD}" destId="{FFE078D5-4869-4513-BBE5-D712B1049A19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E2DC35-4103-4712-B48C-FD9EF13FE911}">
      <dsp:nvSpPr>
        <dsp:cNvPr id="0" name=""/>
        <dsp:cNvSpPr/>
      </dsp:nvSpPr>
      <dsp:spPr>
        <a:xfrm>
          <a:off x="2024" y="688375"/>
          <a:ext cx="2326536" cy="16680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 dirty="0" smtClean="0"/>
            <a:t>KA1</a:t>
          </a:r>
          <a:r>
            <a:rPr lang="cs-CZ" sz="2000" kern="1200" dirty="0" smtClean="0"/>
            <a:t>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 Analýza potřeb v území</a:t>
          </a:r>
          <a:endParaRPr lang="cs-CZ" sz="2000" kern="1200" dirty="0"/>
        </a:p>
      </dsp:txBody>
      <dsp:txXfrm>
        <a:off x="50878" y="737229"/>
        <a:ext cx="2228828" cy="1570302"/>
      </dsp:txXfrm>
    </dsp:sp>
    <dsp:sp modelId="{F3E5F952-6C57-4333-A67C-84843A276DDC}">
      <dsp:nvSpPr>
        <dsp:cNvPr id="0" name=""/>
        <dsp:cNvSpPr/>
      </dsp:nvSpPr>
      <dsp:spPr>
        <a:xfrm>
          <a:off x="234677" y="2356386"/>
          <a:ext cx="232653" cy="8724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2451"/>
              </a:lnTo>
              <a:lnTo>
                <a:pt x="232653" y="8724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4FFC3F-3CE7-49A2-94CB-431CCEE4D6B8}">
      <dsp:nvSpPr>
        <dsp:cNvPr id="0" name=""/>
        <dsp:cNvSpPr/>
      </dsp:nvSpPr>
      <dsp:spPr>
        <a:xfrm>
          <a:off x="467331" y="2647203"/>
          <a:ext cx="1861229" cy="11632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smtClean="0"/>
            <a:t>Analýza potřeb ve školách</a:t>
          </a:r>
          <a:endParaRPr lang="cs-CZ" sz="2000" kern="1200"/>
        </a:p>
      </dsp:txBody>
      <dsp:txXfrm>
        <a:off x="501402" y="2681274"/>
        <a:ext cx="1793087" cy="1095126"/>
      </dsp:txXfrm>
    </dsp:sp>
    <dsp:sp modelId="{BFB7149D-506E-4BD6-A95B-B22C2FF72A07}">
      <dsp:nvSpPr>
        <dsp:cNvPr id="0" name=""/>
        <dsp:cNvSpPr/>
      </dsp:nvSpPr>
      <dsp:spPr>
        <a:xfrm>
          <a:off x="2910194" y="688375"/>
          <a:ext cx="2326536" cy="16463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 dirty="0" smtClean="0"/>
            <a:t>KA2</a:t>
          </a:r>
          <a:r>
            <a:rPr lang="cs-CZ" sz="2000" kern="1200" dirty="0" smtClean="0"/>
            <a:t>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Prioritizace potřeb v území</a:t>
          </a:r>
          <a:endParaRPr lang="cs-CZ" sz="2000" kern="1200" dirty="0"/>
        </a:p>
      </dsp:txBody>
      <dsp:txXfrm>
        <a:off x="2958414" y="736595"/>
        <a:ext cx="2230096" cy="1549910"/>
      </dsp:txXfrm>
    </dsp:sp>
    <dsp:sp modelId="{6BB1EF51-6F17-4C68-B5F7-8C0BF63A6814}">
      <dsp:nvSpPr>
        <dsp:cNvPr id="0" name=""/>
        <dsp:cNvSpPr/>
      </dsp:nvSpPr>
      <dsp:spPr>
        <a:xfrm>
          <a:off x="3142848" y="2334725"/>
          <a:ext cx="232653" cy="8724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2451"/>
              </a:lnTo>
              <a:lnTo>
                <a:pt x="232653" y="8724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40438F-4407-4A97-8B4E-CA6AB0E1A184}">
      <dsp:nvSpPr>
        <dsp:cNvPr id="0" name=""/>
        <dsp:cNvSpPr/>
      </dsp:nvSpPr>
      <dsp:spPr>
        <a:xfrm>
          <a:off x="3375501" y="2625542"/>
          <a:ext cx="1861229" cy="11632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smtClean="0"/>
            <a:t>Souhrnný rámec pro investice do infrastruktury</a:t>
          </a:r>
          <a:endParaRPr lang="cs-CZ" sz="2000" kern="1200"/>
        </a:p>
      </dsp:txBody>
      <dsp:txXfrm>
        <a:off x="3409572" y="2659613"/>
        <a:ext cx="1793087" cy="1095126"/>
      </dsp:txXfrm>
    </dsp:sp>
    <dsp:sp modelId="{A9914F3C-279A-45D6-8CD5-4A9032CC5811}">
      <dsp:nvSpPr>
        <dsp:cNvPr id="0" name=""/>
        <dsp:cNvSpPr/>
      </dsp:nvSpPr>
      <dsp:spPr>
        <a:xfrm>
          <a:off x="5818365" y="688375"/>
          <a:ext cx="2326536" cy="16079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1" kern="1200" dirty="0" smtClean="0"/>
            <a:t>KA 3</a:t>
          </a:r>
          <a:r>
            <a:rPr lang="cs-CZ" sz="1600" kern="1200" dirty="0" smtClean="0"/>
            <a:t>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 Plány aktivit/Školní akční plány pro rozvoj vzdělávání ve škole  – </a:t>
          </a:r>
          <a:r>
            <a:rPr lang="cs-CZ" sz="1600" i="1" kern="1200" dirty="0" smtClean="0"/>
            <a:t>bude zpracováno mimo KAP </a:t>
          </a:r>
          <a:endParaRPr lang="cs-CZ" sz="1600" i="1" kern="1200" dirty="0"/>
        </a:p>
      </dsp:txBody>
      <dsp:txXfrm>
        <a:off x="5865459" y="735469"/>
        <a:ext cx="2232348" cy="1513716"/>
      </dsp:txXfrm>
    </dsp:sp>
    <dsp:sp modelId="{7CE74721-232E-465A-A7E4-101246F0E737}">
      <dsp:nvSpPr>
        <dsp:cNvPr id="0" name=""/>
        <dsp:cNvSpPr/>
      </dsp:nvSpPr>
      <dsp:spPr>
        <a:xfrm>
          <a:off x="8726535" y="688375"/>
          <a:ext cx="2326536" cy="15910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 dirty="0" smtClean="0"/>
            <a:t>KA4</a:t>
          </a:r>
          <a:r>
            <a:rPr lang="cs-CZ" sz="2000" kern="1200" dirty="0" smtClean="0"/>
            <a:t>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Krajský akční plán rozvoje vzdělávání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(2023,2024,2025)</a:t>
          </a:r>
          <a:endParaRPr lang="cs-CZ" sz="2000" kern="1200" dirty="0"/>
        </a:p>
      </dsp:txBody>
      <dsp:txXfrm>
        <a:off x="8773137" y="734977"/>
        <a:ext cx="2233332" cy="1497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59BEB-81F9-4CFA-BC3D-6367B743B3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209005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0946" tIns="45473" rIns="90946" bIns="45473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0946" tIns="45473" rIns="90946" bIns="45473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46" tIns="45473" rIns="90946" bIns="45473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0946" tIns="45473" rIns="90946" bIns="45473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0946" tIns="45473" rIns="90946" bIns="45473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0946" tIns="45473" rIns="90946" bIns="45473" rtlCol="0" anchor="b"/>
          <a:lstStyle>
            <a:lvl1pPr algn="r">
              <a:defRPr sz="1200"/>
            </a:lvl1pPr>
          </a:lstStyle>
          <a:p>
            <a:fld id="{62504F69-6317-42D9-849F-B824411E4B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467328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Vyhodnocování</a:t>
            </a:r>
            <a:r>
              <a:rPr lang="cs-CZ" baseline="0" dirty="0" smtClean="0"/>
              <a:t> dotazníků dle jednotlivých intervencí</a:t>
            </a:r>
          </a:p>
          <a:p>
            <a:r>
              <a:rPr lang="cs-CZ" baseline="0" dirty="0" smtClean="0"/>
              <a:t>EVALUACE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04F69-6317-42D9-849F-B824411E4B0D}" type="slidenum">
              <a:rPr lang="cs-CZ" smtClean="0"/>
              <a:t>6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810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504F69-6317-42D9-849F-B824411E4B0D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1884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04F69-6317-42D9-849F-B824411E4B0D}" type="slidenum">
              <a:rPr lang="cs-CZ" smtClean="0"/>
              <a:t>20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0586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EC3BC-5CA0-5E45-A986-76DB7F27BC96}" type="slidenum">
              <a:rPr lang="cs-CZ" smtClean="0"/>
              <a:t>23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021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609BA-D15A-4E47-AC04-58A80E5A5522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F5E9-B6FD-4157-A982-8A275CDE75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1981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609BA-D15A-4E47-AC04-58A80E5A5522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F5E9-B6FD-4157-A982-8A275CDE75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1625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609BA-D15A-4E47-AC04-58A80E5A5522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F5E9-B6FD-4157-A982-8A275CDE75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5048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3" y="2367094"/>
            <a:ext cx="10363827" cy="3424107"/>
          </a:xfrm>
        </p:spPr>
        <p:txBody>
          <a:bodyPr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3518B-E9C9-494F-B6E3-AECF21CB3549}" type="datetime1">
              <a:rPr lang="en-US" smtClean="0"/>
              <a:t>4/22/2021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182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014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3604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46622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22.04.2021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4341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22.04.2021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6138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22.04.2021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84481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22.04.2021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092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609BA-D15A-4E47-AC04-58A80E5A5522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F5E9-B6FD-4157-A982-8A275CDE75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32918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22.04.2021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5849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22.04.2021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67987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26569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6CE2-0A9F-4949-9152-D726909B3B67}" type="datetimeFigureOut">
              <a:rPr lang="cs-CZ" smtClean="0"/>
              <a:pPr/>
              <a:t>22.04.2021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435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609BA-D15A-4E47-AC04-58A80E5A5522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F5E9-B6FD-4157-A982-8A275CDE75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7123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609BA-D15A-4E47-AC04-58A80E5A5522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F5E9-B6FD-4157-A982-8A275CDE75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30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609BA-D15A-4E47-AC04-58A80E5A5522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F5E9-B6FD-4157-A982-8A275CDE75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695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609BA-D15A-4E47-AC04-58A80E5A5522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F5E9-B6FD-4157-A982-8A275CDE75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095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609BA-D15A-4E47-AC04-58A80E5A5522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F5E9-B6FD-4157-A982-8A275CDE75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3205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609BA-D15A-4E47-AC04-58A80E5A5522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F5E9-B6FD-4157-A982-8A275CDE75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502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609BA-D15A-4E47-AC04-58A80E5A5522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F5E9-B6FD-4157-A982-8A275CDE75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5203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609BA-D15A-4E47-AC04-58A80E5A5522}" type="datetimeFigureOut">
              <a:rPr lang="cs-CZ" smtClean="0"/>
              <a:t>22.04.2021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CF5E9-B6FD-4157-A982-8A275CDE75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1328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96CE2-0A9F-4949-9152-D726909B3B67}" type="datetimeFigureOut">
              <a:rPr lang="cs-CZ" smtClean="0"/>
              <a:pPr/>
              <a:t>22.04.2021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12ACC-E290-4B0C-ACED-5C46CD5653D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84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vkskoly.cz/manazer/projekty/Stranky/projekt_I_KAP_2.aspx" TargetMode="External"/><Relationship Id="rId2" Type="http://schemas.openxmlformats.org/officeDocument/2006/relationships/hyperlink" Target="mailto:zuzana.zitna@kr-karlovarsky.cz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acebook.com/profile.php?id=100057645960932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vkskoly.cz/manazer/projekty/Stranky/KAP_KK" TargetMode="External"/><Relationship Id="rId2" Type="http://schemas.openxmlformats.org/officeDocument/2006/relationships/hyperlink" Target="mailto:eva.saligerova@kr-karlovarsky.cz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hyperlink" Target="https://kapkk.blogspot.com/" TargetMode="External"/><Relationship Id="rId4" Type="http://schemas.openxmlformats.org/officeDocument/2006/relationships/hyperlink" Target="https://www.facebook.com/Krajsk&#253;-ak&#269;n&#237;-pl&#225;n-rozvoje-vzd&#283;l&#225;v&#225;n&#237;-Karlovarsk&#233;ho-kraje-355092138181985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idx="4294967295"/>
          </p:nvPr>
        </p:nvSpPr>
        <p:spPr>
          <a:xfrm>
            <a:off x="702645" y="1389888"/>
            <a:ext cx="10616665" cy="5145667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cs-CZ" sz="8000" b="1" dirty="0">
                <a:cs typeface="Arial" panose="020B0604020202020204" pitchFamily="34" charset="0"/>
              </a:rPr>
              <a:t>Krajský akční plán rozvoje vzdělávání Karlovarského kraje (KAP KK)</a:t>
            </a:r>
            <a:br>
              <a:rPr lang="cs-CZ" sz="8000" b="1" dirty="0">
                <a:cs typeface="Arial" panose="020B0604020202020204" pitchFamily="34" charset="0"/>
              </a:rPr>
            </a:br>
            <a:r>
              <a:rPr lang="cs-CZ" sz="8000" dirty="0">
                <a:cs typeface="Arial" panose="020B0604020202020204" pitchFamily="34" charset="0"/>
              </a:rPr>
              <a:t>Registrační číslo: CZ.02.3.68/0.0/0.0/15_002/0000624</a:t>
            </a:r>
            <a:br>
              <a:rPr lang="cs-CZ" sz="8000" dirty="0">
                <a:cs typeface="Arial" panose="020B0604020202020204" pitchFamily="34" charset="0"/>
              </a:rPr>
            </a:br>
            <a:endParaRPr lang="cs-CZ" sz="8000" dirty="0"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cs-CZ" sz="6000" dirty="0"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cs-CZ" sz="6000" dirty="0">
              <a:solidFill>
                <a:srgbClr val="0070C0"/>
              </a:solidFill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cs-CZ" sz="21599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Regionální stálá konference Karlovarského kraje</a:t>
            </a:r>
            <a:endParaRPr lang="pl-PL" sz="21599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pl-PL" sz="6000" dirty="0"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pl-PL" sz="60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60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6000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l-PL" sz="6000" dirty="0">
                <a:cs typeface="Arial" panose="020B0604020202020204" pitchFamily="34" charset="0"/>
              </a:rPr>
              <a:t>                                                                    K. </a:t>
            </a:r>
            <a:r>
              <a:rPr lang="pl-PL" sz="6000" dirty="0" smtClean="0">
                <a:cs typeface="Arial" panose="020B0604020202020204" pitchFamily="34" charset="0"/>
              </a:rPr>
              <a:t>Vary, 23. </a:t>
            </a:r>
            <a:r>
              <a:rPr lang="pl-PL" sz="6000" dirty="0">
                <a:cs typeface="Arial" panose="020B0604020202020204" pitchFamily="34" charset="0"/>
              </a:rPr>
              <a:t>dubna 2021, on-line MS Teams</a:t>
            </a:r>
            <a:endParaRPr lang="cs-CZ" sz="6000" dirty="0"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cs-CZ" sz="6000" dirty="0">
              <a:cs typeface="Arial" panose="020B0604020202020204" pitchFamily="34" charset="0"/>
            </a:endParaRPr>
          </a:p>
          <a:p>
            <a:endParaRPr lang="cs-CZ" sz="60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035" y="266115"/>
            <a:ext cx="5702198" cy="126553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Obrázek 6" descr="http://www.kr-karlovarsky.cz/NR/rdonlyres/D231F9E5-49B2-4382-BE82-DC6CD8EC1BC8/0/logo_upravene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2280" y="5217487"/>
            <a:ext cx="1904365" cy="1011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327" y="5357238"/>
            <a:ext cx="1005927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01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29599"/>
            <a:ext cx="12178146" cy="729384"/>
          </a:xfrm>
          <a:solidFill>
            <a:schemeClr val="accent1">
              <a:lumMod val="40000"/>
              <a:lumOff val="60000"/>
            </a:schemeClr>
          </a:solidFill>
        </p:spPr>
        <p:txBody>
          <a:bodyPr lIns="144000">
            <a:normAutofit/>
          </a:bodyPr>
          <a:lstStyle/>
          <a:p>
            <a:r>
              <a:rPr lang="cs-CZ" sz="32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Podíl činností ředitelů – porovnání s TALIS 2018</a:t>
            </a:r>
            <a:endParaRPr lang="cs-CZ" sz="3200" b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6" name="Obrázek 5" descr="https://zsdukla.cz/wp-content/uploads/2017/09/logo-talis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800" y="214359"/>
            <a:ext cx="980324" cy="495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58983"/>
            <a:ext cx="8401050" cy="3725683"/>
          </a:xfrm>
          <a:prstGeom prst="rect">
            <a:avLst/>
          </a:prstGeom>
        </p:spPr>
      </p:pic>
      <p:sp>
        <p:nvSpPr>
          <p:cNvPr id="10" name="Zaoblený obdélník 9"/>
          <p:cNvSpPr/>
          <p:nvPr/>
        </p:nvSpPr>
        <p:spPr>
          <a:xfrm>
            <a:off x="152400" y="4584666"/>
            <a:ext cx="11849099" cy="208283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72000" rIns="0" bIns="0"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cs-CZ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hlavní závěry: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Výsledky za SŠ v KK se hodně blíží průměru v EU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Patříme k zemím s vysokým podílem administrativy v práci ředitele (také AT, FIN)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Administrativy má více ředitelé gymnázií, podobně jako ředitelé ZŠ v ČR</a:t>
            </a:r>
            <a:endParaRPr kumimoji="0" lang="cs-CZ" sz="27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8401050" y="971265"/>
            <a:ext cx="37770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Administrativní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úkony a schůzky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Úkony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schůzky související s vedením školy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Činnosti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porady zaměřené na školní vzdělávací program a výuku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Jednání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žáky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Jednání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 rodiči nebo zákonnými zástupci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Jednání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 místní komunitou lidí či představiteli obchodu či průmyslu ze stejné obce či kraje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Jiné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58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74626"/>
            <a:ext cx="12192000" cy="71553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cs-CZ" dirty="0" smtClean="0">
                <a:solidFill>
                  <a:srgbClr val="C00000"/>
                </a:solidFill>
                <a:latin typeface="+mn-lt"/>
              </a:rPr>
              <a:t>   </a:t>
            </a:r>
            <a:r>
              <a:rPr lang="cs-CZ" sz="3200" dirty="0" smtClean="0">
                <a:latin typeface="+mn-lt"/>
              </a:rPr>
              <a:t>Doporučení formulovaná dodavatelem Studie (výběr):</a:t>
            </a:r>
            <a:endParaRPr lang="cs-CZ" sz="32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46365" y="1755197"/>
            <a:ext cx="11471562" cy="5011364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cs-CZ" sz="3200" dirty="0" smtClean="0">
                <a:solidFill>
                  <a:srgbClr val="002060"/>
                </a:solidFill>
              </a:rPr>
              <a:t>Hledat spolu s ŘŠ možnosti odbřemenění, zejména od administrativy a v péči o majetek, zejména budovy.</a:t>
            </a:r>
          </a:p>
          <a:p>
            <a:pPr>
              <a:lnSpc>
                <a:spcPct val="100000"/>
              </a:lnSpc>
            </a:pPr>
            <a:r>
              <a:rPr lang="cs-CZ" sz="3200" dirty="0" smtClean="0">
                <a:solidFill>
                  <a:srgbClr val="002060"/>
                </a:solidFill>
              </a:rPr>
              <a:t>Zřídit </a:t>
            </a:r>
            <a:r>
              <a:rPr lang="cs-CZ" sz="3200" dirty="0">
                <a:solidFill>
                  <a:srgbClr val="002060"/>
                </a:solidFill>
              </a:rPr>
              <a:t>centrální pracoviště typu „projektová kancelář“ pro přípravu a administrativu investičních i měkkých </a:t>
            </a:r>
            <a:r>
              <a:rPr lang="cs-CZ" sz="3200" dirty="0" smtClean="0">
                <a:solidFill>
                  <a:srgbClr val="002060"/>
                </a:solidFill>
              </a:rPr>
              <a:t>projektů.</a:t>
            </a:r>
          </a:p>
          <a:p>
            <a:pPr>
              <a:lnSpc>
                <a:spcPct val="100000"/>
              </a:lnSpc>
            </a:pPr>
            <a:r>
              <a:rPr lang="cs-CZ" sz="3200" dirty="0">
                <a:solidFill>
                  <a:srgbClr val="002060"/>
                </a:solidFill>
              </a:rPr>
              <a:t>Doporučujeme zřizovateli (a dalším subjektům, včetně státních) dobře zvážit rozesílání jakýchkoliv dotazníků a </a:t>
            </a:r>
            <a:r>
              <a:rPr lang="cs-CZ" sz="3200" dirty="0" smtClean="0">
                <a:solidFill>
                  <a:srgbClr val="002060"/>
                </a:solidFill>
              </a:rPr>
              <a:t>formulářů.</a:t>
            </a:r>
          </a:p>
          <a:p>
            <a:pPr>
              <a:lnSpc>
                <a:spcPct val="100000"/>
              </a:lnSpc>
            </a:pPr>
            <a:r>
              <a:rPr lang="cs-CZ" sz="3200" dirty="0" smtClean="0">
                <a:solidFill>
                  <a:srgbClr val="002060"/>
                </a:solidFill>
              </a:rPr>
              <a:t>Doporučujeme </a:t>
            </a:r>
            <a:r>
              <a:rPr lang="cs-CZ" sz="3200" dirty="0">
                <a:solidFill>
                  <a:srgbClr val="002060"/>
                </a:solidFill>
              </a:rPr>
              <a:t>zřizovateli zvážit a eliminovat požadavky na informace typu: „</a:t>
            </a:r>
            <a:r>
              <a:rPr lang="cs-CZ" sz="3200" i="1" dirty="0">
                <a:solidFill>
                  <a:srgbClr val="002060"/>
                </a:solidFill>
              </a:rPr>
              <a:t>do druhého dne</a:t>
            </a:r>
            <a:r>
              <a:rPr lang="cs-CZ" sz="3200" dirty="0">
                <a:solidFill>
                  <a:srgbClr val="002060"/>
                </a:solidFill>
              </a:rPr>
              <a:t>“. Doporučujeme pečlivé plánování a koordinaci úkolů administrativní povahy směřované na ředitele škol. </a:t>
            </a:r>
          </a:p>
        </p:txBody>
      </p:sp>
      <p:sp>
        <p:nvSpPr>
          <p:cNvPr id="4" name="Zaoblený obdélník 3"/>
          <p:cNvSpPr/>
          <p:nvPr/>
        </p:nvSpPr>
        <p:spPr>
          <a:xfrm>
            <a:off x="133350" y="1047750"/>
            <a:ext cx="11887200" cy="56890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…aby se ředitel mohl více věnovat pedagogickému vedení své školy, svých učitelů…</a:t>
            </a:r>
            <a:endParaRPr kumimoji="0" lang="cs-CZ" sz="2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735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85824"/>
            <a:ext cx="10515600" cy="461962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cs-CZ" b="1" dirty="0"/>
              <a:t>Expertní skupina pro rozvoj vzdělávací soustavy Karlovarského </a:t>
            </a:r>
            <a:r>
              <a:rPr lang="cs-CZ" b="1" dirty="0" smtClean="0"/>
              <a:t>kraje</a:t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(březen – prosinec 2021)</a:t>
            </a:r>
            <a:br>
              <a:rPr lang="cs-CZ" b="1" dirty="0" smtClean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73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445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cs-CZ" sz="3200" b="1" dirty="0"/>
              <a:t>Důvod a cíl vzniku expertní skupiny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81126"/>
            <a:ext cx="10515600" cy="479583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</a:pPr>
            <a:r>
              <a:rPr lang="cs-CZ" dirty="0"/>
              <a:t>N</a:t>
            </a:r>
            <a:r>
              <a:rPr lang="cs-CZ" dirty="0" smtClean="0"/>
              <a:t>aplňování cíle definovaného v intervenci </a:t>
            </a:r>
            <a:r>
              <a:rPr lang="cs-CZ" b="1" dirty="0"/>
              <a:t>Podpora odborného vzdělávání včetně spolupráce škol se zaměstnavateli </a:t>
            </a:r>
            <a:r>
              <a:rPr lang="cs-CZ" dirty="0"/>
              <a:t>se snahou naplnit cíl 1.A.1 „Dokončit komplexní řešení optimalizace oborové struktury - vyrovnat disproporci volných míst na SŠ podle počtu žáků na ZŠ.“ </a:t>
            </a:r>
            <a:endParaRPr lang="cs-CZ" dirty="0" smtClean="0"/>
          </a:p>
          <a:p>
            <a:pPr>
              <a:lnSpc>
                <a:spcPct val="160000"/>
              </a:lnSpc>
            </a:pPr>
            <a:r>
              <a:rPr lang="cs-CZ" dirty="0" smtClean="0"/>
              <a:t>Ve spolupráci </a:t>
            </a:r>
            <a:r>
              <a:rPr lang="cs-CZ" dirty="0"/>
              <a:t>se zainteresovanými stranami </a:t>
            </a:r>
            <a:r>
              <a:rPr lang="cs-CZ" b="1" dirty="0"/>
              <a:t>navrhnout dokončení  komplexního řešení  optimalizace oborové struktury</a:t>
            </a:r>
            <a:r>
              <a:rPr lang="cs-CZ" dirty="0"/>
              <a:t>- vyrovnat disproporci volných míst na SŠ podle žáků na ZŠ s ohledem na demografický vývoj a </a:t>
            </a:r>
            <a:r>
              <a:rPr lang="cs-CZ" dirty="0" smtClean="0"/>
              <a:t>potřeb </a:t>
            </a:r>
            <a:r>
              <a:rPr lang="cs-CZ" dirty="0"/>
              <a:t>regionálního trhu práce. </a:t>
            </a:r>
          </a:p>
          <a:p>
            <a:endParaRPr lang="cs-CZ" dirty="0"/>
          </a:p>
          <a:p>
            <a:pPr marL="0" indent="0">
              <a:lnSpc>
                <a:spcPct val="200000"/>
              </a:lnSpc>
              <a:buNone/>
            </a:pPr>
            <a:endParaRPr lang="cs-CZ" dirty="0"/>
          </a:p>
          <a:p>
            <a:pPr marL="0" indent="0">
              <a:lnSpc>
                <a:spcPct val="200000"/>
              </a:lnSpc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044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675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cs-CZ" sz="3200" b="1" dirty="0"/>
              <a:t>Složení expertní skupiny</a:t>
            </a:r>
            <a:endParaRPr lang="cs-CZ" sz="3200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1288435"/>
              </p:ext>
            </p:extLst>
          </p:nvPr>
        </p:nvGraphicFramePr>
        <p:xfrm>
          <a:off x="838200" y="1825625"/>
          <a:ext cx="10515600" cy="4351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Zástupný symbol pro obsah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386600231"/>
              </p:ext>
            </p:extLst>
          </p:nvPr>
        </p:nvGraphicFramePr>
        <p:xfrm>
          <a:off x="904875" y="1733553"/>
          <a:ext cx="10195941" cy="4086165"/>
        </p:xfrm>
        <a:graphic>
          <a:graphicData uri="http://schemas.openxmlformats.org/drawingml/2006/table">
            <a:tbl>
              <a:tblPr/>
              <a:tblGrid>
                <a:gridCol w="2542413">
                  <a:extLst>
                    <a:ext uri="{9D8B030D-6E8A-4147-A177-3AD203B41FA5}">
                      <a16:colId xmlns:a16="http://schemas.microsoft.com/office/drawing/2014/main" val="3825988544"/>
                    </a:ext>
                  </a:extLst>
                </a:gridCol>
                <a:gridCol w="5806440">
                  <a:extLst>
                    <a:ext uri="{9D8B030D-6E8A-4147-A177-3AD203B41FA5}">
                      <a16:colId xmlns:a16="http://schemas.microsoft.com/office/drawing/2014/main" val="1275597622"/>
                    </a:ext>
                  </a:extLst>
                </a:gridCol>
                <a:gridCol w="1847088">
                  <a:extLst>
                    <a:ext uri="{9D8B030D-6E8A-4147-A177-3AD203B41FA5}">
                      <a16:colId xmlns:a16="http://schemas.microsoft.com/office/drawing/2014/main" val="1306081574"/>
                    </a:ext>
                  </a:extLst>
                </a:gridCol>
              </a:tblGrid>
              <a:tr h="395383">
                <a:tc>
                  <a:txBody>
                    <a:bodyPr/>
                    <a:lstStyle/>
                    <a:p>
                      <a:pPr algn="ctr" fontAlgn="b"/>
                      <a:r>
                        <a:rPr lang="cs-CZ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jméno a příjmení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název organizace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pozice v organizaci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984794"/>
                  </a:ext>
                </a:extLst>
              </a:tr>
              <a:tr h="499965">
                <a:tc>
                  <a:txBody>
                    <a:bodyPr/>
                    <a:lstStyle/>
                    <a:p>
                      <a:pPr algn="l" fontAlgn="ctr"/>
                      <a:endParaRPr lang="cs-CZ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Ing</a:t>
                      </a:r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Bc. Markéta Šlechtová, MPA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Střední uměleckoprůmyslová škola keramická a sklářská Karlovy Vary, p.o.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ředitelka školy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88955"/>
                  </a:ext>
                </a:extLst>
              </a:tr>
              <a:tr h="456565">
                <a:tc>
                  <a:txBody>
                    <a:bodyPr/>
                    <a:lstStyle/>
                    <a:p>
                      <a:pPr algn="l" fontAlgn="ctr"/>
                      <a:endParaRPr lang="cs-CZ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RNDr</a:t>
                      </a:r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Jiří Widž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Gymnázium Sokolov a Krajské vzdělávací centrum, p.o.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ředitel školy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0046544"/>
                  </a:ext>
                </a:extLst>
              </a:tr>
              <a:tr h="390467">
                <a:tc>
                  <a:txBody>
                    <a:bodyPr/>
                    <a:lstStyle/>
                    <a:p>
                      <a:pPr algn="l" fontAlgn="b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Mgr. Klára Tesařová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Gymnázium a obchodní akademie Mariánské Lázně, p.o.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ředitelka školy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504154"/>
                  </a:ext>
                </a:extLst>
              </a:tr>
              <a:tr h="456565">
                <a:tc>
                  <a:txBody>
                    <a:bodyPr/>
                    <a:lstStyle/>
                    <a:p>
                      <a:pPr algn="l" fontAlgn="ctr"/>
                      <a:endParaRPr lang="cs-CZ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Ing</a:t>
                      </a:r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Tomáš </a:t>
                      </a:r>
                      <a:r>
                        <a:rPr lang="cs-CZ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Musil</a:t>
                      </a:r>
                      <a:endParaRPr lang="cs-CZ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EPT CONNECTOR s.r.o.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jednatel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057631"/>
                  </a:ext>
                </a:extLst>
              </a:tr>
              <a:tr h="456565">
                <a:tc>
                  <a:txBody>
                    <a:bodyPr/>
                    <a:lstStyle/>
                    <a:p>
                      <a:pPr algn="l" fontAlgn="ctr"/>
                      <a:endParaRPr lang="cs-CZ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Mgr</a:t>
                      </a:r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Martina Fenclová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Česká školní inspekce - Karlovarský inspektorát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zástupkyně ředitele inspektorátu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256375"/>
                  </a:ext>
                </a:extLst>
              </a:tr>
              <a:tr h="456565">
                <a:tc>
                  <a:txBody>
                    <a:bodyPr/>
                    <a:lstStyle/>
                    <a:p>
                      <a:pPr algn="l" fontAlgn="ctr"/>
                      <a:endParaRPr lang="cs-CZ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Mgr</a:t>
                      </a:r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Janka Kotrabová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Karlovarský kraj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vedoucí oddělení vzdělávání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8372591"/>
                  </a:ext>
                </a:extLst>
              </a:tr>
              <a:tr h="456565">
                <a:tc>
                  <a:txBody>
                    <a:bodyPr/>
                    <a:lstStyle/>
                    <a:p>
                      <a:pPr algn="l" fontAlgn="ctr"/>
                      <a:endParaRPr lang="cs-CZ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Ing</a:t>
                      </a:r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Hana Čiháková, Ph.D.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Karlovarský kraj - KAP KK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věcný manažer projektu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6836295"/>
                  </a:ext>
                </a:extLst>
              </a:tr>
              <a:tr h="456565">
                <a:tc>
                  <a:txBody>
                    <a:bodyPr/>
                    <a:lstStyle/>
                    <a:p>
                      <a:pPr algn="l" fontAlgn="ctr"/>
                      <a:endParaRPr lang="cs-CZ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Mgr</a:t>
                      </a:r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Eva Saligerová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Karlovarský kraj - KAP KK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hlavní manažer projektu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60773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5167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010274" y="1631235"/>
            <a:ext cx="10183092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cs-CZ" sz="4400" b="1" dirty="0"/>
              <a:t>Implementace Krajského akčního plánu 2 v Karlovarském kraji</a:t>
            </a:r>
            <a:endParaRPr lang="cs-CZ" sz="4400" dirty="0"/>
          </a:p>
        </p:txBody>
      </p:sp>
    </p:spTree>
    <p:extLst>
      <p:ext uri="{BB962C8B-B14F-4D97-AF65-F5344CB8AC3E}">
        <p14:creationId xmlns:p14="http://schemas.microsoft.com/office/powerpoint/2010/main" val="16244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102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cs-CZ" sz="3200" b="1" dirty="0"/>
              <a:t>Implementace Krajského akčního plánu 2 v Karlovarském kraji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3600" b="1" dirty="0"/>
              <a:t>Období realizace:</a:t>
            </a:r>
            <a:r>
              <a:rPr lang="cs-CZ" sz="3600" dirty="0"/>
              <a:t> 1.9.2020 – 31.8.2023</a:t>
            </a:r>
          </a:p>
          <a:p>
            <a:pPr marL="0" indent="0">
              <a:buNone/>
            </a:pPr>
            <a:r>
              <a:rPr lang="cs-CZ" sz="3600" b="1" dirty="0"/>
              <a:t>Celkový rozpočet:</a:t>
            </a:r>
            <a:r>
              <a:rPr lang="cs-CZ" sz="3600" dirty="0"/>
              <a:t> 98 521 761,83 Kč</a:t>
            </a:r>
          </a:p>
          <a:p>
            <a:pPr lvl="2">
              <a:buFont typeface="Wingdings" panose="05000000000000000000" pitchFamily="2" charset="2"/>
              <a:buChar char=""/>
            </a:pPr>
            <a:r>
              <a:rPr lang="cs-CZ" sz="3600" dirty="0"/>
              <a:t>z toho investice: 19 109 754,00 Kč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cs-CZ" sz="3600" b="1" dirty="0"/>
          </a:p>
          <a:p>
            <a:pPr marL="0" indent="0">
              <a:buNone/>
            </a:pPr>
            <a:r>
              <a:rPr lang="cs-CZ" b="1" dirty="0" smtClean="0"/>
              <a:t>Partneři </a:t>
            </a:r>
            <a:r>
              <a:rPr lang="cs-CZ" b="1" dirty="0"/>
              <a:t>s finančním příspěvkem</a:t>
            </a:r>
            <a:r>
              <a:rPr lang="cs-CZ" dirty="0"/>
              <a:t>: celkem 20 </a:t>
            </a:r>
            <a:endParaRPr lang="cs-CZ" dirty="0" smtClean="0"/>
          </a:p>
          <a:p>
            <a:pPr lvl="1">
              <a:buFont typeface="Wingdings" panose="05000000000000000000" pitchFamily="2" charset="2"/>
              <a:buChar char="F"/>
            </a:pPr>
            <a:r>
              <a:rPr lang="cs-CZ" dirty="0" smtClean="0"/>
              <a:t>střední školy – 18</a:t>
            </a:r>
          </a:p>
          <a:p>
            <a:pPr lvl="1">
              <a:buFont typeface="Wingdings" panose="05000000000000000000" pitchFamily="2" charset="2"/>
              <a:buChar char="F"/>
            </a:pPr>
            <a:r>
              <a:rPr lang="cs-CZ" dirty="0" smtClean="0"/>
              <a:t>vysoké školy – 1</a:t>
            </a:r>
          </a:p>
          <a:p>
            <a:pPr lvl="1">
              <a:buFont typeface="Wingdings" panose="05000000000000000000" pitchFamily="2" charset="2"/>
              <a:buChar char="F"/>
            </a:pPr>
            <a:r>
              <a:rPr lang="cs-CZ" dirty="0" smtClean="0"/>
              <a:t>ostatní organizace - 1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cs-CZ" sz="3600" dirty="0"/>
          </a:p>
          <a:p>
            <a:pPr marL="0" indent="0">
              <a:buNone/>
            </a:pP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2450540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5579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cs-CZ" sz="3200" dirty="0"/>
              <a:t>Klíčové aktivity  </a:t>
            </a:r>
            <a:r>
              <a:rPr lang="cs-CZ" sz="3200" dirty="0" smtClean="0"/>
              <a:t>projektu 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8640" y="1179577"/>
            <a:ext cx="11100816" cy="4997387"/>
          </a:xfrm>
        </p:spPr>
        <p:txBody>
          <a:bodyPr>
            <a:normAutofit/>
          </a:bodyPr>
          <a:lstStyle/>
          <a:p>
            <a:pPr marL="514338" indent="-514338">
              <a:buFont typeface="+mj-lt"/>
              <a:buAutoNum type="arabicPeriod"/>
            </a:pPr>
            <a:r>
              <a:rPr lang="cs-CZ" dirty="0" smtClean="0"/>
              <a:t>Řízení projektu</a:t>
            </a:r>
          </a:p>
          <a:p>
            <a:pPr marL="514338" indent="-514338">
              <a:buFont typeface="+mj-lt"/>
              <a:buAutoNum type="arabicPeriod"/>
            </a:pPr>
            <a:r>
              <a:rPr lang="cs-CZ" dirty="0" smtClean="0">
                <a:solidFill>
                  <a:srgbClr val="0070C0"/>
                </a:solidFill>
              </a:rPr>
              <a:t>Podpora polytechniky</a:t>
            </a:r>
          </a:p>
          <a:p>
            <a:pPr marL="514338" indent="-514338">
              <a:buFont typeface="+mj-lt"/>
              <a:buAutoNum type="arabicPeriod"/>
            </a:pPr>
            <a:r>
              <a:rPr lang="cs-CZ" dirty="0" smtClean="0"/>
              <a:t>Podpora </a:t>
            </a:r>
            <a:r>
              <a:rPr lang="cs-CZ" dirty="0"/>
              <a:t>rozvoje gramotností s akcentem na čtenářskou a matematickou </a:t>
            </a:r>
            <a:r>
              <a:rPr lang="cs-CZ" dirty="0" smtClean="0"/>
              <a:t>gramotnost</a:t>
            </a:r>
          </a:p>
          <a:p>
            <a:pPr marL="514338" indent="-514338">
              <a:buFont typeface="+mj-lt"/>
              <a:buAutoNum type="arabicPeriod"/>
            </a:pPr>
            <a:r>
              <a:rPr lang="cs-CZ" dirty="0" smtClean="0"/>
              <a:t>Rozvoj </a:t>
            </a:r>
            <a:r>
              <a:rPr lang="cs-CZ" dirty="0"/>
              <a:t>kariérového </a:t>
            </a:r>
            <a:r>
              <a:rPr lang="cs-CZ" dirty="0" smtClean="0"/>
              <a:t>poradenství</a:t>
            </a:r>
          </a:p>
          <a:p>
            <a:pPr marL="514338" indent="-514338">
              <a:buFont typeface="+mj-lt"/>
              <a:buAutoNum type="arabicPeriod"/>
            </a:pPr>
            <a:r>
              <a:rPr lang="cs-CZ" dirty="0" smtClean="0"/>
              <a:t> </a:t>
            </a:r>
            <a:r>
              <a:rPr lang="cs-CZ" dirty="0"/>
              <a:t>Prevence předčasných odchodů ze </a:t>
            </a:r>
            <a:r>
              <a:rPr lang="cs-CZ" dirty="0" smtClean="0"/>
              <a:t>vzdělávání</a:t>
            </a:r>
          </a:p>
          <a:p>
            <a:pPr marL="514338" indent="-514338">
              <a:buFont typeface="+mj-lt"/>
              <a:buAutoNum type="arabicPeriod"/>
            </a:pPr>
            <a:r>
              <a:rPr lang="cs-CZ" dirty="0" smtClean="0"/>
              <a:t>Podpora </a:t>
            </a:r>
            <a:r>
              <a:rPr lang="cs-CZ" dirty="0"/>
              <a:t>rovných </a:t>
            </a:r>
            <a:r>
              <a:rPr lang="cs-CZ" dirty="0" smtClean="0"/>
              <a:t>příležitostí</a:t>
            </a:r>
          </a:p>
          <a:p>
            <a:pPr marL="514338" indent="-514338">
              <a:buFont typeface="+mj-lt"/>
              <a:buAutoNum type="arabicPeriod"/>
            </a:pPr>
            <a:r>
              <a:rPr lang="cs-CZ" dirty="0" smtClean="0"/>
              <a:t>Zvýšení </a:t>
            </a:r>
            <a:r>
              <a:rPr lang="cs-CZ" dirty="0"/>
              <a:t>kvality vzdělávání ve středních školách připravujících k výkonu regulované profese pedagogického </a:t>
            </a:r>
            <a:r>
              <a:rPr lang="cs-CZ" dirty="0" smtClean="0"/>
              <a:t>pracovníka</a:t>
            </a:r>
          </a:p>
          <a:p>
            <a:pPr marL="514338" indent="-514338">
              <a:buFont typeface="+mj-lt"/>
              <a:buAutoNum type="arabicPeriod"/>
            </a:pPr>
            <a:r>
              <a:rPr lang="cs-CZ" dirty="0" smtClean="0"/>
              <a:t>Zvýšení </a:t>
            </a:r>
            <a:r>
              <a:rPr lang="cs-CZ" dirty="0"/>
              <a:t>povědomí o cílech KAP 2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26350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188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cs-CZ" sz="3200" b="1" dirty="0"/>
              <a:t>Kde lze dohledat bližší informace o projektu?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80745"/>
            <a:ext cx="10515600" cy="47962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b="1" dirty="0"/>
              <a:t>Ing. Zuzana Žitná</a:t>
            </a:r>
          </a:p>
          <a:p>
            <a:pPr marL="0" indent="0">
              <a:buNone/>
            </a:pPr>
            <a:r>
              <a:rPr lang="cs-CZ" sz="2000" dirty="0"/>
              <a:t>hlavní manažerka projektu</a:t>
            </a:r>
          </a:p>
          <a:p>
            <a:pPr marL="0" indent="0">
              <a:buNone/>
            </a:pPr>
            <a:r>
              <a:rPr lang="cs-CZ" sz="2000" dirty="0"/>
              <a:t>email: </a:t>
            </a:r>
            <a:r>
              <a:rPr lang="cs-CZ" sz="2000" dirty="0">
                <a:hlinkClick r:id="rId2"/>
              </a:rPr>
              <a:t>zuzana.zitna@kr-karlovarsky.cz</a:t>
            </a:r>
            <a:r>
              <a:rPr lang="cs-CZ" sz="2000" dirty="0"/>
              <a:t> 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/>
              <a:t>WEB</a:t>
            </a:r>
          </a:p>
          <a:p>
            <a:pPr marL="0" indent="0">
              <a:buNone/>
            </a:pPr>
            <a:r>
              <a:rPr lang="cs-CZ" sz="2000" u="sng" dirty="0">
                <a:hlinkClick r:id="rId3"/>
              </a:rPr>
              <a:t>Implementace Krajského akčního plánu 2 v Karlovarském kraji (kvkskoly.cz)</a:t>
            </a:r>
            <a:endParaRPr lang="cs-CZ" sz="2000" u="sng" dirty="0"/>
          </a:p>
          <a:p>
            <a:pPr marL="0" indent="0">
              <a:buNone/>
            </a:pPr>
            <a:r>
              <a:rPr lang="cs-CZ" sz="2000" dirty="0"/>
              <a:t>FB</a:t>
            </a:r>
          </a:p>
          <a:p>
            <a:pPr marL="0" indent="0">
              <a:buNone/>
            </a:pPr>
            <a:r>
              <a:rPr lang="cs-CZ" sz="2000" u="sng" dirty="0">
                <a:hlinkClick r:id="rId4"/>
              </a:rPr>
              <a:t>Implementace Krajského akčního plánu 2 v Karlovarském kraji | Facebook</a:t>
            </a:r>
            <a:endParaRPr lang="cs-CZ" sz="2000" dirty="0"/>
          </a:p>
          <a:p>
            <a:pPr marL="0" indent="0">
              <a:buNone/>
            </a:pPr>
            <a:r>
              <a:rPr lang="cs-CZ" dirty="0" smtClean="0"/>
              <a:t> </a:t>
            </a:r>
          </a:p>
          <a:p>
            <a:pPr marL="0" indent="0">
              <a:buNone/>
            </a:pPr>
            <a:r>
              <a:rPr lang="cs-CZ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4325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4294967295"/>
          </p:nvPr>
        </p:nvSpPr>
        <p:spPr>
          <a:xfrm>
            <a:off x="775855" y="886689"/>
            <a:ext cx="10612583" cy="532014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sz="6000" dirty="0"/>
          </a:p>
          <a:p>
            <a:pPr marL="0" indent="0" algn="ctr">
              <a:buNone/>
            </a:pPr>
            <a:r>
              <a:rPr lang="cs-CZ" sz="6000" dirty="0"/>
              <a:t>ZÁKLADNÍ INFORMACE K VÝZVĚ</a:t>
            </a:r>
          </a:p>
          <a:p>
            <a:pPr marL="0" indent="0" algn="ctr">
              <a:buNone/>
            </a:pPr>
            <a:r>
              <a:rPr lang="cs-CZ" sz="6000" dirty="0"/>
              <a:t> </a:t>
            </a:r>
            <a:br>
              <a:rPr lang="cs-CZ" sz="6000" dirty="0"/>
            </a:br>
            <a:r>
              <a:rPr lang="cs-CZ" sz="6000" dirty="0"/>
              <a:t>KRAJSKÝ AKČNÍ PLÁN III</a:t>
            </a:r>
          </a:p>
        </p:txBody>
      </p:sp>
    </p:spTree>
    <p:extLst>
      <p:ext uri="{BB962C8B-B14F-4D97-AF65-F5344CB8AC3E}">
        <p14:creationId xmlns:p14="http://schemas.microsoft.com/office/powerpoint/2010/main" val="32541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70472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>Sumarizace zrealizovaných aktivit v projektu KAP KK</a:t>
            </a:r>
            <a:br>
              <a:rPr lang="cs-CZ" sz="3200" b="1" dirty="0" smtClean="0"/>
            </a:b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62100"/>
            <a:ext cx="10515600" cy="4614863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sz="4000" dirty="0" smtClean="0">
                <a:solidFill>
                  <a:srgbClr val="0070C0"/>
                </a:solidFill>
              </a:rPr>
              <a:t>Sledované období: 2/2021 – 4/2022</a:t>
            </a:r>
            <a:endParaRPr lang="cs-CZ" sz="40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F"/>
            </a:pPr>
            <a:r>
              <a:rPr lang="cs-CZ" sz="4000" dirty="0" smtClean="0"/>
              <a:t>Pracovní minitýmy: 25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F"/>
            </a:pPr>
            <a:r>
              <a:rPr lang="cs-CZ" sz="4000" dirty="0" smtClean="0"/>
              <a:t>Webináře: 6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F"/>
            </a:pPr>
            <a:r>
              <a:rPr lang="cs-CZ" sz="4000" dirty="0"/>
              <a:t> </a:t>
            </a:r>
            <a:r>
              <a:rPr lang="cs-CZ" sz="4000" dirty="0" smtClean="0"/>
              <a:t>Kulaté stoly: </a:t>
            </a:r>
            <a:r>
              <a:rPr lang="cs-CZ" sz="4000" dirty="0"/>
              <a:t>6</a:t>
            </a:r>
            <a:endParaRPr lang="cs-CZ" sz="40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F"/>
            </a:pPr>
            <a:r>
              <a:rPr lang="cs-CZ" sz="4000" dirty="0" smtClean="0"/>
              <a:t>Konference: 1</a:t>
            </a:r>
            <a:endParaRPr lang="cs-CZ" sz="40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175" y="2820542"/>
            <a:ext cx="2957513" cy="295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12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704088" y="365125"/>
            <a:ext cx="10515600" cy="6315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cs-CZ" sz="3200" b="1" dirty="0"/>
              <a:t>Výzva č. 02_20_082 Akční plánování v území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38200" y="1289304"/>
            <a:ext cx="10515600" cy="488765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i="1" dirty="0" smtClean="0"/>
              <a:t>Datum vyhlášení výzvy: 30. září 2020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Aktivita B: Krajské </a:t>
            </a:r>
            <a:r>
              <a:rPr lang="cs-CZ" b="1" dirty="0"/>
              <a:t>akční plány rozvoje vzdělávání III</a:t>
            </a:r>
            <a:endParaRPr lang="cs-CZ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800" dirty="0"/>
              <a:t>Rozvoj a aktualizace KAP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800" dirty="0"/>
              <a:t>Evaluace procesu krajského akčního </a:t>
            </a:r>
            <a:r>
              <a:rPr lang="cs-CZ" sz="2800" dirty="0" smtClean="0"/>
              <a:t>plánování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Minimální </a:t>
            </a:r>
            <a:r>
              <a:rPr lang="cs-CZ" dirty="0" smtClean="0"/>
              <a:t>délka: </a:t>
            </a:r>
            <a:r>
              <a:rPr lang="cs-CZ" b="1" dirty="0" smtClean="0"/>
              <a:t>10 </a:t>
            </a:r>
            <a:r>
              <a:rPr lang="cs-CZ" b="1" dirty="0"/>
              <a:t>měsíců</a:t>
            </a:r>
            <a:endParaRPr lang="cs-CZ" dirty="0"/>
          </a:p>
          <a:p>
            <a:r>
              <a:rPr lang="cs-CZ" dirty="0"/>
              <a:t>Maximální </a:t>
            </a:r>
            <a:r>
              <a:rPr lang="cs-CZ" dirty="0" smtClean="0"/>
              <a:t>délka: </a:t>
            </a:r>
            <a:r>
              <a:rPr lang="cs-CZ" b="1" dirty="0" smtClean="0"/>
              <a:t>36 měsíců</a:t>
            </a:r>
          </a:p>
          <a:p>
            <a:pPr marL="0" indent="0">
              <a:buNone/>
            </a:pPr>
            <a:endParaRPr lang="cs-CZ" b="1" dirty="0" smtClean="0"/>
          </a:p>
          <a:p>
            <a:r>
              <a:rPr lang="cs-CZ" dirty="0" smtClean="0"/>
              <a:t>Minimální výše nákladů: </a:t>
            </a:r>
            <a:r>
              <a:rPr lang="cs-CZ" b="1" dirty="0" smtClean="0"/>
              <a:t>6 000 000</a:t>
            </a:r>
          </a:p>
          <a:p>
            <a:r>
              <a:rPr lang="cs-CZ" dirty="0" smtClean="0"/>
              <a:t>Maximální výše nákladů: </a:t>
            </a:r>
            <a:r>
              <a:rPr lang="cs-CZ" b="1" dirty="0" smtClean="0"/>
              <a:t>12 000 000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>
                <a:solidFill>
                  <a:srgbClr val="0070C0"/>
                </a:solidFill>
              </a:rPr>
              <a:t>Předpokládaný termín realizace KAP III: 1. 4. </a:t>
            </a:r>
            <a:r>
              <a:rPr lang="cs-CZ" dirty="0">
                <a:solidFill>
                  <a:srgbClr val="0070C0"/>
                </a:solidFill>
              </a:rPr>
              <a:t>2022 -</a:t>
            </a:r>
            <a:r>
              <a:rPr lang="cs-CZ" dirty="0" smtClean="0">
                <a:solidFill>
                  <a:srgbClr val="0070C0"/>
                </a:solidFill>
              </a:rPr>
              <a:t> </a:t>
            </a:r>
            <a:r>
              <a:rPr lang="cs-CZ" dirty="0">
                <a:solidFill>
                  <a:srgbClr val="0070C0"/>
                </a:solidFill>
              </a:rPr>
              <a:t>30. 11. 2023 (20 měsíců)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8130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873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cs-CZ" sz="3200" dirty="0" smtClean="0">
                <a:latin typeface="+mn-lt"/>
              </a:rPr>
              <a:t>KA – Rozvoj a aktualizace KAP </a:t>
            </a:r>
            <a:endParaRPr lang="cs-CZ" sz="32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cs-CZ" dirty="0"/>
              <a:t>Cílem je prohloubení procesu společného plánování v území včetně procesu strategického plánování ve školách a rozvoj partnerství, jehož výsledkem bude aktualizovaný krajský akční plán. </a:t>
            </a:r>
          </a:p>
          <a:p>
            <a:pPr>
              <a:lnSpc>
                <a:spcPct val="150000"/>
              </a:lnSpc>
            </a:pPr>
            <a:r>
              <a:rPr lang="cs-CZ" dirty="0"/>
              <a:t>Cílem rozvoje a aktualizace KAP je také monitoring realizace projektu, naplňování cílů krajského akčního plánu včetně vyhodnocení procesu přípravy aktualizovaného </a:t>
            </a:r>
          </a:p>
        </p:txBody>
      </p:sp>
    </p:spTree>
    <p:extLst>
      <p:ext uri="{BB962C8B-B14F-4D97-AF65-F5344CB8AC3E}">
        <p14:creationId xmlns:p14="http://schemas.microsoft.com/office/powerpoint/2010/main" val="241496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873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cs-CZ" sz="3200" dirty="0" smtClean="0">
                <a:latin typeface="+mn-lt"/>
              </a:rPr>
              <a:t>KA – Evaluace procesu krajského akčního plánování</a:t>
            </a:r>
            <a:endParaRPr lang="cs-CZ" sz="32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cs-CZ" dirty="0"/>
              <a:t>Cílem je vyhodnocení celého procesu krajského akčního plánování ve vzdělávání, který v daném území probíhal v programovém období 2014–2020. Konkrétně se jedná o vyhodnocení procesů partnerství, vyhodnocení účinnosti přínosů a dopadů aktivit na podporu rozvoje partnerství a rozvoje kapacit a na to, co se podařilo dosáhnout v daném období. </a:t>
            </a:r>
          </a:p>
        </p:txBody>
      </p:sp>
    </p:spTree>
    <p:extLst>
      <p:ext uri="{BB962C8B-B14F-4D97-AF65-F5344CB8AC3E}">
        <p14:creationId xmlns:p14="http://schemas.microsoft.com/office/powerpoint/2010/main" val="18775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814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cs-CZ" sz="3200" dirty="0" smtClean="0">
                <a:latin typeface="+mn-lt"/>
              </a:rPr>
              <a:t>Podaktivity KAP III</a:t>
            </a:r>
            <a:endParaRPr lang="cs-CZ" sz="3200" dirty="0">
              <a:latin typeface="+mn-lt"/>
            </a:endParaRPr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4615077"/>
              </p:ext>
            </p:extLst>
          </p:nvPr>
        </p:nvGraphicFramePr>
        <p:xfrm>
          <a:off x="548640" y="1435608"/>
          <a:ext cx="11055096" cy="4498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1780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44208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cs-CZ" sz="6000" dirty="0">
                <a:latin typeface="Arial" panose="020B0604020202020204" pitchFamily="34" charset="0"/>
                <a:cs typeface="Arial" panose="020B0604020202020204" pitchFamily="34" charset="0"/>
              </a:rPr>
              <a:t>Děkuji Vám za Vaši pozornost.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3663826"/>
            <a:ext cx="5181600" cy="20772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Mgr. Eva Saligerová</a:t>
            </a:r>
          </a:p>
          <a:p>
            <a:pPr marL="0" indent="0">
              <a:buNone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hlavní manažer projektu KAP KK</a:t>
            </a:r>
          </a:p>
          <a:p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mobil: + 420 604 305 234</a:t>
            </a:r>
          </a:p>
          <a:p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e-mail: </a:t>
            </a:r>
            <a:r>
              <a:rPr lang="cs-CZ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eva.saligerova@kr-karlovarsky.cz</a:t>
            </a:r>
            <a:r>
              <a:rPr lang="cs-CZ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3663827"/>
            <a:ext cx="5181600" cy="27826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b="1" dirty="0">
                <a:cs typeface="Arial" panose="020B0604020202020204" pitchFamily="34" charset="0"/>
              </a:rPr>
              <a:t>WEB</a:t>
            </a:r>
          </a:p>
          <a:p>
            <a:pPr marL="0" indent="0">
              <a:buNone/>
            </a:pPr>
            <a:r>
              <a:rPr lang="cs-CZ" sz="1700" dirty="0">
                <a:hlinkClick r:id="rId3"/>
              </a:rPr>
              <a:t>http://www.kvkskoly.cz/manazer/projekty/Stranky/KAP_KK</a:t>
            </a:r>
            <a:r>
              <a:rPr lang="cs-CZ" sz="1700" dirty="0"/>
              <a:t>  </a:t>
            </a:r>
          </a:p>
          <a:p>
            <a:pPr marL="0" indent="0">
              <a:buNone/>
            </a:pPr>
            <a:r>
              <a:rPr lang="cs-CZ" sz="2000" b="1" dirty="0">
                <a:cs typeface="Arial" panose="020B0604020202020204" pitchFamily="34" charset="0"/>
              </a:rPr>
              <a:t>FACEBOOK</a:t>
            </a:r>
          </a:p>
          <a:p>
            <a:pPr marL="0" indent="0">
              <a:buNone/>
            </a:pPr>
            <a:r>
              <a:rPr lang="cs-CZ" sz="1700" dirty="0">
                <a:hlinkClick r:id="rId4"/>
              </a:rPr>
              <a:t>https://www.facebook.com/Krajský-akční-plán-rozvoje-vzdělávání-Karlovarského-kraje</a:t>
            </a:r>
            <a:r>
              <a:rPr lang="cs-CZ" sz="1700" dirty="0"/>
              <a:t> </a:t>
            </a:r>
          </a:p>
          <a:p>
            <a:pPr marL="0" indent="0">
              <a:buNone/>
            </a:pPr>
            <a:r>
              <a:rPr lang="cs-CZ" sz="2000" b="1" dirty="0"/>
              <a:t>BLOG</a:t>
            </a:r>
          </a:p>
          <a:p>
            <a:pPr marL="0" indent="0">
              <a:buNone/>
            </a:pPr>
            <a:r>
              <a:rPr lang="cs-CZ" sz="1700" dirty="0">
                <a:hlinkClick r:id="rId5"/>
              </a:rPr>
              <a:t>https://kapkk.blogspot.com/</a:t>
            </a:r>
            <a:r>
              <a:rPr lang="cs-CZ" sz="1700" dirty="0"/>
              <a:t> 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7874" y="5741061"/>
            <a:ext cx="1005927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34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787398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cs-CZ" sz="3200" dirty="0"/>
              <a:t>A</a:t>
            </a:r>
            <a:r>
              <a:rPr lang="cs-CZ" sz="3200" dirty="0" smtClean="0"/>
              <a:t>ktivity projektu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257300"/>
            <a:ext cx="10515600" cy="49196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1000" b="1" u="sng" dirty="0"/>
          </a:p>
          <a:p>
            <a:pPr>
              <a:buFont typeface="Wingdings" panose="05000000000000000000" pitchFamily="2" charset="2"/>
              <a:buChar char="Ø"/>
            </a:pPr>
            <a:r>
              <a:rPr lang="cs-CZ" b="1" dirty="0" smtClean="0"/>
              <a:t>10. 3. 2020 – kulatý stůl </a:t>
            </a:r>
            <a:r>
              <a:rPr lang="cs-CZ" dirty="0" smtClean="0"/>
              <a:t>(prezenčně)</a:t>
            </a:r>
          </a:p>
          <a:p>
            <a:pPr marL="457189" lvl="1" indent="0">
              <a:buNone/>
            </a:pPr>
            <a:r>
              <a:rPr lang="cs-CZ" dirty="0">
                <a:solidFill>
                  <a:schemeClr val="accent5">
                    <a:lumMod val="75000"/>
                  </a:schemeClr>
                </a:solidFill>
              </a:rPr>
              <a:t>Problematika potvrzování zdravotní způsobilosti žáků jako podmínka pro přijetí na SŠ</a:t>
            </a:r>
            <a:endParaRPr lang="cs-CZ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s-CZ" b="1" dirty="0" smtClean="0"/>
              <a:t>25</a:t>
            </a:r>
            <a:r>
              <a:rPr lang="cs-CZ" b="1" dirty="0"/>
              <a:t>. 8. 2020 </a:t>
            </a:r>
            <a:r>
              <a:rPr lang="cs-CZ" b="1" dirty="0" smtClean="0"/>
              <a:t>– kulatý stůl </a:t>
            </a:r>
            <a:r>
              <a:rPr lang="cs-CZ" dirty="0" smtClean="0"/>
              <a:t>(prezenčně)</a:t>
            </a:r>
            <a:endParaRPr lang="cs-CZ" dirty="0"/>
          </a:p>
          <a:p>
            <a:pPr marL="457189" lvl="1" indent="0">
              <a:buNone/>
            </a:pPr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Zkušenosti </a:t>
            </a:r>
            <a:r>
              <a:rPr lang="cs-CZ" dirty="0">
                <a:solidFill>
                  <a:schemeClr val="accent5">
                    <a:lumMod val="75000"/>
                  </a:schemeClr>
                </a:solidFill>
              </a:rPr>
              <a:t>ředitelů SŠ a VOŠ z Karlovarského kraje z období vzdělávání na dálku – sdílení, vyhodnocení a pohled </a:t>
            </a:r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dopředu</a:t>
            </a:r>
            <a:endParaRPr lang="cs-CZ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s-CZ" b="1" dirty="0"/>
              <a:t>7. 10. 2020 </a:t>
            </a:r>
            <a:r>
              <a:rPr lang="cs-CZ" b="1" dirty="0" smtClean="0"/>
              <a:t>– konference </a:t>
            </a:r>
            <a:r>
              <a:rPr lang="cs-CZ" dirty="0" smtClean="0"/>
              <a:t>(online) </a:t>
            </a:r>
            <a:endParaRPr lang="cs-CZ" dirty="0"/>
          </a:p>
          <a:p>
            <a:pPr marL="457189" lvl="1" indent="0">
              <a:buNone/>
            </a:pPr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cs-CZ" dirty="0">
                <a:solidFill>
                  <a:schemeClr val="accent5">
                    <a:lumMod val="75000"/>
                  </a:schemeClr>
                </a:solidFill>
              </a:rPr>
              <a:t>2. Konference KAP KK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b="1" dirty="0"/>
              <a:t>12. 11. </a:t>
            </a:r>
            <a:r>
              <a:rPr lang="cs-CZ" b="1" dirty="0" smtClean="0"/>
              <a:t>2020 – webinář </a:t>
            </a:r>
            <a:r>
              <a:rPr lang="cs-CZ" dirty="0" smtClean="0"/>
              <a:t>(online)</a:t>
            </a:r>
          </a:p>
          <a:p>
            <a:pPr marL="457189" lvl="1" indent="0">
              <a:buNone/>
            </a:pPr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 Autorizace </a:t>
            </a:r>
            <a:r>
              <a:rPr lang="cs-CZ" dirty="0">
                <a:solidFill>
                  <a:schemeClr val="accent5">
                    <a:lumMod val="75000"/>
                  </a:schemeClr>
                </a:solidFill>
              </a:rPr>
              <a:t>– změny, </a:t>
            </a:r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novinky</a:t>
            </a:r>
          </a:p>
          <a:p>
            <a:pPr marL="457189" lvl="1" indent="0">
              <a:buNone/>
            </a:pPr>
            <a:endParaRPr lang="cs-CZ" dirty="0">
              <a:solidFill>
                <a:schemeClr val="accent5">
                  <a:lumMod val="75000"/>
                </a:schemeClr>
              </a:solidFill>
            </a:endParaRPr>
          </a:p>
          <a:p>
            <a:pPr marL="457189" lvl="1" indent="0">
              <a:buNone/>
            </a:pPr>
            <a:endParaRPr lang="cs-CZ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/>
          <a:srcRect t="2936" r="691" b="5185"/>
          <a:stretch/>
        </p:blipFill>
        <p:spPr bwMode="auto">
          <a:xfrm>
            <a:off x="6956267" y="4019801"/>
            <a:ext cx="4540408" cy="23628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6164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61328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cs-CZ" sz="3200" dirty="0" smtClean="0"/>
              <a:t>Aktivity projektu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79576"/>
            <a:ext cx="10515600" cy="528789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b="1" dirty="0" smtClean="0"/>
              <a:t>25</a:t>
            </a:r>
            <a:r>
              <a:rPr lang="cs-CZ" b="1" dirty="0"/>
              <a:t>. 11. 2020 – webinář </a:t>
            </a:r>
            <a:r>
              <a:rPr lang="cs-CZ" dirty="0"/>
              <a:t>(online)</a:t>
            </a:r>
          </a:p>
          <a:p>
            <a:pPr marL="457189" lvl="1" indent="0">
              <a:lnSpc>
                <a:spcPct val="150000"/>
              </a:lnSpc>
              <a:buNone/>
            </a:pPr>
            <a:r>
              <a:rPr lang="cs-CZ" dirty="0">
                <a:solidFill>
                  <a:schemeClr val="accent5">
                    <a:lumMod val="75000"/>
                  </a:schemeClr>
                </a:solidFill>
              </a:rPr>
              <a:t>Střední článek podpory škol v otázkách a </a:t>
            </a:r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odpovědích</a:t>
            </a:r>
            <a:endParaRPr lang="cs-CZ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b="1" dirty="0" smtClean="0"/>
              <a:t>9. 12. 2020 – kulatý stůl </a:t>
            </a:r>
            <a:r>
              <a:rPr lang="cs-CZ" dirty="0" smtClean="0"/>
              <a:t>(on-line)</a:t>
            </a:r>
          </a:p>
          <a:p>
            <a:pPr marL="457189" lvl="1" indent="0">
              <a:lnSpc>
                <a:spcPct val="150000"/>
              </a:lnSpc>
              <a:buNone/>
            </a:pPr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Jak spolu s dítětem zvládnout volbu povolání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b="1" dirty="0" smtClean="0"/>
              <a:t>15. 12. 2020 – webinář </a:t>
            </a:r>
            <a:r>
              <a:rPr lang="cs-CZ" dirty="0" smtClean="0"/>
              <a:t>(on-line)</a:t>
            </a:r>
          </a:p>
          <a:p>
            <a:pPr marL="457189" lvl="1" indent="0">
              <a:lnSpc>
                <a:spcPct val="150000"/>
              </a:lnSpc>
              <a:buNone/>
            </a:pPr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Psychohygiena ve školství – jak předejít vyčerpání, stresům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b="1" dirty="0" smtClean="0"/>
              <a:t>21. 1. 2021 – webinář </a:t>
            </a:r>
            <a:r>
              <a:rPr lang="cs-CZ" dirty="0" smtClean="0"/>
              <a:t>(on-line)</a:t>
            </a:r>
          </a:p>
          <a:p>
            <a:pPr marL="457189" lvl="1" indent="0">
              <a:lnSpc>
                <a:spcPct val="150000"/>
              </a:lnSpc>
              <a:buNone/>
            </a:pPr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Formativní hodnocení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b="1" dirty="0" smtClean="0"/>
              <a:t>26. 1. 2021 – webinář </a:t>
            </a:r>
            <a:r>
              <a:rPr lang="cs-CZ" dirty="0" smtClean="0"/>
              <a:t>(on-line)</a:t>
            </a:r>
          </a:p>
          <a:p>
            <a:pPr marL="457189" lvl="1" indent="0">
              <a:lnSpc>
                <a:spcPct val="150000"/>
              </a:lnSpc>
              <a:buNone/>
            </a:pPr>
            <a:r>
              <a:rPr lang="cs-CZ" dirty="0" smtClean="0">
                <a:solidFill>
                  <a:schemeClr val="accent5">
                    <a:lumMod val="75000"/>
                  </a:schemeClr>
                </a:solidFill>
              </a:rPr>
              <a:t>Ředitel jako pedagogický lídr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/>
          <a:srcRect t="52637" r="74206" b="4725"/>
          <a:stretch/>
        </p:blipFill>
        <p:spPr bwMode="auto">
          <a:xfrm>
            <a:off x="7899009" y="2061521"/>
            <a:ext cx="3020486" cy="28071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1095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61328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cs-CZ" sz="3200" dirty="0" smtClean="0"/>
              <a:t>Aktivity projektu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81125"/>
            <a:ext cx="10515600" cy="47958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600" b="1" dirty="0"/>
              <a:t>9. 2. 2021 – webinář </a:t>
            </a:r>
            <a:r>
              <a:rPr lang="cs-CZ" sz="2600" dirty="0"/>
              <a:t>(on-line)</a:t>
            </a:r>
          </a:p>
          <a:p>
            <a:pPr marL="457189" lvl="1" indent="0">
              <a:lnSpc>
                <a:spcPct val="150000"/>
              </a:lnSpc>
              <a:buNone/>
            </a:pPr>
            <a:r>
              <a:rPr lang="cs-CZ" sz="2600" dirty="0">
                <a:solidFill>
                  <a:schemeClr val="accent5">
                    <a:lumMod val="75000"/>
                  </a:schemeClr>
                </a:solidFill>
              </a:rPr>
              <a:t>Využití moderních technologií pro propagaci </a:t>
            </a:r>
            <a:r>
              <a:rPr lang="cs-CZ" sz="2600" dirty="0" smtClean="0">
                <a:solidFill>
                  <a:schemeClr val="accent5">
                    <a:lumMod val="75000"/>
                  </a:schemeClr>
                </a:solidFill>
              </a:rPr>
              <a:t>školy</a:t>
            </a:r>
            <a:endParaRPr lang="cs-CZ" sz="2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600" b="1" dirty="0" smtClean="0"/>
              <a:t>24. 2. 2021 – kulatý stůl </a:t>
            </a:r>
            <a:r>
              <a:rPr lang="cs-CZ" sz="2600" dirty="0" smtClean="0"/>
              <a:t>(on-line)</a:t>
            </a:r>
          </a:p>
          <a:p>
            <a:pPr marL="457189" lvl="1" indent="0">
              <a:lnSpc>
                <a:spcPct val="150000"/>
              </a:lnSpc>
              <a:buNone/>
            </a:pPr>
            <a:r>
              <a:rPr lang="cs-CZ" sz="2600" dirty="0" smtClean="0">
                <a:solidFill>
                  <a:schemeClr val="accent5">
                    <a:lumMod val="75000"/>
                  </a:schemeClr>
                </a:solidFill>
              </a:rPr>
              <a:t>Ředitelská hospitace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600" b="1" dirty="0" smtClean="0"/>
              <a:t>25. 3. 2021 – kulatý stůl </a:t>
            </a:r>
            <a:r>
              <a:rPr lang="cs-CZ" sz="2600" dirty="0" smtClean="0"/>
              <a:t>(on-line)</a:t>
            </a:r>
          </a:p>
          <a:p>
            <a:pPr marL="457189" lvl="1" indent="0">
              <a:lnSpc>
                <a:spcPct val="150000"/>
              </a:lnSpc>
              <a:buNone/>
            </a:pPr>
            <a:r>
              <a:rPr lang="cs-CZ" sz="2600" dirty="0">
                <a:solidFill>
                  <a:schemeClr val="accent5">
                    <a:lumMod val="75000"/>
                  </a:schemeClr>
                </a:solidFill>
              </a:rPr>
              <a:t>Střední článek podpory škol – prezentace </a:t>
            </a:r>
            <a:r>
              <a:rPr lang="cs-CZ" sz="2600" dirty="0" smtClean="0">
                <a:solidFill>
                  <a:schemeClr val="accent5">
                    <a:lumMod val="75000"/>
                  </a:schemeClr>
                </a:solidFill>
              </a:rPr>
              <a:t>novinek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600" b="1" dirty="0"/>
              <a:t>22. 4. 2021 – kulatý stůl </a:t>
            </a:r>
            <a:r>
              <a:rPr lang="cs-CZ" sz="2600" dirty="0"/>
              <a:t>(on-line)</a:t>
            </a:r>
          </a:p>
          <a:p>
            <a:pPr marL="457189" lvl="1" indent="0">
              <a:lnSpc>
                <a:spcPct val="150000"/>
              </a:lnSpc>
              <a:buNone/>
            </a:pPr>
            <a:r>
              <a:rPr lang="cs-CZ" sz="2600" dirty="0">
                <a:solidFill>
                  <a:schemeClr val="accent5">
                    <a:lumMod val="75000"/>
                  </a:schemeClr>
                </a:solidFill>
              </a:rPr>
              <a:t>Týdenní snímek činností ředitelů středních škol v Karlovarském kraji</a:t>
            </a:r>
            <a:endParaRPr lang="cs-CZ" sz="2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cs-CZ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14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5025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cs-CZ" sz="3600" dirty="0" smtClean="0"/>
              <a:t>Aktivity související s realizací projektu</a:t>
            </a:r>
            <a:endParaRPr lang="cs-CZ" sz="36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37616" y="1280161"/>
            <a:ext cx="10515600" cy="508882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cs-CZ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4000" dirty="0" smtClean="0"/>
              <a:t>Pravidelná jednání členů Expertní skupiny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4000" dirty="0" smtClean="0"/>
              <a:t>Jednání </a:t>
            </a:r>
            <a:r>
              <a:rPr lang="cs-CZ" sz="4000" dirty="0"/>
              <a:t>PSV KK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4000" dirty="0"/>
              <a:t>Účast na jednáních RSK KK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4000" dirty="0"/>
              <a:t>Účast na jednáních ŘV MAP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4000" dirty="0"/>
              <a:t> Setkávání zástupců realizátorů KAP se zástupci MŠMT  a P-KAP </a:t>
            </a:r>
            <a:r>
              <a:rPr lang="cs-CZ" sz="4000" i="1" dirty="0"/>
              <a:t>(všechny kraje</a:t>
            </a:r>
            <a:r>
              <a:rPr lang="cs-CZ" sz="4000" i="1" dirty="0" smtClean="0"/>
              <a:t>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4000" i="1" dirty="0"/>
              <a:t> </a:t>
            </a:r>
            <a:r>
              <a:rPr lang="cs-CZ" sz="4000" dirty="0" smtClean="0"/>
              <a:t>Spolupráce s dalšími subjekty/projekty</a:t>
            </a:r>
            <a:endParaRPr lang="cs-CZ" sz="4000" dirty="0"/>
          </a:p>
          <a:p>
            <a:pPr marL="0" indent="0">
              <a:lnSpc>
                <a:spcPct val="150000"/>
              </a:lnSpc>
              <a:buNone/>
            </a:pPr>
            <a:endParaRPr lang="cs-CZ" sz="3300" i="1" dirty="0"/>
          </a:p>
          <a:p>
            <a:pPr>
              <a:buFont typeface="Wingdings" panose="05000000000000000000" pitchFamily="2" charset="2"/>
              <a:buChar char="Ø"/>
            </a:pPr>
            <a:endParaRPr lang="cs-CZ" i="1" dirty="0" smtClean="0"/>
          </a:p>
          <a:p>
            <a:pPr>
              <a:buFont typeface="Wingdings" panose="05000000000000000000" pitchFamily="2" charset="2"/>
              <a:buChar char="Ø"/>
            </a:pPr>
            <a:endParaRPr lang="cs-CZ" i="1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3689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64071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cs-CZ" sz="3200" dirty="0" smtClean="0"/>
              <a:t>… tohle nás ještě čeká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79576"/>
            <a:ext cx="10515600" cy="5430773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1900" b="1" dirty="0" smtClean="0"/>
              <a:t>26. 4. 2021 – webinář (on-line)</a:t>
            </a:r>
          </a:p>
          <a:p>
            <a:pPr marL="457189" lvl="1" indent="0">
              <a:lnSpc>
                <a:spcPct val="150000"/>
              </a:lnSpc>
              <a:buNone/>
            </a:pPr>
            <a:r>
              <a:rPr lang="cs-CZ" sz="1900" b="1" dirty="0" smtClean="0">
                <a:solidFill>
                  <a:schemeClr val="accent5">
                    <a:lumMod val="75000"/>
                  </a:schemeClr>
                </a:solidFill>
              </a:rPr>
              <a:t>Zvládání námitek a jednání v obtížných situacích ve škole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1900" b="1" dirty="0" smtClean="0"/>
              <a:t>11. 5. 2021 – webinář </a:t>
            </a:r>
            <a:r>
              <a:rPr lang="cs-CZ" sz="1900" dirty="0" smtClean="0"/>
              <a:t>(on-line)</a:t>
            </a:r>
          </a:p>
          <a:p>
            <a:pPr marL="457189" lvl="1" indent="0">
              <a:lnSpc>
                <a:spcPct val="150000"/>
              </a:lnSpc>
              <a:buNone/>
            </a:pPr>
            <a:r>
              <a:rPr lang="cs-CZ" sz="1900" b="1" dirty="0" smtClean="0">
                <a:solidFill>
                  <a:schemeClr val="accent5">
                    <a:lumMod val="75000"/>
                  </a:schemeClr>
                </a:solidFill>
              </a:rPr>
              <a:t>Jak na on-line marketing v dalším vzdělávání</a:t>
            </a:r>
            <a:endParaRPr lang="cs-CZ" sz="19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1900" b="1" dirty="0" smtClean="0"/>
              <a:t>17. 5. 2021 – webinář </a:t>
            </a:r>
            <a:r>
              <a:rPr lang="cs-CZ" sz="1900" dirty="0" smtClean="0"/>
              <a:t>(on-line)</a:t>
            </a:r>
          </a:p>
          <a:p>
            <a:pPr marL="457189" lvl="1" indent="0">
              <a:lnSpc>
                <a:spcPct val="150000"/>
              </a:lnSpc>
              <a:buNone/>
            </a:pPr>
            <a:r>
              <a:rPr lang="cs-CZ" sz="1900" b="1" dirty="0">
                <a:solidFill>
                  <a:schemeClr val="accent5">
                    <a:lumMod val="75000"/>
                  </a:schemeClr>
                </a:solidFill>
              </a:rPr>
              <a:t>D</a:t>
            </a:r>
            <a:r>
              <a:rPr lang="cs-CZ" sz="1900" b="1" dirty="0" smtClean="0">
                <a:solidFill>
                  <a:schemeClr val="accent5">
                    <a:lumMod val="75000"/>
                  </a:schemeClr>
                </a:solidFill>
              </a:rPr>
              <a:t>igitální minimalismus jako nová pedagogická dovednost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1900" dirty="0"/>
              <a:t> </a:t>
            </a:r>
            <a:r>
              <a:rPr lang="cs-CZ" sz="1900" b="1" dirty="0" smtClean="0"/>
              <a:t>Květen 2021 – 2 kazuistické workshopy </a:t>
            </a:r>
          </a:p>
          <a:p>
            <a:pPr marL="457189" lvl="1" indent="0">
              <a:lnSpc>
                <a:spcPct val="150000"/>
              </a:lnSpc>
              <a:buNone/>
            </a:pPr>
            <a:r>
              <a:rPr lang="cs-CZ" sz="1900" b="1" dirty="0" smtClean="0">
                <a:solidFill>
                  <a:schemeClr val="accent5">
                    <a:lumMod val="75000"/>
                  </a:schemeClr>
                </a:solidFill>
              </a:rPr>
              <a:t>Šikana učitelů ze strany žáků/rodičů </a:t>
            </a:r>
          </a:p>
          <a:p>
            <a:pPr marL="1428727" lvl="2" indent="-514350">
              <a:lnSpc>
                <a:spcPct val="150000"/>
              </a:lnSpc>
              <a:buAutoNum type="arabicPeriod"/>
            </a:pPr>
            <a:r>
              <a:rPr lang="cs-CZ" i="1" dirty="0" smtClean="0"/>
              <a:t>verze pro ředitele škol</a:t>
            </a:r>
          </a:p>
          <a:p>
            <a:pPr marL="1428727" lvl="2" indent="-514350">
              <a:lnSpc>
                <a:spcPct val="150000"/>
              </a:lnSpc>
              <a:buAutoNum type="arabicPeriod"/>
            </a:pPr>
            <a:r>
              <a:rPr lang="cs-CZ" i="1" dirty="0" smtClean="0"/>
              <a:t>verze pro výchovné poradce a školní psychology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272973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805305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cs-CZ" sz="3200" b="1" dirty="0" smtClean="0"/>
              <a:t>Studie – základní informace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99616"/>
            <a:ext cx="10515600" cy="467734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b="1" dirty="0" smtClean="0"/>
              <a:t>Název studie</a:t>
            </a:r>
          </a:p>
          <a:p>
            <a:pPr marL="457189" lvl="1" indent="0">
              <a:buNone/>
            </a:pPr>
            <a:r>
              <a:rPr lang="cs-CZ" sz="2800" dirty="0" smtClean="0">
                <a:solidFill>
                  <a:srgbClr val="0070C0"/>
                </a:solidFill>
              </a:rPr>
              <a:t>Týdenní </a:t>
            </a:r>
            <a:r>
              <a:rPr lang="cs-CZ" sz="2800" dirty="0">
                <a:solidFill>
                  <a:srgbClr val="0070C0"/>
                </a:solidFill>
              </a:rPr>
              <a:t>snímek pracovních činností ředitelů středních škol v KK </a:t>
            </a:r>
            <a:endParaRPr lang="cs-CZ" sz="2800" dirty="0" smtClean="0">
              <a:solidFill>
                <a:srgbClr val="0070C0"/>
              </a:solidFill>
            </a:endParaRPr>
          </a:p>
          <a:p>
            <a:pPr marL="457189" lvl="1" indent="0">
              <a:buNone/>
            </a:pPr>
            <a:endParaRPr lang="cs-CZ" sz="2800" b="1" dirty="0" smtClean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s-CZ" b="1" dirty="0"/>
              <a:t>Cíl </a:t>
            </a:r>
            <a:r>
              <a:rPr lang="cs-CZ" b="1" dirty="0" smtClean="0"/>
              <a:t>studie</a:t>
            </a:r>
            <a:endParaRPr lang="cs-CZ" dirty="0" smtClean="0"/>
          </a:p>
          <a:p>
            <a:pPr marL="457189" lvl="1" indent="0">
              <a:buNone/>
            </a:pPr>
            <a:r>
              <a:rPr lang="cs-CZ" sz="2800" dirty="0" smtClean="0"/>
              <a:t>Shromáždit </a:t>
            </a:r>
            <a:r>
              <a:rPr lang="cs-CZ" sz="2800" dirty="0"/>
              <a:t>a analyzovat data o struktuře činností ředitelů středních škol v Karlovarském kraji</a:t>
            </a:r>
            <a:r>
              <a:rPr lang="cs-CZ" sz="2800" dirty="0" smtClean="0"/>
              <a:t>.</a:t>
            </a:r>
          </a:p>
          <a:p>
            <a:pPr marL="457189" lvl="1" indent="0">
              <a:buNone/>
            </a:pPr>
            <a:endParaRPr lang="cs-CZ" sz="2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cs-CZ" b="1" dirty="0" smtClean="0"/>
              <a:t>Časový harmonogram</a:t>
            </a:r>
          </a:p>
          <a:p>
            <a:pPr marL="457189" lvl="1" indent="0">
              <a:buNone/>
            </a:pPr>
            <a:r>
              <a:rPr lang="cs-CZ" sz="2800" dirty="0" smtClean="0"/>
              <a:t>4. 3. – 18. 4. 2021</a:t>
            </a:r>
          </a:p>
          <a:p>
            <a:pPr marL="457189" lvl="1" indent="0">
              <a:buNone/>
            </a:pPr>
            <a:endParaRPr lang="cs-CZ" sz="3200" dirty="0" smtClean="0"/>
          </a:p>
          <a:p>
            <a:pPr marL="0" indent="0">
              <a:buNone/>
            </a:pPr>
            <a:endParaRPr lang="cs-CZ" sz="32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626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29599"/>
            <a:ext cx="12192000" cy="729384"/>
          </a:xfrm>
          <a:solidFill>
            <a:schemeClr val="accent1">
              <a:lumMod val="40000"/>
              <a:lumOff val="60000"/>
            </a:schemeClr>
          </a:solidFill>
        </p:spPr>
        <p:txBody>
          <a:bodyPr lIns="108000">
            <a:noAutofit/>
          </a:bodyPr>
          <a:lstStyle/>
          <a:p>
            <a:r>
              <a:rPr lang="cs-CZ" sz="3200" dirty="0" smtClean="0">
                <a:latin typeface="+mn-lt"/>
              </a:rPr>
              <a:t>Týdenní </a:t>
            </a:r>
            <a:r>
              <a:rPr lang="cs-CZ" sz="3200" dirty="0">
                <a:latin typeface="+mn-lt"/>
              </a:rPr>
              <a:t>snímek pracovních činností ředitelů středních škol v </a:t>
            </a:r>
            <a:r>
              <a:rPr lang="cs-CZ" sz="3200" dirty="0" smtClean="0">
                <a:latin typeface="+mn-lt"/>
              </a:rPr>
              <a:t>KK </a:t>
            </a:r>
            <a:endParaRPr lang="cs-CZ" sz="3200" dirty="0">
              <a:latin typeface="+mn-lt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5446" y="1776412"/>
            <a:ext cx="3404500" cy="4567238"/>
          </a:xfrm>
          <a:prstGeom prst="rect">
            <a:avLst/>
          </a:prstGeom>
          <a:effectLst>
            <a:glow rad="774700">
              <a:schemeClr val="accent4">
                <a:lumMod val="40000"/>
                <a:lumOff val="60000"/>
              </a:schemeClr>
            </a:glow>
          </a:effectLst>
        </p:spPr>
      </p:pic>
      <p:sp>
        <p:nvSpPr>
          <p:cNvPr id="6" name="Zaoblený obdélník 5"/>
          <p:cNvSpPr/>
          <p:nvPr/>
        </p:nvSpPr>
        <p:spPr>
          <a:xfrm>
            <a:off x="438150" y="858982"/>
            <a:ext cx="4438650" cy="577041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/>
          <a:p>
            <a:pPr algn="ctr"/>
            <a:r>
              <a:rPr lang="cs-CZ" sz="3600" b="1" dirty="0" smtClean="0">
                <a:solidFill>
                  <a:srgbClr val="C00000"/>
                </a:solidFill>
              </a:rPr>
              <a:t>DOTAZNÍK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600" b="1" dirty="0">
                <a:solidFill>
                  <a:schemeClr val="accent5">
                    <a:lumMod val="50000"/>
                  </a:schemeClr>
                </a:solidFill>
              </a:rPr>
              <a:t>o</a:t>
            </a:r>
            <a:r>
              <a:rPr lang="cs-CZ" sz="2600" b="1" dirty="0" smtClean="0">
                <a:solidFill>
                  <a:schemeClr val="accent5">
                    <a:lumMod val="50000"/>
                  </a:schemeClr>
                </a:solidFill>
              </a:rPr>
              <a:t>sloveni všichni ŘŠ SŠ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600" b="1" dirty="0">
                <a:solidFill>
                  <a:schemeClr val="accent5">
                    <a:lumMod val="50000"/>
                  </a:schemeClr>
                </a:solidFill>
              </a:rPr>
              <a:t>d</a:t>
            </a:r>
            <a:r>
              <a:rPr lang="cs-CZ" sz="2600" b="1" dirty="0" smtClean="0">
                <a:solidFill>
                  <a:schemeClr val="accent5">
                    <a:lumMod val="50000"/>
                  </a:schemeClr>
                </a:solidFill>
              </a:rPr>
              <a:t>otazník </a:t>
            </a:r>
            <a:r>
              <a:rPr lang="cs-CZ" sz="2600" b="1" dirty="0">
                <a:solidFill>
                  <a:schemeClr val="accent5">
                    <a:lumMod val="50000"/>
                  </a:schemeClr>
                </a:solidFill>
              </a:rPr>
              <a:t>G</a:t>
            </a:r>
            <a:r>
              <a:rPr lang="cs-CZ" sz="2600" b="1" dirty="0" smtClean="0">
                <a:solidFill>
                  <a:schemeClr val="accent5">
                    <a:lumMod val="50000"/>
                  </a:schemeClr>
                </a:solidFill>
              </a:rPr>
              <a:t>oogle + Word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600" b="1" dirty="0">
                <a:solidFill>
                  <a:schemeClr val="accent5">
                    <a:lumMod val="50000"/>
                  </a:schemeClr>
                </a:solidFill>
              </a:rPr>
              <a:t>v</a:t>
            </a:r>
            <a:r>
              <a:rPr lang="cs-CZ" sz="2600" b="1" dirty="0" smtClean="0">
                <a:solidFill>
                  <a:schemeClr val="accent5">
                    <a:lumMod val="50000"/>
                  </a:schemeClr>
                </a:solidFill>
              </a:rPr>
              <a:t>yplnilo </a:t>
            </a:r>
            <a:r>
              <a:rPr lang="cs-CZ" sz="2600" b="1" dirty="0" smtClean="0">
                <a:solidFill>
                  <a:srgbClr val="C00000"/>
                </a:solidFill>
              </a:rPr>
              <a:t>16</a:t>
            </a:r>
            <a:r>
              <a:rPr lang="cs-CZ" sz="2600" b="1" dirty="0" smtClean="0">
                <a:solidFill>
                  <a:schemeClr val="accent5">
                    <a:lumMod val="50000"/>
                  </a:schemeClr>
                </a:solidFill>
              </a:rPr>
              <a:t> ředitelů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accent5">
                    <a:lumMod val="50000"/>
                  </a:schemeClr>
                </a:solidFill>
              </a:rPr>
              <a:t>Sledovaný týden: 22.-28.3.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b="1" spc="-90" dirty="0" smtClean="0">
                <a:solidFill>
                  <a:schemeClr val="accent5">
                    <a:lumMod val="50000"/>
                  </a:schemeClr>
                </a:solidFill>
              </a:rPr>
              <a:t>Sledovaný </a:t>
            </a:r>
            <a:r>
              <a:rPr lang="cs-CZ" sz="2400" b="1" spc="-90" dirty="0" err="1" smtClean="0">
                <a:solidFill>
                  <a:schemeClr val="accent5">
                    <a:lumMod val="50000"/>
                  </a:schemeClr>
                </a:solidFill>
              </a:rPr>
              <a:t>šk</a:t>
            </a:r>
            <a:r>
              <a:rPr lang="cs-CZ" sz="2400" b="1" spc="-90" dirty="0" smtClean="0">
                <a:solidFill>
                  <a:schemeClr val="accent5">
                    <a:lumMod val="50000"/>
                  </a:schemeClr>
                </a:solidFill>
              </a:rPr>
              <a:t>. rok 2019/2020</a:t>
            </a:r>
          </a:p>
          <a:p>
            <a:endParaRPr lang="cs-CZ" sz="800" b="1" spc="-9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cs-CZ" sz="2400" b="1" spc="-90" dirty="0" smtClean="0">
                <a:solidFill>
                  <a:srgbClr val="C00000"/>
                </a:solidFill>
              </a:rPr>
              <a:t>OTÁZKY: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spc="-90" dirty="0">
                <a:solidFill>
                  <a:schemeClr val="accent5">
                    <a:lumMod val="50000"/>
                  </a:schemeClr>
                </a:solidFill>
              </a:rPr>
              <a:t>p</a:t>
            </a:r>
            <a:r>
              <a:rPr lang="cs-CZ" sz="2400" b="1" spc="-90" dirty="0" smtClean="0">
                <a:solidFill>
                  <a:schemeClr val="accent5">
                    <a:lumMod val="50000"/>
                  </a:schemeClr>
                </a:solidFill>
              </a:rPr>
              <a:t>odíl pracovních činností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spc="-90" dirty="0">
                <a:solidFill>
                  <a:schemeClr val="accent5">
                    <a:lumMod val="50000"/>
                  </a:schemeClr>
                </a:solidFill>
              </a:rPr>
              <a:t>n</a:t>
            </a:r>
            <a:r>
              <a:rPr lang="cs-CZ" sz="2400" b="1" spc="-90" dirty="0" smtClean="0">
                <a:solidFill>
                  <a:schemeClr val="accent5">
                    <a:lumMod val="50000"/>
                  </a:schemeClr>
                </a:solidFill>
              </a:rPr>
              <a:t>ázory ředitelů na optimum poměru činností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spc="-90" dirty="0">
                <a:solidFill>
                  <a:schemeClr val="accent5">
                    <a:lumMod val="50000"/>
                  </a:schemeClr>
                </a:solidFill>
              </a:rPr>
              <a:t>p</a:t>
            </a:r>
            <a:r>
              <a:rPr lang="cs-CZ" sz="2400" b="1" spc="-90" dirty="0" smtClean="0">
                <a:solidFill>
                  <a:schemeClr val="accent5">
                    <a:lumMod val="50000"/>
                  </a:schemeClr>
                </a:solidFill>
              </a:rPr>
              <a:t>otřeby ředitelů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spc="-90" dirty="0" smtClean="0">
                <a:solidFill>
                  <a:srgbClr val="C00000"/>
                </a:solidFill>
              </a:rPr>
              <a:t>Jaké je potřeba udělat změny, aby se ŘŠ mohl/a více věnovat pedagogickému vedení školy</a:t>
            </a:r>
          </a:p>
          <a:p>
            <a:endParaRPr lang="cs-CZ" sz="2400" b="1" spc="-9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cs-CZ" sz="2400" b="1" spc="-9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Zaoblený obdélník 3"/>
          <p:cNvSpPr/>
          <p:nvPr/>
        </p:nvSpPr>
        <p:spPr>
          <a:xfrm>
            <a:off x="5734050" y="1028700"/>
            <a:ext cx="3448050" cy="552450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000" b="1" dirty="0" smtClean="0">
                <a:solidFill>
                  <a:schemeClr val="accent5">
                    <a:lumMod val="50000"/>
                  </a:schemeClr>
                </a:solidFill>
              </a:rPr>
              <a:t>Studie</a:t>
            </a:r>
            <a:endParaRPr lang="cs-CZ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Šipka doprava 6"/>
          <p:cNvSpPr/>
          <p:nvPr/>
        </p:nvSpPr>
        <p:spPr>
          <a:xfrm>
            <a:off x="4191000" y="1022422"/>
            <a:ext cx="1371600" cy="59055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Zaoblený obdélník 8"/>
          <p:cNvSpPr/>
          <p:nvPr/>
        </p:nvSpPr>
        <p:spPr>
          <a:xfrm>
            <a:off x="9472792" y="1776412"/>
            <a:ext cx="2608372" cy="43957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cs-CZ" sz="2000" b="1" dirty="0" smtClean="0">
                <a:solidFill>
                  <a:schemeClr val="accent5">
                    <a:lumMod val="50000"/>
                  </a:schemeClr>
                </a:solidFill>
              </a:rPr>
              <a:t>Obsah Studie: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accent5">
                    <a:lumMod val="50000"/>
                  </a:schemeClr>
                </a:solidFill>
              </a:rPr>
              <a:t>s</a:t>
            </a:r>
            <a:r>
              <a:rPr lang="cs-CZ" sz="2000" dirty="0" smtClean="0">
                <a:solidFill>
                  <a:schemeClr val="accent5">
                    <a:lumMod val="50000"/>
                  </a:schemeClr>
                </a:solidFill>
              </a:rPr>
              <a:t>ouhrn výsledků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accent5">
                    <a:lumMod val="50000"/>
                  </a:schemeClr>
                </a:solidFill>
              </a:rPr>
              <a:t>d</a:t>
            </a:r>
            <a:r>
              <a:rPr lang="cs-CZ" sz="2000" dirty="0" smtClean="0">
                <a:solidFill>
                  <a:schemeClr val="accent5">
                    <a:lumMod val="50000"/>
                  </a:schemeClr>
                </a:solidFill>
              </a:rPr>
              <a:t>oporučení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accent5">
                    <a:lumMod val="50000"/>
                  </a:schemeClr>
                </a:solidFill>
              </a:rPr>
              <a:t>p</a:t>
            </a:r>
            <a:r>
              <a:rPr lang="cs-CZ" sz="2000" dirty="0" smtClean="0">
                <a:solidFill>
                  <a:schemeClr val="accent5">
                    <a:lumMod val="50000"/>
                  </a:schemeClr>
                </a:solidFill>
              </a:rPr>
              <a:t>odrobné výsledky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cs-CZ" sz="2000" dirty="0" smtClean="0">
                <a:solidFill>
                  <a:schemeClr val="accent5">
                    <a:lumMod val="50000"/>
                  </a:schemeClr>
                </a:solidFill>
              </a:rPr>
              <a:t>itáty odpovědí</a:t>
            </a:r>
            <a:endParaRPr lang="cs-CZ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Zaoblený obdélníkový bublinový popisek 9"/>
          <p:cNvSpPr/>
          <p:nvPr/>
        </p:nvSpPr>
        <p:spPr>
          <a:xfrm>
            <a:off x="9620250" y="3657600"/>
            <a:ext cx="2324100" cy="2686050"/>
          </a:xfrm>
          <a:prstGeom prst="wedgeRoundRectCallout">
            <a:avLst>
              <a:gd name="adj1" fmla="val -124771"/>
              <a:gd name="adj2" fmla="val -747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2400" b="1" dirty="0" smtClean="0">
                <a:solidFill>
                  <a:srgbClr val="C00000"/>
                </a:solidFill>
              </a:rPr>
              <a:t>Doporučení jsou naformulována zpracovatelem Studie – společností KUSTOD s.r.o. </a:t>
            </a:r>
            <a:endParaRPr lang="cs-CZ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205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3274</TotalTime>
  <Words>1433</Words>
  <Application>Microsoft Office PowerPoint</Application>
  <PresentationFormat>Širokoúhlá obrazovka</PresentationFormat>
  <Paragraphs>240</Paragraphs>
  <Slides>24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Wingdings</vt:lpstr>
      <vt:lpstr>Motiv Office</vt:lpstr>
      <vt:lpstr>1_Motiv Office</vt:lpstr>
      <vt:lpstr>Prezentace aplikace PowerPoint</vt:lpstr>
      <vt:lpstr> Sumarizace zrealizovaných aktivit v projektu KAP KK </vt:lpstr>
      <vt:lpstr>Aktivity projektu</vt:lpstr>
      <vt:lpstr>Aktivity projektu</vt:lpstr>
      <vt:lpstr>Aktivity projektu</vt:lpstr>
      <vt:lpstr>Aktivity související s realizací projektu</vt:lpstr>
      <vt:lpstr>… tohle nás ještě čeká</vt:lpstr>
      <vt:lpstr>Studie – základní informace</vt:lpstr>
      <vt:lpstr>Týdenní snímek pracovních činností ředitelů středních škol v KK </vt:lpstr>
      <vt:lpstr>Podíl činností ředitelů – porovnání s TALIS 2018</vt:lpstr>
      <vt:lpstr>   Doporučení formulovaná dodavatelem Studie (výběr):</vt:lpstr>
      <vt:lpstr>Expertní skupina pro rozvoj vzdělávací soustavy Karlovarského kraje  (březen – prosinec 2021) </vt:lpstr>
      <vt:lpstr>Důvod a cíl vzniku expertní skupiny</vt:lpstr>
      <vt:lpstr>Složení expertní skupiny</vt:lpstr>
      <vt:lpstr>Prezentace aplikace PowerPoint</vt:lpstr>
      <vt:lpstr>Implementace Krajského akčního plánu 2 v Karlovarském kraji</vt:lpstr>
      <vt:lpstr>Klíčové aktivity  projektu </vt:lpstr>
      <vt:lpstr>Kde lze dohledat bližší informace o projektu?</vt:lpstr>
      <vt:lpstr>Prezentace aplikace PowerPoint</vt:lpstr>
      <vt:lpstr>Výzva č. 02_20_082 Akční plánování v území</vt:lpstr>
      <vt:lpstr>KA – Rozvoj a aktualizace KAP </vt:lpstr>
      <vt:lpstr>KA – Evaluace procesu krajského akčního plánování</vt:lpstr>
      <vt:lpstr>Podaktivity KAP III</vt:lpstr>
      <vt:lpstr>Děkuji Vám za Vaši pozornost.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E.S.</dc:creator>
  <cp:lastModifiedBy>Lásková Lenka</cp:lastModifiedBy>
  <cp:revision>310</cp:revision>
  <cp:lastPrinted>2019-05-22T12:45:22Z</cp:lastPrinted>
  <dcterms:created xsi:type="dcterms:W3CDTF">2018-06-15T12:56:26Z</dcterms:created>
  <dcterms:modified xsi:type="dcterms:W3CDTF">2021-04-22T10:32:39Z</dcterms:modified>
</cp:coreProperties>
</file>