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372" r:id="rId3"/>
    <p:sldId id="374" r:id="rId4"/>
    <p:sldId id="420" r:id="rId5"/>
    <p:sldId id="388" r:id="rId6"/>
    <p:sldId id="389" r:id="rId7"/>
    <p:sldId id="385" r:id="rId8"/>
    <p:sldId id="392" r:id="rId9"/>
    <p:sldId id="393" r:id="rId10"/>
    <p:sldId id="380" r:id="rId11"/>
    <p:sldId id="394" r:id="rId12"/>
    <p:sldId id="396" r:id="rId13"/>
    <p:sldId id="397" r:id="rId14"/>
    <p:sldId id="398" r:id="rId15"/>
    <p:sldId id="399" r:id="rId16"/>
    <p:sldId id="403" r:id="rId17"/>
    <p:sldId id="402" r:id="rId18"/>
    <p:sldId id="401" r:id="rId19"/>
    <p:sldId id="404" r:id="rId20"/>
    <p:sldId id="405" r:id="rId21"/>
    <p:sldId id="406" r:id="rId22"/>
    <p:sldId id="407" r:id="rId23"/>
    <p:sldId id="408" r:id="rId24"/>
    <p:sldId id="410" r:id="rId25"/>
    <p:sldId id="412" r:id="rId26"/>
    <p:sldId id="413" r:id="rId27"/>
    <p:sldId id="414" r:id="rId28"/>
    <p:sldId id="411" r:id="rId29"/>
    <p:sldId id="409" r:id="rId30"/>
    <p:sldId id="415" r:id="rId31"/>
    <p:sldId id="418" r:id="rId32"/>
    <p:sldId id="417" r:id="rId33"/>
    <p:sldId id="381" r:id="rId34"/>
    <p:sldId id="386" r:id="rId35"/>
    <p:sldId id="387" r:id="rId36"/>
    <p:sldId id="384" r:id="rId37"/>
    <p:sldId id="377" r:id="rId38"/>
    <p:sldId id="378" r:id="rId39"/>
  </p:sldIdLst>
  <p:sldSz cx="9144000" cy="6858000" type="screen4x3"/>
  <p:notesSz cx="6888163" cy="10018713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66"/>
    <a:srgbClr val="00CC99"/>
    <a:srgbClr val="99FFCC"/>
    <a:srgbClr val="CC00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4660"/>
  </p:normalViewPr>
  <p:slideViewPr>
    <p:cSldViewPr>
      <p:cViewPr varScale="1">
        <p:scale>
          <a:sx n="82" d="100"/>
          <a:sy n="82" d="100"/>
        </p:scale>
        <p:origin x="152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5621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0934" y="0"/>
            <a:ext cx="2985621" cy="501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37" tIns="46218" rIns="92437" bIns="4621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B5ED673-87B7-46F9-A1C4-E8562E1E8439}" type="datetime4">
              <a:rPr lang="cs-CZ" smtClean="0"/>
              <a:t>23. dubna 2021</a:t>
            </a:fld>
            <a:endParaRPr lang="cs-CZ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5615"/>
            <a:ext cx="2985621" cy="50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0934" y="9515615"/>
            <a:ext cx="2985621" cy="501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81152F7-004D-4014-804E-B20A198AEB9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206022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5621" cy="501497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900934" y="0"/>
            <a:ext cx="2985621" cy="501497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C342A3-B6B9-4C50-BA36-CFE949BA32D3}" type="datetime4">
              <a:rPr lang="cs-CZ" smtClean="0"/>
              <a:t>23. dubna 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7" tIns="46218" rIns="92437" bIns="46218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8495" y="4758609"/>
            <a:ext cx="5511174" cy="4508661"/>
          </a:xfrm>
          <a:prstGeom prst="rect">
            <a:avLst/>
          </a:prstGeom>
        </p:spPr>
        <p:txBody>
          <a:bodyPr vert="horz" lIns="92437" tIns="46218" rIns="92437" bIns="46218" rtlCol="0">
            <a:normAutofit/>
          </a:bodyPr>
          <a:lstStyle/>
          <a:p>
            <a:pPr lvl="0"/>
            <a:r>
              <a:rPr lang="cs-CZ" noProof="0"/>
              <a:t>Klepnutím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515615"/>
            <a:ext cx="2985621" cy="501496"/>
          </a:xfrm>
          <a:prstGeom prst="rect">
            <a:avLst/>
          </a:prstGeom>
        </p:spPr>
        <p:txBody>
          <a:bodyPr vert="horz" lIns="92437" tIns="46218" rIns="92437" bIns="46218" rtlCol="0" anchor="b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900934" y="9515615"/>
            <a:ext cx="2985621" cy="501496"/>
          </a:xfrm>
          <a:prstGeom prst="rect">
            <a:avLst/>
          </a:prstGeom>
        </p:spPr>
        <p:txBody>
          <a:bodyPr vert="horz" wrap="square" lIns="92437" tIns="46218" rIns="92437" bIns="4621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945A9E59-A559-40E9-B204-3F6B9C2D706B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89989620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B83353EE-C050-4715-B30F-BE055B7CC1DA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776353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585976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85036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6463047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36743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961011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41662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316886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956372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92996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20953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004A69-D0E2-4297-A296-3E5612869CCA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054567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791770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337561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93573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246165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673183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932229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988578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166269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29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684543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8342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2004A69-D0E2-4297-A296-3E5612869CCA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706821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6153124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877010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F4022FD5-68FD-49A2-92CB-5A37DC12691F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627608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87331DC1-519C-41B9-AE0E-2BDBCA033BD2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218194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A0ADE6AC-4089-4DB9-9101-470B8B1C1F3E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281343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FA06A3EA-82F6-4A97-A676-27AD9EE5E10F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987031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DD52B9BF-E671-4112-ACED-BA5ABCCF1854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37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52467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3E9457DE-AFF2-4230-BE8C-5D7C4C362D9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447420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3F725952-3EF4-44EA-82F6-1223334F9C2B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578821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844454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61796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6CF83E91-A357-4999-A931-EBAD8CEF644D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338182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anketa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5043DCED-5072-404B-8AA3-7392AD98C454}" type="datetime4">
              <a:rPr lang="cs-CZ" smtClean="0"/>
              <a:t>23. dubna 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5A9E59-A559-40E9-B204-3F6B9C2D706B}" type="slidenum">
              <a:rPr lang="cs-CZ" altLang="cs-CZ" smtClean="0"/>
              <a:pPr>
                <a:defRPr/>
              </a:pPr>
              <a:t>10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88056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BBA39-E6D3-479D-A55D-84C248B2111B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42899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8352A7-8660-4D96-92C5-4F1A5A79DD74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94765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CA267-4465-45D5-A524-30BC5DFE5613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90260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ACDF2-27BF-4CBF-8596-3F0DE4AA5991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77500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24182-C8FF-4685-8EF5-E14B736A26A7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64889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47B28-5271-4310-BFB3-C087ACF8A37A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67055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E4B3F-924E-490F-A73E-45F5E0867EDC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11265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6537E-728F-405A-894E-AFF3C307DD1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291603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5F6BA-BE18-4F88-AD1E-D00491723C33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50123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2F638-ECA0-443E-8B44-9FA2403E836C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41669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A5276-879B-479C-8E45-B3B73EFFE17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53256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E3CB016-B731-4765-9905-060CF4338B8A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Obdélník 1"/>
          <p:cNvSpPr>
            <a:spLocks noChangeArrowheads="1"/>
          </p:cNvSpPr>
          <p:nvPr/>
        </p:nvSpPr>
        <p:spPr bwMode="auto">
          <a:xfrm>
            <a:off x="684213" y="2924175"/>
            <a:ext cx="74168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cs-CZ" altLang="cs-CZ" sz="2400" dirty="0">
              <a:ea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cs-CZ" altLang="cs-CZ" sz="900" b="1" dirty="0">
              <a:ea typeface="Times New Roman" panose="02020603050405020304" pitchFamily="18" charset="0"/>
            </a:endParaRPr>
          </a:p>
        </p:txBody>
      </p:sp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3960440" cy="181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1691680" y="2077890"/>
            <a:ext cx="575670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Program rozvoje KK</a:t>
            </a:r>
          </a:p>
          <a:p>
            <a:pPr algn="ctr"/>
            <a:r>
              <a:rPr lang="cs-CZ" sz="4400" b="1" dirty="0">
                <a:solidFill>
                  <a:srgbClr val="0070C0"/>
                </a:solidFill>
                <a:latin typeface="Cambria" panose="02040503050406030204" pitchFamily="18" charset="0"/>
              </a:rPr>
              <a:t>na období 2021-2027</a:t>
            </a:r>
          </a:p>
          <a:p>
            <a:pPr algn="ctr"/>
            <a:endParaRPr lang="cs-CZ" sz="32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3995455" y="4016882"/>
            <a:ext cx="11880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1400" b="1" dirty="0">
                <a:solidFill>
                  <a:srgbClr val="0070C0"/>
                </a:solidFill>
                <a:latin typeface="Cambria" panose="02040503050406030204" pitchFamily="18" charset="0"/>
              </a:rPr>
              <a:t>Jednání RSK</a:t>
            </a:r>
          </a:p>
          <a:p>
            <a:pPr algn="ctr"/>
            <a:r>
              <a:rPr lang="cs-CZ" sz="1400" b="1" dirty="0">
                <a:solidFill>
                  <a:srgbClr val="0070C0"/>
                </a:solidFill>
                <a:latin typeface="Cambria" panose="02040503050406030204" pitchFamily="18" charset="0"/>
              </a:rPr>
              <a:t>23. 4. 2021</a:t>
            </a:r>
          </a:p>
          <a:p>
            <a:pPr algn="ctr"/>
            <a:endParaRPr lang="cs-CZ" sz="32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111961" y="5591846"/>
            <a:ext cx="375295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</a:rPr>
              <a:t>Ing. Jana Bělohoubková 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vedoucí odd. strategického plánování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 a regionálního rozvoje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275719" y="5638665"/>
            <a:ext cx="37861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</a:rPr>
              <a:t>PhDr. Kamila Voštová 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odd. strategického plánování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 a regionálního rozvoje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5114921" y="4696313"/>
            <a:ext cx="365670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</a:rPr>
              <a:t>Ing. arch. Jana Kaválková 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vedoucí odboru regionálního rozvoje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654" y="56505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230600"/>
            <a:ext cx="7715200" cy="797499"/>
          </a:xfrm>
        </p:spPr>
        <p:txBody>
          <a:bodyPr/>
          <a:lstStyle/>
          <a:p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 4. Strategická část-</a:t>
            </a:r>
            <a:r>
              <a:rPr lang="cs-CZ" sz="2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priority a cíle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99" name="Obdélník: se zakulacenými rohy 2">
            <a:extLst>
              <a:ext uri="{FF2B5EF4-FFF2-40B4-BE49-F238E27FC236}">
                <a16:creationId xmlns:a16="http://schemas.microsoft.com/office/drawing/2014/main" id="{EC33D0C1-A657-461C-B9E8-12FF2A48CAE2}"/>
              </a:ext>
            </a:extLst>
          </p:cNvPr>
          <p:cNvSpPr/>
          <p:nvPr/>
        </p:nvSpPr>
        <p:spPr>
          <a:xfrm>
            <a:off x="230515" y="1176123"/>
            <a:ext cx="971550" cy="762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b="1" dirty="0">
                <a:solidFill>
                  <a:schemeClr val="tx1"/>
                </a:solidFill>
              </a:rPr>
              <a:t>PO 1 </a:t>
            </a:r>
            <a:r>
              <a:rPr lang="cs-CZ" sz="1000" dirty="0">
                <a:solidFill>
                  <a:schemeClr val="tx1"/>
                </a:solidFill>
              </a:rPr>
              <a:t>Hospodářky prosperující a atraktivní region</a:t>
            </a:r>
          </a:p>
        </p:txBody>
      </p:sp>
      <p:sp>
        <p:nvSpPr>
          <p:cNvPr id="100" name="Obdélník: se zakulacenými rohy 3">
            <a:extLst>
              <a:ext uri="{FF2B5EF4-FFF2-40B4-BE49-F238E27FC236}">
                <a16:creationId xmlns:a16="http://schemas.microsoft.com/office/drawing/2014/main" id="{85FD2D1D-C077-4429-9ED3-D29D11374E80}"/>
              </a:ext>
            </a:extLst>
          </p:cNvPr>
          <p:cNvSpPr/>
          <p:nvPr/>
        </p:nvSpPr>
        <p:spPr>
          <a:xfrm>
            <a:off x="1247271" y="1168217"/>
            <a:ext cx="972000" cy="762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b="1" dirty="0">
                <a:solidFill>
                  <a:schemeClr val="tx1"/>
                </a:solidFill>
              </a:rPr>
              <a:t>PO 2 </a:t>
            </a:r>
            <a:r>
              <a:rPr lang="cs-CZ" sz="1000" dirty="0">
                <a:solidFill>
                  <a:schemeClr val="tx1"/>
                </a:solidFill>
              </a:rPr>
              <a:t>Lázeňství, cestovní ruch </a:t>
            </a:r>
            <a:br>
              <a:rPr lang="cs-CZ" sz="1000" dirty="0">
                <a:solidFill>
                  <a:schemeClr val="tx1"/>
                </a:solidFill>
              </a:rPr>
            </a:br>
            <a:r>
              <a:rPr lang="cs-CZ" sz="1000" dirty="0">
                <a:solidFill>
                  <a:schemeClr val="tx1"/>
                </a:solidFill>
              </a:rPr>
              <a:t>a kultura</a:t>
            </a:r>
          </a:p>
        </p:txBody>
      </p:sp>
      <p:sp>
        <p:nvSpPr>
          <p:cNvPr id="101" name="Obdélník: se zakulacenými rohy 4">
            <a:extLst>
              <a:ext uri="{FF2B5EF4-FFF2-40B4-BE49-F238E27FC236}">
                <a16:creationId xmlns:a16="http://schemas.microsoft.com/office/drawing/2014/main" id="{096B6D1C-39D9-4A2B-8A7E-0C044BDA1464}"/>
              </a:ext>
            </a:extLst>
          </p:cNvPr>
          <p:cNvSpPr/>
          <p:nvPr/>
        </p:nvSpPr>
        <p:spPr>
          <a:xfrm>
            <a:off x="2364743" y="1161654"/>
            <a:ext cx="972000" cy="762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b="1" dirty="0">
                <a:solidFill>
                  <a:schemeClr val="tx1"/>
                </a:solidFill>
              </a:rPr>
              <a:t>PO</a:t>
            </a:r>
            <a:r>
              <a:rPr lang="en-US" sz="1000" b="1" dirty="0">
                <a:solidFill>
                  <a:schemeClr val="tx1"/>
                </a:solidFill>
              </a:rPr>
              <a:t> 3</a:t>
            </a:r>
            <a:r>
              <a:rPr lang="cs-CZ" sz="1000" b="1" dirty="0">
                <a:solidFill>
                  <a:schemeClr val="tx1"/>
                </a:solidFill>
              </a:rPr>
              <a:t> </a:t>
            </a:r>
            <a:r>
              <a:rPr lang="en-US" sz="1000" dirty="0" err="1">
                <a:solidFill>
                  <a:schemeClr val="tx1"/>
                </a:solidFill>
              </a:rPr>
              <a:t>Vzdělávání</a:t>
            </a:r>
            <a:r>
              <a:rPr lang="en-US" sz="1000" dirty="0">
                <a:solidFill>
                  <a:schemeClr val="tx1"/>
                </a:solidFill>
              </a:rPr>
              <a:t> a </a:t>
            </a:r>
            <a:endParaRPr lang="cs-CZ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sport</a:t>
            </a:r>
            <a:endParaRPr lang="cs-CZ" sz="1000" dirty="0">
              <a:solidFill>
                <a:schemeClr val="tx1"/>
              </a:solidFill>
            </a:endParaRPr>
          </a:p>
        </p:txBody>
      </p:sp>
      <p:sp>
        <p:nvSpPr>
          <p:cNvPr id="102" name="Obdélník: se zakulacenými rohy 5">
            <a:extLst>
              <a:ext uri="{FF2B5EF4-FFF2-40B4-BE49-F238E27FC236}">
                <a16:creationId xmlns:a16="http://schemas.microsoft.com/office/drawing/2014/main" id="{CA5CFC2B-0CEB-414B-802D-D9F2B671EFB0}"/>
              </a:ext>
            </a:extLst>
          </p:cNvPr>
          <p:cNvSpPr/>
          <p:nvPr/>
        </p:nvSpPr>
        <p:spPr>
          <a:xfrm>
            <a:off x="3457067" y="1183339"/>
            <a:ext cx="1016449" cy="762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b="1" dirty="0">
                <a:solidFill>
                  <a:schemeClr val="tx1"/>
                </a:solidFill>
              </a:rPr>
              <a:t>PO </a:t>
            </a:r>
            <a:r>
              <a:rPr lang="en-US" sz="1000" b="1" dirty="0">
                <a:solidFill>
                  <a:schemeClr val="tx1"/>
                </a:solidFill>
              </a:rPr>
              <a:t>4</a:t>
            </a:r>
            <a:r>
              <a:rPr lang="cs-CZ" sz="1000" b="1" dirty="0">
                <a:solidFill>
                  <a:schemeClr val="tx1"/>
                </a:solidFill>
              </a:rPr>
              <a:t> </a:t>
            </a:r>
            <a:br>
              <a:rPr lang="cs-CZ" sz="1000" dirty="0">
                <a:solidFill>
                  <a:schemeClr val="tx1"/>
                </a:solidFill>
              </a:rPr>
            </a:br>
            <a:r>
              <a:rPr lang="en-US" sz="1000" dirty="0" err="1">
                <a:solidFill>
                  <a:schemeClr val="tx1"/>
                </a:solidFill>
              </a:rPr>
              <a:t>Sociální</a:t>
            </a:r>
            <a:r>
              <a:rPr lang="en-US" sz="1000" dirty="0">
                <a:solidFill>
                  <a:schemeClr val="tx1"/>
                </a:solidFill>
              </a:rPr>
              <a:t> oblast a </a:t>
            </a:r>
            <a:r>
              <a:rPr lang="en-US" sz="1000" dirty="0" err="1">
                <a:solidFill>
                  <a:schemeClr val="tx1"/>
                </a:solidFill>
              </a:rPr>
              <a:t>zdravotnictví</a:t>
            </a:r>
            <a:endParaRPr lang="cs-CZ" sz="1000" dirty="0">
              <a:solidFill>
                <a:schemeClr val="tx1"/>
              </a:solidFill>
            </a:endParaRPr>
          </a:p>
        </p:txBody>
      </p:sp>
      <p:sp>
        <p:nvSpPr>
          <p:cNvPr id="103" name="Obdélník: se zakulacenými rohy 6">
            <a:extLst>
              <a:ext uri="{FF2B5EF4-FFF2-40B4-BE49-F238E27FC236}">
                <a16:creationId xmlns:a16="http://schemas.microsoft.com/office/drawing/2014/main" id="{447E9554-096F-4F22-BAD3-803F07816454}"/>
              </a:ext>
            </a:extLst>
          </p:cNvPr>
          <p:cNvSpPr/>
          <p:nvPr/>
        </p:nvSpPr>
        <p:spPr>
          <a:xfrm>
            <a:off x="4599247" y="1146843"/>
            <a:ext cx="972000" cy="762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b="1" dirty="0">
                <a:solidFill>
                  <a:schemeClr val="tx1"/>
                </a:solidFill>
              </a:rPr>
              <a:t>PO5</a:t>
            </a:r>
          </a:p>
          <a:p>
            <a:pPr algn="ctr"/>
            <a:r>
              <a:rPr lang="cs-CZ" sz="1000" dirty="0">
                <a:solidFill>
                  <a:schemeClr val="tx1"/>
                </a:solidFill>
              </a:rPr>
              <a:t>Životní prostředí, zemědělství, energetika</a:t>
            </a:r>
          </a:p>
        </p:txBody>
      </p:sp>
      <p:sp>
        <p:nvSpPr>
          <p:cNvPr id="104" name="Obdélník: se zakulacenými rohy 7">
            <a:extLst>
              <a:ext uri="{FF2B5EF4-FFF2-40B4-BE49-F238E27FC236}">
                <a16:creationId xmlns:a16="http://schemas.microsoft.com/office/drawing/2014/main" id="{C6603B31-6DF4-4808-8924-8BE9C4B0C723}"/>
              </a:ext>
            </a:extLst>
          </p:cNvPr>
          <p:cNvSpPr/>
          <p:nvPr/>
        </p:nvSpPr>
        <p:spPr>
          <a:xfrm>
            <a:off x="5699572" y="1144770"/>
            <a:ext cx="972000" cy="762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b="1" dirty="0">
                <a:solidFill>
                  <a:schemeClr val="tx1"/>
                </a:solidFill>
              </a:rPr>
              <a:t>PO 6</a:t>
            </a:r>
          </a:p>
          <a:p>
            <a:pPr algn="ctr"/>
            <a:r>
              <a:rPr lang="cs-CZ" sz="1000" dirty="0">
                <a:solidFill>
                  <a:schemeClr val="tx1"/>
                </a:solidFill>
              </a:rPr>
              <a:t>Doprava</a:t>
            </a:r>
          </a:p>
        </p:txBody>
      </p:sp>
      <p:sp>
        <p:nvSpPr>
          <p:cNvPr id="105" name="Obdélník: se zakulacenými rohy 8">
            <a:extLst>
              <a:ext uri="{FF2B5EF4-FFF2-40B4-BE49-F238E27FC236}">
                <a16:creationId xmlns:a16="http://schemas.microsoft.com/office/drawing/2014/main" id="{CBCC030B-1AAE-4F8A-B843-278C196E0BC3}"/>
              </a:ext>
            </a:extLst>
          </p:cNvPr>
          <p:cNvSpPr/>
          <p:nvPr/>
        </p:nvSpPr>
        <p:spPr>
          <a:xfrm>
            <a:off x="6847423" y="1161654"/>
            <a:ext cx="972000" cy="76200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b="1" dirty="0">
                <a:solidFill>
                  <a:schemeClr val="tx1"/>
                </a:solidFill>
              </a:rPr>
              <a:t>PO7</a:t>
            </a:r>
          </a:p>
          <a:p>
            <a:pPr algn="ctr"/>
            <a:r>
              <a:rPr lang="cs-CZ" sz="1000" dirty="0">
                <a:solidFill>
                  <a:schemeClr val="tx1"/>
                </a:solidFill>
              </a:rPr>
              <a:t>Správa, ochrana a rozvoj území</a:t>
            </a:r>
          </a:p>
        </p:txBody>
      </p:sp>
      <p:sp>
        <p:nvSpPr>
          <p:cNvPr id="107" name="Ovál 106">
            <a:extLst>
              <a:ext uri="{FF2B5EF4-FFF2-40B4-BE49-F238E27FC236}">
                <a16:creationId xmlns:a16="http://schemas.microsoft.com/office/drawing/2014/main" id="{38BBB615-498A-4FE2-8F14-3C0CEFC8EF27}"/>
              </a:ext>
            </a:extLst>
          </p:cNvPr>
          <p:cNvSpPr/>
          <p:nvPr/>
        </p:nvSpPr>
        <p:spPr>
          <a:xfrm>
            <a:off x="59513" y="1982156"/>
            <a:ext cx="1119535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1.1.1 Podnikání 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a inovace</a:t>
            </a:r>
          </a:p>
        </p:txBody>
      </p:sp>
      <p:sp>
        <p:nvSpPr>
          <p:cNvPr id="108" name="Ovál 107">
            <a:extLst>
              <a:ext uri="{FF2B5EF4-FFF2-40B4-BE49-F238E27FC236}">
                <a16:creationId xmlns:a16="http://schemas.microsoft.com/office/drawing/2014/main" id="{D40AB6AF-51AC-4E75-B713-08D6A5008AD8}"/>
              </a:ext>
            </a:extLst>
          </p:cNvPr>
          <p:cNvSpPr/>
          <p:nvPr/>
        </p:nvSpPr>
        <p:spPr>
          <a:xfrm>
            <a:off x="60300" y="2697395"/>
            <a:ext cx="1130909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1.1.2 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Výzkum, vývoj a inovace</a:t>
            </a:r>
          </a:p>
        </p:txBody>
      </p:sp>
      <p:sp>
        <p:nvSpPr>
          <p:cNvPr id="109" name="Ovál 108">
            <a:extLst>
              <a:ext uri="{FF2B5EF4-FFF2-40B4-BE49-F238E27FC236}">
                <a16:creationId xmlns:a16="http://schemas.microsoft.com/office/drawing/2014/main" id="{605C7D36-CE23-4B74-8803-9F19B749D909}"/>
              </a:ext>
            </a:extLst>
          </p:cNvPr>
          <p:cNvSpPr/>
          <p:nvPr/>
        </p:nvSpPr>
        <p:spPr>
          <a:xfrm>
            <a:off x="-1" y="3410224"/>
            <a:ext cx="1247271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1.1.3 Kvalifikované lidské zdroje</a:t>
            </a:r>
          </a:p>
        </p:txBody>
      </p:sp>
      <p:sp>
        <p:nvSpPr>
          <p:cNvPr id="110" name="Ovál 109">
            <a:extLst>
              <a:ext uri="{FF2B5EF4-FFF2-40B4-BE49-F238E27FC236}">
                <a16:creationId xmlns:a16="http://schemas.microsoft.com/office/drawing/2014/main" id="{DA9030D1-CB25-4D2F-8EB7-D6A0DC93B34A}"/>
              </a:ext>
            </a:extLst>
          </p:cNvPr>
          <p:cNvSpPr/>
          <p:nvPr/>
        </p:nvSpPr>
        <p:spPr>
          <a:xfrm>
            <a:off x="2441865" y="4009100"/>
            <a:ext cx="1132713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3.1.4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Zefektivnění vzdělávacího systému</a:t>
            </a:r>
          </a:p>
        </p:txBody>
      </p:sp>
      <p:sp>
        <p:nvSpPr>
          <p:cNvPr id="111" name="Ovál 110">
            <a:extLst>
              <a:ext uri="{FF2B5EF4-FFF2-40B4-BE49-F238E27FC236}">
                <a16:creationId xmlns:a16="http://schemas.microsoft.com/office/drawing/2014/main" id="{174EFE9C-936A-467A-B8A4-DE43AC997B8D}"/>
              </a:ext>
            </a:extLst>
          </p:cNvPr>
          <p:cNvSpPr/>
          <p:nvPr/>
        </p:nvSpPr>
        <p:spPr>
          <a:xfrm>
            <a:off x="2462441" y="3314002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3.1.3 </a:t>
            </a:r>
          </a:p>
          <a:p>
            <a:pPr algn="ctr"/>
            <a:r>
              <a:rPr lang="cs-CZ" sz="700" b="1" dirty="0">
                <a:solidFill>
                  <a:srgbClr val="0070C0"/>
                </a:solidFill>
              </a:rPr>
              <a:t>Rovné příležitosti ve vzdělávání  a rozvoj nadání</a:t>
            </a:r>
          </a:p>
        </p:txBody>
      </p:sp>
      <p:sp>
        <p:nvSpPr>
          <p:cNvPr id="112" name="Ovál 111">
            <a:extLst>
              <a:ext uri="{FF2B5EF4-FFF2-40B4-BE49-F238E27FC236}">
                <a16:creationId xmlns:a16="http://schemas.microsoft.com/office/drawing/2014/main" id="{19F0307E-10CF-413E-8A6E-42FC828C4593}"/>
              </a:ext>
            </a:extLst>
          </p:cNvPr>
          <p:cNvSpPr/>
          <p:nvPr/>
        </p:nvSpPr>
        <p:spPr>
          <a:xfrm>
            <a:off x="2419884" y="2653813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3.1.2 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Další vzdělávání</a:t>
            </a:r>
          </a:p>
        </p:txBody>
      </p:sp>
      <p:sp>
        <p:nvSpPr>
          <p:cNvPr id="113" name="Ovál 112">
            <a:extLst>
              <a:ext uri="{FF2B5EF4-FFF2-40B4-BE49-F238E27FC236}">
                <a16:creationId xmlns:a16="http://schemas.microsoft.com/office/drawing/2014/main" id="{43D45F9A-B963-403F-A8AC-A769F017E15F}"/>
              </a:ext>
            </a:extLst>
          </p:cNvPr>
          <p:cNvSpPr/>
          <p:nvPr/>
        </p:nvSpPr>
        <p:spPr>
          <a:xfrm>
            <a:off x="2318081" y="1963335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3.1.1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Kvalitní počáteční vzdělávání</a:t>
            </a:r>
          </a:p>
        </p:txBody>
      </p:sp>
      <p:sp>
        <p:nvSpPr>
          <p:cNvPr id="114" name="Ovál 113">
            <a:extLst>
              <a:ext uri="{FF2B5EF4-FFF2-40B4-BE49-F238E27FC236}">
                <a16:creationId xmlns:a16="http://schemas.microsoft.com/office/drawing/2014/main" id="{0D3CB2D1-0F95-41C7-9E36-6F056D3B4EED}"/>
              </a:ext>
            </a:extLst>
          </p:cNvPr>
          <p:cNvSpPr/>
          <p:nvPr/>
        </p:nvSpPr>
        <p:spPr>
          <a:xfrm>
            <a:off x="4708786" y="5465215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5.1.6 Udržitelné zemědělství a lesnictví</a:t>
            </a:r>
          </a:p>
        </p:txBody>
      </p:sp>
      <p:sp>
        <p:nvSpPr>
          <p:cNvPr id="115" name="Ovál 114">
            <a:extLst>
              <a:ext uri="{FF2B5EF4-FFF2-40B4-BE49-F238E27FC236}">
                <a16:creationId xmlns:a16="http://schemas.microsoft.com/office/drawing/2014/main" id="{FFA7170F-037B-466F-89C1-BB099FA443FA}"/>
              </a:ext>
            </a:extLst>
          </p:cNvPr>
          <p:cNvSpPr/>
          <p:nvPr/>
        </p:nvSpPr>
        <p:spPr>
          <a:xfrm>
            <a:off x="4688385" y="4774408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800" b="1" dirty="0">
                <a:solidFill>
                  <a:srgbClr val="0070C0"/>
                </a:solidFill>
              </a:rPr>
              <a:t>SC 5.1.5</a:t>
            </a:r>
          </a:p>
          <a:p>
            <a:pPr algn="ctr"/>
            <a:r>
              <a:rPr lang="pl-PL" sz="800" b="1" dirty="0">
                <a:solidFill>
                  <a:srgbClr val="0070C0"/>
                </a:solidFill>
              </a:rPr>
              <a:t>Ochrana přírody a péče o krajinu</a:t>
            </a:r>
            <a:endParaRPr lang="cs-CZ" sz="800" b="1" dirty="0">
              <a:solidFill>
                <a:srgbClr val="0070C0"/>
              </a:solidFill>
            </a:endParaRPr>
          </a:p>
        </p:txBody>
      </p:sp>
      <p:sp>
        <p:nvSpPr>
          <p:cNvPr id="116" name="Ovál 115">
            <a:extLst>
              <a:ext uri="{FF2B5EF4-FFF2-40B4-BE49-F238E27FC236}">
                <a16:creationId xmlns:a16="http://schemas.microsoft.com/office/drawing/2014/main" id="{B4A1BCFE-6B2A-4C3E-9348-FA06223F62FE}"/>
              </a:ext>
            </a:extLst>
          </p:cNvPr>
          <p:cNvSpPr/>
          <p:nvPr/>
        </p:nvSpPr>
        <p:spPr>
          <a:xfrm>
            <a:off x="4710847" y="4074982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5.1.4 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Udržení dobré kvality ovzduší</a:t>
            </a:r>
          </a:p>
        </p:txBody>
      </p:sp>
      <p:sp>
        <p:nvSpPr>
          <p:cNvPr id="117" name="Ovál 116">
            <a:extLst>
              <a:ext uri="{FF2B5EF4-FFF2-40B4-BE49-F238E27FC236}">
                <a16:creationId xmlns:a16="http://schemas.microsoft.com/office/drawing/2014/main" id="{DD503D7F-9253-4EB1-B9A8-E0A00FE23F43}"/>
              </a:ext>
            </a:extLst>
          </p:cNvPr>
          <p:cNvSpPr/>
          <p:nvPr/>
        </p:nvSpPr>
        <p:spPr>
          <a:xfrm>
            <a:off x="4636775" y="3362381"/>
            <a:ext cx="1216095" cy="684533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50" b="1" dirty="0">
                <a:solidFill>
                  <a:srgbClr val="0070C0"/>
                </a:solidFill>
              </a:rPr>
              <a:t>SC 5.1.3 </a:t>
            </a:r>
          </a:p>
          <a:p>
            <a:pPr algn="ctr"/>
            <a:r>
              <a:rPr lang="cs-CZ" sz="550" b="1" dirty="0">
                <a:solidFill>
                  <a:srgbClr val="0070C0"/>
                </a:solidFill>
              </a:rPr>
              <a:t>Zavádění principů oběhového hospodářství a zlepšení nakládání s odpady</a:t>
            </a:r>
          </a:p>
        </p:txBody>
      </p:sp>
      <p:sp>
        <p:nvSpPr>
          <p:cNvPr id="118" name="Ovál 117">
            <a:extLst>
              <a:ext uri="{FF2B5EF4-FFF2-40B4-BE49-F238E27FC236}">
                <a16:creationId xmlns:a16="http://schemas.microsoft.com/office/drawing/2014/main" id="{31F392A4-DF97-41AC-9E7E-A17C4BAB5275}"/>
              </a:ext>
            </a:extLst>
          </p:cNvPr>
          <p:cNvSpPr/>
          <p:nvPr/>
        </p:nvSpPr>
        <p:spPr>
          <a:xfrm>
            <a:off x="4625976" y="2644932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5.1.2 Adaptace na dopady klimatické změny</a:t>
            </a:r>
          </a:p>
        </p:txBody>
      </p:sp>
      <p:sp>
        <p:nvSpPr>
          <p:cNvPr id="119" name="Ovál 118">
            <a:extLst>
              <a:ext uri="{FF2B5EF4-FFF2-40B4-BE49-F238E27FC236}">
                <a16:creationId xmlns:a16="http://schemas.microsoft.com/office/drawing/2014/main" id="{09E3FA7B-FDC4-4E51-A0D1-B1BCD4DF86EC}"/>
              </a:ext>
            </a:extLst>
          </p:cNvPr>
          <p:cNvSpPr/>
          <p:nvPr/>
        </p:nvSpPr>
        <p:spPr>
          <a:xfrm>
            <a:off x="4607723" y="1935618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00" b="1" dirty="0">
                <a:solidFill>
                  <a:srgbClr val="0070C0"/>
                </a:solidFill>
              </a:rPr>
              <a:t>SC 5.1.1 Kvalitní pitná voda, povrchové a podzemní vody</a:t>
            </a:r>
          </a:p>
        </p:txBody>
      </p:sp>
      <p:sp>
        <p:nvSpPr>
          <p:cNvPr id="120" name="Ovál 119">
            <a:extLst>
              <a:ext uri="{FF2B5EF4-FFF2-40B4-BE49-F238E27FC236}">
                <a16:creationId xmlns:a16="http://schemas.microsoft.com/office/drawing/2014/main" id="{DDE3F774-4A27-4461-80C1-34075E5143E5}"/>
              </a:ext>
            </a:extLst>
          </p:cNvPr>
          <p:cNvSpPr/>
          <p:nvPr/>
        </p:nvSpPr>
        <p:spPr>
          <a:xfrm>
            <a:off x="3527912" y="2718674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4.1.2 Posílení sociální stability</a:t>
            </a:r>
          </a:p>
        </p:txBody>
      </p:sp>
      <p:sp>
        <p:nvSpPr>
          <p:cNvPr id="121" name="Ovál 120">
            <a:extLst>
              <a:ext uri="{FF2B5EF4-FFF2-40B4-BE49-F238E27FC236}">
                <a16:creationId xmlns:a16="http://schemas.microsoft.com/office/drawing/2014/main" id="{29864E48-55FD-456F-9723-D4105C28F879}"/>
              </a:ext>
            </a:extLst>
          </p:cNvPr>
          <p:cNvSpPr/>
          <p:nvPr/>
        </p:nvSpPr>
        <p:spPr>
          <a:xfrm>
            <a:off x="3527912" y="1999496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4.1 .1 Dostupnost sociálních služeb</a:t>
            </a:r>
          </a:p>
        </p:txBody>
      </p:sp>
      <p:sp>
        <p:nvSpPr>
          <p:cNvPr id="122" name="Ovál 121">
            <a:extLst>
              <a:ext uri="{FF2B5EF4-FFF2-40B4-BE49-F238E27FC236}">
                <a16:creationId xmlns:a16="http://schemas.microsoft.com/office/drawing/2014/main" id="{09BB9930-7071-4463-B86A-2D357FE1DDAA}"/>
              </a:ext>
            </a:extLst>
          </p:cNvPr>
          <p:cNvSpPr/>
          <p:nvPr/>
        </p:nvSpPr>
        <p:spPr>
          <a:xfrm>
            <a:off x="5872724" y="3325814"/>
            <a:ext cx="957578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6.1.3 Rozvoj letecké dopravy</a:t>
            </a:r>
          </a:p>
        </p:txBody>
      </p:sp>
      <p:sp>
        <p:nvSpPr>
          <p:cNvPr id="123" name="Ovál 122">
            <a:extLst>
              <a:ext uri="{FF2B5EF4-FFF2-40B4-BE49-F238E27FC236}">
                <a16:creationId xmlns:a16="http://schemas.microsoft.com/office/drawing/2014/main" id="{0CFCB794-D3D1-435A-A1B0-D4122FBA3CE2}"/>
              </a:ext>
            </a:extLst>
          </p:cNvPr>
          <p:cNvSpPr/>
          <p:nvPr/>
        </p:nvSpPr>
        <p:spPr>
          <a:xfrm>
            <a:off x="5811503" y="2653813"/>
            <a:ext cx="979996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00" b="1" dirty="0">
                <a:solidFill>
                  <a:srgbClr val="0070C0"/>
                </a:solidFill>
              </a:rPr>
              <a:t>SC 6.1.2 </a:t>
            </a:r>
          </a:p>
          <a:p>
            <a:pPr algn="ctr"/>
            <a:r>
              <a:rPr lang="cs-CZ" sz="700" b="1" dirty="0">
                <a:solidFill>
                  <a:srgbClr val="0070C0"/>
                </a:solidFill>
              </a:rPr>
              <a:t>Udržitelná mobilita a zvýšení  bezpečnosti v dopravě</a:t>
            </a:r>
          </a:p>
        </p:txBody>
      </p:sp>
      <p:sp>
        <p:nvSpPr>
          <p:cNvPr id="124" name="Ovál 123">
            <a:extLst>
              <a:ext uri="{FF2B5EF4-FFF2-40B4-BE49-F238E27FC236}">
                <a16:creationId xmlns:a16="http://schemas.microsoft.com/office/drawing/2014/main" id="{90BF2A8F-3A0C-40FE-9219-35474A6F6016}"/>
              </a:ext>
            </a:extLst>
          </p:cNvPr>
          <p:cNvSpPr/>
          <p:nvPr/>
        </p:nvSpPr>
        <p:spPr>
          <a:xfrm>
            <a:off x="5761804" y="1927085"/>
            <a:ext cx="1029695" cy="72139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50" b="1" dirty="0">
                <a:solidFill>
                  <a:srgbClr val="0070C0"/>
                </a:solidFill>
              </a:rPr>
              <a:t>SC 6.1.1 </a:t>
            </a:r>
          </a:p>
          <a:p>
            <a:pPr algn="ctr"/>
            <a:r>
              <a:rPr lang="cs-CZ" sz="750" b="1" dirty="0">
                <a:solidFill>
                  <a:srgbClr val="0070C0"/>
                </a:solidFill>
              </a:rPr>
              <a:t>Lepší vnitřní i vnější dopravní napojení</a:t>
            </a:r>
          </a:p>
        </p:txBody>
      </p:sp>
      <p:sp>
        <p:nvSpPr>
          <p:cNvPr id="125" name="Ovál 124">
            <a:extLst>
              <a:ext uri="{FF2B5EF4-FFF2-40B4-BE49-F238E27FC236}">
                <a16:creationId xmlns:a16="http://schemas.microsoft.com/office/drawing/2014/main" id="{DFBC6F72-7A6C-4E27-BCE0-78A95E6D663C}"/>
              </a:ext>
            </a:extLst>
          </p:cNvPr>
          <p:cNvSpPr/>
          <p:nvPr/>
        </p:nvSpPr>
        <p:spPr>
          <a:xfrm>
            <a:off x="6931161" y="3329255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7.3.1 Udržitelný rozvoj území</a:t>
            </a:r>
          </a:p>
        </p:txBody>
      </p:sp>
      <p:sp>
        <p:nvSpPr>
          <p:cNvPr id="126" name="Ovál 125">
            <a:extLst>
              <a:ext uri="{FF2B5EF4-FFF2-40B4-BE49-F238E27FC236}">
                <a16:creationId xmlns:a16="http://schemas.microsoft.com/office/drawing/2014/main" id="{544DAC4E-D7F3-4AAB-AAA0-154CDD8FFD1F}"/>
              </a:ext>
            </a:extLst>
          </p:cNvPr>
          <p:cNvSpPr/>
          <p:nvPr/>
        </p:nvSpPr>
        <p:spPr>
          <a:xfrm>
            <a:off x="6890541" y="2637096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7.2.1 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Funkční systém řízení </a:t>
            </a:r>
            <a:r>
              <a:rPr lang="cs-CZ" sz="750" b="1" dirty="0">
                <a:solidFill>
                  <a:srgbClr val="0070C0"/>
                </a:solidFill>
              </a:rPr>
              <a:t>bezpečnosti</a:t>
            </a:r>
          </a:p>
        </p:txBody>
      </p:sp>
      <p:sp>
        <p:nvSpPr>
          <p:cNvPr id="127" name="Ovál 126">
            <a:extLst>
              <a:ext uri="{FF2B5EF4-FFF2-40B4-BE49-F238E27FC236}">
                <a16:creationId xmlns:a16="http://schemas.microsoft.com/office/drawing/2014/main" id="{EE7AB16B-37DB-4102-BE67-6F9E87BF8704}"/>
              </a:ext>
            </a:extLst>
          </p:cNvPr>
          <p:cNvSpPr/>
          <p:nvPr/>
        </p:nvSpPr>
        <p:spPr>
          <a:xfrm>
            <a:off x="6837061" y="1951381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7.1.1 Efektivní veřejná správa</a:t>
            </a:r>
          </a:p>
        </p:txBody>
      </p:sp>
      <p:sp>
        <p:nvSpPr>
          <p:cNvPr id="128" name="Ovál 127">
            <a:extLst>
              <a:ext uri="{FF2B5EF4-FFF2-40B4-BE49-F238E27FC236}">
                <a16:creationId xmlns:a16="http://schemas.microsoft.com/office/drawing/2014/main" id="{128791CF-7781-43B7-BBEC-E4C118404FA0}"/>
              </a:ext>
            </a:extLst>
          </p:cNvPr>
          <p:cNvSpPr/>
          <p:nvPr/>
        </p:nvSpPr>
        <p:spPr>
          <a:xfrm>
            <a:off x="7882729" y="1816919"/>
            <a:ext cx="1131997" cy="65494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B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Patriotismus a aktivní občanská společnost</a:t>
            </a:r>
          </a:p>
        </p:txBody>
      </p:sp>
      <p:sp>
        <p:nvSpPr>
          <p:cNvPr id="129" name="Ovál 128">
            <a:extLst>
              <a:ext uri="{FF2B5EF4-FFF2-40B4-BE49-F238E27FC236}">
                <a16:creationId xmlns:a16="http://schemas.microsoft.com/office/drawing/2014/main" id="{EC3EA126-CE13-45D5-8A05-8DB3F04DAC19}"/>
              </a:ext>
            </a:extLst>
          </p:cNvPr>
          <p:cNvSpPr/>
          <p:nvPr/>
        </p:nvSpPr>
        <p:spPr>
          <a:xfrm>
            <a:off x="7889478" y="1132185"/>
            <a:ext cx="1080000" cy="654940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A 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Nová image regionu</a:t>
            </a:r>
          </a:p>
        </p:txBody>
      </p:sp>
      <p:sp>
        <p:nvSpPr>
          <p:cNvPr id="130" name="Ovál 129">
            <a:extLst>
              <a:ext uri="{FF2B5EF4-FFF2-40B4-BE49-F238E27FC236}">
                <a16:creationId xmlns:a16="http://schemas.microsoft.com/office/drawing/2014/main" id="{9930E2EA-7662-4798-A32D-2400B78911D2}"/>
              </a:ext>
            </a:extLst>
          </p:cNvPr>
          <p:cNvSpPr/>
          <p:nvPr/>
        </p:nvSpPr>
        <p:spPr>
          <a:xfrm>
            <a:off x="5812576" y="6127426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5.2.1 Udržitelné zásobování tepelnou energií</a:t>
            </a:r>
          </a:p>
        </p:txBody>
      </p:sp>
      <p:sp>
        <p:nvSpPr>
          <p:cNvPr id="131" name="Ovál 130">
            <a:extLst>
              <a:ext uri="{FF2B5EF4-FFF2-40B4-BE49-F238E27FC236}">
                <a16:creationId xmlns:a16="http://schemas.microsoft.com/office/drawing/2014/main" id="{FA01190E-8B44-4EDA-A22B-7CEAB33405EB}"/>
              </a:ext>
            </a:extLst>
          </p:cNvPr>
          <p:cNvSpPr/>
          <p:nvPr/>
        </p:nvSpPr>
        <p:spPr>
          <a:xfrm>
            <a:off x="4673800" y="6140594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5.1.7 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EVVO</a:t>
            </a:r>
          </a:p>
        </p:txBody>
      </p:sp>
      <p:sp>
        <p:nvSpPr>
          <p:cNvPr id="132" name="Ovál 131">
            <a:extLst>
              <a:ext uri="{FF2B5EF4-FFF2-40B4-BE49-F238E27FC236}">
                <a16:creationId xmlns:a16="http://schemas.microsoft.com/office/drawing/2014/main" id="{71CFD075-0AE4-4AFC-839C-E712E33D565A}"/>
              </a:ext>
            </a:extLst>
          </p:cNvPr>
          <p:cNvSpPr/>
          <p:nvPr/>
        </p:nvSpPr>
        <p:spPr>
          <a:xfrm>
            <a:off x="1234232" y="5497111"/>
            <a:ext cx="1080000" cy="61949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2.3.2 Ochrana a podpora kultury</a:t>
            </a:r>
          </a:p>
        </p:txBody>
      </p:sp>
      <p:sp>
        <p:nvSpPr>
          <p:cNvPr id="133" name="Ovál 132">
            <a:extLst>
              <a:ext uri="{FF2B5EF4-FFF2-40B4-BE49-F238E27FC236}">
                <a16:creationId xmlns:a16="http://schemas.microsoft.com/office/drawing/2014/main" id="{2D35B05A-485C-4E10-9107-A721D107586D}"/>
              </a:ext>
            </a:extLst>
          </p:cNvPr>
          <p:cNvSpPr/>
          <p:nvPr/>
        </p:nvSpPr>
        <p:spPr>
          <a:xfrm>
            <a:off x="1150285" y="4725543"/>
            <a:ext cx="1144093" cy="739671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2.3.1 Posílení role kultury </a:t>
            </a:r>
            <a:r>
              <a:rPr lang="cs-CZ" sz="450" b="1" dirty="0">
                <a:solidFill>
                  <a:srgbClr val="0070C0"/>
                </a:solidFill>
              </a:rPr>
              <a:t>jako veřejné služby v rámci spravedlivé transformace regionu</a:t>
            </a:r>
          </a:p>
        </p:txBody>
      </p:sp>
      <p:sp>
        <p:nvSpPr>
          <p:cNvPr id="134" name="Ovál 133">
            <a:extLst>
              <a:ext uri="{FF2B5EF4-FFF2-40B4-BE49-F238E27FC236}">
                <a16:creationId xmlns:a16="http://schemas.microsoft.com/office/drawing/2014/main" id="{5DED18CB-7784-474D-9171-89DE19E9DE6A}"/>
              </a:ext>
            </a:extLst>
          </p:cNvPr>
          <p:cNvSpPr/>
          <p:nvPr/>
        </p:nvSpPr>
        <p:spPr>
          <a:xfrm>
            <a:off x="1214378" y="4038706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2.2.1 Rozvoj potenciálu udržitelného CR</a:t>
            </a:r>
          </a:p>
        </p:txBody>
      </p:sp>
      <p:sp>
        <p:nvSpPr>
          <p:cNvPr id="135" name="Ovál 134">
            <a:extLst>
              <a:ext uri="{FF2B5EF4-FFF2-40B4-BE49-F238E27FC236}">
                <a16:creationId xmlns:a16="http://schemas.microsoft.com/office/drawing/2014/main" id="{60B2C4D3-7158-43A5-87E1-00CADE1AFE4D}"/>
              </a:ext>
            </a:extLst>
          </p:cNvPr>
          <p:cNvSpPr/>
          <p:nvPr/>
        </p:nvSpPr>
        <p:spPr>
          <a:xfrm>
            <a:off x="1236130" y="3351868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 2.1.3 Využití lázeňství pro rozvoj regionu</a:t>
            </a:r>
          </a:p>
        </p:txBody>
      </p:sp>
      <p:sp>
        <p:nvSpPr>
          <p:cNvPr id="136" name="Ovál 135">
            <a:extLst>
              <a:ext uri="{FF2B5EF4-FFF2-40B4-BE49-F238E27FC236}">
                <a16:creationId xmlns:a16="http://schemas.microsoft.com/office/drawing/2014/main" id="{886E2ACD-A7E2-4A5D-BF47-65986FAE075B}"/>
              </a:ext>
            </a:extLst>
          </p:cNvPr>
          <p:cNvSpPr/>
          <p:nvPr/>
        </p:nvSpPr>
        <p:spPr>
          <a:xfrm>
            <a:off x="1191209" y="2671264"/>
            <a:ext cx="1160873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00" b="1" dirty="0">
                <a:solidFill>
                  <a:srgbClr val="0070C0"/>
                </a:solidFill>
              </a:rPr>
              <a:t>SC .2.1.2</a:t>
            </a:r>
            <a:r>
              <a:rPr lang="en-US" sz="700" b="1" dirty="0">
                <a:solidFill>
                  <a:srgbClr val="0070C0"/>
                </a:solidFill>
              </a:rPr>
              <a:t> </a:t>
            </a:r>
            <a:endParaRPr lang="cs-CZ" sz="700" b="1" dirty="0">
              <a:solidFill>
                <a:srgbClr val="0070C0"/>
              </a:solidFill>
            </a:endParaRPr>
          </a:p>
          <a:p>
            <a:pPr algn="ctr"/>
            <a:r>
              <a:rPr lang="cs-CZ" sz="700" b="1" dirty="0">
                <a:solidFill>
                  <a:srgbClr val="0070C0"/>
                </a:solidFill>
              </a:rPr>
              <a:t>Rozvoj potenciálu w</a:t>
            </a:r>
            <a:r>
              <a:rPr lang="en-US" sz="700" b="1" dirty="0" err="1">
                <a:solidFill>
                  <a:srgbClr val="0070C0"/>
                </a:solidFill>
              </a:rPr>
              <a:t>ellness</a:t>
            </a:r>
            <a:r>
              <a:rPr lang="en-US" sz="700" b="1" dirty="0">
                <a:solidFill>
                  <a:srgbClr val="0070C0"/>
                </a:solidFill>
              </a:rPr>
              <a:t> a health tourism</a:t>
            </a:r>
            <a:r>
              <a:rPr lang="cs-CZ" sz="7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137" name="Ovál 136">
            <a:extLst>
              <a:ext uri="{FF2B5EF4-FFF2-40B4-BE49-F238E27FC236}">
                <a16:creationId xmlns:a16="http://schemas.microsoft.com/office/drawing/2014/main" id="{6C305D52-2EED-4404-BA04-70852106D7D5}"/>
              </a:ext>
            </a:extLst>
          </p:cNvPr>
          <p:cNvSpPr/>
          <p:nvPr/>
        </p:nvSpPr>
        <p:spPr>
          <a:xfrm>
            <a:off x="1210169" y="1983372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00" b="1" dirty="0">
                <a:solidFill>
                  <a:srgbClr val="0070C0"/>
                </a:solidFill>
              </a:rPr>
              <a:t>SC .2.1.1</a:t>
            </a:r>
          </a:p>
          <a:p>
            <a:pPr algn="ctr"/>
            <a:r>
              <a:rPr lang="cs-CZ" sz="700" b="1" dirty="0">
                <a:solidFill>
                  <a:srgbClr val="0070C0"/>
                </a:solidFill>
              </a:rPr>
              <a:t>Rozvoj a podpora současného léčebného lázeňství  </a:t>
            </a:r>
          </a:p>
        </p:txBody>
      </p:sp>
      <p:sp>
        <p:nvSpPr>
          <p:cNvPr id="138" name="Ovál 137">
            <a:extLst>
              <a:ext uri="{FF2B5EF4-FFF2-40B4-BE49-F238E27FC236}">
                <a16:creationId xmlns:a16="http://schemas.microsoft.com/office/drawing/2014/main" id="{D5F1248A-2A1D-47A4-8584-497759EFFAF2}"/>
              </a:ext>
            </a:extLst>
          </p:cNvPr>
          <p:cNvSpPr/>
          <p:nvPr/>
        </p:nvSpPr>
        <p:spPr>
          <a:xfrm>
            <a:off x="6878174" y="6088561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5.2.2 Energetické úspory</a:t>
            </a:r>
          </a:p>
        </p:txBody>
      </p:sp>
      <p:sp>
        <p:nvSpPr>
          <p:cNvPr id="139" name="Ovál 138">
            <a:extLst>
              <a:ext uri="{FF2B5EF4-FFF2-40B4-BE49-F238E27FC236}">
                <a16:creationId xmlns:a16="http://schemas.microsoft.com/office/drawing/2014/main" id="{F37092FE-52D8-42E8-BD43-2CA1CD0DC182}"/>
              </a:ext>
            </a:extLst>
          </p:cNvPr>
          <p:cNvSpPr/>
          <p:nvPr/>
        </p:nvSpPr>
        <p:spPr>
          <a:xfrm>
            <a:off x="7958174" y="6051342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50" b="1" dirty="0">
                <a:solidFill>
                  <a:srgbClr val="0070C0"/>
                </a:solidFill>
              </a:rPr>
              <a:t>SC 5.2.3 Využívání obnovitelných a druhotných zdrojů energie</a:t>
            </a:r>
          </a:p>
        </p:txBody>
      </p:sp>
      <p:sp>
        <p:nvSpPr>
          <p:cNvPr id="149" name="Ovál 148">
            <a:extLst>
              <a:ext uri="{FF2B5EF4-FFF2-40B4-BE49-F238E27FC236}">
                <a16:creationId xmlns:a16="http://schemas.microsoft.com/office/drawing/2014/main" id="{7212F172-BAA2-4818-A376-0358F8374D6C}"/>
              </a:ext>
            </a:extLst>
          </p:cNvPr>
          <p:cNvSpPr/>
          <p:nvPr/>
        </p:nvSpPr>
        <p:spPr>
          <a:xfrm>
            <a:off x="1229326" y="6155716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 2.3.3 </a:t>
            </a:r>
            <a:r>
              <a:rPr lang="cs-CZ" sz="700" b="1" dirty="0">
                <a:solidFill>
                  <a:srgbClr val="0070C0"/>
                </a:solidFill>
              </a:rPr>
              <a:t>Rozvoj a využití kulturních a kreativních odvětví</a:t>
            </a:r>
          </a:p>
        </p:txBody>
      </p:sp>
      <p:sp>
        <p:nvSpPr>
          <p:cNvPr id="157" name="Ovál 156">
            <a:extLst>
              <a:ext uri="{FF2B5EF4-FFF2-40B4-BE49-F238E27FC236}">
                <a16:creationId xmlns:a16="http://schemas.microsoft.com/office/drawing/2014/main" id="{E3A985B0-BC3C-4C08-B4C8-ADD72F95B46B}"/>
              </a:ext>
            </a:extLst>
          </p:cNvPr>
          <p:cNvSpPr/>
          <p:nvPr/>
        </p:nvSpPr>
        <p:spPr>
          <a:xfrm>
            <a:off x="2368460" y="4702364"/>
            <a:ext cx="1339443" cy="76285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3.2.1</a:t>
            </a:r>
          </a:p>
          <a:p>
            <a:pPr algn="ctr"/>
            <a:r>
              <a:rPr lang="cs-CZ" sz="800" b="1" dirty="0">
                <a:solidFill>
                  <a:srgbClr val="0070C0"/>
                </a:solidFill>
              </a:rPr>
              <a:t>Zvýšení zájmu o sport a zlepšení podmínek pro sportování</a:t>
            </a:r>
          </a:p>
        </p:txBody>
      </p:sp>
      <p:sp>
        <p:nvSpPr>
          <p:cNvPr id="159" name="Ovál 158">
            <a:extLst>
              <a:ext uri="{FF2B5EF4-FFF2-40B4-BE49-F238E27FC236}">
                <a16:creationId xmlns:a16="http://schemas.microsoft.com/office/drawing/2014/main" id="{362B6B02-3A25-4BFA-9711-139E4731FA16}"/>
              </a:ext>
            </a:extLst>
          </p:cNvPr>
          <p:cNvSpPr/>
          <p:nvPr/>
        </p:nvSpPr>
        <p:spPr>
          <a:xfrm>
            <a:off x="3561089" y="3384399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00" b="1" dirty="0">
                <a:solidFill>
                  <a:srgbClr val="0070C0"/>
                </a:solidFill>
              </a:rPr>
              <a:t>SC 4.2.1 Zvýšení dostupnosti a kvality zdravotní péče</a:t>
            </a:r>
          </a:p>
        </p:txBody>
      </p:sp>
      <p:sp>
        <p:nvSpPr>
          <p:cNvPr id="160" name="Ovál 159">
            <a:extLst>
              <a:ext uri="{FF2B5EF4-FFF2-40B4-BE49-F238E27FC236}">
                <a16:creationId xmlns:a16="http://schemas.microsoft.com/office/drawing/2014/main" id="{48FA5683-CA7E-4938-A6E3-A1D233C61DC1}"/>
              </a:ext>
            </a:extLst>
          </p:cNvPr>
          <p:cNvSpPr/>
          <p:nvPr/>
        </p:nvSpPr>
        <p:spPr>
          <a:xfrm>
            <a:off x="3572737" y="4028228"/>
            <a:ext cx="1080000" cy="654940"/>
          </a:xfrm>
          <a:prstGeom prst="ellipse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" b="1" dirty="0">
                <a:solidFill>
                  <a:srgbClr val="0070C0"/>
                </a:solidFill>
              </a:rPr>
              <a:t>SC 2.2 Prevence a zdravý životní styl</a:t>
            </a:r>
          </a:p>
        </p:txBody>
      </p:sp>
      <p:sp>
        <p:nvSpPr>
          <p:cNvPr id="185" name="Obdélník 184">
            <a:extLst>
              <a:ext uri="{FF2B5EF4-FFF2-40B4-BE49-F238E27FC236}">
                <a16:creationId xmlns:a16="http://schemas.microsoft.com/office/drawing/2014/main" id="{31F8B0E9-088E-4FB3-9793-3CEA61577E3F}"/>
              </a:ext>
            </a:extLst>
          </p:cNvPr>
          <p:cNvSpPr/>
          <p:nvPr/>
        </p:nvSpPr>
        <p:spPr>
          <a:xfrm>
            <a:off x="6635908" y="4271620"/>
            <a:ext cx="2295217" cy="86945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6" name="TextovéPole 185">
            <a:extLst>
              <a:ext uri="{FF2B5EF4-FFF2-40B4-BE49-F238E27FC236}">
                <a16:creationId xmlns:a16="http://schemas.microsoft.com/office/drawing/2014/main" id="{64462AA6-B6F2-4F7B-8738-CB70E70D1B10}"/>
              </a:ext>
            </a:extLst>
          </p:cNvPr>
          <p:cNvSpPr txBox="1"/>
          <p:nvPr/>
        </p:nvSpPr>
        <p:spPr>
          <a:xfrm>
            <a:off x="6673149" y="4290753"/>
            <a:ext cx="22362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/>
              <a:t>Celkové počty:</a:t>
            </a:r>
          </a:p>
          <a:p>
            <a:r>
              <a:rPr lang="cs-CZ" sz="1100" dirty="0"/>
              <a:t>Prioritní oblasti	  </a:t>
            </a:r>
            <a:r>
              <a:rPr lang="cs-CZ" sz="1100" b="1" dirty="0"/>
              <a:t>8</a:t>
            </a:r>
          </a:p>
          <a:p>
            <a:r>
              <a:rPr lang="cs-CZ" sz="1100" dirty="0"/>
              <a:t>Specifické cíle	                        </a:t>
            </a:r>
            <a:r>
              <a:rPr lang="cs-CZ" sz="1100" b="1" dirty="0"/>
              <a:t>37</a:t>
            </a:r>
            <a:endParaRPr lang="cs-CZ" sz="1100" dirty="0"/>
          </a:p>
          <a:p>
            <a:r>
              <a:rPr lang="cs-CZ" sz="1100" dirty="0"/>
              <a:t>Opatření                                </a:t>
            </a:r>
            <a:r>
              <a:rPr lang="cs-CZ" sz="1100" b="1" dirty="0"/>
              <a:t>119</a:t>
            </a:r>
            <a:endParaRPr lang="cs-CZ" sz="1100" dirty="0"/>
          </a:p>
        </p:txBody>
      </p:sp>
      <p:sp>
        <p:nvSpPr>
          <p:cNvPr id="95" name="Obdélník: se zakulacenými rohy 2">
            <a:extLst>
              <a:ext uri="{FF2B5EF4-FFF2-40B4-BE49-F238E27FC236}">
                <a16:creationId xmlns:a16="http://schemas.microsoft.com/office/drawing/2014/main" id="{EC33D0C1-A657-461C-B9E8-12FF2A48CAE2}"/>
              </a:ext>
            </a:extLst>
          </p:cNvPr>
          <p:cNvSpPr/>
          <p:nvPr/>
        </p:nvSpPr>
        <p:spPr>
          <a:xfrm>
            <a:off x="216086" y="883146"/>
            <a:ext cx="8637769" cy="242362"/>
          </a:xfrm>
          <a:prstGeom prst="roundRect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000" b="1" dirty="0">
                <a:solidFill>
                  <a:schemeClr val="tx1"/>
                </a:solidFill>
              </a:rPr>
              <a:t>PO IMAGE     </a:t>
            </a:r>
            <a:r>
              <a:rPr lang="cs-CZ" sz="1000" dirty="0">
                <a:solidFill>
                  <a:schemeClr val="tx1"/>
                </a:solidFill>
              </a:rPr>
              <a:t>(průřezová)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10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92217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 PRKK- Strategická část -</a:t>
            </a:r>
            <a: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image</a:t>
            </a: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</a:t>
            </a:r>
            <a:b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11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Zástupný symbol pro obsah 8"/>
          <p:cNvPicPr>
            <a:picLocks noGrp="1"/>
          </p:cNvPicPr>
          <p:nvPr>
            <p:ph idx="1"/>
          </p:nvPr>
        </p:nvPicPr>
        <p:blipFill rotWithShape="1">
          <a:blip r:embed="rId5"/>
          <a:srcRect l="1720" t="28219" r="31217" b="17460"/>
          <a:stretch/>
        </p:blipFill>
        <p:spPr bwMode="auto">
          <a:xfrm>
            <a:off x="377705" y="2066453"/>
            <a:ext cx="8568477" cy="39548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64502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823472"/>
            <a:ext cx="8208912" cy="797499"/>
          </a:xfrm>
        </p:spPr>
        <p:txBody>
          <a:bodyPr/>
          <a:lstStyle/>
          <a:p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 PRKK- Strategická část</a:t>
            </a:r>
            <a:r>
              <a:rPr lang="cs-CZ" sz="1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- hospodářsky prosperující region</a:t>
            </a:r>
            <a:b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12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Zástupný symbol pro obsah 9"/>
          <p:cNvPicPr>
            <a:picLocks noGrp="1"/>
          </p:cNvPicPr>
          <p:nvPr>
            <p:ph idx="1"/>
          </p:nvPr>
        </p:nvPicPr>
        <p:blipFill rotWithShape="1">
          <a:blip r:embed="rId5"/>
          <a:srcRect l="794" t="27985" r="43121" b="14714"/>
          <a:stretch/>
        </p:blipFill>
        <p:spPr bwMode="auto">
          <a:xfrm>
            <a:off x="192078" y="1730047"/>
            <a:ext cx="8427988" cy="50474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90830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13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Zástupný symbol pro obsah 10"/>
          <p:cNvPicPr>
            <a:picLocks noGrp="1"/>
          </p:cNvPicPr>
          <p:nvPr>
            <p:ph idx="1"/>
          </p:nvPr>
        </p:nvPicPr>
        <p:blipFill rotWithShape="1">
          <a:blip r:embed="rId5"/>
          <a:srcRect l="1323" t="29630" r="44841" b="21458"/>
          <a:stretch/>
        </p:blipFill>
        <p:spPr bwMode="auto">
          <a:xfrm>
            <a:off x="194519" y="1972845"/>
            <a:ext cx="8739196" cy="45105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611559" y="823472"/>
            <a:ext cx="8334623" cy="797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- hospodářsky </a:t>
            </a:r>
            <a:r>
              <a:rPr lang="cs-CZ" sz="1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prosperující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region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</p:spTree>
    <p:extLst>
      <p:ext uri="{BB962C8B-B14F-4D97-AF65-F5344CB8AC3E}">
        <p14:creationId xmlns:p14="http://schemas.microsoft.com/office/powerpoint/2010/main" val="41917985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14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" name="Obrázek 9"/>
          <p:cNvPicPr/>
          <p:nvPr/>
        </p:nvPicPr>
        <p:blipFill rotWithShape="1">
          <a:blip r:embed="rId5"/>
          <a:srcRect l="1142" t="27749" r="43120" b="11582"/>
          <a:stretch/>
        </p:blipFill>
        <p:spPr bwMode="auto">
          <a:xfrm>
            <a:off x="467544" y="1720634"/>
            <a:ext cx="8316094" cy="48047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Nadpis 1"/>
          <p:cNvSpPr>
            <a:spLocks noGrp="1"/>
          </p:cNvSpPr>
          <p:nvPr>
            <p:ph type="title"/>
          </p:nvPr>
        </p:nvSpPr>
        <p:spPr>
          <a:xfrm>
            <a:off x="457200" y="601937"/>
            <a:ext cx="8229600" cy="1143000"/>
          </a:xfrm>
        </p:spPr>
        <p:txBody>
          <a:bodyPr/>
          <a:lstStyle/>
          <a:p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4. PRKK- Strategická část</a:t>
            </a:r>
            <a:r>
              <a:rPr lang="cs-CZ" sz="1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lázeňství,CR,kultura</a:t>
            </a:r>
            <a:b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688772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15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Zástupný symbol pro obsah 10"/>
          <p:cNvPicPr>
            <a:picLocks noGrp="1"/>
          </p:cNvPicPr>
          <p:nvPr>
            <p:ph idx="1"/>
          </p:nvPr>
        </p:nvPicPr>
        <p:blipFill rotWithShape="1">
          <a:blip r:embed="rId5"/>
          <a:srcRect l="1456" t="27749" r="43253" b="11346"/>
          <a:stretch/>
        </p:blipFill>
        <p:spPr bwMode="auto">
          <a:xfrm>
            <a:off x="332735" y="1782677"/>
            <a:ext cx="8026429" cy="5257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3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lázeňství,CR,kultura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</p:spTree>
    <p:extLst>
      <p:ext uri="{BB962C8B-B14F-4D97-AF65-F5344CB8AC3E}">
        <p14:creationId xmlns:p14="http://schemas.microsoft.com/office/powerpoint/2010/main" val="2125025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16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Obrázek 8"/>
          <p:cNvPicPr/>
          <p:nvPr/>
        </p:nvPicPr>
        <p:blipFill rotWithShape="1">
          <a:blip r:embed="rId5"/>
          <a:srcRect l="1323" t="27513" r="43254" b="10641"/>
          <a:stretch/>
        </p:blipFill>
        <p:spPr bwMode="auto">
          <a:xfrm>
            <a:off x="437009" y="1774923"/>
            <a:ext cx="8304908" cy="48423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lázeňství,CR,kultura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</p:spTree>
    <p:extLst>
      <p:ext uri="{BB962C8B-B14F-4D97-AF65-F5344CB8AC3E}">
        <p14:creationId xmlns:p14="http://schemas.microsoft.com/office/powerpoint/2010/main" val="2640336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17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Obrázek 8"/>
          <p:cNvPicPr/>
          <p:nvPr/>
        </p:nvPicPr>
        <p:blipFill rotWithShape="1">
          <a:blip r:embed="rId5"/>
          <a:srcRect l="1323" t="39506" r="43386" b="31805"/>
          <a:stretch/>
        </p:blipFill>
        <p:spPr bwMode="auto">
          <a:xfrm>
            <a:off x="441323" y="1897742"/>
            <a:ext cx="8020403" cy="30326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lázeňství,CR,kultura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</p:spTree>
    <p:extLst>
      <p:ext uri="{BB962C8B-B14F-4D97-AF65-F5344CB8AC3E}">
        <p14:creationId xmlns:p14="http://schemas.microsoft.com/office/powerpoint/2010/main" val="34257292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18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Obrázek 8"/>
          <p:cNvPicPr/>
          <p:nvPr/>
        </p:nvPicPr>
        <p:blipFill rotWithShape="1">
          <a:blip r:embed="rId5"/>
          <a:srcRect l="1323" t="28219" r="42988" b="17459"/>
          <a:stretch/>
        </p:blipFill>
        <p:spPr bwMode="auto">
          <a:xfrm>
            <a:off x="488039" y="1744937"/>
            <a:ext cx="8366468" cy="47174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–vzdělávání, a sporty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</p:spTree>
    <p:extLst>
      <p:ext uri="{BB962C8B-B14F-4D97-AF65-F5344CB8AC3E}">
        <p14:creationId xmlns:p14="http://schemas.microsoft.com/office/powerpoint/2010/main" val="3975256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19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Obrázek 8"/>
          <p:cNvPicPr/>
          <p:nvPr/>
        </p:nvPicPr>
        <p:blipFill rotWithShape="1">
          <a:blip r:embed="rId5"/>
          <a:srcRect l="1058" t="28219" r="43519" b="13698"/>
          <a:stretch/>
        </p:blipFill>
        <p:spPr bwMode="auto">
          <a:xfrm>
            <a:off x="133508" y="1735348"/>
            <a:ext cx="8650129" cy="50239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–vzdělávání, a sporty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</p:spTree>
    <p:extLst>
      <p:ext uri="{BB962C8B-B14F-4D97-AF65-F5344CB8AC3E}">
        <p14:creationId xmlns:p14="http://schemas.microsoft.com/office/powerpoint/2010/main" val="3203320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8087" y="679594"/>
            <a:ext cx="6491064" cy="797499"/>
          </a:xfrm>
        </p:spPr>
        <p:txBody>
          <a:bodyPr/>
          <a:lstStyle/>
          <a:p>
            <a:br>
              <a:rPr lang="cs-CZ" sz="2000" b="1" dirty="0">
                <a:solidFill>
                  <a:srgbClr val="0070C0"/>
                </a:solidFill>
              </a:rPr>
            </a:br>
            <a:br>
              <a:rPr lang="cs-CZ" sz="2000" b="1" dirty="0">
                <a:solidFill>
                  <a:srgbClr val="0070C0"/>
                </a:solidFill>
              </a:rPr>
            </a:br>
            <a:br>
              <a:rPr lang="cs-CZ" sz="2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Obsah presentace</a:t>
            </a:r>
            <a:b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cs-CZ" sz="4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5288" y="1352333"/>
            <a:ext cx="8229600" cy="5101004"/>
          </a:xfrm>
        </p:spPr>
        <p:txBody>
          <a:bodyPr/>
          <a:lstStyle/>
          <a:p>
            <a:pPr marL="457200" indent="-457200">
              <a:buAutoNum type="arabicPeriod"/>
            </a:pP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buAutoNum type="arabicPeriod"/>
            </a:pP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buAutoNum type="arabicPeriod"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PRKK- základní informace</a:t>
            </a:r>
          </a:p>
          <a:p>
            <a:pPr marL="457200" indent="-457200">
              <a:buAutoNum type="arabicPeriod"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Analytická část- 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stručný popis obsahu</a:t>
            </a:r>
          </a:p>
          <a:p>
            <a:pPr marL="457200" indent="-457200">
              <a:buAutoNum type="arabicPeriod"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Strategická část-vize a globální cíl</a:t>
            </a:r>
          </a:p>
          <a:p>
            <a:pPr marL="457200" indent="-457200">
              <a:buAutoNum type="arabicPeriod"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Strategická část- popis strategických cílů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/prioritních oblastí /typových projektů</a:t>
            </a:r>
          </a:p>
          <a:p>
            <a:pPr marL="457200" indent="-457200">
              <a:buAutoNum type="arabicPeriod"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Implementační část</a:t>
            </a:r>
          </a:p>
          <a:p>
            <a:pPr marL="457200" indent="-457200">
              <a:buFontTx/>
              <a:buAutoNum type="arabicPeriod"/>
            </a:pP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Stávající stav </a:t>
            </a: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a harmonogram</a:t>
            </a:r>
          </a:p>
          <a:p>
            <a:pPr marL="457200" indent="-457200">
              <a:buAutoNum type="arabicPeriod"/>
            </a:pP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457200" indent="-457200">
              <a:buAutoNum type="arabicPeriod"/>
            </a:pPr>
            <a:endParaRPr lang="cs-CZ" sz="1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207385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20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" name="Obrázek 8"/>
          <p:cNvPicPr/>
          <p:nvPr/>
        </p:nvPicPr>
        <p:blipFill rotWithShape="1">
          <a:blip r:embed="rId5"/>
          <a:srcRect l="1059" t="27984" r="43121" b="15108"/>
          <a:stretch/>
        </p:blipFill>
        <p:spPr bwMode="auto">
          <a:xfrm>
            <a:off x="170123" y="1550779"/>
            <a:ext cx="8838679" cy="5103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–vzdělávání, a sporty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</p:spTree>
    <p:extLst>
      <p:ext uri="{BB962C8B-B14F-4D97-AF65-F5344CB8AC3E}">
        <p14:creationId xmlns:p14="http://schemas.microsoft.com/office/powerpoint/2010/main" val="36725462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21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Obrázek 8"/>
          <p:cNvPicPr/>
          <p:nvPr/>
        </p:nvPicPr>
        <p:blipFill rotWithShape="1">
          <a:blip r:embed="rId5"/>
          <a:srcRect l="1191" t="28453" r="43121" b="29924"/>
          <a:stretch/>
        </p:blipFill>
        <p:spPr bwMode="auto">
          <a:xfrm>
            <a:off x="10840" y="1738100"/>
            <a:ext cx="8892480" cy="44071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2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–vzdělávání, a sporty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</p:spTree>
    <p:extLst>
      <p:ext uri="{BB962C8B-B14F-4D97-AF65-F5344CB8AC3E}">
        <p14:creationId xmlns:p14="http://schemas.microsoft.com/office/powerpoint/2010/main" val="1944492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22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821221"/>
            <a:ext cx="8229600" cy="112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–sociální oblast a zdravotnictví</a:t>
            </a: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2" name="Obrázek 11"/>
          <p:cNvPicPr/>
          <p:nvPr/>
        </p:nvPicPr>
        <p:blipFill rotWithShape="1">
          <a:blip r:embed="rId5"/>
          <a:srcRect l="1323" t="27514" r="42725" b="10406"/>
          <a:stretch/>
        </p:blipFill>
        <p:spPr bwMode="auto">
          <a:xfrm>
            <a:off x="107504" y="1665708"/>
            <a:ext cx="8784975" cy="493164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74007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23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821221"/>
            <a:ext cx="8229600" cy="1123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–sociální oblast a zdravotnictví</a:t>
            </a: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3" name="Obrázek 12"/>
          <p:cNvPicPr/>
          <p:nvPr/>
        </p:nvPicPr>
        <p:blipFill rotWithShape="1">
          <a:blip r:embed="rId5"/>
          <a:srcRect l="1713" t="23516" r="43183" b="25303"/>
          <a:stretch/>
        </p:blipFill>
        <p:spPr bwMode="auto">
          <a:xfrm>
            <a:off x="294655" y="1575644"/>
            <a:ext cx="8651528" cy="48056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21330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24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ŽP,zemědělství,energetika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1" name="Zástupný symbol pro obsah 10"/>
          <p:cNvPicPr>
            <a:picLocks noGrp="1"/>
          </p:cNvPicPr>
          <p:nvPr>
            <p:ph idx="1"/>
          </p:nvPr>
        </p:nvPicPr>
        <p:blipFill rotWithShape="1">
          <a:blip r:embed="rId5"/>
          <a:srcRect l="1455" t="14344" r="43520" b="20047"/>
          <a:stretch/>
        </p:blipFill>
        <p:spPr bwMode="auto">
          <a:xfrm>
            <a:off x="232743" y="1434054"/>
            <a:ext cx="8713440" cy="52537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04580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25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3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ŽP,zemědělství,energetika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4" name="Obrázek 13"/>
          <p:cNvPicPr/>
          <p:nvPr/>
        </p:nvPicPr>
        <p:blipFill rotWithShape="1">
          <a:blip r:embed="rId5"/>
          <a:srcRect l="1454" t="14345" r="43651" b="11347"/>
          <a:stretch/>
        </p:blipFill>
        <p:spPr bwMode="auto">
          <a:xfrm>
            <a:off x="198708" y="1444069"/>
            <a:ext cx="8405740" cy="52774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12411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26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ŽP,zemědělství,energetika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2" name="Obrázek 11"/>
          <p:cNvPicPr/>
          <p:nvPr/>
        </p:nvPicPr>
        <p:blipFill rotWithShape="1">
          <a:blip r:embed="rId5"/>
          <a:srcRect l="1323" t="13522" r="43342" b="13580"/>
          <a:stretch/>
        </p:blipFill>
        <p:spPr bwMode="auto">
          <a:xfrm>
            <a:off x="197816" y="1460058"/>
            <a:ext cx="8748367" cy="52090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12328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27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1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ŽP,zemědělství,energetika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2" name="Obrázek 11"/>
          <p:cNvPicPr/>
          <p:nvPr/>
        </p:nvPicPr>
        <p:blipFill rotWithShape="1">
          <a:blip r:embed="rId5"/>
          <a:srcRect l="1323" t="13717" r="43122" b="40427"/>
          <a:stretch/>
        </p:blipFill>
        <p:spPr bwMode="auto">
          <a:xfrm>
            <a:off x="107505" y="1482944"/>
            <a:ext cx="8838678" cy="497039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916401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28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–doprava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1" name="Obrázek 10"/>
          <p:cNvPicPr/>
          <p:nvPr/>
        </p:nvPicPr>
        <p:blipFill rotWithShape="1">
          <a:blip r:embed="rId5"/>
          <a:srcRect l="1323" t="13521" r="43452" b="10641"/>
          <a:stretch/>
        </p:blipFill>
        <p:spPr bwMode="auto">
          <a:xfrm>
            <a:off x="107504" y="1486543"/>
            <a:ext cx="8676133" cy="51825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98257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29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0" name="Nadpis 1"/>
          <p:cNvSpPr txBox="1">
            <a:spLocks/>
          </p:cNvSpPr>
          <p:nvPr/>
        </p:nvSpPr>
        <p:spPr bwMode="auto">
          <a:xfrm>
            <a:off x="457200" y="60193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–doprava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1" name="Zástupný symbol pro obsah 10"/>
          <p:cNvPicPr>
            <a:picLocks noGrp="1"/>
          </p:cNvPicPr>
          <p:nvPr>
            <p:ph idx="1"/>
          </p:nvPr>
        </p:nvPicPr>
        <p:blipFill rotWithShape="1">
          <a:blip r:embed="rId5"/>
          <a:srcRect l="1433" t="34489" r="43012" b="27690"/>
          <a:stretch/>
        </p:blipFill>
        <p:spPr bwMode="auto">
          <a:xfrm>
            <a:off x="364525" y="2052222"/>
            <a:ext cx="8581657" cy="33930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0160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81549" y="5016358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pPr algn="l"/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1. PRKK-základní informace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81549" y="1861596"/>
            <a:ext cx="8229600" cy="5250875"/>
          </a:xfrm>
        </p:spPr>
        <p:txBody>
          <a:bodyPr/>
          <a:lstStyle/>
          <a:p>
            <a:pPr marL="0" indent="0" algn="just">
              <a:buNone/>
            </a:pP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PRKK je</a:t>
            </a:r>
          </a:p>
          <a:p>
            <a:pPr algn="just"/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základní strategický dokument kraje, vznikající na základě zákona                    č. 248/2000 Sb., o podpoře regionálního rozvoje, v platném znění</a:t>
            </a:r>
          </a:p>
          <a:p>
            <a:pPr algn="just"/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=    § 12 Strategie rozvoje územního obvodu kraje</a:t>
            </a:r>
          </a:p>
          <a:p>
            <a:pPr algn="just"/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Definice dle zákona: </a:t>
            </a:r>
          </a:p>
          <a:p>
            <a:pPr marL="0" indent="0" algn="just">
              <a:buNone/>
            </a:pP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určuje ve stanoveném období zaměření a cíle rozvoje kraje zejména s ohledem na dynamický a vyvážený rozvoj kraje a jednotlivých částí jeho území a stanoví základní podmínky pro naplňování těchto cílů</a:t>
            </a:r>
          </a:p>
          <a:p>
            <a:pPr algn="just"/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endParaRPr lang="pl-PL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pl-PL" sz="2000" b="1" dirty="0">
                <a:latin typeface="Cambria" panose="02040503050406030204" pitchFamily="18" charset="0"/>
                <a:ea typeface="Cambria" panose="02040503050406030204" pitchFamily="18" charset="0"/>
              </a:rPr>
              <a:t>zahrnuje celé území kraje </a:t>
            </a:r>
          </a:p>
          <a:p>
            <a:pPr marL="0" indent="0" algn="ctr">
              <a:buNone/>
            </a:pP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(</a:t>
            </a:r>
            <a:r>
              <a:rPr lang="pl-PL" sz="2000" i="1" dirty="0">
                <a:latin typeface="Cambria" panose="02040503050406030204" pitchFamily="18" charset="0"/>
                <a:ea typeface="Cambria" panose="02040503050406030204" pitchFamily="18" charset="0"/>
              </a:rPr>
              <a:t>nikoli pouze potřeby/aktivity krajského úřadu</a:t>
            </a:r>
            <a:r>
              <a:rPr lang="pl-PL" sz="2000" dirty="0"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3</a:t>
            </a:fld>
            <a:endParaRPr lang="cs-CZ" altLang="cs-CZ" dirty="0"/>
          </a:p>
        </p:txBody>
      </p:sp>
      <p:sp>
        <p:nvSpPr>
          <p:cNvPr id="10" name="Šipka dolů 9"/>
          <p:cNvSpPr/>
          <p:nvPr/>
        </p:nvSpPr>
        <p:spPr>
          <a:xfrm>
            <a:off x="4011717" y="472514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93656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30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Nadpis 1"/>
          <p:cNvSpPr txBox="1">
            <a:spLocks/>
          </p:cNvSpPr>
          <p:nvPr/>
        </p:nvSpPr>
        <p:spPr bwMode="auto">
          <a:xfrm>
            <a:off x="251520" y="72590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správa,ochrana.rozvoj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území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2" name="Obrázek 11"/>
          <p:cNvPicPr/>
          <p:nvPr/>
        </p:nvPicPr>
        <p:blipFill rotWithShape="1">
          <a:blip r:embed="rId5"/>
          <a:srcRect l="1433" t="13130" r="43012" b="12601"/>
          <a:stretch/>
        </p:blipFill>
        <p:spPr bwMode="auto">
          <a:xfrm>
            <a:off x="107505" y="1561971"/>
            <a:ext cx="8676133" cy="51749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93401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31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 bwMode="auto">
          <a:xfrm>
            <a:off x="251520" y="72590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správa,ochrana.rozvoj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území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1" name="Obrázek 10"/>
          <p:cNvPicPr/>
          <p:nvPr/>
        </p:nvPicPr>
        <p:blipFill rotWithShape="1">
          <a:blip r:embed="rId5"/>
          <a:srcRect l="1434" t="13522" r="43121" b="9857"/>
          <a:stretch/>
        </p:blipFill>
        <p:spPr bwMode="auto">
          <a:xfrm>
            <a:off x="53703" y="1638843"/>
            <a:ext cx="8244409" cy="51354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95350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32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 bwMode="auto">
          <a:xfrm>
            <a:off x="251520" y="72590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PRKK- Strategická část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</a:t>
            </a:r>
            <a:r>
              <a:rPr lang="cs-CZ" sz="10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správa,ochrana.rozvoj</a:t>
            </a:r>
            <a:r>
              <a:rPr lang="cs-CZ" sz="1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území</a:t>
            </a:r>
            <a:br>
              <a:rPr lang="cs-CZ" sz="4000" b="1" kern="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br>
              <a:rPr lang="cs-CZ" sz="4000" b="1" kern="0" dirty="0">
                <a:solidFill>
                  <a:srgbClr val="0070C0"/>
                </a:solidFill>
              </a:rPr>
            </a:br>
            <a:endParaRPr lang="cs-CZ" sz="4000" kern="0" dirty="0"/>
          </a:p>
        </p:txBody>
      </p:sp>
      <p:pic>
        <p:nvPicPr>
          <p:cNvPr id="11" name="Obrázek 10"/>
          <p:cNvPicPr/>
          <p:nvPr/>
        </p:nvPicPr>
        <p:blipFill rotWithShape="1">
          <a:blip r:embed="rId5"/>
          <a:srcRect l="1102" t="32334" r="43452" b="25926"/>
          <a:stretch/>
        </p:blipFill>
        <p:spPr bwMode="auto">
          <a:xfrm>
            <a:off x="107683" y="1788669"/>
            <a:ext cx="8694428" cy="39649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065517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pPr algn="l"/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5. PRKK- implementace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3482" y="2233011"/>
            <a:ext cx="8229600" cy="5250875"/>
          </a:xfrm>
        </p:spPr>
        <p:txBody>
          <a:bodyPr/>
          <a:lstStyle/>
          <a:p>
            <a:pPr marL="0" indent="0">
              <a:buNone/>
            </a:pP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Struktura implementační části </a:t>
            </a:r>
          </a:p>
          <a:p>
            <a:pPr marL="0" indent="0">
              <a:buNone/>
            </a:pP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lvl="0"/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Organizační zajištění implementace, včetně nastavení rolí zapojených subjektů</a:t>
            </a:r>
          </a:p>
          <a:p>
            <a:pPr lvl="0"/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Způsob pro naplňování PRKK </a:t>
            </a:r>
          </a:p>
          <a:p>
            <a:pPr lvl="0"/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Způsob hodnocení PRKK </a:t>
            </a:r>
          </a:p>
          <a:p>
            <a:pPr lvl="0"/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Harmonogram aktivit, popis ročního cyklu realizace jednotlivých aktivit</a:t>
            </a:r>
          </a:p>
          <a:p>
            <a:pPr lvl="0"/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Řízení změn a způsob aktualizace PRKK</a:t>
            </a:r>
          </a:p>
          <a:p>
            <a:pPr lvl="0"/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Evaluace strategie</a:t>
            </a:r>
          </a:p>
          <a:p>
            <a:pPr marL="0" indent="0">
              <a:buNone/>
            </a:pP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33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670314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pPr algn="l"/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 5. PRKK- implementace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3482" y="1861597"/>
            <a:ext cx="8229600" cy="5622290"/>
          </a:xfrm>
        </p:spPr>
        <p:txBody>
          <a:bodyPr/>
          <a:lstStyle/>
          <a:p>
            <a:pPr marL="0" indent="0">
              <a:buNone/>
            </a:pPr>
            <a:r>
              <a:rPr lang="cs-CZ" sz="1400" dirty="0">
                <a:latin typeface="Cambria" panose="02040503050406030204" pitchFamily="18" charset="0"/>
                <a:ea typeface="Cambria" panose="02040503050406030204" pitchFamily="18" charset="0"/>
              </a:rPr>
              <a:t>Struktura implementační části – z velké části zachována z minulého PRKK</a:t>
            </a:r>
          </a:p>
          <a:p>
            <a:pPr lvl="0"/>
            <a:r>
              <a:rPr lang="cs-CZ" sz="1400" dirty="0">
                <a:latin typeface="Cambria" panose="02040503050406030204" pitchFamily="18" charset="0"/>
                <a:ea typeface="Cambria" panose="02040503050406030204" pitchFamily="18" charset="0"/>
              </a:rPr>
              <a:t>Organizační zajištění implementace, včetně nastavení rolí zapojených subjektů</a:t>
            </a:r>
          </a:p>
          <a:p>
            <a:pPr marL="0" indent="0">
              <a:buNone/>
            </a:pP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34</a:t>
            </a:fld>
            <a:endParaRPr lang="cs-CZ" altLang="cs-CZ"/>
          </a:p>
        </p:txBody>
      </p:sp>
      <p:pic>
        <p:nvPicPr>
          <p:cNvPr id="10" name="Obrázek 9"/>
          <p:cNvPicPr/>
          <p:nvPr/>
        </p:nvPicPr>
        <p:blipFill rotWithShape="1">
          <a:blip r:embed="rId5"/>
          <a:srcRect l="25463" t="28512" r="40807" b="20047"/>
          <a:stretch/>
        </p:blipFill>
        <p:spPr bwMode="auto">
          <a:xfrm>
            <a:off x="1440173" y="2412524"/>
            <a:ext cx="4662487" cy="43467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990914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pPr algn="l"/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 5. PRKK- implementace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3482" y="1861597"/>
            <a:ext cx="8229600" cy="5622290"/>
          </a:xfrm>
        </p:spPr>
        <p:txBody>
          <a:bodyPr/>
          <a:lstStyle/>
          <a:p>
            <a:pPr lvl="0"/>
            <a:r>
              <a:rPr lang="cs-CZ" sz="1400" dirty="0">
                <a:latin typeface="Cambria" panose="02040503050406030204" pitchFamily="18" charset="0"/>
                <a:ea typeface="Cambria" panose="02040503050406030204" pitchFamily="18" charset="0"/>
              </a:rPr>
              <a:t>Monitorovací zpráva- postup  příprava- harmonogram</a:t>
            </a:r>
          </a:p>
          <a:p>
            <a:pPr marL="0" indent="0">
              <a:buNone/>
            </a:pPr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35</a:t>
            </a:fld>
            <a:endParaRPr lang="cs-CZ" altLang="cs-CZ"/>
          </a:p>
        </p:txBody>
      </p:sp>
      <p:pic>
        <p:nvPicPr>
          <p:cNvPr id="11" name="Obrázek 10"/>
          <p:cNvPicPr/>
          <p:nvPr/>
        </p:nvPicPr>
        <p:blipFill rotWithShape="1">
          <a:blip r:embed="rId5"/>
          <a:srcRect l="25968" t="46799" r="42149" b="21534"/>
          <a:stretch/>
        </p:blipFill>
        <p:spPr bwMode="auto">
          <a:xfrm>
            <a:off x="678178" y="2233010"/>
            <a:ext cx="6552728" cy="4176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33047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76576" y="1036761"/>
            <a:ext cx="8025774" cy="797499"/>
          </a:xfrm>
        </p:spPr>
        <p:txBody>
          <a:bodyPr/>
          <a:lstStyle/>
          <a:p>
            <a:pPr algn="l"/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6. PRKK- </a:t>
            </a:r>
            <a:r>
              <a:rPr lang="cs-CZ" sz="32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harmonogram </a:t>
            </a:r>
            <a:r>
              <a:rPr lang="cs-CZ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ostatní termíny</a:t>
            </a:r>
            <a:br>
              <a:rPr lang="cs-CZ" sz="3200" b="1" dirty="0">
                <a:solidFill>
                  <a:srgbClr val="0070C0"/>
                </a:solidFill>
              </a:rPr>
            </a:br>
            <a:br>
              <a:rPr lang="cs-CZ" sz="3200" b="1" dirty="0">
                <a:solidFill>
                  <a:srgbClr val="0070C0"/>
                </a:solidFill>
              </a:rPr>
            </a:br>
            <a:endParaRPr lang="cs-CZ" sz="32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3908"/>
              </p:ext>
            </p:extLst>
          </p:nvPr>
        </p:nvGraphicFramePr>
        <p:xfrm>
          <a:off x="1491351" y="2295925"/>
          <a:ext cx="4649130" cy="24047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2252">
                  <a:extLst>
                    <a:ext uri="{9D8B030D-6E8A-4147-A177-3AD203B41FA5}">
                      <a16:colId xmlns:a16="http://schemas.microsoft.com/office/drawing/2014/main" val="2639918683"/>
                    </a:ext>
                  </a:extLst>
                </a:gridCol>
                <a:gridCol w="2083166">
                  <a:extLst>
                    <a:ext uri="{9D8B030D-6E8A-4147-A177-3AD203B41FA5}">
                      <a16:colId xmlns:a16="http://schemas.microsoft.com/office/drawing/2014/main" val="553774310"/>
                    </a:ext>
                  </a:extLst>
                </a:gridCol>
                <a:gridCol w="853712">
                  <a:extLst>
                    <a:ext uri="{9D8B030D-6E8A-4147-A177-3AD203B41FA5}">
                      <a16:colId xmlns:a16="http://schemas.microsoft.com/office/drawing/2014/main" val="2626004048"/>
                    </a:ext>
                  </a:extLst>
                </a:gridCol>
              </a:tblGrid>
              <a:tr h="3509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cs-CZ" sz="1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termíny/čas jednání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652954"/>
                  </a:ext>
                </a:extLst>
              </a:tr>
              <a:tr h="2116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Výbory/komise/vedení/RSK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04/2021</a:t>
                      </a:r>
                      <a:endParaRPr lang="cs-CZ" sz="1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799618196"/>
                  </a:ext>
                </a:extLst>
              </a:tr>
              <a:tr h="2116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2999800792"/>
                  </a:ext>
                </a:extLst>
              </a:tr>
              <a:tr h="2116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SEA-zahájení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05/2021</a:t>
                      </a:r>
                      <a:endParaRPr lang="cs-CZ" sz="1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1847511749"/>
                  </a:ext>
                </a:extLst>
              </a:tr>
              <a:tr h="2116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SEA- ukončení</a:t>
                      </a: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9-10/2021</a:t>
                      </a:r>
                      <a:endParaRPr lang="cs-CZ" sz="16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94473249"/>
                  </a:ext>
                </a:extLst>
              </a:tr>
              <a:tr h="2116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RKK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11-12/2021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03308559"/>
                  </a:ext>
                </a:extLst>
              </a:tr>
              <a:tr h="550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ZKK</a:t>
                      </a: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11-12/2021</a:t>
                      </a: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cs-CZ" sz="16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33258389"/>
                  </a:ext>
                </a:extLst>
              </a:tr>
            </a:tbl>
          </a:graphicData>
        </a:graphic>
      </p:graphicFrame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36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1238800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7200" y="1418187"/>
            <a:ext cx="8229600" cy="5250875"/>
          </a:xfrm>
        </p:spPr>
        <p:txBody>
          <a:bodyPr/>
          <a:lstStyle/>
          <a:p>
            <a:pPr marL="0" indent="0" algn="ctr">
              <a:buNone/>
            </a:pPr>
            <a:endParaRPr lang="cs-CZ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cs-CZ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cs-CZ" sz="20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cs-CZ" sz="2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dotazy</a:t>
            </a:r>
            <a:endParaRPr lang="cs-CZ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37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8649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Obdélník 1"/>
          <p:cNvSpPr>
            <a:spLocks noChangeArrowheads="1"/>
          </p:cNvSpPr>
          <p:nvPr/>
        </p:nvSpPr>
        <p:spPr bwMode="auto">
          <a:xfrm>
            <a:off x="684213" y="2924175"/>
            <a:ext cx="74168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cs-CZ" altLang="cs-CZ" sz="2400" dirty="0">
              <a:ea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cs-CZ" altLang="cs-CZ" sz="900" b="1" dirty="0">
              <a:ea typeface="Times New Roman" panose="02020603050405020304" pitchFamily="18" charset="0"/>
            </a:endParaRPr>
          </a:p>
        </p:txBody>
      </p:sp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502053" y="5013324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3960440" cy="181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008729" y="2457926"/>
            <a:ext cx="5161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3600" b="1" dirty="0">
                <a:solidFill>
                  <a:srgbClr val="0070C0"/>
                </a:solidFill>
                <a:latin typeface="Cambria" panose="02040503050406030204" pitchFamily="18" charset="0"/>
              </a:rPr>
              <a:t>Děkujeme za pozornost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2547117" y="3444820"/>
            <a:ext cx="40847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1" dirty="0">
                <a:solidFill>
                  <a:srgbClr val="0070C0"/>
                </a:solidFill>
                <a:latin typeface="Cambria" panose="02040503050406030204" pitchFamily="18" charset="0"/>
              </a:rPr>
              <a:t>Odbor regionálního rozvoje</a:t>
            </a:r>
          </a:p>
          <a:p>
            <a:pPr algn="ctr"/>
            <a:endParaRPr lang="cs-CZ" b="1" dirty="0">
              <a:solidFill>
                <a:srgbClr val="0070C0"/>
              </a:solidFill>
              <a:latin typeface="Cambria" panose="02040503050406030204" pitchFamily="18" charset="0"/>
            </a:endParaRPr>
          </a:p>
          <a:p>
            <a:pPr algn="ctr"/>
            <a:endParaRPr lang="cs-CZ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5137453" y="5167212"/>
            <a:ext cx="375295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</a:rPr>
              <a:t>Ing. Jana Bělohoubková 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vedoucí odd. strategického plánování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 a regionálního rozvoje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251520" y="5104500"/>
            <a:ext cx="378612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</a:rPr>
              <a:t>PhDr. Kamila Voštová 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odd. strategického plánování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 a regionálního rozvoje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5233696" y="4373247"/>
            <a:ext cx="365670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</a:rPr>
              <a:t>Ing. arch. Jana Kaválková </a:t>
            </a:r>
          </a:p>
          <a:p>
            <a:pPr algn="r"/>
            <a:r>
              <a:rPr lang="cs-CZ" sz="1600" b="1" dirty="0">
                <a:solidFill>
                  <a:srgbClr val="0070C0"/>
                </a:solidFill>
                <a:latin typeface="Cambria" panose="02040503050406030204" pitchFamily="18" charset="0"/>
              </a:rPr>
              <a:t>vedoucí odboru regionálního rozvoje</a:t>
            </a:r>
          </a:p>
        </p:txBody>
      </p:sp>
    </p:spTree>
    <p:extLst>
      <p:ext uri="{BB962C8B-B14F-4D97-AF65-F5344CB8AC3E}">
        <p14:creationId xmlns:p14="http://schemas.microsoft.com/office/powerpoint/2010/main" val="12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pPr algn="l"/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1. PRKK-základní informace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3482" y="2233011"/>
            <a:ext cx="8229600" cy="5250875"/>
          </a:xfrm>
        </p:spPr>
        <p:txBody>
          <a:bodyPr/>
          <a:lstStyle/>
          <a:p>
            <a:pPr marL="0" indent="0">
              <a:buNone/>
            </a:pP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ZKK usnesením č. ZK 346/09/19 dne 23.9.2019 navrhlo: </a:t>
            </a:r>
          </a:p>
          <a:p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prodloužit platnost stávajícího Programu rozvoje Karlovarského kraje do roku 2021</a:t>
            </a:r>
          </a:p>
          <a:p>
            <a:pPr algn="just"/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zpracovat </a:t>
            </a:r>
            <a:r>
              <a:rPr lang="cs-CZ" sz="2000" u="sng" dirty="0">
                <a:latin typeface="Cambria" panose="02040503050406030204" pitchFamily="18" charset="0"/>
                <a:ea typeface="Cambria" panose="02040503050406030204" pitchFamily="18" charset="0"/>
              </a:rPr>
              <a:t>nový Program rozvoje KK 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na období 2021 - 2027 vč. posouzení vlivu koncepce na životní prostředí dle zákona č. 100/2001 Sb., o posuzování vlivů na životní prostředí, ve znění pozdějších předpisů (SEA) </a:t>
            </a:r>
            <a:r>
              <a:rPr lang="cs-CZ" sz="2000" b="1" u="sng" dirty="0">
                <a:latin typeface="Cambria" panose="02040503050406030204" pitchFamily="18" charset="0"/>
                <a:ea typeface="Cambria" panose="02040503050406030204" pitchFamily="18" charset="0"/>
              </a:rPr>
              <a:t>vlastními silami  kraje 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a s </a:t>
            </a: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časovým horizontem zpracování cca 10/2019 – 12/2021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3" name="Šipka dolů 2"/>
          <p:cNvSpPr/>
          <p:nvPr/>
        </p:nvSpPr>
        <p:spPr>
          <a:xfrm>
            <a:off x="4060433" y="263155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76896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pPr algn="l"/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1. PRKK-základní informace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3482" y="2233011"/>
            <a:ext cx="8229600" cy="5250875"/>
          </a:xfrm>
        </p:spPr>
        <p:txBody>
          <a:bodyPr/>
          <a:lstStyle/>
          <a:p>
            <a:pPr marL="0" indent="0">
              <a:buNone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2 základní části </a:t>
            </a:r>
          </a:p>
          <a:p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Analytická část</a:t>
            </a:r>
          </a:p>
          <a:p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Strategická část (vč. implementační části)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28900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pPr algn="l"/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	1. PRKK-základní informace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3482" y="2233011"/>
            <a:ext cx="8229600" cy="5250875"/>
          </a:xfrm>
        </p:spPr>
        <p:txBody>
          <a:bodyPr/>
          <a:lstStyle/>
          <a:p>
            <a:pPr marL="0" indent="0">
              <a:buNone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2 základní části </a:t>
            </a:r>
          </a:p>
          <a:p>
            <a:endParaRPr lang="cs-CZ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/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Analytická část - 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dokončena, ale bez jazykových, grafických a formálních  revizí + je potřeba doladit shrnutí a SWOT </a:t>
            </a:r>
          </a:p>
          <a:p>
            <a:pPr algn="just"/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Strategická část - 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před dokončením, ale bez jazykových, grafických a formálních  revizí</a:t>
            </a:r>
            <a:endParaRPr lang="cs-CZ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88799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31863" y="778963"/>
            <a:ext cx="7715200" cy="797499"/>
          </a:xfrm>
        </p:spPr>
        <p:txBody>
          <a:bodyPr/>
          <a:lstStyle/>
          <a:p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PRKK- Analytická část</a:t>
            </a: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5288" y="1576462"/>
            <a:ext cx="8229600" cy="5281538"/>
          </a:xfrm>
        </p:spPr>
        <p:txBody>
          <a:bodyPr/>
          <a:lstStyle/>
          <a:p>
            <a:pPr lvl="0"/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Územní dimenze, Demografický vývoj a změny v osídlení , Makroekonomický vývoj, Odvětvová specializace kraje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Útlum těžby uhlí a transformace energetiky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Cestovní ruch 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a lázeňství, památky a památková péče, kultura a KVKP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Školství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 a vzdělanost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Zdravotnictví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Sociální služb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y</a:t>
            </a:r>
          </a:p>
          <a:p>
            <a:pPr lvl="0"/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Sociálně vyloučené lokality</a:t>
            </a:r>
          </a:p>
          <a:p>
            <a:pPr lvl="0"/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Pozemní dopravní infrastruktura a </a:t>
            </a:r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doprava</a:t>
            </a:r>
          </a:p>
          <a:p>
            <a:pPr lvl="0"/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Letiště v Karlových Varech</a:t>
            </a:r>
          </a:p>
          <a:p>
            <a:pPr lvl="0"/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Kvalita </a:t>
            </a:r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životního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prostředí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Zemědělství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, lesnictví a rybolov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Bezpečnostní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infrastruktura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 a bezpečnostní situace v kraji</a:t>
            </a:r>
          </a:p>
          <a:p>
            <a:pPr lvl="0"/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Efektivní </a:t>
            </a:r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veřejná správa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Informační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 a komunikační </a:t>
            </a:r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technologie</a:t>
            </a:r>
          </a:p>
          <a:p>
            <a:pPr lvl="0"/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Mezinárodní</a:t>
            </a:r>
            <a:r>
              <a:rPr lang="cs-CZ" sz="1800" dirty="0">
                <a:latin typeface="Cambria" panose="02040503050406030204" pitchFamily="18" charset="0"/>
                <a:ea typeface="Cambria" panose="02040503050406030204" pitchFamily="18" charset="0"/>
              </a:rPr>
              <a:t> aktivity a mezinárodní </a:t>
            </a:r>
            <a:r>
              <a:rPr lang="cs-CZ" sz="1800" b="1" dirty="0">
                <a:latin typeface="Cambria" panose="02040503050406030204" pitchFamily="18" charset="0"/>
                <a:ea typeface="Cambria" panose="02040503050406030204" pitchFamily="18" charset="0"/>
              </a:rPr>
              <a:t>spolupráce</a:t>
            </a:r>
          </a:p>
          <a:p>
            <a:pPr marL="0" indent="0">
              <a:buNone/>
            </a:pPr>
            <a:endParaRPr lang="cs-CZ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7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217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1555" y="673100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67153"/>
            <a:ext cx="7715200" cy="797499"/>
          </a:xfrm>
        </p:spPr>
        <p:txBody>
          <a:bodyPr/>
          <a:lstStyle/>
          <a:p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 PRKK- Strategická část 	</a:t>
            </a:r>
            <a:b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/>
              <a:pPr>
                <a:defRPr/>
              </a:pPr>
              <a:t>8</a:t>
            </a:fld>
            <a:endParaRPr lang="cs-CZ" alt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flipV="1">
            <a:off x="2505238" y="-2028636"/>
            <a:ext cx="464676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3812975"/>
              </p:ext>
            </p:extLst>
          </p:nvPr>
        </p:nvGraphicFramePr>
        <p:xfrm>
          <a:off x="457200" y="1435511"/>
          <a:ext cx="3967475" cy="56115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Acrobat Document" r:id="rId6" imgW="6415906" imgH="9075284" progId="AcroExch.Document.11">
                  <p:embed/>
                </p:oleObj>
              </mc:Choice>
              <mc:Fallback>
                <p:oleObj name="Acrobat Document" r:id="rId6" imgW="6415906" imgH="9075284" progId="AcroExch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435511"/>
                        <a:ext cx="3967475" cy="56115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6215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NÁVRH PREZENT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20688"/>
            <a:ext cx="3294063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467544" y="4221088"/>
            <a:ext cx="8155538" cy="187220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393482" y="2233010"/>
            <a:ext cx="8229600" cy="18440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100" name="Obdélník 2"/>
          <p:cNvSpPr>
            <a:spLocks noChangeArrowheads="1"/>
          </p:cNvSpPr>
          <p:nvPr/>
        </p:nvSpPr>
        <p:spPr bwMode="auto">
          <a:xfrm>
            <a:off x="395288" y="5013325"/>
            <a:ext cx="8388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cs-CZ" altLang="cs-CZ" sz="1600" b="1" dirty="0"/>
              <a:t> </a:t>
            </a:r>
            <a:endParaRPr lang="cs-CZ" altLang="cs-CZ" sz="1600" dirty="0"/>
          </a:p>
        </p:txBody>
      </p:sp>
      <p:pic>
        <p:nvPicPr>
          <p:cNvPr id="1026" name="Picture 2" descr="C:\Users\daniel.tovth\Desktop\logo_KK.jp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1872207" cy="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395288" y="1435511"/>
            <a:ext cx="874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2000" dirty="0">
              <a:latin typeface="Calibri" panose="020F0502020204030204" pitchFamily="34" charset="0"/>
            </a:endParaRPr>
          </a:p>
          <a:p>
            <a:r>
              <a:rPr lang="cs-CZ" sz="2000" dirty="0">
                <a:latin typeface="Calibri" panose="020F0502020204030204" pitchFamily="34" charset="0"/>
              </a:rPr>
              <a:t> </a:t>
            </a:r>
          </a:p>
          <a:p>
            <a:endParaRPr lang="cs-CZ" sz="1800" dirty="0">
              <a:latin typeface="Calibri" panose="020F0502020204030204" pitchFamily="34" charset="0"/>
            </a:endParaRPr>
          </a:p>
          <a:p>
            <a:endParaRPr lang="cs-CZ" sz="1800" dirty="0">
              <a:latin typeface="Calibri" panose="020F0502020204030204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50682" y="1064097"/>
            <a:ext cx="7715200" cy="797499"/>
          </a:xfrm>
        </p:spPr>
        <p:txBody>
          <a:bodyPr/>
          <a:lstStyle/>
          <a:p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3. PRKK- Strategická část- 	</a:t>
            </a:r>
            <a:br>
              <a:rPr lang="cs-CZ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vize a globální cíl</a:t>
            </a:r>
            <a:br>
              <a:rPr lang="cs-CZ" sz="18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br>
              <a:rPr lang="cs-CZ" sz="4000" b="1" dirty="0">
                <a:solidFill>
                  <a:srgbClr val="0070C0"/>
                </a:solidFill>
              </a:rPr>
            </a:br>
            <a:endParaRPr lang="cs-CZ" sz="4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393482" y="2233011"/>
            <a:ext cx="8229600" cy="5250875"/>
          </a:xfrm>
        </p:spPr>
        <p:txBody>
          <a:bodyPr/>
          <a:lstStyle/>
          <a:p>
            <a:pPr marL="0" indent="0" algn="just">
              <a:buNone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Strategická vize KVK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cs-CZ" sz="2000" i="1" dirty="0">
                <a:latin typeface="Cambria" panose="02040503050406030204" pitchFamily="18" charset="0"/>
                <a:ea typeface="Cambria" panose="02040503050406030204" pitchFamily="18" charset="0"/>
              </a:rPr>
              <a:t>Karlovarský kraj, ekonomicky prosperující a transformující se region, otevřený vůči evropským výzvám a impulzům, poskytující svým obyvatelům prostor pro kvalitní život založený na atraktivních přírodních podmínkách a sociálně vstřícném prostředí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indent="0" algn="just">
              <a:buNone/>
            </a:pPr>
            <a:endParaRPr lang="cs-CZ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just">
              <a:buNone/>
            </a:pPr>
            <a:r>
              <a:rPr lang="cs-CZ" sz="2000" b="1" dirty="0">
                <a:latin typeface="Cambria" panose="02040503050406030204" pitchFamily="18" charset="0"/>
                <a:ea typeface="Cambria" panose="02040503050406030204" pitchFamily="18" charset="0"/>
              </a:rPr>
              <a:t>Globální cíle KVK</a:t>
            </a: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A. Růst ekonomické konkurenceschopnosti kraje </a:t>
            </a:r>
          </a:p>
          <a:p>
            <a:pPr marL="0" indent="0" algn="just">
              <a:buNone/>
            </a:pP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B. Růst atraktivity kraje pro jeho obyvatele, investory, návštěvníky</a:t>
            </a:r>
          </a:p>
          <a:p>
            <a:pPr marL="0" indent="0" algn="just">
              <a:buNone/>
            </a:pPr>
            <a:r>
              <a:rPr lang="cs-CZ" sz="2000" dirty="0">
                <a:latin typeface="Cambria" panose="02040503050406030204" pitchFamily="18" charset="0"/>
                <a:ea typeface="Cambria" panose="02040503050406030204" pitchFamily="18" charset="0"/>
              </a:rPr>
              <a:t>C. Intenzivnější přeshraniční a meziregionální vztahy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6ACDF2-27BF-4CBF-8596-3F0DE4AA5991}" type="slidenum">
              <a:rPr lang="cs-CZ" altLang="cs-CZ" smtClean="0">
                <a:latin typeface="Cambria" panose="02040503050406030204" pitchFamily="18" charset="0"/>
                <a:ea typeface="Cambria" panose="02040503050406030204" pitchFamily="18" charset="0"/>
              </a:rPr>
              <a:pPr>
                <a:defRPr/>
              </a:pPr>
              <a:t>9</a:t>
            </a:fld>
            <a:endParaRPr lang="cs-CZ" altLang="cs-CZ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066482"/>
      </p:ext>
    </p:extLst>
  </p:cSld>
  <p:clrMapOvr>
    <a:masterClrMapping/>
  </p:clrMapOvr>
</p:sld>
</file>

<file path=ppt/theme/theme1.xml><?xml version="1.0" encoding="utf-8"?>
<a:theme xmlns:a="http://schemas.openxmlformats.org/drawingml/2006/main" name="Výchozí návrh">
  <a:themeElements>
    <a:clrScheme name="Výchozí návr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16991</TotalTime>
  <Words>1628</Words>
  <Application>Microsoft Office PowerPoint</Application>
  <PresentationFormat>Předvádění na obrazovce (4:3)</PresentationFormat>
  <Paragraphs>504</Paragraphs>
  <Slides>38</Slides>
  <Notes>36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38</vt:i4>
      </vt:variant>
    </vt:vector>
  </HeadingPairs>
  <TitlesOfParts>
    <vt:vector size="44" baseType="lpstr">
      <vt:lpstr>Arial</vt:lpstr>
      <vt:lpstr>Calibri</vt:lpstr>
      <vt:lpstr>Cambria</vt:lpstr>
      <vt:lpstr>Times New Roman</vt:lpstr>
      <vt:lpstr>Výchozí návrh</vt:lpstr>
      <vt:lpstr>Acrobat Document</vt:lpstr>
      <vt:lpstr>Prezentace aplikace PowerPoint</vt:lpstr>
      <vt:lpstr>   Obsah presentace </vt:lpstr>
      <vt:lpstr>    1. PRKK-základní informace   </vt:lpstr>
      <vt:lpstr>    1. PRKK-základní informace   </vt:lpstr>
      <vt:lpstr>    1. PRKK-základní informace   </vt:lpstr>
      <vt:lpstr>    1. PRKK-základní informace   </vt:lpstr>
      <vt:lpstr>  2. PRKK- Analytická část  </vt:lpstr>
      <vt:lpstr>   3. PRKK- Strategická část     </vt:lpstr>
      <vt:lpstr>   3. PRKK- Strategická část-   vize a globální cíl   </vt:lpstr>
      <vt:lpstr>     4. Strategická část-priority a cíle   </vt:lpstr>
      <vt:lpstr>   4. PRKK- Strategická část -image    </vt:lpstr>
      <vt:lpstr>   4. PRKK- Strategická část - hospodářsky prosperující region   </vt:lpstr>
      <vt:lpstr>Prezentace aplikace PowerPoint</vt:lpstr>
      <vt:lpstr>   4. PRKK- Strategická část –lázeňství,CR,kultura  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    5. PRKK- implementace   </vt:lpstr>
      <vt:lpstr>     5. PRKK- implementace   </vt:lpstr>
      <vt:lpstr>     5. PRKK- implementace   </vt:lpstr>
      <vt:lpstr>  6. PRKK- harmonogram ostatní termíny  </vt:lpstr>
      <vt:lpstr>Prezentace aplikace PowerPoint</vt:lpstr>
      <vt:lpstr>Prezentace aplikace PowerPoint</vt:lpstr>
    </vt:vector>
  </TitlesOfParts>
  <Company>KUKK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Jánská Martina</dc:creator>
  <cp:lastModifiedBy>Mikešová Kateřina</cp:lastModifiedBy>
  <cp:revision>497</cp:revision>
  <cp:lastPrinted>2021-03-19T12:50:19Z</cp:lastPrinted>
  <dcterms:created xsi:type="dcterms:W3CDTF">2008-10-22T14:58:58Z</dcterms:created>
  <dcterms:modified xsi:type="dcterms:W3CDTF">2021-04-23T06:19:01Z</dcterms:modified>
</cp:coreProperties>
</file>