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11" r:id="rId1"/>
  </p:sldMasterIdLst>
  <p:handoutMasterIdLst>
    <p:handoutMasterId r:id="rId16"/>
  </p:handoutMasterIdLst>
  <p:sldIdLst>
    <p:sldId id="303" r:id="rId2"/>
    <p:sldId id="386" r:id="rId3"/>
    <p:sldId id="395" r:id="rId4"/>
    <p:sldId id="421" r:id="rId5"/>
    <p:sldId id="417" r:id="rId6"/>
    <p:sldId id="418" r:id="rId7"/>
    <p:sldId id="413" r:id="rId8"/>
    <p:sldId id="384" r:id="rId9"/>
    <p:sldId id="409" r:id="rId10"/>
    <p:sldId id="412" r:id="rId11"/>
    <p:sldId id="410" r:id="rId12"/>
    <p:sldId id="419" r:id="rId13"/>
    <p:sldId id="420" r:id="rId14"/>
    <p:sldId id="414" r:id="rId15"/>
  </p:sldIdLst>
  <p:sldSz cx="9144000" cy="6858000" type="screen4x3"/>
  <p:notesSz cx="6858000" cy="9144000"/>
  <p:embeddedFontLst>
    <p:embeddedFont>
      <p:font typeface="Roboto Medium" panose="020B0604020202020204" charset="0"/>
      <p:regular r:id="rId17"/>
      <p:italic r:id="rId18"/>
    </p:embeddedFont>
    <p:embeddedFont>
      <p:font typeface="Roboto Light" panose="020B0604020202020204" charset="0"/>
      <p:regular r:id="rId19"/>
      <p:italic r:id="rId20"/>
    </p:embeddedFont>
    <p:embeddedFont>
      <p:font typeface="Roboto" panose="020B0604020202020204" charset="0"/>
      <p:regular r:id="rId21"/>
      <p:bold r:id="rId22"/>
      <p:italic r:id="rId23"/>
      <p:boldItalic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Roboto" panose="020B0604020202020204" charset="0"/>
      <p:regular r:id="rId21"/>
      <p:bold r:id="rId22"/>
      <p:italic r:id="rId23"/>
      <p:boldItalic r:id="rId24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864B"/>
    <a:srgbClr val="703E4A"/>
    <a:srgbClr val="0A5943"/>
    <a:srgbClr val="03738C"/>
    <a:srgbClr val="FFCC99"/>
    <a:srgbClr val="CCECFF"/>
    <a:srgbClr val="525252"/>
    <a:srgbClr val="FFFFFF"/>
    <a:srgbClr val="7F7F7F"/>
    <a:srgbClr val="BDA0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21" autoAdjust="0"/>
    <p:restoredTop sz="94660"/>
  </p:normalViewPr>
  <p:slideViewPr>
    <p:cSldViewPr showGuides="1">
      <p:cViewPr varScale="1">
        <p:scale>
          <a:sx n="115" d="100"/>
          <a:sy n="115" d="100"/>
        </p:scale>
        <p:origin x="172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91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OKUMENTY\M&#381;P\OP&#381;P\Alokace\210301_rozdeleni_alokaci_vc_FST_roky_vc_TP_v&#269;etn&#283;FS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BE864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C4DE-4CDB-B23A-FCF1F4AE5221}"/>
              </c:ext>
            </c:extLst>
          </c:dPt>
          <c:cat>
            <c:strRef>
              <c:f>List1!$B$2:$B$15</c:f>
              <c:strCache>
                <c:ptCount val="14"/>
                <c:pt idx="0">
                  <c:v>JHM</c:v>
                </c:pt>
                <c:pt idx="1">
                  <c:v>KVK</c:v>
                </c:pt>
                <c:pt idx="2">
                  <c:v>ZLK</c:v>
                </c:pt>
                <c:pt idx="3">
                  <c:v>KHK</c:v>
                </c:pt>
                <c:pt idx="4">
                  <c:v>VYS</c:v>
                </c:pt>
                <c:pt idx="5">
                  <c:v>JHC</c:v>
                </c:pt>
                <c:pt idx="6">
                  <c:v>PLK</c:v>
                </c:pt>
                <c:pt idx="7">
                  <c:v>ULK</c:v>
                </c:pt>
                <c:pt idx="8">
                  <c:v>MSK</c:v>
                </c:pt>
                <c:pt idx="9">
                  <c:v>OLK</c:v>
                </c:pt>
                <c:pt idx="10">
                  <c:v>LBK</c:v>
                </c:pt>
                <c:pt idx="11">
                  <c:v>STC</c:v>
                </c:pt>
                <c:pt idx="12">
                  <c:v>PAK</c:v>
                </c:pt>
                <c:pt idx="13">
                  <c:v>PHA</c:v>
                </c:pt>
              </c:strCache>
            </c:strRef>
          </c:cat>
          <c:val>
            <c:numRef>
              <c:f>List1!$H$2:$H$15</c:f>
              <c:numCache>
                <c:formatCode>#,##0.00</c:formatCode>
                <c:ptCount val="14"/>
                <c:pt idx="0">
                  <c:v>8.4732325549984097E-2</c:v>
                </c:pt>
                <c:pt idx="1">
                  <c:v>6.4480221540466426E-2</c:v>
                </c:pt>
                <c:pt idx="2">
                  <c:v>6.3513316339229783E-2</c:v>
                </c:pt>
                <c:pt idx="3">
                  <c:v>5.9820863704506684E-2</c:v>
                </c:pt>
                <c:pt idx="4">
                  <c:v>5.6883602418926156E-2</c:v>
                </c:pt>
                <c:pt idx="5">
                  <c:v>5.434082253374177E-2</c:v>
                </c:pt>
                <c:pt idx="6">
                  <c:v>5.2551368963161489E-2</c:v>
                </c:pt>
                <c:pt idx="7">
                  <c:v>5.1159306425974306E-2</c:v>
                </c:pt>
                <c:pt idx="8">
                  <c:v>5.0810510945500313E-2</c:v>
                </c:pt>
                <c:pt idx="9">
                  <c:v>4.7467227834782404E-2</c:v>
                </c:pt>
                <c:pt idx="10">
                  <c:v>4.7330343257679909E-2</c:v>
                </c:pt>
                <c:pt idx="11">
                  <c:v>4.1872993435325356E-2</c:v>
                </c:pt>
                <c:pt idx="12">
                  <c:v>3.8265647780018439E-2</c:v>
                </c:pt>
                <c:pt idx="13">
                  <c:v>2.6429515879230703E-2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DE-4CDB-B23A-FCF1F4AE52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9431320"/>
        <c:axId val="313195592"/>
      </c:barChart>
      <c:catAx>
        <c:axId val="309431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13195592"/>
        <c:crosses val="autoZero"/>
        <c:auto val="1"/>
        <c:lblAlgn val="ctr"/>
        <c:lblOffset val="100"/>
        <c:noMultiLvlLbl val="0"/>
      </c:catAx>
      <c:valAx>
        <c:axId val="31319559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2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900" dirty="0">
                    <a:solidFill>
                      <a:schemeClr val="bg2">
                        <a:lumMod val="65000"/>
                      </a:schemeClr>
                    </a:solidFill>
                  </a:rPr>
                  <a:t>Počet žádostí na 1 000 obyvatel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bg2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431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BE864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FE3-4FA8-AB3C-257CDA7DDCAC}"/>
              </c:ext>
            </c:extLst>
          </c:dPt>
          <c:cat>
            <c:strRef>
              <c:f>List1!$B$26:$B$39</c:f>
              <c:strCache>
                <c:ptCount val="14"/>
                <c:pt idx="0">
                  <c:v>PLK</c:v>
                </c:pt>
                <c:pt idx="1">
                  <c:v>LBK</c:v>
                </c:pt>
                <c:pt idx="2">
                  <c:v>ULK</c:v>
                </c:pt>
                <c:pt idx="3">
                  <c:v>MSK</c:v>
                </c:pt>
                <c:pt idx="4">
                  <c:v>KVK</c:v>
                </c:pt>
                <c:pt idx="5">
                  <c:v>KHK</c:v>
                </c:pt>
                <c:pt idx="6">
                  <c:v>STC</c:v>
                </c:pt>
                <c:pt idx="7">
                  <c:v>JHC</c:v>
                </c:pt>
                <c:pt idx="8">
                  <c:v>VYS</c:v>
                </c:pt>
                <c:pt idx="9">
                  <c:v>OLK</c:v>
                </c:pt>
                <c:pt idx="10">
                  <c:v>ZLK</c:v>
                </c:pt>
                <c:pt idx="11">
                  <c:v>PAK</c:v>
                </c:pt>
                <c:pt idx="12">
                  <c:v>JHM</c:v>
                </c:pt>
                <c:pt idx="13">
                  <c:v>PHA</c:v>
                </c:pt>
              </c:strCache>
            </c:strRef>
          </c:cat>
          <c:val>
            <c:numRef>
              <c:f>List1!$I$26:$I$39</c:f>
              <c:numCache>
                <c:formatCode>#,##0.00</c:formatCode>
                <c:ptCount val="14"/>
                <c:pt idx="0">
                  <c:v>1.2019006643510159</c:v>
                </c:pt>
                <c:pt idx="1">
                  <c:v>0.97139894971714491</c:v>
                </c:pt>
                <c:pt idx="2">
                  <c:v>0.94401101143166877</c:v>
                </c:pt>
                <c:pt idx="3">
                  <c:v>0.93291429932721892</c:v>
                </c:pt>
                <c:pt idx="4">
                  <c:v>0.92647897266038615</c:v>
                </c:pt>
                <c:pt idx="5">
                  <c:v>0.88824918833964461</c:v>
                </c:pt>
                <c:pt idx="6">
                  <c:v>0.87933286214183248</c:v>
                </c:pt>
                <c:pt idx="7">
                  <c:v>0.87411094532847478</c:v>
                </c:pt>
                <c:pt idx="8">
                  <c:v>0.85521553981557941</c:v>
                </c:pt>
                <c:pt idx="9">
                  <c:v>0.77213357277912709</c:v>
                </c:pt>
                <c:pt idx="10">
                  <c:v>0.75701006771892787</c:v>
                </c:pt>
                <c:pt idx="11">
                  <c:v>0.74809341409936048</c:v>
                </c:pt>
                <c:pt idx="12">
                  <c:v>0.64514018166275022</c:v>
                </c:pt>
                <c:pt idx="13">
                  <c:v>0.20086432068215335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E3-4FA8-AB3C-257CDA7DDC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3196376"/>
        <c:axId val="313196768"/>
      </c:barChart>
      <c:catAx>
        <c:axId val="313196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13196768"/>
        <c:crosses val="autoZero"/>
        <c:auto val="1"/>
        <c:lblAlgn val="ctr"/>
        <c:lblOffset val="100"/>
        <c:noMultiLvlLbl val="0"/>
      </c:catAx>
      <c:valAx>
        <c:axId val="3131967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2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900" b="0" i="0" baseline="0" dirty="0">
                    <a:solidFill>
                      <a:schemeClr val="bg2">
                        <a:lumMod val="65000"/>
                      </a:schemeClr>
                    </a:solidFill>
                    <a:effectLst/>
                  </a:rPr>
                  <a:t>Počet žádostí na 1 000 obyvatel</a:t>
                </a:r>
                <a:endParaRPr lang="cs-CZ" sz="300" dirty="0">
                  <a:solidFill>
                    <a:schemeClr val="bg2">
                      <a:lumMod val="65000"/>
                    </a:schemeClr>
                  </a:solidFill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bg2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13196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BE864B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CB0E-413F-BA20-ECC4EE341F75}"/>
              </c:ext>
            </c:extLst>
          </c:dPt>
          <c:cat>
            <c:strRef>
              <c:f>List1!$B$45:$B$58</c:f>
              <c:strCache>
                <c:ptCount val="14"/>
                <c:pt idx="0">
                  <c:v>ULK</c:v>
                </c:pt>
                <c:pt idx="1">
                  <c:v>MSK</c:v>
                </c:pt>
                <c:pt idx="2">
                  <c:v>PAK</c:v>
                </c:pt>
                <c:pt idx="3">
                  <c:v>ZLK</c:v>
                </c:pt>
                <c:pt idx="4">
                  <c:v>KVK</c:v>
                </c:pt>
                <c:pt idx="5">
                  <c:v>STC</c:v>
                </c:pt>
                <c:pt idx="6">
                  <c:v>JHM</c:v>
                </c:pt>
                <c:pt idx="7">
                  <c:v>VYS</c:v>
                </c:pt>
                <c:pt idx="8">
                  <c:v>OLK</c:v>
                </c:pt>
                <c:pt idx="9">
                  <c:v>JHC</c:v>
                </c:pt>
                <c:pt idx="10">
                  <c:v>KHK</c:v>
                </c:pt>
                <c:pt idx="11">
                  <c:v>PLK</c:v>
                </c:pt>
                <c:pt idx="12">
                  <c:v>PHA</c:v>
                </c:pt>
                <c:pt idx="13">
                  <c:v>LBK</c:v>
                </c:pt>
              </c:strCache>
            </c:strRef>
          </c:cat>
          <c:val>
            <c:numRef>
              <c:f>List1!$J$45:$J$58</c:f>
              <c:numCache>
                <c:formatCode>#,##0.00</c:formatCode>
                <c:ptCount val="14"/>
                <c:pt idx="0">
                  <c:v>3.4106204283982873E-2</c:v>
                </c:pt>
                <c:pt idx="1">
                  <c:v>3.2485408637287085E-2</c:v>
                </c:pt>
                <c:pt idx="2">
                  <c:v>2.1046106279010143E-2</c:v>
                </c:pt>
                <c:pt idx="3">
                  <c:v>2.0598913407317766E-2</c:v>
                </c:pt>
                <c:pt idx="4">
                  <c:v>2.036217522330519E-2</c:v>
                </c:pt>
                <c:pt idx="5">
                  <c:v>1.5160911416238491E-2</c:v>
                </c:pt>
                <c:pt idx="6">
                  <c:v>1.0067206996037715E-2</c:v>
                </c:pt>
                <c:pt idx="7">
                  <c:v>9.8075176584355439E-3</c:v>
                </c:pt>
                <c:pt idx="8">
                  <c:v>7.9112046391304012E-3</c:v>
                </c:pt>
                <c:pt idx="9">
                  <c:v>7.7629746476773958E-3</c:v>
                </c:pt>
                <c:pt idx="10">
                  <c:v>5.4382603367733344E-3</c:v>
                </c:pt>
                <c:pt idx="11">
                  <c:v>5.0856163512736927E-3</c:v>
                </c:pt>
                <c:pt idx="12">
                  <c:v>2.2653870753626317E-3</c:v>
                </c:pt>
                <c:pt idx="13">
                  <c:v>2.2538258694133292E-3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0E-413F-BA20-ECC4EE341F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3197552"/>
        <c:axId val="313197944"/>
      </c:barChart>
      <c:catAx>
        <c:axId val="313197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13197944"/>
        <c:crosses val="autoZero"/>
        <c:auto val="1"/>
        <c:lblAlgn val="ctr"/>
        <c:lblOffset val="100"/>
        <c:noMultiLvlLbl val="0"/>
      </c:catAx>
      <c:valAx>
        <c:axId val="3131979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900" b="0" i="0" baseline="0" dirty="0">
                    <a:solidFill>
                      <a:schemeClr val="bg2">
                        <a:lumMod val="65000"/>
                      </a:schemeClr>
                    </a:solidFill>
                    <a:effectLst/>
                  </a:rPr>
                  <a:t>Počet žádostí na 1 000 obyvatel</a:t>
                </a:r>
                <a:endParaRPr lang="cs-CZ" sz="300" dirty="0">
                  <a:solidFill>
                    <a:schemeClr val="bg2">
                      <a:lumMod val="65000"/>
                    </a:schemeClr>
                  </a:solidFill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13197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26159230096238E-2"/>
          <c:y val="5.0925925925925923E-2"/>
          <c:w val="0.84169903762029741"/>
          <c:h val="0.7357713619130942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'alokace OP bez TP'!$D$83</c:f>
              <c:strCache>
                <c:ptCount val="1"/>
                <c:pt idx="0">
                  <c:v>VFR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numRef>
              <c:f>'alokace OP bez TP'!$E$51:$M$51</c:f>
              <c:numCache>
                <c:formatCode>General</c:formatCode>
                <c:ptCount val="9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</c:numCache>
            </c:numRef>
          </c:cat>
          <c:val>
            <c:numRef>
              <c:f>'alokace OP bez TP'!$E$83:$K$83</c:f>
              <c:numCache>
                <c:formatCode>0.00</c:formatCode>
                <c:ptCount val="7"/>
                <c:pt idx="0">
                  <c:v>2.4131987443199998</c:v>
                </c:pt>
                <c:pt idx="1">
                  <c:v>2.4614627231999999</c:v>
                </c:pt>
                <c:pt idx="2">
                  <c:v>2.5106919801600003</c:v>
                </c:pt>
                <c:pt idx="3">
                  <c:v>2.5609058092799999</c:v>
                </c:pt>
                <c:pt idx="4">
                  <c:v>2.6121239289599996</c:v>
                </c:pt>
                <c:pt idx="5">
                  <c:v>2.6643664070400002</c:v>
                </c:pt>
                <c:pt idx="6">
                  <c:v>2.7176537356799999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BF-4B49-BFB4-7B6175F5F413}"/>
            </c:ext>
          </c:extLst>
        </c:ser>
        <c:ser>
          <c:idx val="3"/>
          <c:order val="3"/>
          <c:tx>
            <c:strRef>
              <c:f>'alokace OP bez TP'!$D$84</c:f>
              <c:strCache>
                <c:ptCount val="1"/>
                <c:pt idx="0">
                  <c:v>NGEU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val>
            <c:numRef>
              <c:f>'alokace OP bez TP'!$E$84:$G$84</c:f>
              <c:numCache>
                <c:formatCode>0.00</c:formatCode>
                <c:ptCount val="3"/>
                <c:pt idx="0">
                  <c:v>4.4975857804799997</c:v>
                </c:pt>
                <c:pt idx="1">
                  <c:v>9.1750749542400012</c:v>
                </c:pt>
                <c:pt idx="2">
                  <c:v>9.3585764563199998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BF-4B49-BFB4-7B6175F5F4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09430928"/>
        <c:axId val="309430536"/>
      </c:barChart>
      <c:lineChart>
        <c:grouping val="standard"/>
        <c:varyColors val="0"/>
        <c:ser>
          <c:idx val="1"/>
          <c:order val="1"/>
          <c:tx>
            <c:strRef>
              <c:f>'alokace OP bez TP'!$D$53</c:f>
              <c:strCache>
                <c:ptCount val="1"/>
                <c:pt idx="0">
                  <c:v>Kumulativní čerpání OPST</c:v>
                </c:pt>
              </c:strCache>
            </c:strRef>
          </c:tx>
          <c:spPr>
            <a:ln w="76200" cap="rnd">
              <a:solidFill>
                <a:srgbClr val="BE864B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E864B"/>
              </a:solidFill>
              <a:ln w="76200">
                <a:solidFill>
                  <a:srgbClr val="BE864B"/>
                </a:solidFill>
              </a:ln>
              <a:effectLst/>
            </c:spPr>
          </c:marker>
          <c:cat>
            <c:numRef>
              <c:f>'alokace OP bez TP'!$E$51:$M$51</c:f>
              <c:numCache>
                <c:formatCode>General</c:formatCode>
                <c:ptCount val="9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</c:numCache>
            </c:numRef>
          </c:cat>
          <c:val>
            <c:numRef>
              <c:f>'alokace OP bez TP'!$E$53:$M$53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%">
                  <c:v>0.16867238999808107</c:v>
                </c:pt>
                <c:pt idx="4" formatCode="0%">
                  <c:v>0.45268683306260993</c:v>
                </c:pt>
                <c:pt idx="5" formatCode="0%">
                  <c:v>0.74238156573724001</c:v>
                </c:pt>
                <c:pt idx="6" formatCode="0%">
                  <c:v>0.80488591677121613</c:v>
                </c:pt>
                <c:pt idx="7" formatCode="0%">
                  <c:v>0.86864035511778126</c:v>
                </c:pt>
                <c:pt idx="8" formatCode="0%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1BF-4B49-BFB4-7B6175F5F413}"/>
            </c:ext>
          </c:extLst>
        </c:ser>
        <c:ser>
          <c:idx val="2"/>
          <c:order val="2"/>
          <c:tx>
            <c:strRef>
              <c:f>'alokace OP bez TP'!$D$70</c:f>
              <c:strCache>
                <c:ptCount val="1"/>
                <c:pt idx="0">
                  <c:v>Kumulativní čerpání ostatních OP</c:v>
                </c:pt>
              </c:strCache>
            </c:strRef>
          </c:tx>
          <c:spPr>
            <a:ln w="76200" cap="rnd">
              <a:solidFill>
                <a:srgbClr val="0A594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A5943"/>
              </a:solidFill>
              <a:ln w="76200">
                <a:solidFill>
                  <a:srgbClr val="0A5943"/>
                </a:solidFill>
              </a:ln>
              <a:effectLst/>
            </c:spPr>
          </c:marker>
          <c:val>
            <c:numRef>
              <c:f>'alokace OP bez TP'!$E$70:$M$70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0.13450950889531779</c:v>
                </c:pt>
                <c:pt idx="4">
                  <c:v>0.27171009657954087</c:v>
                </c:pt>
                <c:pt idx="5">
                  <c:v>0.41165553940066191</c:v>
                </c:pt>
                <c:pt idx="6">
                  <c:v>0.55440125289449205</c:v>
                </c:pt>
                <c:pt idx="7">
                  <c:v>0.70000259680738974</c:v>
                </c:pt>
                <c:pt idx="8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1BF-4B49-BFB4-7B6175F5F4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9429752"/>
        <c:axId val="309430144"/>
      </c:lineChart>
      <c:catAx>
        <c:axId val="309430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pPr>
            <a:endParaRPr lang="cs-CZ"/>
          </a:p>
        </c:txPr>
        <c:crossAx val="309430536"/>
        <c:crosses val="autoZero"/>
        <c:auto val="1"/>
        <c:lblAlgn val="ctr"/>
        <c:lblOffset val="100"/>
        <c:noMultiLvlLbl val="0"/>
      </c:catAx>
      <c:valAx>
        <c:axId val="309430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dirty="0">
                    <a:solidFill>
                      <a:schemeClr val="tx2"/>
                    </a:solidFill>
                  </a:rPr>
                  <a:t>Alokace (v mld. Kč)</a:t>
                </a:r>
              </a:p>
            </c:rich>
          </c:tx>
          <c:layout>
            <c:manualLayout>
              <c:xMode val="edge"/>
              <c:yMode val="edge"/>
              <c:x val="0"/>
              <c:y val="0.312213218067429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pPr>
            <a:endParaRPr lang="cs-CZ"/>
          </a:p>
        </c:txPr>
        <c:crossAx val="309430928"/>
        <c:crosses val="autoZero"/>
        <c:crossBetween val="between"/>
      </c:valAx>
      <c:valAx>
        <c:axId val="30943014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000" dirty="0">
                    <a:solidFill>
                      <a:schemeClr val="tx2"/>
                    </a:solidFill>
                  </a:rPr>
                  <a:t>Kumulativní čerpání (v</a:t>
                </a:r>
                <a:r>
                  <a:rPr lang="cs-CZ" sz="1000" baseline="0" dirty="0">
                    <a:solidFill>
                      <a:schemeClr val="tx2"/>
                    </a:solidFill>
                  </a:rPr>
                  <a:t> %)</a:t>
                </a:r>
                <a:endParaRPr lang="cs-CZ" sz="1000" dirty="0">
                  <a:solidFill>
                    <a:schemeClr val="tx2"/>
                  </a:solidFill>
                </a:endParaRPr>
              </a:p>
            </c:rich>
          </c:tx>
          <c:layout>
            <c:manualLayout>
              <c:xMode val="edge"/>
              <c:yMode val="edge"/>
              <c:x val="0.97422424078484027"/>
              <c:y val="0.282589797285752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pPr>
            <a:endParaRPr lang="cs-CZ"/>
          </a:p>
        </c:txPr>
        <c:crossAx val="309429752"/>
        <c:crosses val="max"/>
        <c:crossBetween val="between"/>
      </c:valAx>
      <c:catAx>
        <c:axId val="3094297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094301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857322616327653"/>
          <c:y val="0.91485321756648086"/>
          <c:w val="0.70898813175347664"/>
          <c:h val="4.197574156058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2"/>
              </a:solidFill>
              <a:latin typeface="Roboto" panose="02000000000000000000" pitchFamily="2" charset="0"/>
              <a:ea typeface="Roboto" panose="02000000000000000000" pitchFamily="2" charset="0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69B38-B5A7-40EA-AAE0-8B851B9A139A}" type="datetimeFigureOut">
              <a:rPr lang="cs-CZ" smtClean="0"/>
              <a:t>14.04.2021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04E1-792A-4566-AFF2-9794FEC038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8532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 - MŽ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0"/>
            <a:ext cx="9142476" cy="685800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0"/>
            <a:ext cx="91424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276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vodni sni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467544" y="980728"/>
            <a:ext cx="6464300" cy="518457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anchor="b"/>
          <a:lstStyle>
            <a:lvl1pPr marL="0" indent="0" algn="r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4" name="Zástupný symbol pro obrázek 1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83296" y="1084008"/>
            <a:ext cx="8117280" cy="4810240"/>
          </a:xfrm>
          <a:prstGeom prst="rect">
            <a:avLst/>
          </a:prstGeom>
        </p:spPr>
        <p:txBody>
          <a:bodyPr/>
          <a:lstStyle>
            <a:lvl1pPr algn="r">
              <a:defRPr sz="1000" baseline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na ikonu přidejte obrázek a přeneste jej do pozadí</a:t>
            </a:r>
          </a:p>
        </p:txBody>
      </p:sp>
      <p:sp>
        <p:nvSpPr>
          <p:cNvPr id="17" name="Zástupný symbol pro text 16"/>
          <p:cNvSpPr>
            <a:spLocks noGrp="1"/>
          </p:cNvSpPr>
          <p:nvPr>
            <p:ph type="body" sz="quarter" idx="19"/>
          </p:nvPr>
        </p:nvSpPr>
        <p:spPr>
          <a:xfrm>
            <a:off x="964320" y="3550189"/>
            <a:ext cx="5551896" cy="23957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000" b="0">
                <a:solidFill>
                  <a:schemeClr val="accent6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2pPr>
            <a:lvl3pPr marL="9144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3pPr>
            <a:lvl4pPr marL="13716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18288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8" name="Zástupný symbol pro text 16"/>
          <p:cNvSpPr>
            <a:spLocks noGrp="1"/>
          </p:cNvSpPr>
          <p:nvPr>
            <p:ph type="body" sz="quarter" idx="20"/>
          </p:nvPr>
        </p:nvSpPr>
        <p:spPr>
          <a:xfrm>
            <a:off x="964320" y="3837493"/>
            <a:ext cx="4810240" cy="23957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6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2pPr>
            <a:lvl3pPr marL="9144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3pPr>
            <a:lvl4pPr marL="13716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18288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9" name="Zástupný symbol pro text 16"/>
          <p:cNvSpPr>
            <a:spLocks noGrp="1"/>
          </p:cNvSpPr>
          <p:nvPr>
            <p:ph type="body" sz="quarter" idx="21"/>
          </p:nvPr>
        </p:nvSpPr>
        <p:spPr>
          <a:xfrm>
            <a:off x="971600" y="4437112"/>
            <a:ext cx="5551896" cy="23957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 b="0">
                <a:solidFill>
                  <a:schemeClr val="accent6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2pPr>
            <a:lvl3pPr marL="9144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3pPr>
            <a:lvl4pPr marL="13716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18288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20" name="Zástupný symbol pro text 16"/>
          <p:cNvSpPr>
            <a:spLocks noGrp="1"/>
          </p:cNvSpPr>
          <p:nvPr>
            <p:ph type="body" sz="quarter" idx="22"/>
          </p:nvPr>
        </p:nvSpPr>
        <p:spPr>
          <a:xfrm>
            <a:off x="971600" y="4653136"/>
            <a:ext cx="3487424" cy="240512"/>
          </a:xfrm>
          <a:prstGeom prst="rect">
            <a:avLst/>
          </a:prstGeom>
        </p:spPr>
        <p:txBody>
          <a:bodyPr lIns="0" tIns="36000" rIns="0" bIns="0">
            <a:normAutofit/>
          </a:bodyPr>
          <a:lstStyle>
            <a:lvl1pPr marL="0" indent="0">
              <a:buFontTx/>
              <a:buNone/>
              <a:defRPr sz="1200">
                <a:solidFill>
                  <a:schemeClr val="accent6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4572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2pPr>
            <a:lvl3pPr marL="9144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3pPr>
            <a:lvl4pPr marL="13716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18288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22" name="Nadpis 1"/>
          <p:cNvSpPr>
            <a:spLocks noGrp="1"/>
          </p:cNvSpPr>
          <p:nvPr>
            <p:ph type="title" hasCustomPrompt="1"/>
          </p:nvPr>
        </p:nvSpPr>
        <p:spPr>
          <a:xfrm>
            <a:off x="966592" y="1745416"/>
            <a:ext cx="5549624" cy="168451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4000" b="1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725431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0"/>
            <a:ext cx="91424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sv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8CF19CB3-CED1-412E-8B3E-7B9BCB56FB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" y="-3083"/>
            <a:ext cx="9143342" cy="6858000"/>
          </a:xfrm>
          <a:prstGeom prst="rect">
            <a:avLst/>
          </a:prstGeom>
        </p:spPr>
      </p:pic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-658" y="0"/>
            <a:ext cx="9144000" cy="6858000"/>
          </a:xfr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85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9"/>
          </p:nvPr>
        </p:nvSpPr>
        <p:spPr>
          <a:xfrm>
            <a:off x="1043608" y="5642677"/>
            <a:ext cx="5551896" cy="239579"/>
          </a:xfrm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Ing. Jan Kříž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77BBCBAD-4427-4293-899A-D4F7E7108BB5}"/>
              </a:ext>
            </a:extLst>
          </p:cNvPr>
          <p:cNvSpPr/>
          <p:nvPr/>
        </p:nvSpPr>
        <p:spPr>
          <a:xfrm>
            <a:off x="827584" y="4670017"/>
            <a:ext cx="7631712" cy="574608"/>
          </a:xfrm>
          <a:prstGeom prst="rect">
            <a:avLst/>
          </a:prstGeom>
          <a:solidFill>
            <a:srgbClr val="703E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20"/>
          </p:nvPr>
        </p:nvSpPr>
        <p:spPr>
          <a:xfrm>
            <a:off x="1043608" y="5929981"/>
            <a:ext cx="4810240" cy="239579"/>
          </a:xfrm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Ministerstvo životního prostředí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3477583"/>
            <a:ext cx="7631712" cy="927871"/>
          </a:xfrm>
        </p:spPr>
        <p:txBody>
          <a:bodyPr>
            <a:noAutofit/>
          </a:bodyPr>
          <a:lstStyle/>
          <a:p>
            <a:r>
              <a:rPr lang="cs-CZ" sz="2800" dirty="0">
                <a:solidFill>
                  <a:schemeClr val="bg1"/>
                </a:solidFill>
              </a:rPr>
              <a:t>OP spravedlivá transformace</a:t>
            </a:r>
            <a:br>
              <a:rPr lang="cs-CZ" sz="2800" dirty="0">
                <a:solidFill>
                  <a:schemeClr val="bg1"/>
                </a:solidFill>
              </a:rPr>
            </a:br>
            <a:r>
              <a:rPr lang="cs-CZ" sz="2800" dirty="0">
                <a:solidFill>
                  <a:schemeClr val="bg1"/>
                </a:solidFill>
              </a:rPr>
              <a:t>Modernizační fond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9A6B88C3-7D33-407F-A3C7-D0E180826A92}"/>
              </a:ext>
            </a:extLst>
          </p:cNvPr>
          <p:cNvSpPr txBox="1">
            <a:spLocks/>
          </p:cNvSpPr>
          <p:nvPr/>
        </p:nvSpPr>
        <p:spPr>
          <a:xfrm>
            <a:off x="1058037" y="4803506"/>
            <a:ext cx="5386171" cy="35368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sz="2000">
                <a:solidFill>
                  <a:schemeClr val="bg1"/>
                </a:solidFill>
              </a:rPr>
              <a:t>RSK KArlovarského kraje</a:t>
            </a:r>
            <a:endParaRPr lang="cs-CZ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577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:a16="http://schemas.microsoft.com/office/drawing/2014/main" id="{75E96513-80A1-452D-BA3A-94E55F3C5E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9167258"/>
              </p:ext>
            </p:extLst>
          </p:nvPr>
        </p:nvGraphicFramePr>
        <p:xfrm>
          <a:off x="395536" y="548680"/>
          <a:ext cx="8280920" cy="5589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ovéPole 3">
            <a:extLst>
              <a:ext uri="{FF2B5EF4-FFF2-40B4-BE49-F238E27FC236}">
                <a16:creationId xmlns:a16="http://schemas.microsoft.com/office/drawing/2014/main" id="{D3130BAE-1F4B-4E98-9378-E19BEB7300BC}"/>
              </a:ext>
            </a:extLst>
          </p:cNvPr>
          <p:cNvSpPr txBox="1"/>
          <p:nvPr/>
        </p:nvSpPr>
        <p:spPr>
          <a:xfrm>
            <a:off x="4067944" y="719925"/>
            <a:ext cx="2952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chemeClr val="tx2"/>
                </a:solidFill>
              </a:rPr>
              <a:t>V roce 2026 musí být 75 % programu vyčerpáno.</a:t>
            </a:r>
          </a:p>
        </p:txBody>
      </p:sp>
      <p:cxnSp>
        <p:nvCxnSpPr>
          <p:cNvPr id="5" name="Přímá spojnice se šipkou 4">
            <a:extLst>
              <a:ext uri="{FF2B5EF4-FFF2-40B4-BE49-F238E27FC236}">
                <a16:creationId xmlns:a16="http://schemas.microsoft.com/office/drawing/2014/main" id="{8E6E1B58-9CA6-41AA-A98D-11CA8401BA3C}"/>
              </a:ext>
            </a:extLst>
          </p:cNvPr>
          <p:cNvCxnSpPr>
            <a:cxnSpLocks/>
          </p:cNvCxnSpPr>
          <p:nvPr/>
        </p:nvCxnSpPr>
        <p:spPr>
          <a:xfrm>
            <a:off x="5364088" y="1484784"/>
            <a:ext cx="0" cy="720080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2850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Skupina 24">
            <a:extLst>
              <a:ext uri="{FF2B5EF4-FFF2-40B4-BE49-F238E27FC236}">
                <a16:creationId xmlns:a16="http://schemas.microsoft.com/office/drawing/2014/main" id="{97CD8789-7B21-45FA-80E3-FB73DF9F60B6}"/>
              </a:ext>
            </a:extLst>
          </p:cNvPr>
          <p:cNvGrpSpPr/>
          <p:nvPr/>
        </p:nvGrpSpPr>
        <p:grpSpPr>
          <a:xfrm>
            <a:off x="5556691" y="2402885"/>
            <a:ext cx="2592288" cy="369332"/>
            <a:chOff x="5220072" y="2373713"/>
            <a:chExt cx="2592288" cy="369332"/>
          </a:xfrm>
        </p:grpSpPr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8B79FAFD-A15B-4CDA-9B95-FD6C8A765991}"/>
                </a:ext>
              </a:extLst>
            </p:cNvPr>
            <p:cNvSpPr txBox="1"/>
            <p:nvPr/>
          </p:nvSpPr>
          <p:spPr>
            <a:xfrm flipH="1">
              <a:off x="5220072" y="2373713"/>
              <a:ext cx="2304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dirty="0">
                  <a:solidFill>
                    <a:schemeClr val="tx2"/>
                  </a:solidFill>
                </a:rPr>
                <a:t>strategický projekt</a:t>
              </a:r>
            </a:p>
          </p:txBody>
        </p:sp>
        <p:sp>
          <p:nvSpPr>
            <p:cNvPr id="10" name="Hvězda: pěticípá 9">
              <a:extLst>
                <a:ext uri="{FF2B5EF4-FFF2-40B4-BE49-F238E27FC236}">
                  <a16:creationId xmlns:a16="http://schemas.microsoft.com/office/drawing/2014/main" id="{C9686228-6879-4056-AE6D-8E86113525A7}"/>
                </a:ext>
              </a:extLst>
            </p:cNvPr>
            <p:cNvSpPr/>
            <p:nvPr/>
          </p:nvSpPr>
          <p:spPr>
            <a:xfrm>
              <a:off x="7452320" y="2373713"/>
              <a:ext cx="360040" cy="360040"/>
            </a:xfrm>
            <a:prstGeom prst="star5">
              <a:avLst>
                <a:gd name="adj" fmla="val 30037"/>
                <a:gd name="hf" fmla="val 105146"/>
                <a:gd name="vf" fmla="val 110557"/>
              </a:avLst>
            </a:prstGeom>
            <a:solidFill>
              <a:srgbClr val="BE86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/>
            </a:p>
          </p:txBody>
        </p:sp>
      </p:grp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D9C50DE8-02BE-4BF9-AFBF-275929C2595B}"/>
              </a:ext>
            </a:extLst>
          </p:cNvPr>
          <p:cNvSpPr txBox="1"/>
          <p:nvPr/>
        </p:nvSpPr>
        <p:spPr>
          <a:xfrm flipH="1">
            <a:off x="1095679" y="24052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tx2"/>
                </a:solidFill>
              </a:rPr>
              <a:t>ostatní projekty</a:t>
            </a:r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21CA0908-2DB6-4E7B-AA00-AFBBA1517B4E}"/>
              </a:ext>
            </a:extLst>
          </p:cNvPr>
          <p:cNvSpPr/>
          <p:nvPr/>
        </p:nvSpPr>
        <p:spPr>
          <a:xfrm>
            <a:off x="3110161" y="2444995"/>
            <a:ext cx="289774" cy="289774"/>
          </a:xfrm>
          <a:prstGeom prst="rect">
            <a:avLst/>
          </a:prstGeom>
          <a:solidFill>
            <a:srgbClr val="703E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14" name="Ovál 13">
            <a:extLst>
              <a:ext uri="{FF2B5EF4-FFF2-40B4-BE49-F238E27FC236}">
                <a16:creationId xmlns:a16="http://schemas.microsoft.com/office/drawing/2014/main" id="{2A3153A5-5152-4E6F-8BB9-31B94D8E4A00}"/>
              </a:ext>
            </a:extLst>
          </p:cNvPr>
          <p:cNvSpPr/>
          <p:nvPr/>
        </p:nvSpPr>
        <p:spPr>
          <a:xfrm>
            <a:off x="3507127" y="2442664"/>
            <a:ext cx="289774" cy="289774"/>
          </a:xfrm>
          <a:prstGeom prst="ellipse">
            <a:avLst/>
          </a:prstGeom>
          <a:solidFill>
            <a:srgbClr val="703E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AA38E129-ABE8-4662-8B56-DC48BD5DC83A}"/>
              </a:ext>
            </a:extLst>
          </p:cNvPr>
          <p:cNvSpPr txBox="1"/>
          <p:nvPr/>
        </p:nvSpPr>
        <p:spPr>
          <a:xfrm>
            <a:off x="613642" y="794502"/>
            <a:ext cx="3597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>
                <a:solidFill>
                  <a:schemeClr val="tx2"/>
                </a:solidFill>
              </a:rPr>
              <a:t>Jak vypadá proces přípravy?</a:t>
            </a:r>
          </a:p>
        </p:txBody>
      </p:sp>
      <p:sp>
        <p:nvSpPr>
          <p:cNvPr id="2" name="Ovál 1">
            <a:extLst>
              <a:ext uri="{FF2B5EF4-FFF2-40B4-BE49-F238E27FC236}">
                <a16:creationId xmlns:a16="http://schemas.microsoft.com/office/drawing/2014/main" id="{E2BEBF29-9214-4A84-AE35-A55374BDB8A5}"/>
              </a:ext>
            </a:extLst>
          </p:cNvPr>
          <p:cNvSpPr/>
          <p:nvPr/>
        </p:nvSpPr>
        <p:spPr>
          <a:xfrm>
            <a:off x="4448240" y="1321243"/>
            <a:ext cx="204161" cy="204161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cxnSp>
        <p:nvCxnSpPr>
          <p:cNvPr id="6" name="Spojnice: pravoúhlá 5">
            <a:extLst>
              <a:ext uri="{FF2B5EF4-FFF2-40B4-BE49-F238E27FC236}">
                <a16:creationId xmlns:a16="http://schemas.microsoft.com/office/drawing/2014/main" id="{DFE87697-8824-462B-A2D5-987575E27ED6}"/>
              </a:ext>
            </a:extLst>
          </p:cNvPr>
          <p:cNvCxnSpPr>
            <a:cxnSpLocks/>
            <a:stCxn id="2" idx="4"/>
            <a:endCxn id="9" idx="0"/>
          </p:cNvCxnSpPr>
          <p:nvPr/>
        </p:nvCxnSpPr>
        <p:spPr>
          <a:xfrm rot="16200000" flipH="1">
            <a:off x="5190830" y="884895"/>
            <a:ext cx="877481" cy="2158498"/>
          </a:xfrm>
          <a:prstGeom prst="bentConnector3">
            <a:avLst>
              <a:gd name="adj1" fmla="val 48914"/>
            </a:avLst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pojnice: pravoúhlá 19">
            <a:extLst>
              <a:ext uri="{FF2B5EF4-FFF2-40B4-BE49-F238E27FC236}">
                <a16:creationId xmlns:a16="http://schemas.microsoft.com/office/drawing/2014/main" id="{A3909F96-57C4-4B31-9DAC-58A24ACC3FCB}"/>
              </a:ext>
            </a:extLst>
          </p:cNvPr>
          <p:cNvCxnSpPr>
            <a:cxnSpLocks/>
            <a:stCxn id="2" idx="4"/>
            <a:endCxn id="12" idx="0"/>
          </p:cNvCxnSpPr>
          <p:nvPr/>
        </p:nvCxnSpPr>
        <p:spPr>
          <a:xfrm rot="5400000">
            <a:off x="2959158" y="814053"/>
            <a:ext cx="879812" cy="2302514"/>
          </a:xfrm>
          <a:prstGeom prst="bentConnector3">
            <a:avLst>
              <a:gd name="adj1" fmla="val 49011"/>
            </a:avLst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Skupina 56">
            <a:extLst>
              <a:ext uri="{FF2B5EF4-FFF2-40B4-BE49-F238E27FC236}">
                <a16:creationId xmlns:a16="http://schemas.microsoft.com/office/drawing/2014/main" id="{D3C51B07-0B3C-498A-9CB9-595DBC7979C4}"/>
              </a:ext>
            </a:extLst>
          </p:cNvPr>
          <p:cNvGrpSpPr/>
          <p:nvPr/>
        </p:nvGrpSpPr>
        <p:grpSpPr>
          <a:xfrm>
            <a:off x="5328393" y="4012840"/>
            <a:ext cx="2806570" cy="894844"/>
            <a:chOff x="5387772" y="3919310"/>
            <a:chExt cx="2806570" cy="894844"/>
          </a:xfrm>
        </p:grpSpPr>
        <p:sp>
          <p:nvSpPr>
            <p:cNvPr id="33" name="Rovnoramenný trojúhelník 32">
              <a:extLst>
                <a:ext uri="{FF2B5EF4-FFF2-40B4-BE49-F238E27FC236}">
                  <a16:creationId xmlns:a16="http://schemas.microsoft.com/office/drawing/2014/main" id="{8CA49210-DF4A-46A7-AA8E-F7A2C35329CD}"/>
                </a:ext>
              </a:extLst>
            </p:cNvPr>
            <p:cNvSpPr/>
            <p:nvPr/>
          </p:nvSpPr>
          <p:spPr>
            <a:xfrm>
              <a:off x="6529140" y="3919310"/>
              <a:ext cx="523834" cy="451581"/>
            </a:xfrm>
            <a:prstGeom prst="triangle">
              <a:avLst/>
            </a:prstGeom>
            <a:solidFill>
              <a:srgbClr val="0A59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dirty="0"/>
            </a:p>
          </p:txBody>
        </p:sp>
        <p:sp>
          <p:nvSpPr>
            <p:cNvPr id="34" name="TextovéPole 33">
              <a:extLst>
                <a:ext uri="{FF2B5EF4-FFF2-40B4-BE49-F238E27FC236}">
                  <a16:creationId xmlns:a16="http://schemas.microsoft.com/office/drawing/2014/main" id="{5F77A752-10F4-4E28-AFDD-5AD832439718}"/>
                </a:ext>
              </a:extLst>
            </p:cNvPr>
            <p:cNvSpPr txBox="1"/>
            <p:nvPr/>
          </p:nvSpPr>
          <p:spPr>
            <a:xfrm>
              <a:off x="5387772" y="4506377"/>
              <a:ext cx="28065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solidFill>
                    <a:srgbClr val="0A5943"/>
                  </a:solidFill>
                </a:rPr>
                <a:t>předběžná studie proveditelnosti</a:t>
              </a:r>
            </a:p>
          </p:txBody>
        </p:sp>
      </p:grpSp>
      <p:grpSp>
        <p:nvGrpSpPr>
          <p:cNvPr id="51" name="Skupina 50">
            <a:extLst>
              <a:ext uri="{FF2B5EF4-FFF2-40B4-BE49-F238E27FC236}">
                <a16:creationId xmlns:a16="http://schemas.microsoft.com/office/drawing/2014/main" id="{BCF14E3B-794D-44E4-8E98-88FCF9772FAA}"/>
              </a:ext>
            </a:extLst>
          </p:cNvPr>
          <p:cNvGrpSpPr/>
          <p:nvPr/>
        </p:nvGrpSpPr>
        <p:grpSpPr>
          <a:xfrm>
            <a:off x="2416951" y="4045009"/>
            <a:ext cx="2470126" cy="872182"/>
            <a:chOff x="2017446" y="3918628"/>
            <a:chExt cx="2470126" cy="872182"/>
          </a:xfrm>
        </p:grpSpPr>
        <p:sp>
          <p:nvSpPr>
            <p:cNvPr id="35" name="Rovnoramenný trojúhelník 34">
              <a:extLst>
                <a:ext uri="{FF2B5EF4-FFF2-40B4-BE49-F238E27FC236}">
                  <a16:creationId xmlns:a16="http://schemas.microsoft.com/office/drawing/2014/main" id="{BB89761C-0C41-4F23-AB88-A0FC05A0ACBC}"/>
                </a:ext>
              </a:extLst>
            </p:cNvPr>
            <p:cNvSpPr/>
            <p:nvPr/>
          </p:nvSpPr>
          <p:spPr>
            <a:xfrm>
              <a:off x="2873562" y="3918628"/>
              <a:ext cx="523834" cy="451581"/>
            </a:xfrm>
            <a:prstGeom prst="triangle">
              <a:avLst/>
            </a:prstGeom>
            <a:solidFill>
              <a:srgbClr val="0A59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/>
            </a:p>
          </p:txBody>
        </p:sp>
        <p:sp>
          <p:nvSpPr>
            <p:cNvPr id="36" name="TextovéPole 35">
              <a:extLst>
                <a:ext uri="{FF2B5EF4-FFF2-40B4-BE49-F238E27FC236}">
                  <a16:creationId xmlns:a16="http://schemas.microsoft.com/office/drawing/2014/main" id="{6F2D959E-70D8-4C21-8E9C-BD2E72A933EC}"/>
                </a:ext>
              </a:extLst>
            </p:cNvPr>
            <p:cNvSpPr txBox="1"/>
            <p:nvPr/>
          </p:nvSpPr>
          <p:spPr>
            <a:xfrm>
              <a:off x="2017446" y="4483033"/>
              <a:ext cx="24701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>
                  <a:solidFill>
                    <a:srgbClr val="0A5943"/>
                  </a:solidFill>
                </a:rPr>
                <a:t>analýza dopadů na trh práce</a:t>
              </a:r>
            </a:p>
          </p:txBody>
        </p:sp>
      </p:grpSp>
      <p:cxnSp>
        <p:nvCxnSpPr>
          <p:cNvPr id="47" name="Přímá spojnice se šipkou 46">
            <a:extLst>
              <a:ext uri="{FF2B5EF4-FFF2-40B4-BE49-F238E27FC236}">
                <a16:creationId xmlns:a16="http://schemas.microsoft.com/office/drawing/2014/main" id="{26BEF137-FB61-488F-A645-44A3B3F625B3}"/>
              </a:ext>
            </a:extLst>
          </p:cNvPr>
          <p:cNvCxnSpPr>
            <a:cxnSpLocks/>
            <a:stCxn id="9" idx="2"/>
            <a:endCxn id="33" idx="0"/>
          </p:cNvCxnSpPr>
          <p:nvPr/>
        </p:nvCxnSpPr>
        <p:spPr>
          <a:xfrm>
            <a:off x="6708819" y="2772217"/>
            <a:ext cx="22859" cy="1240623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pojnice: pravoúhlá 68">
            <a:extLst>
              <a:ext uri="{FF2B5EF4-FFF2-40B4-BE49-F238E27FC236}">
                <a16:creationId xmlns:a16="http://schemas.microsoft.com/office/drawing/2014/main" id="{314CE47B-9D0E-4F75-B4E7-0212CAFD2878}"/>
              </a:ext>
            </a:extLst>
          </p:cNvPr>
          <p:cNvCxnSpPr>
            <a:stCxn id="12" idx="2"/>
            <a:endCxn id="35" idx="0"/>
          </p:cNvCxnSpPr>
          <p:nvPr/>
        </p:nvCxnSpPr>
        <p:spPr>
          <a:xfrm rot="16200000" flipH="1">
            <a:off x="2256165" y="2766189"/>
            <a:ext cx="1270461" cy="1287177"/>
          </a:xfrm>
          <a:prstGeom prst="bentConnector3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ovéPole 72">
            <a:extLst>
              <a:ext uri="{FF2B5EF4-FFF2-40B4-BE49-F238E27FC236}">
                <a16:creationId xmlns:a16="http://schemas.microsoft.com/office/drawing/2014/main" id="{64045A81-28B7-4DC2-8656-06448736122B}"/>
              </a:ext>
            </a:extLst>
          </p:cNvPr>
          <p:cNvSpPr txBox="1"/>
          <p:nvPr/>
        </p:nvSpPr>
        <p:spPr>
          <a:xfrm>
            <a:off x="2307187" y="4939852"/>
            <a:ext cx="2470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2"/>
                </a:solidFill>
              </a:rPr>
              <a:t>produktivní investice VP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chemeClr val="tx2"/>
                </a:solidFill>
              </a:rPr>
              <a:t>zařízení ETS</a:t>
            </a:r>
          </a:p>
        </p:txBody>
      </p:sp>
      <p:cxnSp>
        <p:nvCxnSpPr>
          <p:cNvPr id="74" name="Spojnice: pravoúhlá 73">
            <a:extLst>
              <a:ext uri="{FF2B5EF4-FFF2-40B4-BE49-F238E27FC236}">
                <a16:creationId xmlns:a16="http://schemas.microsoft.com/office/drawing/2014/main" id="{D55D4E5D-0897-40EB-839B-B11E7AC52FC4}"/>
              </a:ext>
            </a:extLst>
          </p:cNvPr>
          <p:cNvCxnSpPr>
            <a:cxnSpLocks/>
            <a:stCxn id="12" idx="2"/>
          </p:cNvCxnSpPr>
          <p:nvPr/>
        </p:nvCxnSpPr>
        <p:spPr>
          <a:xfrm rot="5400000">
            <a:off x="939306" y="2774951"/>
            <a:ext cx="1308905" cy="1308098"/>
          </a:xfrm>
          <a:prstGeom prst="bentConnector3">
            <a:avLst>
              <a:gd name="adj1" fmla="val 48545"/>
            </a:avLst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Skupina 2">
            <a:extLst>
              <a:ext uri="{FF2B5EF4-FFF2-40B4-BE49-F238E27FC236}">
                <a16:creationId xmlns:a16="http://schemas.microsoft.com/office/drawing/2014/main" id="{6BD6A1AE-C422-4471-A5E2-4D15C40C6802}"/>
              </a:ext>
            </a:extLst>
          </p:cNvPr>
          <p:cNvGrpSpPr/>
          <p:nvPr/>
        </p:nvGrpSpPr>
        <p:grpSpPr>
          <a:xfrm>
            <a:off x="636901" y="6008504"/>
            <a:ext cx="7632848" cy="327269"/>
            <a:chOff x="636901" y="6008504"/>
            <a:chExt cx="7632848" cy="327269"/>
          </a:xfrm>
        </p:grpSpPr>
        <p:sp>
          <p:nvSpPr>
            <p:cNvPr id="86" name="Obdélník 85">
              <a:extLst>
                <a:ext uri="{FF2B5EF4-FFF2-40B4-BE49-F238E27FC236}">
                  <a16:creationId xmlns:a16="http://schemas.microsoft.com/office/drawing/2014/main" id="{722CD138-AEBA-4380-976C-ED8771F06CA1}"/>
                </a:ext>
              </a:extLst>
            </p:cNvPr>
            <p:cNvSpPr/>
            <p:nvPr/>
          </p:nvSpPr>
          <p:spPr>
            <a:xfrm flipV="1">
              <a:off x="636901" y="6008551"/>
              <a:ext cx="7632848" cy="327222"/>
            </a:xfrm>
            <a:prstGeom prst="rect">
              <a:avLst/>
            </a:prstGeom>
            <a:solidFill>
              <a:srgbClr val="703E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/>
            </a:p>
          </p:txBody>
        </p:sp>
        <p:sp>
          <p:nvSpPr>
            <p:cNvPr id="87" name="TextovéPole 86">
              <a:extLst>
                <a:ext uri="{FF2B5EF4-FFF2-40B4-BE49-F238E27FC236}">
                  <a16:creationId xmlns:a16="http://schemas.microsoft.com/office/drawing/2014/main" id="{C47C8850-AFFA-4298-9751-58420FD16A5A}"/>
                </a:ext>
              </a:extLst>
            </p:cNvPr>
            <p:cNvSpPr txBox="1"/>
            <p:nvPr/>
          </p:nvSpPr>
          <p:spPr>
            <a:xfrm>
              <a:off x="4252040" y="6008504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400" b="1" dirty="0">
                  <a:solidFill>
                    <a:schemeClr val="bg1"/>
                  </a:solidFill>
                </a:rPr>
                <a:t>PSÚT</a:t>
              </a:r>
            </a:p>
          </p:txBody>
        </p:sp>
      </p:grpSp>
      <p:cxnSp>
        <p:nvCxnSpPr>
          <p:cNvPr id="89" name="Přímá spojnice se šipkou 88">
            <a:extLst>
              <a:ext uri="{FF2B5EF4-FFF2-40B4-BE49-F238E27FC236}">
                <a16:creationId xmlns:a16="http://schemas.microsoft.com/office/drawing/2014/main" id="{77196A0E-41E9-4B90-9118-28E6B79BC12B}"/>
              </a:ext>
            </a:extLst>
          </p:cNvPr>
          <p:cNvCxnSpPr>
            <a:cxnSpLocks/>
            <a:stCxn id="73" idx="2"/>
          </p:cNvCxnSpPr>
          <p:nvPr/>
        </p:nvCxnSpPr>
        <p:spPr>
          <a:xfrm>
            <a:off x="3542251" y="5463072"/>
            <a:ext cx="0" cy="411020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Přímá spojnice se šipkou 92">
            <a:extLst>
              <a:ext uri="{FF2B5EF4-FFF2-40B4-BE49-F238E27FC236}">
                <a16:creationId xmlns:a16="http://schemas.microsoft.com/office/drawing/2014/main" id="{47DBB804-C443-4021-8123-CDADACB6AF51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731678" y="4907684"/>
            <a:ext cx="0" cy="966408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ovéPole 3">
            <a:extLst>
              <a:ext uri="{FF2B5EF4-FFF2-40B4-BE49-F238E27FC236}">
                <a16:creationId xmlns:a16="http://schemas.microsoft.com/office/drawing/2014/main" id="{1E121EDB-C2AC-4488-A7D7-260ED74971DD}"/>
              </a:ext>
            </a:extLst>
          </p:cNvPr>
          <p:cNvSpPr txBox="1"/>
          <p:nvPr/>
        </p:nvSpPr>
        <p:spPr>
          <a:xfrm>
            <a:off x="289122" y="4241950"/>
            <a:ext cx="1301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>
                <a:solidFill>
                  <a:schemeClr val="tx2"/>
                </a:solidFill>
              </a:rPr>
              <a:t>obecná</a:t>
            </a:r>
          </a:p>
          <a:p>
            <a:pPr algn="ctr"/>
            <a:r>
              <a:rPr lang="cs-CZ" sz="1400" dirty="0">
                <a:solidFill>
                  <a:schemeClr val="tx2"/>
                </a:solidFill>
              </a:rPr>
              <a:t>témata</a:t>
            </a:r>
          </a:p>
        </p:txBody>
      </p:sp>
      <p:cxnSp>
        <p:nvCxnSpPr>
          <p:cNvPr id="37" name="Přímá spojnice se šipkou 36">
            <a:extLst>
              <a:ext uri="{FF2B5EF4-FFF2-40B4-BE49-F238E27FC236}">
                <a16:creationId xmlns:a16="http://schemas.microsoft.com/office/drawing/2014/main" id="{A4EEC881-8657-467A-BC4A-EF270C83D4F3}"/>
              </a:ext>
            </a:extLst>
          </p:cNvPr>
          <p:cNvCxnSpPr>
            <a:cxnSpLocks/>
          </p:cNvCxnSpPr>
          <p:nvPr/>
        </p:nvCxnSpPr>
        <p:spPr>
          <a:xfrm>
            <a:off x="939709" y="4907684"/>
            <a:ext cx="0" cy="966408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80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BA4DED0C-A781-4881-BF36-04C8E4478A0A}"/>
              </a:ext>
            </a:extLst>
          </p:cNvPr>
          <p:cNvSpPr txBox="1"/>
          <p:nvPr/>
        </p:nvSpPr>
        <p:spPr>
          <a:xfrm>
            <a:off x="571388" y="598658"/>
            <a:ext cx="63995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>
                <a:solidFill>
                  <a:schemeClr val="tx2"/>
                </a:solidFill>
              </a:rPr>
              <a:t>Operační program Spravedlivá transformace – shrnutí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2D98E090-048A-4AEA-A40A-F8DA223E6CC9}"/>
              </a:ext>
            </a:extLst>
          </p:cNvPr>
          <p:cNvSpPr txBox="1"/>
          <p:nvPr/>
        </p:nvSpPr>
        <p:spPr>
          <a:xfrm>
            <a:off x="571389" y="1340768"/>
            <a:ext cx="76010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role kraje je klíčová – nastavuje svůj </a:t>
            </a:r>
            <a:r>
              <a:rPr lang="cs-CZ" sz="2000" b="1" dirty="0">
                <a:solidFill>
                  <a:schemeClr val="tx2"/>
                </a:solidFill>
              </a:rPr>
              <a:t>transformační příběh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na základě toho vzniká Plán spravedlivé územní transformace a operační program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nyní bude klíčové zvládnout </a:t>
            </a:r>
            <a:r>
              <a:rPr lang="cs-CZ" sz="2000" b="1" dirty="0">
                <a:solidFill>
                  <a:schemeClr val="tx2"/>
                </a:solidFill>
              </a:rPr>
              <a:t>výběr strategických projektů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chemeClr val="tx2"/>
                </a:solidFill>
              </a:rPr>
              <a:t>čas</a:t>
            </a:r>
            <a:r>
              <a:rPr lang="cs-CZ" sz="2000" dirty="0">
                <a:solidFill>
                  <a:schemeClr val="tx2"/>
                </a:solidFill>
              </a:rPr>
              <a:t> je velmi limitující faktor, vláda chce mít do poloviny září program připravený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důležitá je </a:t>
            </a:r>
            <a:r>
              <a:rPr lang="cs-CZ" sz="2000" b="1" dirty="0">
                <a:solidFill>
                  <a:schemeClr val="tx2"/>
                </a:solidFill>
              </a:rPr>
              <a:t>intenzivní komunikace </a:t>
            </a:r>
            <a:r>
              <a:rPr lang="cs-CZ" sz="2000" dirty="0">
                <a:solidFill>
                  <a:schemeClr val="tx2"/>
                </a:solidFill>
              </a:rPr>
              <a:t>s MŽP/MMR</a:t>
            </a:r>
          </a:p>
        </p:txBody>
      </p:sp>
      <p:pic>
        <p:nvPicPr>
          <p:cNvPr id="5" name="Grafický objekt 4" descr="Deska s klipem, odškrtnuté se souvislou výplní">
            <a:extLst>
              <a:ext uri="{FF2B5EF4-FFF2-40B4-BE49-F238E27FC236}">
                <a16:creationId xmlns:a16="http://schemas.microsoft.com/office/drawing/2014/main" id="{D9D324F2-8F60-46C7-9942-A95A59E30E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1388" y="5085184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389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7484F360-19BF-4017-BCA1-4903F5B8F5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24" y="1376841"/>
            <a:ext cx="8434752" cy="410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02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703E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31CF44A6-BF5C-42EC-A833-EB2340206F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454" y="2780928"/>
            <a:ext cx="1615092" cy="1615092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7231A321-8074-489F-A535-8A18869E6205}"/>
              </a:ext>
            </a:extLst>
          </p:cNvPr>
          <p:cNvSpPr txBox="1"/>
          <p:nvPr/>
        </p:nvSpPr>
        <p:spPr>
          <a:xfrm>
            <a:off x="323528" y="6258797"/>
            <a:ext cx="3218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bg2"/>
                </a:solidFill>
              </a:rPr>
              <a:t>jan.kriz@mzp.cz</a:t>
            </a:r>
          </a:p>
        </p:txBody>
      </p:sp>
    </p:spTree>
    <p:extLst>
      <p:ext uri="{BB962C8B-B14F-4D97-AF65-F5344CB8AC3E}">
        <p14:creationId xmlns:p14="http://schemas.microsoft.com/office/powerpoint/2010/main" val="323374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Obrázek 20">
            <a:extLst>
              <a:ext uri="{FF2B5EF4-FFF2-40B4-BE49-F238E27FC236}">
                <a16:creationId xmlns:a16="http://schemas.microsoft.com/office/drawing/2014/main" id="{B4E0A1B5-69CD-4040-B46D-EF2FC8F711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" y="-3083"/>
            <a:ext cx="9143342" cy="6858000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EA01891B-48A3-498E-8102-86639CFD3B39}"/>
              </a:ext>
            </a:extLst>
          </p:cNvPr>
          <p:cNvSpPr/>
          <p:nvPr/>
        </p:nvSpPr>
        <p:spPr>
          <a:xfrm>
            <a:off x="2483768" y="3570048"/>
            <a:ext cx="3072783" cy="2369064"/>
          </a:xfrm>
          <a:prstGeom prst="rect">
            <a:avLst/>
          </a:prstGeom>
          <a:solidFill>
            <a:srgbClr val="0A59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A61775CD-A699-4CE9-A041-D2DAA4BDAD59}"/>
              </a:ext>
            </a:extLst>
          </p:cNvPr>
          <p:cNvSpPr/>
          <p:nvPr/>
        </p:nvSpPr>
        <p:spPr>
          <a:xfrm>
            <a:off x="678290" y="1322478"/>
            <a:ext cx="3072783" cy="2150948"/>
          </a:xfrm>
          <a:prstGeom prst="rect">
            <a:avLst/>
          </a:prstGeom>
          <a:solidFill>
            <a:srgbClr val="703E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9B7BBAD5-6DF5-4637-BE3C-749492CFE28D}"/>
              </a:ext>
            </a:extLst>
          </p:cNvPr>
          <p:cNvSpPr/>
          <p:nvPr/>
        </p:nvSpPr>
        <p:spPr>
          <a:xfrm>
            <a:off x="3923928" y="449090"/>
            <a:ext cx="4320480" cy="3024336"/>
          </a:xfrm>
          <a:prstGeom prst="rect">
            <a:avLst/>
          </a:prstGeom>
          <a:solidFill>
            <a:srgbClr val="BE86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9CFFF1ED-DB48-472B-9F5B-86C536A2FBCE}"/>
              </a:ext>
            </a:extLst>
          </p:cNvPr>
          <p:cNvSpPr txBox="1"/>
          <p:nvPr/>
        </p:nvSpPr>
        <p:spPr>
          <a:xfrm>
            <a:off x="4139952" y="665114"/>
            <a:ext cx="213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Modernizační fond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7DEBF903-F57D-47DF-9864-29DF31566FD7}"/>
              </a:ext>
            </a:extLst>
          </p:cNvPr>
          <p:cNvSpPr txBox="1"/>
          <p:nvPr/>
        </p:nvSpPr>
        <p:spPr>
          <a:xfrm>
            <a:off x="2582225" y="3684172"/>
            <a:ext cx="2863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Operační program</a:t>
            </a:r>
          </a:p>
          <a:p>
            <a:r>
              <a:rPr lang="cs-CZ" b="1" dirty="0">
                <a:solidFill>
                  <a:schemeClr val="bg1"/>
                </a:solidFill>
              </a:rPr>
              <a:t>Životní prostředí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576B0595-A48F-4E8A-ABBD-7B41F8A44918}"/>
              </a:ext>
            </a:extLst>
          </p:cNvPr>
          <p:cNvSpPr txBox="1"/>
          <p:nvPr/>
        </p:nvSpPr>
        <p:spPr>
          <a:xfrm>
            <a:off x="784642" y="1422068"/>
            <a:ext cx="2860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Operační program</a:t>
            </a:r>
          </a:p>
          <a:p>
            <a:r>
              <a:rPr lang="cs-CZ" b="1" dirty="0">
                <a:solidFill>
                  <a:schemeClr val="bg1"/>
                </a:solidFill>
              </a:rPr>
              <a:t>Spravedlivá transformace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70BE5E5B-1E79-43A2-80AA-C89130A43810}"/>
              </a:ext>
            </a:extLst>
          </p:cNvPr>
          <p:cNvSpPr txBox="1"/>
          <p:nvPr/>
        </p:nvSpPr>
        <p:spPr>
          <a:xfrm>
            <a:off x="6270663" y="2871374"/>
            <a:ext cx="1834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>
                <a:solidFill>
                  <a:schemeClr val="bg1"/>
                </a:solidFill>
              </a:rPr>
              <a:t>150 mld. Kč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C71486CE-525F-4C33-A612-F79100F78859}"/>
              </a:ext>
            </a:extLst>
          </p:cNvPr>
          <p:cNvSpPr txBox="1"/>
          <p:nvPr/>
        </p:nvSpPr>
        <p:spPr>
          <a:xfrm>
            <a:off x="1982702" y="2869780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>
                <a:solidFill>
                  <a:schemeClr val="bg1"/>
                </a:solidFill>
              </a:rPr>
              <a:t>40 mld. Kč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B010FCE5-9099-4F81-A267-017049E89183}"/>
              </a:ext>
            </a:extLst>
          </p:cNvPr>
          <p:cNvSpPr txBox="1"/>
          <p:nvPr/>
        </p:nvSpPr>
        <p:spPr>
          <a:xfrm>
            <a:off x="3739146" y="5322847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>
                <a:solidFill>
                  <a:schemeClr val="bg1"/>
                </a:solidFill>
              </a:rPr>
              <a:t>60 mld. Kč</a:t>
            </a: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804CB0BF-E954-480E-BAAC-C533889A1ED9}"/>
              </a:ext>
            </a:extLst>
          </p:cNvPr>
          <p:cNvSpPr/>
          <p:nvPr/>
        </p:nvSpPr>
        <p:spPr>
          <a:xfrm>
            <a:off x="657848" y="6056204"/>
            <a:ext cx="7602137" cy="557860"/>
          </a:xfrm>
          <a:prstGeom prst="rect">
            <a:avLst/>
          </a:prstGeom>
          <a:solidFill>
            <a:srgbClr val="037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A7E65D7D-DBB8-4CAB-94ED-73AD51C13140}"/>
              </a:ext>
            </a:extLst>
          </p:cNvPr>
          <p:cNvSpPr txBox="1"/>
          <p:nvPr/>
        </p:nvSpPr>
        <p:spPr>
          <a:xfrm>
            <a:off x="2223591" y="6152826"/>
            <a:ext cx="5016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+ národní program Nová zelená úsporám</a:t>
            </a:r>
          </a:p>
        </p:txBody>
      </p:sp>
    </p:spTree>
    <p:extLst>
      <p:ext uri="{BB962C8B-B14F-4D97-AF65-F5344CB8AC3E}">
        <p14:creationId xmlns:p14="http://schemas.microsoft.com/office/powerpoint/2010/main" val="4089689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E3130330-5F66-44CD-A328-81E0FBBBDCBB}"/>
              </a:ext>
            </a:extLst>
          </p:cNvPr>
          <p:cNvSpPr txBox="1"/>
          <p:nvPr/>
        </p:nvSpPr>
        <p:spPr>
          <a:xfrm>
            <a:off x="539552" y="980728"/>
            <a:ext cx="2343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>
                <a:solidFill>
                  <a:schemeClr val="tx2"/>
                </a:solidFill>
              </a:rPr>
              <a:t>Modernizační fond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C8063B9C-2F2B-4A82-AC90-92FD88BE4E6A}"/>
              </a:ext>
            </a:extLst>
          </p:cNvPr>
          <p:cNvSpPr txBox="1"/>
          <p:nvPr/>
        </p:nvSpPr>
        <p:spPr>
          <a:xfrm>
            <a:off x="3347864" y="2225833"/>
            <a:ext cx="522665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eriod"/>
            </a:pPr>
            <a:r>
              <a:rPr lang="cs-CZ" b="1" dirty="0">
                <a:solidFill>
                  <a:schemeClr val="accent6"/>
                </a:solidFill>
              </a:rPr>
              <a:t>změna palivové základny v teplárnách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cs-CZ" b="1" dirty="0">
                <a:solidFill>
                  <a:schemeClr val="accent6"/>
                </a:solidFill>
              </a:rPr>
              <a:t>nové OZE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cs-CZ" b="1" dirty="0">
                <a:solidFill>
                  <a:schemeClr val="accent6"/>
                </a:solidFill>
              </a:rPr>
              <a:t>průmysl v ETS (energetické úspory, emise CO2)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energetické úspory v podnikání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čistá mobilita (podnikatelé)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čistá mobilita (veřejný sektor)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energetické úspory (veřejný sektor)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komunitní energetika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veřejné osvětlení</a:t>
            </a:r>
          </a:p>
        </p:txBody>
      </p: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86DB8F0C-F61C-4100-835F-E59E2A761A4C}"/>
              </a:ext>
            </a:extLst>
          </p:cNvPr>
          <p:cNvGrpSpPr/>
          <p:nvPr/>
        </p:nvGrpSpPr>
        <p:grpSpPr>
          <a:xfrm>
            <a:off x="569478" y="2256156"/>
            <a:ext cx="2320881" cy="2861518"/>
            <a:chOff x="562582" y="2128199"/>
            <a:chExt cx="2320881" cy="2861518"/>
          </a:xfrm>
        </p:grpSpPr>
        <p:pic>
          <p:nvPicPr>
            <p:cNvPr id="4" name="Grafický objekt 3">
              <a:extLst>
                <a:ext uri="{FF2B5EF4-FFF2-40B4-BE49-F238E27FC236}">
                  <a16:creationId xmlns:a16="http://schemas.microsoft.com/office/drawing/2014/main" id="{B05E8D4E-9E5A-4217-BA13-A4B974D875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00128" y="3836814"/>
              <a:ext cx="2022758" cy="1152903"/>
            </a:xfrm>
            <a:prstGeom prst="rect">
              <a:avLst/>
            </a:prstGeom>
          </p:spPr>
        </p:pic>
        <p:grpSp>
          <p:nvGrpSpPr>
            <p:cNvPr id="8" name="Skupina 7">
              <a:extLst>
                <a:ext uri="{FF2B5EF4-FFF2-40B4-BE49-F238E27FC236}">
                  <a16:creationId xmlns:a16="http://schemas.microsoft.com/office/drawing/2014/main" id="{B41F6266-CBEC-44AC-A2D7-75F7091FA437}"/>
                </a:ext>
              </a:extLst>
            </p:cNvPr>
            <p:cNvGrpSpPr/>
            <p:nvPr/>
          </p:nvGrpSpPr>
          <p:grpSpPr>
            <a:xfrm>
              <a:off x="562582" y="2128199"/>
              <a:ext cx="2320881" cy="1353688"/>
              <a:chOff x="539552" y="2283877"/>
              <a:chExt cx="2320881" cy="1353688"/>
            </a:xfrm>
          </p:grpSpPr>
          <p:grpSp>
            <p:nvGrpSpPr>
              <p:cNvPr id="14" name="Skupina 13">
                <a:extLst>
                  <a:ext uri="{FF2B5EF4-FFF2-40B4-BE49-F238E27FC236}">
                    <a16:creationId xmlns:a16="http://schemas.microsoft.com/office/drawing/2014/main" id="{DE637970-4C43-4BFA-804F-DC15CDBEB846}"/>
                  </a:ext>
                </a:extLst>
              </p:cNvPr>
              <p:cNvGrpSpPr/>
              <p:nvPr/>
            </p:nvGrpSpPr>
            <p:grpSpPr>
              <a:xfrm>
                <a:off x="539552" y="2283877"/>
                <a:ext cx="2300619" cy="1353688"/>
                <a:chOff x="658213" y="1721579"/>
                <a:chExt cx="2878883" cy="1693939"/>
              </a:xfrm>
            </p:grpSpPr>
            <p:sp>
              <p:nvSpPr>
                <p:cNvPr id="20" name="Obdélník 19">
                  <a:extLst>
                    <a:ext uri="{FF2B5EF4-FFF2-40B4-BE49-F238E27FC236}">
                      <a16:creationId xmlns:a16="http://schemas.microsoft.com/office/drawing/2014/main" id="{84D72FB5-46C7-45CA-8A93-045E7880C646}"/>
                    </a:ext>
                  </a:extLst>
                </p:cNvPr>
                <p:cNvSpPr/>
                <p:nvPr/>
              </p:nvSpPr>
              <p:spPr>
                <a:xfrm>
                  <a:off x="658213" y="1721579"/>
                  <a:ext cx="2878883" cy="1693939"/>
                </a:xfrm>
                <a:prstGeom prst="rect">
                  <a:avLst/>
                </a:prstGeom>
                <a:solidFill>
                  <a:srgbClr val="BE86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dirty="0"/>
                </a:p>
              </p:txBody>
            </p:sp>
            <p:sp>
              <p:nvSpPr>
                <p:cNvPr id="21" name="TextovéPole 20">
                  <a:extLst>
                    <a:ext uri="{FF2B5EF4-FFF2-40B4-BE49-F238E27FC236}">
                      <a16:creationId xmlns:a16="http://schemas.microsoft.com/office/drawing/2014/main" id="{DA2A0012-D239-48F7-BD5D-1F2C032405C1}"/>
                    </a:ext>
                  </a:extLst>
                </p:cNvPr>
                <p:cNvSpPr txBox="1"/>
                <p:nvPr/>
              </p:nvSpPr>
              <p:spPr>
                <a:xfrm>
                  <a:off x="726352" y="2114717"/>
                  <a:ext cx="2642197" cy="6547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cs-CZ" sz="2800" b="1" dirty="0">
                      <a:solidFill>
                        <a:schemeClr val="bg1"/>
                      </a:solidFill>
                    </a:rPr>
                    <a:t>150 mld. Kč</a:t>
                  </a:r>
                </a:p>
              </p:txBody>
            </p:sp>
          </p:grpSp>
          <p:sp>
            <p:nvSpPr>
              <p:cNvPr id="19" name="TextovéPole 18">
                <a:extLst>
                  <a:ext uri="{FF2B5EF4-FFF2-40B4-BE49-F238E27FC236}">
                    <a16:creationId xmlns:a16="http://schemas.microsoft.com/office/drawing/2014/main" id="{6D8F3FD5-FA70-48DE-86B3-249483C94D4B}"/>
                  </a:ext>
                </a:extLst>
              </p:cNvPr>
              <p:cNvSpPr txBox="1"/>
              <p:nvPr/>
            </p:nvSpPr>
            <p:spPr>
              <a:xfrm>
                <a:off x="1616903" y="3044346"/>
                <a:ext cx="12435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400" b="1" dirty="0">
                    <a:solidFill>
                      <a:schemeClr val="bg1"/>
                    </a:solidFill>
                  </a:rPr>
                  <a:t>2021-2030</a:t>
                </a:r>
                <a:endParaRPr lang="cs-CZ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0C1673A6-1580-4240-A666-7F937722320A}"/>
              </a:ext>
            </a:extLst>
          </p:cNvPr>
          <p:cNvGrpSpPr/>
          <p:nvPr/>
        </p:nvGrpSpPr>
        <p:grpSpPr>
          <a:xfrm>
            <a:off x="7812360" y="2236480"/>
            <a:ext cx="352829" cy="337849"/>
            <a:chOff x="5436096" y="908720"/>
            <a:chExt cx="601607" cy="576064"/>
          </a:xfrm>
        </p:grpSpPr>
        <p:sp>
          <p:nvSpPr>
            <p:cNvPr id="23" name="Ovál 22">
              <a:extLst>
                <a:ext uri="{FF2B5EF4-FFF2-40B4-BE49-F238E27FC236}">
                  <a16:creationId xmlns:a16="http://schemas.microsoft.com/office/drawing/2014/main" id="{9BD0E86E-A4DD-4D90-AA6E-D1EAB835C2A9}"/>
                </a:ext>
              </a:extLst>
            </p:cNvPr>
            <p:cNvSpPr/>
            <p:nvPr/>
          </p:nvSpPr>
          <p:spPr>
            <a:xfrm>
              <a:off x="5436096" y="908720"/>
              <a:ext cx="576064" cy="576064"/>
            </a:xfrm>
            <a:prstGeom prst="ellipse">
              <a:avLst/>
            </a:prstGeom>
            <a:solidFill>
              <a:srgbClr val="BE86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/>
            </a:p>
          </p:txBody>
        </p:sp>
        <p:sp>
          <p:nvSpPr>
            <p:cNvPr id="24" name="Tvar L 23">
              <a:extLst>
                <a:ext uri="{FF2B5EF4-FFF2-40B4-BE49-F238E27FC236}">
                  <a16:creationId xmlns:a16="http://schemas.microsoft.com/office/drawing/2014/main" id="{9A69A5C5-2D0A-4C27-881F-868BA81DFAFE}"/>
                </a:ext>
              </a:extLst>
            </p:cNvPr>
            <p:cNvSpPr/>
            <p:nvPr/>
          </p:nvSpPr>
          <p:spPr>
            <a:xfrm rot="18900000">
              <a:off x="5554899" y="945226"/>
              <a:ext cx="482804" cy="332340"/>
            </a:xfrm>
            <a:prstGeom prst="corner">
              <a:avLst/>
            </a:prstGeom>
            <a:solidFill>
              <a:schemeClr val="bg1"/>
            </a:solidFill>
            <a:ln w="38100">
              <a:solidFill>
                <a:srgbClr val="BE86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/>
            </a:p>
          </p:txBody>
        </p:sp>
      </p:grpSp>
      <p:grpSp>
        <p:nvGrpSpPr>
          <p:cNvPr id="25" name="Skupina 24">
            <a:extLst>
              <a:ext uri="{FF2B5EF4-FFF2-40B4-BE49-F238E27FC236}">
                <a16:creationId xmlns:a16="http://schemas.microsoft.com/office/drawing/2014/main" id="{8D5F6B43-EC58-4B75-AE84-E09569DEBE25}"/>
              </a:ext>
            </a:extLst>
          </p:cNvPr>
          <p:cNvGrpSpPr/>
          <p:nvPr/>
        </p:nvGrpSpPr>
        <p:grpSpPr>
          <a:xfrm>
            <a:off x="5004048" y="2570327"/>
            <a:ext cx="352829" cy="337849"/>
            <a:chOff x="5436096" y="908720"/>
            <a:chExt cx="601607" cy="576064"/>
          </a:xfrm>
        </p:grpSpPr>
        <p:sp>
          <p:nvSpPr>
            <p:cNvPr id="26" name="Ovál 25">
              <a:extLst>
                <a:ext uri="{FF2B5EF4-FFF2-40B4-BE49-F238E27FC236}">
                  <a16:creationId xmlns:a16="http://schemas.microsoft.com/office/drawing/2014/main" id="{BD636D99-4B93-436F-933B-6B35F25395E9}"/>
                </a:ext>
              </a:extLst>
            </p:cNvPr>
            <p:cNvSpPr/>
            <p:nvPr/>
          </p:nvSpPr>
          <p:spPr>
            <a:xfrm>
              <a:off x="5436096" y="908720"/>
              <a:ext cx="576064" cy="576064"/>
            </a:xfrm>
            <a:prstGeom prst="ellipse">
              <a:avLst/>
            </a:prstGeom>
            <a:solidFill>
              <a:srgbClr val="BE86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/>
            </a:p>
          </p:txBody>
        </p:sp>
        <p:sp>
          <p:nvSpPr>
            <p:cNvPr id="27" name="Tvar L 26">
              <a:extLst>
                <a:ext uri="{FF2B5EF4-FFF2-40B4-BE49-F238E27FC236}">
                  <a16:creationId xmlns:a16="http://schemas.microsoft.com/office/drawing/2014/main" id="{290EC294-53FB-40FA-B2F7-3F912476D9E7}"/>
                </a:ext>
              </a:extLst>
            </p:cNvPr>
            <p:cNvSpPr/>
            <p:nvPr/>
          </p:nvSpPr>
          <p:spPr>
            <a:xfrm rot="18900000">
              <a:off x="5554899" y="945226"/>
              <a:ext cx="482804" cy="332340"/>
            </a:xfrm>
            <a:prstGeom prst="corner">
              <a:avLst/>
            </a:prstGeom>
            <a:solidFill>
              <a:schemeClr val="bg1"/>
            </a:solidFill>
            <a:ln w="38100">
              <a:solidFill>
                <a:srgbClr val="BE86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/>
            </a:p>
          </p:txBody>
        </p:sp>
      </p:grpSp>
      <p:grpSp>
        <p:nvGrpSpPr>
          <p:cNvPr id="28" name="Skupina 27">
            <a:extLst>
              <a:ext uri="{FF2B5EF4-FFF2-40B4-BE49-F238E27FC236}">
                <a16:creationId xmlns:a16="http://schemas.microsoft.com/office/drawing/2014/main" id="{880E4E8C-DD1B-47E5-B3DB-81565FB45367}"/>
              </a:ext>
            </a:extLst>
          </p:cNvPr>
          <p:cNvGrpSpPr/>
          <p:nvPr/>
        </p:nvGrpSpPr>
        <p:grpSpPr>
          <a:xfrm>
            <a:off x="8221693" y="3016625"/>
            <a:ext cx="352829" cy="337849"/>
            <a:chOff x="5436096" y="908720"/>
            <a:chExt cx="601607" cy="576064"/>
          </a:xfrm>
        </p:grpSpPr>
        <p:sp>
          <p:nvSpPr>
            <p:cNvPr id="29" name="Ovál 28">
              <a:extLst>
                <a:ext uri="{FF2B5EF4-FFF2-40B4-BE49-F238E27FC236}">
                  <a16:creationId xmlns:a16="http://schemas.microsoft.com/office/drawing/2014/main" id="{1F2607E5-D16E-45BC-ADA5-BEF6AFF4BC21}"/>
                </a:ext>
              </a:extLst>
            </p:cNvPr>
            <p:cNvSpPr/>
            <p:nvPr/>
          </p:nvSpPr>
          <p:spPr>
            <a:xfrm>
              <a:off x="5436096" y="908720"/>
              <a:ext cx="576064" cy="576064"/>
            </a:xfrm>
            <a:prstGeom prst="ellipse">
              <a:avLst/>
            </a:prstGeom>
            <a:solidFill>
              <a:srgbClr val="BE86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/>
            </a:p>
          </p:txBody>
        </p:sp>
        <p:sp>
          <p:nvSpPr>
            <p:cNvPr id="30" name="Tvar L 29">
              <a:extLst>
                <a:ext uri="{FF2B5EF4-FFF2-40B4-BE49-F238E27FC236}">
                  <a16:creationId xmlns:a16="http://schemas.microsoft.com/office/drawing/2014/main" id="{B3E5767A-D2FA-43CA-AD65-5A2A868C4D50}"/>
                </a:ext>
              </a:extLst>
            </p:cNvPr>
            <p:cNvSpPr/>
            <p:nvPr/>
          </p:nvSpPr>
          <p:spPr>
            <a:xfrm rot="18900000">
              <a:off x="5554899" y="945226"/>
              <a:ext cx="482804" cy="332340"/>
            </a:xfrm>
            <a:prstGeom prst="corner">
              <a:avLst/>
            </a:prstGeom>
            <a:solidFill>
              <a:schemeClr val="bg1"/>
            </a:solidFill>
            <a:ln w="38100">
              <a:solidFill>
                <a:srgbClr val="BE86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2794922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af 8">
            <a:extLst>
              <a:ext uri="{FF2B5EF4-FFF2-40B4-BE49-F238E27FC236}">
                <a16:creationId xmlns:a16="http://schemas.microsoft.com/office/drawing/2014/main" id="{425A8124-EBEA-4DBB-A83D-97E5F5F172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2149332"/>
              </p:ext>
            </p:extLst>
          </p:nvPr>
        </p:nvGraphicFramePr>
        <p:xfrm>
          <a:off x="413469" y="1976008"/>
          <a:ext cx="3880637" cy="2156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ovéPole 9">
            <a:extLst>
              <a:ext uri="{FF2B5EF4-FFF2-40B4-BE49-F238E27FC236}">
                <a16:creationId xmlns:a16="http://schemas.microsoft.com/office/drawing/2014/main" id="{BE79CF18-59EB-4E9A-9124-A8BBDB23CC25}"/>
              </a:ext>
            </a:extLst>
          </p:cNvPr>
          <p:cNvSpPr txBox="1"/>
          <p:nvPr/>
        </p:nvSpPr>
        <p:spPr>
          <a:xfrm>
            <a:off x="539552" y="569068"/>
            <a:ext cx="3754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>
                <a:solidFill>
                  <a:schemeClr val="tx2"/>
                </a:solidFill>
              </a:rPr>
              <a:t>Modernizační fond – aktuality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E6990D15-559F-4D9B-A97E-E3DE09961290}"/>
              </a:ext>
            </a:extLst>
          </p:cNvPr>
          <p:cNvSpPr txBox="1"/>
          <p:nvPr/>
        </p:nvSpPr>
        <p:spPr>
          <a:xfrm>
            <a:off x="539552" y="1246692"/>
            <a:ext cx="7345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6"/>
                </a:solidFill>
              </a:rPr>
              <a:t>v rámci předregistračních výzev si KVK v porovnání s ostatními kraji vede nadprůměrně</a:t>
            </a:r>
          </a:p>
        </p:txBody>
      </p:sp>
      <p:graphicFrame>
        <p:nvGraphicFramePr>
          <p:cNvPr id="12" name="Graf 11">
            <a:extLst>
              <a:ext uri="{FF2B5EF4-FFF2-40B4-BE49-F238E27FC236}">
                <a16:creationId xmlns:a16="http://schemas.microsoft.com/office/drawing/2014/main" id="{9EAE8F9D-51DC-4DFA-B7C2-9599608353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4892548"/>
              </p:ext>
            </p:extLst>
          </p:nvPr>
        </p:nvGraphicFramePr>
        <p:xfrm>
          <a:off x="4716016" y="1805962"/>
          <a:ext cx="4186623" cy="2326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ovéPole 12">
            <a:extLst>
              <a:ext uri="{FF2B5EF4-FFF2-40B4-BE49-F238E27FC236}">
                <a16:creationId xmlns:a16="http://schemas.microsoft.com/office/drawing/2014/main" id="{243D8D34-7D77-4432-93AE-FBB3E5D354DE}"/>
              </a:ext>
            </a:extLst>
          </p:cNvPr>
          <p:cNvSpPr txBox="1"/>
          <p:nvPr/>
        </p:nvSpPr>
        <p:spPr>
          <a:xfrm>
            <a:off x="3650981" y="1935079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dirty="0">
                <a:solidFill>
                  <a:schemeClr val="tx2"/>
                </a:solidFill>
              </a:rPr>
              <a:t>HEAT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456E13D1-42A6-443B-95F5-06FE625CAACA}"/>
              </a:ext>
            </a:extLst>
          </p:cNvPr>
          <p:cNvSpPr txBox="1"/>
          <p:nvPr/>
        </p:nvSpPr>
        <p:spPr>
          <a:xfrm>
            <a:off x="8172400" y="1893023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dirty="0">
                <a:solidFill>
                  <a:schemeClr val="tx2"/>
                </a:solidFill>
              </a:rPr>
              <a:t>RES+</a:t>
            </a:r>
          </a:p>
        </p:txBody>
      </p:sp>
      <p:graphicFrame>
        <p:nvGraphicFramePr>
          <p:cNvPr id="15" name="Graf 14">
            <a:extLst>
              <a:ext uri="{FF2B5EF4-FFF2-40B4-BE49-F238E27FC236}">
                <a16:creationId xmlns:a16="http://schemas.microsoft.com/office/drawing/2014/main" id="{299AC28A-1F7A-4D45-B1F8-F3194AC3A6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1884143"/>
              </p:ext>
            </p:extLst>
          </p:nvPr>
        </p:nvGraphicFramePr>
        <p:xfrm>
          <a:off x="334039" y="4215587"/>
          <a:ext cx="3960067" cy="2314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ovéPole 15">
            <a:extLst>
              <a:ext uri="{FF2B5EF4-FFF2-40B4-BE49-F238E27FC236}">
                <a16:creationId xmlns:a16="http://schemas.microsoft.com/office/drawing/2014/main" id="{448C46C9-FA3B-4A68-AEF3-70CAA8646D53}"/>
              </a:ext>
            </a:extLst>
          </p:cNvPr>
          <p:cNvSpPr txBox="1"/>
          <p:nvPr/>
        </p:nvSpPr>
        <p:spPr>
          <a:xfrm>
            <a:off x="3178095" y="4293096"/>
            <a:ext cx="1116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b="1" dirty="0">
                <a:solidFill>
                  <a:schemeClr val="tx2"/>
                </a:solidFill>
              </a:rPr>
              <a:t>ENERG ETS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17BA0D86-0443-40ED-BF5C-8867F01A7746}"/>
              </a:ext>
            </a:extLst>
          </p:cNvPr>
          <p:cNvSpPr txBox="1"/>
          <p:nvPr/>
        </p:nvSpPr>
        <p:spPr>
          <a:xfrm>
            <a:off x="5440128" y="5877272"/>
            <a:ext cx="33698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>
                <a:solidFill>
                  <a:schemeClr val="tx2"/>
                </a:solidFill>
              </a:rPr>
              <a:t>*grafy dle počtu došlých záměrů na 1 000 obyvatel kraje</a:t>
            </a:r>
          </a:p>
        </p:txBody>
      </p:sp>
    </p:spTree>
    <p:extLst>
      <p:ext uri="{BB962C8B-B14F-4D97-AF65-F5344CB8AC3E}">
        <p14:creationId xmlns:p14="http://schemas.microsoft.com/office/powerpoint/2010/main" val="1657887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E3130330-5F66-44CD-A328-81E0FBBBDCBB}"/>
              </a:ext>
            </a:extLst>
          </p:cNvPr>
          <p:cNvSpPr txBox="1"/>
          <p:nvPr/>
        </p:nvSpPr>
        <p:spPr>
          <a:xfrm>
            <a:off x="539552" y="980728"/>
            <a:ext cx="3626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>
                <a:solidFill>
                  <a:schemeClr val="tx2"/>
                </a:solidFill>
              </a:rPr>
              <a:t>Modernizační fond – aktuality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F889E8AF-AB99-4137-B18A-2B34D9D99F01}"/>
              </a:ext>
            </a:extLst>
          </p:cNvPr>
          <p:cNvSpPr txBox="1"/>
          <p:nvPr/>
        </p:nvSpPr>
        <p:spPr>
          <a:xfrm>
            <a:off x="610789" y="1772816"/>
            <a:ext cx="69855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accent6"/>
                </a:solidFill>
              </a:rPr>
              <a:t>v březnu proběhla </a:t>
            </a:r>
            <a:r>
              <a:rPr lang="cs-CZ" b="1" dirty="0">
                <a:solidFill>
                  <a:schemeClr val="accent6"/>
                </a:solidFill>
              </a:rPr>
              <a:t>Platforma pro Modernizační fond </a:t>
            </a:r>
            <a:r>
              <a:rPr lang="cs-CZ" dirty="0">
                <a:solidFill>
                  <a:schemeClr val="accent6"/>
                </a:solidFill>
              </a:rPr>
              <a:t>a byly představeny první tři programy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6"/>
                </a:solidFill>
              </a:rPr>
              <a:t>po finálních úpravách předložíme programy </a:t>
            </a:r>
            <a:r>
              <a:rPr lang="cs-CZ" b="1" dirty="0">
                <a:solidFill>
                  <a:schemeClr val="accent6"/>
                </a:solidFill>
              </a:rPr>
              <a:t>Evropské investiční bance</a:t>
            </a:r>
            <a:r>
              <a:rPr lang="cs-CZ" dirty="0">
                <a:solidFill>
                  <a:schemeClr val="accent6"/>
                </a:solidFill>
              </a:rPr>
              <a:t> ke schválení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6"/>
                </a:solidFill>
              </a:rPr>
              <a:t>během 2. čtvrtletí vyhlásíme </a:t>
            </a:r>
            <a:r>
              <a:rPr lang="cs-CZ" b="1" dirty="0">
                <a:solidFill>
                  <a:schemeClr val="accent6"/>
                </a:solidFill>
              </a:rPr>
              <a:t>první výzvy </a:t>
            </a:r>
            <a:r>
              <a:rPr lang="cs-CZ" dirty="0">
                <a:solidFill>
                  <a:schemeClr val="accent6"/>
                </a:solidFill>
              </a:rPr>
              <a:t>v celkovém objemu cca 7 mld. Kč</a:t>
            </a:r>
          </a:p>
        </p:txBody>
      </p:sp>
      <p:pic>
        <p:nvPicPr>
          <p:cNvPr id="5" name="Grafický objekt 4" descr="Denní kalendář se souvislou výplní">
            <a:extLst>
              <a:ext uri="{FF2B5EF4-FFF2-40B4-BE49-F238E27FC236}">
                <a16:creationId xmlns:a16="http://schemas.microsoft.com/office/drawing/2014/main" id="{2112E528-9B61-44F3-A02F-F2C94C49C7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9552" y="5013176"/>
            <a:ext cx="1496861" cy="149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97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E3130330-5F66-44CD-A328-81E0FBBBDCBB}"/>
              </a:ext>
            </a:extLst>
          </p:cNvPr>
          <p:cNvSpPr txBox="1"/>
          <p:nvPr/>
        </p:nvSpPr>
        <p:spPr>
          <a:xfrm>
            <a:off x="539552" y="980728"/>
            <a:ext cx="60003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>
                <a:solidFill>
                  <a:schemeClr val="tx2"/>
                </a:solidFill>
              </a:rPr>
              <a:t>Modernizační fond – zvýhodnění uhelných regionů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F889E8AF-AB99-4137-B18A-2B34D9D99F01}"/>
              </a:ext>
            </a:extLst>
          </p:cNvPr>
          <p:cNvSpPr txBox="1"/>
          <p:nvPr/>
        </p:nvSpPr>
        <p:spPr>
          <a:xfrm>
            <a:off x="610789" y="1772816"/>
            <a:ext cx="698554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6"/>
                </a:solidFill>
              </a:rPr>
              <a:t>uhelné regiony jsou zvýhodněné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chemeClr val="accent6"/>
                </a:solidFill>
              </a:rPr>
              <a:t>HEAT</a:t>
            </a:r>
            <a:r>
              <a:rPr lang="cs-CZ" dirty="0">
                <a:solidFill>
                  <a:schemeClr val="accent6"/>
                </a:solidFill>
              </a:rPr>
              <a:t>: v rámci výzvy  vyčleněno </a:t>
            </a:r>
            <a:r>
              <a:rPr lang="cs-CZ" b="1" dirty="0" smtClean="0">
                <a:solidFill>
                  <a:schemeClr val="accent6"/>
                </a:solidFill>
              </a:rPr>
              <a:t>30 % </a:t>
            </a:r>
            <a:r>
              <a:rPr lang="cs-CZ" b="1" dirty="0">
                <a:solidFill>
                  <a:schemeClr val="accent6"/>
                </a:solidFill>
              </a:rPr>
              <a:t>alokace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chemeClr val="accent6"/>
                </a:solidFill>
              </a:rPr>
              <a:t>RES+</a:t>
            </a:r>
            <a:r>
              <a:rPr lang="cs-CZ" dirty="0">
                <a:solidFill>
                  <a:schemeClr val="accent6"/>
                </a:solidFill>
              </a:rPr>
              <a:t>: v soutěžích nad 1 MW </a:t>
            </a:r>
            <a:r>
              <a:rPr lang="cs-CZ" b="1" dirty="0">
                <a:solidFill>
                  <a:schemeClr val="accent6"/>
                </a:solidFill>
              </a:rPr>
              <a:t>10% bodové zvýhodnění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chemeClr val="accent6"/>
                </a:solidFill>
              </a:rPr>
              <a:t>ENERG ETS</a:t>
            </a:r>
            <a:r>
              <a:rPr lang="cs-CZ" dirty="0">
                <a:solidFill>
                  <a:schemeClr val="accent6"/>
                </a:solidFill>
              </a:rPr>
              <a:t>: v rámci výzvy  vyčleněno </a:t>
            </a:r>
            <a:r>
              <a:rPr lang="cs-CZ" b="1" dirty="0" smtClean="0">
                <a:solidFill>
                  <a:schemeClr val="accent6"/>
                </a:solidFill>
              </a:rPr>
              <a:t>30 </a:t>
            </a:r>
            <a:r>
              <a:rPr lang="cs-CZ" b="1" dirty="0">
                <a:solidFill>
                  <a:schemeClr val="accent6"/>
                </a:solidFill>
              </a:rPr>
              <a:t>% alokace</a:t>
            </a:r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7A58F0BE-FF84-45B9-8C70-F811837AE5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3568" y="3826787"/>
            <a:ext cx="3734625" cy="235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05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BA4DED0C-A781-4881-BF36-04C8E4478A0A}"/>
              </a:ext>
            </a:extLst>
          </p:cNvPr>
          <p:cNvSpPr txBox="1"/>
          <p:nvPr/>
        </p:nvSpPr>
        <p:spPr>
          <a:xfrm>
            <a:off x="571388" y="598658"/>
            <a:ext cx="5295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>
                <a:solidFill>
                  <a:schemeClr val="tx2"/>
                </a:solidFill>
              </a:rPr>
              <a:t>Operační program Spravedlivá transformace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2D98E090-048A-4AEA-A40A-F8DA223E6CC9}"/>
              </a:ext>
            </a:extLst>
          </p:cNvPr>
          <p:cNvSpPr txBox="1"/>
          <p:nvPr/>
        </p:nvSpPr>
        <p:spPr>
          <a:xfrm>
            <a:off x="571388" y="1340768"/>
            <a:ext cx="593463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nový operační program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řídicí orgán MŽP + zprostředkující subjekt SFŽP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regionálně zaměřený program</a:t>
            </a:r>
          </a:p>
        </p:txBody>
      </p:sp>
      <p:pic>
        <p:nvPicPr>
          <p:cNvPr id="11" name="Grafický objekt 10" descr="Terč se souvislou výplní">
            <a:extLst>
              <a:ext uri="{FF2B5EF4-FFF2-40B4-BE49-F238E27FC236}">
                <a16:creationId xmlns:a16="http://schemas.microsoft.com/office/drawing/2014/main" id="{0E1C5DF1-6EC1-41AE-B081-46DBB440E1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5790" y="2944486"/>
            <a:ext cx="560852" cy="560850"/>
          </a:xfrm>
          <a:prstGeom prst="rect">
            <a:avLst/>
          </a:prstGeom>
        </p:spPr>
      </p:pic>
      <p:pic>
        <p:nvPicPr>
          <p:cNvPr id="12" name="Obrázek 11" descr="Obsah obrázku osvětlené, tmavé&#10;&#10;Popis byl vytvořen automaticky">
            <a:extLst>
              <a:ext uri="{FF2B5EF4-FFF2-40B4-BE49-F238E27FC236}">
                <a16:creationId xmlns:a16="http://schemas.microsoft.com/office/drawing/2014/main" id="{2AE91E2F-E23D-4002-9386-53EE4093EA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427" y="4028693"/>
            <a:ext cx="2959212" cy="1689941"/>
          </a:xfrm>
          <a:prstGeom prst="rect">
            <a:avLst/>
          </a:prstGeom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40EBE051-BE94-4BAF-92C9-1F59FFC07FBA}"/>
              </a:ext>
            </a:extLst>
          </p:cNvPr>
          <p:cNvSpPr txBox="1"/>
          <p:nvPr/>
        </p:nvSpPr>
        <p:spPr>
          <a:xfrm>
            <a:off x="1171603" y="2870968"/>
            <a:ext cx="7833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tx2"/>
                </a:solidFill>
              </a:rPr>
              <a:t>řeš</a:t>
            </a:r>
            <a:r>
              <a:rPr lang="en-US" sz="2000" b="1" dirty="0" err="1">
                <a:solidFill>
                  <a:schemeClr val="tx2"/>
                </a:solidFill>
              </a:rPr>
              <a:t>en</a:t>
            </a:r>
            <a:r>
              <a:rPr lang="cs-CZ" sz="2000" b="1" dirty="0">
                <a:solidFill>
                  <a:schemeClr val="tx2"/>
                </a:solidFill>
              </a:rPr>
              <a:t>í </a:t>
            </a:r>
            <a:r>
              <a:rPr lang="cs-CZ" sz="2000" dirty="0">
                <a:solidFill>
                  <a:schemeClr val="tx2"/>
                </a:solidFill>
              </a:rPr>
              <a:t>sociálních, hospodářských a environmentálních </a:t>
            </a:r>
            <a:r>
              <a:rPr lang="cs-CZ" sz="2000" b="1" dirty="0">
                <a:solidFill>
                  <a:schemeClr val="tx2"/>
                </a:solidFill>
              </a:rPr>
              <a:t>dopadů transformace</a:t>
            </a:r>
            <a:r>
              <a:rPr lang="cs-CZ" sz="2000" dirty="0">
                <a:solidFill>
                  <a:schemeClr val="tx2"/>
                </a:solidFill>
              </a:rPr>
              <a:t> na klimaticky neutrální ekonomiku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2131052F-B2E8-44AD-A2B6-1D94103E40C5}"/>
              </a:ext>
            </a:extLst>
          </p:cNvPr>
          <p:cNvSpPr txBox="1"/>
          <p:nvPr/>
        </p:nvSpPr>
        <p:spPr>
          <a:xfrm>
            <a:off x="1238955" y="4028693"/>
            <a:ext cx="4142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solidFill>
                  <a:schemeClr val="tx2"/>
                </a:solidFill>
              </a:rPr>
              <a:t>program neslouží k řešení všech regionálních problémů strukturálně postižených krajů</a:t>
            </a:r>
          </a:p>
        </p:txBody>
      </p:sp>
      <p:pic>
        <p:nvPicPr>
          <p:cNvPr id="16" name="Grafický objekt 15" descr="Varování se souvislou výplní">
            <a:extLst>
              <a:ext uri="{FF2B5EF4-FFF2-40B4-BE49-F238E27FC236}">
                <a16:creationId xmlns:a16="http://schemas.microsoft.com/office/drawing/2014/main" id="{15CE9500-745D-4AC2-930C-294493EB75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0212" y="4190134"/>
            <a:ext cx="560850" cy="560850"/>
          </a:xfrm>
          <a:prstGeom prst="rect">
            <a:avLst/>
          </a:prstGeom>
        </p:spPr>
      </p:pic>
      <p:pic>
        <p:nvPicPr>
          <p:cNvPr id="18" name="Grafický objekt 17" descr="Vysoké napětí se souvislou výplní">
            <a:extLst>
              <a:ext uri="{FF2B5EF4-FFF2-40B4-BE49-F238E27FC236}">
                <a16:creationId xmlns:a16="http://schemas.microsoft.com/office/drawing/2014/main" id="{2DF9B8C7-C913-400A-A84D-0706C4D2629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0212" y="5265659"/>
            <a:ext cx="561600" cy="561600"/>
          </a:xfrm>
          <a:prstGeom prst="rect">
            <a:avLst/>
          </a:prstGeom>
        </p:spPr>
      </p:pic>
      <p:sp>
        <p:nvSpPr>
          <p:cNvPr id="19" name="TextovéPole 18">
            <a:extLst>
              <a:ext uri="{FF2B5EF4-FFF2-40B4-BE49-F238E27FC236}">
                <a16:creationId xmlns:a16="http://schemas.microsoft.com/office/drawing/2014/main" id="{4E18249A-F2ED-466E-87A2-A88591ACCE9F}"/>
              </a:ext>
            </a:extLst>
          </p:cNvPr>
          <p:cNvSpPr txBox="1"/>
          <p:nvPr/>
        </p:nvSpPr>
        <p:spPr>
          <a:xfrm>
            <a:off x="1238955" y="5192516"/>
            <a:ext cx="44851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solidFill>
                  <a:schemeClr val="tx2"/>
                </a:solidFill>
              </a:rPr>
              <a:t>k </a:t>
            </a:r>
            <a:r>
              <a:rPr lang="cs-CZ" sz="2000" b="1" dirty="0">
                <a:solidFill>
                  <a:srgbClr val="BE864B"/>
                </a:solidFill>
              </a:rPr>
              <a:t>transformaci energetiky </a:t>
            </a:r>
            <a:r>
              <a:rPr lang="cs-CZ" sz="2000" dirty="0">
                <a:solidFill>
                  <a:schemeClr val="tx2"/>
                </a:solidFill>
              </a:rPr>
              <a:t>je primárně </a:t>
            </a:r>
            <a:r>
              <a:rPr lang="cs-CZ" sz="2000" b="1" dirty="0">
                <a:solidFill>
                  <a:srgbClr val="BE864B"/>
                </a:solidFill>
              </a:rPr>
              <a:t>Modernizační fond</a:t>
            </a:r>
          </a:p>
        </p:txBody>
      </p:sp>
    </p:spTree>
    <p:extLst>
      <p:ext uri="{BB962C8B-B14F-4D97-AF65-F5344CB8AC3E}">
        <p14:creationId xmlns:p14="http://schemas.microsoft.com/office/powerpoint/2010/main" val="3460315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>
            <a:extLst>
              <a:ext uri="{FF2B5EF4-FFF2-40B4-BE49-F238E27FC236}">
                <a16:creationId xmlns:a16="http://schemas.microsoft.com/office/drawing/2014/main" id="{B8F48AC8-603D-4BA5-89C2-7F62F4CB5E8D}"/>
              </a:ext>
            </a:extLst>
          </p:cNvPr>
          <p:cNvSpPr/>
          <p:nvPr/>
        </p:nvSpPr>
        <p:spPr>
          <a:xfrm>
            <a:off x="560747" y="2753981"/>
            <a:ext cx="7741546" cy="849879"/>
          </a:xfrm>
          <a:prstGeom prst="rect">
            <a:avLst/>
          </a:prstGeom>
          <a:solidFill>
            <a:srgbClr val="703E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2AAA9FC0-53A8-4504-AEB4-AA7CFB11BC73}"/>
              </a:ext>
            </a:extLst>
          </p:cNvPr>
          <p:cNvSpPr txBox="1"/>
          <p:nvPr/>
        </p:nvSpPr>
        <p:spPr>
          <a:xfrm>
            <a:off x="3264856" y="2945493"/>
            <a:ext cx="3205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chemeClr val="bg1"/>
                </a:solidFill>
              </a:rPr>
              <a:t>operační program</a:t>
            </a:r>
          </a:p>
        </p:txBody>
      </p:sp>
      <p:sp>
        <p:nvSpPr>
          <p:cNvPr id="13" name="Šipka dolů 27">
            <a:extLst>
              <a:ext uri="{FF2B5EF4-FFF2-40B4-BE49-F238E27FC236}">
                <a16:creationId xmlns:a16="http://schemas.microsoft.com/office/drawing/2014/main" id="{EA04AE27-15C6-4454-8B69-C27CDB8D4C9B}"/>
              </a:ext>
            </a:extLst>
          </p:cNvPr>
          <p:cNvSpPr/>
          <p:nvPr/>
        </p:nvSpPr>
        <p:spPr>
          <a:xfrm>
            <a:off x="829747" y="3351918"/>
            <a:ext cx="602778" cy="658809"/>
          </a:xfrm>
          <a:prstGeom prst="downArrow">
            <a:avLst>
              <a:gd name="adj1" fmla="val 62052"/>
              <a:gd name="adj2" fmla="val 50562"/>
            </a:avLst>
          </a:prstGeom>
          <a:solidFill>
            <a:srgbClr val="703E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641006D3-D626-4393-827D-A79D4E0A6EE2}"/>
              </a:ext>
            </a:extLst>
          </p:cNvPr>
          <p:cNvSpPr/>
          <p:nvPr/>
        </p:nvSpPr>
        <p:spPr>
          <a:xfrm>
            <a:off x="571388" y="4437113"/>
            <a:ext cx="2296781" cy="109395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FBD6C110-DB57-47B9-9088-04A0A52FF8BE}"/>
              </a:ext>
            </a:extLst>
          </p:cNvPr>
          <p:cNvSpPr/>
          <p:nvPr/>
        </p:nvSpPr>
        <p:spPr>
          <a:xfrm>
            <a:off x="3291774" y="4432204"/>
            <a:ext cx="2296781" cy="109395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500DCA31-B36A-424C-A155-FDD71F9BBDAF}"/>
              </a:ext>
            </a:extLst>
          </p:cNvPr>
          <p:cNvSpPr/>
          <p:nvPr/>
        </p:nvSpPr>
        <p:spPr>
          <a:xfrm>
            <a:off x="6012160" y="4437112"/>
            <a:ext cx="2296781" cy="109395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B3F8D650-BB85-4BD6-B9BB-3EEA61FF9E83}"/>
              </a:ext>
            </a:extLst>
          </p:cNvPr>
          <p:cNvSpPr txBox="1"/>
          <p:nvPr/>
        </p:nvSpPr>
        <p:spPr>
          <a:xfrm>
            <a:off x="2227376" y="4735363"/>
            <a:ext cx="4425577" cy="523220"/>
          </a:xfrm>
          <a:prstGeom prst="rect">
            <a:avLst/>
          </a:prstGeom>
          <a:solidFill>
            <a:srgbClr val="0A5943"/>
          </a:solidFill>
          <a:ln w="95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bg1"/>
                </a:solidFill>
              </a:rPr>
              <a:t>3 priority podle krajů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57382AAA-0236-45E6-8EA6-6666B234F131}"/>
              </a:ext>
            </a:extLst>
          </p:cNvPr>
          <p:cNvSpPr txBox="1"/>
          <p:nvPr/>
        </p:nvSpPr>
        <p:spPr>
          <a:xfrm>
            <a:off x="571388" y="598658"/>
            <a:ext cx="44518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>
                <a:solidFill>
                  <a:schemeClr val="tx2"/>
                </a:solidFill>
              </a:rPr>
              <a:t>Jak bude vypadat operační program?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59E5BEEF-2AD2-4159-A65E-6F6EEA82A2E4}"/>
              </a:ext>
            </a:extLst>
          </p:cNvPr>
          <p:cNvSpPr/>
          <p:nvPr/>
        </p:nvSpPr>
        <p:spPr>
          <a:xfrm>
            <a:off x="467544" y="1685277"/>
            <a:ext cx="7841397" cy="448644"/>
          </a:xfrm>
          <a:prstGeom prst="rect">
            <a:avLst/>
          </a:prstGeom>
          <a:solidFill>
            <a:srgbClr val="BE86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20" name="Šipka dolů 27">
            <a:extLst>
              <a:ext uri="{FF2B5EF4-FFF2-40B4-BE49-F238E27FC236}">
                <a16:creationId xmlns:a16="http://schemas.microsoft.com/office/drawing/2014/main" id="{EDFBEB38-3880-4370-8293-15A5A603F3ED}"/>
              </a:ext>
            </a:extLst>
          </p:cNvPr>
          <p:cNvSpPr/>
          <p:nvPr/>
        </p:nvSpPr>
        <p:spPr>
          <a:xfrm>
            <a:off x="829747" y="1881979"/>
            <a:ext cx="602778" cy="658809"/>
          </a:xfrm>
          <a:prstGeom prst="downArrow">
            <a:avLst>
              <a:gd name="adj1" fmla="val 62052"/>
              <a:gd name="adj2" fmla="val 50562"/>
            </a:avLst>
          </a:prstGeom>
          <a:solidFill>
            <a:srgbClr val="BE86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4D480D3F-F326-4B09-9CFF-254AFDAC538D}"/>
              </a:ext>
            </a:extLst>
          </p:cNvPr>
          <p:cNvSpPr txBox="1"/>
          <p:nvPr/>
        </p:nvSpPr>
        <p:spPr>
          <a:xfrm>
            <a:off x="2606528" y="1724933"/>
            <a:ext cx="4241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plán spravedlivé územní transformace</a:t>
            </a:r>
          </a:p>
        </p:txBody>
      </p:sp>
    </p:spTree>
    <p:extLst>
      <p:ext uri="{BB962C8B-B14F-4D97-AF65-F5344CB8AC3E}">
        <p14:creationId xmlns:p14="http://schemas.microsoft.com/office/powerpoint/2010/main" val="4028826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véPole 10">
            <a:extLst>
              <a:ext uri="{FF2B5EF4-FFF2-40B4-BE49-F238E27FC236}">
                <a16:creationId xmlns:a16="http://schemas.microsoft.com/office/drawing/2014/main" id="{27C05D2C-5086-438B-AEF4-74C6A02F58AA}"/>
              </a:ext>
            </a:extLst>
          </p:cNvPr>
          <p:cNvSpPr txBox="1"/>
          <p:nvPr/>
        </p:nvSpPr>
        <p:spPr>
          <a:xfrm>
            <a:off x="611560" y="5157192"/>
            <a:ext cx="6040436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každý kraj bude mít vlastní alokaci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alokace bude rozdělená na základě objektivních kritérií</a:t>
            </a:r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21C4018E-97A1-40C6-9537-46C9A9D078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07704" y="764704"/>
            <a:ext cx="5802432" cy="385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708065"/>
      </p:ext>
    </p:extLst>
  </p:cSld>
  <p:clrMapOvr>
    <a:masterClrMapping/>
  </p:clrMapOvr>
</p:sld>
</file>

<file path=ppt/theme/theme1.xml><?xml version="1.0" encoding="utf-8"?>
<a:theme xmlns:a="http://schemas.openxmlformats.org/drawingml/2006/main" name="MZP_2020_A">
  <a:themeElements>
    <a:clrScheme name="color MZP2020">
      <a:dk1>
        <a:srgbClr val="7BC143"/>
      </a:dk1>
      <a:lt1>
        <a:srgbClr val="FFFFFF"/>
      </a:lt1>
      <a:dk2>
        <a:srgbClr val="000000"/>
      </a:dk2>
      <a:lt2>
        <a:srgbClr val="FFFFFF"/>
      </a:lt2>
      <a:accent1>
        <a:srgbClr val="7BC143"/>
      </a:accent1>
      <a:accent2>
        <a:srgbClr val="A5A5A5"/>
      </a:accent2>
      <a:accent3>
        <a:srgbClr val="467A26"/>
      </a:accent3>
      <a:accent4>
        <a:srgbClr val="7BC143"/>
      </a:accent4>
      <a:accent5>
        <a:srgbClr val="517B14"/>
      </a:accent5>
      <a:accent6>
        <a:srgbClr val="000000"/>
      </a:accent6>
      <a:hlink>
        <a:srgbClr val="FFC000"/>
      </a:hlink>
      <a:folHlink>
        <a:srgbClr val="84C5D6"/>
      </a:folHlink>
    </a:clrScheme>
    <a:fontScheme name="roboto sada">
      <a:majorFont>
        <a:latin typeface="roboto nadpis"/>
        <a:ea typeface=""/>
        <a:cs typeface=""/>
      </a:majorFont>
      <a:minorFont>
        <a:latin typeface="roboto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ZP_sablona_PPT_2020_4-3_mapy" id="{685A75D0-B3AF-4920-B015-6FDED5279ACE}" vid="{1D08FA47-0B73-4FA4-818F-64E3C3D7F7E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MŽP (4-3)</Template>
  <TotalTime>5567</TotalTime>
  <Words>404</Words>
  <Application>Microsoft Office PowerPoint</Application>
  <PresentationFormat>Předvádění na obrazovce (4:3)</PresentationFormat>
  <Paragraphs>76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1" baseType="lpstr">
      <vt:lpstr>Roboto Medium</vt:lpstr>
      <vt:lpstr>Arial</vt:lpstr>
      <vt:lpstr>Roboto Light</vt:lpstr>
      <vt:lpstr>Roboto</vt:lpstr>
      <vt:lpstr>Calibri</vt:lpstr>
      <vt:lpstr>Roboto</vt:lpstr>
      <vt:lpstr>MZP_2020_A</vt:lpstr>
      <vt:lpstr>OP spravedlivá transformace Modernizační fond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Operační program Fond pro spravedlivou transformaci</dc:title>
  <dc:creator>Jan Hlaváček</dc:creator>
  <cp:lastModifiedBy>Lásková Lenka</cp:lastModifiedBy>
  <cp:revision>184</cp:revision>
  <dcterms:created xsi:type="dcterms:W3CDTF">2020-09-08T10:23:06Z</dcterms:created>
  <dcterms:modified xsi:type="dcterms:W3CDTF">2021-04-14T07:53:37Z</dcterms:modified>
</cp:coreProperties>
</file>