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5" r:id="rId1"/>
  </p:sldMasterIdLst>
  <p:notesMasterIdLst>
    <p:notesMasterId r:id="rId13"/>
  </p:notesMasterIdLst>
  <p:handoutMasterIdLst>
    <p:handoutMasterId r:id="rId14"/>
  </p:handoutMasterIdLst>
  <p:sldIdLst>
    <p:sldId id="286" r:id="rId2"/>
    <p:sldId id="257" r:id="rId3"/>
    <p:sldId id="258" r:id="rId4"/>
    <p:sldId id="408" r:id="rId5"/>
    <p:sldId id="402" r:id="rId6"/>
    <p:sldId id="482" r:id="rId7"/>
    <p:sldId id="404" r:id="rId8"/>
    <p:sldId id="405" r:id="rId9"/>
    <p:sldId id="406" r:id="rId10"/>
    <p:sldId id="407" r:id="rId11"/>
    <p:sldId id="357" r:id="rId12"/>
  </p:sldIdLst>
  <p:sldSz cx="12192000" cy="6858000"/>
  <p:notesSz cx="6858000" cy="9144000"/>
  <p:defaultTextStyle>
    <a:defPPr>
      <a:defRPr lang="en-US"/>
    </a:defPPr>
    <a:lvl1pPr marL="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65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3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95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6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25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9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55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32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Balance" id="{705054ED-DB56-FA4C-BB16-D35BDEFFF4C1}">
          <p14:sldIdLst>
            <p14:sldId id="286"/>
            <p14:sldId id="257"/>
            <p14:sldId id="258"/>
            <p14:sldId id="408"/>
            <p14:sldId id="402"/>
            <p14:sldId id="482"/>
            <p14:sldId id="404"/>
            <p14:sldId id="405"/>
            <p14:sldId id="406"/>
            <p14:sldId id="407"/>
            <p14:sldId id="35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261B"/>
    <a:srgbClr val="0066AA"/>
    <a:srgbClr val="0066AB"/>
    <a:srgbClr val="E1AF8B"/>
    <a:srgbClr val="59595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FECB4D8-DB02-4DC6-A0A2-4F2EBAE1DC90}" styleName="Střední styl 1 – zvýraznění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Tmavý styl 1 – zvýraznění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Tmavý styl 1 – zvýraznění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CAF9ED-07DC-4A11-8D7F-57B35C25682E}" styleName="Střední styl 1 – zvýraznění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73A0DAA-6AF3-43AB-8588-CEC1D06C72B9}" styleName="Střední sty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113A9D2-9D6B-4929-AA2D-F23B5EE8CBE7}" styleName="Styl s motivem 2 – zvýraznění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Světlý styl 2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39"/>
    <p:restoredTop sz="79355"/>
  </p:normalViewPr>
  <p:slideViewPr>
    <p:cSldViewPr snapToGrid="0" snapToObjects="1">
      <p:cViewPr>
        <p:scale>
          <a:sx n="107" d="100"/>
          <a:sy n="107" d="100"/>
        </p:scale>
        <p:origin x="1136" y="544"/>
      </p:cViewPr>
      <p:guideLst/>
    </p:cSldViewPr>
  </p:slid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21" d="100"/>
          <a:sy n="121" d="100"/>
        </p:scale>
        <p:origin x="3136" y="19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49EF32-85B0-46A7-AD9B-DBA525CB8AD4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8BE98E50-FE9C-4332-AA3D-196B78511538}">
      <dgm:prSet phldrT="[Text]" custT="1"/>
      <dgm:spPr>
        <a:noFill/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r>
            <a:rPr lang="cs-CZ" sz="1100" b="1" cap="none" spc="0" dirty="0">
              <a:ln w="0"/>
              <a:solidFill>
                <a:schemeClr val="tx1"/>
              </a:solidFill>
              <a:effectLst/>
            </a:rPr>
            <a:t>2. Definování potřeb projektu</a:t>
          </a:r>
          <a:endParaRPr lang="cs-CZ" sz="1100" b="0" cap="none" spc="0" dirty="0">
            <a:ln w="0"/>
            <a:solidFill>
              <a:schemeClr val="tx1"/>
            </a:solidFill>
            <a:effectLst/>
          </a:endParaRPr>
        </a:p>
        <a:p>
          <a:r>
            <a:rPr lang="cs-CZ" sz="1100" b="0" cap="none" spc="0" dirty="0">
              <a:ln w="0"/>
              <a:solidFill>
                <a:schemeClr val="tx1"/>
              </a:solidFill>
              <a:effectLst/>
            </a:rPr>
            <a:t>přispěje projekt k transformaci?</a:t>
          </a:r>
          <a:endParaRPr lang="cs-CZ" sz="1100" b="0" dirty="0"/>
        </a:p>
      </dgm:t>
    </dgm:pt>
    <dgm:pt modelId="{18510454-04A6-4F8C-A1BA-7F660D7E5E1B}" type="parTrans" cxnId="{9739C367-A693-4C0A-BDE7-9ADA17887D18}">
      <dgm:prSet/>
      <dgm:spPr/>
      <dgm:t>
        <a:bodyPr/>
        <a:lstStyle/>
        <a:p>
          <a:endParaRPr lang="cs-CZ"/>
        </a:p>
      </dgm:t>
    </dgm:pt>
    <dgm:pt modelId="{7CF7D221-FB3E-4D39-BEFC-9EA926DC43CC}" type="sibTrans" cxnId="{9739C367-A693-4C0A-BDE7-9ADA17887D18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  <a:effectLst>
          <a:softEdge rad="12700"/>
        </a:effectLst>
      </dgm:spPr>
      <dgm:t>
        <a:bodyPr/>
        <a:lstStyle/>
        <a:p>
          <a:r>
            <a:rPr lang="cs-CZ" sz="1200" b="1" cap="none" spc="0" dirty="0">
              <a:ln w="0"/>
              <a:solidFill>
                <a:schemeClr val="tx1"/>
              </a:solidFill>
              <a:effectLst/>
            </a:rPr>
            <a:t>ANO</a:t>
          </a:r>
        </a:p>
      </dgm:t>
    </dgm:pt>
    <dgm:pt modelId="{0F6832BC-0964-459E-93D7-8650C1EC58DE}">
      <dgm:prSet phldrT="[Text]" custT="1"/>
      <dgm:spPr>
        <a:noFill/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r>
            <a:rPr lang="cs-CZ" sz="1100" b="1" cap="none" spc="0" dirty="0">
              <a:ln w="0"/>
              <a:solidFill>
                <a:schemeClr val="tx1"/>
              </a:solidFill>
              <a:effectLst/>
            </a:rPr>
            <a:t>3. Vyplnění žádosti vč. předběžné       studie proveditelnosti</a:t>
          </a:r>
        </a:p>
        <a:p>
          <a:r>
            <a:rPr kumimoji="0" lang="cs-CZ" sz="1100" b="0" i="0" u="none" strike="noStrike" cap="none" spc="0" normalizeH="0" baseline="0" noProof="0" dirty="0">
              <a:ln w="0"/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formulář/aplikace</a:t>
          </a:r>
          <a:endParaRPr lang="cs-CZ" sz="1100" b="0" cap="none" spc="0" dirty="0">
            <a:ln w="0"/>
            <a:solidFill>
              <a:schemeClr val="tx1"/>
            </a:solidFill>
            <a:effectLst/>
          </a:endParaRPr>
        </a:p>
      </dgm:t>
    </dgm:pt>
    <dgm:pt modelId="{F33B3F4B-8D78-41E0-8AF5-7702CCDBDB2E}" type="parTrans" cxnId="{7F528FDA-CEAA-444C-9FF4-B64B7B2AB912}">
      <dgm:prSet/>
      <dgm:spPr/>
      <dgm:t>
        <a:bodyPr/>
        <a:lstStyle/>
        <a:p>
          <a:endParaRPr lang="cs-CZ"/>
        </a:p>
      </dgm:t>
    </dgm:pt>
    <dgm:pt modelId="{74AB6F1E-8EA0-45BE-8B5E-C28AEB68BC4D}" type="sibTrans" cxnId="{7F528FDA-CEAA-444C-9FF4-B64B7B2AB912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  <a:effectLst>
          <a:softEdge rad="12700"/>
        </a:effectLst>
      </dgm:spPr>
      <dgm:t>
        <a:bodyPr/>
        <a:lstStyle/>
        <a:p>
          <a:endParaRPr lang="cs-CZ"/>
        </a:p>
      </dgm:t>
    </dgm:pt>
    <dgm:pt modelId="{68AF5DDC-C26F-4EC3-94DE-C0B1C737AA7E}">
      <dgm:prSet phldrT="[Text]" custT="1"/>
      <dgm:spPr>
        <a:noFill/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r>
            <a:rPr lang="cs-CZ" sz="1100" b="1" cap="none" spc="0" dirty="0">
              <a:ln w="0"/>
              <a:solidFill>
                <a:schemeClr val="tx1"/>
              </a:solidFill>
              <a:effectLst/>
            </a:rPr>
            <a:t>4.Zaslání na sekretariát RSK KVK</a:t>
          </a:r>
        </a:p>
      </dgm:t>
    </dgm:pt>
    <dgm:pt modelId="{9DB09D86-FA4B-4EE8-91E0-97BAB2359A08}" type="parTrans" cxnId="{06303DB6-750A-4F2E-903F-28E64F2A9706}">
      <dgm:prSet/>
      <dgm:spPr/>
      <dgm:t>
        <a:bodyPr/>
        <a:lstStyle/>
        <a:p>
          <a:endParaRPr lang="cs-CZ"/>
        </a:p>
      </dgm:t>
    </dgm:pt>
    <dgm:pt modelId="{C23AE707-DC2D-4F86-A992-F5383AE80F85}" type="sibTrans" cxnId="{06303DB6-750A-4F2E-903F-28E64F2A9706}">
      <dgm:prSet/>
      <dgm:spPr/>
      <dgm:t>
        <a:bodyPr/>
        <a:lstStyle/>
        <a:p>
          <a:endParaRPr lang="cs-CZ"/>
        </a:p>
      </dgm:t>
    </dgm:pt>
    <dgm:pt modelId="{044EE8FD-6431-499E-8F56-8F85DEC2AC8A}" type="pres">
      <dgm:prSet presAssocID="{F849EF32-85B0-46A7-AD9B-DBA525CB8AD4}" presName="Name0" presStyleCnt="0">
        <dgm:presLayoutVars>
          <dgm:dir/>
          <dgm:resizeHandles val="exact"/>
        </dgm:presLayoutVars>
      </dgm:prSet>
      <dgm:spPr/>
    </dgm:pt>
    <dgm:pt modelId="{6580ABB2-782F-46EC-A13B-81765C6346A2}" type="pres">
      <dgm:prSet presAssocID="{8BE98E50-FE9C-4332-AA3D-196B78511538}" presName="node" presStyleLbl="node1" presStyleIdx="0" presStyleCnt="3" custScaleX="155149" custLinFactNeighborX="-836" custLinFactNeighborY="-4012">
        <dgm:presLayoutVars>
          <dgm:bulletEnabled val="1"/>
        </dgm:presLayoutVars>
      </dgm:prSet>
      <dgm:spPr/>
    </dgm:pt>
    <dgm:pt modelId="{62A941E8-6EC2-4B4A-80A3-84B0282AF2DB}" type="pres">
      <dgm:prSet presAssocID="{7CF7D221-FB3E-4D39-BEFC-9EA926DC43CC}" presName="sibTrans" presStyleLbl="sibTrans2D1" presStyleIdx="0" presStyleCnt="2" custScaleX="294724" custLinFactNeighborX="-1823" custLinFactNeighborY="3634"/>
      <dgm:spPr/>
    </dgm:pt>
    <dgm:pt modelId="{C619FBEB-53C7-4F55-B22E-27B67C62640F}" type="pres">
      <dgm:prSet presAssocID="{7CF7D221-FB3E-4D39-BEFC-9EA926DC43CC}" presName="connectorText" presStyleLbl="sibTrans2D1" presStyleIdx="0" presStyleCnt="2"/>
      <dgm:spPr/>
    </dgm:pt>
    <dgm:pt modelId="{9EE6B180-05E8-4C21-AD9A-3A3666D53969}" type="pres">
      <dgm:prSet presAssocID="{0F6832BC-0964-459E-93D7-8650C1EC58DE}" presName="node" presStyleLbl="node1" presStyleIdx="1" presStyleCnt="3" custScaleX="170405" custLinFactNeighborX="86894" custLinFactNeighborY="3100">
        <dgm:presLayoutVars>
          <dgm:bulletEnabled val="1"/>
        </dgm:presLayoutVars>
      </dgm:prSet>
      <dgm:spPr/>
    </dgm:pt>
    <dgm:pt modelId="{8469CA54-83B7-4DFA-A473-924390915813}" type="pres">
      <dgm:prSet presAssocID="{74AB6F1E-8EA0-45BE-8B5E-C28AEB68BC4D}" presName="sibTrans" presStyleLbl="sibTrans2D1" presStyleIdx="1" presStyleCnt="2" custScaleX="332103"/>
      <dgm:spPr/>
    </dgm:pt>
    <dgm:pt modelId="{FC6B9B3B-BC3A-43EB-9FF8-A12A49D6F219}" type="pres">
      <dgm:prSet presAssocID="{74AB6F1E-8EA0-45BE-8B5E-C28AEB68BC4D}" presName="connectorText" presStyleLbl="sibTrans2D1" presStyleIdx="1" presStyleCnt="2"/>
      <dgm:spPr/>
    </dgm:pt>
    <dgm:pt modelId="{53CC6B84-E7B6-471C-BFF5-E34A86504019}" type="pres">
      <dgm:prSet presAssocID="{68AF5DDC-C26F-4EC3-94DE-C0B1C737AA7E}" presName="node" presStyleLbl="node1" presStyleIdx="2" presStyleCnt="3" custScaleX="175104" custLinFactNeighborX="-8692">
        <dgm:presLayoutVars>
          <dgm:bulletEnabled val="1"/>
        </dgm:presLayoutVars>
      </dgm:prSet>
      <dgm:spPr/>
    </dgm:pt>
  </dgm:ptLst>
  <dgm:cxnLst>
    <dgm:cxn modelId="{D9836210-AA6D-4FD8-9960-0A43E5BB91CE}" type="presOf" srcId="{68AF5DDC-C26F-4EC3-94DE-C0B1C737AA7E}" destId="{53CC6B84-E7B6-471C-BFF5-E34A86504019}" srcOrd="0" destOrd="0" presId="urn:microsoft.com/office/officeart/2005/8/layout/process1"/>
    <dgm:cxn modelId="{F9DB0419-88E8-4A31-8254-78115CB7F763}" type="presOf" srcId="{74AB6F1E-8EA0-45BE-8B5E-C28AEB68BC4D}" destId="{FC6B9B3B-BC3A-43EB-9FF8-A12A49D6F219}" srcOrd="1" destOrd="0" presId="urn:microsoft.com/office/officeart/2005/8/layout/process1"/>
    <dgm:cxn modelId="{229F1448-D16F-4E0F-AEB4-C4ED0D3A91BD}" type="presOf" srcId="{7CF7D221-FB3E-4D39-BEFC-9EA926DC43CC}" destId="{62A941E8-6EC2-4B4A-80A3-84B0282AF2DB}" srcOrd="0" destOrd="0" presId="urn:microsoft.com/office/officeart/2005/8/layout/process1"/>
    <dgm:cxn modelId="{6FDD0F5E-31FC-4775-8A33-34013E8FADEA}" type="presOf" srcId="{74AB6F1E-8EA0-45BE-8B5E-C28AEB68BC4D}" destId="{8469CA54-83B7-4DFA-A473-924390915813}" srcOrd="0" destOrd="0" presId="urn:microsoft.com/office/officeart/2005/8/layout/process1"/>
    <dgm:cxn modelId="{9739C367-A693-4C0A-BDE7-9ADA17887D18}" srcId="{F849EF32-85B0-46A7-AD9B-DBA525CB8AD4}" destId="{8BE98E50-FE9C-4332-AA3D-196B78511538}" srcOrd="0" destOrd="0" parTransId="{18510454-04A6-4F8C-A1BA-7F660D7E5E1B}" sibTransId="{7CF7D221-FB3E-4D39-BEFC-9EA926DC43CC}"/>
    <dgm:cxn modelId="{9E661F92-AD9C-46A7-B375-4A72046D3B40}" type="presOf" srcId="{F849EF32-85B0-46A7-AD9B-DBA525CB8AD4}" destId="{044EE8FD-6431-499E-8F56-8F85DEC2AC8A}" srcOrd="0" destOrd="0" presId="urn:microsoft.com/office/officeart/2005/8/layout/process1"/>
    <dgm:cxn modelId="{06303DB6-750A-4F2E-903F-28E64F2A9706}" srcId="{F849EF32-85B0-46A7-AD9B-DBA525CB8AD4}" destId="{68AF5DDC-C26F-4EC3-94DE-C0B1C737AA7E}" srcOrd="2" destOrd="0" parTransId="{9DB09D86-FA4B-4EE8-91E0-97BAB2359A08}" sibTransId="{C23AE707-DC2D-4F86-A992-F5383AE80F85}"/>
    <dgm:cxn modelId="{DB89C7B8-A320-4E11-97AF-40DED499511B}" type="presOf" srcId="{7CF7D221-FB3E-4D39-BEFC-9EA926DC43CC}" destId="{C619FBEB-53C7-4F55-B22E-27B67C62640F}" srcOrd="1" destOrd="0" presId="urn:microsoft.com/office/officeart/2005/8/layout/process1"/>
    <dgm:cxn modelId="{DF49C6C1-B869-440C-9FC7-1D2480C607AF}" type="presOf" srcId="{8BE98E50-FE9C-4332-AA3D-196B78511538}" destId="{6580ABB2-782F-46EC-A13B-81765C6346A2}" srcOrd="0" destOrd="0" presId="urn:microsoft.com/office/officeart/2005/8/layout/process1"/>
    <dgm:cxn modelId="{FED9BDD0-DC2D-445E-B424-BBFFA7ED5FDD}" type="presOf" srcId="{0F6832BC-0964-459E-93D7-8650C1EC58DE}" destId="{9EE6B180-05E8-4C21-AD9A-3A3666D53969}" srcOrd="0" destOrd="0" presId="urn:microsoft.com/office/officeart/2005/8/layout/process1"/>
    <dgm:cxn modelId="{7F528FDA-CEAA-444C-9FF4-B64B7B2AB912}" srcId="{F849EF32-85B0-46A7-AD9B-DBA525CB8AD4}" destId="{0F6832BC-0964-459E-93D7-8650C1EC58DE}" srcOrd="1" destOrd="0" parTransId="{F33B3F4B-8D78-41E0-8AF5-7702CCDBDB2E}" sibTransId="{74AB6F1E-8EA0-45BE-8B5E-C28AEB68BC4D}"/>
    <dgm:cxn modelId="{F143B15C-C465-4948-8127-618EDDF8CCE4}" type="presParOf" srcId="{044EE8FD-6431-499E-8F56-8F85DEC2AC8A}" destId="{6580ABB2-782F-46EC-A13B-81765C6346A2}" srcOrd="0" destOrd="0" presId="urn:microsoft.com/office/officeart/2005/8/layout/process1"/>
    <dgm:cxn modelId="{29980AC4-836C-4CCD-9A9A-44ED6108BB11}" type="presParOf" srcId="{044EE8FD-6431-499E-8F56-8F85DEC2AC8A}" destId="{62A941E8-6EC2-4B4A-80A3-84B0282AF2DB}" srcOrd="1" destOrd="0" presId="urn:microsoft.com/office/officeart/2005/8/layout/process1"/>
    <dgm:cxn modelId="{2EE88484-4811-4B17-AA3E-78BB5689F53D}" type="presParOf" srcId="{62A941E8-6EC2-4B4A-80A3-84B0282AF2DB}" destId="{C619FBEB-53C7-4F55-B22E-27B67C62640F}" srcOrd="0" destOrd="0" presId="urn:microsoft.com/office/officeart/2005/8/layout/process1"/>
    <dgm:cxn modelId="{AC36A843-C2C7-4C3F-AF24-F5CF43516E4C}" type="presParOf" srcId="{044EE8FD-6431-499E-8F56-8F85DEC2AC8A}" destId="{9EE6B180-05E8-4C21-AD9A-3A3666D53969}" srcOrd="2" destOrd="0" presId="urn:microsoft.com/office/officeart/2005/8/layout/process1"/>
    <dgm:cxn modelId="{FE74F477-A948-4804-932A-8F2241ED6C9A}" type="presParOf" srcId="{044EE8FD-6431-499E-8F56-8F85DEC2AC8A}" destId="{8469CA54-83B7-4DFA-A473-924390915813}" srcOrd="3" destOrd="0" presId="urn:microsoft.com/office/officeart/2005/8/layout/process1"/>
    <dgm:cxn modelId="{3DE5186F-308B-4834-B3B5-850D3EFFA178}" type="presParOf" srcId="{8469CA54-83B7-4DFA-A473-924390915813}" destId="{FC6B9B3B-BC3A-43EB-9FF8-A12A49D6F219}" srcOrd="0" destOrd="0" presId="urn:microsoft.com/office/officeart/2005/8/layout/process1"/>
    <dgm:cxn modelId="{8919045F-6AFD-4D9B-B7B3-4024A7E2CBE7}" type="presParOf" srcId="{044EE8FD-6431-499E-8F56-8F85DEC2AC8A}" destId="{53CC6B84-E7B6-471C-BFF5-E34A86504019}" srcOrd="4" destOrd="0" presId="urn:microsoft.com/office/officeart/2005/8/layout/process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80ABB2-782F-46EC-A13B-81765C6346A2}">
      <dsp:nvSpPr>
        <dsp:cNvPr id="0" name=""/>
        <dsp:cNvSpPr/>
      </dsp:nvSpPr>
      <dsp:spPr>
        <a:xfrm>
          <a:off x="5202" y="0"/>
          <a:ext cx="2388433" cy="673944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accent6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100" b="1" kern="1200" cap="none" spc="0" dirty="0">
              <a:ln w="0"/>
              <a:solidFill>
                <a:schemeClr val="tx1"/>
              </a:solidFill>
              <a:effectLst/>
            </a:rPr>
            <a:t>2. Definování potřeb projektu</a:t>
          </a:r>
          <a:endParaRPr lang="cs-CZ" sz="1100" b="0" kern="1200" cap="none" spc="0" dirty="0">
            <a:ln w="0"/>
            <a:solidFill>
              <a:schemeClr val="tx1"/>
            </a:solidFill>
            <a:effectLst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100" b="0" kern="1200" cap="none" spc="0" dirty="0">
              <a:ln w="0"/>
              <a:solidFill>
                <a:schemeClr val="tx1"/>
              </a:solidFill>
              <a:effectLst/>
            </a:rPr>
            <a:t>přispěje projekt k transformaci?</a:t>
          </a:r>
          <a:endParaRPr lang="cs-CZ" sz="1100" b="0" kern="1200" dirty="0"/>
        </a:p>
      </dsp:txBody>
      <dsp:txXfrm>
        <a:off x="24941" y="19739"/>
        <a:ext cx="2348955" cy="634466"/>
      </dsp:txXfrm>
    </dsp:sp>
    <dsp:sp modelId="{62A941E8-6EC2-4B4A-80A3-84B0282AF2DB}">
      <dsp:nvSpPr>
        <dsp:cNvPr id="0" name=""/>
        <dsp:cNvSpPr/>
      </dsp:nvSpPr>
      <dsp:spPr>
        <a:xfrm>
          <a:off x="2178979" y="159954"/>
          <a:ext cx="1216266" cy="3817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lumMod val="20000"/>
            <a:lumOff val="80000"/>
          </a:schemeClr>
        </a:solidFill>
        <a:ln w="6350" cap="flat" cmpd="sng" algn="ctr">
          <a:solidFill>
            <a:schemeClr val="accent6">
              <a:lumMod val="20000"/>
              <a:lumOff val="80000"/>
            </a:schemeClr>
          </a:solidFill>
          <a:prstDash val="solid"/>
          <a:miter lim="800000"/>
        </a:ln>
        <a:effectLst>
          <a:softEdge rad="12700"/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b="1" kern="1200" cap="none" spc="0" dirty="0">
              <a:ln w="0"/>
              <a:solidFill>
                <a:schemeClr val="tx1"/>
              </a:solidFill>
              <a:effectLst/>
            </a:rPr>
            <a:t>ANO</a:t>
          </a:r>
        </a:p>
      </dsp:txBody>
      <dsp:txXfrm>
        <a:off x="2178979" y="236310"/>
        <a:ext cx="1101731" cy="229070"/>
      </dsp:txXfrm>
    </dsp:sp>
    <dsp:sp modelId="{9EE6B180-05E8-4C21-AD9A-3A3666D53969}">
      <dsp:nvSpPr>
        <dsp:cNvPr id="0" name=""/>
        <dsp:cNvSpPr/>
      </dsp:nvSpPr>
      <dsp:spPr>
        <a:xfrm>
          <a:off x="3172277" y="0"/>
          <a:ext cx="2623290" cy="673944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accent6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100" b="1" kern="1200" cap="none" spc="0" dirty="0">
              <a:ln w="0"/>
              <a:solidFill>
                <a:schemeClr val="tx1"/>
              </a:solidFill>
              <a:effectLst/>
            </a:rPr>
            <a:t>3. Vyplnění žádosti vč. předběžné       studie proveditelnosti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cs-CZ" sz="1100" b="0" i="0" u="none" strike="noStrike" kern="1200" cap="none" spc="0" normalizeH="0" baseline="0" noProof="0" dirty="0">
              <a:ln w="0"/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rPr>
            <a:t>formulář/aplikace</a:t>
          </a:r>
          <a:endParaRPr lang="cs-CZ" sz="1100" b="0" kern="1200" cap="none" spc="0" dirty="0">
            <a:ln w="0"/>
            <a:solidFill>
              <a:schemeClr val="tx1"/>
            </a:solidFill>
            <a:effectLst/>
          </a:endParaRPr>
        </a:p>
      </dsp:txBody>
      <dsp:txXfrm>
        <a:off x="3192016" y="19739"/>
        <a:ext cx="2583812" cy="634466"/>
      </dsp:txXfrm>
    </dsp:sp>
    <dsp:sp modelId="{8469CA54-83B7-4DFA-A473-924390915813}">
      <dsp:nvSpPr>
        <dsp:cNvPr id="0" name=""/>
        <dsp:cNvSpPr/>
      </dsp:nvSpPr>
      <dsp:spPr>
        <a:xfrm>
          <a:off x="5635467" y="146080"/>
          <a:ext cx="771902" cy="3817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lumMod val="20000"/>
            <a:lumOff val="80000"/>
          </a:schemeClr>
        </a:solidFill>
        <a:ln w="6350" cap="flat" cmpd="sng" algn="ctr">
          <a:solidFill>
            <a:schemeClr val="accent6">
              <a:lumMod val="20000"/>
              <a:lumOff val="80000"/>
            </a:schemeClr>
          </a:solidFill>
          <a:prstDash val="solid"/>
          <a:miter lim="800000"/>
        </a:ln>
        <a:effectLst>
          <a:softEdge rad="12700"/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1600" kern="1200"/>
        </a:p>
      </dsp:txBody>
      <dsp:txXfrm>
        <a:off x="5635467" y="222436"/>
        <a:ext cx="657367" cy="229070"/>
      </dsp:txXfrm>
    </dsp:sp>
    <dsp:sp modelId="{53CC6B84-E7B6-471C-BFF5-E34A86504019}">
      <dsp:nvSpPr>
        <dsp:cNvPr id="0" name=""/>
        <dsp:cNvSpPr/>
      </dsp:nvSpPr>
      <dsp:spPr>
        <a:xfrm>
          <a:off x="6234112" y="0"/>
          <a:ext cx="2695629" cy="673944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accent6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100" b="1" kern="1200" cap="none" spc="0" dirty="0">
              <a:ln w="0"/>
              <a:solidFill>
                <a:schemeClr val="tx1"/>
              </a:solidFill>
              <a:effectLst/>
            </a:rPr>
            <a:t>4.Zaslání na sekretariát RSK KVK</a:t>
          </a:r>
        </a:p>
      </dsp:txBody>
      <dsp:txXfrm>
        <a:off x="6253851" y="19739"/>
        <a:ext cx="2656151" cy="6344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40EBAF-D955-C443-AB02-2BCBC7797572}" type="datetimeFigureOut">
              <a:rPr lang="en-US" smtClean="0"/>
              <a:t>4/15/21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1DC8B-0A09-DC4E-ABCE-FAAA12F03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5749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7A641A-FC50-3840-A830-42D90553FE8C}" type="datetimeFigureOut">
              <a:rPr lang="en-US" smtClean="0"/>
              <a:t>4/15/21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896355-3DDC-9949-861F-AD0908BFC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77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896355-3DDC-9949-861F-AD0908BFCC2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7604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896355-3DDC-9949-861F-AD0908BFCC2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720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26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2618190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996124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996124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4653153" y="2290219"/>
            <a:ext cx="1866901" cy="1301578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4653153" y="4235103"/>
            <a:ext cx="1866901" cy="1301578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4653153" y="4655233"/>
            <a:ext cx="1866901" cy="1301578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4653153" y="2907197"/>
            <a:ext cx="1866901" cy="1301578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4" hasCustomPrompt="1"/>
          </p:nvPr>
        </p:nvSpPr>
        <p:spPr>
          <a:xfrm>
            <a:off x="4653153" y="1181100"/>
            <a:ext cx="1866901" cy="1301578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4653153" y="2907197"/>
            <a:ext cx="1866901" cy="1301578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 hasCustomPrompt="1"/>
          </p:nvPr>
        </p:nvSpPr>
        <p:spPr>
          <a:xfrm>
            <a:off x="4653153" y="1181100"/>
            <a:ext cx="1866901" cy="1301578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996124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996125"/>
            <a:ext cx="8477747" cy="745212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1759448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3927944"/>
            <a:ext cx="12192000" cy="2930056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4986074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1000025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7" hasCustomPrompt="1"/>
          </p:nvPr>
        </p:nvSpPr>
        <p:spPr>
          <a:xfrm>
            <a:off x="3100751" y="2770414"/>
            <a:ext cx="1656000" cy="1156815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8" hasCustomPrompt="1"/>
          </p:nvPr>
        </p:nvSpPr>
        <p:spPr>
          <a:xfrm>
            <a:off x="4857748" y="2770414"/>
            <a:ext cx="1656000" cy="1156815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9" hasCustomPrompt="1"/>
          </p:nvPr>
        </p:nvSpPr>
        <p:spPr>
          <a:xfrm>
            <a:off x="6614745" y="2770415"/>
            <a:ext cx="1656000" cy="1156815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20" hasCustomPrompt="1"/>
          </p:nvPr>
        </p:nvSpPr>
        <p:spPr>
          <a:xfrm>
            <a:off x="8371742" y="2770416"/>
            <a:ext cx="1656000" cy="1156815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21" hasCustomPrompt="1"/>
          </p:nvPr>
        </p:nvSpPr>
        <p:spPr>
          <a:xfrm>
            <a:off x="10128739" y="2770416"/>
            <a:ext cx="1656000" cy="1156815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7" name="Picture Placeholder 4">
            <a:extLst>
              <a:ext uri="{FF2B5EF4-FFF2-40B4-BE49-F238E27FC236}">
                <a16:creationId xmlns:a16="http://schemas.microsoft.com/office/drawing/2014/main" id="{F7490867-7F58-754C-9B7A-4A1E30F8A2B1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343754" y="2770414"/>
            <a:ext cx="1656000" cy="1156815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30976116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990600" y="2313828"/>
            <a:ext cx="3748377" cy="2798861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4738977" y="2313828"/>
            <a:ext cx="3748377" cy="2798861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8487355" y="2313828"/>
            <a:ext cx="3704646" cy="2798861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8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996124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18669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0752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4837707" y="1"/>
            <a:ext cx="3598627" cy="2289976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4837707" y="2289977"/>
            <a:ext cx="3598627" cy="2289976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4837707" y="4573989"/>
            <a:ext cx="3598627" cy="2284011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8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2618190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66454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4885413" y="1"/>
            <a:ext cx="3113599" cy="2289976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4473601" y="2289977"/>
            <a:ext cx="3113599" cy="2289976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4885413" y="4573989"/>
            <a:ext cx="3113599" cy="2284011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8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2618190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9056536" y="0"/>
            <a:ext cx="3135464" cy="68580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6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996124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90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" name="Номер слайда 21"/>
          <p:cNvSpPr txBox="1">
            <a:spLocks/>
          </p:cNvSpPr>
          <p:nvPr userDrawn="1"/>
        </p:nvSpPr>
        <p:spPr>
          <a:xfrm>
            <a:off x="235873" y="6418877"/>
            <a:ext cx="513735" cy="227164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330" rtl="0" eaLnBrk="1" latinLnBrk="0" hangingPunct="1">
              <a:defRPr sz="1000" b="0" i="0" kern="1200">
                <a:solidFill>
                  <a:schemeClr val="tx1">
                    <a:alpha val="70000"/>
                  </a:schemeClr>
                </a:solidFill>
                <a:latin typeface="Montserrat Medium" charset="0"/>
                <a:ea typeface="Montserrat Medium" charset="0"/>
                <a:cs typeface="Montserrat Medium" charset="0"/>
              </a:defRPr>
            </a:lvl1pPr>
            <a:lvl2pPr marL="45716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2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5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8D877B3-D348-4611-9BDB-C5374591D951}" type="slidenum">
              <a:rPr lang="en-US" smtClean="0">
                <a:solidFill>
                  <a:schemeClr val="tx1">
                    <a:lumMod val="50000"/>
                    <a:lumOff val="50000"/>
                    <a:alpha val="7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tx1">
                  <a:lumMod val="50000"/>
                  <a:lumOff val="50000"/>
                  <a:alpha val="70000"/>
                </a:scheme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68887" y="3262747"/>
            <a:ext cx="0" cy="34497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516593" y="3262747"/>
            <a:ext cx="0" cy="34497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74333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371337" y="6418877"/>
            <a:ext cx="513735" cy="227164"/>
          </a:xfrm>
        </p:spPr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3135464" cy="68580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6" name="Title 4"/>
          <p:cNvSpPr>
            <a:spLocks noGrp="1"/>
          </p:cNvSpPr>
          <p:nvPr>
            <p:ph type="title" hasCustomPrompt="1"/>
          </p:nvPr>
        </p:nvSpPr>
        <p:spPr>
          <a:xfrm>
            <a:off x="5002364" y="996124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135464" y="0"/>
            <a:ext cx="990600" cy="6858000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" name="Номер слайда 21"/>
          <p:cNvSpPr txBox="1">
            <a:spLocks/>
          </p:cNvSpPr>
          <p:nvPr userDrawn="1"/>
        </p:nvSpPr>
        <p:spPr>
          <a:xfrm>
            <a:off x="3347483" y="6418877"/>
            <a:ext cx="513735" cy="227164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330" rtl="0" eaLnBrk="1" latinLnBrk="0" hangingPunct="1">
              <a:defRPr sz="1000" b="0" i="0" kern="1200">
                <a:solidFill>
                  <a:schemeClr val="tx1">
                    <a:alpha val="70000"/>
                  </a:schemeClr>
                </a:solidFill>
                <a:latin typeface="Montserrat Medium" charset="0"/>
                <a:ea typeface="Montserrat Medium" charset="0"/>
                <a:cs typeface="Montserrat Medium" charset="0"/>
              </a:defRPr>
            </a:lvl1pPr>
            <a:lvl2pPr marL="45716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2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5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8D877B3-D348-4611-9BDB-C5374591D951}" type="slidenum">
              <a:rPr lang="en-US" smtClean="0">
                <a:solidFill>
                  <a:schemeClr val="tx1">
                    <a:alpha val="7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tx1">
                  <a:alpha val="70000"/>
                </a:scheme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604351" y="3262747"/>
            <a:ext cx="0" cy="344978"/>
          </a:xfrm>
          <a:prstGeom prst="line">
            <a:avLst/>
          </a:prstGeom>
          <a:ln w="25400">
            <a:solidFill>
              <a:srgbClr val="0066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3652057" y="3262747"/>
            <a:ext cx="0" cy="344978"/>
          </a:xfrm>
          <a:prstGeom prst="line">
            <a:avLst/>
          </a:prstGeom>
          <a:ln w="25400">
            <a:solidFill>
              <a:srgbClr val="0066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996124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6096001" y="1181099"/>
            <a:ext cx="5524500" cy="2839357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3628571" y="4020456"/>
            <a:ext cx="3093359" cy="195943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16624827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2500438"/>
            <a:ext cx="4229100" cy="185712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10167256" y="0"/>
            <a:ext cx="2024743" cy="3106057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8142512" y="0"/>
            <a:ext cx="2024743" cy="5696857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6117769" y="0"/>
            <a:ext cx="2024743" cy="4963886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12832589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990600" y="1952170"/>
            <a:ext cx="2024743" cy="4905829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4" hasCustomPrompt="1"/>
          </p:nvPr>
        </p:nvSpPr>
        <p:spPr>
          <a:xfrm>
            <a:off x="3015343" y="1181101"/>
            <a:ext cx="2024743" cy="5676898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5040086" y="2728687"/>
            <a:ext cx="2024743" cy="4129314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8" name="Title 4"/>
          <p:cNvSpPr>
            <a:spLocks noGrp="1"/>
          </p:cNvSpPr>
          <p:nvPr>
            <p:ph type="title" hasCustomPrompt="1"/>
          </p:nvPr>
        </p:nvSpPr>
        <p:spPr>
          <a:xfrm>
            <a:off x="6096000" y="996124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41395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9056536" y="0"/>
            <a:ext cx="3135464" cy="68580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6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2618190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867751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6" name="Title 4"/>
          <p:cNvSpPr>
            <a:spLocks noGrp="1"/>
          </p:cNvSpPr>
          <p:nvPr>
            <p:ph type="title" hasCustomPrompt="1"/>
          </p:nvPr>
        </p:nvSpPr>
        <p:spPr>
          <a:xfrm>
            <a:off x="5206448" y="990269"/>
            <a:ext cx="6414052" cy="243873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6860135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4579951" y="0"/>
            <a:ext cx="7612049" cy="68580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6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990269"/>
            <a:ext cx="6414052" cy="243873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31235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368986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1866900" y="0"/>
            <a:ext cx="10325101" cy="34290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7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3715470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718061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1866900" y="3429000"/>
            <a:ext cx="10325101" cy="34290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7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996124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0666090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1866901" y="3429000"/>
            <a:ext cx="4229100" cy="2521857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6489701" y="3429000"/>
            <a:ext cx="4229100" cy="2521857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1866900" y="2569027"/>
            <a:ext cx="3423557" cy="2198915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5317671" y="2569027"/>
            <a:ext cx="3423557" cy="2198915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 hasCustomPrompt="1"/>
          </p:nvPr>
        </p:nvSpPr>
        <p:spPr>
          <a:xfrm>
            <a:off x="8768443" y="2569027"/>
            <a:ext cx="3423557" cy="2198915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0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996124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1197947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1866901" y="3004456"/>
            <a:ext cx="2385785" cy="312783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0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996124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4322839" y="3004456"/>
            <a:ext cx="2385785" cy="312783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4" hasCustomPrompt="1"/>
          </p:nvPr>
        </p:nvSpPr>
        <p:spPr>
          <a:xfrm>
            <a:off x="6778777" y="3004456"/>
            <a:ext cx="2385785" cy="312783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9234715" y="3004456"/>
            <a:ext cx="2385785" cy="312783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2500438"/>
            <a:ext cx="4229100" cy="185712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7649028" y="2318656"/>
            <a:ext cx="2220685" cy="2220685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9971315" y="2318657"/>
            <a:ext cx="2220685" cy="2220685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4" hasCustomPrompt="1"/>
          </p:nvPr>
        </p:nvSpPr>
        <p:spPr>
          <a:xfrm>
            <a:off x="9971315" y="0"/>
            <a:ext cx="2220685" cy="2220685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9971314" y="4637315"/>
            <a:ext cx="2220685" cy="2220685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7649028" y="4637315"/>
            <a:ext cx="2220685" cy="2220685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7" hasCustomPrompt="1"/>
          </p:nvPr>
        </p:nvSpPr>
        <p:spPr>
          <a:xfrm>
            <a:off x="5326741" y="2318657"/>
            <a:ext cx="2220685" cy="2220685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200329233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7" hasCustomPrompt="1"/>
          </p:nvPr>
        </p:nvSpPr>
        <p:spPr>
          <a:xfrm>
            <a:off x="1866901" y="1181101"/>
            <a:ext cx="2019300" cy="20193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8" hasCustomPrompt="1"/>
          </p:nvPr>
        </p:nvSpPr>
        <p:spPr>
          <a:xfrm>
            <a:off x="3943351" y="1181101"/>
            <a:ext cx="2019300" cy="20193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9" hasCustomPrompt="1"/>
          </p:nvPr>
        </p:nvSpPr>
        <p:spPr>
          <a:xfrm>
            <a:off x="6019801" y="1181101"/>
            <a:ext cx="2019300" cy="20193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20" hasCustomPrompt="1"/>
          </p:nvPr>
        </p:nvSpPr>
        <p:spPr>
          <a:xfrm>
            <a:off x="8096251" y="1181101"/>
            <a:ext cx="2019300" cy="20193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21" hasCustomPrompt="1"/>
          </p:nvPr>
        </p:nvSpPr>
        <p:spPr>
          <a:xfrm>
            <a:off x="10172700" y="1181101"/>
            <a:ext cx="2019300" cy="20193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0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4653724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108861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7" hasCustomPrompt="1"/>
          </p:nvPr>
        </p:nvSpPr>
        <p:spPr>
          <a:xfrm>
            <a:off x="1866901" y="2621644"/>
            <a:ext cx="2139042" cy="2139042"/>
          </a:xfrm>
          <a:prstGeom prst="ellipse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8" hasCustomPrompt="1"/>
          </p:nvPr>
        </p:nvSpPr>
        <p:spPr>
          <a:xfrm>
            <a:off x="4890408" y="2621644"/>
            <a:ext cx="2139042" cy="2139042"/>
          </a:xfrm>
          <a:prstGeom prst="ellipse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9" hasCustomPrompt="1"/>
          </p:nvPr>
        </p:nvSpPr>
        <p:spPr>
          <a:xfrm>
            <a:off x="7913915" y="2621644"/>
            <a:ext cx="2139042" cy="2139042"/>
          </a:xfrm>
          <a:prstGeom prst="ellipse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8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1000025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764336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3011714" cy="6857999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4" hasCustomPrompt="1"/>
          </p:nvPr>
        </p:nvSpPr>
        <p:spPr>
          <a:xfrm>
            <a:off x="3060095" y="1"/>
            <a:ext cx="3011714" cy="6857999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6120190" y="1"/>
            <a:ext cx="3011714" cy="6857999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9180286" y="1"/>
            <a:ext cx="3011714" cy="6857999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3924796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990600" y="1181100"/>
            <a:ext cx="7326086" cy="56769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316707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5" name="Номер слайда 21"/>
          <p:cNvSpPr txBox="1">
            <a:spLocks/>
          </p:cNvSpPr>
          <p:nvPr userDrawn="1"/>
        </p:nvSpPr>
        <p:spPr>
          <a:xfrm>
            <a:off x="388273" y="6571277"/>
            <a:ext cx="513735" cy="227164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330" rtl="0" eaLnBrk="1" latinLnBrk="0" hangingPunct="1">
              <a:defRPr sz="1000" b="0" i="0" kern="1200">
                <a:solidFill>
                  <a:schemeClr val="tx1">
                    <a:alpha val="70000"/>
                  </a:schemeClr>
                </a:solidFill>
                <a:latin typeface="Montserrat Medium" charset="0"/>
                <a:ea typeface="Montserrat Medium" charset="0"/>
                <a:cs typeface="Montserrat Medium" charset="0"/>
              </a:defRPr>
            </a:lvl1pPr>
            <a:lvl2pPr marL="45716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2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5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4361543" cy="68580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4361543" y="-1"/>
            <a:ext cx="2227943" cy="6865257"/>
          </a:xfrm>
          <a:prstGeom prst="rect">
            <a:avLst/>
          </a:prstGeom>
          <a:solidFill>
            <a:srgbClr val="0066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4"/>
          <p:cNvSpPr>
            <a:spLocks noGrp="1"/>
          </p:cNvSpPr>
          <p:nvPr>
            <p:ph type="title" hasCustomPrompt="1"/>
          </p:nvPr>
        </p:nvSpPr>
        <p:spPr>
          <a:xfrm>
            <a:off x="7391400" y="1000025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831761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990600" y="0"/>
            <a:ext cx="5105400" cy="68580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6" name="Title 4"/>
          <p:cNvSpPr>
            <a:spLocks noGrp="1"/>
          </p:cNvSpPr>
          <p:nvPr>
            <p:ph type="title" hasCustomPrompt="1"/>
          </p:nvPr>
        </p:nvSpPr>
        <p:spPr>
          <a:xfrm>
            <a:off x="6531429" y="1000025"/>
            <a:ext cx="5089071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2398738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990600" y="0"/>
            <a:ext cx="3080468" cy="68580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7086600" y="0"/>
            <a:ext cx="5105400" cy="68580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1000025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1281852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7086600" y="0"/>
            <a:ext cx="5105400" cy="68580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6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2618190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3699328" y="1181100"/>
            <a:ext cx="4793343" cy="56769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1767466"/>
            <a:ext cx="4229100" cy="185712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9927771" y="1848660"/>
            <a:ext cx="2264228" cy="2433054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 hasCustomPrompt="1"/>
          </p:nvPr>
        </p:nvSpPr>
        <p:spPr>
          <a:xfrm>
            <a:off x="7531100" y="1848660"/>
            <a:ext cx="2264228" cy="2433054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143281276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7" hasCustomPrompt="1"/>
          </p:nvPr>
        </p:nvSpPr>
        <p:spPr>
          <a:xfrm>
            <a:off x="1866901" y="1181100"/>
            <a:ext cx="1406070" cy="1406070"/>
          </a:xfrm>
          <a:prstGeom prst="ellipse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6" name="Oval 5"/>
          <p:cNvSpPr/>
          <p:nvPr userDrawn="1"/>
        </p:nvSpPr>
        <p:spPr>
          <a:xfrm>
            <a:off x="1448707" y="762906"/>
            <a:ext cx="2242457" cy="2242457"/>
          </a:xfrm>
          <a:prstGeom prst="ellipse">
            <a:avLst/>
          </a:prstGeom>
          <a:noFill/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54718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Oval 5"/>
          <p:cNvSpPr/>
          <p:nvPr userDrawn="1"/>
        </p:nvSpPr>
        <p:spPr>
          <a:xfrm>
            <a:off x="8509264" y="670309"/>
            <a:ext cx="2242457" cy="2242457"/>
          </a:xfrm>
          <a:prstGeom prst="ellipse">
            <a:avLst/>
          </a:prstGeom>
          <a:noFill/>
          <a:ln w="6350">
            <a:solidFill>
              <a:srgbClr val="D926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87559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1000025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2358570"/>
            <a:ext cx="12192000" cy="4499429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206035050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1000025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7" hasCustomPrompt="1"/>
          </p:nvPr>
        </p:nvSpPr>
        <p:spPr>
          <a:xfrm>
            <a:off x="1866901" y="2770416"/>
            <a:ext cx="2019300" cy="20193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8" hasCustomPrompt="1"/>
          </p:nvPr>
        </p:nvSpPr>
        <p:spPr>
          <a:xfrm>
            <a:off x="3943351" y="2770416"/>
            <a:ext cx="2019300" cy="20193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9" hasCustomPrompt="1"/>
          </p:nvPr>
        </p:nvSpPr>
        <p:spPr>
          <a:xfrm>
            <a:off x="6019801" y="2770416"/>
            <a:ext cx="2019300" cy="20193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20" hasCustomPrompt="1"/>
          </p:nvPr>
        </p:nvSpPr>
        <p:spPr>
          <a:xfrm>
            <a:off x="8096251" y="2770416"/>
            <a:ext cx="2019300" cy="20193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21" hasCustomPrompt="1"/>
          </p:nvPr>
        </p:nvSpPr>
        <p:spPr>
          <a:xfrm>
            <a:off x="10172700" y="2770416"/>
            <a:ext cx="2019300" cy="20193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22" hasCustomPrompt="1"/>
          </p:nvPr>
        </p:nvSpPr>
        <p:spPr>
          <a:xfrm>
            <a:off x="1866901" y="4838700"/>
            <a:ext cx="2019300" cy="20193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23" hasCustomPrompt="1"/>
          </p:nvPr>
        </p:nvSpPr>
        <p:spPr>
          <a:xfrm>
            <a:off x="3943351" y="4838700"/>
            <a:ext cx="2019300" cy="20193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24" hasCustomPrompt="1"/>
          </p:nvPr>
        </p:nvSpPr>
        <p:spPr>
          <a:xfrm>
            <a:off x="6019801" y="4838700"/>
            <a:ext cx="2019300" cy="20193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8" name="Picture Placeholder 4"/>
          <p:cNvSpPr>
            <a:spLocks noGrp="1"/>
          </p:cNvSpPr>
          <p:nvPr>
            <p:ph type="pic" sz="quarter" idx="25" hasCustomPrompt="1"/>
          </p:nvPr>
        </p:nvSpPr>
        <p:spPr>
          <a:xfrm>
            <a:off x="8096251" y="4838700"/>
            <a:ext cx="2019300" cy="20193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9" name="Picture Placeholder 4"/>
          <p:cNvSpPr>
            <a:spLocks noGrp="1"/>
          </p:cNvSpPr>
          <p:nvPr>
            <p:ph type="pic" sz="quarter" idx="26" hasCustomPrompt="1"/>
          </p:nvPr>
        </p:nvSpPr>
        <p:spPr>
          <a:xfrm>
            <a:off x="10172700" y="4838700"/>
            <a:ext cx="2019300" cy="20193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5" name="Номер слайда 21"/>
          <p:cNvSpPr txBox="1">
            <a:spLocks/>
          </p:cNvSpPr>
          <p:nvPr userDrawn="1"/>
        </p:nvSpPr>
        <p:spPr>
          <a:xfrm>
            <a:off x="388273" y="6571277"/>
            <a:ext cx="513735" cy="227164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330" rtl="0" eaLnBrk="1" latinLnBrk="0" hangingPunct="1">
              <a:defRPr sz="1000" b="0" i="0" kern="1200">
                <a:solidFill>
                  <a:schemeClr val="tx1">
                    <a:alpha val="70000"/>
                  </a:schemeClr>
                </a:solidFill>
                <a:latin typeface="Montserrat Medium" charset="0"/>
                <a:ea typeface="Montserrat Medium" charset="0"/>
                <a:cs typeface="Montserrat Medium" charset="0"/>
              </a:defRPr>
            </a:lvl1pPr>
            <a:lvl2pPr marL="45716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2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5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4"/>
          <p:cNvSpPr>
            <a:spLocks noGrp="1"/>
          </p:cNvSpPr>
          <p:nvPr>
            <p:ph type="title" hasCustomPrompt="1"/>
          </p:nvPr>
        </p:nvSpPr>
        <p:spPr>
          <a:xfrm>
            <a:off x="1866899" y="4517240"/>
            <a:ext cx="8046357" cy="243873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1000025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7" hasCustomPrompt="1"/>
          </p:nvPr>
        </p:nvSpPr>
        <p:spPr>
          <a:xfrm>
            <a:off x="1866901" y="2770416"/>
            <a:ext cx="2019300" cy="4087584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8" hasCustomPrompt="1"/>
          </p:nvPr>
        </p:nvSpPr>
        <p:spPr>
          <a:xfrm>
            <a:off x="3943351" y="2770416"/>
            <a:ext cx="2019300" cy="4087584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9" hasCustomPrompt="1"/>
          </p:nvPr>
        </p:nvSpPr>
        <p:spPr>
          <a:xfrm>
            <a:off x="6019801" y="2770416"/>
            <a:ext cx="2019300" cy="4087584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20" hasCustomPrompt="1"/>
          </p:nvPr>
        </p:nvSpPr>
        <p:spPr>
          <a:xfrm>
            <a:off x="8096251" y="2770416"/>
            <a:ext cx="2019300" cy="4087584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21" hasCustomPrompt="1"/>
          </p:nvPr>
        </p:nvSpPr>
        <p:spPr>
          <a:xfrm>
            <a:off x="10172700" y="2770416"/>
            <a:ext cx="2019300" cy="4087584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3536" y="1831343"/>
            <a:ext cx="6641556" cy="3899528"/>
          </a:xfrm>
          <a:prstGeom prst="rect">
            <a:avLst/>
          </a:prstGeom>
          <a:effectLst/>
        </p:spPr>
      </p:pic>
      <p:sp>
        <p:nvSpPr>
          <p:cNvPr id="6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6151157" y="2075607"/>
            <a:ext cx="5026766" cy="3163953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28" name="Rectangle 27"/>
          <p:cNvSpPr/>
          <p:nvPr userDrawn="1"/>
        </p:nvSpPr>
        <p:spPr>
          <a:xfrm>
            <a:off x="8294358" y="5373428"/>
            <a:ext cx="660400" cy="138910"/>
          </a:xfrm>
          <a:prstGeom prst="rect">
            <a:avLst/>
          </a:prstGeom>
          <a:solidFill>
            <a:srgbClr val="1F1C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2618190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7109058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055494A-D054-45A7-86F4-4658649E7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01E2195-373D-419F-850E-5A5BC83F2C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513160E-3E8D-473A-BAA6-CC9B0917A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F1646-2AC3-42AC-9E9D-42D051343CDB}" type="datetimeFigureOut">
              <a:rPr lang="cs-CZ" smtClean="0"/>
              <a:t>22.04.2021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555730C-4F5E-4D82-A539-AAF292AA4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A5518B5-8887-41B6-982F-26E50D5EC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C934-B487-437E-AFA1-77184C91AF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0941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5" name="Номер слайда 21"/>
          <p:cNvSpPr txBox="1">
            <a:spLocks/>
          </p:cNvSpPr>
          <p:nvPr userDrawn="1"/>
        </p:nvSpPr>
        <p:spPr>
          <a:xfrm>
            <a:off x="235873" y="6418877"/>
            <a:ext cx="513735" cy="227164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330" rtl="0" eaLnBrk="1" latinLnBrk="0" hangingPunct="1">
              <a:defRPr sz="1000" b="0" i="0" kern="1200">
                <a:solidFill>
                  <a:schemeClr val="tx1">
                    <a:alpha val="70000"/>
                  </a:schemeClr>
                </a:solidFill>
                <a:latin typeface="Montserrat Medium" charset="0"/>
                <a:ea typeface="Montserrat Medium" charset="0"/>
                <a:cs typeface="Montserrat Medium" charset="0"/>
              </a:defRPr>
            </a:lvl1pPr>
            <a:lvl2pPr marL="45716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2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5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985480" y="0"/>
            <a:ext cx="0" cy="6858000"/>
          </a:xfrm>
          <a:prstGeom prst="line">
            <a:avLst/>
          </a:prstGeom>
          <a:ln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468887" y="3262747"/>
            <a:ext cx="0" cy="344978"/>
          </a:xfrm>
          <a:prstGeom prst="line">
            <a:avLst/>
          </a:prstGeom>
          <a:ln w="25400">
            <a:solidFill>
              <a:srgbClr val="0066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516593" y="3262747"/>
            <a:ext cx="0" cy="344978"/>
          </a:xfrm>
          <a:prstGeom prst="line">
            <a:avLst/>
          </a:prstGeom>
          <a:ln w="25400">
            <a:solidFill>
              <a:srgbClr val="0066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996124"/>
            <a:ext cx="4229100" cy="162161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000" b="1" baseline="0"/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5" name="Номер слайда 21"/>
          <p:cNvSpPr txBox="1">
            <a:spLocks/>
          </p:cNvSpPr>
          <p:nvPr userDrawn="1"/>
        </p:nvSpPr>
        <p:spPr>
          <a:xfrm>
            <a:off x="235873" y="6418877"/>
            <a:ext cx="513735" cy="227164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330" rtl="0" eaLnBrk="1" latinLnBrk="0" hangingPunct="1">
              <a:defRPr sz="1000" b="0" i="0" kern="1200">
                <a:solidFill>
                  <a:schemeClr val="tx1">
                    <a:alpha val="70000"/>
                  </a:schemeClr>
                </a:solidFill>
                <a:latin typeface="Montserrat Medium" charset="0"/>
                <a:ea typeface="Montserrat Medium" charset="0"/>
                <a:cs typeface="Montserrat Medium" charset="0"/>
              </a:defRPr>
            </a:lvl1pPr>
            <a:lvl2pPr marL="45716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2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5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8D877B3-D348-4611-9BDB-C5374591D951}" type="slidenum">
              <a:rPr lang="en-US" smtClean="0">
                <a:solidFill>
                  <a:schemeClr val="bg1">
                    <a:alpha val="7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bg1">
                  <a:alpha val="70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985480" y="0"/>
            <a:ext cx="0" cy="6858000"/>
          </a:xfrm>
          <a:prstGeom prst="line">
            <a:avLst/>
          </a:prstGeom>
          <a:ln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468887" y="3262747"/>
            <a:ext cx="0" cy="344978"/>
          </a:xfrm>
          <a:prstGeom prst="line">
            <a:avLst/>
          </a:prstGeom>
          <a:ln w="25400">
            <a:solidFill>
              <a:srgbClr val="0066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516593" y="3262747"/>
            <a:ext cx="0" cy="344978"/>
          </a:xfrm>
          <a:prstGeom prst="line">
            <a:avLst/>
          </a:prstGeom>
          <a:ln w="25400">
            <a:solidFill>
              <a:srgbClr val="0066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996124"/>
            <a:ext cx="4229100" cy="1621619"/>
          </a:xfr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2500438"/>
            <a:ext cx="4229100" cy="185712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1946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866900" y="2500438"/>
            <a:ext cx="4229100" cy="185712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6900" y="994934"/>
            <a:ext cx="9753600" cy="1487862"/>
          </a:xfrm>
          <a:prstGeom prst="rect">
            <a:avLst/>
          </a:prstGeom>
          <a:effectLst/>
        </p:spPr>
        <p:txBody>
          <a:bodyPr vert="horz" lIns="0" tIns="192024" rIns="0" bIns="0" rtlCol="0" anchor="t" anchorCtr="0">
            <a:noAutofit/>
          </a:bodyPr>
          <a:lstStyle/>
          <a:p>
            <a:r>
              <a:rPr lang="en-US" dirty="0"/>
              <a:t>YOUR TITLE HERE</a:t>
            </a: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235873" y="6418877"/>
            <a:ext cx="513735" cy="227164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lvl1pPr algn="ctr">
              <a:defRPr sz="1000" b="0" i="0">
                <a:solidFill>
                  <a:schemeClr val="tx1">
                    <a:alpha val="70000"/>
                  </a:schemeClr>
                </a:solidFill>
                <a:latin typeface="Montserrat Medium" charset="0"/>
                <a:ea typeface="Montserrat Medium" charset="0"/>
                <a:cs typeface="Montserrat Medium" charset="0"/>
              </a:defRPr>
            </a:lvl1pPr>
          </a:lstStyle>
          <a:p>
            <a:fld id="{D8D877B3-D348-4611-9BDB-C5374591D9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>
          <a:xfrm>
            <a:off x="1866900" y="2514600"/>
            <a:ext cx="9753600" cy="311044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985480" y="45076"/>
            <a:ext cx="0" cy="6858000"/>
          </a:xfrm>
          <a:prstGeom prst="line">
            <a:avLst/>
          </a:prstGeom>
          <a:ln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468887" y="3262747"/>
            <a:ext cx="0" cy="344978"/>
          </a:xfrm>
          <a:prstGeom prst="line">
            <a:avLst/>
          </a:prstGeom>
          <a:ln w="25400">
            <a:solidFill>
              <a:srgbClr val="0066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>
            <a:off x="516593" y="3262747"/>
            <a:ext cx="0" cy="344978"/>
          </a:xfrm>
          <a:prstGeom prst="line">
            <a:avLst/>
          </a:prstGeom>
          <a:ln w="25400">
            <a:solidFill>
              <a:srgbClr val="0066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7184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4018" r:id="rId2"/>
    <p:sldLayoutId id="2147484009" r:id="rId3"/>
    <p:sldLayoutId id="2147484023" r:id="rId4"/>
    <p:sldLayoutId id="2147484035" r:id="rId5"/>
    <p:sldLayoutId id="2147484022" r:id="rId6"/>
    <p:sldLayoutId id="2147484043" r:id="rId7"/>
    <p:sldLayoutId id="2147484089" r:id="rId8"/>
    <p:sldLayoutId id="2147484010" r:id="rId9"/>
    <p:sldLayoutId id="2147484011" r:id="rId10"/>
    <p:sldLayoutId id="2147484012" r:id="rId11"/>
    <p:sldLayoutId id="2147484052" r:id="rId12"/>
    <p:sldLayoutId id="2147484053" r:id="rId13"/>
    <p:sldLayoutId id="2147484054" r:id="rId14"/>
    <p:sldLayoutId id="2147484019" r:id="rId15"/>
    <p:sldLayoutId id="2147484013" r:id="rId16"/>
    <p:sldLayoutId id="2147484014" r:id="rId17"/>
    <p:sldLayoutId id="2147484085" r:id="rId18"/>
    <p:sldLayoutId id="2147484015" r:id="rId19"/>
    <p:sldLayoutId id="2147484016" r:id="rId20"/>
    <p:sldLayoutId id="2147484017" r:id="rId21"/>
    <p:sldLayoutId id="2147484020" r:id="rId22"/>
    <p:sldLayoutId id="2147484021" r:id="rId23"/>
    <p:sldLayoutId id="2147484024" r:id="rId24"/>
    <p:sldLayoutId id="2147484025" r:id="rId25"/>
    <p:sldLayoutId id="2147484026" r:id="rId26"/>
    <p:sldLayoutId id="2147484027" r:id="rId27"/>
    <p:sldLayoutId id="2147484028" r:id="rId28"/>
    <p:sldLayoutId id="2147484029" r:id="rId29"/>
    <p:sldLayoutId id="2147484030" r:id="rId30"/>
    <p:sldLayoutId id="2147484031" r:id="rId31"/>
    <p:sldLayoutId id="2147484047" r:id="rId32"/>
    <p:sldLayoutId id="2147484032" r:id="rId33"/>
    <p:sldLayoutId id="2147484048" r:id="rId34"/>
    <p:sldLayoutId id="2147484033" r:id="rId35"/>
    <p:sldLayoutId id="2147484034" r:id="rId36"/>
    <p:sldLayoutId id="2147484036" r:id="rId37"/>
    <p:sldLayoutId id="2147484037" r:id="rId38"/>
    <p:sldLayoutId id="2147484038" r:id="rId39"/>
    <p:sldLayoutId id="2147484039" r:id="rId40"/>
    <p:sldLayoutId id="2147484040" r:id="rId41"/>
    <p:sldLayoutId id="2147484051" r:id="rId42"/>
    <p:sldLayoutId id="2147484041" r:id="rId43"/>
    <p:sldLayoutId id="2147484044" r:id="rId44"/>
    <p:sldLayoutId id="2147484042" r:id="rId45"/>
    <p:sldLayoutId id="2147484045" r:id="rId46"/>
    <p:sldLayoutId id="2147484088" r:id="rId47"/>
    <p:sldLayoutId id="2147484046" r:id="rId48"/>
    <p:sldLayoutId id="2147484049" r:id="rId49"/>
    <p:sldLayoutId id="2147484050" r:id="rId50"/>
    <p:sldLayoutId id="2147484087" r:id="rId51"/>
    <p:sldLayoutId id="2147484090" r:id="rId52"/>
  </p:sldLayoutIdLst>
  <p:hf hdr="0" ftr="0" dt="0"/>
  <p:txStyles>
    <p:titleStyle>
      <a:lvl1pPr algn="l" defTabSz="914318" rtl="0" eaLnBrk="1" latinLnBrk="0" hangingPunct="1">
        <a:lnSpc>
          <a:spcPct val="80000"/>
        </a:lnSpc>
        <a:spcBef>
          <a:spcPct val="0"/>
        </a:spcBef>
        <a:buNone/>
        <a:defRPr sz="4400" kern="1200" spc="-151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18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318" rtl="0" eaLnBrk="1" latinLnBrk="0" hangingPunct="1">
        <a:lnSpc>
          <a:spcPct val="120000"/>
        </a:lnSpc>
        <a:spcBef>
          <a:spcPts val="499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318" rtl="0" eaLnBrk="1" latinLnBrk="0" hangingPunct="1">
        <a:lnSpc>
          <a:spcPct val="120000"/>
        </a:lnSpc>
        <a:spcBef>
          <a:spcPts val="499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318" rtl="0" eaLnBrk="1" latinLnBrk="0" hangingPunct="1">
        <a:lnSpc>
          <a:spcPct val="120000"/>
        </a:lnSpc>
        <a:spcBef>
          <a:spcPts val="499"/>
        </a:spcBef>
        <a:buFont typeface="Arial" panose="020B0604020202020204" pitchFamily="34" charset="0"/>
        <a:buNone/>
        <a:defRPr sz="10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4pPr>
      <a:lvl5pPr marL="0" indent="0" algn="l" defTabSz="914318" rtl="0" eaLnBrk="1" latinLnBrk="0" hangingPunct="1">
        <a:lnSpc>
          <a:spcPct val="120000"/>
        </a:lnSpc>
        <a:spcBef>
          <a:spcPts val="499"/>
        </a:spcBef>
        <a:buFont typeface="Arial" panose="020B0604020202020204" pitchFamily="34" charset="0"/>
        <a:buNone/>
        <a:defRPr sz="1000" kern="1200" baseline="0">
          <a:solidFill>
            <a:schemeClr val="tx1">
              <a:alpha val="50000"/>
            </a:schemeClr>
          </a:solidFill>
          <a:latin typeface="+mn-lt"/>
          <a:ea typeface="+mn-ea"/>
          <a:cs typeface="+mn-cs"/>
        </a:defRPr>
      </a:lvl5pPr>
      <a:lvl6pPr marL="2514374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34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92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50" indent="-228580" algn="l" defTabSz="914318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9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8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78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36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94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53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12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71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pos="3840">
          <p15:clr>
            <a:srgbClr val="F26B43"/>
          </p15:clr>
        </p15:guide>
        <p15:guide id="1" orient="horz" pos="2160">
          <p15:clr>
            <a:srgbClr val="F26B43"/>
          </p15:clr>
        </p15:guide>
        <p15:guide id="28" pos="624" userDrawn="1">
          <p15:clr>
            <a:srgbClr val="F26B43"/>
          </p15:clr>
        </p15:guide>
        <p15:guide id="29" pos="7320" userDrawn="1">
          <p15:clr>
            <a:srgbClr val="F26B43"/>
          </p15:clr>
        </p15:guide>
        <p15:guide id="48" pos="1176" userDrawn="1">
          <p15:clr>
            <a:srgbClr val="F26B43"/>
          </p15:clr>
        </p15:guide>
        <p15:guide id="51" orient="horz" pos="74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Zástupný symbol obrázku 11" descr="Obsah obrázku osoba, interiér, okno&#10;&#10;Popis byl vytvořen automaticky">
            <a:extLst>
              <a:ext uri="{FF2B5EF4-FFF2-40B4-BE49-F238E27FC236}">
                <a16:creationId xmlns:a16="http://schemas.microsoft.com/office/drawing/2014/main" id="{BBEE1994-EA0B-9A40-BFDD-6DACC733C28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51" b="4751"/>
          <a:stretch>
            <a:fillRect/>
          </a:stretch>
        </p:blipFill>
        <p:spPr/>
      </p:pic>
      <p:sp>
        <p:nvSpPr>
          <p:cNvPr id="6" name="Rectangle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D9261B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>
                <a:solidFill>
                  <a:schemeClr val="bg1">
                    <a:alpha val="70000"/>
                  </a:schemeClr>
                </a:solidFill>
              </a:rPr>
              <a:pPr/>
              <a:t>1</a:t>
            </a:fld>
            <a:endParaRPr lang="en-US" dirty="0">
              <a:solidFill>
                <a:schemeClr val="bg1">
                  <a:alpha val="70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986110" y="0"/>
            <a:ext cx="0" cy="6858000"/>
          </a:xfrm>
          <a:prstGeom prst="line">
            <a:avLst/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68887" y="3262747"/>
            <a:ext cx="0" cy="34497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16593" y="3262747"/>
            <a:ext cx="0" cy="34497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hape 3939">
            <a:extLst>
              <a:ext uri="{FF2B5EF4-FFF2-40B4-BE49-F238E27FC236}">
                <a16:creationId xmlns:a16="http://schemas.microsoft.com/office/drawing/2014/main" id="{B35C74E6-C27E-454A-A660-2D31F678AB52}"/>
              </a:ext>
            </a:extLst>
          </p:cNvPr>
          <p:cNvSpPr/>
          <p:nvPr/>
        </p:nvSpPr>
        <p:spPr>
          <a:xfrm rot="16200000">
            <a:off x="10464012" y="3237300"/>
            <a:ext cx="383397" cy="3833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39" y="184"/>
                  <a:pt x="12764" y="184"/>
                </a:cubicBezTo>
                <a:cubicBezTo>
                  <a:pt x="12492" y="184"/>
                  <a:pt x="12273" y="405"/>
                  <a:pt x="12273" y="675"/>
                </a:cubicBezTo>
                <a:cubicBezTo>
                  <a:pt x="12273" y="946"/>
                  <a:pt x="12492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5"/>
                  <a:pt x="9107" y="184"/>
                  <a:pt x="8836" y="184"/>
                </a:cubicBezTo>
                <a:cubicBezTo>
                  <a:pt x="8761" y="184"/>
                  <a:pt x="8691" y="205"/>
                  <a:pt x="8626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1" y="9818"/>
                  <a:pt x="6382" y="10038"/>
                  <a:pt x="6382" y="10309"/>
                </a:cubicBezTo>
                <a:cubicBezTo>
                  <a:pt x="6382" y="10445"/>
                  <a:pt x="6436" y="10568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8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4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2" y="9874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5" name="Title 2">
            <a:extLst>
              <a:ext uri="{FF2B5EF4-FFF2-40B4-BE49-F238E27FC236}">
                <a16:creationId xmlns:a16="http://schemas.microsoft.com/office/drawing/2014/main" id="{54F64D98-07AA-964F-A9F5-6ED491948CE9}"/>
              </a:ext>
            </a:extLst>
          </p:cNvPr>
          <p:cNvSpPr txBox="1">
            <a:spLocks/>
          </p:cNvSpPr>
          <p:nvPr/>
        </p:nvSpPr>
        <p:spPr>
          <a:xfrm>
            <a:off x="10578774" y="3185909"/>
            <a:ext cx="1041726" cy="421816"/>
          </a:xfrm>
          <a:prstGeom prst="rect">
            <a:avLst/>
          </a:prstGeom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1400" spc="300" dirty="0">
                <a:solidFill>
                  <a:schemeClr val="bg1"/>
                </a:solidFill>
                <a:latin typeface="Calibri" panose="020F0502020204030204" pitchFamily="34" charset="0"/>
                <a:ea typeface="Montserrat" charset="0"/>
                <a:cs typeface="Calibri" panose="020F0502020204030204" pitchFamily="34" charset="0"/>
              </a:rPr>
              <a:t>DÁLE</a:t>
            </a:r>
          </a:p>
        </p:txBody>
      </p:sp>
      <p:sp>
        <p:nvSpPr>
          <p:cNvPr id="16" name="Title 2">
            <a:extLst>
              <a:ext uri="{FF2B5EF4-FFF2-40B4-BE49-F238E27FC236}">
                <a16:creationId xmlns:a16="http://schemas.microsoft.com/office/drawing/2014/main" id="{B096A45E-D7B4-E047-99BB-C53DE9A717FA}"/>
              </a:ext>
            </a:extLst>
          </p:cNvPr>
          <p:cNvSpPr txBox="1">
            <a:spLocks/>
          </p:cNvSpPr>
          <p:nvPr/>
        </p:nvSpPr>
        <p:spPr>
          <a:xfrm>
            <a:off x="1834028" y="1824457"/>
            <a:ext cx="6544070" cy="1412843"/>
          </a:xfrm>
          <a:prstGeom prst="rect">
            <a:avLst/>
          </a:prstGeom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cs-CZ" dirty="0">
                <a:solidFill>
                  <a:schemeClr val="bg1"/>
                </a:solidFill>
              </a:rPr>
              <a:t>Proces výběru strategických projektů do Operačního programu Spravedlivá transformace v rámci Karlovarského kraje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0">
            <a:extLst>
              <a:ext uri="{FF2B5EF4-FFF2-40B4-BE49-F238E27FC236}">
                <a16:creationId xmlns:a16="http://schemas.microsoft.com/office/drawing/2014/main" id="{CA900347-AAEB-FD46-B64A-166C24FD734E}"/>
              </a:ext>
            </a:extLst>
          </p:cNvPr>
          <p:cNvSpPr txBox="1"/>
          <p:nvPr/>
        </p:nvSpPr>
        <p:spPr>
          <a:xfrm>
            <a:off x="1896532" y="6206235"/>
            <a:ext cx="4229100" cy="26468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cs-CZ" sz="1000" dirty="0">
                <a:solidFill>
                  <a:schemeClr val="bg1">
                    <a:alpha val="80000"/>
                  </a:schemeClr>
                </a:solidFill>
              </a:rPr>
              <a:t>aktualizace: 22.4.2021</a:t>
            </a:r>
          </a:p>
        </p:txBody>
      </p:sp>
    </p:spTree>
    <p:extLst>
      <p:ext uri="{BB962C8B-B14F-4D97-AF65-F5344CB8AC3E}">
        <p14:creationId xmlns:p14="http://schemas.microsoft.com/office/powerpoint/2010/main" val="21748590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7AAC3B1-7E9A-4719-A334-EDC947503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9229" y="363489"/>
            <a:ext cx="6325987" cy="1325563"/>
          </a:xfrm>
        </p:spPr>
        <p:txBody>
          <a:bodyPr>
            <a:normAutofit fontScale="9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="1" dirty="0">
                <a:solidFill>
                  <a:prstClr val="black"/>
                </a:solidFill>
                <a:ea typeface="+mn-ea"/>
                <a:cs typeface="+mn-cs"/>
              </a:rPr>
              <a:t>Indikativní harmonogram procesu</a:t>
            </a:r>
          </a:p>
        </p:txBody>
      </p:sp>
      <p:pic>
        <p:nvPicPr>
          <p:cNvPr id="23" name="Obrázek 22">
            <a:extLst>
              <a:ext uri="{FF2B5EF4-FFF2-40B4-BE49-F238E27FC236}">
                <a16:creationId xmlns:a16="http://schemas.microsoft.com/office/drawing/2014/main" id="{B3046429-8280-480D-8A81-850F424160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069" t="31877" r="20087" b="17088"/>
          <a:stretch/>
        </p:blipFill>
        <p:spPr>
          <a:xfrm>
            <a:off x="1440427" y="1270758"/>
            <a:ext cx="10525942" cy="5223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5696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BD2C2EA1-F023-2C4C-B325-E7801F52EEE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8219" y="2457664"/>
            <a:ext cx="3312037" cy="2360015"/>
          </a:xfrm>
          <a:prstGeom prst="rect">
            <a:avLst/>
          </a:prstGeom>
        </p:spPr>
      </p:pic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EAF8B76A-DD95-F148-B2C8-FED9B772F697}"/>
              </a:ext>
            </a:extLst>
          </p:cNvPr>
          <p:cNvSpPr txBox="1">
            <a:spLocks/>
          </p:cNvSpPr>
          <p:nvPr/>
        </p:nvSpPr>
        <p:spPr>
          <a:xfrm>
            <a:off x="235873" y="6418877"/>
            <a:ext cx="513735" cy="22716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2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5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8D877B3-D348-4611-9BDB-C5374591D951}" type="slidenum">
              <a:rPr lang="en-US" sz="10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 algn="ctr"/>
              <a:t>11</a:t>
            </a:fld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7A3E675F-14CC-9444-A4CA-5AB01E2CA6E9}"/>
              </a:ext>
            </a:extLst>
          </p:cNvPr>
          <p:cNvSpPr txBox="1">
            <a:spLocks/>
          </p:cNvSpPr>
          <p:nvPr/>
        </p:nvSpPr>
        <p:spPr>
          <a:xfrm>
            <a:off x="1866900" y="748034"/>
            <a:ext cx="4229100" cy="1621619"/>
          </a:xfrm>
          <a:prstGeom prst="rect">
            <a:avLst/>
          </a:prstGeom>
          <a:effectLst/>
        </p:spPr>
        <p:txBody>
          <a:bodyPr vert="horz" lIns="0" tIns="192024" rIns="0" bIns="0" rtlCol="0" anchor="t" anchorCtr="0">
            <a:no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6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6000" b="1" spc="0" dirty="0">
                <a:latin typeface="Calibri" panose="020F0502020204030204" pitchFamily="34" charset="0"/>
                <a:cs typeface="Calibri" panose="020F0502020204030204" pitchFamily="34" charset="0"/>
              </a:rPr>
              <a:t>DĚKUJI</a:t>
            </a:r>
            <a:r>
              <a:rPr lang="en-US" sz="6000" b="1" spc="0" dirty="0">
                <a:solidFill>
                  <a:srgbClr val="D9261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52900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Nadpis 1">
            <a:extLst>
              <a:ext uri="{FF2B5EF4-FFF2-40B4-BE49-F238E27FC236}">
                <a16:creationId xmlns:a16="http://schemas.microsoft.com/office/drawing/2014/main" id="{9C35D94A-FA47-4996-BF14-83320324D3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2362" y="93902"/>
            <a:ext cx="4290753" cy="346075"/>
          </a:xfrm>
        </p:spPr>
        <p:txBody>
          <a:bodyPr>
            <a:normAutofit fontScale="90000"/>
          </a:bodyPr>
          <a:lstStyle/>
          <a:p>
            <a:r>
              <a:rPr lang="cs-CZ" sz="1400" b="1" dirty="0">
                <a:latin typeface="+mn-lt"/>
              </a:rPr>
              <a:t>Schéma výběru strategických projektů do OP ST</a:t>
            </a:r>
          </a:p>
        </p:txBody>
      </p:sp>
      <p:sp>
        <p:nvSpPr>
          <p:cNvPr id="44" name="TextovéPole 43">
            <a:extLst>
              <a:ext uri="{FF2B5EF4-FFF2-40B4-BE49-F238E27FC236}">
                <a16:creationId xmlns:a16="http://schemas.microsoft.com/office/drawing/2014/main" id="{7C9E6A09-80B7-4463-849C-67FE80FF7DB7}"/>
              </a:ext>
            </a:extLst>
          </p:cNvPr>
          <p:cNvSpPr txBox="1"/>
          <p:nvPr/>
        </p:nvSpPr>
        <p:spPr>
          <a:xfrm>
            <a:off x="365471" y="1246968"/>
            <a:ext cx="346249" cy="63777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50" b="0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NOSITEL</a:t>
            </a:r>
          </a:p>
        </p:txBody>
      </p:sp>
      <p:graphicFrame>
        <p:nvGraphicFramePr>
          <p:cNvPr id="55" name="Diagram 54">
            <a:extLst>
              <a:ext uri="{FF2B5EF4-FFF2-40B4-BE49-F238E27FC236}">
                <a16:creationId xmlns:a16="http://schemas.microsoft.com/office/drawing/2014/main" id="{39981E3C-8BF3-4F98-8E4D-ADE94D130C4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26568275"/>
              </p:ext>
            </p:extLst>
          </p:nvPr>
        </p:nvGraphicFramePr>
        <p:xfrm>
          <a:off x="1172623" y="1320460"/>
          <a:ext cx="8952808" cy="673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0" name="Zaoblený obdélník 10">
            <a:extLst>
              <a:ext uri="{FF2B5EF4-FFF2-40B4-BE49-F238E27FC236}">
                <a16:creationId xmlns:a16="http://schemas.microsoft.com/office/drawing/2014/main" id="{419D515A-90C7-4BAD-97B9-0CC940937BEE}"/>
              </a:ext>
            </a:extLst>
          </p:cNvPr>
          <p:cNvSpPr/>
          <p:nvPr/>
        </p:nvSpPr>
        <p:spPr>
          <a:xfrm>
            <a:off x="4359948" y="3086794"/>
            <a:ext cx="2502345" cy="489051"/>
          </a:xfrm>
          <a:prstGeom prst="round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7. Záměr vykazuje formální </a:t>
            </a:r>
            <a:r>
              <a:rPr kumimoji="0" lang="cs-CZ" sz="11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nedostatky: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nositel je osloven k dopracování</a:t>
            </a:r>
          </a:p>
        </p:txBody>
      </p:sp>
      <p:sp>
        <p:nvSpPr>
          <p:cNvPr id="61" name="Zaoblený obdélník 15">
            <a:extLst>
              <a:ext uri="{FF2B5EF4-FFF2-40B4-BE49-F238E27FC236}">
                <a16:creationId xmlns:a16="http://schemas.microsoft.com/office/drawing/2014/main" id="{204EE8A6-B5C0-4BEA-BF26-3BF36D732450}"/>
              </a:ext>
            </a:extLst>
          </p:cNvPr>
          <p:cNvSpPr/>
          <p:nvPr/>
        </p:nvSpPr>
        <p:spPr>
          <a:xfrm>
            <a:off x="1172623" y="2267818"/>
            <a:ext cx="2551200" cy="130507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="1" dirty="0">
                <a:ln w="0"/>
                <a:solidFill>
                  <a:prstClr val="black"/>
                </a:solidFill>
                <a:latin typeface="Calibri" panose="020F0502020204030204"/>
              </a:rPr>
              <a:t>5. </a:t>
            </a:r>
            <a:r>
              <a:rPr kumimoji="0" lang="cs-CZ" sz="12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Sekretariát RSK KVK posoudí splnění formálních kritérií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dirty="0">
                <a:ln w="0"/>
                <a:solidFill>
                  <a:prstClr val="black"/>
                </a:solidFill>
                <a:latin typeface="Calibri" panose="020F0502020204030204"/>
              </a:rPr>
              <a:t>(vyplnění formuláře předběžné SP, vyplnění všech relevantních částí SP potřebných pro hodnocení)</a:t>
            </a:r>
            <a:endParaRPr kumimoji="0" lang="cs-CZ" sz="1200" i="0" strike="noStrike" kern="1200" cap="none" spc="0" normalizeH="0" baseline="0" noProof="0" dirty="0">
              <a:ln w="0"/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2" name="Zaoblený obdélník 16">
            <a:extLst>
              <a:ext uri="{FF2B5EF4-FFF2-40B4-BE49-F238E27FC236}">
                <a16:creationId xmlns:a16="http://schemas.microsoft.com/office/drawing/2014/main" id="{499179EF-78A8-4D77-B19F-EC91BF1C627C}"/>
              </a:ext>
            </a:extLst>
          </p:cNvPr>
          <p:cNvSpPr/>
          <p:nvPr/>
        </p:nvSpPr>
        <p:spPr>
          <a:xfrm>
            <a:off x="4371051" y="2305952"/>
            <a:ext cx="2551200" cy="56329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6. Návrh strategického projektu splňuje formální kritéria</a:t>
            </a:r>
          </a:p>
        </p:txBody>
      </p:sp>
      <p:sp>
        <p:nvSpPr>
          <p:cNvPr id="63" name="Zaoblený obdélník 18">
            <a:extLst>
              <a:ext uri="{FF2B5EF4-FFF2-40B4-BE49-F238E27FC236}">
                <a16:creationId xmlns:a16="http://schemas.microsoft.com/office/drawing/2014/main" id="{66FF46B1-7CDE-4D99-B667-F6F9CD9A381E}"/>
              </a:ext>
            </a:extLst>
          </p:cNvPr>
          <p:cNvSpPr/>
          <p:nvPr/>
        </p:nvSpPr>
        <p:spPr>
          <a:xfrm>
            <a:off x="7445436" y="2296177"/>
            <a:ext cx="2620931" cy="81327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8. Předání návrhu strategického projektu k posouzení přijatelnosti a hodnocení</a:t>
            </a:r>
            <a:endParaRPr kumimoji="0" lang="cs-CZ" sz="1100" b="0" i="0" u="none" strike="noStrike" kern="1200" cap="none" spc="0" normalizeH="0" baseline="0" noProof="0" dirty="0">
              <a:ln w="0"/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4" name="Šipka dolů 25">
            <a:extLst>
              <a:ext uri="{FF2B5EF4-FFF2-40B4-BE49-F238E27FC236}">
                <a16:creationId xmlns:a16="http://schemas.microsoft.com/office/drawing/2014/main" id="{01D7408B-6AEB-4C39-B011-AB4550C3B1EB}"/>
              </a:ext>
            </a:extLst>
          </p:cNvPr>
          <p:cNvSpPr/>
          <p:nvPr/>
        </p:nvSpPr>
        <p:spPr>
          <a:xfrm>
            <a:off x="8409096" y="3123214"/>
            <a:ext cx="396236" cy="619559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softEdge rad="127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" name="TextovéPole 64">
            <a:extLst>
              <a:ext uri="{FF2B5EF4-FFF2-40B4-BE49-F238E27FC236}">
                <a16:creationId xmlns:a16="http://schemas.microsoft.com/office/drawing/2014/main" id="{C87D1EF7-7442-470B-B7D0-6101497677C2}"/>
              </a:ext>
            </a:extLst>
          </p:cNvPr>
          <p:cNvSpPr txBox="1"/>
          <p:nvPr/>
        </p:nvSpPr>
        <p:spPr>
          <a:xfrm>
            <a:off x="230215" y="2527734"/>
            <a:ext cx="523220" cy="126002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SEKRETARIÁT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RSK KVK</a:t>
            </a:r>
          </a:p>
        </p:txBody>
      </p:sp>
      <p:sp>
        <p:nvSpPr>
          <p:cNvPr id="66" name="Zaoblený obdélník 27">
            <a:extLst>
              <a:ext uri="{FF2B5EF4-FFF2-40B4-BE49-F238E27FC236}">
                <a16:creationId xmlns:a16="http://schemas.microsoft.com/office/drawing/2014/main" id="{21607861-0B06-4E81-91FA-86800C626234}"/>
              </a:ext>
            </a:extLst>
          </p:cNvPr>
          <p:cNvSpPr/>
          <p:nvPr/>
        </p:nvSpPr>
        <p:spPr>
          <a:xfrm>
            <a:off x="4387697" y="4943893"/>
            <a:ext cx="2551200" cy="872836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12. Hodnocení návrhů strategických projektů externími experty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5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(na základě předložené předběžné studie proveditelnosti)</a:t>
            </a:r>
          </a:p>
        </p:txBody>
      </p:sp>
      <p:sp>
        <p:nvSpPr>
          <p:cNvPr id="67" name="Zaoblený obdélník 30">
            <a:extLst>
              <a:ext uri="{FF2B5EF4-FFF2-40B4-BE49-F238E27FC236}">
                <a16:creationId xmlns:a16="http://schemas.microsoft.com/office/drawing/2014/main" id="{9F4EA97D-5664-49F1-9EE8-8E303F90A27E}"/>
              </a:ext>
            </a:extLst>
          </p:cNvPr>
          <p:cNvSpPr/>
          <p:nvPr/>
        </p:nvSpPr>
        <p:spPr>
          <a:xfrm>
            <a:off x="1192362" y="3726203"/>
            <a:ext cx="2504429" cy="782158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1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14. Přehled strategických projektů doporučených pro </a:t>
            </a:r>
            <a:r>
              <a:rPr lang="cs-CZ" sz="1100" b="1" noProof="1">
                <a:solidFill>
                  <a:prstClr val="black"/>
                </a:solidFill>
                <a:latin typeface="Calibri" panose="020F0502020204030204"/>
              </a:rPr>
              <a:t>z</a:t>
            </a:r>
            <a:r>
              <a:rPr kumimoji="0" lang="cs-CZ" sz="1100" b="1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ařazení do PSÚT</a:t>
            </a:r>
          </a:p>
        </p:txBody>
      </p:sp>
      <p:sp>
        <p:nvSpPr>
          <p:cNvPr id="68" name="TextovéPole 67">
            <a:extLst>
              <a:ext uri="{FF2B5EF4-FFF2-40B4-BE49-F238E27FC236}">
                <a16:creationId xmlns:a16="http://schemas.microsoft.com/office/drawing/2014/main" id="{8143F586-1C43-442E-A23C-0A0A2558046C}"/>
              </a:ext>
            </a:extLst>
          </p:cNvPr>
          <p:cNvSpPr txBox="1"/>
          <p:nvPr/>
        </p:nvSpPr>
        <p:spPr>
          <a:xfrm>
            <a:off x="276986" y="4065014"/>
            <a:ext cx="692497" cy="75645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PRACOVNÍ SKUPINY RSK</a:t>
            </a:r>
          </a:p>
        </p:txBody>
      </p:sp>
      <p:sp>
        <p:nvSpPr>
          <p:cNvPr id="69" name="Zaoblený obdélník 32">
            <a:extLst>
              <a:ext uri="{FF2B5EF4-FFF2-40B4-BE49-F238E27FC236}">
                <a16:creationId xmlns:a16="http://schemas.microsoft.com/office/drawing/2014/main" id="{1D0DC82D-82EE-46D0-89ED-F9CF5ED6E502}"/>
              </a:ext>
            </a:extLst>
          </p:cNvPr>
          <p:cNvSpPr/>
          <p:nvPr/>
        </p:nvSpPr>
        <p:spPr>
          <a:xfrm>
            <a:off x="1239549" y="5940109"/>
            <a:ext cx="2457242" cy="872836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15. RSK KVK se zapojením tripartit projednává návrh strategické projekty dle doporučení PS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050" dirty="0">
                <a:solidFill>
                  <a:prstClr val="black"/>
                </a:solidFill>
                <a:latin typeface="Calibri" panose="020F0502020204030204"/>
              </a:rPr>
              <a:t>(posuzuje správnost předchozího hodnocení)</a:t>
            </a:r>
            <a:endParaRPr kumimoji="0" lang="cs-CZ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0" name="Zaoblený obdélník 33">
            <a:extLst>
              <a:ext uri="{FF2B5EF4-FFF2-40B4-BE49-F238E27FC236}">
                <a16:creationId xmlns:a16="http://schemas.microsoft.com/office/drawing/2014/main" id="{A61271C6-4074-478C-96F0-D32DB3A2FB01}"/>
              </a:ext>
            </a:extLst>
          </p:cNvPr>
          <p:cNvSpPr/>
          <p:nvPr/>
        </p:nvSpPr>
        <p:spPr>
          <a:xfrm>
            <a:off x="4387697" y="5940109"/>
            <a:ext cx="1726150" cy="872836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16. RSK KVK vydává souhlas o zařazení projektu do PSÚT</a:t>
            </a:r>
          </a:p>
        </p:txBody>
      </p:sp>
      <p:sp>
        <p:nvSpPr>
          <p:cNvPr id="72" name="TextovéPole 71">
            <a:extLst>
              <a:ext uri="{FF2B5EF4-FFF2-40B4-BE49-F238E27FC236}">
                <a16:creationId xmlns:a16="http://schemas.microsoft.com/office/drawing/2014/main" id="{9769B7C1-1BD1-4756-A07B-A8C8ED3B3167}"/>
              </a:ext>
            </a:extLst>
          </p:cNvPr>
          <p:cNvSpPr txBox="1"/>
          <p:nvPr/>
        </p:nvSpPr>
        <p:spPr>
          <a:xfrm>
            <a:off x="203889" y="5699040"/>
            <a:ext cx="669414" cy="111390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5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RSK KVK/ TRANSFORMAČNÍ VÝBOR</a:t>
            </a:r>
          </a:p>
        </p:txBody>
      </p:sp>
      <p:sp>
        <p:nvSpPr>
          <p:cNvPr id="73" name="Šipka doprava 21">
            <a:extLst>
              <a:ext uri="{FF2B5EF4-FFF2-40B4-BE49-F238E27FC236}">
                <a16:creationId xmlns:a16="http://schemas.microsoft.com/office/drawing/2014/main" id="{34089427-2D1F-4B62-B42A-D6F521A30E13}"/>
              </a:ext>
            </a:extLst>
          </p:cNvPr>
          <p:cNvSpPr/>
          <p:nvPr/>
        </p:nvSpPr>
        <p:spPr>
          <a:xfrm>
            <a:off x="3618541" y="2424515"/>
            <a:ext cx="756458" cy="444731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softEdge rad="127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4" name="Šipka doprava 38">
            <a:extLst>
              <a:ext uri="{FF2B5EF4-FFF2-40B4-BE49-F238E27FC236}">
                <a16:creationId xmlns:a16="http://schemas.microsoft.com/office/drawing/2014/main" id="{67A42C4D-9F1E-45D4-B3D5-E071D7F987D9}"/>
              </a:ext>
            </a:extLst>
          </p:cNvPr>
          <p:cNvSpPr/>
          <p:nvPr/>
        </p:nvSpPr>
        <p:spPr>
          <a:xfrm rot="10800000">
            <a:off x="3588441" y="3128161"/>
            <a:ext cx="756458" cy="444731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softEdge rad="127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5" name="Šipka doprava 41">
            <a:extLst>
              <a:ext uri="{FF2B5EF4-FFF2-40B4-BE49-F238E27FC236}">
                <a16:creationId xmlns:a16="http://schemas.microsoft.com/office/drawing/2014/main" id="{95A27ABF-AB64-41E4-8205-4181769D224C}"/>
              </a:ext>
            </a:extLst>
          </p:cNvPr>
          <p:cNvSpPr/>
          <p:nvPr/>
        </p:nvSpPr>
        <p:spPr>
          <a:xfrm>
            <a:off x="6842547" y="2446026"/>
            <a:ext cx="756458" cy="444731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softEdge rad="127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6" name="Šipka doprava 44">
            <a:extLst>
              <a:ext uri="{FF2B5EF4-FFF2-40B4-BE49-F238E27FC236}">
                <a16:creationId xmlns:a16="http://schemas.microsoft.com/office/drawing/2014/main" id="{321DBD9B-5826-496E-8FD8-BD3CF99F49BA}"/>
              </a:ext>
            </a:extLst>
          </p:cNvPr>
          <p:cNvSpPr/>
          <p:nvPr/>
        </p:nvSpPr>
        <p:spPr>
          <a:xfrm rot="5400000">
            <a:off x="2152835" y="2102825"/>
            <a:ext cx="485494" cy="361263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softEdge rad="127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7" name="Obdélník 76">
            <a:extLst>
              <a:ext uri="{FF2B5EF4-FFF2-40B4-BE49-F238E27FC236}">
                <a16:creationId xmlns:a16="http://schemas.microsoft.com/office/drawing/2014/main" id="{0C41F1C9-6533-4594-92FF-B77925951135}"/>
              </a:ext>
            </a:extLst>
          </p:cNvPr>
          <p:cNvSpPr/>
          <p:nvPr/>
        </p:nvSpPr>
        <p:spPr>
          <a:xfrm>
            <a:off x="2329463" y="2040709"/>
            <a:ext cx="6217920" cy="13376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softEdge rad="127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8" name="Obdélník 77">
            <a:extLst>
              <a:ext uri="{FF2B5EF4-FFF2-40B4-BE49-F238E27FC236}">
                <a16:creationId xmlns:a16="http://schemas.microsoft.com/office/drawing/2014/main" id="{4002A6D1-4D6F-4A0F-84C8-3D693F41B29B}"/>
              </a:ext>
            </a:extLst>
          </p:cNvPr>
          <p:cNvSpPr/>
          <p:nvPr/>
        </p:nvSpPr>
        <p:spPr>
          <a:xfrm>
            <a:off x="8530371" y="1850999"/>
            <a:ext cx="131525" cy="3256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softEdge rad="127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79" name="Skupina 78">
            <a:extLst>
              <a:ext uri="{FF2B5EF4-FFF2-40B4-BE49-F238E27FC236}">
                <a16:creationId xmlns:a16="http://schemas.microsoft.com/office/drawing/2014/main" id="{B208D7F6-84D6-4F9B-9864-5DB6CDB52162}"/>
              </a:ext>
            </a:extLst>
          </p:cNvPr>
          <p:cNvGrpSpPr/>
          <p:nvPr/>
        </p:nvGrpSpPr>
        <p:grpSpPr>
          <a:xfrm>
            <a:off x="1172623" y="470020"/>
            <a:ext cx="2632358" cy="493964"/>
            <a:chOff x="5515" y="0"/>
            <a:chExt cx="2632358" cy="673944"/>
          </a:xfrm>
        </p:grpSpPr>
        <p:sp>
          <p:nvSpPr>
            <p:cNvPr id="80" name="Obdélník: se zakulacenými rohy 79">
              <a:extLst>
                <a:ext uri="{FF2B5EF4-FFF2-40B4-BE49-F238E27FC236}">
                  <a16:creationId xmlns:a16="http://schemas.microsoft.com/office/drawing/2014/main" id="{34959F01-4CA1-40FA-95B5-C53A4DDD0C04}"/>
                </a:ext>
              </a:extLst>
            </p:cNvPr>
            <p:cNvSpPr/>
            <p:nvPr/>
          </p:nvSpPr>
          <p:spPr>
            <a:xfrm>
              <a:off x="5515" y="0"/>
              <a:ext cx="2632358" cy="673944"/>
            </a:xfrm>
            <a:prstGeom prst="roundRect">
              <a:avLst>
                <a:gd name="adj" fmla="val 1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1" name="Obdélník: se zakulacenými rohy 4">
              <a:extLst>
                <a:ext uri="{FF2B5EF4-FFF2-40B4-BE49-F238E27FC236}">
                  <a16:creationId xmlns:a16="http://schemas.microsoft.com/office/drawing/2014/main" id="{61BA5324-5F11-4C0B-8C2A-57B929621B2A}"/>
                </a:ext>
              </a:extLst>
            </p:cNvPr>
            <p:cNvSpPr txBox="1"/>
            <p:nvPr/>
          </p:nvSpPr>
          <p:spPr>
            <a:xfrm>
              <a:off x="25254" y="19739"/>
              <a:ext cx="2592880" cy="63446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1100" b="0" kern="1200" cap="none" spc="0" dirty="0">
                  <a:ln w="0"/>
                  <a:solidFill>
                    <a:schemeClr val="tx1"/>
                  </a:solidFill>
                  <a:effectLst/>
                </a:rPr>
                <a:t>1. V</a:t>
              </a:r>
              <a:r>
                <a:rPr lang="en-US" sz="1100" b="0" kern="1200" cap="none" spc="0" dirty="0">
                  <a:ln w="0"/>
                  <a:solidFill>
                    <a:schemeClr val="tx1"/>
                  </a:solidFill>
                  <a:effectLst/>
                </a:rPr>
                <a:t>yh</a:t>
              </a:r>
              <a:r>
                <a:rPr lang="cs-CZ" sz="1100" dirty="0">
                  <a:ln w="0"/>
                  <a:solidFill>
                    <a:schemeClr val="tx1"/>
                  </a:solidFill>
                </a:rPr>
                <a:t>l</a:t>
              </a:r>
              <a:r>
                <a:rPr lang="cs-CZ" sz="1100" b="0" kern="1200" cap="none" spc="0" dirty="0">
                  <a:ln w="0"/>
                  <a:solidFill>
                    <a:schemeClr val="tx1"/>
                  </a:solidFill>
                  <a:effectLst/>
                </a:rPr>
                <a:t>ášení výzvy pro předkládání strategických projektů</a:t>
              </a:r>
              <a:endParaRPr lang="cs-CZ" sz="1100" b="1" kern="1200" dirty="0"/>
            </a:p>
          </p:txBody>
        </p:sp>
      </p:grpSp>
      <p:sp>
        <p:nvSpPr>
          <p:cNvPr id="82" name="TextovéPole 81">
            <a:extLst>
              <a:ext uri="{FF2B5EF4-FFF2-40B4-BE49-F238E27FC236}">
                <a16:creationId xmlns:a16="http://schemas.microsoft.com/office/drawing/2014/main" id="{FF2074CC-5030-4ED0-99F0-42DC758B07F4}"/>
              </a:ext>
            </a:extLst>
          </p:cNvPr>
          <p:cNvSpPr txBox="1"/>
          <p:nvPr/>
        </p:nvSpPr>
        <p:spPr>
          <a:xfrm>
            <a:off x="370727" y="138126"/>
            <a:ext cx="346249" cy="63777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50" b="0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KK</a:t>
            </a:r>
          </a:p>
        </p:txBody>
      </p:sp>
      <p:sp>
        <p:nvSpPr>
          <p:cNvPr id="83" name="Šipka dolů 24">
            <a:extLst>
              <a:ext uri="{FF2B5EF4-FFF2-40B4-BE49-F238E27FC236}">
                <a16:creationId xmlns:a16="http://schemas.microsoft.com/office/drawing/2014/main" id="{3E72A58F-141F-4A90-80CC-FC0AB2F9E3A5}"/>
              </a:ext>
            </a:extLst>
          </p:cNvPr>
          <p:cNvSpPr/>
          <p:nvPr/>
        </p:nvSpPr>
        <p:spPr>
          <a:xfrm>
            <a:off x="2293352" y="911554"/>
            <a:ext cx="374072" cy="391340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softEdge rad="127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4" name="Zaoblený obdélník 27">
            <a:extLst>
              <a:ext uri="{FF2B5EF4-FFF2-40B4-BE49-F238E27FC236}">
                <a16:creationId xmlns:a16="http://schemas.microsoft.com/office/drawing/2014/main" id="{258215B2-3941-4926-BAA1-0C1909FC7752}"/>
              </a:ext>
            </a:extLst>
          </p:cNvPr>
          <p:cNvSpPr/>
          <p:nvPr/>
        </p:nvSpPr>
        <p:spPr>
          <a:xfrm>
            <a:off x="7482137" y="3736614"/>
            <a:ext cx="2620931" cy="765685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9. Posouzení kritérií přijatelnosti příslušnou pracovní skupinou včetně posouzení překryvů zástupci MMR a MŹP </a:t>
            </a:r>
            <a:r>
              <a:rPr lang="cs-CZ" sz="1100" dirty="0">
                <a:ln w="0"/>
                <a:solidFill>
                  <a:prstClr val="black"/>
                </a:solidFill>
                <a:latin typeface="Calibri" panose="020F0502020204030204"/>
              </a:rPr>
              <a:t>(dle odbornosti)</a:t>
            </a:r>
            <a:endParaRPr kumimoji="0" lang="cs-CZ" sz="105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5" name="Šipka doprava 42">
            <a:extLst>
              <a:ext uri="{FF2B5EF4-FFF2-40B4-BE49-F238E27FC236}">
                <a16:creationId xmlns:a16="http://schemas.microsoft.com/office/drawing/2014/main" id="{5DBADB6B-17DC-4D41-90D6-240468FF4EC3}"/>
              </a:ext>
            </a:extLst>
          </p:cNvPr>
          <p:cNvSpPr/>
          <p:nvPr/>
        </p:nvSpPr>
        <p:spPr>
          <a:xfrm rot="10800000">
            <a:off x="3764863" y="3831808"/>
            <a:ext cx="511963" cy="480059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6" name="Zaoblený obdélník 27">
            <a:extLst>
              <a:ext uri="{FF2B5EF4-FFF2-40B4-BE49-F238E27FC236}">
                <a16:creationId xmlns:a16="http://schemas.microsoft.com/office/drawing/2014/main" id="{07F23DE3-FF40-4C08-839A-94A36554B168}"/>
              </a:ext>
            </a:extLst>
          </p:cNvPr>
          <p:cNvSpPr/>
          <p:nvPr/>
        </p:nvSpPr>
        <p:spPr>
          <a:xfrm>
            <a:off x="8661895" y="4943887"/>
            <a:ext cx="1441173" cy="891070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100" b="1" dirty="0">
                <a:ln w="0"/>
                <a:solidFill>
                  <a:prstClr val="black"/>
                </a:solidFill>
                <a:latin typeface="Calibri" panose="020F0502020204030204"/>
              </a:rPr>
              <a:t>10. Návrh projektu nesplňuje kritéria přijatelnosti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100" dirty="0">
                <a:ln w="0"/>
                <a:solidFill>
                  <a:prstClr val="black"/>
                </a:solidFill>
                <a:latin typeface="Calibri" panose="020F0502020204030204"/>
              </a:rPr>
              <a:t>Vrácení předkladateli</a:t>
            </a:r>
          </a:p>
        </p:txBody>
      </p:sp>
      <p:sp>
        <p:nvSpPr>
          <p:cNvPr id="87" name="Zaoblený obdélník 27">
            <a:extLst>
              <a:ext uri="{FF2B5EF4-FFF2-40B4-BE49-F238E27FC236}">
                <a16:creationId xmlns:a16="http://schemas.microsoft.com/office/drawing/2014/main" id="{BB7986F5-B105-454D-A910-789B656F2618}"/>
              </a:ext>
            </a:extLst>
          </p:cNvPr>
          <p:cNvSpPr/>
          <p:nvPr/>
        </p:nvSpPr>
        <p:spPr>
          <a:xfrm>
            <a:off x="7483136" y="4955994"/>
            <a:ext cx="1150438" cy="878963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100" b="1" dirty="0">
                <a:ln w="0"/>
                <a:solidFill>
                  <a:prstClr val="black"/>
                </a:solidFill>
                <a:latin typeface="Calibri" panose="020F0502020204030204"/>
              </a:rPr>
              <a:t>11. Návrh projektu splňuje kritéria přijatelnosti</a:t>
            </a:r>
            <a:endParaRPr kumimoji="0" lang="cs-CZ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8" name="Šipka doprava 43">
            <a:extLst>
              <a:ext uri="{FF2B5EF4-FFF2-40B4-BE49-F238E27FC236}">
                <a16:creationId xmlns:a16="http://schemas.microsoft.com/office/drawing/2014/main" id="{2C5106CF-6150-4979-A805-AA1FBA823904}"/>
              </a:ext>
            </a:extLst>
          </p:cNvPr>
          <p:cNvSpPr/>
          <p:nvPr/>
        </p:nvSpPr>
        <p:spPr>
          <a:xfrm rot="5400000">
            <a:off x="9180964" y="4481450"/>
            <a:ext cx="403032" cy="444731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9" name="Šipka doprava 43">
            <a:extLst>
              <a:ext uri="{FF2B5EF4-FFF2-40B4-BE49-F238E27FC236}">
                <a16:creationId xmlns:a16="http://schemas.microsoft.com/office/drawing/2014/main" id="{23A89BCD-BBBB-4967-AE62-282157CEA7E6}"/>
              </a:ext>
            </a:extLst>
          </p:cNvPr>
          <p:cNvSpPr/>
          <p:nvPr/>
        </p:nvSpPr>
        <p:spPr>
          <a:xfrm rot="5400000">
            <a:off x="7842366" y="4495922"/>
            <a:ext cx="431976" cy="444731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0" name="Zaoblený obdélník 30">
            <a:extLst>
              <a:ext uri="{FF2B5EF4-FFF2-40B4-BE49-F238E27FC236}">
                <a16:creationId xmlns:a16="http://schemas.microsoft.com/office/drawing/2014/main" id="{CFBC53A5-E504-4A96-9BBF-2C96868DA5AC}"/>
              </a:ext>
            </a:extLst>
          </p:cNvPr>
          <p:cNvSpPr/>
          <p:nvPr/>
        </p:nvSpPr>
        <p:spPr>
          <a:xfrm>
            <a:off x="4344899" y="3736614"/>
            <a:ext cx="2532445" cy="771747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13. Panel expertů pro kontext                 a validaci hodnocení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100" noProof="1">
                <a:solidFill>
                  <a:prstClr val="black"/>
                </a:solidFill>
                <a:latin typeface="Calibri" panose="020F0502020204030204"/>
              </a:rPr>
              <a:t>V</a:t>
            </a:r>
            <a:r>
              <a:rPr kumimoji="0" lang="cs-CZ" sz="110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ytvoření</a:t>
            </a:r>
            <a:r>
              <a:rPr kumimoji="0" lang="cs-CZ" sz="11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seznamu projektů dle bodů</a:t>
            </a:r>
          </a:p>
        </p:txBody>
      </p:sp>
      <p:sp>
        <p:nvSpPr>
          <p:cNvPr id="91" name="Šipka doprava 42">
            <a:extLst>
              <a:ext uri="{FF2B5EF4-FFF2-40B4-BE49-F238E27FC236}">
                <a16:creationId xmlns:a16="http://schemas.microsoft.com/office/drawing/2014/main" id="{4819C4D9-1471-4248-A800-54E9975A9128}"/>
              </a:ext>
            </a:extLst>
          </p:cNvPr>
          <p:cNvSpPr/>
          <p:nvPr/>
        </p:nvSpPr>
        <p:spPr>
          <a:xfrm>
            <a:off x="3810076" y="6153312"/>
            <a:ext cx="511963" cy="480059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3" name="Šipka doprava 43">
            <a:extLst>
              <a:ext uri="{FF2B5EF4-FFF2-40B4-BE49-F238E27FC236}">
                <a16:creationId xmlns:a16="http://schemas.microsoft.com/office/drawing/2014/main" id="{46C69440-3DD2-4570-B87B-9DDD267C5BEB}"/>
              </a:ext>
            </a:extLst>
          </p:cNvPr>
          <p:cNvSpPr/>
          <p:nvPr/>
        </p:nvSpPr>
        <p:spPr>
          <a:xfrm rot="16200000">
            <a:off x="5321015" y="4496175"/>
            <a:ext cx="431469" cy="444731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4" name="Šipka doprava 42">
            <a:extLst>
              <a:ext uri="{FF2B5EF4-FFF2-40B4-BE49-F238E27FC236}">
                <a16:creationId xmlns:a16="http://schemas.microsoft.com/office/drawing/2014/main" id="{361D65EC-FA73-4977-862B-B7FA99068B08}"/>
              </a:ext>
            </a:extLst>
          </p:cNvPr>
          <p:cNvSpPr/>
          <p:nvPr/>
        </p:nvSpPr>
        <p:spPr>
          <a:xfrm rot="10800000">
            <a:off x="6922250" y="5182982"/>
            <a:ext cx="511963" cy="444732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5" name="Šipka doprava 43">
            <a:extLst>
              <a:ext uri="{FF2B5EF4-FFF2-40B4-BE49-F238E27FC236}">
                <a16:creationId xmlns:a16="http://schemas.microsoft.com/office/drawing/2014/main" id="{B63F0152-FC9C-4A27-ACB4-298648BD1FE7}"/>
              </a:ext>
            </a:extLst>
          </p:cNvPr>
          <p:cNvSpPr/>
          <p:nvPr/>
        </p:nvSpPr>
        <p:spPr>
          <a:xfrm rot="5400000">
            <a:off x="1729182" y="5001870"/>
            <a:ext cx="1431750" cy="444731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6" name="TextovéPole 95">
            <a:extLst>
              <a:ext uri="{FF2B5EF4-FFF2-40B4-BE49-F238E27FC236}">
                <a16:creationId xmlns:a16="http://schemas.microsoft.com/office/drawing/2014/main" id="{B5DEE8D1-E0C9-4A35-B850-85749A7C4A31}"/>
              </a:ext>
            </a:extLst>
          </p:cNvPr>
          <p:cNvSpPr txBox="1"/>
          <p:nvPr/>
        </p:nvSpPr>
        <p:spPr>
          <a:xfrm>
            <a:off x="11788660" y="3627122"/>
            <a:ext cx="346249" cy="63777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5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MŽP</a:t>
            </a:r>
          </a:p>
        </p:txBody>
      </p:sp>
      <p:sp>
        <p:nvSpPr>
          <p:cNvPr id="97" name="Zaoblený obdélník 18">
            <a:extLst>
              <a:ext uri="{FF2B5EF4-FFF2-40B4-BE49-F238E27FC236}">
                <a16:creationId xmlns:a16="http://schemas.microsoft.com/office/drawing/2014/main" id="{543F6F6B-2CC9-49E8-802E-5699D4DE003D}"/>
              </a:ext>
            </a:extLst>
          </p:cNvPr>
          <p:cNvSpPr/>
          <p:nvPr/>
        </p:nvSpPr>
        <p:spPr>
          <a:xfrm>
            <a:off x="10507448" y="3674088"/>
            <a:ext cx="1407566" cy="828211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1" i="0" u="none" strike="noStrike" kern="1200" cap="none" spc="0" normalizeH="0" baseline="0" noProof="0" dirty="0">
                <a:ln w="0"/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9b. Posouzení projektu z hlediska vlivu na životní prostředí (kritéria DNSH) </a:t>
            </a:r>
            <a:endParaRPr kumimoji="0" lang="cs-CZ" sz="1100" b="0" i="0" u="none" strike="noStrike" kern="1200" cap="none" spc="0" normalizeH="0" baseline="0" noProof="0" dirty="0">
              <a:ln w="0"/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8" name="Šipka dolů 25">
            <a:extLst>
              <a:ext uri="{FF2B5EF4-FFF2-40B4-BE49-F238E27FC236}">
                <a16:creationId xmlns:a16="http://schemas.microsoft.com/office/drawing/2014/main" id="{489C790E-FC93-401F-B7C7-3782AB4D9966}"/>
              </a:ext>
            </a:extLst>
          </p:cNvPr>
          <p:cNvSpPr/>
          <p:nvPr/>
        </p:nvSpPr>
        <p:spPr>
          <a:xfrm rot="18859867">
            <a:off x="10120873" y="3084379"/>
            <a:ext cx="396236" cy="619559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softEdge rad="127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9" name="Šipka doprava 42">
            <a:extLst>
              <a:ext uri="{FF2B5EF4-FFF2-40B4-BE49-F238E27FC236}">
                <a16:creationId xmlns:a16="http://schemas.microsoft.com/office/drawing/2014/main" id="{4D2CB1EE-F6CE-4884-A164-320BEC896F12}"/>
              </a:ext>
            </a:extLst>
          </p:cNvPr>
          <p:cNvSpPr/>
          <p:nvPr/>
        </p:nvSpPr>
        <p:spPr>
          <a:xfrm rot="10800000">
            <a:off x="10125430" y="3855612"/>
            <a:ext cx="318956" cy="444732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Nadpis 1">
            <a:extLst>
              <a:ext uri="{FF2B5EF4-FFF2-40B4-BE49-F238E27FC236}">
                <a16:creationId xmlns:a16="http://schemas.microsoft.com/office/drawing/2014/main" id="{77C6AB7F-1D53-DF4A-ABB8-A3DC4B838877}"/>
              </a:ext>
            </a:extLst>
          </p:cNvPr>
          <p:cNvSpPr txBox="1">
            <a:spLocks/>
          </p:cNvSpPr>
          <p:nvPr/>
        </p:nvSpPr>
        <p:spPr>
          <a:xfrm>
            <a:off x="1809138" y="360978"/>
            <a:ext cx="9579827" cy="1325563"/>
          </a:xfrm>
          <a:prstGeom prst="rect">
            <a:avLst/>
          </a:prstGeom>
          <a:effectLst/>
        </p:spPr>
        <p:txBody>
          <a:bodyPr vert="horz" lIns="0" tIns="192024" rIns="0" bIns="0" rtlCol="0" anchor="t" anchorCtr="0">
            <a:normAutofit/>
          </a:bodyPr>
          <a:lstStyle>
            <a:lvl1pPr algn="l" defTabSz="91431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spc="-15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cs-CZ" b="1" dirty="0">
                <a:solidFill>
                  <a:srgbClr val="D9261B"/>
                </a:solidFill>
              </a:rPr>
              <a:t>ukotvení v metodice MMR</a:t>
            </a:r>
          </a:p>
        </p:txBody>
      </p:sp>
    </p:spTree>
    <p:extLst>
      <p:ext uri="{BB962C8B-B14F-4D97-AF65-F5344CB8AC3E}">
        <p14:creationId xmlns:p14="http://schemas.microsoft.com/office/powerpoint/2010/main" val="1658257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7AAC3B1-7E9A-4719-A334-EDC947503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9227" y="314012"/>
            <a:ext cx="9579827" cy="1325563"/>
          </a:xfrm>
        </p:spPr>
        <p:txBody>
          <a:bodyPr>
            <a:normAutofit/>
          </a:bodyPr>
          <a:lstStyle/>
          <a:p>
            <a:r>
              <a:rPr lang="cs-CZ" b="1" dirty="0"/>
              <a:t>Procesní schéma výběru SP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48D41483-2913-4DC1-8E7D-7A0EFD3AAF9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227" y="1226934"/>
            <a:ext cx="10022424" cy="5434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442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7AAC3B1-7E9A-4719-A334-EDC947503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9228" y="337763"/>
            <a:ext cx="9954592" cy="1487862"/>
          </a:xfrm>
        </p:spPr>
        <p:txBody>
          <a:bodyPr>
            <a:normAutofit/>
          </a:bodyPr>
          <a:lstStyle/>
          <a:p>
            <a:r>
              <a:rPr lang="cs-CZ" sz="4400" b="1" kern="1200" cap="none" spc="0" dirty="0">
                <a:ln w="0"/>
                <a:solidFill>
                  <a:schemeClr val="tx1"/>
                </a:solidFill>
                <a:effectLst/>
              </a:rPr>
              <a:t>Ad 1. až 4. V</a:t>
            </a:r>
            <a:r>
              <a:rPr lang="en-US" sz="4400" b="1" kern="1200" cap="none" spc="0" dirty="0">
                <a:ln w="0"/>
                <a:solidFill>
                  <a:schemeClr val="tx1"/>
                </a:solidFill>
                <a:effectLst/>
              </a:rPr>
              <a:t>yh</a:t>
            </a:r>
            <a:r>
              <a:rPr lang="cs-CZ" sz="4400" b="1" dirty="0" err="1">
                <a:ln w="0"/>
                <a:solidFill>
                  <a:schemeClr val="tx1"/>
                </a:solidFill>
              </a:rPr>
              <a:t>l</a:t>
            </a:r>
            <a:r>
              <a:rPr lang="cs-CZ" sz="4400" b="1" kern="1200" cap="none" spc="0" dirty="0" err="1">
                <a:ln w="0"/>
                <a:solidFill>
                  <a:schemeClr val="tx1"/>
                </a:solidFill>
                <a:effectLst/>
              </a:rPr>
              <a:t>ášení</a:t>
            </a:r>
            <a:r>
              <a:rPr lang="cs-CZ" sz="4400" b="1" kern="1200" cap="none" spc="0" dirty="0">
                <a:ln w="0"/>
                <a:solidFill>
                  <a:schemeClr val="tx1"/>
                </a:solidFill>
                <a:effectLst/>
              </a:rPr>
              <a:t> výzvy pro předkládání strategických projektů a jejich příjem</a:t>
            </a:r>
            <a:endParaRPr lang="cs-CZ" b="1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DB69687-614F-4748-9F63-512061829C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9228" y="1825625"/>
            <a:ext cx="9864834" cy="4474360"/>
          </a:xfrm>
        </p:spPr>
        <p:txBody>
          <a:bodyPr>
            <a:normAutofit fontScale="62500" lnSpcReduction="20000"/>
          </a:bodyPr>
          <a:lstStyle/>
          <a:p>
            <a:r>
              <a:rPr lang="cs-CZ" dirty="0">
                <a:solidFill>
                  <a:srgbClr val="0066AA"/>
                </a:solidFill>
              </a:rPr>
              <a:t>Výzva byla vyhlášena 31. 3. 2021</a:t>
            </a:r>
          </a:p>
          <a:p>
            <a:r>
              <a:rPr lang="cs-CZ" dirty="0">
                <a:solidFill>
                  <a:srgbClr val="0066AA"/>
                </a:solidFill>
              </a:rPr>
              <a:t>Konec výzvy do 30. 4. 2021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>
                <a:latin typeface="Calibri Light" panose="020F0302020204030204" pitchFamily="34" charset="0"/>
                <a:cs typeface="Calibri Light" panose="020F0302020204030204" pitchFamily="34" charset="0"/>
              </a:rPr>
              <a:t>Průběžně se řeší dotazy potenciálních nositelů – zájem  od veřejnoprávních subjektů, ale i podniků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>
                <a:latin typeface="Calibri Light" panose="020F0302020204030204" pitchFamily="34" charset="0"/>
                <a:cs typeface="Calibri Light" panose="020F0302020204030204" pitchFamily="34" charset="0"/>
              </a:rPr>
              <a:t>Průběžně jsou zveřejňovány FAQ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>
                <a:latin typeface="Calibri Light" panose="020F0302020204030204" pitchFamily="34" charset="0"/>
                <a:cs typeface="Calibri Light" panose="020F0302020204030204" pitchFamily="34" charset="0"/>
              </a:rPr>
              <a:t>Jedná se o výzvu na předkládání návrhů strategických projektů – nejde o „ostrou“ výzvu – vybrané SP budou zařazeny do Plánu spravedlivé územní transformace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>
                <a:latin typeface="Calibri Light" panose="020F0302020204030204" pitchFamily="34" charset="0"/>
                <a:cs typeface="Calibri Light" panose="020F0302020204030204" pitchFamily="34" charset="0"/>
              </a:rPr>
              <a:t>Faktický výběr projektů k financování – cca polovina roku 2022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>
                <a:latin typeface="Calibri Light" panose="020F0302020204030204" pitchFamily="34" charset="0"/>
                <a:cs typeface="Calibri Light" panose="020F0302020204030204" pitchFamily="34" charset="0"/>
              </a:rPr>
              <a:t>Nositelé vyplňují žádost – formulář Předběžné studie proveditelnosti a checklist pro posouzení vlivu projektu na životní prostředí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>
                <a:latin typeface="Calibri Light" panose="020F0302020204030204" pitchFamily="34" charset="0"/>
                <a:cs typeface="Calibri Light" panose="020F0302020204030204" pitchFamily="34" charset="0"/>
              </a:rPr>
              <a:t>Velké podniky s projekty charakteru produktivní investice ještě přikládají Analýzu dopadů produktivní investice na trh práce</a:t>
            </a:r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AutoShape 4">
            <a:extLst>
              <a:ext uri="{FF2B5EF4-FFF2-40B4-BE49-F238E27FC236}">
                <a16:creationId xmlns:a16="http://schemas.microsoft.com/office/drawing/2014/main" id="{C62CFCE1-1F0A-B048-A399-C2F1044865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9228" y="6607836"/>
            <a:ext cx="1732612" cy="250164"/>
          </a:xfrm>
          <a:prstGeom prst="chevron">
            <a:avLst>
              <a:gd name="adj" fmla="val 36855"/>
            </a:avLst>
          </a:prstGeom>
          <a:solidFill>
            <a:srgbClr val="0066AA"/>
          </a:solidFill>
          <a:ln w="6350" algn="ctr">
            <a:noFill/>
            <a:miter lim="800000"/>
            <a:headEnd type="none" w="sm" len="sm"/>
            <a:tailEnd type="none" w="sm" len="sm"/>
          </a:ln>
        </p:spPr>
        <p:txBody>
          <a:bodyPr wrap="none" lIns="88900" tIns="88900" rIns="88900" bIns="88900" anchor="ctr"/>
          <a:lstStyle/>
          <a:p>
            <a:pPr marL="171450" indent="-171450"/>
            <a:r>
              <a:rPr lang="cs-CZ" sz="1200">
                <a:solidFill>
                  <a:schemeClr val="bg1"/>
                </a:solidFill>
                <a:cs typeface="Arial" pitchFamily="34" charset="0"/>
              </a:rPr>
              <a:t>Výzva pro příjem SP</a:t>
            </a:r>
          </a:p>
        </p:txBody>
      </p:sp>
      <p:sp>
        <p:nvSpPr>
          <p:cNvPr id="13" name="AutoShape 4">
            <a:extLst>
              <a:ext uri="{FF2B5EF4-FFF2-40B4-BE49-F238E27FC236}">
                <a16:creationId xmlns:a16="http://schemas.microsoft.com/office/drawing/2014/main" id="{9D19EEB0-1703-FA48-BCD8-63C1C6B03C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91840" y="6607830"/>
            <a:ext cx="1732612" cy="250164"/>
          </a:xfrm>
          <a:prstGeom prst="chevron">
            <a:avLst>
              <a:gd name="adj" fmla="val 36855"/>
            </a:avLst>
          </a:prstGeom>
          <a:solidFill>
            <a:schemeClr val="bg1">
              <a:lumMod val="75000"/>
            </a:schemeClr>
          </a:solidFill>
          <a:ln w="6350" algn="ctr">
            <a:noFill/>
            <a:miter lim="800000"/>
            <a:headEnd type="none" w="sm" len="sm"/>
            <a:tailEnd type="none" w="sm" len="sm"/>
          </a:ln>
        </p:spPr>
        <p:txBody>
          <a:bodyPr wrap="none" lIns="88900" tIns="88900" rIns="88900" bIns="88900" anchor="ctr"/>
          <a:lstStyle/>
          <a:p>
            <a:pPr marL="171450" indent="-171450"/>
            <a:r>
              <a:rPr lang="cs-CZ" sz="1200" dirty="0">
                <a:solidFill>
                  <a:schemeClr val="bg1"/>
                </a:solidFill>
                <a:cs typeface="Arial" pitchFamily="34" charset="0"/>
              </a:rPr>
              <a:t>Formální hodnocení</a:t>
            </a:r>
          </a:p>
        </p:txBody>
      </p:sp>
      <p:sp>
        <p:nvSpPr>
          <p:cNvPr id="14" name="AutoShape 4">
            <a:extLst>
              <a:ext uri="{FF2B5EF4-FFF2-40B4-BE49-F238E27FC236}">
                <a16:creationId xmlns:a16="http://schemas.microsoft.com/office/drawing/2014/main" id="{80FDE3F2-7E87-DD4A-9E5C-39CBB5534E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5648" y="6607830"/>
            <a:ext cx="1732612" cy="250164"/>
          </a:xfrm>
          <a:prstGeom prst="chevron">
            <a:avLst>
              <a:gd name="adj" fmla="val 36855"/>
            </a:avLst>
          </a:prstGeom>
          <a:solidFill>
            <a:schemeClr val="bg1">
              <a:lumMod val="75000"/>
            </a:schemeClr>
          </a:solidFill>
          <a:ln w="6350" algn="ctr">
            <a:noFill/>
            <a:miter lim="800000"/>
            <a:headEnd type="none" w="sm" len="sm"/>
            <a:tailEnd type="none" w="sm" len="sm"/>
          </a:ln>
        </p:spPr>
        <p:txBody>
          <a:bodyPr wrap="none" lIns="88900" tIns="88900" rIns="88900" bIns="88900" anchor="ctr"/>
          <a:lstStyle/>
          <a:p>
            <a:pPr marL="171450" indent="-171450"/>
            <a:r>
              <a:rPr lang="cs-CZ" sz="1200" dirty="0">
                <a:solidFill>
                  <a:schemeClr val="bg1"/>
                </a:solidFill>
                <a:cs typeface="Arial" pitchFamily="34" charset="0"/>
              </a:rPr>
              <a:t>Hodnocení přijatelnosti</a:t>
            </a:r>
          </a:p>
        </p:txBody>
      </p:sp>
      <p:sp>
        <p:nvSpPr>
          <p:cNvPr id="19" name="AutoShape 4">
            <a:extLst>
              <a:ext uri="{FF2B5EF4-FFF2-40B4-BE49-F238E27FC236}">
                <a16:creationId xmlns:a16="http://schemas.microsoft.com/office/drawing/2014/main" id="{3A1AB242-B676-6B4B-BC12-28B5DCBBF9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9456" y="6607836"/>
            <a:ext cx="1732612" cy="250164"/>
          </a:xfrm>
          <a:prstGeom prst="chevron">
            <a:avLst>
              <a:gd name="adj" fmla="val 36855"/>
            </a:avLst>
          </a:prstGeom>
          <a:solidFill>
            <a:schemeClr val="bg1">
              <a:lumMod val="75000"/>
            </a:schemeClr>
          </a:solidFill>
          <a:ln w="6350" algn="ctr">
            <a:noFill/>
            <a:miter lim="800000"/>
            <a:headEnd type="none" w="sm" len="sm"/>
            <a:tailEnd type="none" w="sm" len="sm"/>
          </a:ln>
        </p:spPr>
        <p:txBody>
          <a:bodyPr wrap="none" lIns="88900" tIns="88900" rIns="88900" bIns="88900" anchor="ctr"/>
          <a:lstStyle/>
          <a:p>
            <a:pPr marL="171450" indent="-171450"/>
            <a:r>
              <a:rPr lang="cs-CZ" sz="1200" dirty="0">
                <a:solidFill>
                  <a:schemeClr val="bg1"/>
                </a:solidFill>
                <a:cs typeface="Arial" pitchFamily="34" charset="0"/>
              </a:rPr>
              <a:t>Věcné hodnocení</a:t>
            </a:r>
          </a:p>
        </p:txBody>
      </p:sp>
      <p:sp>
        <p:nvSpPr>
          <p:cNvPr id="20" name="AutoShape 4">
            <a:extLst>
              <a:ext uri="{FF2B5EF4-FFF2-40B4-BE49-F238E27FC236}">
                <a16:creationId xmlns:a16="http://schemas.microsoft.com/office/drawing/2014/main" id="{77E0D46F-3237-FA49-B904-586CFD1F72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32068" y="6607830"/>
            <a:ext cx="1732612" cy="250164"/>
          </a:xfrm>
          <a:prstGeom prst="chevron">
            <a:avLst>
              <a:gd name="adj" fmla="val 36855"/>
            </a:avLst>
          </a:prstGeom>
          <a:solidFill>
            <a:schemeClr val="bg1">
              <a:lumMod val="75000"/>
            </a:schemeClr>
          </a:solidFill>
          <a:ln w="6350" algn="ctr">
            <a:noFill/>
            <a:miter lim="800000"/>
            <a:headEnd type="none" w="sm" len="sm"/>
            <a:tailEnd type="none" w="sm" len="sm"/>
          </a:ln>
        </p:spPr>
        <p:txBody>
          <a:bodyPr wrap="none" lIns="88900" tIns="88900" rIns="88900" bIns="88900" anchor="ctr"/>
          <a:lstStyle/>
          <a:p>
            <a:pPr marL="171450" indent="-171450"/>
            <a:r>
              <a:rPr lang="cs-CZ" sz="1200" dirty="0">
                <a:solidFill>
                  <a:schemeClr val="bg1"/>
                </a:solidFill>
                <a:cs typeface="Arial" pitchFamily="34" charset="0"/>
              </a:rPr>
              <a:t>Panel expertů</a:t>
            </a:r>
          </a:p>
        </p:txBody>
      </p:sp>
      <p:sp>
        <p:nvSpPr>
          <p:cNvPr id="21" name="AutoShape 4">
            <a:extLst>
              <a:ext uri="{FF2B5EF4-FFF2-40B4-BE49-F238E27FC236}">
                <a16:creationId xmlns:a16="http://schemas.microsoft.com/office/drawing/2014/main" id="{24C87E1C-4385-F845-A176-FE1908CDDD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35876" y="6607830"/>
            <a:ext cx="1732612" cy="250164"/>
          </a:xfrm>
          <a:prstGeom prst="chevron">
            <a:avLst>
              <a:gd name="adj" fmla="val 36855"/>
            </a:avLst>
          </a:prstGeom>
          <a:solidFill>
            <a:schemeClr val="bg1">
              <a:lumMod val="75000"/>
            </a:schemeClr>
          </a:solidFill>
          <a:ln w="6350" algn="ctr">
            <a:noFill/>
            <a:miter lim="800000"/>
            <a:headEnd type="none" w="sm" len="sm"/>
            <a:tailEnd type="none" w="sm" len="sm"/>
          </a:ln>
        </p:spPr>
        <p:txBody>
          <a:bodyPr wrap="none" lIns="88900" tIns="88900" rIns="88900" bIns="88900" anchor="ctr"/>
          <a:lstStyle/>
          <a:p>
            <a:pPr marL="171450" indent="-171450"/>
            <a:r>
              <a:rPr lang="cs-CZ" sz="1200" dirty="0">
                <a:solidFill>
                  <a:schemeClr val="bg1"/>
                </a:solidFill>
                <a:cs typeface="Arial" pitchFamily="34" charset="0"/>
              </a:rPr>
              <a:t>RSK</a:t>
            </a:r>
          </a:p>
        </p:txBody>
      </p:sp>
    </p:spTree>
    <p:extLst>
      <p:ext uri="{BB962C8B-B14F-4D97-AF65-F5344CB8AC3E}">
        <p14:creationId xmlns:p14="http://schemas.microsoft.com/office/powerpoint/2010/main" val="1699516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7AAC3B1-7E9A-4719-A334-EDC947503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9228" y="416764"/>
            <a:ext cx="9753600" cy="1487862"/>
          </a:xfrm>
        </p:spPr>
        <p:txBody>
          <a:bodyPr>
            <a:normAutofit/>
          </a:bodyPr>
          <a:lstStyle/>
          <a:p>
            <a:r>
              <a:rPr lang="cs-CZ" sz="4400" b="1" kern="1200" cap="none" spc="0" dirty="0">
                <a:ln w="0"/>
                <a:solidFill>
                  <a:schemeClr val="tx1"/>
                </a:solidFill>
                <a:effectLst/>
              </a:rPr>
              <a:t>Ad 5. Posouzení formálních kritérií</a:t>
            </a:r>
            <a:endParaRPr lang="cs-CZ" b="1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DB69687-614F-4748-9F63-512061829C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9228" y="1566451"/>
            <a:ext cx="10515600" cy="4695004"/>
          </a:xfrm>
        </p:spPr>
        <p:txBody>
          <a:bodyPr>
            <a:normAutofit fontScale="92500" lnSpcReduction="20000"/>
          </a:bodyPr>
          <a:lstStyle/>
          <a:p>
            <a:r>
              <a:rPr lang="cs-CZ" dirty="0">
                <a:solidFill>
                  <a:srgbClr val="0066AA"/>
                </a:solidFill>
              </a:rPr>
              <a:t>Zajištuje sekretariát RSK</a:t>
            </a:r>
          </a:p>
          <a:p>
            <a:r>
              <a:rPr lang="cs-CZ" dirty="0"/>
              <a:t>Formální kritéria: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19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Žádost o podporu byla doručena v termínu uvedeném ve vyhlášené výzvě</a:t>
            </a:r>
            <a:endParaRPr lang="cs-CZ" sz="1900" dirty="0">
              <a:latin typeface="+mj-lt"/>
              <a:ea typeface="Calibri" panose="020F0502020204030204" pitchFamily="34" charset="0"/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19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Žádost o podporu byla podána v předepsané formě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19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 žádosti o podporu jsou vyplněny</a:t>
            </a:r>
            <a:r>
              <a:rPr lang="cs-CZ" sz="1900" dirty="0">
                <a:latin typeface="+mj-lt"/>
                <a:ea typeface="Calibri" panose="020F0502020204030204" pitchFamily="34" charset="0"/>
              </a:rPr>
              <a:t> </a:t>
            </a:r>
            <a:r>
              <a:rPr lang="cs-CZ" sz="19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všechny povinné údaje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19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Jsou doloženy všechny požadované přílohy, a to v požadované formě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19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Žádost o podporu včetně příloh je</a:t>
            </a:r>
            <a:r>
              <a:rPr lang="cs-CZ" sz="1900" dirty="0">
                <a:latin typeface="+mj-lt"/>
                <a:ea typeface="Calibri" panose="020F0502020204030204" pitchFamily="34" charset="0"/>
              </a:rPr>
              <a:t> </a:t>
            </a:r>
            <a:r>
              <a:rPr lang="cs-CZ" sz="19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podepsána odpovědným zástupcem nositele</a:t>
            </a:r>
          </a:p>
          <a:p>
            <a:r>
              <a:rPr lang="cs-CZ" sz="2800" dirty="0"/>
              <a:t>SRSK může vyzvat nositele k doplnění – pouze 1 x</a:t>
            </a:r>
          </a:p>
          <a:p>
            <a:r>
              <a:rPr lang="cs-CZ" dirty="0"/>
              <a:t>Výsledek posouzení formálních kritérií: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kumimoji="0" lang="cs-CZ" b="1" i="0" u="none" strike="noStrike" kern="1200" cap="none" spc="0" normalizeH="0" baseline="0" noProof="0" dirty="0">
                <a:ln w="0"/>
                <a:solidFill>
                  <a:srgbClr val="D9261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Návrh strategického projektu splňuje formální kritéria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kumimoji="0" lang="cs-CZ" b="1" i="0" u="none" strike="noStrike" kern="1200" cap="none" spc="0" normalizeH="0" baseline="0" noProof="0" dirty="0">
                <a:ln w="0"/>
                <a:solidFill>
                  <a:srgbClr val="D9261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Návrh strategického projektu nesplňuje formální kritéria – vyřazení projektu z dalšího procesu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8" name="AutoShape 4">
            <a:extLst>
              <a:ext uri="{FF2B5EF4-FFF2-40B4-BE49-F238E27FC236}">
                <a16:creationId xmlns:a16="http://schemas.microsoft.com/office/drawing/2014/main" id="{A559F1CD-E939-0F43-B23B-5F9C43532F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9228" y="6607836"/>
            <a:ext cx="1732612" cy="250164"/>
          </a:xfrm>
          <a:prstGeom prst="chevron">
            <a:avLst>
              <a:gd name="adj" fmla="val 36855"/>
            </a:avLst>
          </a:prstGeom>
          <a:solidFill>
            <a:schemeClr val="bg1">
              <a:lumMod val="75000"/>
            </a:schemeClr>
          </a:solidFill>
          <a:ln w="6350" algn="ctr">
            <a:noFill/>
            <a:miter lim="800000"/>
            <a:headEnd type="none" w="sm" len="sm"/>
            <a:tailEnd type="none" w="sm" len="sm"/>
          </a:ln>
        </p:spPr>
        <p:txBody>
          <a:bodyPr wrap="none" lIns="88900" tIns="88900" rIns="88900" bIns="88900" anchor="ctr"/>
          <a:lstStyle/>
          <a:p>
            <a:pPr marL="171450" indent="-171450"/>
            <a:r>
              <a:rPr lang="cs-CZ" sz="1200">
                <a:solidFill>
                  <a:schemeClr val="bg1"/>
                </a:solidFill>
                <a:cs typeface="Arial" pitchFamily="34" charset="0"/>
              </a:rPr>
              <a:t>Výzva pro příjem SP</a:t>
            </a:r>
          </a:p>
        </p:txBody>
      </p:sp>
      <p:sp>
        <p:nvSpPr>
          <p:cNvPr id="9" name="AutoShape 4">
            <a:extLst>
              <a:ext uri="{FF2B5EF4-FFF2-40B4-BE49-F238E27FC236}">
                <a16:creationId xmlns:a16="http://schemas.microsoft.com/office/drawing/2014/main" id="{4FFBD85F-D1E7-134C-9C4A-91403899DD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91840" y="6607830"/>
            <a:ext cx="1732612" cy="250164"/>
          </a:xfrm>
          <a:prstGeom prst="chevron">
            <a:avLst>
              <a:gd name="adj" fmla="val 36855"/>
            </a:avLst>
          </a:prstGeom>
          <a:solidFill>
            <a:srgbClr val="0066AA"/>
          </a:solidFill>
          <a:ln w="6350" algn="ctr">
            <a:noFill/>
            <a:miter lim="800000"/>
            <a:headEnd type="none" w="sm" len="sm"/>
            <a:tailEnd type="none" w="sm" len="sm"/>
          </a:ln>
        </p:spPr>
        <p:txBody>
          <a:bodyPr wrap="none" lIns="88900" tIns="88900" rIns="88900" bIns="88900" anchor="ctr"/>
          <a:lstStyle/>
          <a:p>
            <a:pPr marL="171450" indent="-171450"/>
            <a:r>
              <a:rPr lang="cs-CZ" sz="1200" dirty="0">
                <a:solidFill>
                  <a:schemeClr val="bg1"/>
                </a:solidFill>
                <a:cs typeface="Arial" pitchFamily="34" charset="0"/>
              </a:rPr>
              <a:t>Formální hodnocení</a:t>
            </a:r>
          </a:p>
        </p:txBody>
      </p:sp>
      <p:sp>
        <p:nvSpPr>
          <p:cNvPr id="10" name="AutoShape 4">
            <a:extLst>
              <a:ext uri="{FF2B5EF4-FFF2-40B4-BE49-F238E27FC236}">
                <a16:creationId xmlns:a16="http://schemas.microsoft.com/office/drawing/2014/main" id="{4D9665FF-C720-074C-AF2C-CFFC93010F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5648" y="6607830"/>
            <a:ext cx="1732612" cy="250164"/>
          </a:xfrm>
          <a:prstGeom prst="chevron">
            <a:avLst>
              <a:gd name="adj" fmla="val 36855"/>
            </a:avLst>
          </a:prstGeom>
          <a:solidFill>
            <a:schemeClr val="bg1">
              <a:lumMod val="75000"/>
            </a:schemeClr>
          </a:solidFill>
          <a:ln w="6350" algn="ctr">
            <a:noFill/>
            <a:miter lim="800000"/>
            <a:headEnd type="none" w="sm" len="sm"/>
            <a:tailEnd type="none" w="sm" len="sm"/>
          </a:ln>
        </p:spPr>
        <p:txBody>
          <a:bodyPr wrap="none" lIns="88900" tIns="88900" rIns="88900" bIns="88900" anchor="ctr"/>
          <a:lstStyle/>
          <a:p>
            <a:pPr marL="171450" indent="-171450"/>
            <a:r>
              <a:rPr lang="cs-CZ" sz="1200" dirty="0">
                <a:solidFill>
                  <a:schemeClr val="bg1"/>
                </a:solidFill>
                <a:cs typeface="Arial" pitchFamily="34" charset="0"/>
              </a:rPr>
              <a:t>Hodnocení přijatelnosti</a:t>
            </a:r>
          </a:p>
        </p:txBody>
      </p:sp>
      <p:sp>
        <p:nvSpPr>
          <p:cNvPr id="11" name="AutoShape 4">
            <a:extLst>
              <a:ext uri="{FF2B5EF4-FFF2-40B4-BE49-F238E27FC236}">
                <a16:creationId xmlns:a16="http://schemas.microsoft.com/office/drawing/2014/main" id="{6B88E368-0148-5347-83DD-070289F21C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9456" y="6607836"/>
            <a:ext cx="1732612" cy="250164"/>
          </a:xfrm>
          <a:prstGeom prst="chevron">
            <a:avLst>
              <a:gd name="adj" fmla="val 36855"/>
            </a:avLst>
          </a:prstGeom>
          <a:solidFill>
            <a:schemeClr val="bg1">
              <a:lumMod val="75000"/>
            </a:schemeClr>
          </a:solidFill>
          <a:ln w="6350" algn="ctr">
            <a:noFill/>
            <a:miter lim="800000"/>
            <a:headEnd type="none" w="sm" len="sm"/>
            <a:tailEnd type="none" w="sm" len="sm"/>
          </a:ln>
        </p:spPr>
        <p:txBody>
          <a:bodyPr wrap="none" lIns="88900" tIns="88900" rIns="88900" bIns="88900" anchor="ctr"/>
          <a:lstStyle/>
          <a:p>
            <a:pPr marL="171450" indent="-171450"/>
            <a:r>
              <a:rPr lang="cs-CZ" sz="1200" dirty="0">
                <a:solidFill>
                  <a:schemeClr val="bg1"/>
                </a:solidFill>
                <a:cs typeface="Arial" pitchFamily="34" charset="0"/>
              </a:rPr>
              <a:t>Věcné hodnocení</a:t>
            </a:r>
          </a:p>
        </p:txBody>
      </p:sp>
      <p:sp>
        <p:nvSpPr>
          <p:cNvPr id="12" name="AutoShape 4">
            <a:extLst>
              <a:ext uri="{FF2B5EF4-FFF2-40B4-BE49-F238E27FC236}">
                <a16:creationId xmlns:a16="http://schemas.microsoft.com/office/drawing/2014/main" id="{8A6AF77D-D726-3A4E-AB80-A89E28E84A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32068" y="6607830"/>
            <a:ext cx="1732612" cy="250164"/>
          </a:xfrm>
          <a:prstGeom prst="chevron">
            <a:avLst>
              <a:gd name="adj" fmla="val 36855"/>
            </a:avLst>
          </a:prstGeom>
          <a:solidFill>
            <a:schemeClr val="bg1">
              <a:lumMod val="75000"/>
            </a:schemeClr>
          </a:solidFill>
          <a:ln w="6350" algn="ctr">
            <a:noFill/>
            <a:miter lim="800000"/>
            <a:headEnd type="none" w="sm" len="sm"/>
            <a:tailEnd type="none" w="sm" len="sm"/>
          </a:ln>
        </p:spPr>
        <p:txBody>
          <a:bodyPr wrap="none" lIns="88900" tIns="88900" rIns="88900" bIns="88900" anchor="ctr"/>
          <a:lstStyle/>
          <a:p>
            <a:pPr marL="171450" indent="-171450"/>
            <a:r>
              <a:rPr lang="cs-CZ" sz="1200" dirty="0">
                <a:solidFill>
                  <a:schemeClr val="bg1"/>
                </a:solidFill>
                <a:cs typeface="Arial" pitchFamily="34" charset="0"/>
              </a:rPr>
              <a:t>Panel expertů</a:t>
            </a:r>
          </a:p>
        </p:txBody>
      </p:sp>
      <p:sp>
        <p:nvSpPr>
          <p:cNvPr id="13" name="AutoShape 4">
            <a:extLst>
              <a:ext uri="{FF2B5EF4-FFF2-40B4-BE49-F238E27FC236}">
                <a16:creationId xmlns:a16="http://schemas.microsoft.com/office/drawing/2014/main" id="{F366EB2E-8E4D-9F42-ACB0-5E613F5398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35876" y="6607830"/>
            <a:ext cx="1732612" cy="250164"/>
          </a:xfrm>
          <a:prstGeom prst="chevron">
            <a:avLst>
              <a:gd name="adj" fmla="val 36855"/>
            </a:avLst>
          </a:prstGeom>
          <a:solidFill>
            <a:schemeClr val="bg1">
              <a:lumMod val="75000"/>
            </a:schemeClr>
          </a:solidFill>
          <a:ln w="6350" algn="ctr">
            <a:noFill/>
            <a:miter lim="800000"/>
            <a:headEnd type="none" w="sm" len="sm"/>
            <a:tailEnd type="none" w="sm" len="sm"/>
          </a:ln>
        </p:spPr>
        <p:txBody>
          <a:bodyPr wrap="none" lIns="88900" tIns="88900" rIns="88900" bIns="88900" anchor="ctr"/>
          <a:lstStyle/>
          <a:p>
            <a:pPr marL="171450" indent="-171450"/>
            <a:r>
              <a:rPr lang="cs-CZ" sz="1200" dirty="0">
                <a:solidFill>
                  <a:schemeClr val="bg1"/>
                </a:solidFill>
                <a:cs typeface="Arial" pitchFamily="34" charset="0"/>
              </a:rPr>
              <a:t>RSK</a:t>
            </a:r>
          </a:p>
        </p:txBody>
      </p:sp>
    </p:spTree>
    <p:extLst>
      <p:ext uri="{BB962C8B-B14F-4D97-AF65-F5344CB8AC3E}">
        <p14:creationId xmlns:p14="http://schemas.microsoft.com/office/powerpoint/2010/main" val="2449577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7AAC3B1-7E9A-4719-A334-EDC947503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9229" y="416764"/>
            <a:ext cx="8451670" cy="1487862"/>
          </a:xfrm>
        </p:spPr>
        <p:txBody>
          <a:bodyPr>
            <a:normAutofit/>
          </a:bodyPr>
          <a:lstStyle/>
          <a:p>
            <a:r>
              <a:rPr lang="cs-CZ" sz="4400" b="1" kern="1200" cap="none" spc="0" dirty="0">
                <a:ln w="0"/>
                <a:solidFill>
                  <a:schemeClr val="tx1"/>
                </a:solidFill>
                <a:effectLst/>
              </a:rPr>
              <a:t>Ad 9. Posouzení kritérií přijatelnosti</a:t>
            </a:r>
            <a:endParaRPr lang="cs-CZ" b="1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DB69687-614F-4748-9F63-512061829C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9228" y="1343719"/>
            <a:ext cx="9947962" cy="5097517"/>
          </a:xfrm>
        </p:spPr>
        <p:txBody>
          <a:bodyPr>
            <a:normAutofit fontScale="70000" lnSpcReduction="20000"/>
          </a:bodyPr>
          <a:lstStyle/>
          <a:p>
            <a:r>
              <a:rPr lang="cs-CZ" dirty="0">
                <a:solidFill>
                  <a:srgbClr val="0066AA"/>
                </a:solidFill>
              </a:rPr>
              <a:t>Bude zajišťovat pracovní skupina složená ze zástupců Transformační platformy, PS RSK, zástupce zpracovatele PSÚT a zástupců MŽP a MMR, proces řídí moderátor bez hlasovacího práva.</a:t>
            </a:r>
          </a:p>
          <a:p>
            <a:r>
              <a:rPr lang="cs-CZ" dirty="0"/>
              <a:t>Kritéria přijatelnosti strategického projektu: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2300" dirty="0">
                <a:latin typeface="+mj-lt"/>
              </a:rPr>
              <a:t>Významný dopad či potenciál změny v místě realizace projektu nebo na větším území kraje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2300" dirty="0">
                <a:latin typeface="+mj-lt"/>
              </a:rPr>
              <a:t>Soulad se strategiemi regionálního rozvoje dotčených krajů nebo Strategií RE:START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2300" dirty="0">
                <a:latin typeface="+mj-lt"/>
              </a:rPr>
              <a:t>Vznik nových nebo udržení stávajících pracovních míst, případně zvyšování kvalifikace a vzdělanosti nebo pozitivní vliv na adaptaci na klimatickou změnu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2300" dirty="0">
                <a:latin typeface="+mj-lt"/>
              </a:rPr>
              <a:t>Jasný nositel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2300" dirty="0">
                <a:latin typeface="+mj-lt"/>
              </a:rPr>
              <a:t>Minimální finanční objem projektu – INV – min. 200 mil. Kč, NEINV – min. 50 mil Kč</a:t>
            </a:r>
          </a:p>
          <a:p>
            <a:r>
              <a:rPr lang="cs-CZ" dirty="0"/>
              <a:t>Výsledek posouzení: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2400" b="1" dirty="0">
                <a:solidFill>
                  <a:srgbClr val="D9261B"/>
                </a:solidFill>
                <a:latin typeface="+mj-lt"/>
              </a:rPr>
              <a:t>Splňuje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2400" b="1" dirty="0">
                <a:solidFill>
                  <a:srgbClr val="D9261B"/>
                </a:solidFill>
                <a:latin typeface="+mj-lt"/>
              </a:rPr>
              <a:t>Splňuje s výhradou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cs-CZ" sz="2400" b="1" dirty="0">
                <a:solidFill>
                  <a:srgbClr val="D9261B"/>
                </a:solidFill>
                <a:latin typeface="+mj-lt"/>
              </a:rPr>
              <a:t>Nesplňuje -</a:t>
            </a:r>
            <a:r>
              <a:rPr kumimoji="0" lang="cs-CZ" sz="2400" b="1" i="0" u="none" strike="noStrike" kern="1200" cap="none" spc="0" normalizeH="0" baseline="0" noProof="0" dirty="0">
                <a:ln w="0"/>
                <a:solidFill>
                  <a:srgbClr val="D9261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vyřazení projektu z dalšího procesu</a:t>
            </a:r>
          </a:p>
          <a:p>
            <a:r>
              <a:rPr lang="cs-CZ" dirty="0"/>
              <a:t>Souběžně bude probíhat posouzení přijatelnosti z hlediska vlivu na ŽP – zajišťuje MŽP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AutoShape 4">
            <a:extLst>
              <a:ext uri="{FF2B5EF4-FFF2-40B4-BE49-F238E27FC236}">
                <a16:creationId xmlns:a16="http://schemas.microsoft.com/office/drawing/2014/main" id="{3894593F-66CF-0C40-B09A-A70B92A042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9228" y="6607836"/>
            <a:ext cx="1732612" cy="250164"/>
          </a:xfrm>
          <a:prstGeom prst="chevron">
            <a:avLst>
              <a:gd name="adj" fmla="val 36855"/>
            </a:avLst>
          </a:prstGeom>
          <a:solidFill>
            <a:schemeClr val="bg1">
              <a:lumMod val="75000"/>
            </a:schemeClr>
          </a:solidFill>
          <a:ln w="6350" algn="ctr">
            <a:noFill/>
            <a:miter lim="800000"/>
            <a:headEnd type="none" w="sm" len="sm"/>
            <a:tailEnd type="none" w="sm" len="sm"/>
          </a:ln>
        </p:spPr>
        <p:txBody>
          <a:bodyPr wrap="none" lIns="88900" tIns="88900" rIns="88900" bIns="88900" anchor="ctr"/>
          <a:lstStyle/>
          <a:p>
            <a:pPr marL="171450" indent="-171450"/>
            <a:r>
              <a:rPr lang="cs-CZ" sz="1200">
                <a:solidFill>
                  <a:schemeClr val="bg1"/>
                </a:solidFill>
                <a:cs typeface="Arial" pitchFamily="34" charset="0"/>
              </a:rPr>
              <a:t>Výzva pro příjem SP</a:t>
            </a:r>
          </a:p>
        </p:txBody>
      </p:sp>
      <p:sp>
        <p:nvSpPr>
          <p:cNvPr id="5" name="AutoShape 4">
            <a:extLst>
              <a:ext uri="{FF2B5EF4-FFF2-40B4-BE49-F238E27FC236}">
                <a16:creationId xmlns:a16="http://schemas.microsoft.com/office/drawing/2014/main" id="{52B5CA31-0848-564D-B26B-7EB4411726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91840" y="6607830"/>
            <a:ext cx="1732612" cy="250164"/>
          </a:xfrm>
          <a:prstGeom prst="chevron">
            <a:avLst>
              <a:gd name="adj" fmla="val 36855"/>
            </a:avLst>
          </a:prstGeom>
          <a:solidFill>
            <a:schemeClr val="bg1">
              <a:lumMod val="75000"/>
            </a:schemeClr>
          </a:solidFill>
          <a:ln w="6350" algn="ctr">
            <a:noFill/>
            <a:miter lim="800000"/>
            <a:headEnd type="none" w="sm" len="sm"/>
            <a:tailEnd type="none" w="sm" len="sm"/>
          </a:ln>
        </p:spPr>
        <p:txBody>
          <a:bodyPr wrap="none" lIns="88900" tIns="88900" rIns="88900" bIns="88900" anchor="ctr"/>
          <a:lstStyle/>
          <a:p>
            <a:pPr marL="171450" indent="-171450"/>
            <a:r>
              <a:rPr lang="cs-CZ" sz="1200" dirty="0">
                <a:solidFill>
                  <a:schemeClr val="bg1"/>
                </a:solidFill>
                <a:cs typeface="Arial" pitchFamily="34" charset="0"/>
              </a:rPr>
              <a:t>Formální hodnocení</a:t>
            </a:r>
          </a:p>
        </p:txBody>
      </p:sp>
      <p:sp>
        <p:nvSpPr>
          <p:cNvPr id="6" name="AutoShape 4">
            <a:extLst>
              <a:ext uri="{FF2B5EF4-FFF2-40B4-BE49-F238E27FC236}">
                <a16:creationId xmlns:a16="http://schemas.microsoft.com/office/drawing/2014/main" id="{6B96A3D1-1889-114C-AEE5-FC538C7380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5648" y="6607830"/>
            <a:ext cx="1732612" cy="250164"/>
          </a:xfrm>
          <a:prstGeom prst="chevron">
            <a:avLst>
              <a:gd name="adj" fmla="val 36855"/>
            </a:avLst>
          </a:prstGeom>
          <a:solidFill>
            <a:srgbClr val="0066AA"/>
          </a:solidFill>
          <a:ln w="6350" algn="ctr">
            <a:noFill/>
            <a:miter lim="800000"/>
            <a:headEnd type="none" w="sm" len="sm"/>
            <a:tailEnd type="none" w="sm" len="sm"/>
          </a:ln>
        </p:spPr>
        <p:txBody>
          <a:bodyPr wrap="none" lIns="88900" tIns="88900" rIns="88900" bIns="88900" anchor="ctr"/>
          <a:lstStyle/>
          <a:p>
            <a:pPr marL="171450" indent="-171450"/>
            <a:r>
              <a:rPr lang="cs-CZ" sz="1200" dirty="0">
                <a:solidFill>
                  <a:schemeClr val="bg1"/>
                </a:solidFill>
                <a:cs typeface="Arial" pitchFamily="34" charset="0"/>
              </a:rPr>
              <a:t>Hodnocení přijatelnosti</a:t>
            </a:r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E037C475-B886-C14E-B503-6E0ABC07E5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9456" y="6607836"/>
            <a:ext cx="1732612" cy="250164"/>
          </a:xfrm>
          <a:prstGeom prst="chevron">
            <a:avLst>
              <a:gd name="adj" fmla="val 36855"/>
            </a:avLst>
          </a:prstGeom>
          <a:solidFill>
            <a:schemeClr val="bg1">
              <a:lumMod val="75000"/>
            </a:schemeClr>
          </a:solidFill>
          <a:ln w="6350" algn="ctr">
            <a:noFill/>
            <a:miter lim="800000"/>
            <a:headEnd type="none" w="sm" len="sm"/>
            <a:tailEnd type="none" w="sm" len="sm"/>
          </a:ln>
        </p:spPr>
        <p:txBody>
          <a:bodyPr wrap="none" lIns="88900" tIns="88900" rIns="88900" bIns="88900" anchor="ctr"/>
          <a:lstStyle/>
          <a:p>
            <a:pPr marL="171450" indent="-171450"/>
            <a:r>
              <a:rPr lang="cs-CZ" sz="1200" dirty="0">
                <a:solidFill>
                  <a:schemeClr val="bg1"/>
                </a:solidFill>
                <a:cs typeface="Arial" pitchFamily="34" charset="0"/>
              </a:rPr>
              <a:t>Věcné hodnocení</a:t>
            </a:r>
          </a:p>
        </p:txBody>
      </p:sp>
      <p:sp>
        <p:nvSpPr>
          <p:cNvPr id="8" name="AutoShape 4">
            <a:extLst>
              <a:ext uri="{FF2B5EF4-FFF2-40B4-BE49-F238E27FC236}">
                <a16:creationId xmlns:a16="http://schemas.microsoft.com/office/drawing/2014/main" id="{06524F56-319C-0C4D-9FD8-2B9484351C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32068" y="6607830"/>
            <a:ext cx="1732612" cy="250164"/>
          </a:xfrm>
          <a:prstGeom prst="chevron">
            <a:avLst>
              <a:gd name="adj" fmla="val 36855"/>
            </a:avLst>
          </a:prstGeom>
          <a:solidFill>
            <a:schemeClr val="bg1">
              <a:lumMod val="75000"/>
            </a:schemeClr>
          </a:solidFill>
          <a:ln w="6350" algn="ctr">
            <a:noFill/>
            <a:miter lim="800000"/>
            <a:headEnd type="none" w="sm" len="sm"/>
            <a:tailEnd type="none" w="sm" len="sm"/>
          </a:ln>
        </p:spPr>
        <p:txBody>
          <a:bodyPr wrap="none" lIns="88900" tIns="88900" rIns="88900" bIns="88900" anchor="ctr"/>
          <a:lstStyle/>
          <a:p>
            <a:pPr marL="171450" indent="-171450"/>
            <a:r>
              <a:rPr lang="cs-CZ" sz="1200" dirty="0">
                <a:solidFill>
                  <a:schemeClr val="bg1"/>
                </a:solidFill>
                <a:cs typeface="Arial" pitchFamily="34" charset="0"/>
              </a:rPr>
              <a:t>Panel expertů</a:t>
            </a:r>
          </a:p>
        </p:txBody>
      </p:sp>
      <p:sp>
        <p:nvSpPr>
          <p:cNvPr id="9" name="AutoShape 4">
            <a:extLst>
              <a:ext uri="{FF2B5EF4-FFF2-40B4-BE49-F238E27FC236}">
                <a16:creationId xmlns:a16="http://schemas.microsoft.com/office/drawing/2014/main" id="{E06944DD-B15A-554C-A65F-C37B3B6EFF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35876" y="6607830"/>
            <a:ext cx="1732612" cy="250164"/>
          </a:xfrm>
          <a:prstGeom prst="chevron">
            <a:avLst>
              <a:gd name="adj" fmla="val 36855"/>
            </a:avLst>
          </a:prstGeom>
          <a:solidFill>
            <a:schemeClr val="bg1">
              <a:lumMod val="75000"/>
            </a:schemeClr>
          </a:solidFill>
          <a:ln w="6350" algn="ctr">
            <a:noFill/>
            <a:miter lim="800000"/>
            <a:headEnd type="none" w="sm" len="sm"/>
            <a:tailEnd type="none" w="sm" len="sm"/>
          </a:ln>
        </p:spPr>
        <p:txBody>
          <a:bodyPr wrap="none" lIns="88900" tIns="88900" rIns="88900" bIns="88900" anchor="ctr"/>
          <a:lstStyle/>
          <a:p>
            <a:pPr marL="171450" indent="-171450"/>
            <a:r>
              <a:rPr lang="cs-CZ" sz="1200" dirty="0">
                <a:solidFill>
                  <a:schemeClr val="bg1"/>
                </a:solidFill>
                <a:cs typeface="Arial" pitchFamily="34" charset="0"/>
              </a:rPr>
              <a:t>RSK</a:t>
            </a:r>
          </a:p>
        </p:txBody>
      </p:sp>
    </p:spTree>
    <p:extLst>
      <p:ext uri="{BB962C8B-B14F-4D97-AF65-F5344CB8AC3E}">
        <p14:creationId xmlns:p14="http://schemas.microsoft.com/office/powerpoint/2010/main" val="817688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7AAC3B1-7E9A-4719-A334-EDC947503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9228" y="333977"/>
            <a:ext cx="9069188" cy="1487862"/>
          </a:xfr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Ad 12. Hodnocení návrhů strategických projektů externími experty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DB69687-614F-4748-9F63-512061829C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9228" y="1999046"/>
            <a:ext cx="10838793" cy="4858954"/>
          </a:xfrm>
        </p:spPr>
        <p:txBody>
          <a:bodyPr>
            <a:normAutofit fontScale="70000" lnSpcReduction="20000"/>
          </a:bodyPr>
          <a:lstStyle/>
          <a:p>
            <a:r>
              <a:rPr lang="cs-CZ" dirty="0">
                <a:solidFill>
                  <a:srgbClr val="0066AA"/>
                </a:solidFill>
              </a:rPr>
              <a:t>Pro každý projekt nominováni dva hodnotitelé dle odbornosti</a:t>
            </a:r>
          </a:p>
          <a:p>
            <a:r>
              <a:rPr lang="cs-CZ" dirty="0"/>
              <a:t>Kritérium pro bodové hodnocení – Transformační potenciál se 4 kritérii:</a:t>
            </a:r>
          </a:p>
          <a:p>
            <a:pPr marL="914400" lvl="1" indent="-457200">
              <a:buAutoNum type="arabicParenR"/>
            </a:pPr>
            <a:r>
              <a:rPr lang="pl-PL" sz="2600" dirty="0">
                <a:latin typeface="+mj-lt"/>
              </a:rPr>
              <a:t>Dopad na lokální ekonomiku a restrukturalizaci kraje </a:t>
            </a:r>
            <a:r>
              <a:rPr lang="cs-CZ" sz="2600" dirty="0">
                <a:latin typeface="+mj-lt"/>
              </a:rPr>
              <a:t>- váha 30 %</a:t>
            </a:r>
          </a:p>
          <a:p>
            <a:pPr marL="914400" lvl="1" indent="-457200">
              <a:buAutoNum type="arabicParenR"/>
            </a:pPr>
            <a:r>
              <a:rPr lang="cs-CZ" sz="2600" dirty="0">
                <a:latin typeface="+mj-lt"/>
              </a:rPr>
              <a:t>Dopad na </a:t>
            </a:r>
            <a:r>
              <a:rPr lang="cs-CZ" sz="2600" dirty="0">
                <a:solidFill>
                  <a:srgbClr val="D9261B"/>
                </a:solidFill>
                <a:latin typeface="+mj-lt"/>
              </a:rPr>
              <a:t>zaměstnanost</a:t>
            </a:r>
            <a:r>
              <a:rPr lang="cs-CZ" sz="2600" dirty="0">
                <a:latin typeface="+mj-lt"/>
              </a:rPr>
              <a:t> – váha 30 %</a:t>
            </a:r>
          </a:p>
          <a:p>
            <a:pPr marL="914400" lvl="1" indent="-457200">
              <a:buAutoNum type="arabicParenR"/>
            </a:pPr>
            <a:r>
              <a:rPr lang="cs-CZ" sz="2600" dirty="0">
                <a:latin typeface="+mj-lt"/>
              </a:rPr>
              <a:t>Dopad na udržitelný rozvoj území – váha 30 %</a:t>
            </a:r>
          </a:p>
          <a:p>
            <a:pPr marL="914400" lvl="1" indent="-457200">
              <a:buAutoNum type="arabicParenR"/>
            </a:pPr>
            <a:r>
              <a:rPr lang="cs-CZ" sz="2600" dirty="0">
                <a:latin typeface="+mj-lt"/>
              </a:rPr>
              <a:t>Inovační potenciál a jedinečnost projektu – váha 10 %</a:t>
            </a:r>
          </a:p>
          <a:p>
            <a:r>
              <a:rPr lang="cs-CZ" dirty="0"/>
              <a:t>Minimální počet bodů pro zařazení do Plánu spravedlivé územní transformace – 50 bodů</a:t>
            </a:r>
          </a:p>
          <a:p>
            <a:r>
              <a:rPr lang="cs-CZ" dirty="0"/>
              <a:t>Další kritéria pro posouzení projektu: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cs-CZ" sz="2600" dirty="0">
                <a:latin typeface="+mj-lt"/>
              </a:rPr>
              <a:t>Proveditelnost projektu – stupeň Vysoká / Střední / Nízká + komentář hodnotitele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cs-CZ" sz="2600" dirty="0">
                <a:latin typeface="+mj-lt"/>
              </a:rPr>
              <a:t>Připravenost projektu – stupeň Vysoká / Střední / Nízká + komentář hodnotitele</a:t>
            </a:r>
          </a:p>
          <a:p>
            <a:pPr lvl="1"/>
            <a:r>
              <a:rPr lang="cs-CZ" sz="2800" dirty="0"/>
              <a:t>V případě nejasností nebo neúplnosti posudku bude hodnotitel vyzván k doplnění / přepracování</a:t>
            </a:r>
          </a:p>
          <a:p>
            <a:pPr lvl="1"/>
            <a:r>
              <a:rPr lang="cs-CZ" sz="2800" dirty="0">
                <a:solidFill>
                  <a:srgbClr val="D9261B"/>
                </a:solidFill>
              </a:rPr>
              <a:t>Výstupem je seznam všech projektů s bodovým hodnocením od dvou hodnotitelů</a:t>
            </a:r>
          </a:p>
        </p:txBody>
      </p:sp>
      <p:sp>
        <p:nvSpPr>
          <p:cNvPr id="4" name="AutoShape 4">
            <a:extLst>
              <a:ext uri="{FF2B5EF4-FFF2-40B4-BE49-F238E27FC236}">
                <a16:creationId xmlns:a16="http://schemas.microsoft.com/office/drawing/2014/main" id="{3EA5CA6F-0E2D-7F42-BEA3-E21FBC5556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9228" y="6607836"/>
            <a:ext cx="1732612" cy="250164"/>
          </a:xfrm>
          <a:prstGeom prst="chevron">
            <a:avLst>
              <a:gd name="adj" fmla="val 36855"/>
            </a:avLst>
          </a:prstGeom>
          <a:solidFill>
            <a:schemeClr val="bg1">
              <a:lumMod val="75000"/>
            </a:schemeClr>
          </a:solidFill>
          <a:ln w="6350" algn="ctr">
            <a:noFill/>
            <a:miter lim="800000"/>
            <a:headEnd type="none" w="sm" len="sm"/>
            <a:tailEnd type="none" w="sm" len="sm"/>
          </a:ln>
        </p:spPr>
        <p:txBody>
          <a:bodyPr wrap="none" lIns="88900" tIns="88900" rIns="88900" bIns="88900" anchor="ctr"/>
          <a:lstStyle/>
          <a:p>
            <a:pPr marL="171450" indent="-171450"/>
            <a:r>
              <a:rPr lang="cs-CZ" sz="1200">
                <a:solidFill>
                  <a:schemeClr val="bg1"/>
                </a:solidFill>
                <a:cs typeface="Arial" pitchFamily="34" charset="0"/>
              </a:rPr>
              <a:t>Výzva pro příjem SP</a:t>
            </a:r>
          </a:p>
        </p:txBody>
      </p:sp>
      <p:sp>
        <p:nvSpPr>
          <p:cNvPr id="5" name="AutoShape 4">
            <a:extLst>
              <a:ext uri="{FF2B5EF4-FFF2-40B4-BE49-F238E27FC236}">
                <a16:creationId xmlns:a16="http://schemas.microsoft.com/office/drawing/2014/main" id="{84729FA1-B49F-8A44-9D33-C4EFE67B00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91840" y="6607830"/>
            <a:ext cx="1732612" cy="250164"/>
          </a:xfrm>
          <a:prstGeom prst="chevron">
            <a:avLst>
              <a:gd name="adj" fmla="val 36855"/>
            </a:avLst>
          </a:prstGeom>
          <a:solidFill>
            <a:schemeClr val="bg1">
              <a:lumMod val="75000"/>
            </a:schemeClr>
          </a:solidFill>
          <a:ln w="6350" algn="ctr">
            <a:noFill/>
            <a:miter lim="800000"/>
            <a:headEnd type="none" w="sm" len="sm"/>
            <a:tailEnd type="none" w="sm" len="sm"/>
          </a:ln>
        </p:spPr>
        <p:txBody>
          <a:bodyPr wrap="none" lIns="88900" tIns="88900" rIns="88900" bIns="88900" anchor="ctr"/>
          <a:lstStyle/>
          <a:p>
            <a:pPr marL="171450" indent="-171450"/>
            <a:r>
              <a:rPr lang="cs-CZ" sz="1200" dirty="0">
                <a:solidFill>
                  <a:schemeClr val="bg1"/>
                </a:solidFill>
                <a:cs typeface="Arial" pitchFamily="34" charset="0"/>
              </a:rPr>
              <a:t>Formální hodnocení</a:t>
            </a:r>
          </a:p>
        </p:txBody>
      </p:sp>
      <p:sp>
        <p:nvSpPr>
          <p:cNvPr id="6" name="AutoShape 4">
            <a:extLst>
              <a:ext uri="{FF2B5EF4-FFF2-40B4-BE49-F238E27FC236}">
                <a16:creationId xmlns:a16="http://schemas.microsoft.com/office/drawing/2014/main" id="{8AB62A0F-1AA4-BA40-B0F6-A03BCA18A5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5648" y="6607830"/>
            <a:ext cx="1732612" cy="250164"/>
          </a:xfrm>
          <a:prstGeom prst="chevron">
            <a:avLst>
              <a:gd name="adj" fmla="val 36855"/>
            </a:avLst>
          </a:prstGeom>
          <a:solidFill>
            <a:schemeClr val="bg1">
              <a:lumMod val="75000"/>
            </a:schemeClr>
          </a:solidFill>
          <a:ln w="6350" algn="ctr">
            <a:noFill/>
            <a:miter lim="800000"/>
            <a:headEnd type="none" w="sm" len="sm"/>
            <a:tailEnd type="none" w="sm" len="sm"/>
          </a:ln>
        </p:spPr>
        <p:txBody>
          <a:bodyPr wrap="none" lIns="88900" tIns="88900" rIns="88900" bIns="88900" anchor="ctr"/>
          <a:lstStyle/>
          <a:p>
            <a:pPr marL="171450" indent="-171450"/>
            <a:r>
              <a:rPr lang="cs-CZ" sz="1200" dirty="0">
                <a:solidFill>
                  <a:schemeClr val="bg1"/>
                </a:solidFill>
                <a:cs typeface="Arial" pitchFamily="34" charset="0"/>
              </a:rPr>
              <a:t>Hodnocení přijatelnosti</a:t>
            </a:r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7186D94C-7247-154D-AF1B-9CD7B2D05E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9456" y="6607836"/>
            <a:ext cx="1732612" cy="250164"/>
          </a:xfrm>
          <a:prstGeom prst="chevron">
            <a:avLst>
              <a:gd name="adj" fmla="val 36855"/>
            </a:avLst>
          </a:prstGeom>
          <a:solidFill>
            <a:srgbClr val="0066AA"/>
          </a:solidFill>
          <a:ln w="6350" algn="ctr">
            <a:noFill/>
            <a:miter lim="800000"/>
            <a:headEnd type="none" w="sm" len="sm"/>
            <a:tailEnd type="none" w="sm" len="sm"/>
          </a:ln>
        </p:spPr>
        <p:txBody>
          <a:bodyPr wrap="none" lIns="88900" tIns="88900" rIns="88900" bIns="88900" anchor="ctr"/>
          <a:lstStyle/>
          <a:p>
            <a:pPr marL="171450" indent="-171450"/>
            <a:r>
              <a:rPr lang="cs-CZ" sz="1200" dirty="0">
                <a:solidFill>
                  <a:schemeClr val="bg1"/>
                </a:solidFill>
                <a:cs typeface="Arial" pitchFamily="34" charset="0"/>
              </a:rPr>
              <a:t>Věcné hodnocení</a:t>
            </a:r>
          </a:p>
        </p:txBody>
      </p:sp>
      <p:sp>
        <p:nvSpPr>
          <p:cNvPr id="8" name="AutoShape 4">
            <a:extLst>
              <a:ext uri="{FF2B5EF4-FFF2-40B4-BE49-F238E27FC236}">
                <a16:creationId xmlns:a16="http://schemas.microsoft.com/office/drawing/2014/main" id="{C0D6C038-DD90-DA47-9019-9D26E440C7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32068" y="6607830"/>
            <a:ext cx="1732612" cy="250164"/>
          </a:xfrm>
          <a:prstGeom prst="chevron">
            <a:avLst>
              <a:gd name="adj" fmla="val 36855"/>
            </a:avLst>
          </a:prstGeom>
          <a:solidFill>
            <a:schemeClr val="bg1">
              <a:lumMod val="75000"/>
            </a:schemeClr>
          </a:solidFill>
          <a:ln w="6350" algn="ctr">
            <a:noFill/>
            <a:miter lim="800000"/>
            <a:headEnd type="none" w="sm" len="sm"/>
            <a:tailEnd type="none" w="sm" len="sm"/>
          </a:ln>
        </p:spPr>
        <p:txBody>
          <a:bodyPr wrap="none" lIns="88900" tIns="88900" rIns="88900" bIns="88900" anchor="ctr"/>
          <a:lstStyle/>
          <a:p>
            <a:pPr marL="171450" indent="-171450"/>
            <a:r>
              <a:rPr lang="cs-CZ" sz="1200" dirty="0">
                <a:solidFill>
                  <a:schemeClr val="bg1"/>
                </a:solidFill>
                <a:cs typeface="Arial" pitchFamily="34" charset="0"/>
              </a:rPr>
              <a:t>Panel expertů</a:t>
            </a:r>
          </a:p>
        </p:txBody>
      </p:sp>
      <p:sp>
        <p:nvSpPr>
          <p:cNvPr id="9" name="AutoShape 4">
            <a:extLst>
              <a:ext uri="{FF2B5EF4-FFF2-40B4-BE49-F238E27FC236}">
                <a16:creationId xmlns:a16="http://schemas.microsoft.com/office/drawing/2014/main" id="{F44F1A54-6341-C745-ADCA-9525ACB58C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35876" y="6607830"/>
            <a:ext cx="1732612" cy="250164"/>
          </a:xfrm>
          <a:prstGeom prst="chevron">
            <a:avLst>
              <a:gd name="adj" fmla="val 36855"/>
            </a:avLst>
          </a:prstGeom>
          <a:solidFill>
            <a:schemeClr val="bg1">
              <a:lumMod val="75000"/>
            </a:schemeClr>
          </a:solidFill>
          <a:ln w="6350" algn="ctr">
            <a:noFill/>
            <a:miter lim="800000"/>
            <a:headEnd type="none" w="sm" len="sm"/>
            <a:tailEnd type="none" w="sm" len="sm"/>
          </a:ln>
        </p:spPr>
        <p:txBody>
          <a:bodyPr wrap="none" lIns="88900" tIns="88900" rIns="88900" bIns="88900" anchor="ctr"/>
          <a:lstStyle/>
          <a:p>
            <a:pPr marL="171450" indent="-171450"/>
            <a:r>
              <a:rPr lang="cs-CZ" sz="1200" dirty="0">
                <a:solidFill>
                  <a:schemeClr val="bg1"/>
                </a:solidFill>
                <a:cs typeface="Arial" pitchFamily="34" charset="0"/>
              </a:rPr>
              <a:t>RSK</a:t>
            </a:r>
          </a:p>
        </p:txBody>
      </p:sp>
    </p:spTree>
    <p:extLst>
      <p:ext uri="{BB962C8B-B14F-4D97-AF65-F5344CB8AC3E}">
        <p14:creationId xmlns:p14="http://schemas.microsoft.com/office/powerpoint/2010/main" val="2896713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7AAC3B1-7E9A-4719-A334-EDC947503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9228" y="333977"/>
            <a:ext cx="7537271" cy="1487862"/>
          </a:xfr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Ad 13. Panel expertů pro kontext a validaci hodnocení</a:t>
            </a:r>
            <a:endParaRPr kumimoji="0" lang="cs-CZ" b="1" i="0" u="none" strike="noStrike" kern="1200" cap="none" spc="0" normalizeH="0" baseline="0" noProof="0" dirty="0">
              <a:ln w="0"/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DB69687-614F-4748-9F63-512061829C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9228" y="1862379"/>
            <a:ext cx="10838793" cy="4351338"/>
          </a:xfrm>
        </p:spPr>
        <p:txBody>
          <a:bodyPr>
            <a:normAutofit fontScale="92500" lnSpcReduction="20000"/>
          </a:bodyPr>
          <a:lstStyle/>
          <a:p>
            <a:r>
              <a:rPr lang="cs-CZ" sz="2400" dirty="0">
                <a:solidFill>
                  <a:srgbClr val="0066AA"/>
                </a:solidFill>
              </a:rPr>
              <a:t>Cílem panelu expertů je provést validaci hodnocení a případné úpravy hodnocení v kontextu všech přeložených návrhů SP</a:t>
            </a:r>
          </a:p>
          <a:p>
            <a:r>
              <a:rPr lang="cs-CZ" dirty="0"/>
              <a:t>Panel expertů je řízen moderátorem, který nemá právo hlasování</a:t>
            </a:r>
          </a:p>
          <a:p>
            <a:r>
              <a:rPr lang="cs-CZ" dirty="0"/>
              <a:t>Předmětem projednání je posouzení celkového kontextu všech strategických projektů a jejich pořadí v seznamu SP podle počtu získaných bodů.</a:t>
            </a:r>
          </a:p>
          <a:p>
            <a:r>
              <a:rPr lang="cs-CZ" dirty="0"/>
              <a:t>Výsledné bodové hodnocení SP: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cs-CZ" dirty="0"/>
              <a:t>Rozdíl bodů není výrazný– průměr hodnocení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cs-CZ" dirty="0"/>
              <a:t>Rozdíl bodů je výrazný– výsledný počet bodů rozhodnutím panelu expertů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cs-CZ" dirty="0"/>
              <a:t>V případě výrazných bodových rozdílů a nedosažení konsensu – je zpracováno třetí hodnocení</a:t>
            </a:r>
          </a:p>
          <a:p>
            <a:r>
              <a:rPr lang="cs-CZ" sz="2400" dirty="0">
                <a:solidFill>
                  <a:srgbClr val="D9261B"/>
                </a:solidFill>
              </a:rPr>
              <a:t>Výstupem je seznam projektů seřazený dle výsledného bodového hodnocení</a:t>
            </a:r>
          </a:p>
        </p:txBody>
      </p:sp>
      <p:sp>
        <p:nvSpPr>
          <p:cNvPr id="4" name="AutoShape 4">
            <a:extLst>
              <a:ext uri="{FF2B5EF4-FFF2-40B4-BE49-F238E27FC236}">
                <a16:creationId xmlns:a16="http://schemas.microsoft.com/office/drawing/2014/main" id="{2CCDF53B-DA23-1A4A-AF1A-287B012901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9228" y="6607836"/>
            <a:ext cx="1732612" cy="250164"/>
          </a:xfrm>
          <a:prstGeom prst="chevron">
            <a:avLst>
              <a:gd name="adj" fmla="val 36855"/>
            </a:avLst>
          </a:prstGeom>
          <a:solidFill>
            <a:schemeClr val="bg1">
              <a:lumMod val="75000"/>
            </a:schemeClr>
          </a:solidFill>
          <a:ln w="6350" algn="ctr">
            <a:noFill/>
            <a:miter lim="800000"/>
            <a:headEnd type="none" w="sm" len="sm"/>
            <a:tailEnd type="none" w="sm" len="sm"/>
          </a:ln>
        </p:spPr>
        <p:txBody>
          <a:bodyPr wrap="none" lIns="88900" tIns="88900" rIns="88900" bIns="88900" anchor="ctr"/>
          <a:lstStyle/>
          <a:p>
            <a:pPr marL="171450" indent="-171450"/>
            <a:r>
              <a:rPr lang="cs-CZ" sz="1200">
                <a:solidFill>
                  <a:schemeClr val="bg1"/>
                </a:solidFill>
                <a:cs typeface="Arial" pitchFamily="34" charset="0"/>
              </a:rPr>
              <a:t>Výzva pro příjem SP</a:t>
            </a:r>
          </a:p>
        </p:txBody>
      </p:sp>
      <p:sp>
        <p:nvSpPr>
          <p:cNvPr id="5" name="AutoShape 4">
            <a:extLst>
              <a:ext uri="{FF2B5EF4-FFF2-40B4-BE49-F238E27FC236}">
                <a16:creationId xmlns:a16="http://schemas.microsoft.com/office/drawing/2014/main" id="{B6E3E005-6F5C-E34B-859C-E3DFB387CE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91840" y="6607830"/>
            <a:ext cx="1732612" cy="250164"/>
          </a:xfrm>
          <a:prstGeom prst="chevron">
            <a:avLst>
              <a:gd name="adj" fmla="val 36855"/>
            </a:avLst>
          </a:prstGeom>
          <a:solidFill>
            <a:schemeClr val="bg1">
              <a:lumMod val="75000"/>
            </a:schemeClr>
          </a:solidFill>
          <a:ln w="6350" algn="ctr">
            <a:noFill/>
            <a:miter lim="800000"/>
            <a:headEnd type="none" w="sm" len="sm"/>
            <a:tailEnd type="none" w="sm" len="sm"/>
          </a:ln>
        </p:spPr>
        <p:txBody>
          <a:bodyPr wrap="none" lIns="88900" tIns="88900" rIns="88900" bIns="88900" anchor="ctr"/>
          <a:lstStyle/>
          <a:p>
            <a:pPr marL="171450" indent="-171450"/>
            <a:r>
              <a:rPr lang="cs-CZ" sz="1200" dirty="0">
                <a:solidFill>
                  <a:schemeClr val="bg1"/>
                </a:solidFill>
                <a:cs typeface="Arial" pitchFamily="34" charset="0"/>
              </a:rPr>
              <a:t>Formální hodnocení</a:t>
            </a:r>
          </a:p>
        </p:txBody>
      </p:sp>
      <p:sp>
        <p:nvSpPr>
          <p:cNvPr id="6" name="AutoShape 4">
            <a:extLst>
              <a:ext uri="{FF2B5EF4-FFF2-40B4-BE49-F238E27FC236}">
                <a16:creationId xmlns:a16="http://schemas.microsoft.com/office/drawing/2014/main" id="{D91F91D0-A52B-444A-B916-F2E933BB61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5648" y="6607830"/>
            <a:ext cx="1732612" cy="250164"/>
          </a:xfrm>
          <a:prstGeom prst="chevron">
            <a:avLst>
              <a:gd name="adj" fmla="val 36855"/>
            </a:avLst>
          </a:prstGeom>
          <a:solidFill>
            <a:schemeClr val="bg1">
              <a:lumMod val="75000"/>
            </a:schemeClr>
          </a:solidFill>
          <a:ln w="6350" algn="ctr">
            <a:noFill/>
            <a:miter lim="800000"/>
            <a:headEnd type="none" w="sm" len="sm"/>
            <a:tailEnd type="none" w="sm" len="sm"/>
          </a:ln>
        </p:spPr>
        <p:txBody>
          <a:bodyPr wrap="none" lIns="88900" tIns="88900" rIns="88900" bIns="88900" anchor="ctr"/>
          <a:lstStyle/>
          <a:p>
            <a:pPr marL="171450" indent="-171450"/>
            <a:r>
              <a:rPr lang="cs-CZ" sz="1200" dirty="0">
                <a:solidFill>
                  <a:schemeClr val="bg1"/>
                </a:solidFill>
                <a:cs typeface="Arial" pitchFamily="34" charset="0"/>
              </a:rPr>
              <a:t>Hodnocení přijatelnosti</a:t>
            </a:r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973833BA-1920-2643-ACB9-817422F088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9456" y="6607836"/>
            <a:ext cx="1732612" cy="250164"/>
          </a:xfrm>
          <a:prstGeom prst="chevron">
            <a:avLst>
              <a:gd name="adj" fmla="val 36855"/>
            </a:avLst>
          </a:prstGeom>
          <a:solidFill>
            <a:schemeClr val="bg1">
              <a:lumMod val="75000"/>
            </a:schemeClr>
          </a:solidFill>
          <a:ln w="6350" algn="ctr">
            <a:noFill/>
            <a:miter lim="800000"/>
            <a:headEnd type="none" w="sm" len="sm"/>
            <a:tailEnd type="none" w="sm" len="sm"/>
          </a:ln>
        </p:spPr>
        <p:txBody>
          <a:bodyPr wrap="none" lIns="88900" tIns="88900" rIns="88900" bIns="88900" anchor="ctr"/>
          <a:lstStyle/>
          <a:p>
            <a:pPr marL="171450" indent="-171450"/>
            <a:r>
              <a:rPr lang="cs-CZ" sz="1200" dirty="0">
                <a:solidFill>
                  <a:schemeClr val="bg1"/>
                </a:solidFill>
                <a:cs typeface="Arial" pitchFamily="34" charset="0"/>
              </a:rPr>
              <a:t>Věcné hodnocení</a:t>
            </a:r>
          </a:p>
        </p:txBody>
      </p:sp>
      <p:sp>
        <p:nvSpPr>
          <p:cNvPr id="8" name="AutoShape 4">
            <a:extLst>
              <a:ext uri="{FF2B5EF4-FFF2-40B4-BE49-F238E27FC236}">
                <a16:creationId xmlns:a16="http://schemas.microsoft.com/office/drawing/2014/main" id="{209C18CC-3617-FD44-B735-6FFCA4D0DA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32068" y="6607830"/>
            <a:ext cx="1732612" cy="250164"/>
          </a:xfrm>
          <a:prstGeom prst="chevron">
            <a:avLst>
              <a:gd name="adj" fmla="val 36855"/>
            </a:avLst>
          </a:prstGeom>
          <a:solidFill>
            <a:srgbClr val="0066AA"/>
          </a:solidFill>
          <a:ln w="6350" algn="ctr">
            <a:noFill/>
            <a:miter lim="800000"/>
            <a:headEnd type="none" w="sm" len="sm"/>
            <a:tailEnd type="none" w="sm" len="sm"/>
          </a:ln>
        </p:spPr>
        <p:txBody>
          <a:bodyPr wrap="none" lIns="88900" tIns="88900" rIns="88900" bIns="88900" anchor="ctr"/>
          <a:lstStyle/>
          <a:p>
            <a:pPr marL="171450" indent="-171450"/>
            <a:r>
              <a:rPr lang="cs-CZ" sz="1200" dirty="0">
                <a:solidFill>
                  <a:schemeClr val="bg1"/>
                </a:solidFill>
                <a:cs typeface="Arial" pitchFamily="34" charset="0"/>
              </a:rPr>
              <a:t>Panel expertů</a:t>
            </a:r>
          </a:p>
        </p:txBody>
      </p:sp>
      <p:sp>
        <p:nvSpPr>
          <p:cNvPr id="9" name="AutoShape 4">
            <a:extLst>
              <a:ext uri="{FF2B5EF4-FFF2-40B4-BE49-F238E27FC236}">
                <a16:creationId xmlns:a16="http://schemas.microsoft.com/office/drawing/2014/main" id="{08492731-C665-B546-9B81-8E514A6919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35876" y="6607830"/>
            <a:ext cx="1732612" cy="250164"/>
          </a:xfrm>
          <a:prstGeom prst="chevron">
            <a:avLst>
              <a:gd name="adj" fmla="val 36855"/>
            </a:avLst>
          </a:prstGeom>
          <a:solidFill>
            <a:schemeClr val="bg1">
              <a:lumMod val="75000"/>
            </a:schemeClr>
          </a:solidFill>
          <a:ln w="6350" algn="ctr">
            <a:noFill/>
            <a:miter lim="800000"/>
            <a:headEnd type="none" w="sm" len="sm"/>
            <a:tailEnd type="none" w="sm" len="sm"/>
          </a:ln>
        </p:spPr>
        <p:txBody>
          <a:bodyPr wrap="none" lIns="88900" tIns="88900" rIns="88900" bIns="88900" anchor="ctr"/>
          <a:lstStyle/>
          <a:p>
            <a:pPr marL="171450" indent="-171450"/>
            <a:r>
              <a:rPr lang="cs-CZ" sz="1200" dirty="0">
                <a:solidFill>
                  <a:schemeClr val="bg1"/>
                </a:solidFill>
                <a:cs typeface="Arial" pitchFamily="34" charset="0"/>
              </a:rPr>
              <a:t>RSK</a:t>
            </a:r>
          </a:p>
        </p:txBody>
      </p:sp>
    </p:spTree>
    <p:extLst>
      <p:ext uri="{BB962C8B-B14F-4D97-AF65-F5344CB8AC3E}">
        <p14:creationId xmlns:p14="http://schemas.microsoft.com/office/powerpoint/2010/main" val="21851728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7AAC3B1-7E9A-4719-A334-EDC947503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9229" y="371293"/>
            <a:ext cx="10197342" cy="1325563"/>
          </a:xfr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="1" dirty="0">
                <a:solidFill>
                  <a:prstClr val="black"/>
                </a:solidFill>
                <a:ea typeface="+mn-ea"/>
                <a:cs typeface="+mn-cs"/>
              </a:rPr>
              <a:t>Ad 15. a 16. Projednání SP v RSK dle doporučení PS a vydání souhlasu k zařazení projektu do PSÚT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DB69687-614F-4748-9F63-512061829C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9229" y="1976671"/>
            <a:ext cx="10197342" cy="4351338"/>
          </a:xfrm>
        </p:spPr>
        <p:txBody>
          <a:bodyPr>
            <a:noAutofit/>
          </a:bodyPr>
          <a:lstStyle/>
          <a:p>
            <a:pPr marL="342900" lvl="0" indent="-34290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Finální seznam strategických projektů pro zařazení do PSÚT bude schvalovat RSK </a:t>
            </a:r>
          </a:p>
          <a:p>
            <a:pPr marL="342900" lvl="0" indent="-34290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Podkladem pro jednání RSK bude Seznam SP, který bude obsahovat:</a:t>
            </a:r>
          </a:p>
          <a:p>
            <a:pPr marL="285750" lvl="1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eznam projektů doporučených pro zařazení do PSÚT (vč. alokace), </a:t>
            </a:r>
          </a:p>
          <a:p>
            <a:pPr marL="285750" lvl="1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eznam projektů nedoporučených pro zařazení do PSÚT (vč. alokace), </a:t>
            </a:r>
          </a:p>
          <a:p>
            <a:pPr marL="285750" lvl="1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 každý projekt bude vypracovaný přehled základních informací (anotace projektu, výsledek posouzení formálních kritérií a přijatelnosti, bodová hodnocení vč. zásadních a případných rozporných stanovisek).</a:t>
            </a:r>
          </a:p>
          <a:p>
            <a:pPr marL="342900" lvl="0" indent="-34290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RRSK Karlovarského kraje projedná nejprve správnost celého postupu hodnocení SP.</a:t>
            </a:r>
          </a:p>
          <a:p>
            <a:pPr marL="342900" lvl="0" indent="-34290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Dále budou předmětem projednání pouze projekty, které splnily kritéria přijatelnosti a získaly minimálně 50 bodů.</a:t>
            </a:r>
          </a:p>
          <a:p>
            <a:pPr marL="342900" lvl="0" indent="-34290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1800" dirty="0">
                <a:solidFill>
                  <a:srgbClr val="D9261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RRSK Karlovarského kraje může změnit pořadí projektů v seznamu SP, nemůže ale změnit bodové hodnocení</a:t>
            </a:r>
          </a:p>
          <a:p>
            <a:pPr marL="342900" lvl="0" indent="-34290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Každá změna v pořadí projektů či výhrada ke správnosti postupu hodnocení SP musí být na jednání RRSK zdůvodněna případně doložena prokazatelným způsobem.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AutoShape 4">
            <a:extLst>
              <a:ext uri="{FF2B5EF4-FFF2-40B4-BE49-F238E27FC236}">
                <a16:creationId xmlns:a16="http://schemas.microsoft.com/office/drawing/2014/main" id="{5CEFAD3A-8945-D044-A157-78D9504351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9228" y="6607836"/>
            <a:ext cx="1732612" cy="250164"/>
          </a:xfrm>
          <a:prstGeom prst="chevron">
            <a:avLst>
              <a:gd name="adj" fmla="val 36855"/>
            </a:avLst>
          </a:prstGeom>
          <a:solidFill>
            <a:schemeClr val="bg1">
              <a:lumMod val="75000"/>
            </a:schemeClr>
          </a:solidFill>
          <a:ln w="6350" algn="ctr">
            <a:noFill/>
            <a:miter lim="800000"/>
            <a:headEnd type="none" w="sm" len="sm"/>
            <a:tailEnd type="none" w="sm" len="sm"/>
          </a:ln>
        </p:spPr>
        <p:txBody>
          <a:bodyPr wrap="none" lIns="88900" tIns="88900" rIns="88900" bIns="88900" anchor="ctr"/>
          <a:lstStyle/>
          <a:p>
            <a:pPr marL="171450" indent="-171450"/>
            <a:r>
              <a:rPr lang="cs-CZ" sz="1200">
                <a:solidFill>
                  <a:schemeClr val="bg1"/>
                </a:solidFill>
                <a:cs typeface="Arial" pitchFamily="34" charset="0"/>
              </a:rPr>
              <a:t>Výzva pro příjem SP</a:t>
            </a:r>
          </a:p>
        </p:txBody>
      </p:sp>
      <p:sp>
        <p:nvSpPr>
          <p:cNvPr id="5" name="AutoShape 4">
            <a:extLst>
              <a:ext uri="{FF2B5EF4-FFF2-40B4-BE49-F238E27FC236}">
                <a16:creationId xmlns:a16="http://schemas.microsoft.com/office/drawing/2014/main" id="{A91EAA05-64EA-6F4E-A05A-EA5A7DE81A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91840" y="6607830"/>
            <a:ext cx="1732612" cy="250164"/>
          </a:xfrm>
          <a:prstGeom prst="chevron">
            <a:avLst>
              <a:gd name="adj" fmla="val 36855"/>
            </a:avLst>
          </a:prstGeom>
          <a:solidFill>
            <a:schemeClr val="bg1">
              <a:lumMod val="75000"/>
            </a:schemeClr>
          </a:solidFill>
          <a:ln w="6350" algn="ctr">
            <a:noFill/>
            <a:miter lim="800000"/>
            <a:headEnd type="none" w="sm" len="sm"/>
            <a:tailEnd type="none" w="sm" len="sm"/>
          </a:ln>
        </p:spPr>
        <p:txBody>
          <a:bodyPr wrap="none" lIns="88900" tIns="88900" rIns="88900" bIns="88900" anchor="ctr"/>
          <a:lstStyle/>
          <a:p>
            <a:pPr marL="171450" indent="-171450"/>
            <a:r>
              <a:rPr lang="cs-CZ" sz="1200" dirty="0">
                <a:solidFill>
                  <a:schemeClr val="bg1"/>
                </a:solidFill>
                <a:cs typeface="Arial" pitchFamily="34" charset="0"/>
              </a:rPr>
              <a:t>Formální hodnocení</a:t>
            </a:r>
          </a:p>
        </p:txBody>
      </p:sp>
      <p:sp>
        <p:nvSpPr>
          <p:cNvPr id="6" name="AutoShape 4">
            <a:extLst>
              <a:ext uri="{FF2B5EF4-FFF2-40B4-BE49-F238E27FC236}">
                <a16:creationId xmlns:a16="http://schemas.microsoft.com/office/drawing/2014/main" id="{D0172DA4-DC87-5342-85B0-D8864CEF70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5648" y="6607830"/>
            <a:ext cx="1732612" cy="250164"/>
          </a:xfrm>
          <a:prstGeom prst="chevron">
            <a:avLst>
              <a:gd name="adj" fmla="val 36855"/>
            </a:avLst>
          </a:prstGeom>
          <a:solidFill>
            <a:schemeClr val="bg1">
              <a:lumMod val="75000"/>
            </a:schemeClr>
          </a:solidFill>
          <a:ln w="6350" algn="ctr">
            <a:noFill/>
            <a:miter lim="800000"/>
            <a:headEnd type="none" w="sm" len="sm"/>
            <a:tailEnd type="none" w="sm" len="sm"/>
          </a:ln>
        </p:spPr>
        <p:txBody>
          <a:bodyPr wrap="none" lIns="88900" tIns="88900" rIns="88900" bIns="88900" anchor="ctr"/>
          <a:lstStyle/>
          <a:p>
            <a:pPr marL="171450" indent="-171450"/>
            <a:r>
              <a:rPr lang="cs-CZ" sz="1200" dirty="0">
                <a:solidFill>
                  <a:schemeClr val="bg1"/>
                </a:solidFill>
                <a:cs typeface="Arial" pitchFamily="34" charset="0"/>
              </a:rPr>
              <a:t>Hodnocení přijatelnosti</a:t>
            </a:r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A2648F89-D8E0-6643-B5F3-BF85A7D844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9456" y="6607836"/>
            <a:ext cx="1732612" cy="250164"/>
          </a:xfrm>
          <a:prstGeom prst="chevron">
            <a:avLst>
              <a:gd name="adj" fmla="val 36855"/>
            </a:avLst>
          </a:prstGeom>
          <a:solidFill>
            <a:schemeClr val="bg1">
              <a:lumMod val="75000"/>
            </a:schemeClr>
          </a:solidFill>
          <a:ln w="6350" algn="ctr">
            <a:noFill/>
            <a:miter lim="800000"/>
            <a:headEnd type="none" w="sm" len="sm"/>
            <a:tailEnd type="none" w="sm" len="sm"/>
          </a:ln>
        </p:spPr>
        <p:txBody>
          <a:bodyPr wrap="none" lIns="88900" tIns="88900" rIns="88900" bIns="88900" anchor="ctr"/>
          <a:lstStyle/>
          <a:p>
            <a:pPr marL="171450" indent="-171450"/>
            <a:r>
              <a:rPr lang="cs-CZ" sz="1200" dirty="0">
                <a:solidFill>
                  <a:schemeClr val="bg1"/>
                </a:solidFill>
                <a:cs typeface="Arial" pitchFamily="34" charset="0"/>
              </a:rPr>
              <a:t>Věcné hodnocení</a:t>
            </a:r>
          </a:p>
        </p:txBody>
      </p:sp>
      <p:sp>
        <p:nvSpPr>
          <p:cNvPr id="8" name="AutoShape 4">
            <a:extLst>
              <a:ext uri="{FF2B5EF4-FFF2-40B4-BE49-F238E27FC236}">
                <a16:creationId xmlns:a16="http://schemas.microsoft.com/office/drawing/2014/main" id="{BC896712-8416-7F4D-B392-79E76BE4E3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32068" y="6607830"/>
            <a:ext cx="1732612" cy="250164"/>
          </a:xfrm>
          <a:prstGeom prst="chevron">
            <a:avLst>
              <a:gd name="adj" fmla="val 36855"/>
            </a:avLst>
          </a:prstGeom>
          <a:solidFill>
            <a:schemeClr val="bg1">
              <a:lumMod val="75000"/>
            </a:schemeClr>
          </a:solidFill>
          <a:ln w="6350" algn="ctr">
            <a:noFill/>
            <a:miter lim="800000"/>
            <a:headEnd type="none" w="sm" len="sm"/>
            <a:tailEnd type="none" w="sm" len="sm"/>
          </a:ln>
        </p:spPr>
        <p:txBody>
          <a:bodyPr wrap="none" lIns="88900" tIns="88900" rIns="88900" bIns="88900" anchor="ctr"/>
          <a:lstStyle/>
          <a:p>
            <a:pPr marL="171450" indent="-171450"/>
            <a:r>
              <a:rPr lang="cs-CZ" sz="1200" dirty="0">
                <a:solidFill>
                  <a:schemeClr val="bg1"/>
                </a:solidFill>
                <a:cs typeface="Arial" pitchFamily="34" charset="0"/>
              </a:rPr>
              <a:t>Panel expertů</a:t>
            </a:r>
          </a:p>
        </p:txBody>
      </p:sp>
      <p:sp>
        <p:nvSpPr>
          <p:cNvPr id="9" name="AutoShape 4">
            <a:extLst>
              <a:ext uri="{FF2B5EF4-FFF2-40B4-BE49-F238E27FC236}">
                <a16:creationId xmlns:a16="http://schemas.microsoft.com/office/drawing/2014/main" id="{C5362925-1CE6-F449-946C-5CE60F34B0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35876" y="6607830"/>
            <a:ext cx="1732612" cy="250164"/>
          </a:xfrm>
          <a:prstGeom prst="chevron">
            <a:avLst>
              <a:gd name="adj" fmla="val 36855"/>
            </a:avLst>
          </a:prstGeom>
          <a:solidFill>
            <a:srgbClr val="0066AA"/>
          </a:solidFill>
          <a:ln w="6350" algn="ctr">
            <a:noFill/>
            <a:miter lim="800000"/>
            <a:headEnd type="none" w="sm" len="sm"/>
            <a:tailEnd type="none" w="sm" len="sm"/>
          </a:ln>
        </p:spPr>
        <p:txBody>
          <a:bodyPr wrap="none" lIns="88900" tIns="88900" rIns="88900" bIns="88900" anchor="ctr"/>
          <a:lstStyle/>
          <a:p>
            <a:pPr marL="171450" indent="-171450"/>
            <a:r>
              <a:rPr lang="cs-CZ" sz="1200" dirty="0">
                <a:solidFill>
                  <a:schemeClr val="bg1"/>
                </a:solidFill>
                <a:cs typeface="Arial" pitchFamily="34" charset="0"/>
              </a:rPr>
              <a:t>RSK</a:t>
            </a:r>
          </a:p>
        </p:txBody>
      </p:sp>
    </p:spTree>
    <p:extLst>
      <p:ext uri="{BB962C8B-B14F-4D97-AF65-F5344CB8AC3E}">
        <p14:creationId xmlns:p14="http://schemas.microsoft.com/office/powerpoint/2010/main" val="2793206685"/>
      </p:ext>
    </p:extLst>
  </p:cSld>
  <p:clrMapOvr>
    <a:masterClrMapping/>
  </p:clrMapOvr>
</p:sld>
</file>

<file path=ppt/theme/theme1.xml><?xml version="1.0" encoding="utf-8"?>
<a:theme xmlns:a="http://schemas.openxmlformats.org/drawingml/2006/main" name="B&amp;D-Powerpoint Template_16x9">
  <a:themeElements>
    <a:clrScheme name="Vlastní 10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66A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B&amp;D-Powerpoint Template_16x9" id="{D6003E70-2833-4847-828A-A182BBF6C8FF}" vid="{85D7DE89-D8E2-D743-952C-ED1FA0F184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38495</TotalTime>
  <Words>1097</Words>
  <Application>Microsoft Macintosh PowerPoint</Application>
  <PresentationFormat>Širokoúhlá obrazovka</PresentationFormat>
  <Paragraphs>149</Paragraphs>
  <Slides>11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Montserrat Medium</vt:lpstr>
      <vt:lpstr>Source Sans Pro</vt:lpstr>
      <vt:lpstr>B&amp;D-Powerpoint Template_16x9</vt:lpstr>
      <vt:lpstr>Prezentace aplikace PowerPoint</vt:lpstr>
      <vt:lpstr>Schéma výběru strategických projektů do OP ST</vt:lpstr>
      <vt:lpstr>Procesní schéma výběru SP</vt:lpstr>
      <vt:lpstr>Ad 1. až 4. Vyhlášení výzvy pro předkládání strategických projektů a jejich příjem</vt:lpstr>
      <vt:lpstr>Ad 5. Posouzení formálních kritérií</vt:lpstr>
      <vt:lpstr>Ad 9. Posouzení kritérií přijatelnosti</vt:lpstr>
      <vt:lpstr>Ad 12. Hodnocení návrhů strategických projektů externími experty</vt:lpstr>
      <vt:lpstr>Ad 13. Panel expertů pro kontext a validaci hodnocení</vt:lpstr>
      <vt:lpstr>Ad 15. a 16. Projednání SP v RSK dle doporučení PS a vydání souhlasu k zařazení projektu do PSÚT</vt:lpstr>
      <vt:lpstr>Indikativní harmonogram procesu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Dublin_Design</dc:creator>
  <cp:lastModifiedBy>Jan Havranek</cp:lastModifiedBy>
  <cp:revision>453</cp:revision>
  <cp:lastPrinted>2017-03-09T03:48:56Z</cp:lastPrinted>
  <dcterms:created xsi:type="dcterms:W3CDTF">2016-11-10T06:07:03Z</dcterms:created>
  <dcterms:modified xsi:type="dcterms:W3CDTF">2021-04-22T18:40:37Z</dcterms:modified>
</cp:coreProperties>
</file>