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320" r:id="rId3"/>
    <p:sldId id="316" r:id="rId4"/>
    <p:sldId id="338" r:id="rId5"/>
    <p:sldId id="321" r:id="rId6"/>
    <p:sldId id="328" r:id="rId7"/>
    <p:sldId id="329" r:id="rId8"/>
    <p:sldId id="330" r:id="rId9"/>
    <p:sldId id="331" r:id="rId10"/>
    <p:sldId id="332" r:id="rId11"/>
    <p:sldId id="327" r:id="rId12"/>
    <p:sldId id="322" r:id="rId13"/>
    <p:sldId id="333" r:id="rId14"/>
    <p:sldId id="324" r:id="rId15"/>
    <p:sldId id="323" r:id="rId16"/>
    <p:sldId id="337" r:id="rId17"/>
    <p:sldId id="326" r:id="rId18"/>
    <p:sldId id="325" r:id="rId19"/>
    <p:sldId id="334" r:id="rId20"/>
    <p:sldId id="335" r:id="rId21"/>
    <p:sldId id="336" r:id="rId22"/>
    <p:sldId id="274" r:id="rId23"/>
  </p:sldIdLst>
  <p:sldSz cx="9144000" cy="6858000" type="screen4x3"/>
  <p:notesSz cx="7104063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4" autoAdjust="0"/>
    <p:restoredTop sz="94444"/>
  </p:normalViewPr>
  <p:slideViewPr>
    <p:cSldViewPr snapToGrid="0" snapToObjects="1">
      <p:cViewPr>
        <p:scale>
          <a:sx n="130" d="100"/>
          <a:sy n="130" d="100"/>
        </p:scale>
        <p:origin x="-888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4C0D1A-A8F0-40DB-9EB4-21FCE1EDC15D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28B9622-3FC2-4CAF-85FA-AACB6769EA14}">
      <dgm:prSet phldrT="[Text]"/>
      <dgm:spPr>
        <a:solidFill>
          <a:schemeClr val="accent4"/>
        </a:solidFill>
      </dgm:spPr>
      <dgm:t>
        <a:bodyPr/>
        <a:lstStyle/>
        <a:p>
          <a:r>
            <a:rPr lang="cs-CZ" sz="1800" b="1" dirty="0"/>
            <a:t>Opatření navržená již v rámci procesu přípravy AP1</a:t>
          </a:r>
        </a:p>
      </dgm:t>
    </dgm:pt>
    <dgm:pt modelId="{97FE0805-693F-4541-820D-216887293E49}" type="parTrans" cxnId="{0AC7C398-A25C-420D-88D9-A78A86190F18}">
      <dgm:prSet/>
      <dgm:spPr/>
      <dgm:t>
        <a:bodyPr/>
        <a:lstStyle/>
        <a:p>
          <a:endParaRPr lang="cs-CZ"/>
        </a:p>
      </dgm:t>
    </dgm:pt>
    <dgm:pt modelId="{8C355B2C-8D0D-4453-9B43-E676F22502DD}" type="sibTrans" cxnId="{0AC7C398-A25C-420D-88D9-A78A86190F18}">
      <dgm:prSet/>
      <dgm:spPr/>
      <dgm:t>
        <a:bodyPr/>
        <a:lstStyle/>
        <a:p>
          <a:endParaRPr lang="cs-CZ"/>
        </a:p>
      </dgm:t>
    </dgm:pt>
    <dgm:pt modelId="{F282A5BB-3B76-4268-B785-2141EDDAF933}">
      <dgm:prSet phldrT="[Text]" custT="1"/>
      <dgm:spPr>
        <a:solidFill>
          <a:schemeClr val="accent4"/>
        </a:solidFill>
      </dgm:spPr>
      <dgm:t>
        <a:bodyPr/>
        <a:lstStyle/>
        <a:p>
          <a:r>
            <a:rPr lang="cs-CZ" sz="1500" dirty="0"/>
            <a:t>opatření, která byla diskutována již v rámci procesu přípravy AP1, avšak byla z jeho rámce (i ze zásobníku) vyřazena v návaznosti na výsledky MPŘ, případně s ohledem na proces SEA apod.</a:t>
          </a:r>
        </a:p>
      </dgm:t>
    </dgm:pt>
    <dgm:pt modelId="{26F2559D-7B11-406F-B8C4-A00BB3406F02}" type="parTrans" cxnId="{EF58B0CB-27D3-408E-B840-A6409AEA0F40}">
      <dgm:prSet/>
      <dgm:spPr/>
      <dgm:t>
        <a:bodyPr/>
        <a:lstStyle/>
        <a:p>
          <a:endParaRPr lang="cs-CZ"/>
        </a:p>
      </dgm:t>
    </dgm:pt>
    <dgm:pt modelId="{1B848EF0-1AA0-4326-9F19-0EEE7A8E352A}" type="sibTrans" cxnId="{EF58B0CB-27D3-408E-B840-A6409AEA0F40}">
      <dgm:prSet/>
      <dgm:spPr/>
      <dgm:t>
        <a:bodyPr/>
        <a:lstStyle/>
        <a:p>
          <a:endParaRPr lang="cs-CZ"/>
        </a:p>
      </dgm:t>
    </dgm:pt>
    <dgm:pt modelId="{46AF25E6-DBA4-422A-A489-73FD649BBFA7}">
      <dgm:prSet phldrT="[Text]" custT="1"/>
      <dgm:spPr/>
      <dgm:t>
        <a:bodyPr/>
        <a:lstStyle/>
        <a:p>
          <a:r>
            <a:rPr lang="cs-CZ" sz="1800" b="1" dirty="0"/>
            <a:t>Nově navržená opatření</a:t>
          </a:r>
        </a:p>
      </dgm:t>
    </dgm:pt>
    <dgm:pt modelId="{77D94F1A-3F29-45BC-936B-EC8856ADB822}" type="parTrans" cxnId="{809D3852-7EA8-4EDE-A1CC-4C0A1092844A}">
      <dgm:prSet/>
      <dgm:spPr/>
      <dgm:t>
        <a:bodyPr/>
        <a:lstStyle/>
        <a:p>
          <a:endParaRPr lang="cs-CZ"/>
        </a:p>
      </dgm:t>
    </dgm:pt>
    <dgm:pt modelId="{D02848D1-66D0-4C5F-BD57-A23693271B06}" type="sibTrans" cxnId="{809D3852-7EA8-4EDE-A1CC-4C0A1092844A}">
      <dgm:prSet/>
      <dgm:spPr/>
      <dgm:t>
        <a:bodyPr/>
        <a:lstStyle/>
        <a:p>
          <a:endParaRPr lang="cs-CZ"/>
        </a:p>
      </dgm:t>
    </dgm:pt>
    <dgm:pt modelId="{5182F618-D608-4059-896D-277BBC48AF44}">
      <dgm:prSet phldrT="[Text]" custT="1"/>
      <dgm:spPr/>
      <dgm:t>
        <a:bodyPr/>
        <a:lstStyle/>
        <a:p>
          <a:r>
            <a:rPr lang="cs-CZ" sz="1500" dirty="0"/>
            <a:t>opatření nově navržená v rámci procesu sběru podnětů pro aktualizaci Akčního plánu z úrovně odborné i laické veřejnosti</a:t>
          </a:r>
        </a:p>
      </dgm:t>
    </dgm:pt>
    <dgm:pt modelId="{32BEDD73-E0B7-485A-8AD9-F48D8576E612}" type="parTrans" cxnId="{C8B9E113-5AC5-4FFA-A958-5BE5C4F5539B}">
      <dgm:prSet/>
      <dgm:spPr/>
      <dgm:t>
        <a:bodyPr/>
        <a:lstStyle/>
        <a:p>
          <a:endParaRPr lang="cs-CZ"/>
        </a:p>
      </dgm:t>
    </dgm:pt>
    <dgm:pt modelId="{9009ED1F-EF2C-476F-8230-8D803E3C0D42}" type="sibTrans" cxnId="{C8B9E113-5AC5-4FFA-A958-5BE5C4F5539B}">
      <dgm:prSet/>
      <dgm:spPr/>
      <dgm:t>
        <a:bodyPr/>
        <a:lstStyle/>
        <a:p>
          <a:endParaRPr lang="cs-CZ"/>
        </a:p>
      </dgm:t>
    </dgm:pt>
    <dgm:pt modelId="{14F19D74-C76B-4ADB-8F39-A73F4D735DC6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cs-CZ" sz="1800" b="1" dirty="0"/>
            <a:t>Zásobník opatření schválený v rámci AP1</a:t>
          </a:r>
        </a:p>
      </dgm:t>
    </dgm:pt>
    <dgm:pt modelId="{FAB76E45-9EEC-4EC5-ACCF-D3BBAA4FFBFB}" type="sibTrans" cxnId="{51DE72D9-B9A8-420D-9C94-F88CB43AFB38}">
      <dgm:prSet/>
      <dgm:spPr/>
      <dgm:t>
        <a:bodyPr/>
        <a:lstStyle/>
        <a:p>
          <a:endParaRPr lang="cs-CZ"/>
        </a:p>
      </dgm:t>
    </dgm:pt>
    <dgm:pt modelId="{83C28CB0-0812-4ED2-BCE9-E8C0D44FB146}" type="parTrans" cxnId="{51DE72D9-B9A8-420D-9C94-F88CB43AFB38}">
      <dgm:prSet/>
      <dgm:spPr/>
      <dgm:t>
        <a:bodyPr/>
        <a:lstStyle/>
        <a:p>
          <a:endParaRPr lang="cs-CZ"/>
        </a:p>
      </dgm:t>
    </dgm:pt>
    <dgm:pt modelId="{66E15AA8-79B0-43F2-BE34-827C2EA2315C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cs-CZ" sz="1500" dirty="0"/>
            <a:t>opatření, která se stala součástí vládou schváleného materiálu a vláda usnesením č. 503 zadala jejich rozpracování do aktualizace akčního plánu</a:t>
          </a:r>
        </a:p>
      </dgm:t>
    </dgm:pt>
    <dgm:pt modelId="{A7DFE839-1A46-49CB-BBCB-717497F9C367}" type="sibTrans" cxnId="{AFB3F366-0C6A-4FF4-B7D0-00E1AFD5675D}">
      <dgm:prSet/>
      <dgm:spPr/>
      <dgm:t>
        <a:bodyPr/>
        <a:lstStyle/>
        <a:p>
          <a:endParaRPr lang="cs-CZ"/>
        </a:p>
      </dgm:t>
    </dgm:pt>
    <dgm:pt modelId="{B7A809C6-D71B-461A-85B8-F6B5F84D89CA}" type="parTrans" cxnId="{AFB3F366-0C6A-4FF4-B7D0-00E1AFD5675D}">
      <dgm:prSet/>
      <dgm:spPr/>
      <dgm:t>
        <a:bodyPr/>
        <a:lstStyle/>
        <a:p>
          <a:endParaRPr lang="cs-CZ"/>
        </a:p>
      </dgm:t>
    </dgm:pt>
    <dgm:pt modelId="{BCE72B20-503A-4520-911C-D07331102818}" type="pres">
      <dgm:prSet presAssocID="{454C0D1A-A8F0-40DB-9EB4-21FCE1EDC1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D40DDD0-671C-4A1A-8B0D-68340C825861}" type="pres">
      <dgm:prSet presAssocID="{14F19D74-C76B-4ADB-8F39-A73F4D735DC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D94250C-32D8-4B25-899B-B21F809EB066}" type="pres">
      <dgm:prSet presAssocID="{FAB76E45-9EEC-4EC5-ACCF-D3BBAA4FFBFB}" presName="sibTrans" presStyleCnt="0"/>
      <dgm:spPr/>
    </dgm:pt>
    <dgm:pt modelId="{778B8534-A42D-44B2-9A92-6E4EE90678C4}" type="pres">
      <dgm:prSet presAssocID="{728B9622-3FC2-4CAF-85FA-AACB6769EA1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8C6127-4AE4-41DB-A43F-E9D64B696B55}" type="pres">
      <dgm:prSet presAssocID="{8C355B2C-8D0D-4453-9B43-E676F22502DD}" presName="sibTrans" presStyleCnt="0"/>
      <dgm:spPr/>
    </dgm:pt>
    <dgm:pt modelId="{E15CFFE7-A4E0-4C29-8A26-BFB43092AB93}" type="pres">
      <dgm:prSet presAssocID="{46AF25E6-DBA4-422A-A489-73FD649BBFA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1DE72D9-B9A8-420D-9C94-F88CB43AFB38}" srcId="{454C0D1A-A8F0-40DB-9EB4-21FCE1EDC15D}" destId="{14F19D74-C76B-4ADB-8F39-A73F4D735DC6}" srcOrd="0" destOrd="0" parTransId="{83C28CB0-0812-4ED2-BCE9-E8C0D44FB146}" sibTransId="{FAB76E45-9EEC-4EC5-ACCF-D3BBAA4FFBFB}"/>
    <dgm:cxn modelId="{5D075AF4-9CF7-4E1D-89C5-4E9D79EFF0AC}" type="presOf" srcId="{46AF25E6-DBA4-422A-A489-73FD649BBFA7}" destId="{E15CFFE7-A4E0-4C29-8A26-BFB43092AB93}" srcOrd="0" destOrd="0" presId="urn:microsoft.com/office/officeart/2005/8/layout/hList6"/>
    <dgm:cxn modelId="{E90885F4-E1AB-4228-A3F6-8F3A7CD7327D}" type="presOf" srcId="{F282A5BB-3B76-4268-B785-2141EDDAF933}" destId="{778B8534-A42D-44B2-9A92-6E4EE90678C4}" srcOrd="0" destOrd="1" presId="urn:microsoft.com/office/officeart/2005/8/layout/hList6"/>
    <dgm:cxn modelId="{0AC7C398-A25C-420D-88D9-A78A86190F18}" srcId="{454C0D1A-A8F0-40DB-9EB4-21FCE1EDC15D}" destId="{728B9622-3FC2-4CAF-85FA-AACB6769EA14}" srcOrd="1" destOrd="0" parTransId="{97FE0805-693F-4541-820D-216887293E49}" sibTransId="{8C355B2C-8D0D-4453-9B43-E676F22502DD}"/>
    <dgm:cxn modelId="{BE1F42A9-CBCD-457C-80AC-971670F4E714}" type="presOf" srcId="{66E15AA8-79B0-43F2-BE34-827C2EA2315C}" destId="{5D40DDD0-671C-4A1A-8B0D-68340C825861}" srcOrd="0" destOrd="1" presId="urn:microsoft.com/office/officeart/2005/8/layout/hList6"/>
    <dgm:cxn modelId="{C8B9E113-5AC5-4FFA-A958-5BE5C4F5539B}" srcId="{46AF25E6-DBA4-422A-A489-73FD649BBFA7}" destId="{5182F618-D608-4059-896D-277BBC48AF44}" srcOrd="0" destOrd="0" parTransId="{32BEDD73-E0B7-485A-8AD9-F48D8576E612}" sibTransId="{9009ED1F-EF2C-476F-8230-8D803E3C0D42}"/>
    <dgm:cxn modelId="{EF58B0CB-27D3-408E-B840-A6409AEA0F40}" srcId="{728B9622-3FC2-4CAF-85FA-AACB6769EA14}" destId="{F282A5BB-3B76-4268-B785-2141EDDAF933}" srcOrd="0" destOrd="0" parTransId="{26F2559D-7B11-406F-B8C4-A00BB3406F02}" sibTransId="{1B848EF0-1AA0-4326-9F19-0EEE7A8E352A}"/>
    <dgm:cxn modelId="{16FA099E-8CBF-4920-8D31-5F0CEF461894}" type="presOf" srcId="{728B9622-3FC2-4CAF-85FA-AACB6769EA14}" destId="{778B8534-A42D-44B2-9A92-6E4EE90678C4}" srcOrd="0" destOrd="0" presId="urn:microsoft.com/office/officeart/2005/8/layout/hList6"/>
    <dgm:cxn modelId="{AFB3F366-0C6A-4FF4-B7D0-00E1AFD5675D}" srcId="{14F19D74-C76B-4ADB-8F39-A73F4D735DC6}" destId="{66E15AA8-79B0-43F2-BE34-827C2EA2315C}" srcOrd="0" destOrd="0" parTransId="{B7A809C6-D71B-461A-85B8-F6B5F84D89CA}" sibTransId="{A7DFE839-1A46-49CB-BBCB-717497F9C367}"/>
    <dgm:cxn modelId="{4ED17969-5109-4112-A985-887994FED416}" type="presOf" srcId="{14F19D74-C76B-4ADB-8F39-A73F4D735DC6}" destId="{5D40DDD0-671C-4A1A-8B0D-68340C825861}" srcOrd="0" destOrd="0" presId="urn:microsoft.com/office/officeart/2005/8/layout/hList6"/>
    <dgm:cxn modelId="{1B136782-70E7-4114-9A7E-DE9298594950}" type="presOf" srcId="{454C0D1A-A8F0-40DB-9EB4-21FCE1EDC15D}" destId="{BCE72B20-503A-4520-911C-D07331102818}" srcOrd="0" destOrd="0" presId="urn:microsoft.com/office/officeart/2005/8/layout/hList6"/>
    <dgm:cxn modelId="{F65F45EC-22BF-488E-8333-FDFBB7C8D68A}" type="presOf" srcId="{5182F618-D608-4059-896D-277BBC48AF44}" destId="{E15CFFE7-A4E0-4C29-8A26-BFB43092AB93}" srcOrd="0" destOrd="1" presId="urn:microsoft.com/office/officeart/2005/8/layout/hList6"/>
    <dgm:cxn modelId="{809D3852-7EA8-4EDE-A1CC-4C0A1092844A}" srcId="{454C0D1A-A8F0-40DB-9EB4-21FCE1EDC15D}" destId="{46AF25E6-DBA4-422A-A489-73FD649BBFA7}" srcOrd="2" destOrd="0" parTransId="{77D94F1A-3F29-45BC-936B-EC8856ADB822}" sibTransId="{D02848D1-66D0-4C5F-BD57-A23693271B06}"/>
    <dgm:cxn modelId="{39E288B8-3C28-4A2A-B1DF-CC14E3D1F43A}" type="presParOf" srcId="{BCE72B20-503A-4520-911C-D07331102818}" destId="{5D40DDD0-671C-4A1A-8B0D-68340C825861}" srcOrd="0" destOrd="0" presId="urn:microsoft.com/office/officeart/2005/8/layout/hList6"/>
    <dgm:cxn modelId="{305940F7-6C7F-43CE-810F-01855615C069}" type="presParOf" srcId="{BCE72B20-503A-4520-911C-D07331102818}" destId="{7D94250C-32D8-4B25-899B-B21F809EB066}" srcOrd="1" destOrd="0" presId="urn:microsoft.com/office/officeart/2005/8/layout/hList6"/>
    <dgm:cxn modelId="{E52D6A2D-99D3-49E6-9C80-1A7E5016EA5E}" type="presParOf" srcId="{BCE72B20-503A-4520-911C-D07331102818}" destId="{778B8534-A42D-44B2-9A92-6E4EE90678C4}" srcOrd="2" destOrd="0" presId="urn:microsoft.com/office/officeart/2005/8/layout/hList6"/>
    <dgm:cxn modelId="{46346848-C6D6-46F8-8FBA-3D297CABE92D}" type="presParOf" srcId="{BCE72B20-503A-4520-911C-D07331102818}" destId="{E28C6127-4AE4-41DB-A43F-E9D64B696B55}" srcOrd="3" destOrd="0" presId="urn:microsoft.com/office/officeart/2005/8/layout/hList6"/>
    <dgm:cxn modelId="{0CD26033-309A-4A7B-B1C8-66B3D1103895}" type="presParOf" srcId="{BCE72B20-503A-4520-911C-D07331102818}" destId="{E15CFFE7-A4E0-4C29-8A26-BFB43092AB93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40DDD0-671C-4A1A-8B0D-68340C825861}">
      <dsp:nvSpPr>
        <dsp:cNvPr id="0" name=""/>
        <dsp:cNvSpPr/>
      </dsp:nvSpPr>
      <dsp:spPr>
        <a:xfrm rot="16200000">
          <a:off x="-1103467" y="1104308"/>
          <a:ext cx="4396417" cy="2187800"/>
        </a:xfrm>
        <a:prstGeom prst="flowChartManualOperati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525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/>
            <a:t>Zásobník opatření schválený v rámci AP1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dirty="0"/>
            <a:t>opatření, která se stala součástí vládou schváleného materiálu a vláda usnesením č. 503 zadala jejich rozpracování do aktualizace akčního plánu</a:t>
          </a:r>
        </a:p>
      </dsp:txBody>
      <dsp:txXfrm rot="5400000">
        <a:off x="841" y="879283"/>
        <a:ext cx="2187800" cy="2637851"/>
      </dsp:txXfrm>
    </dsp:sp>
    <dsp:sp modelId="{778B8534-A42D-44B2-9A92-6E4EE90678C4}">
      <dsp:nvSpPr>
        <dsp:cNvPr id="0" name=""/>
        <dsp:cNvSpPr/>
      </dsp:nvSpPr>
      <dsp:spPr>
        <a:xfrm rot="16200000">
          <a:off x="1248418" y="1104308"/>
          <a:ext cx="4396417" cy="2187800"/>
        </a:xfrm>
        <a:prstGeom prst="flowChartManualOperation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525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/>
            <a:t>Opatření navržená již v rámci procesu přípravy AP1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dirty="0"/>
            <a:t>opatření, která byla diskutována již v rámci procesu přípravy AP1, avšak byla z jeho rámce (i ze zásobníku) vyřazena v návaznosti na výsledky MPŘ, případně s ohledem na proces SEA apod.</a:t>
          </a:r>
        </a:p>
      </dsp:txBody>
      <dsp:txXfrm rot="5400000">
        <a:off x="2352726" y="879283"/>
        <a:ext cx="2187800" cy="2637851"/>
      </dsp:txXfrm>
    </dsp:sp>
    <dsp:sp modelId="{E15CFFE7-A4E0-4C29-8A26-BFB43092AB93}">
      <dsp:nvSpPr>
        <dsp:cNvPr id="0" name=""/>
        <dsp:cNvSpPr/>
      </dsp:nvSpPr>
      <dsp:spPr>
        <a:xfrm rot="16200000">
          <a:off x="3600303" y="1104308"/>
          <a:ext cx="4396417" cy="21878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/>
            <a:t>Nově navržená opatření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dirty="0"/>
            <a:t>opatření nově navržená v rámci procesu sběru podnětů pro aktualizaci Akčního plánu z úrovně odborné i laické veřejnosti</a:t>
          </a:r>
        </a:p>
      </dsp:txBody>
      <dsp:txXfrm rot="5400000">
        <a:off x="4704611" y="879283"/>
        <a:ext cx="2187800" cy="26378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704E99F3-D02E-4AB6-972B-609527FEE085}" type="datetimeFigureOut">
              <a:rPr lang="cs-CZ" smtClean="0"/>
              <a:t>27. 11. 2017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F52D602B-96B6-418E-A37A-965FBF8DCFC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7368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D0B37827-F569-B047-8D5C-F2CC4B30853C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5378D2A-2CBA-924B-BC55-0F55936500A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7959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B5378D2A-2CBA-924B-BC55-0F55936500AB}" type="slidenum">
              <a:rPr lang="cs-CZ" sz="2000" kern="0">
                <a:solidFill>
                  <a:sysClr val="windowText" lastClr="000000"/>
                </a:solidFill>
              </a:rPr>
              <a:pPr defTabSz="990752">
                <a:defRPr/>
              </a:pPr>
              <a:t>2</a:t>
            </a:fld>
            <a:endParaRPr lang="cs-CZ" sz="2000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9047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01248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49394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8803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68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272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3242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9387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3192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3502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8998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6354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037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347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4086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7497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0098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213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318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5820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Přetáhněte obrázek na zástupný symbol nebo klikněte na ikonu pro přidání.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8AB54-D148-B942-A9CE-55A9BEF375E2}" type="datetimeFigureOut">
              <a:rPr lang="cs-CZ" smtClean="0"/>
              <a:pPr/>
              <a:t>27. 11. 2017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514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252546"/>
            <a:ext cx="7772400" cy="2638635"/>
          </a:xfrm>
        </p:spPr>
        <p:txBody>
          <a:bodyPr>
            <a:noAutofit/>
          </a:bodyPr>
          <a:lstStyle/>
          <a:p>
            <a:r>
              <a:rPr lang="cs-CZ" sz="3600" b="1" dirty="0">
                <a:solidFill>
                  <a:schemeClr val="bg1"/>
                </a:solidFill>
              </a:rPr>
              <a:t>Strategie hospodářské restrukturalizace Moravskoslezského, Ústeckého a Karlovarského kraje</a:t>
            </a:r>
            <a:br>
              <a:rPr lang="cs-CZ" sz="3600" b="1" dirty="0">
                <a:solidFill>
                  <a:schemeClr val="bg1"/>
                </a:solidFill>
              </a:rPr>
            </a:br>
            <a:r>
              <a:rPr lang="cs-CZ" sz="3600" b="1" dirty="0">
                <a:solidFill>
                  <a:schemeClr val="bg1"/>
                </a:solidFill>
              </a:rPr>
              <a:t>- Krajská dozorčí rada </a:t>
            </a:r>
            <a:r>
              <a:rPr lang="cs-CZ" sz="3600" b="1" dirty="0" smtClean="0">
                <a:solidFill>
                  <a:schemeClr val="bg1"/>
                </a:solidFill>
              </a:rPr>
              <a:t>Karlovarského </a:t>
            </a:r>
            <a:r>
              <a:rPr lang="cs-CZ" sz="3600" b="1" dirty="0">
                <a:solidFill>
                  <a:schemeClr val="bg1"/>
                </a:solidFill>
              </a:rPr>
              <a:t>kraje </a:t>
            </a:r>
            <a:br>
              <a:rPr lang="cs-CZ" sz="3600" b="1" dirty="0">
                <a:solidFill>
                  <a:schemeClr val="bg1"/>
                </a:solidFill>
              </a:rPr>
            </a:br>
            <a:r>
              <a:rPr lang="cs-CZ" sz="3600" b="1" dirty="0" smtClean="0">
                <a:solidFill>
                  <a:schemeClr val="bg1"/>
                </a:solidFill>
              </a:rPr>
              <a:t>27. </a:t>
            </a:r>
            <a:r>
              <a:rPr lang="cs-CZ" sz="3600" b="1" dirty="0">
                <a:solidFill>
                  <a:schemeClr val="bg1"/>
                </a:solidFill>
              </a:rPr>
              <a:t>11. 2017</a:t>
            </a:r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685800" y="5036699"/>
            <a:ext cx="7772400" cy="500772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Úřad zmocněnce vlády pro MSK, ÚK a KVK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82988"/>
            <a:ext cx="9144000" cy="117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2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Vyhodnocení realizace Akčního plánu za 4 měsíce jeho realizace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1400" u="sng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246743" y="1825625"/>
          <a:ext cx="8823277" cy="6047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535">
                  <a:extLst>
                    <a:ext uri="{9D8B030D-6E8A-4147-A177-3AD203B41FA5}">
                      <a16:colId xmlns:a16="http://schemas.microsoft.com/office/drawing/2014/main" xmlns="" val="3069295696"/>
                    </a:ext>
                  </a:extLst>
                </a:gridCol>
                <a:gridCol w="6305497">
                  <a:extLst>
                    <a:ext uri="{9D8B030D-6E8A-4147-A177-3AD203B41FA5}">
                      <a16:colId xmlns:a16="http://schemas.microsoft.com/office/drawing/2014/main" xmlns="" val="2169963415"/>
                    </a:ext>
                  </a:extLst>
                </a:gridCol>
                <a:gridCol w="1693245">
                  <a:extLst>
                    <a:ext uri="{9D8B030D-6E8A-4147-A177-3AD203B41FA5}">
                      <a16:colId xmlns:a16="http://schemas.microsoft.com/office/drawing/2014/main" xmlns="" val="2503689963"/>
                    </a:ext>
                  </a:extLst>
                </a:gridCol>
              </a:tblGrid>
              <a:tr h="604796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u="none" strike="noStrike" dirty="0">
                          <a:effectLst/>
                        </a:rPr>
                        <a:t>č. Opatření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1" u="none" strike="noStrike" dirty="0">
                          <a:effectLst/>
                        </a:rPr>
                        <a:t>Název opatření a odkaz na monitorovací kartu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u="none" strike="noStrike" dirty="0">
                          <a:effectLst/>
                        </a:rPr>
                        <a:t>Aktuální fáze realizace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912845"/>
                  </a:ext>
                </a:extLst>
              </a:tr>
            </a:tbl>
          </a:graphicData>
        </a:graphic>
      </p:graphicFrame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378829"/>
              </p:ext>
            </p:extLst>
          </p:nvPr>
        </p:nvGraphicFramePr>
        <p:xfrm>
          <a:off x="246742" y="2430421"/>
          <a:ext cx="8823277" cy="1320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536">
                  <a:extLst>
                    <a:ext uri="{9D8B030D-6E8A-4147-A177-3AD203B41FA5}">
                      <a16:colId xmlns:a16="http://schemas.microsoft.com/office/drawing/2014/main" xmlns="" val="3414041656"/>
                    </a:ext>
                  </a:extLst>
                </a:gridCol>
                <a:gridCol w="6305496">
                  <a:extLst>
                    <a:ext uri="{9D8B030D-6E8A-4147-A177-3AD203B41FA5}">
                      <a16:colId xmlns:a16="http://schemas.microsoft.com/office/drawing/2014/main" xmlns="" val="3591282447"/>
                    </a:ext>
                  </a:extLst>
                </a:gridCol>
                <a:gridCol w="1693245">
                  <a:extLst>
                    <a:ext uri="{9D8B030D-6E8A-4147-A177-3AD203B41FA5}">
                      <a16:colId xmlns:a16="http://schemas.microsoft.com/office/drawing/2014/main" xmlns="" val="165010396"/>
                    </a:ext>
                  </a:extLst>
                </a:gridCol>
              </a:tblGrid>
              <a:tr h="223967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G.1.1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Komplex opatření k dobudování významných dopravních úseků – dálnic a silnic I. třídy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Fáze rozpracování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12203036"/>
                  </a:ext>
                </a:extLst>
              </a:tr>
              <a:tr h="223967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G.1.2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Komplex opatření k výstavbě a modernizaci významných dopravních úseků silnic II. a III. třídy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Negativně rozhodnuto o realizaci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619829059"/>
                  </a:ext>
                </a:extLst>
              </a:tr>
              <a:tr h="223967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G.1.3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Komplex opatření ke zkapacitnění a modernizaci železničních tratí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rozpracování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927660821"/>
                  </a:ext>
                </a:extLst>
              </a:tr>
              <a:tr h="218394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G.1.5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Prodloužení a rozšíření vzletové a přistávací dráhy mezinárodního veřejného civilního letiště Karlovy Vary 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Fáze přípravy 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81303726"/>
                  </a:ext>
                </a:extLst>
              </a:tr>
            </a:tbl>
          </a:graphicData>
        </a:graphic>
      </p:graphicFrame>
      <p:sp>
        <p:nvSpPr>
          <p:cNvPr id="7" name="Obdélník 6"/>
          <p:cNvSpPr/>
          <p:nvPr/>
        </p:nvSpPr>
        <p:spPr>
          <a:xfrm>
            <a:off x="129650" y="4630656"/>
            <a:ext cx="89403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s-CZ" sz="1600" b="1" dirty="0"/>
          </a:p>
          <a:p>
            <a:pPr algn="just"/>
            <a:r>
              <a:rPr lang="cs-CZ" sz="1600" b="1" dirty="0"/>
              <a:t>Aktuální dění: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Vyhodnocování získaných námětů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Jednání s dotčenými resorty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Příprava a realizace opatření v souladu se schváleným akčním plánem.</a:t>
            </a:r>
          </a:p>
        </p:txBody>
      </p:sp>
    </p:spTree>
    <p:extLst>
      <p:ext uri="{BB962C8B-B14F-4D97-AF65-F5344CB8AC3E}">
        <p14:creationId xmlns:p14="http://schemas.microsoft.com/office/powerpoint/2010/main" val="1269298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330665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Vyhodnocení realizace Akčního plánu za 4 měsíce jeho realizace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1" y="1644597"/>
            <a:ext cx="9054790" cy="4779990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1400" b="1" u="sng" dirty="0"/>
              <a:t>Realizace konkrétních opatření</a:t>
            </a:r>
          </a:p>
          <a:p>
            <a:r>
              <a:rPr lang="cs-CZ" sz="1400" b="1" u="sng" dirty="0"/>
              <a:t>A.3.1 Podprogram programu TREND pro strukturálně postižené kraje – </a:t>
            </a:r>
            <a:r>
              <a:rPr lang="cs-CZ" sz="1400" dirty="0"/>
              <a:t>Došlo již k nastavení podmínek programu s tím, že se aktuálně čeká na projednání programu na monitorovacím výboru a RVVI.</a:t>
            </a:r>
            <a:endParaRPr lang="cs-CZ" sz="1400" b="1" u="sng" dirty="0"/>
          </a:p>
          <a:p>
            <a:r>
              <a:rPr lang="cs-CZ" sz="1400" b="1" u="sng" dirty="0"/>
              <a:t>B. 2.1 Program na regeneraci a podnikatelské využití brownfieldů vč. navýšení alokace tohoto programu  </a:t>
            </a:r>
            <a:r>
              <a:rPr lang="cs-CZ" sz="1400" dirty="0"/>
              <a:t>(Již  v průběhu  července se podařilo vyhlásit první výzvu programu Regenerace a podnikatelské využití brownfieldů v gesci MPO určený pro města a obce, které jsou vlastníky takovýchto brownfieldů. Výzva byla ukončena 20.10.2017). Program je primárně určený právě pro strukturálně postižené regiony. V gesci MPO (celková alokace programu do roku 2021 jsou 2 mld. Kč – pro rok 2017 - 100 mil. Kč, 2018 – 300 mil. Kč, 2019 – 500mil. Kč, 2020 – 600 mil. Kč, 2021 – 500mil. Kč). </a:t>
            </a:r>
          </a:p>
          <a:p>
            <a:r>
              <a:rPr lang="cs-CZ" sz="1400" b="1" u="sng" dirty="0"/>
              <a:t>B. 1. 3 - Návrh komplexního projektu propojujícího v Ústeckém a Karlovarském kraji těžbu lithia a doprovodných kovů na ložisku Cínovec</a:t>
            </a:r>
            <a:r>
              <a:rPr lang="cs-CZ" sz="1400" b="1" dirty="0"/>
              <a:t>, </a:t>
            </a:r>
            <a:r>
              <a:rPr lang="cs-CZ" sz="1400" dirty="0"/>
              <a:t>zpracování koncentrátu na běžně prodejný </a:t>
            </a:r>
            <a:r>
              <a:rPr lang="cs-CZ" sz="1400" dirty="0" err="1"/>
              <a:t>poloprodukt</a:t>
            </a:r>
            <a:r>
              <a:rPr lang="cs-CZ" sz="1400" dirty="0"/>
              <a:t> a využití lithia případně dalších kovů v inovativních firmách provádějících – ustanovena expertní pracovní skupina, toto řešící.</a:t>
            </a:r>
          </a:p>
          <a:p>
            <a:pPr algn="just"/>
            <a:r>
              <a:rPr lang="cs-CZ" sz="1400" b="1" u="sng" dirty="0"/>
              <a:t>C 1.3 Podpora bilaterární a multilaterální spolupráce v aplikovaném výzkumu (program EPSILON) </a:t>
            </a:r>
            <a:r>
              <a:rPr lang="cs-CZ" sz="1400" u="sng" dirty="0"/>
              <a:t>– </a:t>
            </a:r>
          </a:p>
          <a:p>
            <a:pPr marL="180975" indent="0">
              <a:buNone/>
            </a:pPr>
            <a:r>
              <a:rPr lang="cs-CZ" sz="1400" dirty="0"/>
              <a:t>Výstupem realizace daného opatření je úprava výzvy programu EPSILON v souladu s vládním usnesením a v průběhu února 2018 by měla být takto upravená výzva vyhlášena. S předpokládanou alokací cca 70 mil. Kč/rok.</a:t>
            </a:r>
          </a:p>
          <a:p>
            <a:pPr marL="0" indent="0">
              <a:buNone/>
            </a:pPr>
            <a:r>
              <a:rPr lang="cs-CZ" sz="1400" u="sng" dirty="0"/>
              <a:t>Obdobně se vyvíjí i realizace opatření:</a:t>
            </a:r>
          </a:p>
          <a:p>
            <a:r>
              <a:rPr lang="cs-CZ" sz="1400" b="1" u="sng" dirty="0"/>
              <a:t>C.1.1 Program zaměřený na podporu bilaterární spolupráce v aplikovaném výzkumu, včetně podpory přeshraničních projektů (program DELTA-DELTA2)</a:t>
            </a:r>
          </a:p>
          <a:p>
            <a:r>
              <a:rPr lang="cs-CZ" sz="1400" b="1" u="sng" dirty="0"/>
              <a:t>C. 2. 1 Program na podporu aplikovaného společenskovědního a humanitního výzkumu, experimentálního vývoje a inovací (program ÉTA)</a:t>
            </a:r>
          </a:p>
          <a:p>
            <a:pPr marL="180975" indent="0">
              <a:buNone/>
            </a:pPr>
            <a:r>
              <a:rPr lang="cs-CZ" sz="1400" dirty="0"/>
              <a:t> Program ÉTA by měl být vyhlášen v květnu roku 2018 a Program Delta by měl být vyhlášen cca v polovině roku 2018.</a:t>
            </a:r>
          </a:p>
          <a:p>
            <a:pPr algn="just"/>
            <a:endParaRPr lang="cs-CZ" sz="1400" u="sng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Pilíř A – Podnikání a inovace, B – Přímé investice a C -  Výzkum a vývoj</a:t>
            </a:r>
          </a:p>
        </p:txBody>
      </p:sp>
    </p:spTree>
    <p:extLst>
      <p:ext uri="{BB962C8B-B14F-4D97-AF65-F5344CB8AC3E}">
        <p14:creationId xmlns:p14="http://schemas.microsoft.com/office/powerpoint/2010/main" val="4163210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Vyhodnocení realizace Akčního plánu za 4 měsíce jeho realizace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b="1" dirty="0"/>
              <a:t>C.2.3 Program získávání expertů pro krajskou </a:t>
            </a:r>
            <a:r>
              <a:rPr lang="cs-CZ" sz="1400" b="1" dirty="0" err="1"/>
              <a:t>VaV</a:t>
            </a:r>
            <a:r>
              <a:rPr lang="cs-CZ" sz="1400" b="1" dirty="0"/>
              <a:t> excelenci – </a:t>
            </a:r>
            <a:r>
              <a:rPr lang="cs-CZ" sz="1400" dirty="0"/>
              <a:t>probíhají jednání se zástupci MŠMT k možnosti úprav a nastavení specifické výzvy v rámci OP VVV, která by měla být vyhlášena na jaře 2018</a:t>
            </a:r>
            <a:endParaRPr lang="cs-CZ" sz="1400" b="1" dirty="0"/>
          </a:p>
          <a:p>
            <a:r>
              <a:rPr lang="cs-CZ" sz="1400" b="1" dirty="0"/>
              <a:t>C.2.5 Testování autonomních silničních vozidel v reálném (nebo téměř reálném) silničním provozu města Ústí nad Labem - U "SMART" ZONE</a:t>
            </a:r>
          </a:p>
          <a:p>
            <a:pPr marL="360363" indent="0">
              <a:buNone/>
            </a:pPr>
            <a:r>
              <a:rPr lang="cs-CZ" sz="1400" dirty="0"/>
              <a:t>Nositel: Statutární město Ústí nad Labem; Zdroj financování: Státní fond dopravní infrastruktury (SFDI) – </a:t>
            </a:r>
            <a:br>
              <a:rPr lang="cs-CZ" sz="1400" dirty="0"/>
            </a:br>
            <a:r>
              <a:rPr lang="cs-CZ" sz="1400" dirty="0"/>
              <a:t>2 mil. Kč</a:t>
            </a:r>
          </a:p>
          <a:p>
            <a:pPr marL="360363" indent="0" algn="just">
              <a:buNone/>
            </a:pPr>
            <a:r>
              <a:rPr lang="cs-CZ" sz="1400" dirty="0"/>
              <a:t>U tohoto opaření již proběhla ze strany ÚZV řada jednání jak se zástupci města Ústí nad Labem tak se zástupci MD ČR. V průběhu listopadu došlo k vyhlášení veřejné zakázky na zpracování studie proveditelnosti. Obsah zadávací dokumentace byl v koordinaci ÚZV x město Ústí nad Labem x Ministerstvo dopravy ČR úzce konzultován.</a:t>
            </a:r>
          </a:p>
          <a:p>
            <a:r>
              <a:rPr lang="cs-CZ" sz="1400" b="1" dirty="0"/>
              <a:t>Opatření D. 1.3 Cílené komplementární výzvy z Operačního programu Výzkum, vývoj a vzdělávání pro VŠ ve strukturálně postižených regionech</a:t>
            </a:r>
          </a:p>
          <a:p>
            <a:pPr marL="265113" indent="0">
              <a:buNone/>
            </a:pPr>
            <a:r>
              <a:rPr lang="cs-CZ" sz="1400" dirty="0"/>
              <a:t>Bylo zrealizováno šetření absorpční kapacity, které bylo podkladem pro realizaci „kulatého stolu“ za účasti zástupců veřejných vysokých škol, MŠMT a ÚZV.</a:t>
            </a:r>
          </a:p>
          <a:p>
            <a:pPr marL="265113" indent="0">
              <a:buNone/>
            </a:pPr>
            <a:r>
              <a:rPr lang="cs-CZ" sz="1400" dirty="0"/>
              <a:t>Došlo k projednání a definování základnímu nastavení komplementárních výzev z ERDF a ESF s předpokládanou alokací ERDF cca 1,6 mld. Kč a ESF 600 mil. Kč.</a:t>
            </a:r>
          </a:p>
          <a:p>
            <a:pPr marL="265113" indent="0">
              <a:buNone/>
            </a:pPr>
            <a:r>
              <a:rPr lang="cs-CZ" sz="1400" dirty="0"/>
              <a:t>Vyhlášení výzev se očekává v 1. čtvrtletní roku 2018 (s největší pravděpodobností v únoru). Charakter výzev vč. ÚZV rozvíjené metodiky hodnocení bude schválen Monitorovacím výborem OP VVV dne 14.12.2017. </a:t>
            </a:r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Pilíř C – Výzkum a vývoj a D – Lidské zdroje </a:t>
            </a:r>
          </a:p>
        </p:txBody>
      </p:sp>
    </p:spTree>
    <p:extLst>
      <p:ext uri="{BB962C8B-B14F-4D97-AF65-F5344CB8AC3E}">
        <p14:creationId xmlns:p14="http://schemas.microsoft.com/office/powerpoint/2010/main" val="1606264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Vyhodnocení realizace Akčního plánu za 4 měsíce jeho realizace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200" b="1" dirty="0"/>
              <a:t>Pilíř D – </a:t>
            </a:r>
            <a:r>
              <a:rPr lang="cs-CZ" sz="2200" b="1" dirty="0" smtClean="0"/>
              <a:t>Lidské zdroje</a:t>
            </a:r>
            <a:endParaRPr lang="cs-CZ" sz="2200" b="1" dirty="0"/>
          </a:p>
          <a:p>
            <a:pPr algn="just"/>
            <a:r>
              <a:rPr lang="cs-CZ" sz="1500" dirty="0"/>
              <a:t>Postupně se zahajují jednání s resortem MŠMT týkající se evaluace a hodnocení aktivit v rámci KAP a MAP s cílem definovat oblasti, které tyto programy nepokrývají.</a:t>
            </a:r>
          </a:p>
          <a:p>
            <a:pPr algn="just"/>
            <a:r>
              <a:rPr lang="cs-CZ" sz="1500" dirty="0"/>
              <a:t>Dále se také probíhají jednání s MPSV o příprava a realizaci opatření, které spadají do gesce tohoto resortu. Tato opatření jsou interně dělena na ta, která se řeší přímo v krajích a na ta iniciovaná ze strany MPSV. Po komunikaci s resortem byl definován harmonogram těchto opatření, který je v souladu s časovým rámcem jednotlivých opatření. Také opatření týkající se analýz vybraných oblastí dle informací z MPSV se rozbíhají podle plánu. </a:t>
            </a:r>
            <a:r>
              <a:rPr lang="cs-CZ" sz="1500" b="1" dirty="0"/>
              <a:t>(D.1.4, D.2.1, D.2.3, D,2.4, D.2.5,D.2.6, D.2.8, D.2.11, D.3.2, D.3.3, D.3.4, D.3.5, D.3.6) </a:t>
            </a:r>
          </a:p>
          <a:p>
            <a:pPr marL="0" indent="0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Pilíř D -  Lidské zdroje </a:t>
            </a:r>
          </a:p>
        </p:txBody>
      </p:sp>
    </p:spTree>
    <p:extLst>
      <p:ext uri="{BB962C8B-B14F-4D97-AF65-F5344CB8AC3E}">
        <p14:creationId xmlns:p14="http://schemas.microsoft.com/office/powerpoint/2010/main" val="2842555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Vyhodnocení realizace Akčního plánu za 4 měsíce jeho realizace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sz="1400" b="1" dirty="0"/>
              <a:t>Výrazným úspěchem v rámci pilíře Životní prostředí je naplnění zásadní části usnesení u opatření F. 1.5 – podrobněji viz níže uvedený popis a rozběh opatření F.2.1 </a:t>
            </a:r>
            <a:r>
              <a:rPr lang="cs-CZ" sz="1400" b="1" dirty="0" smtClean="0"/>
              <a:t>a F</a:t>
            </a:r>
            <a:r>
              <a:rPr lang="cs-CZ" sz="1400" b="1" dirty="0"/>
              <a:t>. 2.2:</a:t>
            </a:r>
          </a:p>
          <a:p>
            <a:pPr algn="just"/>
            <a:r>
              <a:rPr lang="cs-CZ" sz="1400" b="1" dirty="0"/>
              <a:t>F.1.5 Akcelerace a urychlení čerpání alokace programu na řešení ekologických škod dle Usnesení vlády ČR č. 50/2002 Sb. na území Ústeckého a Karlovarského kraje</a:t>
            </a:r>
          </a:p>
          <a:p>
            <a:pPr marL="180975" indent="0" algn="just">
              <a:buNone/>
            </a:pPr>
            <a:r>
              <a:rPr lang="cs-CZ" sz="1400" dirty="0"/>
              <a:t>Nositel: Ministerstvo průmyslu a obchodu, Ministerstvo financí</a:t>
            </a:r>
          </a:p>
          <a:p>
            <a:pPr marL="180975" indent="0" algn="just">
              <a:buNone/>
            </a:pPr>
            <a:r>
              <a:rPr lang="cs-CZ" sz="1400" dirty="0"/>
              <a:t>Zdroj financování: Ministerstvo průmyslu a obchodu a ministerstvo financí</a:t>
            </a:r>
          </a:p>
          <a:p>
            <a:pPr marL="180975" indent="0" algn="just">
              <a:buNone/>
            </a:pPr>
            <a:r>
              <a:rPr lang="cs-CZ" sz="1400" dirty="0"/>
              <a:t>Součástí tohoto opatření bylo jedním z úkolů zajistit navýšení daného programu o 3 mld. Kč – toto již podařilo naplnit a je možné tak naplňovat související cíle tohoto opatření.</a:t>
            </a:r>
          </a:p>
          <a:p>
            <a:pPr algn="just"/>
            <a:r>
              <a:rPr lang="cs-CZ" sz="1400" b="1" dirty="0"/>
              <a:t>F.2.1 Zhodnocení a případná úprava podmínek programu Demolice v sociálně vyloučených lokalitách vč. navýšení alokace tohoto programu</a:t>
            </a:r>
          </a:p>
          <a:p>
            <a:pPr marL="180975" indent="0">
              <a:buNone/>
            </a:pPr>
            <a:r>
              <a:rPr lang="cs-CZ" sz="1400" dirty="0"/>
              <a:t>Zdroj financování: Ministerstvo pro místní rozvoj, Ministerstvo financí – do roku 2021  - 500 mil. Kč</a:t>
            </a:r>
          </a:p>
          <a:p>
            <a:pPr marL="180975" indent="0">
              <a:buNone/>
            </a:pPr>
            <a:r>
              <a:rPr lang="cs-CZ" sz="1400" dirty="0"/>
              <a:t>V současné době dochází k finálnímu nastavení nové výzvy programu demolice, oproti minulým letům bude umožněno jednomu žadateli podat více žádostí s tím, že výše dotace by měla dosáhnout až 10 mil. Kč na 1 projekt. </a:t>
            </a:r>
          </a:p>
          <a:p>
            <a:pPr marL="180975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Pilíř F – Životní prostředí</a:t>
            </a:r>
          </a:p>
        </p:txBody>
      </p:sp>
    </p:spTree>
    <p:extLst>
      <p:ext uri="{BB962C8B-B14F-4D97-AF65-F5344CB8AC3E}">
        <p14:creationId xmlns:p14="http://schemas.microsoft.com/office/powerpoint/2010/main" val="2333541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Vyhodnocení realizace Akčního plánu za 4 měsíce jeho realizace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cs-CZ" sz="1400" b="1" dirty="0"/>
              <a:t>F.2.2 Vznik dotačního titulu zaměřeného na regeneraci brownfieldů v intravilánech obcí pro další nepodnikatelské využití revitalizovaných ploch</a:t>
            </a:r>
          </a:p>
          <a:p>
            <a:pPr marL="180975" indent="0" algn="just">
              <a:buNone/>
            </a:pPr>
            <a:r>
              <a:rPr lang="cs-CZ" sz="1400" dirty="0"/>
              <a:t>Nositel: Ministerstvo pro místní rozvoj</a:t>
            </a:r>
          </a:p>
          <a:p>
            <a:pPr marL="180975" indent="0" algn="just">
              <a:buNone/>
            </a:pPr>
            <a:r>
              <a:rPr lang="cs-CZ" sz="1400" dirty="0"/>
              <a:t>Zdroj financování: Ministerstvo pro místní rozvoj, Ministerstvo financí – alokace 200 mil. Kč/rok (2019 -2021)</a:t>
            </a:r>
          </a:p>
          <a:p>
            <a:pPr marL="180975" indent="0" algn="just">
              <a:buNone/>
            </a:pPr>
            <a:r>
              <a:rPr lang="cs-CZ" sz="1400" dirty="0"/>
              <a:t>V rámci tohoto opatření byla na MMR již sestavena pracovní skupina a z pověření MMR provedl ÚZV šetření absorpční kapacity mezi obcemi v MSK, KVK a ÚK. Předpokládaná výzva a její konečná podoba by měla být vyhlášena na jaře 2018</a:t>
            </a:r>
          </a:p>
          <a:p>
            <a:pPr>
              <a:lnSpc>
                <a:spcPct val="100000"/>
              </a:lnSpc>
            </a:pPr>
            <a:r>
              <a:rPr lang="cs-CZ" sz="1400" b="1" dirty="0"/>
              <a:t>G.1.1 Komplex opatření k dobudování významných dopravních úseků – dálnic a silnic I. třídy</a:t>
            </a:r>
          </a:p>
          <a:p>
            <a:pPr marL="180975" indent="0">
              <a:lnSpc>
                <a:spcPct val="100000"/>
              </a:lnSpc>
              <a:buNone/>
            </a:pPr>
            <a:r>
              <a:rPr lang="cs-CZ" sz="1400" dirty="0"/>
              <a:t>Nositel: Ministerstvo dopravy</a:t>
            </a:r>
          </a:p>
          <a:p>
            <a:pPr marL="180975" indent="0">
              <a:lnSpc>
                <a:spcPct val="100000"/>
              </a:lnSpc>
              <a:buNone/>
            </a:pPr>
            <a:r>
              <a:rPr lang="cs-CZ" sz="1400" dirty="0"/>
              <a:t>Zdroj financování: Státní fond dopravní infrastruktury – 6,1 mld. Kč pro rok 2018</a:t>
            </a:r>
          </a:p>
          <a:p>
            <a:r>
              <a:rPr lang="cs-CZ" sz="1400" b="1" dirty="0"/>
              <a:t>G.1.3 Komplex opatření ke zkapacitnění a modernizaci železničních tratí</a:t>
            </a:r>
          </a:p>
          <a:p>
            <a:pPr marL="265113" indent="0">
              <a:buNone/>
            </a:pPr>
            <a:r>
              <a:rPr lang="cs-CZ" sz="1400" dirty="0"/>
              <a:t>Nositel: Ministerstvo dopravy</a:t>
            </a:r>
          </a:p>
          <a:p>
            <a:pPr marL="265113" indent="0">
              <a:buNone/>
            </a:pPr>
            <a:r>
              <a:rPr lang="cs-CZ" sz="1400" dirty="0"/>
              <a:t>Zdroj financování: Státní fond dopravní infrastruktury 2017 - 2035 – 112 mld. Kč (v letech 2017 - 2018 – cca 540 mil. Kč)</a:t>
            </a:r>
          </a:p>
          <a:p>
            <a:pPr marL="180975" indent="0" algn="just">
              <a:buNone/>
            </a:pPr>
            <a:r>
              <a:rPr lang="cs-CZ" sz="1400" u="sng" dirty="0"/>
              <a:t>Tato dvě opatření probíhají v souladu s jejich schváleným obsahem a harmonogramem realizace staveb či jejich projektové přípravy.</a:t>
            </a:r>
          </a:p>
          <a:p>
            <a:pPr marL="180975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Pilíř F – Životní prostředí a G – Infrastruktura a veřejná správa </a:t>
            </a:r>
          </a:p>
        </p:txBody>
      </p:sp>
    </p:spTree>
    <p:extLst>
      <p:ext uri="{BB962C8B-B14F-4D97-AF65-F5344CB8AC3E}">
        <p14:creationId xmlns:p14="http://schemas.microsoft.com/office/powerpoint/2010/main" val="2047334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Vyhodnocení realizace Akčního plánu za 4 měsíce jeho realizace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2"/>
            <a:r>
              <a:rPr lang="cs-CZ" sz="1400" b="1" dirty="0"/>
              <a:t>G.1.5 Prodloužení a rozšíření vzletové a přistávací dráhy mezinárodního veřejného civilního letiště Karlovy Vary</a:t>
            </a:r>
          </a:p>
          <a:p>
            <a:pPr marL="180975" indent="0" algn="just">
              <a:buNone/>
            </a:pPr>
            <a:r>
              <a:rPr lang="cs-CZ" sz="1400" dirty="0"/>
              <a:t>Nositel: více resortů</a:t>
            </a:r>
          </a:p>
          <a:p>
            <a:pPr marL="180975" indent="0" algn="just">
              <a:buNone/>
            </a:pPr>
            <a:r>
              <a:rPr lang="cs-CZ" sz="1400" dirty="0"/>
              <a:t>Zdroj financování: více resortů– alokace 650 mil. Kč/rok (2019 -2022)</a:t>
            </a:r>
          </a:p>
          <a:p>
            <a:pPr marL="180975" indent="0" algn="just">
              <a:buNone/>
            </a:pPr>
            <a:r>
              <a:rPr lang="cs-CZ" sz="1400" dirty="0"/>
              <a:t>V rámci tohoto opatření byla v souladu s usnesením sestavena pracovní skupina se zástupců ministerstva dopravy, ministerstva pro místní rozvoj, ministerstva financí a ministerstva průmyslu a obchodu, která se k řešení problematiky letišť ve správě krajů sejde v prosinci roku 2017.</a:t>
            </a:r>
          </a:p>
          <a:p>
            <a:pPr marL="180975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Pilíř G – Infrastruktura a veřejná správa</a:t>
            </a:r>
          </a:p>
        </p:txBody>
      </p:sp>
    </p:spTree>
    <p:extLst>
      <p:ext uri="{BB962C8B-B14F-4D97-AF65-F5344CB8AC3E}">
        <p14:creationId xmlns:p14="http://schemas.microsoft.com/office/powerpoint/2010/main" val="1264817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aktualizace akčního plánu – zdroje námětů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Harmonogram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66716384"/>
              </p:ext>
            </p:extLst>
          </p:nvPr>
        </p:nvGraphicFramePr>
        <p:xfrm>
          <a:off x="1094662" y="1910745"/>
          <a:ext cx="6893253" cy="43964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04092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330665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Etapy aktualizace akčního plánu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550020"/>
            <a:ext cx="8706185" cy="5223759"/>
          </a:xfrm>
          <a:prstGeom prst="rect">
            <a:avLst/>
          </a:prstGeom>
        </p:spPr>
        <p:txBody>
          <a:bodyPr rtlCol="0"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cs-CZ" sz="4300" b="1" dirty="0"/>
              <a:t>Primární sběr návrhů opatření 9. 8. 2017 – 15. 9. 2017</a:t>
            </a:r>
            <a:endParaRPr lang="cs-CZ" sz="4300" dirty="0"/>
          </a:p>
          <a:p>
            <a:pPr marL="180975" lvl="0" indent="0">
              <a:buNone/>
            </a:pPr>
            <a:r>
              <a:rPr lang="cs-CZ" sz="4300" dirty="0"/>
              <a:t>provádějí Výkonné týmy zmocněnce a jeho zástupkyně. Záměry však je možné průběžně, v případě potřeby, dále zasílat, a pokud bude u záměru prokázán soulad se strategií hospodářské restrukturalizace, může dojít k jejich zařazení do probíhající aktualizace Akčního plánu.</a:t>
            </a:r>
          </a:p>
          <a:p>
            <a:pPr lvl="0"/>
            <a:r>
              <a:rPr lang="cs-CZ" sz="4300" b="1" dirty="0"/>
              <a:t>Výběr opatření 16. 9. 2017 – 21. 11. 2017</a:t>
            </a:r>
            <a:endParaRPr lang="cs-CZ" sz="4300" dirty="0"/>
          </a:p>
          <a:p>
            <a:pPr marL="265113" lvl="0" indent="0">
              <a:buNone/>
            </a:pPr>
            <a:r>
              <a:rPr lang="cs-CZ" sz="4300" dirty="0"/>
              <a:t>Realizační tým za podpory výkonných týmů zmocněnce a jeho zástupkyně ohodnotí opatření podle několika kritérií a uspořádá je do skupin</a:t>
            </a:r>
          </a:p>
          <a:p>
            <a:pPr marL="265113" lvl="0" indent="0">
              <a:buNone/>
            </a:pPr>
            <a:r>
              <a:rPr lang="cs-CZ" sz="4300" dirty="0"/>
              <a:t>Realizační tým doporučí výběr opatření (</a:t>
            </a:r>
            <a:r>
              <a:rPr lang="cs-CZ" sz="4300" dirty="0" err="1"/>
              <a:t>short</a:t>
            </a:r>
            <a:r>
              <a:rPr lang="cs-CZ" sz="4300" dirty="0"/>
              <a:t> list) a jejich rozdělení do výše uvedených skupin. Tento seznam bude postoupen k projednání Krajským dozorčím radám (KDR – termín KDR v Ústeckém kraji je 21.11.2017). </a:t>
            </a:r>
          </a:p>
          <a:p>
            <a:pPr lvl="0"/>
            <a:r>
              <a:rPr lang="cs-CZ" sz="4300" b="1" dirty="0"/>
              <a:t>Zpracování opatření do podoby návrhu Akčního plánu 22. 11. 2017 – 15. 3. 2018</a:t>
            </a:r>
            <a:endParaRPr lang="cs-CZ" sz="4300" dirty="0"/>
          </a:p>
          <a:p>
            <a:pPr marL="180975" lvl="0" indent="0">
              <a:buNone/>
            </a:pPr>
            <a:r>
              <a:rPr lang="cs-CZ" sz="4300" dirty="0"/>
              <a:t>Jednotlivá opatření budou dále rozporcována, včetně vypořádání připomínek ze strany KDR a zapracována do aktualizovaného Akčního plánu.</a:t>
            </a:r>
          </a:p>
          <a:p>
            <a:pPr marL="180975" lvl="0" indent="0">
              <a:buNone/>
            </a:pPr>
            <a:r>
              <a:rPr lang="cs-CZ" sz="4300" dirty="0"/>
              <a:t>Opět projde posouzením v Krajských dozorčích radách. Termín 2. KDR v Ústeckém kraji je předběžně stanoven na 8.3.2018).</a:t>
            </a:r>
          </a:p>
          <a:p>
            <a:pPr lvl="0"/>
            <a:r>
              <a:rPr lang="cs-CZ" sz="4300" b="1" dirty="0"/>
              <a:t>Vnitřní připomínkové řízení – 16. 3. 2018 - duben 2018 </a:t>
            </a:r>
            <a:endParaRPr lang="cs-CZ" sz="4300" dirty="0"/>
          </a:p>
          <a:p>
            <a:pPr marL="180975" lvl="0" indent="0">
              <a:buNone/>
            </a:pPr>
            <a:r>
              <a:rPr lang="cs-CZ" sz="4300" dirty="0"/>
              <a:t>Vnitřní připomínkového řízení (VPŘ) MMR a MPO</a:t>
            </a:r>
          </a:p>
          <a:p>
            <a:pPr lvl="0"/>
            <a:r>
              <a:rPr lang="cs-CZ" sz="4300" b="1" dirty="0"/>
              <a:t>Proces vnějšího připomínkového řízení duben 2018 – květen 2018</a:t>
            </a:r>
            <a:endParaRPr lang="cs-CZ" sz="4300" dirty="0"/>
          </a:p>
          <a:p>
            <a:pPr marL="265113" lvl="0" indent="0">
              <a:buNone/>
            </a:pPr>
            <a:r>
              <a:rPr lang="cs-CZ" sz="4300" dirty="0"/>
              <a:t>Dokument předložen ze strany MMR do meziresortního připomínkového řízení (MPŘ). </a:t>
            </a:r>
          </a:p>
          <a:p>
            <a:pPr marL="265113" lvl="0" indent="0">
              <a:buNone/>
            </a:pPr>
            <a:r>
              <a:rPr lang="cs-CZ" sz="4300" dirty="0"/>
              <a:t>Materiál projednán Radou hospodářské a sociální dohody ČR.</a:t>
            </a:r>
          </a:p>
          <a:p>
            <a:pPr marL="265113" lvl="0" indent="0">
              <a:buNone/>
            </a:pPr>
            <a:r>
              <a:rPr lang="cs-CZ" sz="4300" dirty="0"/>
              <a:t>Předsedou vlády svolána Konference restrukturalizace. Po jejím uskutečnění a dořešení případných připomínek z této konference bude materiál předložen na vládu nejpozději 31. 5. 2018</a:t>
            </a:r>
          </a:p>
          <a:p>
            <a:pPr lvl="0"/>
            <a:r>
              <a:rPr lang="cs-CZ" sz="4300" b="1" dirty="0"/>
              <a:t>Projednání vládou </a:t>
            </a:r>
            <a:r>
              <a:rPr lang="cs-CZ" sz="4300" b="1" dirty="0" smtClean="0"/>
              <a:t>– červen 2018</a:t>
            </a:r>
            <a:endParaRPr lang="cs-CZ" sz="4300" dirty="0"/>
          </a:p>
          <a:p>
            <a:pPr marL="180975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Harmonogram</a:t>
            </a:r>
          </a:p>
        </p:txBody>
      </p:sp>
    </p:spTree>
    <p:extLst>
      <p:ext uri="{BB962C8B-B14F-4D97-AF65-F5344CB8AC3E}">
        <p14:creationId xmlns:p14="http://schemas.microsoft.com/office/powerpoint/2010/main" val="3490809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Návrhy opatření pro aktualizaci akčního plánu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972216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Návrhy opatření pro aktualizaci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869431"/>
              </p:ext>
            </p:extLst>
          </p:nvPr>
        </p:nvGraphicFramePr>
        <p:xfrm>
          <a:off x="246744" y="1813628"/>
          <a:ext cx="8592456" cy="4284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8741">
                  <a:extLst>
                    <a:ext uri="{9D8B030D-6E8A-4147-A177-3AD203B41FA5}">
                      <a16:colId xmlns:a16="http://schemas.microsoft.com/office/drawing/2014/main" xmlns="" val="3429440336"/>
                    </a:ext>
                  </a:extLst>
                </a:gridCol>
                <a:gridCol w="1137234">
                  <a:extLst>
                    <a:ext uri="{9D8B030D-6E8A-4147-A177-3AD203B41FA5}">
                      <a16:colId xmlns:a16="http://schemas.microsoft.com/office/drawing/2014/main" xmlns="" val="2344342241"/>
                    </a:ext>
                  </a:extLst>
                </a:gridCol>
                <a:gridCol w="1122961">
                  <a:extLst>
                    <a:ext uri="{9D8B030D-6E8A-4147-A177-3AD203B41FA5}">
                      <a16:colId xmlns:a16="http://schemas.microsoft.com/office/drawing/2014/main" xmlns="" val="2771505274"/>
                    </a:ext>
                  </a:extLst>
                </a:gridCol>
                <a:gridCol w="5303520">
                  <a:extLst>
                    <a:ext uri="{9D8B030D-6E8A-4147-A177-3AD203B41FA5}">
                      <a16:colId xmlns:a16="http://schemas.microsoft.com/office/drawing/2014/main" xmlns="" val="2595828243"/>
                    </a:ext>
                  </a:extLst>
                </a:gridCol>
              </a:tblGrid>
              <a:tr h="1921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Název Pilíře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Strategický cíl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Region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Název opatření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1617065524"/>
                  </a:ext>
                </a:extLst>
              </a:tr>
              <a:tr h="804994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A - Podnikání </a:t>
                      </a:r>
                      <a:br>
                        <a:rPr lang="cs-CZ" sz="1400" dirty="0">
                          <a:effectLst/>
                        </a:rPr>
                      </a:br>
                      <a:r>
                        <a:rPr lang="cs-CZ" sz="1400" dirty="0">
                          <a:effectLst/>
                        </a:rPr>
                        <a:t>a inovace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II_A.1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Nadregionální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Podpora rozvoje podnikatelských aktivit ve strukturálně postižených regionech prostřednictvím investic do nemovitého majetku (specifické výzvy OPPIK - Nemovitosti)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223942826"/>
                  </a:ext>
                </a:extLst>
              </a:tr>
              <a:tr h="30739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II_A.1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Nadregionální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Regionální fond na podporu podnikání 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4037390458"/>
                  </a:ext>
                </a:extLst>
              </a:tr>
              <a:tr h="48684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II_A.2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Nadregionální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Zvýšení hospodářského přínosu cestovního ruchu ve specifických lokalitách strukturálně postižených regionů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1406423932"/>
                  </a:ext>
                </a:extLst>
              </a:tr>
              <a:tr h="30739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II_A.3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Nadregionální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Centra průmyslových kompetencí 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2515412510"/>
                  </a:ext>
                </a:extLst>
              </a:tr>
              <a:tr h="645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B - Přímé investice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II.B.2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Nadregionální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Příprava programu zaměřeného na regenerace specifických brownfieldů směřujících k jejich dalšímu efektivnímu využití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3285704619"/>
                  </a:ext>
                </a:extLst>
              </a:tr>
              <a:tr h="48684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 C - Výzkum </a:t>
                      </a:r>
                      <a:br>
                        <a:rPr lang="cs-CZ" sz="1400" dirty="0">
                          <a:effectLst/>
                        </a:rPr>
                      </a:br>
                      <a:r>
                        <a:rPr lang="cs-CZ" sz="1400" dirty="0">
                          <a:effectLst/>
                        </a:rPr>
                        <a:t>a vývoj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II_C.2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Nadregionální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Podpora rozvoje specifické drobnější výzkumné infrastruktury ve strukturálně postižených regionech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43635318"/>
                  </a:ext>
                </a:extLst>
              </a:tr>
              <a:tr h="48684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II_C.2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Nadregionální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Podpora výzkumu a vývoje </a:t>
                      </a:r>
                      <a:r>
                        <a:rPr lang="cs-CZ" sz="1400" dirty="0" err="1">
                          <a:effectLst/>
                        </a:rPr>
                        <a:t>nízkoemisní</a:t>
                      </a:r>
                      <a:r>
                        <a:rPr lang="cs-CZ" sz="1400" dirty="0">
                          <a:effectLst/>
                        </a:rPr>
                        <a:t> / bezemisní dopravy ve strukturálně postižených regionech (např. využití vodíku)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3064019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2697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1600" dirty="0"/>
          </a:p>
          <a:p>
            <a:endParaRPr lang="cs-CZ" sz="1800" dirty="0"/>
          </a:p>
          <a:p>
            <a:endParaRPr lang="cs-CZ" sz="1800" dirty="0"/>
          </a:p>
        </p:txBody>
      </p:sp>
      <p:sp>
        <p:nvSpPr>
          <p:cNvPr id="4" name="object 2"/>
          <p:cNvSpPr/>
          <p:nvPr/>
        </p:nvSpPr>
        <p:spPr>
          <a:xfrm>
            <a:off x="9" y="1432400"/>
            <a:ext cx="9143991" cy="737933"/>
          </a:xfrm>
          <a:custGeom>
            <a:avLst/>
            <a:gdLst/>
            <a:ahLst/>
            <a:cxnLst/>
            <a:rect l="l" t="t" r="r" b="b"/>
            <a:pathLst>
              <a:path w="9252585" h="828039">
                <a:moveTo>
                  <a:pt x="9179991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755751"/>
                </a:lnTo>
                <a:lnTo>
                  <a:pt x="1124" y="797374"/>
                </a:lnTo>
                <a:lnTo>
                  <a:pt x="8999" y="818748"/>
                </a:lnTo>
                <a:lnTo>
                  <a:pt x="30373" y="826622"/>
                </a:lnTo>
                <a:lnTo>
                  <a:pt x="71996" y="827747"/>
                </a:lnTo>
                <a:lnTo>
                  <a:pt x="9179991" y="827747"/>
                </a:lnTo>
                <a:lnTo>
                  <a:pt x="9221622" y="826622"/>
                </a:lnTo>
                <a:lnTo>
                  <a:pt x="9242999" y="818748"/>
                </a:lnTo>
                <a:lnTo>
                  <a:pt x="9250875" y="797374"/>
                </a:lnTo>
                <a:lnTo>
                  <a:pt x="9252000" y="755751"/>
                </a:lnTo>
                <a:lnTo>
                  <a:pt x="9252000" y="71996"/>
                </a:lnTo>
                <a:lnTo>
                  <a:pt x="9250875" y="30373"/>
                </a:lnTo>
                <a:lnTo>
                  <a:pt x="9242999" y="8999"/>
                </a:lnTo>
                <a:lnTo>
                  <a:pt x="9221622" y="1124"/>
                </a:lnTo>
                <a:lnTo>
                  <a:pt x="9179991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object 3"/>
          <p:cNvSpPr txBox="1">
            <a:spLocks/>
          </p:cNvSpPr>
          <p:nvPr/>
        </p:nvSpPr>
        <p:spPr>
          <a:xfrm>
            <a:off x="1208589" y="1482982"/>
            <a:ext cx="6835140" cy="64071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247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200" b="1" i="0" u="none" strike="noStrike" kern="1200" cap="none" spc="7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Proměna </a:t>
            </a:r>
            <a:r>
              <a:rPr kumimoji="0" lang="cs-CZ" sz="2200" b="1" i="0" u="none" strike="noStrike" kern="1200" cap="none" spc="8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struktury</a:t>
            </a:r>
            <a:r>
              <a:rPr kumimoji="0" lang="cs-CZ" sz="2200" b="1" i="0" u="none" strike="noStrike" kern="1200" cap="none" spc="-18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cs-CZ" sz="2200" b="1" i="0" u="none" strike="noStrike" kern="1200" cap="none" spc="8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hospodářství,</a:t>
            </a:r>
            <a:endParaRPr kumimoji="0" lang="cs-CZ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ts val="247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200" b="1" i="0" u="none" strike="noStrike" kern="1200" cap="none" spc="7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rychlejší</a:t>
            </a:r>
            <a:r>
              <a:rPr kumimoji="0" lang="cs-CZ" sz="2200" b="1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cs-CZ" sz="2200" b="1" i="0" u="none" strike="noStrike" kern="1200" cap="none" spc="9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hospodářský</a:t>
            </a:r>
            <a:r>
              <a:rPr kumimoji="0" lang="cs-CZ" sz="2200" b="1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cs-CZ" sz="2200" b="1" i="0" u="none" strike="noStrike" kern="1200" cap="none" spc="6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růst</a:t>
            </a:r>
            <a:r>
              <a:rPr kumimoji="0" lang="cs-CZ" sz="2200" b="1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cs-CZ" sz="2200" b="1" i="0" u="none" strike="noStrike" kern="1200" cap="none" spc="7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a</a:t>
            </a:r>
            <a:r>
              <a:rPr kumimoji="0" lang="cs-CZ" sz="2200" b="1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cs-CZ" sz="2200" b="1" i="0" u="none" strike="noStrike" kern="1200" cap="none" spc="7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zastavení</a:t>
            </a:r>
            <a:r>
              <a:rPr kumimoji="0" lang="cs-CZ" sz="2200" b="1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cs-CZ" sz="2200" b="1" i="0" u="none" strike="noStrike" kern="1200" cap="none" spc="8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zaostávání</a:t>
            </a:r>
            <a:r>
              <a:rPr kumimoji="0" lang="cs-CZ" sz="2200" b="1" i="0" u="none" strike="noStrike" kern="1200" cap="none" spc="-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cs-CZ" sz="2200" b="1" i="0" u="none" strike="noStrike" kern="1200" cap="none" spc="8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krajů</a:t>
            </a:r>
            <a:endParaRPr kumimoji="0" lang="cs-CZ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object 4"/>
          <p:cNvSpPr/>
          <p:nvPr/>
        </p:nvSpPr>
        <p:spPr>
          <a:xfrm>
            <a:off x="9" y="2261464"/>
            <a:ext cx="9143991" cy="562610"/>
          </a:xfrm>
          <a:custGeom>
            <a:avLst/>
            <a:gdLst/>
            <a:ahLst/>
            <a:cxnLst/>
            <a:rect l="l" t="t" r="r" b="b"/>
            <a:pathLst>
              <a:path w="9252585" h="562610">
                <a:moveTo>
                  <a:pt x="9179991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490080"/>
                </a:lnTo>
                <a:lnTo>
                  <a:pt x="1124" y="531703"/>
                </a:lnTo>
                <a:lnTo>
                  <a:pt x="8999" y="553077"/>
                </a:lnTo>
                <a:lnTo>
                  <a:pt x="30373" y="560951"/>
                </a:lnTo>
                <a:lnTo>
                  <a:pt x="71996" y="562076"/>
                </a:lnTo>
                <a:lnTo>
                  <a:pt x="9179991" y="562076"/>
                </a:lnTo>
                <a:lnTo>
                  <a:pt x="9221622" y="560951"/>
                </a:lnTo>
                <a:lnTo>
                  <a:pt x="9242999" y="553077"/>
                </a:lnTo>
                <a:lnTo>
                  <a:pt x="9250875" y="531703"/>
                </a:lnTo>
                <a:lnTo>
                  <a:pt x="9252000" y="490080"/>
                </a:lnTo>
                <a:lnTo>
                  <a:pt x="9252000" y="71996"/>
                </a:lnTo>
                <a:lnTo>
                  <a:pt x="9250875" y="30373"/>
                </a:lnTo>
                <a:lnTo>
                  <a:pt x="9242999" y="8999"/>
                </a:lnTo>
                <a:lnTo>
                  <a:pt x="9221622" y="1124"/>
                </a:lnTo>
                <a:lnTo>
                  <a:pt x="9179991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2013287" y="2354325"/>
            <a:ext cx="5226050" cy="418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5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0" cap="none" spc="4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Identita 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– </a:t>
            </a:r>
            <a:r>
              <a:rPr kumimoji="0" sz="14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posílení </a:t>
            </a:r>
            <a:r>
              <a:rPr kumimoji="0" sz="14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sounáležitosti 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a </a:t>
            </a:r>
            <a:r>
              <a:rPr kumimoji="0" sz="14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sebevědomí</a:t>
            </a:r>
            <a:r>
              <a:rPr kumimoji="0" sz="1400" b="0" i="0" u="none" strike="noStrike" kern="0" cap="none" spc="-114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4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obyvatel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ts val="15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0" cap="none" spc="6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Image 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– </a:t>
            </a:r>
            <a:r>
              <a:rPr kumimoji="0" sz="14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zlepšené </a:t>
            </a:r>
            <a:r>
              <a:rPr kumimoji="0" sz="1400" b="0" i="0" u="none" strike="noStrike" kern="0" cap="none" spc="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vnímání </a:t>
            </a:r>
            <a:r>
              <a:rPr kumimoji="0" sz="1400" b="0" i="0" u="none" strike="noStrike" kern="0" cap="none" spc="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krajů okolím: návštěvníky,</a:t>
            </a:r>
            <a:r>
              <a:rPr kumimoji="0" sz="1400" b="0" i="0" u="none" strike="noStrike" kern="0" cap="none" spc="-2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400" b="0" i="0" u="none" strike="noStrike" kern="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investory, </a:t>
            </a:r>
            <a:r>
              <a:rPr kumimoji="0" sz="14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talenty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8" name="object 6"/>
          <p:cNvSpPr/>
          <p:nvPr/>
        </p:nvSpPr>
        <p:spPr>
          <a:xfrm>
            <a:off x="10" y="4512688"/>
            <a:ext cx="9131282" cy="618729"/>
          </a:xfrm>
          <a:custGeom>
            <a:avLst/>
            <a:gdLst/>
            <a:ahLst/>
            <a:cxnLst/>
            <a:rect l="l" t="t" r="r" b="b"/>
            <a:pathLst>
              <a:path w="9252585" h="678814">
                <a:moveTo>
                  <a:pt x="9179991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606552"/>
                </a:lnTo>
                <a:lnTo>
                  <a:pt x="1124" y="648174"/>
                </a:lnTo>
                <a:lnTo>
                  <a:pt x="8999" y="669548"/>
                </a:lnTo>
                <a:lnTo>
                  <a:pt x="30373" y="677423"/>
                </a:lnTo>
                <a:lnTo>
                  <a:pt x="71996" y="678548"/>
                </a:lnTo>
                <a:lnTo>
                  <a:pt x="9179991" y="678548"/>
                </a:lnTo>
                <a:lnTo>
                  <a:pt x="9221622" y="677423"/>
                </a:lnTo>
                <a:lnTo>
                  <a:pt x="9242999" y="669548"/>
                </a:lnTo>
                <a:lnTo>
                  <a:pt x="9250875" y="648174"/>
                </a:lnTo>
                <a:lnTo>
                  <a:pt x="9252000" y="606552"/>
                </a:lnTo>
                <a:lnTo>
                  <a:pt x="9252000" y="71996"/>
                </a:lnTo>
                <a:lnTo>
                  <a:pt x="9250875" y="30373"/>
                </a:lnTo>
                <a:lnTo>
                  <a:pt x="9242999" y="8999"/>
                </a:lnTo>
                <a:lnTo>
                  <a:pt x="9221622" y="1124"/>
                </a:lnTo>
                <a:lnTo>
                  <a:pt x="917999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object 7"/>
          <p:cNvSpPr/>
          <p:nvPr/>
        </p:nvSpPr>
        <p:spPr>
          <a:xfrm>
            <a:off x="-12700" y="5242725"/>
            <a:ext cx="9143991" cy="678815"/>
          </a:xfrm>
          <a:custGeom>
            <a:avLst/>
            <a:gdLst/>
            <a:ahLst/>
            <a:cxnLst/>
            <a:rect l="l" t="t" r="r" b="b"/>
            <a:pathLst>
              <a:path w="9252585" h="678814">
                <a:moveTo>
                  <a:pt x="9179991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606552"/>
                </a:lnTo>
                <a:lnTo>
                  <a:pt x="1124" y="648174"/>
                </a:lnTo>
                <a:lnTo>
                  <a:pt x="8999" y="669548"/>
                </a:lnTo>
                <a:lnTo>
                  <a:pt x="30373" y="677423"/>
                </a:lnTo>
                <a:lnTo>
                  <a:pt x="71996" y="678548"/>
                </a:lnTo>
                <a:lnTo>
                  <a:pt x="9179991" y="678548"/>
                </a:lnTo>
                <a:lnTo>
                  <a:pt x="9221622" y="677423"/>
                </a:lnTo>
                <a:lnTo>
                  <a:pt x="9242999" y="669548"/>
                </a:lnTo>
                <a:lnTo>
                  <a:pt x="9250875" y="648174"/>
                </a:lnTo>
                <a:lnTo>
                  <a:pt x="9252000" y="606552"/>
                </a:lnTo>
                <a:lnTo>
                  <a:pt x="9252000" y="71996"/>
                </a:lnTo>
                <a:lnTo>
                  <a:pt x="9250875" y="30373"/>
                </a:lnTo>
                <a:lnTo>
                  <a:pt x="9242999" y="8999"/>
                </a:lnTo>
                <a:lnTo>
                  <a:pt x="9221622" y="1124"/>
                </a:lnTo>
                <a:lnTo>
                  <a:pt x="917999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object 8"/>
          <p:cNvSpPr/>
          <p:nvPr/>
        </p:nvSpPr>
        <p:spPr>
          <a:xfrm>
            <a:off x="0" y="6066219"/>
            <a:ext cx="9131291" cy="667887"/>
          </a:xfrm>
          <a:custGeom>
            <a:avLst/>
            <a:gdLst/>
            <a:ahLst/>
            <a:cxnLst/>
            <a:rect l="l" t="t" r="r" b="b"/>
            <a:pathLst>
              <a:path w="9227185" h="894715">
                <a:moveTo>
                  <a:pt x="9154591" y="0"/>
                </a:moveTo>
                <a:lnTo>
                  <a:pt x="71996" y="0"/>
                </a:lnTo>
                <a:lnTo>
                  <a:pt x="30373" y="1124"/>
                </a:lnTo>
                <a:lnTo>
                  <a:pt x="8999" y="8999"/>
                </a:lnTo>
                <a:lnTo>
                  <a:pt x="1124" y="30373"/>
                </a:lnTo>
                <a:lnTo>
                  <a:pt x="0" y="71996"/>
                </a:lnTo>
                <a:lnTo>
                  <a:pt x="0" y="822452"/>
                </a:lnTo>
                <a:lnTo>
                  <a:pt x="1124" y="864074"/>
                </a:lnTo>
                <a:lnTo>
                  <a:pt x="8999" y="885448"/>
                </a:lnTo>
                <a:lnTo>
                  <a:pt x="30373" y="893323"/>
                </a:lnTo>
                <a:lnTo>
                  <a:pt x="71996" y="894448"/>
                </a:lnTo>
                <a:lnTo>
                  <a:pt x="9154591" y="894448"/>
                </a:lnTo>
                <a:lnTo>
                  <a:pt x="9196222" y="893323"/>
                </a:lnTo>
                <a:lnTo>
                  <a:pt x="9217599" y="885448"/>
                </a:lnTo>
                <a:lnTo>
                  <a:pt x="9225475" y="864074"/>
                </a:lnTo>
                <a:lnTo>
                  <a:pt x="9226600" y="822452"/>
                </a:lnTo>
                <a:lnTo>
                  <a:pt x="9226600" y="71996"/>
                </a:lnTo>
                <a:lnTo>
                  <a:pt x="9225475" y="30373"/>
                </a:lnTo>
                <a:lnTo>
                  <a:pt x="9217599" y="8999"/>
                </a:lnTo>
                <a:lnTo>
                  <a:pt x="9196222" y="1124"/>
                </a:lnTo>
                <a:lnTo>
                  <a:pt x="9154591" y="0"/>
                </a:lnTo>
                <a:close/>
              </a:path>
            </a:pathLst>
          </a:custGeom>
          <a:solidFill>
            <a:srgbClr val="E0E55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object 9"/>
          <p:cNvSpPr txBox="1"/>
          <p:nvPr/>
        </p:nvSpPr>
        <p:spPr>
          <a:xfrm>
            <a:off x="408266" y="4952369"/>
            <a:ext cx="8435975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Pilíř</a:t>
            </a:r>
            <a:r>
              <a:rPr kumimoji="0" sz="1800" b="1" i="0" u="none" strike="noStrike" kern="0" cap="none" spc="-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1" i="0" u="none" strike="noStrike" kern="0" cap="none" spc="55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Infrastruktura</a:t>
            </a:r>
            <a:r>
              <a:rPr kumimoji="0" sz="1800" b="1" i="0" u="none" strike="noStrike" kern="0" cap="none" spc="-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1" i="0" u="none" strike="noStrike" kern="0" cap="none" spc="6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a</a:t>
            </a:r>
            <a:r>
              <a:rPr kumimoji="0" sz="1800" b="1" i="0" u="none" strike="noStrike" kern="0" cap="none" spc="-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1" i="0" u="none" strike="noStrike" kern="0" cap="none" spc="55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veřejná</a:t>
            </a:r>
            <a:r>
              <a:rPr kumimoji="0" sz="1800" b="1" i="0" u="none" strike="noStrike" kern="0" cap="none" spc="-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1" i="0" u="none" strike="noStrike" kern="0" cap="none" spc="6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správa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26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0" cap="none" spc="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Kvalitnější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infrastruktura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pro </a:t>
            </a:r>
            <a:r>
              <a:rPr kumimoji="0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podnikání,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lákání </a:t>
            </a:r>
            <a:r>
              <a:rPr kumimoji="0" sz="1100" b="0" i="0" u="none" strike="noStrike" kern="0" cap="none" spc="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investic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a řešení </a:t>
            </a:r>
            <a:r>
              <a:rPr kumimoji="0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sociálního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vyloučení. </a:t>
            </a:r>
            <a:r>
              <a:rPr kumimoji="0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Lepší </a:t>
            </a:r>
            <a:r>
              <a:rPr kumimoji="0" sz="1100" b="0" i="0" u="none" strike="noStrike" kern="0" cap="none" spc="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kvalita </a:t>
            </a:r>
            <a:r>
              <a:rPr kumimoji="0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služeb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veřejné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správy pro </a:t>
            </a:r>
            <a:r>
              <a:rPr kumimoji="0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podnikatele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a </a:t>
            </a:r>
            <a:r>
              <a:rPr kumimoji="0" sz="1100" b="0" i="0" u="none" strike="noStrike" kern="0" cap="none" spc="20" normalizeH="0" baseline="0" noProof="0" dirty="0" err="1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občany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2" name="object 10"/>
          <p:cNvSpPr/>
          <p:nvPr/>
        </p:nvSpPr>
        <p:spPr>
          <a:xfrm>
            <a:off x="0" y="3011890"/>
            <a:ext cx="1784726" cy="1356119"/>
          </a:xfrm>
          <a:custGeom>
            <a:avLst/>
            <a:gdLst/>
            <a:ahLst/>
            <a:cxnLst/>
            <a:rect l="l" t="t" r="r" b="b"/>
            <a:pathLst>
              <a:path w="1778635" h="1440179">
                <a:moveTo>
                  <a:pt x="1634401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295996"/>
                </a:lnTo>
                <a:lnTo>
                  <a:pt x="2250" y="1379249"/>
                </a:lnTo>
                <a:lnTo>
                  <a:pt x="18000" y="1422001"/>
                </a:lnTo>
                <a:lnTo>
                  <a:pt x="60752" y="1437752"/>
                </a:lnTo>
                <a:lnTo>
                  <a:pt x="144005" y="1440002"/>
                </a:lnTo>
                <a:lnTo>
                  <a:pt x="1634401" y="1440002"/>
                </a:lnTo>
                <a:lnTo>
                  <a:pt x="1717654" y="1437752"/>
                </a:lnTo>
                <a:lnTo>
                  <a:pt x="1760405" y="1422001"/>
                </a:lnTo>
                <a:lnTo>
                  <a:pt x="1776156" y="1379249"/>
                </a:lnTo>
                <a:lnTo>
                  <a:pt x="1778406" y="1295996"/>
                </a:lnTo>
                <a:lnTo>
                  <a:pt x="1778406" y="144005"/>
                </a:lnTo>
                <a:lnTo>
                  <a:pt x="1776156" y="60752"/>
                </a:lnTo>
                <a:lnTo>
                  <a:pt x="1760405" y="18000"/>
                </a:lnTo>
                <a:lnTo>
                  <a:pt x="1717654" y="2250"/>
                </a:lnTo>
                <a:lnTo>
                  <a:pt x="163440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106970" y="3084193"/>
            <a:ext cx="1564640" cy="1231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marR="256540" lvl="0" indent="-12700" algn="ctr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Pilíř  </a:t>
            </a:r>
            <a:r>
              <a:rPr kumimoji="0" sz="1800" b="1" i="0" u="none" strike="noStrike" kern="0" cap="none" spc="4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P</a:t>
            </a:r>
            <a:r>
              <a:rPr kumimoji="0" sz="1800" b="1" i="0" u="none" strike="noStrike" kern="0" cap="none" spc="75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o</a:t>
            </a:r>
            <a:r>
              <a:rPr kumimoji="0" sz="1800" b="1" i="0" u="none" strike="noStrike" kern="0" cap="none" spc="85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dni</a:t>
            </a:r>
            <a:r>
              <a:rPr kumimoji="0" sz="1800" b="1" i="0" u="none" strike="noStrike" kern="0" cap="none" spc="10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k</a:t>
            </a:r>
            <a:r>
              <a:rPr kumimoji="0" sz="1800" b="1" i="0" u="none" strike="noStrike" kern="0" cap="none" spc="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ání  </a:t>
            </a:r>
            <a:r>
              <a:rPr kumimoji="0" sz="1800" b="1" i="0" u="none" strike="noStrike" kern="0" cap="none" spc="6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a</a:t>
            </a:r>
            <a:r>
              <a:rPr kumimoji="0" sz="1800" b="1" i="0" u="none" strike="noStrike" kern="0" cap="none" spc="-14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1" i="0" u="none" strike="noStrike" kern="0" cap="none" spc="6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inovace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12700" marR="5080" lvl="0" indent="0" algn="ctr" defTabSz="914400" eaLnBrk="1" fontAlgn="auto" latinLnBrk="0" hangingPunct="1">
              <a:lnSpc>
                <a:spcPts val="1300"/>
              </a:lnSpc>
              <a:spcBef>
                <a:spcPts val="3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Rostoucí </a:t>
            </a:r>
            <a:r>
              <a:rPr kumimoji="0" sz="1100" b="0" i="0" u="none" strike="noStrike" kern="0" cap="none" spc="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podniky</a:t>
            </a:r>
            <a:r>
              <a:rPr kumimoji="0" sz="1100" b="0" i="0" u="none" strike="noStrike" kern="0" cap="none" spc="-8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1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schopné 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se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vyrovnávat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se</a:t>
            </a:r>
            <a:r>
              <a:rPr kumimoji="0" sz="1100" b="0" i="0" u="none" strike="noStrike" kern="0" cap="none" spc="-114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1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změnami  </a:t>
            </a:r>
            <a:r>
              <a:rPr kumimoji="0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na </a:t>
            </a:r>
            <a:r>
              <a:rPr kumimoji="0" sz="1100" b="0" i="0" u="none" strike="noStrike" kern="0" cap="none" spc="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globálních</a:t>
            </a:r>
            <a:r>
              <a:rPr kumimoji="0" sz="1100" b="0" i="0" u="none" strike="noStrike" kern="0" cap="none" spc="-9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trzích.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4" name="object 12"/>
          <p:cNvSpPr/>
          <p:nvPr/>
        </p:nvSpPr>
        <p:spPr>
          <a:xfrm>
            <a:off x="1868405" y="3014547"/>
            <a:ext cx="1784720" cy="1353727"/>
          </a:xfrm>
          <a:custGeom>
            <a:avLst/>
            <a:gdLst/>
            <a:ahLst/>
            <a:cxnLst/>
            <a:rect l="l" t="t" r="r" b="b"/>
            <a:pathLst>
              <a:path w="1778635" h="1437639">
                <a:moveTo>
                  <a:pt x="1634401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293228"/>
                </a:lnTo>
                <a:lnTo>
                  <a:pt x="2250" y="1376481"/>
                </a:lnTo>
                <a:lnTo>
                  <a:pt x="18000" y="1419232"/>
                </a:lnTo>
                <a:lnTo>
                  <a:pt x="60752" y="1434983"/>
                </a:lnTo>
                <a:lnTo>
                  <a:pt x="144005" y="1437233"/>
                </a:lnTo>
                <a:lnTo>
                  <a:pt x="1634401" y="1437233"/>
                </a:lnTo>
                <a:lnTo>
                  <a:pt x="1717654" y="1434983"/>
                </a:lnTo>
                <a:lnTo>
                  <a:pt x="1760405" y="1419232"/>
                </a:lnTo>
                <a:lnTo>
                  <a:pt x="1776156" y="1376481"/>
                </a:lnTo>
                <a:lnTo>
                  <a:pt x="1778406" y="1293228"/>
                </a:lnTo>
                <a:lnTo>
                  <a:pt x="1778406" y="144005"/>
                </a:lnTo>
                <a:lnTo>
                  <a:pt x="1776156" y="60752"/>
                </a:lnTo>
                <a:lnTo>
                  <a:pt x="1760405" y="18000"/>
                </a:lnTo>
                <a:lnTo>
                  <a:pt x="1717654" y="2250"/>
                </a:lnTo>
                <a:lnTo>
                  <a:pt x="163440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object 13"/>
          <p:cNvSpPr txBox="1"/>
          <p:nvPr/>
        </p:nvSpPr>
        <p:spPr>
          <a:xfrm>
            <a:off x="1930818" y="3084192"/>
            <a:ext cx="1543050" cy="8335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9395" marR="231775" lvl="0" indent="0" algn="just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Pilíř</a:t>
            </a:r>
            <a:r>
              <a:rPr kumimoji="0" sz="1800" b="1" i="0" u="none" strike="noStrike" kern="0" cap="none" spc="-95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cs-CZ" sz="1800" b="1" i="0" u="none" strike="noStrike" kern="0" cap="none" spc="55" normalizeH="0" baseline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Přímé</a:t>
            </a:r>
            <a:r>
              <a:rPr kumimoji="0" sz="1800" b="1" i="0" u="none" strike="noStrike" kern="0" cap="none" spc="55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cs-CZ" sz="1800" b="1" i="0" u="none" strike="noStrike" kern="0" cap="none" spc="50" normalizeH="0" baseline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investice</a:t>
            </a:r>
            <a:endParaRPr kumimoji="0" lang="cs-CZ" sz="18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12065" marR="5080" lvl="0" indent="0" algn="ctr" defTabSz="914400" eaLnBrk="1" fontAlgn="auto" latinLnBrk="0" hangingPunct="1">
              <a:lnSpc>
                <a:spcPts val="1300"/>
              </a:lnSpc>
              <a:spcBef>
                <a:spcPts val="3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Více </a:t>
            </a:r>
            <a:r>
              <a:rPr kumimoji="0" lang="cs-CZ" sz="1100" b="0" i="0" u="none" strike="noStrike" kern="0" cap="none" spc="15" normalizeH="0" baseline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přímých</a:t>
            </a:r>
            <a:r>
              <a:rPr kumimoji="0" sz="1100" b="0" i="0" u="none" strike="noStrike" kern="0" cap="none" spc="-8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100" b="0" i="0" u="none" strike="noStrike" kern="0" cap="none" spc="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investic s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vyšší </a:t>
            </a:r>
            <a:r>
              <a:rPr kumimoji="0" sz="11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přidanou 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hodnotou.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6" name="object 14"/>
          <p:cNvSpPr/>
          <p:nvPr/>
        </p:nvSpPr>
        <p:spPr>
          <a:xfrm>
            <a:off x="3736804" y="3014547"/>
            <a:ext cx="1784719" cy="1353727"/>
          </a:xfrm>
          <a:custGeom>
            <a:avLst/>
            <a:gdLst/>
            <a:ahLst/>
            <a:cxnLst/>
            <a:rect l="l" t="t" r="r" b="b"/>
            <a:pathLst>
              <a:path w="1778635" h="1437639">
                <a:moveTo>
                  <a:pt x="1634401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293228"/>
                </a:lnTo>
                <a:lnTo>
                  <a:pt x="2250" y="1376481"/>
                </a:lnTo>
                <a:lnTo>
                  <a:pt x="18000" y="1419232"/>
                </a:lnTo>
                <a:lnTo>
                  <a:pt x="60752" y="1434983"/>
                </a:lnTo>
                <a:lnTo>
                  <a:pt x="144005" y="1437233"/>
                </a:lnTo>
                <a:lnTo>
                  <a:pt x="1634401" y="1437233"/>
                </a:lnTo>
                <a:lnTo>
                  <a:pt x="1717654" y="1434983"/>
                </a:lnTo>
                <a:lnTo>
                  <a:pt x="1760405" y="1419232"/>
                </a:lnTo>
                <a:lnTo>
                  <a:pt x="1776156" y="1376481"/>
                </a:lnTo>
                <a:lnTo>
                  <a:pt x="1778406" y="1293228"/>
                </a:lnTo>
                <a:lnTo>
                  <a:pt x="1778406" y="144005"/>
                </a:lnTo>
                <a:lnTo>
                  <a:pt x="1776156" y="60752"/>
                </a:lnTo>
                <a:lnTo>
                  <a:pt x="1760405" y="18000"/>
                </a:lnTo>
                <a:lnTo>
                  <a:pt x="1717654" y="2250"/>
                </a:lnTo>
                <a:lnTo>
                  <a:pt x="163440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object 15"/>
          <p:cNvSpPr txBox="1"/>
          <p:nvPr/>
        </p:nvSpPr>
        <p:spPr>
          <a:xfrm>
            <a:off x="3836237" y="3068728"/>
            <a:ext cx="1508125" cy="1066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265" marR="334645" lvl="0" indent="-13335" algn="ctr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Pilíř  V</a:t>
            </a:r>
            <a:r>
              <a:rPr kumimoji="0" sz="1800" b="1" i="0" u="none" strike="noStrike" kern="0" cap="none" spc="8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ýzkum  </a:t>
            </a:r>
            <a:r>
              <a:rPr kumimoji="0" sz="1800" b="1" i="0" u="none" strike="noStrike" kern="0" cap="none" spc="6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a</a:t>
            </a:r>
            <a:r>
              <a:rPr kumimoji="0" sz="1800" b="1" i="0" u="none" strike="noStrike" kern="0" cap="none" spc="-135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1" i="0" u="none" strike="noStrike" kern="0" cap="none" spc="9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vývoj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12700" marR="5080" lvl="0" indent="0" algn="ctr" defTabSz="914400" eaLnBrk="1" fontAlgn="auto" latinLnBrk="0" hangingPunct="1">
              <a:lnSpc>
                <a:spcPts val="1300"/>
              </a:lnSpc>
              <a:spcBef>
                <a:spcPts val="3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Výzkum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a </a:t>
            </a:r>
            <a:r>
              <a:rPr kumimoji="0" sz="11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vývoj</a:t>
            </a:r>
            <a:r>
              <a:rPr kumimoji="0" sz="1100" b="0" i="0" u="none" strike="noStrike" kern="0" cap="none" spc="-16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100" b="0" i="0" u="none" strike="noStrike" kern="0" cap="none" spc="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většími  </a:t>
            </a:r>
            <a:r>
              <a:rPr kumimoji="0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přínosy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pro</a:t>
            </a:r>
            <a:r>
              <a:rPr kumimoji="0" sz="1100" b="0" i="0" u="none" strike="noStrike" kern="0" cap="none" spc="-13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hospodářství.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8" name="object 16"/>
          <p:cNvSpPr/>
          <p:nvPr/>
        </p:nvSpPr>
        <p:spPr>
          <a:xfrm>
            <a:off x="5605202" y="3014547"/>
            <a:ext cx="1784716" cy="1353727"/>
          </a:xfrm>
          <a:custGeom>
            <a:avLst/>
            <a:gdLst/>
            <a:ahLst/>
            <a:cxnLst/>
            <a:rect l="l" t="t" r="r" b="b"/>
            <a:pathLst>
              <a:path w="1778634" h="1437639">
                <a:moveTo>
                  <a:pt x="1634401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293228"/>
                </a:lnTo>
                <a:lnTo>
                  <a:pt x="2250" y="1376481"/>
                </a:lnTo>
                <a:lnTo>
                  <a:pt x="18000" y="1419232"/>
                </a:lnTo>
                <a:lnTo>
                  <a:pt x="60752" y="1434983"/>
                </a:lnTo>
                <a:lnTo>
                  <a:pt x="144005" y="1437233"/>
                </a:lnTo>
                <a:lnTo>
                  <a:pt x="1634401" y="1437233"/>
                </a:lnTo>
                <a:lnTo>
                  <a:pt x="1717654" y="1434983"/>
                </a:lnTo>
                <a:lnTo>
                  <a:pt x="1760405" y="1419232"/>
                </a:lnTo>
                <a:lnTo>
                  <a:pt x="1776156" y="1376481"/>
                </a:lnTo>
                <a:lnTo>
                  <a:pt x="1778406" y="1293228"/>
                </a:lnTo>
                <a:lnTo>
                  <a:pt x="1778406" y="144005"/>
                </a:lnTo>
                <a:lnTo>
                  <a:pt x="1776156" y="60752"/>
                </a:lnTo>
                <a:lnTo>
                  <a:pt x="1760405" y="18000"/>
                </a:lnTo>
                <a:lnTo>
                  <a:pt x="1717654" y="2250"/>
                </a:lnTo>
                <a:lnTo>
                  <a:pt x="163440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object 17"/>
          <p:cNvSpPr txBox="1"/>
          <p:nvPr/>
        </p:nvSpPr>
        <p:spPr>
          <a:xfrm>
            <a:off x="5658398" y="3066177"/>
            <a:ext cx="1564005" cy="1002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0979" marR="226060" lvl="0" indent="0" algn="ctr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Pilíř</a:t>
            </a:r>
            <a:r>
              <a:rPr kumimoji="0" sz="1800" b="1" i="0" u="none" strike="noStrike" kern="0" cap="none" spc="-10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800" b="1" i="0" u="none" strike="noStrike" kern="0" cap="none" spc="8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Lidské  </a:t>
            </a:r>
            <a:r>
              <a:rPr kumimoji="0" sz="1800" b="1" i="0" u="none" strike="noStrike" kern="0" cap="none" spc="7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zdroje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12065" marR="5080" lvl="0" indent="0" algn="ctr" defTabSz="914400" eaLnBrk="1" fontAlgn="auto" latinLnBrk="0" hangingPunct="1">
              <a:lnSpc>
                <a:spcPts val="1300"/>
              </a:lnSpc>
              <a:spcBef>
                <a:spcPts val="3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Kompetentní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lidé pro 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průmysl, </a:t>
            </a:r>
            <a:r>
              <a:rPr kumimoji="0" sz="11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služby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a</a:t>
            </a:r>
            <a:r>
              <a:rPr kumimoji="0" sz="1100" b="0" i="0" u="none" strike="noStrike" kern="0" cap="none" spc="-9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100" b="0" i="0" u="none" strike="noStrike" kern="0" cap="none" spc="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veřejnou 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správu.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0" name="object 18"/>
          <p:cNvSpPr/>
          <p:nvPr/>
        </p:nvSpPr>
        <p:spPr>
          <a:xfrm>
            <a:off x="7473597" y="3014547"/>
            <a:ext cx="1670404" cy="1353727"/>
          </a:xfrm>
          <a:custGeom>
            <a:avLst/>
            <a:gdLst/>
            <a:ahLst/>
            <a:cxnLst/>
            <a:rect l="l" t="t" r="r" b="b"/>
            <a:pathLst>
              <a:path w="1778634" h="1437639">
                <a:moveTo>
                  <a:pt x="1634401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293228"/>
                </a:lnTo>
                <a:lnTo>
                  <a:pt x="2250" y="1376481"/>
                </a:lnTo>
                <a:lnTo>
                  <a:pt x="18000" y="1419232"/>
                </a:lnTo>
                <a:lnTo>
                  <a:pt x="60752" y="1434983"/>
                </a:lnTo>
                <a:lnTo>
                  <a:pt x="144005" y="1437233"/>
                </a:lnTo>
                <a:lnTo>
                  <a:pt x="1634401" y="1437233"/>
                </a:lnTo>
                <a:lnTo>
                  <a:pt x="1717654" y="1434983"/>
                </a:lnTo>
                <a:lnTo>
                  <a:pt x="1760405" y="1419232"/>
                </a:lnTo>
                <a:lnTo>
                  <a:pt x="1776156" y="1376481"/>
                </a:lnTo>
                <a:lnTo>
                  <a:pt x="1778406" y="1293228"/>
                </a:lnTo>
                <a:lnTo>
                  <a:pt x="1778406" y="144005"/>
                </a:lnTo>
                <a:lnTo>
                  <a:pt x="1776156" y="60752"/>
                </a:lnTo>
                <a:lnTo>
                  <a:pt x="1760405" y="18000"/>
                </a:lnTo>
                <a:lnTo>
                  <a:pt x="1717654" y="2250"/>
                </a:lnTo>
                <a:lnTo>
                  <a:pt x="1634401" y="0"/>
                </a:lnTo>
                <a:close/>
              </a:path>
            </a:pathLst>
          </a:custGeom>
          <a:solidFill>
            <a:srgbClr val="8ED8F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object 19"/>
          <p:cNvSpPr txBox="1"/>
          <p:nvPr/>
        </p:nvSpPr>
        <p:spPr>
          <a:xfrm>
            <a:off x="7557277" y="3084191"/>
            <a:ext cx="1503045" cy="1231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2090" marR="204470" lvl="0" indent="-12700" algn="ctr" defTabSz="91440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Pilíř  </a:t>
            </a:r>
            <a:r>
              <a:rPr kumimoji="0" sz="1800" b="1" i="0" u="none" strike="noStrike" kern="0" cap="none" spc="7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Sociální  </a:t>
            </a:r>
            <a:r>
              <a:rPr kumimoji="0" sz="1800" b="1" i="0" u="none" strike="noStrike" kern="0" cap="none" spc="65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stabiliza</a:t>
            </a:r>
            <a:r>
              <a:rPr kumimoji="0" sz="1800" b="1" i="0" u="none" strike="noStrike" kern="0" cap="none" spc="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c</a:t>
            </a:r>
            <a:r>
              <a:rPr kumimoji="0" sz="1800" b="1" i="0" u="none" strike="noStrike" kern="0" cap="none" spc="4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latin typeface="Calibri"/>
                <a:cs typeface="Calibri"/>
              </a:rPr>
              <a:t>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12700" marR="5080" lvl="0" indent="0" algn="ctr" defTabSz="914400" eaLnBrk="1" fontAlgn="auto" latinLnBrk="0" hangingPunct="1">
              <a:lnSpc>
                <a:spcPts val="1300"/>
              </a:lnSpc>
              <a:spcBef>
                <a:spcPts val="3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Odstranění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bariér</a:t>
            </a:r>
            <a:r>
              <a:rPr kumimoji="0" sz="1100" b="0" i="0" u="none" strike="noStrike" kern="0" cap="none" spc="-10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rozvoje  </a:t>
            </a:r>
            <a:r>
              <a:rPr kumimoji="0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souvisejících </a:t>
            </a:r>
            <a:r>
              <a: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se </a:t>
            </a:r>
            <a:r>
              <a:rPr kumimoji="0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sociální  </a:t>
            </a:r>
            <a:r>
              <a:rPr kumimoji="0" sz="1100" b="0" i="0" u="none" strike="noStrike" kern="0" cap="none" spc="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/>
                <a:cs typeface="Calibri"/>
              </a:rPr>
              <a:t>nestabilitou.</a:t>
            </a:r>
            <a:endParaRPr kumimoji="0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136168" y="4523050"/>
            <a:ext cx="71726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0" cap="none" spc="5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cs typeface="Calibri"/>
              </a:rPr>
              <a:t>Pilíř </a:t>
            </a:r>
            <a:r>
              <a:rPr kumimoji="0" lang="cs-CZ" sz="1800" b="1" i="0" u="none" strike="noStrike" kern="0" cap="none" spc="75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cs typeface="Calibri"/>
              </a:rPr>
              <a:t>Životní</a:t>
            </a:r>
            <a:r>
              <a:rPr kumimoji="0" lang="cs-CZ" sz="1800" b="1" i="0" u="none" strike="noStrike" kern="0" cap="none" spc="-20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800" b="1" i="0" u="none" strike="noStrike" kern="0" cap="none" spc="60" normalizeH="0" baseline="0" noProof="0" dirty="0">
                <a:ln>
                  <a:noFill/>
                </a:ln>
                <a:solidFill>
                  <a:srgbClr val="005496"/>
                </a:solidFill>
                <a:effectLst/>
                <a:uLnTx/>
                <a:uFillTx/>
                <a:cs typeface="Calibri"/>
              </a:rPr>
              <a:t>prostředí</a:t>
            </a:r>
            <a:endParaRPr kumimoji="0" lang="cs-CZ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26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0" cap="none" spc="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Kvalitnější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životní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prostředí.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Revitalizovaná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a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regenerovaná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území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pro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lepší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podnikání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a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zdravější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život</a:t>
            </a:r>
            <a:r>
              <a:rPr kumimoji="0" lang="cs-CZ" sz="1100" b="0" i="0" u="none" strike="noStrike" kern="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0" i="0" u="none" strike="noStrike" kern="0" cap="none" spc="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obyvatel</a:t>
            </a:r>
            <a:endParaRPr kumimoji="0" lang="cs-CZ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Calibri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10" y="6004336"/>
            <a:ext cx="9143990" cy="1043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0" cap="none" spc="50" normalizeH="0" baseline="0" noProof="0" dirty="0">
                <a:ln>
                  <a:noFill/>
                </a:ln>
                <a:solidFill>
                  <a:srgbClr val="40AD49"/>
                </a:solidFill>
                <a:effectLst/>
                <a:uLnTx/>
                <a:uFillTx/>
                <a:cs typeface="Calibri"/>
              </a:rPr>
              <a:t>Pilíř</a:t>
            </a:r>
            <a:r>
              <a:rPr kumimoji="0" lang="cs-CZ" sz="1800" b="1" i="0" u="none" strike="noStrike" kern="0" cap="none" spc="-75" normalizeH="0" baseline="0" noProof="0" dirty="0">
                <a:ln>
                  <a:noFill/>
                </a:ln>
                <a:solidFill>
                  <a:srgbClr val="40AD49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800" b="1" i="0" u="none" strike="noStrike" kern="0" cap="none" spc="55" normalizeH="0" baseline="0" noProof="0" dirty="0">
                <a:ln>
                  <a:noFill/>
                </a:ln>
                <a:solidFill>
                  <a:srgbClr val="40AD49"/>
                </a:solidFill>
                <a:effectLst/>
                <a:uLnTx/>
                <a:uFillTx/>
                <a:cs typeface="Calibri"/>
              </a:rPr>
              <a:t>Implementace</a:t>
            </a:r>
            <a:endParaRPr kumimoji="0" lang="cs-CZ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Calibri"/>
            </a:endParaRPr>
          </a:p>
          <a:p>
            <a:pPr marL="613410" marR="605790" lvl="0" indent="0" algn="ctr" defTabSz="914400" eaLnBrk="1" fontAlgn="auto" latinLnBrk="0" hangingPunct="1">
              <a:lnSpc>
                <a:spcPts val="1400"/>
              </a:lnSpc>
              <a:spcBef>
                <a:spcPts val="34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0" cap="none" spc="4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Víceúrovňová </a:t>
            </a:r>
            <a:r>
              <a:rPr kumimoji="0" lang="cs-CZ" sz="1100" b="1" i="0" u="none" strike="noStrike" kern="0" cap="none" spc="4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spolupráce </a:t>
            </a:r>
            <a:r>
              <a:rPr kumimoji="0" lang="cs-CZ" sz="1100" b="1" i="0" u="none" strike="noStrike" kern="0" cap="none" spc="3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veřejné </a:t>
            </a:r>
            <a:r>
              <a:rPr kumimoji="0" lang="cs-CZ" sz="1100" b="1" i="0" u="none" strike="noStrike" kern="0" cap="none" spc="4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správy; </a:t>
            </a:r>
            <a:r>
              <a:rPr kumimoji="0" lang="cs-CZ" sz="1100" b="1" i="0" u="none" strike="noStrike" kern="0" cap="none" spc="5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Využití </a:t>
            </a:r>
            <a:r>
              <a:rPr kumimoji="0" lang="cs-CZ" sz="1100" b="1" i="0" u="none" strike="noStrike" kern="0" cap="none" spc="4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stávajících </a:t>
            </a:r>
            <a:r>
              <a:rPr kumimoji="0" lang="cs-CZ" sz="1100" b="1" i="0" u="none" strike="noStrike" kern="0" cap="none" spc="5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programů </a:t>
            </a:r>
            <a:r>
              <a:rPr kumimoji="0" lang="cs-CZ" sz="1100" b="1" i="0" u="none" strike="noStrike" kern="0" cap="none" spc="4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a </a:t>
            </a:r>
            <a:r>
              <a:rPr kumimoji="0" lang="cs-CZ" sz="1100" b="1" i="0" u="none" strike="noStrike" kern="0" cap="none" spc="4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finančních zdrojů,  </a:t>
            </a:r>
            <a:r>
              <a:rPr kumimoji="0" lang="cs-CZ" sz="1100" b="1" i="0" u="none" strike="noStrike" kern="0" cap="none" spc="5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doplněných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7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v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5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případě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4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potřeby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4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novými;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5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Odborné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4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řízení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4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implementace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4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a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5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zodpovědnost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6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za</a:t>
            </a:r>
            <a:r>
              <a:rPr kumimoji="0" lang="cs-CZ" sz="1100" b="1" i="0" u="none" strike="noStrike" kern="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 </a:t>
            </a:r>
            <a:r>
              <a:rPr kumimoji="0" lang="cs-CZ" sz="1100" b="1" i="0" u="none" strike="noStrike" kern="0" cap="none" spc="4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cs typeface="Calibri"/>
              </a:rPr>
              <a:t>výsledky.</a:t>
            </a:r>
            <a:endParaRPr kumimoji="0" lang="cs-CZ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Calibri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object 20"/>
          <p:cNvSpPr/>
          <p:nvPr/>
        </p:nvSpPr>
        <p:spPr>
          <a:xfrm>
            <a:off x="8120598" y="283892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object 24"/>
          <p:cNvSpPr/>
          <p:nvPr/>
        </p:nvSpPr>
        <p:spPr>
          <a:xfrm>
            <a:off x="6252200" y="283892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object 28"/>
          <p:cNvSpPr/>
          <p:nvPr/>
        </p:nvSpPr>
        <p:spPr>
          <a:xfrm>
            <a:off x="4408507" y="283892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object 32"/>
          <p:cNvSpPr/>
          <p:nvPr/>
        </p:nvSpPr>
        <p:spPr>
          <a:xfrm>
            <a:off x="2505402" y="283892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object 36"/>
          <p:cNvSpPr/>
          <p:nvPr/>
        </p:nvSpPr>
        <p:spPr>
          <a:xfrm>
            <a:off x="696416" y="2838924"/>
            <a:ext cx="360045" cy="180340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object 21"/>
          <p:cNvSpPr/>
          <p:nvPr/>
        </p:nvSpPr>
        <p:spPr>
          <a:xfrm>
            <a:off x="8185936" y="4355206"/>
            <a:ext cx="360045" cy="138302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object 25"/>
          <p:cNvSpPr/>
          <p:nvPr/>
        </p:nvSpPr>
        <p:spPr>
          <a:xfrm>
            <a:off x="6317538" y="4355206"/>
            <a:ext cx="360045" cy="138302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object 29"/>
          <p:cNvSpPr/>
          <p:nvPr/>
        </p:nvSpPr>
        <p:spPr>
          <a:xfrm>
            <a:off x="4449139" y="4355206"/>
            <a:ext cx="360045" cy="138302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object 33"/>
          <p:cNvSpPr/>
          <p:nvPr/>
        </p:nvSpPr>
        <p:spPr>
          <a:xfrm>
            <a:off x="2580741" y="4355206"/>
            <a:ext cx="360045" cy="138302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object 37"/>
          <p:cNvSpPr/>
          <p:nvPr/>
        </p:nvSpPr>
        <p:spPr>
          <a:xfrm>
            <a:off x="712342" y="4355206"/>
            <a:ext cx="360045" cy="138302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object 21"/>
          <p:cNvSpPr/>
          <p:nvPr/>
        </p:nvSpPr>
        <p:spPr>
          <a:xfrm>
            <a:off x="8158313" y="5131416"/>
            <a:ext cx="387668" cy="130989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object 25"/>
          <p:cNvSpPr/>
          <p:nvPr/>
        </p:nvSpPr>
        <p:spPr>
          <a:xfrm>
            <a:off x="6289915" y="5131416"/>
            <a:ext cx="387668" cy="130989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object 29"/>
          <p:cNvSpPr/>
          <p:nvPr/>
        </p:nvSpPr>
        <p:spPr>
          <a:xfrm>
            <a:off x="4421516" y="5131416"/>
            <a:ext cx="387668" cy="130989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object 33"/>
          <p:cNvSpPr/>
          <p:nvPr/>
        </p:nvSpPr>
        <p:spPr>
          <a:xfrm>
            <a:off x="2553118" y="5131416"/>
            <a:ext cx="387668" cy="130989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object 37"/>
          <p:cNvSpPr/>
          <p:nvPr/>
        </p:nvSpPr>
        <p:spPr>
          <a:xfrm>
            <a:off x="684719" y="5131416"/>
            <a:ext cx="387668" cy="130989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object 23"/>
          <p:cNvSpPr/>
          <p:nvPr/>
        </p:nvSpPr>
        <p:spPr>
          <a:xfrm>
            <a:off x="8176995" y="5917261"/>
            <a:ext cx="368986" cy="148958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object 27"/>
          <p:cNvSpPr/>
          <p:nvPr/>
        </p:nvSpPr>
        <p:spPr>
          <a:xfrm>
            <a:off x="6308597" y="5917261"/>
            <a:ext cx="368986" cy="148958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object 31"/>
          <p:cNvSpPr/>
          <p:nvPr/>
        </p:nvSpPr>
        <p:spPr>
          <a:xfrm>
            <a:off x="4440198" y="5917261"/>
            <a:ext cx="368986" cy="148958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object 35"/>
          <p:cNvSpPr/>
          <p:nvPr/>
        </p:nvSpPr>
        <p:spPr>
          <a:xfrm>
            <a:off x="2571800" y="5917261"/>
            <a:ext cx="368986" cy="148958"/>
          </a:xfrm>
          <a:custGeom>
            <a:avLst/>
            <a:gdLst/>
            <a:ahLst/>
            <a:cxnLst/>
            <a:rect l="l" t="t" r="r" b="b"/>
            <a:pathLst>
              <a:path w="360045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object 39"/>
          <p:cNvSpPr/>
          <p:nvPr/>
        </p:nvSpPr>
        <p:spPr>
          <a:xfrm>
            <a:off x="703401" y="5917261"/>
            <a:ext cx="368986" cy="148958"/>
          </a:xfrm>
          <a:custGeom>
            <a:avLst/>
            <a:gdLst/>
            <a:ahLst/>
            <a:cxnLst/>
            <a:rect l="l" t="t" r="r" b="b"/>
            <a:pathLst>
              <a:path w="360044" h="180339">
                <a:moveTo>
                  <a:pt x="179908" y="0"/>
                </a:moveTo>
                <a:lnTo>
                  <a:pt x="0" y="179997"/>
                </a:lnTo>
                <a:lnTo>
                  <a:pt x="359905" y="179997"/>
                </a:lnTo>
                <a:lnTo>
                  <a:pt x="179908" y="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TextovéPole 44"/>
          <p:cNvSpPr txBox="1"/>
          <p:nvPr/>
        </p:nvSpPr>
        <p:spPr>
          <a:xfrm>
            <a:off x="2047164" y="421901"/>
            <a:ext cx="7096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Tematické pilíře Strategického rámce</a:t>
            </a:r>
          </a:p>
        </p:txBody>
      </p:sp>
    </p:spTree>
    <p:extLst>
      <p:ext uri="{BB962C8B-B14F-4D97-AF65-F5344CB8AC3E}">
        <p14:creationId xmlns:p14="http://schemas.microsoft.com/office/powerpoint/2010/main" val="1218118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972216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Návrhy opatření pro aktualizaci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831023"/>
              </p:ext>
            </p:extLst>
          </p:nvPr>
        </p:nvGraphicFramePr>
        <p:xfrm>
          <a:off x="78060" y="1307466"/>
          <a:ext cx="8952926" cy="5597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5382">
                  <a:extLst>
                    <a:ext uri="{9D8B030D-6E8A-4147-A177-3AD203B41FA5}">
                      <a16:colId xmlns:a16="http://schemas.microsoft.com/office/drawing/2014/main" xmlns="" val="1452126146"/>
                    </a:ext>
                  </a:extLst>
                </a:gridCol>
                <a:gridCol w="986184">
                  <a:extLst>
                    <a:ext uri="{9D8B030D-6E8A-4147-A177-3AD203B41FA5}">
                      <a16:colId xmlns:a16="http://schemas.microsoft.com/office/drawing/2014/main" xmlns="" val="1658642994"/>
                    </a:ext>
                  </a:extLst>
                </a:gridCol>
                <a:gridCol w="1095460">
                  <a:extLst>
                    <a:ext uri="{9D8B030D-6E8A-4147-A177-3AD203B41FA5}">
                      <a16:colId xmlns:a16="http://schemas.microsoft.com/office/drawing/2014/main" xmlns="" val="2994231938"/>
                    </a:ext>
                  </a:extLst>
                </a:gridCol>
                <a:gridCol w="6115900">
                  <a:extLst>
                    <a:ext uri="{9D8B030D-6E8A-4147-A177-3AD203B41FA5}">
                      <a16:colId xmlns:a16="http://schemas.microsoft.com/office/drawing/2014/main" xmlns="" val="2968365412"/>
                    </a:ext>
                  </a:extLst>
                </a:gridCol>
              </a:tblGrid>
              <a:tr h="4107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Název Pilíře</a:t>
                      </a:r>
                      <a:endParaRPr lang="cs-CZ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Strategický cíl</a:t>
                      </a:r>
                      <a:endParaRPr lang="cs-CZ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Region</a:t>
                      </a:r>
                      <a:endParaRPr lang="cs-CZ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Název opatření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333928079"/>
                  </a:ext>
                </a:extLst>
              </a:tr>
              <a:tr h="705394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D - Lidské zdroje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 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II_D.1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ÚK, KVK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Podpora realizace prezenční (ve vybraných oborech i kombinované) formy vysokoškolského studia realizovaného veřejnými VŠ přímo na území Karlovarského a Ústeckého kraje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595035043"/>
                  </a:ext>
                </a:extLst>
              </a:tr>
              <a:tr h="23436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II_D.2 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Nadregionální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Rozvoj multislužbových center dalšího vzdělávání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2731695522"/>
                  </a:ext>
                </a:extLst>
              </a:tr>
              <a:tr h="46677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II_D.2 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Nadregionální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Podpora obnovy a rozvoje materiálně-technického zázemí ZŠ a SŠ - vyhlášení specifických výzev IROP pro strukturálně postižené regiony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2180932266"/>
                  </a:ext>
                </a:extLst>
              </a:tr>
              <a:tr h="46677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II_D.2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ÚK, KVK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Program „Rozvoj jazykového vzdělávání – německý jazyk“ - Ústecký a Karlovarský kraj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4246199699"/>
                  </a:ext>
                </a:extLst>
              </a:tr>
              <a:tr h="410716"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 - Sociální stabilizace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II_E.1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Nadregionální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Podpora komunitního života a sociálních služeb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1353112110"/>
                  </a:ext>
                </a:extLst>
              </a:tr>
              <a:tr h="46677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II_E.2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Nadregionální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Podpora zdravotnictví ve strukturálně postižených regionech – obnova rozvoje materiálně-technické základny – část A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2131288814"/>
                  </a:ext>
                </a:extLst>
              </a:tr>
              <a:tr h="46677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II_E.2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Nadregionální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Podpora zdravotnictví ve strukturálně postižených regionech – Systémové změny směřující k zajištění kvalifikovaného zdravotnického personálu – část B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787760778"/>
                  </a:ext>
                </a:extLst>
              </a:tr>
              <a:tr h="41071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II_E.2</a:t>
                      </a: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Nadregionální</a:t>
                      </a: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Podpora zahraničních pracovníků</a:t>
                      </a: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4261150095"/>
                  </a:ext>
                </a:extLst>
              </a:tr>
              <a:tr h="46677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II_E.3 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Nadregionální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Podpora rozvoje venkovských oblastí (zamezení vylidňování venkova) ve strukturálně postižených regionech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575247188"/>
                  </a:ext>
                </a:extLst>
              </a:tr>
              <a:tr h="41071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II_E.3 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Nadregionální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Problematika bydlení - změna konceptu urbanistického řešení sídlišť (pilotáž)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1365219908"/>
                  </a:ext>
                </a:extLst>
              </a:tr>
              <a:tr h="46677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II_E.4</a:t>
                      </a:r>
                      <a:endParaRPr lang="cs-CZ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Nadregionální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+mn-lt"/>
                        </a:rPr>
                        <a:t>Systematická a kontinuální podpora patriotismu ve strukturálně postižených regionech</a:t>
                      </a:r>
                      <a:endParaRPr lang="cs-CZ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156980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117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Návrhy opatření pro aktualizaci akčního plánu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972216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Návrhy opatření pro aktualizaci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989154"/>
              </p:ext>
            </p:extLst>
          </p:nvPr>
        </p:nvGraphicFramePr>
        <p:xfrm>
          <a:off x="129652" y="1825633"/>
          <a:ext cx="8648590" cy="17473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0436">
                  <a:extLst>
                    <a:ext uri="{9D8B030D-6E8A-4147-A177-3AD203B41FA5}">
                      <a16:colId xmlns:a16="http://schemas.microsoft.com/office/drawing/2014/main" xmlns="" val="1566475146"/>
                    </a:ext>
                  </a:extLst>
                </a:gridCol>
                <a:gridCol w="1139690">
                  <a:extLst>
                    <a:ext uri="{9D8B030D-6E8A-4147-A177-3AD203B41FA5}">
                      <a16:colId xmlns:a16="http://schemas.microsoft.com/office/drawing/2014/main" xmlns="" val="3171186005"/>
                    </a:ext>
                  </a:extLst>
                </a:gridCol>
                <a:gridCol w="1124798">
                  <a:extLst>
                    <a:ext uri="{9D8B030D-6E8A-4147-A177-3AD203B41FA5}">
                      <a16:colId xmlns:a16="http://schemas.microsoft.com/office/drawing/2014/main" xmlns="" val="2188987345"/>
                    </a:ext>
                  </a:extLst>
                </a:gridCol>
                <a:gridCol w="5343666">
                  <a:extLst>
                    <a:ext uri="{9D8B030D-6E8A-4147-A177-3AD203B41FA5}">
                      <a16:colId xmlns:a16="http://schemas.microsoft.com/office/drawing/2014/main" xmlns="" val="371377510"/>
                    </a:ext>
                  </a:extLst>
                </a:gridCol>
              </a:tblGrid>
              <a:tr h="256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Název Pilíře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Strategický cíl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Region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Název opatření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26969683"/>
                  </a:ext>
                </a:extLst>
              </a:tr>
              <a:tr h="25606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F - Životní prostředí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II_F.1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Nadregionální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Zlepšení kvality ovzduší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2787986224"/>
                  </a:ext>
                </a:extLst>
              </a:tr>
              <a:tr h="25013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II_F.2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Nadregionální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Program na podporu energetického využívání odpadu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2688094824"/>
                  </a:ext>
                </a:extLst>
              </a:tr>
              <a:tr h="492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G - Infrastruktura </a:t>
                      </a:r>
                      <a:br>
                        <a:rPr lang="cs-CZ" sz="1400" dirty="0">
                          <a:effectLst/>
                        </a:rPr>
                      </a:br>
                      <a:r>
                        <a:rPr lang="cs-CZ" sz="1400" dirty="0">
                          <a:effectLst/>
                        </a:rPr>
                        <a:t>a veřejná správa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II_G.1 </a:t>
                      </a:r>
                      <a:br>
                        <a:rPr lang="cs-CZ" sz="1400" dirty="0">
                          <a:effectLst/>
                        </a:rPr>
                      </a:b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Nadregionální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Komplex opatření k opravám významných dopravních úseků silnic II. a III. třídy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2" marR="3652" marT="3652" marB="0" anchor="ctr"/>
                </a:tc>
                <a:extLst>
                  <a:ext uri="{0D108BD9-81ED-4DB2-BD59-A6C34878D82A}">
                    <a16:rowId xmlns:a16="http://schemas.microsoft.com/office/drawing/2014/main" xmlns="" val="202629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9374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695116"/>
            <a:ext cx="7772400" cy="870663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1"/>
                </a:solidFill>
              </a:rPr>
              <a:t/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dirty="0">
                <a:solidFill>
                  <a:schemeClr val="bg1"/>
                </a:solidFill>
              </a:rPr>
              <a:t/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dirty="0">
                <a:solidFill>
                  <a:schemeClr val="bg1"/>
                </a:solidFill>
              </a:rPr>
              <a:t/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sz="4400" b="1" spc="7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Děkujeme za pozornost.</a:t>
            </a:r>
          </a:p>
        </p:txBody>
      </p:sp>
      <p:sp>
        <p:nvSpPr>
          <p:cNvPr id="3" name="object 6"/>
          <p:cNvSpPr txBox="1"/>
          <p:nvPr/>
        </p:nvSpPr>
        <p:spPr>
          <a:xfrm>
            <a:off x="1436085" y="2731484"/>
            <a:ext cx="6080760" cy="966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000" b="1" spc="70" dirty="0">
                <a:solidFill>
                  <a:schemeClr val="bg1"/>
                </a:solidFill>
                <a:latin typeface="Calibri"/>
                <a:cs typeface="Calibri"/>
              </a:rPr>
              <a:t>Gabriela </a:t>
            </a:r>
            <a:r>
              <a:rPr sz="4000" b="1" spc="55" dirty="0">
                <a:solidFill>
                  <a:schemeClr val="bg1"/>
                </a:solidFill>
                <a:latin typeface="Calibri"/>
                <a:cs typeface="Calibri"/>
              </a:rPr>
              <a:t>Nekolová</a:t>
            </a:r>
            <a:endParaRPr sz="4000" dirty="0">
              <a:solidFill>
                <a:schemeClr val="bg1"/>
              </a:solidFill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80"/>
              </a:spcBef>
            </a:pPr>
            <a:r>
              <a:rPr lang="cs-CZ" sz="2200" b="1" spc="105" dirty="0">
                <a:solidFill>
                  <a:schemeClr val="bg1"/>
                </a:solidFill>
                <a:latin typeface="Calibri"/>
                <a:cs typeface="Calibri"/>
              </a:rPr>
              <a:t>zástupkyně</a:t>
            </a:r>
            <a:r>
              <a:rPr sz="2200" b="1" spc="-6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chemeClr val="bg1"/>
                </a:solidFill>
                <a:latin typeface="Calibri"/>
                <a:cs typeface="Calibri"/>
              </a:rPr>
              <a:t>zmocněnce</a:t>
            </a:r>
            <a:r>
              <a:rPr sz="2200" b="1" spc="-6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chemeClr val="bg1"/>
                </a:solidFill>
                <a:latin typeface="Calibri"/>
                <a:cs typeface="Calibri"/>
              </a:rPr>
              <a:t>vlády</a:t>
            </a:r>
            <a:r>
              <a:rPr sz="2200" b="1" spc="-6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chemeClr val="bg1"/>
                </a:solidFill>
                <a:latin typeface="Calibri"/>
                <a:cs typeface="Calibri"/>
              </a:rPr>
              <a:t>pro</a:t>
            </a:r>
            <a:r>
              <a:rPr sz="2200" b="1" spc="-6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2200" b="1" spc="60" dirty="0">
                <a:solidFill>
                  <a:schemeClr val="bg1"/>
                </a:solidFill>
                <a:latin typeface="Calibri"/>
                <a:cs typeface="Calibri"/>
              </a:rPr>
              <a:t>MSK,</a:t>
            </a:r>
            <a:r>
              <a:rPr sz="2200" b="1" spc="-6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2200" b="1" spc="105" dirty="0">
                <a:solidFill>
                  <a:schemeClr val="bg1"/>
                </a:solidFill>
                <a:latin typeface="Calibri"/>
                <a:cs typeface="Calibri"/>
              </a:rPr>
              <a:t>ÚK</a:t>
            </a:r>
            <a:r>
              <a:rPr sz="2200" b="1" spc="-6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sz="2200" b="1" spc="-6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2200" b="1" spc="130" dirty="0">
                <a:solidFill>
                  <a:schemeClr val="bg1"/>
                </a:solidFill>
                <a:latin typeface="Calibri"/>
                <a:cs typeface="Calibri"/>
              </a:rPr>
              <a:t>KVK</a:t>
            </a:r>
            <a:endParaRPr sz="2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4" name="object 6"/>
          <p:cNvSpPr txBox="1"/>
          <p:nvPr/>
        </p:nvSpPr>
        <p:spPr>
          <a:xfrm>
            <a:off x="3196647" y="5654927"/>
            <a:ext cx="594735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4000" b="1" spc="70" dirty="0">
                <a:solidFill>
                  <a:schemeClr val="bg1"/>
                </a:solidFill>
                <a:latin typeface="Calibri"/>
                <a:cs typeface="Calibri"/>
              </a:rPr>
              <a:t>www.restartregionu.cz</a:t>
            </a:r>
            <a:endParaRPr sz="4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992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Mezníky realizace schváleného akčního plánu a postup jeho aktualizace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2023162"/>
            <a:ext cx="8200571" cy="4618269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cs-CZ" sz="1600" dirty="0"/>
              <a:t>V roce 2015 bylo usnesením č. 826 uloženo </a:t>
            </a:r>
            <a:r>
              <a:rPr lang="cs-CZ" sz="1600" b="1" dirty="0"/>
              <a:t>zpracování Strategie hospodářské restrukturalizace ÚK, MSK a KVK</a:t>
            </a:r>
            <a:r>
              <a:rPr lang="cs-CZ" sz="1600" dirty="0"/>
              <a:t>.</a:t>
            </a:r>
          </a:p>
          <a:p>
            <a:pPr algn="just"/>
            <a:r>
              <a:rPr lang="cs-CZ" sz="1600" dirty="0"/>
              <a:t>V lednu 2017 usnesením č. 3 bylo uloženo </a:t>
            </a:r>
            <a:r>
              <a:rPr lang="cs-CZ" sz="1600" b="1" dirty="0"/>
              <a:t>zpracování Akčního plánu Strategie hospodářské restrukturalizace ÚK, MSK a KVK</a:t>
            </a:r>
            <a:r>
              <a:rPr lang="cs-CZ" sz="1600" dirty="0"/>
              <a:t>.</a:t>
            </a:r>
          </a:p>
          <a:p>
            <a:pPr algn="just"/>
            <a:r>
              <a:rPr lang="cs-CZ" sz="1600" b="1" dirty="0">
                <a:solidFill>
                  <a:srgbClr val="FF0000"/>
                </a:solidFill>
              </a:rPr>
              <a:t>Souhrnný akční plán byl schválen vládou ČR na základě usnesení č. 503 ze dne 10. 7. 2017 a v současné době probíhají jednání s dotčenými resorty o přípravě a realizaci jednotlivých opatření. </a:t>
            </a:r>
          </a:p>
          <a:p>
            <a:pPr algn="just"/>
            <a:r>
              <a:rPr lang="cs-CZ" sz="1600" dirty="0"/>
              <a:t>Pro komunikaci se širokou veřejnost byl zvolen název </a:t>
            </a:r>
            <a:r>
              <a:rPr lang="cs-CZ" sz="1600" b="1" dirty="0"/>
              <a:t>RE:START</a:t>
            </a:r>
            <a:r>
              <a:rPr lang="cs-CZ" sz="1600" dirty="0"/>
              <a:t>, který  vystihuje znovunastartování hospodářského rozvoje.</a:t>
            </a:r>
          </a:p>
          <a:p>
            <a:pPr algn="just"/>
            <a:r>
              <a:rPr lang="cs-CZ" sz="1600" b="1" dirty="0"/>
              <a:t>Program RE:START a akční plán představuje první realizační dokument procesu hospodářské restrukturalizace MSK, ÚK a KVK</a:t>
            </a:r>
          </a:p>
          <a:p>
            <a:pPr algn="just"/>
            <a:r>
              <a:rPr lang="cs-CZ" sz="1600" b="1" dirty="0"/>
              <a:t>Akční plán je rozdělen podle 7 pilířů Strategického rámce hospodářské restrukturalizace.</a:t>
            </a:r>
            <a:r>
              <a:rPr lang="cs-CZ" sz="1600" dirty="0"/>
              <a:t> </a:t>
            </a:r>
          </a:p>
          <a:p>
            <a:pPr algn="just"/>
            <a:r>
              <a:rPr lang="cs-CZ" sz="1600" dirty="0"/>
              <a:t>Každý z pilířů obsahuje opatření tzv. nadregionálního charakteru a v případě potřeby i specifická regionální opatření.</a:t>
            </a:r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3084059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9651" y="1487631"/>
            <a:ext cx="882327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rgbClr val="C00000"/>
                </a:solidFill>
                <a:sym typeface="Calibri"/>
              </a:rPr>
              <a:t>Vyhodnocení realizace Akčního plánu za 4 měsíce jeho realizace</a:t>
            </a:r>
            <a:endParaRPr lang="cs-CZ" sz="1600" b="1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1400" u="sng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</p:txBody>
      </p:sp>
      <p:sp>
        <p:nvSpPr>
          <p:cNvPr id="7" name="Obdélník 6"/>
          <p:cNvSpPr/>
          <p:nvPr/>
        </p:nvSpPr>
        <p:spPr>
          <a:xfrm>
            <a:off x="246743" y="1855679"/>
            <a:ext cx="81880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600" b="1" dirty="0" smtClean="0"/>
              <a:t>Fáze </a:t>
            </a:r>
            <a:r>
              <a:rPr lang="cs-CZ" sz="1600" b="1" dirty="0"/>
              <a:t>realizace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b="1" dirty="0"/>
              <a:t>Příprava – </a:t>
            </a:r>
            <a:r>
              <a:rPr lang="cs-CZ" sz="1600" dirty="0"/>
              <a:t>realizace úvodních schůzek s resorty, nastavení úkolů a aktivit nezbytných pro realizaci opatření …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b="1" dirty="0"/>
              <a:t>Rozpracování – </a:t>
            </a:r>
            <a:r>
              <a:rPr lang="cs-CZ" sz="1600" dirty="0"/>
              <a:t>stanovení časového harmonogramu, sběr dat (šetření absorpční kapacity atp.), potvrzení nositelů a dalších případných spolupracujících subjektů…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b="1" dirty="0"/>
              <a:t>Finalizace – </a:t>
            </a:r>
            <a:r>
              <a:rPr lang="cs-CZ" sz="1600" dirty="0"/>
              <a:t>příprava nastavení výzvy, její vyhlášení, vyhodnocení, zpracovaní studie či analýzy…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b="1" dirty="0">
                <a:solidFill>
                  <a:srgbClr val="FF0000"/>
                </a:solidFill>
              </a:rPr>
              <a:t>Červeně zvýrazněné – </a:t>
            </a:r>
            <a:r>
              <a:rPr lang="cs-CZ" sz="1600" dirty="0">
                <a:solidFill>
                  <a:srgbClr val="FF0000"/>
                </a:solidFill>
              </a:rPr>
              <a:t>priority opatření. Takto byly priority schválené 13.6.2017 na Plenárním zasedání RHSD </a:t>
            </a:r>
            <a:r>
              <a:rPr lang="cs-CZ" sz="1600" dirty="0" smtClean="0">
                <a:solidFill>
                  <a:srgbClr val="FF0000"/>
                </a:solidFill>
              </a:rPr>
              <a:t>Karlovarského kraje.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FF0000"/>
                </a:solidFill>
              </a:rPr>
              <a:t>POZN. </a:t>
            </a:r>
            <a:r>
              <a:rPr lang="cs-CZ" sz="1600" dirty="0" smtClean="0">
                <a:solidFill>
                  <a:srgbClr val="FF0000"/>
                </a:solidFill>
              </a:rPr>
              <a:t>Mezi priority bylo zařazeno i opatření „D.1.2</a:t>
            </a:r>
            <a:r>
              <a:rPr lang="cs-CZ" sz="1600" dirty="0">
                <a:solidFill>
                  <a:srgbClr val="FF0000"/>
                </a:solidFill>
              </a:rPr>
              <a:t>. Podpora a realizace prezenční i kombinované formy VŠ studia  realizovaného  na území </a:t>
            </a:r>
            <a:r>
              <a:rPr lang="cs-CZ" sz="1600" dirty="0" smtClean="0">
                <a:solidFill>
                  <a:srgbClr val="FF0000"/>
                </a:solidFill>
              </a:rPr>
              <a:t>KVK“, které bylo zařazeno do zásobníku schváleného Souhrnného Akčního plánu – v současné době je připravována plnohodnotná integrace tohoto opatření do aktualizace Souhrnného Akčního plánu.</a:t>
            </a:r>
            <a:endParaRPr lang="cs-CZ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093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281837" y="861173"/>
            <a:ext cx="666144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r>
              <a:rPr lang="cs-CZ" sz="1600" b="1" cap="all" dirty="0">
                <a:solidFill>
                  <a:schemeClr val="bg1"/>
                </a:solidFill>
                <a:sym typeface="Calibri"/>
              </a:rPr>
              <a:t>Vyhodnocení realizace Akčního plánu za 4 měsíce jeho realizace</a:t>
            </a:r>
            <a:endParaRPr lang="cs-CZ" sz="1600" b="1" dirty="0">
              <a:solidFill>
                <a:schemeClr val="bg1"/>
              </a:solidFill>
              <a:sym typeface="Calibri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1400" u="sng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14823"/>
              </p:ext>
            </p:extLst>
          </p:nvPr>
        </p:nvGraphicFramePr>
        <p:xfrm>
          <a:off x="129650" y="1328724"/>
          <a:ext cx="9014349" cy="54064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9164">
                  <a:extLst>
                    <a:ext uri="{9D8B030D-6E8A-4147-A177-3AD203B41FA5}">
                      <a16:colId xmlns:a16="http://schemas.microsoft.com/office/drawing/2014/main" xmlns="" val="2485544239"/>
                    </a:ext>
                  </a:extLst>
                </a:gridCol>
                <a:gridCol w="6335271">
                  <a:extLst>
                    <a:ext uri="{9D8B030D-6E8A-4147-A177-3AD203B41FA5}">
                      <a16:colId xmlns:a16="http://schemas.microsoft.com/office/drawing/2014/main" xmlns="" val="577530180"/>
                    </a:ext>
                  </a:extLst>
                </a:gridCol>
                <a:gridCol w="1729914">
                  <a:extLst>
                    <a:ext uri="{9D8B030D-6E8A-4147-A177-3AD203B41FA5}">
                      <a16:colId xmlns:a16="http://schemas.microsoft.com/office/drawing/2014/main" xmlns="" val="1868486332"/>
                    </a:ext>
                  </a:extLst>
                </a:gridCol>
              </a:tblGrid>
              <a:tr h="499677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č. Opatření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u="none" strike="noStrike" dirty="0">
                          <a:effectLst/>
                        </a:rPr>
                        <a:t>Název opatření a odkaz na monitorovací kartu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Aktuální fáze realizace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4827810"/>
                  </a:ext>
                </a:extLst>
              </a:tr>
              <a:tr h="324854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A.1.1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Program na podporu modernizace technologií firem -Technologie</a:t>
                      </a:r>
                      <a:endParaRPr lang="pl-PL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extLst>
                  <a:ext uri="{0D108BD9-81ED-4DB2-BD59-A6C34878D82A}">
                    <a16:rowId xmlns:a16="http://schemas.microsoft.com/office/drawing/2014/main" xmlns="" val="3698549581"/>
                  </a:ext>
                </a:extLst>
              </a:tr>
              <a:tr h="18563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A.1.2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Exportní vzdělávání – posílení kapacit a specifických zaměření služeb podpory exportu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extLst>
                  <a:ext uri="{0D108BD9-81ED-4DB2-BD59-A6C34878D82A}">
                    <a16:rowId xmlns:a16="http://schemas.microsoft.com/office/drawing/2014/main" xmlns="" val="1827977820"/>
                  </a:ext>
                </a:extLst>
              </a:tr>
              <a:tr h="35269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A.2.1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Podnikavý region (PODREG) - program na podporu začínajících podnikatelů či potenciálních podnikatelských záměrů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extLst>
                  <a:ext uri="{0D108BD9-81ED-4DB2-BD59-A6C34878D82A}">
                    <a16:rowId xmlns:a16="http://schemas.microsoft.com/office/drawing/2014/main" xmlns="" val="3836598959"/>
                  </a:ext>
                </a:extLst>
              </a:tr>
              <a:tr h="18563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A.2.2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Rozvoj podnikatelského poradenství </a:t>
                      </a:r>
                      <a:r>
                        <a:rPr lang="cs-CZ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CzechInvestu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extLst>
                  <a:ext uri="{0D108BD9-81ED-4DB2-BD59-A6C34878D82A}">
                    <a16:rowId xmlns:a16="http://schemas.microsoft.com/office/drawing/2014/main" xmlns="" val="1820436285"/>
                  </a:ext>
                </a:extLst>
              </a:tr>
              <a:tr h="18563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A.3.1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Podprogram programu TREND pro strukturálně postižené kraje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rozpracování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extLst>
                  <a:ext uri="{0D108BD9-81ED-4DB2-BD59-A6C34878D82A}">
                    <a16:rowId xmlns:a16="http://schemas.microsoft.com/office/drawing/2014/main" xmlns="" val="207326006"/>
                  </a:ext>
                </a:extLst>
              </a:tr>
              <a:tr h="18563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B.1.1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Vzdělávání v oblasti rozvoje místních ekonomik, lákání investic a podpory podnikání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81166829"/>
                  </a:ext>
                </a:extLst>
              </a:tr>
              <a:tr h="41766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B.2.1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Program na regeneraci a podnikatelské využití </a:t>
                      </a:r>
                      <a:r>
                        <a:rPr lang="cs-CZ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brownfieldů</a:t>
                      </a: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vč. navýšení alokace tohoto programu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finalizace/splněno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78009249"/>
                  </a:ext>
                </a:extLst>
              </a:tr>
              <a:tr h="37126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B.2.2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Program na zajištění nabídky průmyslových ploch typu </a:t>
                      </a:r>
                      <a:r>
                        <a:rPr lang="cs-CZ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greenfield</a:t>
                      </a: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a zlepšování kvality a využitelnosti stávajících průmyslových zón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1206097"/>
                  </a:ext>
                </a:extLst>
              </a:tr>
              <a:tr h="18563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B.3.1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Komplexní opatření k rozvoji regionální politiky </a:t>
                      </a:r>
                      <a:r>
                        <a:rPr lang="cs-CZ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Aftercare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 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02426282"/>
                  </a:ext>
                </a:extLst>
              </a:tr>
              <a:tr h="556892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B.1.3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Návrh komplexního projektu propojujícího v Ústeckém a Karlovarském kraji těžbu lithia a doprovodných kovů na ložisku Cínovec, zpracování koncentrátu na běžně prodejný </a:t>
                      </a:r>
                      <a:r>
                        <a:rPr lang="cs-CZ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poloprodukt</a:t>
                      </a: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a využití lithia případně dalších kovů v inovativních firmách provádějících 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59539076"/>
                  </a:ext>
                </a:extLst>
              </a:tr>
              <a:tr h="18563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B.1.2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Jessica </a:t>
                      </a:r>
                      <a:r>
                        <a:rPr lang="cs-CZ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Moravskoslezsko</a:t>
                      </a: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II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4071135"/>
                  </a:ext>
                </a:extLst>
              </a:tr>
              <a:tr h="37126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C.1.1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Program zaměřený na podporu bilaterární spolupráce v aplikovaném výzkumu, včetně podpory přeshraničních projektů (Program DELTA2 – přímá návaznost na program DELTA)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extLst>
                  <a:ext uri="{0D108BD9-81ED-4DB2-BD59-A6C34878D82A}">
                    <a16:rowId xmlns:a16="http://schemas.microsoft.com/office/drawing/2014/main" xmlns="" val="1979918435"/>
                  </a:ext>
                </a:extLst>
              </a:tr>
              <a:tr h="55164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C.1.2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Program zaměřený na podporu technologického transferu, který by mohl do budoucna podporovat propojování lokálních inovativních MSP s výzkumnými organizacemi (Program GAMA2 – přímá návaznost na program GAMA)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49" marR="8449" marT="8449" marB="0" anchor="b"/>
                </a:tc>
                <a:extLst>
                  <a:ext uri="{0D108BD9-81ED-4DB2-BD59-A6C34878D82A}">
                    <a16:rowId xmlns:a16="http://schemas.microsoft.com/office/drawing/2014/main" xmlns="" val="3688739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861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1400" u="sng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101180"/>
              </p:ext>
            </p:extLst>
          </p:nvPr>
        </p:nvGraphicFramePr>
        <p:xfrm>
          <a:off x="129650" y="1315842"/>
          <a:ext cx="8823277" cy="54425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535">
                  <a:extLst>
                    <a:ext uri="{9D8B030D-6E8A-4147-A177-3AD203B41FA5}">
                      <a16:colId xmlns:a16="http://schemas.microsoft.com/office/drawing/2014/main" xmlns="" val="4022901672"/>
                    </a:ext>
                  </a:extLst>
                </a:gridCol>
                <a:gridCol w="6305497">
                  <a:extLst>
                    <a:ext uri="{9D8B030D-6E8A-4147-A177-3AD203B41FA5}">
                      <a16:colId xmlns:a16="http://schemas.microsoft.com/office/drawing/2014/main" xmlns="" val="3709830123"/>
                    </a:ext>
                  </a:extLst>
                </a:gridCol>
                <a:gridCol w="1693245">
                  <a:extLst>
                    <a:ext uri="{9D8B030D-6E8A-4147-A177-3AD203B41FA5}">
                      <a16:colId xmlns:a16="http://schemas.microsoft.com/office/drawing/2014/main" xmlns="" val="3981388952"/>
                    </a:ext>
                  </a:extLst>
                </a:gridCol>
              </a:tblGrid>
              <a:tr h="52411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č. Opatření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Název opatření a odkaz na monitorovací kartu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Aktuální fáze realizace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6087350"/>
                  </a:ext>
                </a:extLst>
              </a:tr>
              <a:tr h="446765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C.1.3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Podpora bilaterární a multilaterální spolupráce v aplikovaném výzkumu (program EPSILON)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rozpracování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extLst>
                  <a:ext uri="{0D108BD9-81ED-4DB2-BD59-A6C34878D82A}">
                    <a16:rowId xmlns:a16="http://schemas.microsoft.com/office/drawing/2014/main" xmlns="" val="748046236"/>
                  </a:ext>
                </a:extLst>
              </a:tr>
              <a:tr h="22538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C.1.9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Vytvoření Národní inovační platformy pro chemii (NIP VIII. Chemie)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extLst>
                  <a:ext uri="{0D108BD9-81ED-4DB2-BD59-A6C34878D82A}">
                    <a16:rowId xmlns:a16="http://schemas.microsoft.com/office/drawing/2014/main" xmlns="" val="2097219597"/>
                  </a:ext>
                </a:extLst>
              </a:tr>
              <a:tr h="446765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C.2.1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 na podporu aplikovaného společenskovědního a humanitního výzkumu, experimentálního vývoje a inovací (program ÉTA)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rozpracování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extLst>
                  <a:ext uri="{0D108BD9-81ED-4DB2-BD59-A6C34878D82A}">
                    <a16:rowId xmlns:a16="http://schemas.microsoft.com/office/drawing/2014/main" xmlns="" val="2316445938"/>
                  </a:ext>
                </a:extLst>
              </a:tr>
              <a:tr h="22538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C.2.3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 získávání expertů pro krajskou </a:t>
                      </a:r>
                      <a:r>
                        <a:rPr lang="cs-CZ" sz="14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VaV</a:t>
                      </a: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excelenci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rozpracování 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extLst>
                  <a:ext uri="{0D108BD9-81ED-4DB2-BD59-A6C34878D82A}">
                    <a16:rowId xmlns:a16="http://schemas.microsoft.com/office/drawing/2014/main" xmlns="" val="3728121968"/>
                  </a:ext>
                </a:extLst>
              </a:tr>
              <a:tr h="446765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C.2.4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Zpracovat podrobnou analýzu potenciálu a reálných možností využití geotermální energie ve všech dotčených krajích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extLst>
                  <a:ext uri="{0D108BD9-81ED-4DB2-BD59-A6C34878D82A}">
                    <a16:rowId xmlns:a16="http://schemas.microsoft.com/office/drawing/2014/main" xmlns="" val="2600324470"/>
                  </a:ext>
                </a:extLst>
              </a:tr>
              <a:tr h="446765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C.2.5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Testování autonomních silničních vozidel v reálném (nebo téměř reálném) silničním provozu města Ústí nad Labem - U "SMART" ZONE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finalizace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extLst>
                  <a:ext uri="{0D108BD9-81ED-4DB2-BD59-A6C34878D82A}">
                    <a16:rowId xmlns:a16="http://schemas.microsoft.com/office/drawing/2014/main" xmlns="" val="3368013303"/>
                  </a:ext>
                </a:extLst>
              </a:tr>
              <a:tr h="22538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C.1.8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Vzdělávání a výzkum v oblasti lázeňství a balneologie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Fáze přípravy 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/>
                </a:tc>
                <a:extLst>
                  <a:ext uri="{0D108BD9-81ED-4DB2-BD59-A6C34878D82A}">
                    <a16:rowId xmlns:a16="http://schemas.microsoft.com/office/drawing/2014/main" xmlns="" val="1424818932"/>
                  </a:ext>
                </a:extLst>
              </a:tr>
              <a:tr h="6681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D.1.1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Komplexní opatření „Regionální talent management“ - zvýšení atraktivity krajů pro život obyvatel, a rozšíření nabídky perspektivních pracovních a kariérních vyhlídek pro mladé a kvalifikované odborníky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1054294"/>
                  </a:ext>
                </a:extLst>
              </a:tr>
              <a:tr h="446765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D.1.3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Cílené komplementární výzvy z Operačního programu Výzkum, vývoj a vzdělávání pro VŠ ve strukturálně postižených regionech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Fáze rozpracování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3394648"/>
                  </a:ext>
                </a:extLst>
              </a:tr>
              <a:tr h="6681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D.1.4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Revize systému investičních pobídek - v případě všech okresů dotčených krajů bez ohledu na podíl nezaměstnaných osob poskytovat hmotnou podporu na vytváření pracovních míst v rozsahu 200 000 Kč/místo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123106"/>
                  </a:ext>
                </a:extLst>
              </a:tr>
              <a:tr h="22538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Komplex opatření rozvíjející kariérové poradenství a další vzdělávání v krajích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0280851"/>
                  </a:ext>
                </a:extLst>
              </a:tr>
              <a:tr h="446765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D.2.2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 „</a:t>
                      </a:r>
                      <a:r>
                        <a:rPr lang="cs-CZ" sz="14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I do“ - zlepšení komunikace v anglickém jazyce u absolventů základních a středních škol 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5287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8336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1400" u="sng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173691"/>
              </p:ext>
            </p:extLst>
          </p:nvPr>
        </p:nvGraphicFramePr>
        <p:xfrm>
          <a:off x="246743" y="1614808"/>
          <a:ext cx="8823276" cy="52048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535">
                  <a:extLst>
                    <a:ext uri="{9D8B030D-6E8A-4147-A177-3AD203B41FA5}">
                      <a16:colId xmlns:a16="http://schemas.microsoft.com/office/drawing/2014/main" xmlns="" val="1822728340"/>
                    </a:ext>
                  </a:extLst>
                </a:gridCol>
                <a:gridCol w="6305495">
                  <a:extLst>
                    <a:ext uri="{9D8B030D-6E8A-4147-A177-3AD203B41FA5}">
                      <a16:colId xmlns:a16="http://schemas.microsoft.com/office/drawing/2014/main" xmlns="" val="1038857513"/>
                    </a:ext>
                  </a:extLst>
                </a:gridCol>
                <a:gridCol w="1693246">
                  <a:extLst>
                    <a:ext uri="{9D8B030D-6E8A-4147-A177-3AD203B41FA5}">
                      <a16:colId xmlns:a16="http://schemas.microsoft.com/office/drawing/2014/main" xmlns="" val="1459987627"/>
                    </a:ext>
                  </a:extLst>
                </a:gridCol>
              </a:tblGrid>
              <a:tr h="39304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D.2.3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 zaměřený na přípravu zaměstnanců pro moderní průmyslové firmy (vzdělávání 4.0 a práce 4.0 pro průmysl 4.0)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67669289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D.2.4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Rozvoj predikčního systému trhu práce prostřednictvím projektu KOMPAS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1608650"/>
                  </a:ext>
                </a:extLst>
              </a:tr>
              <a:tr h="39304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D.2.5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Realizace projektů PIPS (Podpora informačních a poradenských středisek) a EFES (efektivní služby zaměstnanosti)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7219223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D.2.6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Intenzivní využívání NSP v činnosti ÚP ČR (zprostředkování, poradenství, rekvalifikace)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přípravy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02700763"/>
                  </a:ext>
                </a:extLst>
              </a:tr>
              <a:tr h="50829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D.2.7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 souladu se zákonnými postupy při zadávání veřejných zakázek bude ÚP ČR při výběru dodavatelů poradenských služeb akceptovat nabídky a aktivně oslovovat řemeslné inkubátory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65776600"/>
                  </a:ext>
                </a:extLst>
              </a:tr>
              <a:tr h="39304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D.2.8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Intenzifikace využití zvolené rekvalifikace – cílené využívání ustanovení § 109a Zákona o zaměstnanosti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přípravy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7401824"/>
                  </a:ext>
                </a:extLst>
              </a:tr>
              <a:tr h="39304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D.2.9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Zpracování analýzy možnosti zavedení podpory v rekvalifikaci i v případě § 109a Zákona o zaměstnanosti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přípravy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1599427"/>
                  </a:ext>
                </a:extLst>
              </a:tr>
              <a:tr h="33886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D.2.10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Realizace stávajících preventivních opatření v MSK a vyhodnocení jejich účinnosti na cílovou skupinu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95222729"/>
                  </a:ext>
                </a:extLst>
              </a:tr>
              <a:tr h="58586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D.2.11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Zpracování analýzy možnosti vytvoření nových či přizpůsobení stávajících nástrojů podporujících přizpůsobení podniků a jejich zaměstnanců technologickým změnám v prostředí 4. průmyslové revoluce při zachování maximální možné míry zaměstnanosti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53960075"/>
                  </a:ext>
                </a:extLst>
              </a:tr>
              <a:tr h="58586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D.2.12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Analýza současného stavu v oblasti slaďování rodinného a pracovního života ve vybraných regionech, které jsou typické vyšším podílem zaměstnání v průmyslových odvětvích a s tím spojeným směnným provozem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6816407"/>
                  </a:ext>
                </a:extLst>
              </a:tr>
              <a:tr h="338861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D.3.1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 „Krok za krokem na trh práce“ – rozvoj zaměstnatelnosti dlouhodobě nezaměstnaných osob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Fáze přípravy</a:t>
                      </a: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85582509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D.3.2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Komplexní opatření zaměřený na podporu tzv. tranzitních sociálních podniků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8" marR="7018" marT="7018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3541184"/>
                  </a:ext>
                </a:extLst>
              </a:tr>
            </a:tbl>
          </a:graphicData>
        </a:graphic>
      </p:graphicFrame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553285"/>
              </p:ext>
            </p:extLst>
          </p:nvPr>
        </p:nvGraphicFramePr>
        <p:xfrm>
          <a:off x="246743" y="1243643"/>
          <a:ext cx="8823277" cy="371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535">
                  <a:extLst>
                    <a:ext uri="{9D8B030D-6E8A-4147-A177-3AD203B41FA5}">
                      <a16:colId xmlns:a16="http://schemas.microsoft.com/office/drawing/2014/main" xmlns="" val="3069295696"/>
                    </a:ext>
                  </a:extLst>
                </a:gridCol>
                <a:gridCol w="6305497">
                  <a:extLst>
                    <a:ext uri="{9D8B030D-6E8A-4147-A177-3AD203B41FA5}">
                      <a16:colId xmlns:a16="http://schemas.microsoft.com/office/drawing/2014/main" xmlns="" val="2169963415"/>
                    </a:ext>
                  </a:extLst>
                </a:gridCol>
                <a:gridCol w="1693245">
                  <a:extLst>
                    <a:ext uri="{9D8B030D-6E8A-4147-A177-3AD203B41FA5}">
                      <a16:colId xmlns:a16="http://schemas.microsoft.com/office/drawing/2014/main" xmlns="" val="2503689963"/>
                    </a:ext>
                  </a:extLst>
                </a:gridCol>
              </a:tblGrid>
              <a:tr h="371165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u="none" strike="noStrike" dirty="0">
                          <a:effectLst/>
                        </a:rPr>
                        <a:t>č. Opatření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1" u="none" strike="noStrike" dirty="0">
                          <a:effectLst/>
                        </a:rPr>
                        <a:t>Název opatření a odkaz na monitorovací kartu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u="none" strike="noStrike" dirty="0">
                          <a:effectLst/>
                        </a:rPr>
                        <a:t>Aktuální fáze realizace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9128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300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1400" u="sng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180826"/>
              </p:ext>
            </p:extLst>
          </p:nvPr>
        </p:nvGraphicFramePr>
        <p:xfrm>
          <a:off x="246743" y="1398136"/>
          <a:ext cx="8823277" cy="6047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535">
                  <a:extLst>
                    <a:ext uri="{9D8B030D-6E8A-4147-A177-3AD203B41FA5}">
                      <a16:colId xmlns:a16="http://schemas.microsoft.com/office/drawing/2014/main" xmlns="" val="3069295696"/>
                    </a:ext>
                  </a:extLst>
                </a:gridCol>
                <a:gridCol w="6305497">
                  <a:extLst>
                    <a:ext uri="{9D8B030D-6E8A-4147-A177-3AD203B41FA5}">
                      <a16:colId xmlns:a16="http://schemas.microsoft.com/office/drawing/2014/main" xmlns="" val="2169963415"/>
                    </a:ext>
                  </a:extLst>
                </a:gridCol>
                <a:gridCol w="1693245">
                  <a:extLst>
                    <a:ext uri="{9D8B030D-6E8A-4147-A177-3AD203B41FA5}">
                      <a16:colId xmlns:a16="http://schemas.microsoft.com/office/drawing/2014/main" xmlns="" val="2503689963"/>
                    </a:ext>
                  </a:extLst>
                </a:gridCol>
              </a:tblGrid>
              <a:tr h="60479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č. Opatření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u="none" strike="noStrike" dirty="0">
                          <a:effectLst/>
                        </a:rPr>
                        <a:t>Název opatření a odkaz na monitorovací kartu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Aktuální fáze realizace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912845"/>
                  </a:ext>
                </a:extLst>
              </a:tr>
            </a:tbl>
          </a:graphicData>
        </a:graphic>
      </p:graphicFrame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959643"/>
              </p:ext>
            </p:extLst>
          </p:nvPr>
        </p:nvGraphicFramePr>
        <p:xfrm>
          <a:off x="246742" y="2005570"/>
          <a:ext cx="8823277" cy="43719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536">
                  <a:extLst>
                    <a:ext uri="{9D8B030D-6E8A-4147-A177-3AD203B41FA5}">
                      <a16:colId xmlns:a16="http://schemas.microsoft.com/office/drawing/2014/main" xmlns="" val="1248232221"/>
                    </a:ext>
                  </a:extLst>
                </a:gridCol>
                <a:gridCol w="6305496">
                  <a:extLst>
                    <a:ext uri="{9D8B030D-6E8A-4147-A177-3AD203B41FA5}">
                      <a16:colId xmlns:a16="http://schemas.microsoft.com/office/drawing/2014/main" xmlns="" val="1037671372"/>
                    </a:ext>
                  </a:extLst>
                </a:gridCol>
                <a:gridCol w="1693245">
                  <a:extLst>
                    <a:ext uri="{9D8B030D-6E8A-4147-A177-3AD203B41FA5}">
                      <a16:colId xmlns:a16="http://schemas.microsoft.com/office/drawing/2014/main" xmlns="" val="3516459752"/>
                    </a:ext>
                  </a:extLst>
                </a:gridCol>
              </a:tblGrid>
              <a:tr h="195547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D.3.4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Realizace opatření k řešení dlouhodobé nezaměstnanosti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rozpracování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63037217"/>
                  </a:ext>
                </a:extLst>
              </a:tr>
              <a:tr h="5866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D.3.5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Vzájemná spolupráce a koordinovaný přístup k dlouhodobě nezaměstnaným, zejména osobám v hmotné nouzi, v rámci útvarů ÚP ČR s cílem komplexně řešit situaci uchazečů o zaměstnání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rozpracování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868816"/>
                  </a:ext>
                </a:extLst>
              </a:tr>
              <a:tr h="195547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D.3.6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Realizovat a průběžně vyhodnocovat příspěvek na podporu regionální mobility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rozpracování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5502403"/>
                  </a:ext>
                </a:extLst>
              </a:tr>
              <a:tr h="195547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D.4.1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Program zaměřený na rozvoj podnikavosti v počátečním vzdělávání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69442571"/>
                  </a:ext>
                </a:extLst>
              </a:tr>
              <a:tr h="27776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E.1.1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Komplex opatření k řešení problematiky zadlužení jako jedné z příčin dlouhodobé nezaměstnanosti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88198340"/>
                  </a:ext>
                </a:extLst>
              </a:tr>
              <a:tr h="223025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E.1.2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Komplex opatření k posílení a zefektivnění  činnosti ÚP ČR ve strukturálně postižených krajích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39021791"/>
                  </a:ext>
                </a:extLst>
              </a:tr>
              <a:tr h="27878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E.1.3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Integrovaný projekt zaměřený na posílení zapojení dětí ze sociálně slabých rodin do vzdělávacího systému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929080141"/>
                  </a:ext>
                </a:extLst>
              </a:tr>
              <a:tr h="21187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E.1.4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Analýza potenciálu stříbrné ekonomiky pro rozvoj Ústeckého, Karlovarského a Moravskoslezského kraje  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36725898"/>
                  </a:ext>
                </a:extLst>
              </a:tr>
              <a:tr h="39109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E.3.1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Integrovaný projekt zaměřený na řešení problematiky bydlení jako základního faktoru stabilizace rodin a jednotlivců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534923392"/>
                  </a:ext>
                </a:extLst>
              </a:tr>
              <a:tr h="5866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E.4.1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Úkol: Připravit regionální programy na podporu dalšího rozvoje již existujících místních kulturních institucí (muzea, divadla, orchestry, kulturní festivaly apod.) a na podporu vzniku nových kulturních institucí a aktivit ve všech třech krajích.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749126028"/>
                  </a:ext>
                </a:extLst>
              </a:tr>
              <a:tr h="195547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E.2.3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Rozvoj zdravotnické infrastruktury - Karlovy Vary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Fáze přípravy 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690023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610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246743" y="1801563"/>
            <a:ext cx="8200571" cy="4779990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s-CZ" sz="1400" u="sng" dirty="0"/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endParaRPr lang="cs-CZ" sz="1400" dirty="0"/>
          </a:p>
        </p:txBody>
      </p:sp>
      <p:sp>
        <p:nvSpPr>
          <p:cNvPr id="8" name="Nadpis 3"/>
          <p:cNvSpPr txBox="1">
            <a:spLocks/>
          </p:cNvSpPr>
          <p:nvPr/>
        </p:nvSpPr>
        <p:spPr>
          <a:xfrm>
            <a:off x="1944915" y="351479"/>
            <a:ext cx="7199086" cy="631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Realizace a aktualizace Akčního plánu 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732552"/>
              </p:ext>
            </p:extLst>
          </p:nvPr>
        </p:nvGraphicFramePr>
        <p:xfrm>
          <a:off x="246742" y="1352676"/>
          <a:ext cx="8823277" cy="3167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535">
                  <a:extLst>
                    <a:ext uri="{9D8B030D-6E8A-4147-A177-3AD203B41FA5}">
                      <a16:colId xmlns:a16="http://schemas.microsoft.com/office/drawing/2014/main" xmlns="" val="3069295696"/>
                    </a:ext>
                  </a:extLst>
                </a:gridCol>
                <a:gridCol w="6305497">
                  <a:extLst>
                    <a:ext uri="{9D8B030D-6E8A-4147-A177-3AD203B41FA5}">
                      <a16:colId xmlns:a16="http://schemas.microsoft.com/office/drawing/2014/main" xmlns="" val="2169963415"/>
                    </a:ext>
                  </a:extLst>
                </a:gridCol>
                <a:gridCol w="1693245">
                  <a:extLst>
                    <a:ext uri="{9D8B030D-6E8A-4147-A177-3AD203B41FA5}">
                      <a16:colId xmlns:a16="http://schemas.microsoft.com/office/drawing/2014/main" xmlns="" val="2503689963"/>
                    </a:ext>
                  </a:extLst>
                </a:gridCol>
              </a:tblGrid>
              <a:tr h="316782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u="none" strike="noStrike" dirty="0">
                          <a:effectLst/>
                        </a:rPr>
                        <a:t>č. Opatření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1" u="none" strike="noStrike" dirty="0">
                          <a:effectLst/>
                        </a:rPr>
                        <a:t>Název opatření a odkaz na monitorovací kartu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u="none" strike="noStrike" dirty="0">
                          <a:effectLst/>
                        </a:rPr>
                        <a:t>Aktuální fáze realizace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68" marR="3868" marT="3868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912845"/>
                  </a:ext>
                </a:extLst>
              </a:tr>
            </a:tbl>
          </a:graphicData>
        </a:graphic>
      </p:graphicFrame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481894"/>
              </p:ext>
            </p:extLst>
          </p:nvPr>
        </p:nvGraphicFramePr>
        <p:xfrm>
          <a:off x="246742" y="1684788"/>
          <a:ext cx="8823276" cy="50135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536">
                  <a:extLst>
                    <a:ext uri="{9D8B030D-6E8A-4147-A177-3AD203B41FA5}">
                      <a16:colId xmlns:a16="http://schemas.microsoft.com/office/drawing/2014/main" xmlns="" val="3814643558"/>
                    </a:ext>
                  </a:extLst>
                </a:gridCol>
                <a:gridCol w="6305495">
                  <a:extLst>
                    <a:ext uri="{9D8B030D-6E8A-4147-A177-3AD203B41FA5}">
                      <a16:colId xmlns:a16="http://schemas.microsoft.com/office/drawing/2014/main" xmlns="" val="4113712109"/>
                    </a:ext>
                  </a:extLst>
                </a:gridCol>
                <a:gridCol w="1693245">
                  <a:extLst>
                    <a:ext uri="{9D8B030D-6E8A-4147-A177-3AD203B41FA5}">
                      <a16:colId xmlns:a16="http://schemas.microsoft.com/office/drawing/2014/main" xmlns="" val="2656031231"/>
                    </a:ext>
                  </a:extLst>
                </a:gridCol>
              </a:tblGrid>
              <a:tr h="42432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F.1.1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Akcelerace programu na řešení sanace ekologických škod – závazky vyplývající z privatizačních smluv (kompetence MF ČR)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31137839"/>
                  </a:ext>
                </a:extLst>
              </a:tr>
              <a:tr h="443292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F.1.2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Přenastavení a posílení programu na sanaci ekologických škod financovaného z úrovně OP ŽP určeného pro města a obce – závazky nad rámec privatizačních smluv (kompetence MŽP)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25090172"/>
                  </a:ext>
                </a:extLst>
              </a:tr>
              <a:tr h="38130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F.1.3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Připravit návrh programu revitalizace / resocializace již dříve rekultivovaných ploch a území po těžbě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97422429"/>
                  </a:ext>
                </a:extLst>
              </a:tr>
              <a:tr h="190655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F.1.4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Analyzovat existující programy v oblasti ŽP a stávající opatření na ochranu ŽP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16617151"/>
                  </a:ext>
                </a:extLst>
              </a:tr>
              <a:tr h="38130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F.1.8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Analýza potenciálu a reálných možností využití přečerpávacích elektráren na území strukturálně postižených krajů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 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1162620"/>
                  </a:ext>
                </a:extLst>
              </a:tr>
              <a:tr h="38130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F.2.1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Zhodnocení a případná úprava podmínek programu Demolice v sociálně vyloučených lokalitách vč. navýšení alokace tohoto programu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Fáze rozpracování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3662032"/>
                  </a:ext>
                </a:extLst>
              </a:tr>
              <a:tr h="38130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F.2.2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Vznik dotačního titulu zaměřeného na regeneraci </a:t>
                      </a:r>
                      <a:r>
                        <a:rPr lang="cs-CZ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brownfieldů</a:t>
                      </a: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v </a:t>
                      </a:r>
                      <a:r>
                        <a:rPr lang="cs-CZ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intravilánech</a:t>
                      </a:r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obcí pro další nepodnikatelské využití revitalizovaných ploch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Fáze rozpracování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8179699"/>
                  </a:ext>
                </a:extLst>
              </a:tr>
              <a:tr h="38130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F.1.5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Akcelerace a urychlení čerpání alokace programu na řešení ekologických škod dle Usnesení vlády ČR č. 50/2002 Sb. na území Ústeckého a Karlovarského kraje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Fáze finalizace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3673214"/>
                  </a:ext>
                </a:extLst>
              </a:tr>
              <a:tr h="190655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F.1.6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Podpora programu Revitalizace Krušných hor (Ústecký i Karlovarský kraj)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Fáze rozpracování</a:t>
                      </a:r>
                      <a:endParaRPr lang="cs-CZ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87304336"/>
                  </a:ext>
                </a:extLst>
              </a:tr>
              <a:tr h="38130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F.2.3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Integrovaný Projekt celkové úpravy a využití prostor východního nádraží v Děčíně a budovy rakouské dráhy v jeho rámci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4636420"/>
                  </a:ext>
                </a:extLst>
              </a:tr>
              <a:tr h="242232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F.2.4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Analýza rozvojových příležitostí a výsledů dosavadních rozvojových projektů města Terezín“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5001994"/>
                  </a:ext>
                </a:extLst>
              </a:tr>
              <a:tr h="38130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tx1"/>
                          </a:solidFill>
                          <a:effectLst/>
                        </a:rPr>
                        <a:t>F.1.7</a:t>
                      </a:r>
                      <a:endParaRPr lang="cs-CZ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Akcelerace a urychlení čerpání alokace programu na řešení ekologických škod dle Usnesení vlády ČR č. 592/2002 Sb. na území Moravskoslezského kraje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Fáze přípravy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5" marR="8855" marT="885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65252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33737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6722</TotalTime>
  <Words>2658</Words>
  <Application>Microsoft Office PowerPoint</Application>
  <PresentationFormat>Předvádění na obrazovce (4:3)</PresentationFormat>
  <Paragraphs>493</Paragraphs>
  <Slides>22</Slides>
  <Notes>20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Motiv Office</vt:lpstr>
      <vt:lpstr>Strategie hospodářské restrukturalizace Moravskoslezského, Ústeckého a Karlovarského kraje - Krajská dozorčí rada Karlovarského kraje  27. 11. 2017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   Děkujeme za pozornost.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 prezentace</dc:title>
  <dc:creator>Radovan J</dc:creator>
  <cp:lastModifiedBy>Karp</cp:lastModifiedBy>
  <cp:revision>388</cp:revision>
  <cp:lastPrinted>2017-11-20T13:53:01Z</cp:lastPrinted>
  <dcterms:created xsi:type="dcterms:W3CDTF">2017-02-15T16:07:05Z</dcterms:created>
  <dcterms:modified xsi:type="dcterms:W3CDTF">2017-11-27T11:10:39Z</dcterms:modified>
</cp:coreProperties>
</file>