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9" r:id="rId1"/>
    <p:sldMasterId id="2147483954" r:id="rId2"/>
    <p:sldMasterId id="2147484123" r:id="rId3"/>
    <p:sldMasterId id="2147484135" r:id="rId4"/>
  </p:sldMasterIdLst>
  <p:notesMasterIdLst>
    <p:notesMasterId r:id="rId13"/>
  </p:notesMasterIdLst>
  <p:handoutMasterIdLst>
    <p:handoutMasterId r:id="rId14"/>
  </p:handoutMasterIdLst>
  <p:sldIdLst>
    <p:sldId id="256" r:id="rId5"/>
    <p:sldId id="338" r:id="rId6"/>
    <p:sldId id="289" r:id="rId7"/>
    <p:sldId id="330" r:id="rId8"/>
    <p:sldId id="339" r:id="rId9"/>
    <p:sldId id="342" r:id="rId10"/>
    <p:sldId id="269" r:id="rId11"/>
    <p:sldId id="270" r:id="rId12"/>
  </p:sldIdLst>
  <p:sldSz cx="9144000" cy="6858000" type="screen4x3"/>
  <p:notesSz cx="6797675" cy="9926638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8" autoAdjust="0"/>
    <p:restoredTop sz="94660"/>
  </p:normalViewPr>
  <p:slideViewPr>
    <p:cSldViewPr snapToGrid="0">
      <p:cViewPr>
        <p:scale>
          <a:sx n="80" d="100"/>
          <a:sy n="80" d="100"/>
        </p:scale>
        <p:origin x="-2364" y="-10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0DECAC-596D-44DC-9C44-A9D64FC6C4B8}" type="datetimeFigureOut">
              <a:rPr lang="cs-CZ" smtClean="0"/>
              <a:t>29. 11. 2017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E7E35D-5391-497C-ADA5-2269FA8EAB4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631523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9E6980-CCF8-4FCC-BF1D-AD50F7F08869}" type="datetimeFigureOut">
              <a:rPr lang="cs-CZ" smtClean="0"/>
              <a:t>29. 11. 2017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11FA4C-5E8B-4FBB-840E-7CA6DF0E056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949572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1FA4C-5E8B-4FBB-840E-7CA6DF0E056A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646452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1FA4C-5E8B-4FBB-840E-7CA6DF0E056A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875501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1FA4C-5E8B-4FBB-840E-7CA6DF0E056A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227551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1FA4C-5E8B-4FBB-840E-7CA6DF0E056A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775103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4530"/>
            <a:ext cx="68580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cs-CZ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29. 11. 2017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508595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29. 11. 2017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099035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0362"/>
            <a:ext cx="1971675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0363"/>
            <a:ext cx="5800725" cy="5811837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29. 11. 2017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865017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4530"/>
            <a:ext cx="68580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cs-CZ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29. 11. 2017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050247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29. 11. 2017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354981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12423"/>
            <a:ext cx="7886700" cy="2851208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52634"/>
            <a:ext cx="78867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29. 11. 2017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353203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845" y="1828801"/>
            <a:ext cx="3886200" cy="4351337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8801"/>
            <a:ext cx="3886200" cy="4351337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29. 11. 2017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264069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681851"/>
            <a:ext cx="386715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45" y="2507551"/>
            <a:ext cx="3867150" cy="3680525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851"/>
            <a:ext cx="38862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7551"/>
            <a:ext cx="3886201" cy="3680525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29. 11. 2017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68626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29. 11. 2017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3221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29. 11. 2017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7041136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1"/>
            <a:ext cx="2948940" cy="1600197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399"/>
            <a:ext cx="294894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29. 11. 2017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462080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29. 11. 2017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883305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0"/>
            <a:ext cx="2948940" cy="160020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400"/>
            <a:ext cx="294894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29. 11. 2017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15132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29. 11. 2017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226383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0362"/>
            <a:ext cx="1971675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0363"/>
            <a:ext cx="5800725" cy="5811837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29. 11. 2017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9211352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4530"/>
            <a:ext cx="68580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cs-CZ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29. 11. 2017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5696941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29. 11. 2017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922821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12423"/>
            <a:ext cx="7886700" cy="2851208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52634"/>
            <a:ext cx="78867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29. 11. 2017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9791089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845" y="1828801"/>
            <a:ext cx="3886200" cy="4351337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8801"/>
            <a:ext cx="3886200" cy="4351337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29. 11. 2017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4046936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681851"/>
            <a:ext cx="386715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45" y="2507551"/>
            <a:ext cx="3867150" cy="3680525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851"/>
            <a:ext cx="38862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7551"/>
            <a:ext cx="3886201" cy="3680525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29. 11. 2017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321607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29. 11. 2017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99163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29. 11. 2017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048026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12423"/>
            <a:ext cx="7886700" cy="2851208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52634"/>
            <a:ext cx="78867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29. 11. 2017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7771403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1"/>
            <a:ext cx="2948940" cy="1600197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399"/>
            <a:ext cx="294894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29. 11. 2017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358918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0"/>
            <a:ext cx="2948940" cy="160020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400"/>
            <a:ext cx="294894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29. 11. 2017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1598860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29. 11. 2017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6342678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0362"/>
            <a:ext cx="1971675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0363"/>
            <a:ext cx="5800725" cy="5811837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29. 11. 2017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3629314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203200" y="0"/>
            <a:ext cx="3778250" cy="6858001"/>
            <a:chOff x="203200" y="0"/>
            <a:chExt cx="3778250" cy="6858001"/>
          </a:xfrm>
        </p:grpSpPr>
        <p:sp>
          <p:nvSpPr>
            <p:cNvPr id="14" name="Freeform 6"/>
            <p:cNvSpPr/>
            <p:nvPr/>
          </p:nvSpPr>
          <p:spPr bwMode="auto">
            <a:xfrm>
              <a:off x="641350" y="0"/>
              <a:ext cx="1365250" cy="3971925"/>
            </a:xfrm>
            <a:custGeom>
              <a:avLst/>
              <a:gdLst/>
              <a:ahLst/>
              <a:cxnLst/>
              <a:rect l="0" t="0" r="r" b="b"/>
              <a:pathLst>
                <a:path w="860" h="2502">
                  <a:moveTo>
                    <a:pt x="0" y="2445"/>
                  </a:moveTo>
                  <a:lnTo>
                    <a:pt x="228" y="2502"/>
                  </a:lnTo>
                  <a:lnTo>
                    <a:pt x="860" y="0"/>
                  </a:lnTo>
                  <a:lnTo>
                    <a:pt x="620" y="0"/>
                  </a:lnTo>
                  <a:lnTo>
                    <a:pt x="0" y="24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5" name="Freeform 7"/>
            <p:cNvSpPr/>
            <p:nvPr/>
          </p:nvSpPr>
          <p:spPr bwMode="auto">
            <a:xfrm>
              <a:off x="203200" y="0"/>
              <a:ext cx="1336675" cy="3862388"/>
            </a:xfrm>
            <a:custGeom>
              <a:avLst/>
              <a:gdLst/>
              <a:ahLst/>
              <a:cxnLst/>
              <a:rect l="0" t="0" r="r" b="b"/>
              <a:pathLst>
                <a:path w="842" h="2433">
                  <a:moveTo>
                    <a:pt x="842" y="0"/>
                  </a:moveTo>
                  <a:lnTo>
                    <a:pt x="602" y="0"/>
                  </a:lnTo>
                  <a:lnTo>
                    <a:pt x="0" y="2376"/>
                  </a:lnTo>
                  <a:lnTo>
                    <a:pt x="228" y="2433"/>
                  </a:lnTo>
                  <a:lnTo>
                    <a:pt x="842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6" name="Freeform 8"/>
            <p:cNvSpPr/>
            <p:nvPr/>
          </p:nvSpPr>
          <p:spPr bwMode="auto">
            <a:xfrm>
              <a:off x="207963" y="3776663"/>
              <a:ext cx="1936750" cy="3081338"/>
            </a:xfrm>
            <a:custGeom>
              <a:avLst/>
              <a:gdLst/>
              <a:ahLst/>
              <a:cxnLst/>
              <a:rect l="0" t="0" r="r" b="b"/>
              <a:pathLst>
                <a:path w="1220" h="1941">
                  <a:moveTo>
                    <a:pt x="0" y="0"/>
                  </a:moveTo>
                  <a:lnTo>
                    <a:pt x="1166" y="1941"/>
                  </a:lnTo>
                  <a:lnTo>
                    <a:pt x="1220" y="19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0" name="Freeform 9"/>
            <p:cNvSpPr/>
            <p:nvPr/>
          </p:nvSpPr>
          <p:spPr bwMode="auto">
            <a:xfrm>
              <a:off x="646113" y="3886200"/>
              <a:ext cx="2373313" cy="2971800"/>
            </a:xfrm>
            <a:custGeom>
              <a:avLst/>
              <a:gdLst/>
              <a:ahLst/>
              <a:cxnLst/>
              <a:rect l="0" t="0" r="r" b="b"/>
              <a:pathLst>
                <a:path w="1495" h="1872">
                  <a:moveTo>
                    <a:pt x="1495" y="1872"/>
                  </a:moveTo>
                  <a:lnTo>
                    <a:pt x="0" y="0"/>
                  </a:lnTo>
                  <a:lnTo>
                    <a:pt x="1442" y="1872"/>
                  </a:lnTo>
                  <a:lnTo>
                    <a:pt x="1495" y="187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1" name="Freeform 10"/>
            <p:cNvSpPr/>
            <p:nvPr/>
          </p:nvSpPr>
          <p:spPr bwMode="auto">
            <a:xfrm>
              <a:off x="641350" y="3881438"/>
              <a:ext cx="3340100" cy="2976563"/>
            </a:xfrm>
            <a:custGeom>
              <a:avLst/>
              <a:gdLst/>
              <a:ahLst/>
              <a:cxnLst/>
              <a:rect l="0" t="0" r="r" b="b"/>
              <a:pathLst>
                <a:path w="2104" h="1875">
                  <a:moveTo>
                    <a:pt x="0" y="0"/>
                  </a:moveTo>
                  <a:lnTo>
                    <a:pt x="3" y="3"/>
                  </a:lnTo>
                  <a:lnTo>
                    <a:pt x="1498" y="1875"/>
                  </a:lnTo>
                  <a:lnTo>
                    <a:pt x="2104" y="1875"/>
                  </a:lnTo>
                  <a:lnTo>
                    <a:pt x="228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2" name="Freeform 11"/>
            <p:cNvSpPr/>
            <p:nvPr/>
          </p:nvSpPr>
          <p:spPr bwMode="auto">
            <a:xfrm>
              <a:off x="203200" y="3771900"/>
              <a:ext cx="2660650" cy="3086100"/>
            </a:xfrm>
            <a:custGeom>
              <a:avLst/>
              <a:gdLst/>
              <a:ahLst/>
              <a:cxnLst/>
              <a:rect l="0" t="0" r="r" b="b"/>
              <a:pathLst>
                <a:path w="1676" h="1944">
                  <a:moveTo>
                    <a:pt x="1676" y="1944"/>
                  </a:moveTo>
                  <a:lnTo>
                    <a:pt x="264" y="111"/>
                  </a:lnTo>
                  <a:lnTo>
                    <a:pt x="225" y="60"/>
                  </a:lnTo>
                  <a:lnTo>
                    <a:pt x="228" y="60"/>
                  </a:lnTo>
                  <a:lnTo>
                    <a:pt x="264" y="111"/>
                  </a:lnTo>
                  <a:lnTo>
                    <a:pt x="234" y="69"/>
                  </a:lnTo>
                  <a:lnTo>
                    <a:pt x="228" y="57"/>
                  </a:lnTo>
                  <a:lnTo>
                    <a:pt x="222" y="54"/>
                  </a:lnTo>
                  <a:lnTo>
                    <a:pt x="0" y="0"/>
                  </a:lnTo>
                  <a:lnTo>
                    <a:pt x="3" y="3"/>
                  </a:lnTo>
                  <a:lnTo>
                    <a:pt x="1223" y="1944"/>
                  </a:lnTo>
                  <a:lnTo>
                    <a:pt x="1676" y="194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39673" y="914401"/>
            <a:ext cx="6947127" cy="3488266"/>
          </a:xfrm>
        </p:spPr>
        <p:txBody>
          <a:bodyPr anchor="b">
            <a:normAutofit/>
          </a:bodyPr>
          <a:lstStyle>
            <a:lvl1pPr algn="r">
              <a:defRPr sz="5400">
                <a:effectLst/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24238" y="4402666"/>
            <a:ext cx="5762563" cy="1364531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25773" y="6117336"/>
            <a:ext cx="857473" cy="365125"/>
          </a:xfrm>
        </p:spPr>
        <p:txBody>
          <a:bodyPr/>
          <a:lstStyle/>
          <a:p>
            <a:fld id="{E1B164F9-18D9-4FCF-9E76-5F4AB9C2F043}" type="datetimeFigureOut">
              <a:rPr lang="cs-CZ" smtClean="0"/>
              <a:t>29. 11. 2017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23733" y="6117336"/>
            <a:ext cx="3609438" cy="365125"/>
          </a:xfrm>
        </p:spPr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117336"/>
            <a:ext cx="411480" cy="365125"/>
          </a:xfrm>
        </p:spPr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  <p:sp>
        <p:nvSpPr>
          <p:cNvPr id="23" name="Freeform 12"/>
          <p:cNvSpPr/>
          <p:nvPr/>
        </p:nvSpPr>
        <p:spPr bwMode="auto">
          <a:xfrm>
            <a:off x="203200" y="3771900"/>
            <a:ext cx="361950" cy="90488"/>
          </a:xfrm>
          <a:custGeom>
            <a:avLst/>
            <a:gdLst/>
            <a:ahLst/>
            <a:cxnLst/>
            <a:rect l="0" t="0" r="r" b="b"/>
            <a:pathLst>
              <a:path w="228" h="57">
                <a:moveTo>
                  <a:pt x="228" y="57"/>
                </a:moveTo>
                <a:lnTo>
                  <a:pt x="0" y="0"/>
                </a:lnTo>
                <a:lnTo>
                  <a:pt x="222" y="54"/>
                </a:lnTo>
                <a:lnTo>
                  <a:pt x="228" y="57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4" name="Freeform 13"/>
          <p:cNvSpPr/>
          <p:nvPr/>
        </p:nvSpPr>
        <p:spPr bwMode="auto">
          <a:xfrm>
            <a:off x="560388" y="3867150"/>
            <a:ext cx="61913" cy="80963"/>
          </a:xfrm>
          <a:custGeom>
            <a:avLst/>
            <a:gdLst/>
            <a:ahLst/>
            <a:cxnLst/>
            <a:rect l="0" t="0" r="r" b="b"/>
            <a:pathLst>
              <a:path w="39" h="51">
                <a:moveTo>
                  <a:pt x="0" y="0"/>
                </a:moveTo>
                <a:lnTo>
                  <a:pt x="39" y="51"/>
                </a:ln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</p:spTree>
    <p:extLst>
      <p:ext uri="{BB962C8B-B14F-4D97-AF65-F5344CB8AC3E}">
        <p14:creationId xmlns:p14="http://schemas.microsoft.com/office/powerpoint/2010/main" val="12540557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133" y="2667000"/>
            <a:ext cx="7704667" cy="3332816"/>
          </a:xfrm>
        </p:spPr>
        <p:txBody>
          <a:bodyPr anchor="ctr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44329" y="6108173"/>
            <a:ext cx="857473" cy="365125"/>
          </a:xfrm>
        </p:spPr>
        <p:txBody>
          <a:bodyPr/>
          <a:lstStyle/>
          <a:p>
            <a:fld id="{E1B164F9-18D9-4FCF-9E76-5F4AB9C2F043}" type="datetimeFigureOut">
              <a:rPr lang="cs-CZ" smtClean="0"/>
              <a:t>29. 11. 2017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72647" y="6108173"/>
            <a:ext cx="5314517" cy="365125"/>
          </a:xfrm>
        </p:spPr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58967" y="6108173"/>
            <a:ext cx="427833" cy="365125"/>
          </a:xfrm>
        </p:spPr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2389673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6995" y="2666998"/>
            <a:ext cx="6699805" cy="2360071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6998" y="5027070"/>
            <a:ext cx="6699802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29. 11. 2017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3317" y="6116070"/>
            <a:ext cx="413483" cy="365125"/>
          </a:xfrm>
        </p:spPr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6735051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685801"/>
            <a:ext cx="7704667" cy="1752599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82133" y="2667000"/>
            <a:ext cx="3739896" cy="336867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46904" y="2667000"/>
            <a:ext cx="3739896" cy="334682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29. 11. 2017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2340289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29481" y="2658533"/>
            <a:ext cx="345629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3523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710" y="2667000"/>
            <a:ext cx="3467806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57266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29. 11. 2017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0299436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29. 11. 2017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545467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845" y="1828801"/>
            <a:ext cx="3886200" cy="4351337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8801"/>
            <a:ext cx="3886200" cy="4351337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29. 11. 2017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3717422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29. 11. 2017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0561259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1600200"/>
            <a:ext cx="2662534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7553" y="685800"/>
            <a:ext cx="4681962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4" y="2971800"/>
            <a:ext cx="2662534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29. 11. 2017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1733232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2332" y="1752599"/>
            <a:ext cx="4070679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97495" y="914400"/>
            <a:ext cx="2461371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2332" y="3124199"/>
            <a:ext cx="4070679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29. 11. 2017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9941068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tický obrázek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3" y="4732865"/>
            <a:ext cx="751599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89975" y="932112"/>
            <a:ext cx="6171065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3" y="5299603"/>
            <a:ext cx="751599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29. 11. 2017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130130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685800"/>
            <a:ext cx="751599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29. 11. 2017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7302690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598235" y="3428999"/>
            <a:ext cx="6631128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3" y="4343400"/>
            <a:ext cx="751599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29. 11. 2017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7918697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3308581"/>
            <a:ext cx="751598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7381"/>
            <a:ext cx="751599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29. 11. 2017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7500725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 s citac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5" y="3886200"/>
            <a:ext cx="751599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cs-CZ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5200"/>
            <a:ext cx="751599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29. 11. 2017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3175485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vda nebo neprav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685801"/>
            <a:ext cx="7515991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4" y="3505200"/>
            <a:ext cx="7515992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cs-CZ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29. 11. 2017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0720235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29. 11. 2017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412544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681851"/>
            <a:ext cx="386715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45" y="2507551"/>
            <a:ext cx="3867150" cy="3680525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851"/>
            <a:ext cx="38862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7551"/>
            <a:ext cx="3886201" cy="3680525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29. 11. 2017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1956530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1393" y="685800"/>
            <a:ext cx="1328123" cy="5105400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3524" y="685800"/>
            <a:ext cx="6016373" cy="5105400"/>
          </a:xfrm>
        </p:spPr>
        <p:txBody>
          <a:bodyPr vert="eaVert" anchor="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29. 11. 2017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503160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29. 11. 2017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7850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29. 11. 2017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930460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1"/>
            <a:ext cx="2948940" cy="1600197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399"/>
            <a:ext cx="294894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29. 11. 2017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735833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0"/>
            <a:ext cx="2948940" cy="160020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400"/>
            <a:ext cx="294894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29. 11. 2017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42306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slideLayout" Target="../slideLayouts/slideLayout46.xml"/><Relationship Id="rId18" Type="http://schemas.openxmlformats.org/officeDocument/2006/relationships/theme" Target="../theme/theme4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17" Type="http://schemas.openxmlformats.org/officeDocument/2006/relationships/slideLayout" Target="../slideLayouts/slideLayout50.xml"/><Relationship Id="rId2" Type="http://schemas.openxmlformats.org/officeDocument/2006/relationships/slideLayout" Target="../slideLayouts/slideLayout35.xml"/><Relationship Id="rId16" Type="http://schemas.openxmlformats.org/officeDocument/2006/relationships/slideLayout" Target="../slideLayouts/slideLayout49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3845" y="365760"/>
            <a:ext cx="78867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828801"/>
            <a:ext cx="78867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E1B164F9-18D9-4FCF-9E76-5F4AB9C2F043}" type="datetimeFigureOut">
              <a:rPr lang="cs-CZ" smtClean="0"/>
              <a:t>29. 11. 2017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3145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36091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61" r:id="rId2"/>
    <p:sldLayoutId id="2147483762" r:id="rId3"/>
    <p:sldLayoutId id="2147483763" r:id="rId4"/>
    <p:sldLayoutId id="2147483764" r:id="rId5"/>
    <p:sldLayoutId id="2147483765" r:id="rId6"/>
    <p:sldLayoutId id="2147483766" r:id="rId7"/>
    <p:sldLayoutId id="2147483767" r:id="rId8"/>
    <p:sldLayoutId id="2147483768" r:id="rId9"/>
    <p:sldLayoutId id="2147483769" r:id="rId10"/>
    <p:sldLayoutId id="2147483770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3845" y="365760"/>
            <a:ext cx="78867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828801"/>
            <a:ext cx="78867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E1B164F9-18D9-4FCF-9E76-5F4AB9C2F043}" type="datetimeFigureOut">
              <a:rPr lang="cs-CZ" smtClean="0"/>
              <a:t>29. 11. 2017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3145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73685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5" r:id="rId1"/>
    <p:sldLayoutId id="2147483956" r:id="rId2"/>
    <p:sldLayoutId id="2147483957" r:id="rId3"/>
    <p:sldLayoutId id="2147483958" r:id="rId4"/>
    <p:sldLayoutId id="2147483959" r:id="rId5"/>
    <p:sldLayoutId id="2147483960" r:id="rId6"/>
    <p:sldLayoutId id="2147483961" r:id="rId7"/>
    <p:sldLayoutId id="2147483962" r:id="rId8"/>
    <p:sldLayoutId id="2147483963" r:id="rId9"/>
    <p:sldLayoutId id="2147483964" r:id="rId10"/>
    <p:sldLayoutId id="214748396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3845" y="365760"/>
            <a:ext cx="78867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828801"/>
            <a:ext cx="78867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E1B164F9-18D9-4FCF-9E76-5F4AB9C2F043}" type="datetimeFigureOut">
              <a:rPr lang="cs-CZ" smtClean="0"/>
              <a:t>29. 11. 2017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3145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569527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24" r:id="rId1"/>
    <p:sldLayoutId id="2147484125" r:id="rId2"/>
    <p:sldLayoutId id="2147484126" r:id="rId3"/>
    <p:sldLayoutId id="2147484127" r:id="rId4"/>
    <p:sldLayoutId id="2147484128" r:id="rId5"/>
    <p:sldLayoutId id="2147484129" r:id="rId6"/>
    <p:sldLayoutId id="2147484130" r:id="rId7"/>
    <p:sldLayoutId id="2147484131" r:id="rId8"/>
    <p:sldLayoutId id="2147484132" r:id="rId9"/>
    <p:sldLayoutId id="2147484133" r:id="rId10"/>
    <p:sldLayoutId id="2147484134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0"/>
            <a:ext cx="2132013" cy="6858001"/>
            <a:chOff x="0" y="0"/>
            <a:chExt cx="2132013" cy="6858001"/>
          </a:xfrm>
        </p:grpSpPr>
        <p:sp>
          <p:nvSpPr>
            <p:cNvPr id="15" name="Freeform 6"/>
            <p:cNvSpPr/>
            <p:nvPr/>
          </p:nvSpPr>
          <p:spPr bwMode="auto">
            <a:xfrm>
              <a:off x="0" y="0"/>
              <a:ext cx="1073150" cy="5291138"/>
            </a:xfrm>
            <a:custGeom>
              <a:avLst/>
              <a:gdLst/>
              <a:ahLst/>
              <a:cxnLst/>
              <a:rect l="0" t="0" r="r" b="b"/>
              <a:pathLst>
                <a:path w="676" h="3333">
                  <a:moveTo>
                    <a:pt x="0" y="3132"/>
                  </a:moveTo>
                  <a:lnTo>
                    <a:pt x="0" y="3312"/>
                  </a:lnTo>
                  <a:lnTo>
                    <a:pt x="126" y="3333"/>
                  </a:lnTo>
                  <a:lnTo>
                    <a:pt x="676" y="0"/>
                  </a:lnTo>
                  <a:lnTo>
                    <a:pt x="514" y="0"/>
                  </a:lnTo>
                  <a:lnTo>
                    <a:pt x="0" y="313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6" name="Freeform 7"/>
            <p:cNvSpPr/>
            <p:nvPr/>
          </p:nvSpPr>
          <p:spPr bwMode="auto">
            <a:xfrm>
              <a:off x="0" y="0"/>
              <a:ext cx="758825" cy="4624388"/>
            </a:xfrm>
            <a:custGeom>
              <a:avLst/>
              <a:gdLst/>
              <a:ahLst/>
              <a:cxnLst/>
              <a:rect l="0" t="0" r="r" b="b"/>
              <a:pathLst>
                <a:path w="478" h="2913">
                  <a:moveTo>
                    <a:pt x="478" y="0"/>
                  </a:moveTo>
                  <a:lnTo>
                    <a:pt x="318" y="0"/>
                  </a:lnTo>
                  <a:lnTo>
                    <a:pt x="0" y="1938"/>
                  </a:lnTo>
                  <a:lnTo>
                    <a:pt x="0" y="2913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7" name="Freeform 8"/>
            <p:cNvSpPr/>
            <p:nvPr/>
          </p:nvSpPr>
          <p:spPr bwMode="auto">
            <a:xfrm>
              <a:off x="0" y="5662613"/>
              <a:ext cx="906463" cy="1195388"/>
            </a:xfrm>
            <a:custGeom>
              <a:avLst/>
              <a:gdLst/>
              <a:ahLst/>
              <a:cxnLst/>
              <a:rect l="0" t="0" r="r" b="b"/>
              <a:pathLst>
                <a:path w="571" h="753">
                  <a:moveTo>
                    <a:pt x="0" y="0"/>
                  </a:moveTo>
                  <a:lnTo>
                    <a:pt x="0" y="12"/>
                  </a:lnTo>
                  <a:lnTo>
                    <a:pt x="538" y="753"/>
                  </a:lnTo>
                  <a:lnTo>
                    <a:pt x="571" y="7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8" name="Freeform 9"/>
            <p:cNvSpPr/>
            <p:nvPr/>
          </p:nvSpPr>
          <p:spPr bwMode="auto">
            <a:xfrm>
              <a:off x="0" y="5295900"/>
              <a:ext cx="1487488" cy="1562100"/>
            </a:xfrm>
            <a:custGeom>
              <a:avLst/>
              <a:gdLst/>
              <a:ahLst/>
              <a:cxnLst/>
              <a:rect l="0" t="0" r="r" b="b"/>
              <a:pathLst>
                <a:path w="937" h="984">
                  <a:moveTo>
                    <a:pt x="0" y="0"/>
                  </a:moveTo>
                  <a:lnTo>
                    <a:pt x="0" y="3"/>
                  </a:lnTo>
                  <a:lnTo>
                    <a:pt x="901" y="984"/>
                  </a:lnTo>
                  <a:lnTo>
                    <a:pt x="937" y="9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9" name="Freeform 10"/>
            <p:cNvSpPr/>
            <p:nvPr/>
          </p:nvSpPr>
          <p:spPr bwMode="auto">
            <a:xfrm>
              <a:off x="0" y="5257800"/>
              <a:ext cx="2132013" cy="1600200"/>
            </a:xfrm>
            <a:custGeom>
              <a:avLst/>
              <a:gdLst/>
              <a:ahLst/>
              <a:cxnLst/>
              <a:rect l="0" t="0" r="r" b="b"/>
              <a:pathLst>
                <a:path w="1343" h="1008">
                  <a:moveTo>
                    <a:pt x="0" y="24"/>
                  </a:moveTo>
                  <a:lnTo>
                    <a:pt x="937" y="1008"/>
                  </a:lnTo>
                  <a:lnTo>
                    <a:pt x="1343" y="1008"/>
                  </a:lnTo>
                  <a:lnTo>
                    <a:pt x="126" y="21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0" name="Freeform 11"/>
            <p:cNvSpPr/>
            <p:nvPr/>
          </p:nvSpPr>
          <p:spPr bwMode="auto">
            <a:xfrm>
              <a:off x="0" y="5357813"/>
              <a:ext cx="1377950" cy="1500188"/>
            </a:xfrm>
            <a:custGeom>
              <a:avLst/>
              <a:gdLst/>
              <a:ahLst/>
              <a:cxnLst/>
              <a:rect l="0" t="0" r="r" b="b"/>
              <a:pathLst>
                <a:path w="868" h="945">
                  <a:moveTo>
                    <a:pt x="0" y="192"/>
                  </a:moveTo>
                  <a:lnTo>
                    <a:pt x="571" y="945"/>
                  </a:lnTo>
                  <a:lnTo>
                    <a:pt x="868" y="945"/>
                  </a:lnTo>
                  <a:lnTo>
                    <a:pt x="0" y="0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134" y="2667000"/>
            <a:ext cx="7704666" cy="33569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8679" y="6116070"/>
            <a:ext cx="8574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1B164F9-18D9-4FCF-9E76-5F4AB9C2F043}" type="datetimeFigureOut">
              <a:rPr lang="cs-CZ" smtClean="0"/>
              <a:t>29. 11. 2017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86997" y="6116070"/>
            <a:ext cx="5314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3317" y="6116070"/>
            <a:ext cx="4134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86133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36" r:id="rId1"/>
    <p:sldLayoutId id="2147484137" r:id="rId2"/>
    <p:sldLayoutId id="2147484138" r:id="rId3"/>
    <p:sldLayoutId id="2147484139" r:id="rId4"/>
    <p:sldLayoutId id="2147484140" r:id="rId5"/>
    <p:sldLayoutId id="2147484141" r:id="rId6"/>
    <p:sldLayoutId id="2147484142" r:id="rId7"/>
    <p:sldLayoutId id="2147484143" r:id="rId8"/>
    <p:sldLayoutId id="2147484144" r:id="rId9"/>
    <p:sldLayoutId id="2147484145" r:id="rId10"/>
    <p:sldLayoutId id="2147484146" r:id="rId11"/>
    <p:sldLayoutId id="2147484147" r:id="rId12"/>
    <p:sldLayoutId id="2147484148" r:id="rId13"/>
    <p:sldLayoutId id="2147484149" r:id="rId14"/>
    <p:sldLayoutId id="2147484150" r:id="rId15"/>
    <p:sldLayoutId id="2147484151" r:id="rId16"/>
    <p:sldLayoutId id="2147484152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1122362"/>
            <a:ext cx="7772400" cy="3302882"/>
          </a:xfrm>
        </p:spPr>
        <p:txBody>
          <a:bodyPr>
            <a:normAutofit fontScale="90000"/>
          </a:bodyPr>
          <a:lstStyle/>
          <a:p>
            <a:r>
              <a:rPr lang="cs-CZ" sz="4000" b="1" dirty="0">
                <a:latin typeface="+mn-lt"/>
              </a:rPr>
              <a:t>Regionální stálá konference Karlovarského kraje</a:t>
            </a:r>
            <a:r>
              <a:rPr lang="cs-CZ" b="1" dirty="0">
                <a:latin typeface="+mn-lt"/>
              </a:rPr>
              <a:t/>
            </a:r>
            <a:br>
              <a:rPr lang="cs-CZ" b="1" dirty="0">
                <a:latin typeface="+mn-lt"/>
              </a:rPr>
            </a:br>
            <a:r>
              <a:rPr lang="cs-CZ" sz="3200" b="1" dirty="0" smtClean="0">
                <a:latin typeface="+mn-lt"/>
              </a:rPr>
              <a:t>10. mimořádné jednání</a:t>
            </a:r>
            <a:br>
              <a:rPr lang="cs-CZ" sz="3200" b="1" dirty="0" smtClean="0">
                <a:latin typeface="+mn-lt"/>
              </a:rPr>
            </a:br>
            <a:r>
              <a:rPr lang="cs-CZ" sz="3200" b="1" dirty="0" smtClean="0">
                <a:latin typeface="+mn-lt"/>
              </a:rPr>
              <a:t/>
            </a:r>
            <a:br>
              <a:rPr lang="cs-CZ" sz="3200" b="1" dirty="0" smtClean="0">
                <a:latin typeface="+mn-lt"/>
              </a:rPr>
            </a:br>
            <a:r>
              <a:rPr lang="cs-CZ" sz="4000" b="1" dirty="0" smtClean="0">
                <a:latin typeface="+mn-lt"/>
              </a:rPr>
              <a:t>Předsednictvo Rady hospodářské a sociální dohody Karlovarského kraje</a:t>
            </a:r>
            <a:endParaRPr lang="cs-CZ" sz="4000" b="1" dirty="0">
              <a:latin typeface="+mn-lt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43000" y="4730044"/>
            <a:ext cx="6858000" cy="1004711"/>
          </a:xfrm>
        </p:spPr>
        <p:txBody>
          <a:bodyPr/>
          <a:lstStyle/>
          <a:p>
            <a:endParaRPr lang="cs-CZ" dirty="0"/>
          </a:p>
          <a:p>
            <a:r>
              <a:rPr lang="cs-CZ" sz="2000" dirty="0"/>
              <a:t>Karlovy Vary, dne </a:t>
            </a:r>
            <a:r>
              <a:rPr lang="cs-CZ" sz="2000" dirty="0" smtClean="0"/>
              <a:t>27. listopadu 2017</a:t>
            </a: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65604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886177"/>
          </a:xfrm>
        </p:spPr>
        <p:txBody>
          <a:bodyPr>
            <a:normAutofit fontScale="90000"/>
          </a:bodyPr>
          <a:lstStyle/>
          <a:p>
            <a:r>
              <a:rPr lang="cs-CZ" b="1" dirty="0" smtClean="0"/>
              <a:t/>
            </a:r>
            <a:br>
              <a:rPr lang="cs-CZ" b="1" dirty="0" smtClean="0"/>
            </a:br>
            <a:r>
              <a:rPr lang="cs-CZ" b="1" dirty="0" smtClean="0"/>
              <a:t>1</a:t>
            </a:r>
            <a:r>
              <a:rPr lang="cs-CZ" b="1" dirty="0"/>
              <a:t>. Zahájení</a:t>
            </a:r>
            <a:br>
              <a:rPr lang="cs-CZ" b="1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82133" y="1535289"/>
            <a:ext cx="7704667" cy="4464527"/>
          </a:xfrm>
        </p:spPr>
        <p:txBody>
          <a:bodyPr/>
          <a:lstStyle/>
          <a:p>
            <a:pPr marL="0" indent="0">
              <a:buNone/>
            </a:pPr>
            <a:r>
              <a:rPr lang="cs-CZ" sz="2800" b="1" dirty="0"/>
              <a:t>Schválení programu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42129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67419" y="138023"/>
            <a:ext cx="8266982" cy="785003"/>
          </a:xfrm>
        </p:spPr>
        <p:txBody>
          <a:bodyPr>
            <a:normAutofit/>
          </a:bodyPr>
          <a:lstStyle/>
          <a:p>
            <a:r>
              <a:rPr lang="cs-CZ" sz="3600" b="1" dirty="0"/>
              <a:t>Program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41694" y="1295190"/>
            <a:ext cx="8038531" cy="4791712"/>
          </a:xfrm>
        </p:spPr>
        <p:txBody>
          <a:bodyPr>
            <a:normAutofit/>
          </a:bodyPr>
          <a:lstStyle/>
          <a:p>
            <a:pPr marL="457200" lvl="0" indent="-457200">
              <a:buFont typeface="+mj-lt"/>
              <a:buAutoNum type="arabicPeriod"/>
            </a:pPr>
            <a:endParaRPr lang="cs-CZ" sz="2500" b="1" dirty="0" smtClean="0"/>
          </a:p>
          <a:p>
            <a:pPr marL="457200" indent="-457200" algn="just">
              <a:buFont typeface="+mj-lt"/>
              <a:buAutoNum type="arabicPeriod"/>
            </a:pPr>
            <a:r>
              <a:rPr lang="cs-CZ" b="1" dirty="0" smtClean="0"/>
              <a:t>Zahájení </a:t>
            </a:r>
            <a:endParaRPr lang="cs-CZ" b="1" dirty="0"/>
          </a:p>
          <a:p>
            <a:pPr marL="457200" indent="-457200" algn="just">
              <a:buFont typeface="+mj-lt"/>
              <a:buAutoNum type="arabicPeriod"/>
            </a:pPr>
            <a:r>
              <a:rPr lang="cs-CZ" b="1" dirty="0" smtClean="0"/>
              <a:t>Strategie </a:t>
            </a:r>
            <a:r>
              <a:rPr lang="cs-CZ" b="1" dirty="0"/>
              <a:t>hospodářské restrukturalizace Ústeckého, Moravskoslezského a Karlovarského kraje – příprava 2. akčního plánu. (Společné jednání s Předsednictvem Rady hospodářské a sociální dohody Karlovarského kraje.)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cs-CZ" b="1" dirty="0" smtClean="0"/>
              <a:t>Informace </a:t>
            </a:r>
            <a:r>
              <a:rPr lang="cs-CZ" b="1" dirty="0"/>
              <a:t>o přípravě Místních akčních plánů (MAP II) – schválení vymezení území MAP v Karlovarském kraji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cs-CZ" b="1" dirty="0" smtClean="0"/>
              <a:t>Různé</a:t>
            </a:r>
            <a:endParaRPr lang="cs-CZ" b="1" dirty="0"/>
          </a:p>
          <a:p>
            <a:pPr marL="0" lvl="0" indent="0">
              <a:buNone/>
            </a:pPr>
            <a:endParaRPr lang="cs-CZ" b="1" dirty="0"/>
          </a:p>
          <a:p>
            <a:pPr marL="0" lvl="0" indent="0">
              <a:buNone/>
            </a:pPr>
            <a:endParaRPr lang="cs-CZ" dirty="0"/>
          </a:p>
          <a:p>
            <a:pPr marL="457200" lvl="0" indent="-457200">
              <a:buFont typeface="+mj-lt"/>
              <a:buAutoNum type="arabicPeriod" startAt="4"/>
            </a:pP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2091478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326443"/>
          </a:xfrm>
        </p:spPr>
        <p:txBody>
          <a:bodyPr>
            <a:normAutofit fontScale="90000"/>
          </a:bodyPr>
          <a:lstStyle/>
          <a:p>
            <a:r>
              <a:rPr lang="cs-CZ" sz="2800" b="1" dirty="0"/>
              <a:t>2</a:t>
            </a:r>
            <a:r>
              <a:rPr lang="cs-CZ" sz="2800" b="1" dirty="0" smtClean="0"/>
              <a:t>. Strategie </a:t>
            </a:r>
            <a:r>
              <a:rPr lang="cs-CZ" sz="2800" b="1" dirty="0"/>
              <a:t>hospodářské restrukturalizace Ústeckého, Moravskoslezského a Karlovarského kraje – příprava 2. akčního plánu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82134" y="1992573"/>
            <a:ext cx="7670548" cy="2808028"/>
          </a:xfrm>
        </p:spPr>
        <p:txBody>
          <a:bodyPr/>
          <a:lstStyle/>
          <a:p>
            <a:pPr marL="0" indent="0" algn="ctr">
              <a:buNone/>
            </a:pPr>
            <a:r>
              <a:rPr lang="cs-CZ" sz="2800" b="1" dirty="0" smtClean="0"/>
              <a:t>Gabriela Nekolová</a:t>
            </a: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cs-CZ" dirty="0" smtClean="0"/>
              <a:t>Úřad zmocněnce vlády</a:t>
            </a: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cs-CZ" dirty="0"/>
              <a:t>p</a:t>
            </a:r>
            <a:r>
              <a:rPr lang="cs-CZ" dirty="0" smtClean="0"/>
              <a:t>ro Moravskoslezský, Ústecký a Karlovarský kraj</a:t>
            </a: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56459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326443"/>
          </a:xfrm>
        </p:spPr>
        <p:txBody>
          <a:bodyPr>
            <a:normAutofit fontScale="90000"/>
          </a:bodyPr>
          <a:lstStyle/>
          <a:p>
            <a:r>
              <a:rPr lang="cs-CZ" sz="2800" b="1" dirty="0"/>
              <a:t>2</a:t>
            </a:r>
            <a:r>
              <a:rPr lang="cs-CZ" sz="2800" b="1" dirty="0" smtClean="0"/>
              <a:t>. Strategie </a:t>
            </a:r>
            <a:r>
              <a:rPr lang="cs-CZ" sz="2800" b="1" dirty="0"/>
              <a:t>hospodářské restrukturalizace Ústeckého, Moravskoslezského a Karlovarského kraje – příprava 2. akčního plánu</a:t>
            </a:r>
          </a:p>
        </p:txBody>
      </p:sp>
      <p:sp>
        <p:nvSpPr>
          <p:cNvPr id="5" name="Obdélník 4"/>
          <p:cNvSpPr/>
          <p:nvPr/>
        </p:nvSpPr>
        <p:spPr>
          <a:xfrm>
            <a:off x="1142998" y="2403992"/>
            <a:ext cx="7115175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400" b="1" u="sng" dirty="0"/>
              <a:t>Návrh na usnesení:</a:t>
            </a:r>
          </a:p>
          <a:p>
            <a:endParaRPr lang="cs-CZ" dirty="0" smtClean="0"/>
          </a:p>
          <a:p>
            <a:r>
              <a:rPr lang="cs-CZ" sz="2000" b="1" dirty="0"/>
              <a:t>Regionální stálá konference Karlovarského kraje </a:t>
            </a:r>
          </a:p>
          <a:p>
            <a:r>
              <a:rPr lang="cs-CZ" sz="2000" b="1" dirty="0"/>
              <a:t>a </a:t>
            </a:r>
            <a:r>
              <a:rPr lang="cs-CZ" sz="2000" b="1" dirty="0" smtClean="0"/>
              <a:t>Rada hospodářské </a:t>
            </a:r>
            <a:r>
              <a:rPr lang="cs-CZ" sz="2000" b="1" dirty="0"/>
              <a:t>a sociální dohody Karlovarského kraje</a:t>
            </a:r>
          </a:p>
          <a:p>
            <a:endParaRPr lang="cs-CZ" dirty="0"/>
          </a:p>
          <a:p>
            <a:r>
              <a:rPr lang="cs-CZ" dirty="0"/>
              <a:t>b</a:t>
            </a:r>
            <a:r>
              <a:rPr lang="cs-CZ" dirty="0" smtClean="0"/>
              <a:t>ere </a:t>
            </a:r>
            <a:r>
              <a:rPr lang="cs-CZ" dirty="0" smtClean="0"/>
              <a:t>na vědomí </a:t>
            </a:r>
            <a:r>
              <a:rPr lang="cs-CZ" dirty="0" smtClean="0"/>
              <a:t>předložený návrh </a:t>
            </a:r>
            <a:r>
              <a:rPr lang="cs-CZ" dirty="0" smtClean="0"/>
              <a:t>aktualizace Akčního </a:t>
            </a:r>
            <a:r>
              <a:rPr lang="cs-CZ" dirty="0"/>
              <a:t>plánu Strategie hospodářské restrukturalizace Karlovarského kraje </a:t>
            </a:r>
            <a:endParaRPr lang="cs-CZ" dirty="0" smtClean="0"/>
          </a:p>
          <a:p>
            <a:r>
              <a:rPr lang="cs-CZ" dirty="0" smtClean="0"/>
              <a:t>a </a:t>
            </a:r>
            <a:r>
              <a:rPr lang="cs-CZ" dirty="0" smtClean="0"/>
              <a:t>bere </a:t>
            </a:r>
            <a:r>
              <a:rPr lang="cs-CZ" dirty="0"/>
              <a:t>na vědomí </a:t>
            </a:r>
            <a:r>
              <a:rPr lang="cs-CZ" dirty="0" smtClean="0"/>
              <a:t>informace o </a:t>
            </a:r>
            <a:r>
              <a:rPr lang="cs-CZ" dirty="0"/>
              <a:t>postupu dalšího projednávání Akčního plánu</a:t>
            </a:r>
          </a:p>
        </p:txBody>
      </p:sp>
    </p:spTree>
    <p:extLst>
      <p:ext uri="{BB962C8B-B14F-4D97-AF65-F5344CB8AC3E}">
        <p14:creationId xmlns:p14="http://schemas.microsoft.com/office/powerpoint/2010/main" val="774412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111955"/>
          </a:xfrm>
        </p:spPr>
        <p:txBody>
          <a:bodyPr>
            <a:noAutofit/>
          </a:bodyPr>
          <a:lstStyle/>
          <a:p>
            <a:pPr marL="457200" indent="-457200"/>
            <a:r>
              <a:rPr lang="cs-CZ" sz="2500" b="1" dirty="0"/>
              <a:t>3</a:t>
            </a:r>
            <a:r>
              <a:rPr lang="cs-CZ" sz="2500" b="1" dirty="0" smtClean="0"/>
              <a:t>.</a:t>
            </a:r>
            <a:r>
              <a:rPr lang="cs-CZ" sz="2500" b="1" dirty="0"/>
              <a:t>	</a:t>
            </a:r>
            <a:r>
              <a:rPr lang="cs-CZ" sz="2800" b="1" dirty="0"/>
              <a:t>Informace o přípravě Místních akčních plánů (MAP II) – schválení vymezení území MAP v Karlovarském kraji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82133" y="1648178"/>
            <a:ext cx="8161867" cy="4351638"/>
          </a:xfrm>
        </p:spPr>
        <p:txBody>
          <a:bodyPr/>
          <a:lstStyle/>
          <a:p>
            <a:pPr marL="0" indent="0" algn="ctr">
              <a:lnSpc>
                <a:spcPct val="90000"/>
              </a:lnSpc>
              <a:spcBef>
                <a:spcPts val="750"/>
              </a:spcBef>
              <a:buNone/>
            </a:pPr>
            <a:endParaRPr lang="cs-CZ" sz="2600" b="1" dirty="0" smtClean="0"/>
          </a:p>
          <a:p>
            <a:pPr marL="0" indent="0">
              <a:buNone/>
            </a:pPr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1123950" y="1718765"/>
            <a:ext cx="7858126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b="1" u="sng" dirty="0"/>
              <a:t>Návrh na usnesení:</a:t>
            </a:r>
          </a:p>
          <a:p>
            <a:r>
              <a:rPr lang="cs-CZ" sz="1600" b="1" dirty="0" smtClean="0"/>
              <a:t>Regionální </a:t>
            </a:r>
            <a:r>
              <a:rPr lang="cs-CZ" sz="1600" b="1" dirty="0"/>
              <a:t>stálá konference Karlovarského </a:t>
            </a:r>
            <a:r>
              <a:rPr lang="cs-CZ" sz="1600" b="1" dirty="0" smtClean="0"/>
              <a:t>kraje</a:t>
            </a:r>
          </a:p>
          <a:p>
            <a:endParaRPr lang="cs-CZ" sz="1600" dirty="0" smtClean="0"/>
          </a:p>
          <a:p>
            <a:r>
              <a:rPr lang="cs-CZ" sz="1600" dirty="0"/>
              <a:t> </a:t>
            </a:r>
            <a:r>
              <a:rPr lang="cs-CZ" sz="1600" b="1" dirty="0" smtClean="0"/>
              <a:t>•</a:t>
            </a:r>
            <a:r>
              <a:rPr lang="cs-CZ" sz="1600" b="1" dirty="0"/>
              <a:t>	schvaluje</a:t>
            </a:r>
            <a:endParaRPr lang="cs-CZ" sz="1600" dirty="0"/>
          </a:p>
          <a:p>
            <a:r>
              <a:rPr lang="cs-CZ" sz="1600" b="1" dirty="0" smtClean="0"/>
              <a:t>vymezení </a:t>
            </a:r>
            <a:r>
              <a:rPr lang="cs-CZ" sz="1600" b="1" dirty="0"/>
              <a:t>území a žadatele projektu pro realizaci Místních akčních plánů rozvoje vzdělávání II (MAP II ) v Karlovarském kraji pro: </a:t>
            </a:r>
            <a:endParaRPr lang="cs-CZ" sz="1600" b="1" dirty="0" smtClean="0"/>
          </a:p>
          <a:p>
            <a:endParaRPr lang="cs-CZ" sz="1600" dirty="0"/>
          </a:p>
          <a:p>
            <a:pPr marL="342900" lvl="0" indent="-342900">
              <a:buFont typeface="+mj-lt"/>
              <a:buAutoNum type="alphaLcPeriod"/>
            </a:pPr>
            <a:r>
              <a:rPr lang="cs-CZ" sz="1600" dirty="0" smtClean="0"/>
              <a:t>Území </a:t>
            </a:r>
            <a:r>
              <a:rPr lang="cs-CZ" sz="1600" dirty="0"/>
              <a:t>realizace a dopadu MAP rozvoje vzdělávání II na území ORP </a:t>
            </a:r>
            <a:r>
              <a:rPr lang="cs-CZ" sz="1600" dirty="0" smtClean="0"/>
              <a:t>Sokolov a ORP Kraslice – </a:t>
            </a:r>
            <a:r>
              <a:rPr lang="cs-CZ" sz="1600" dirty="0"/>
              <a:t>žadatel MAS Sokolovsko, o.p.s.</a:t>
            </a:r>
          </a:p>
          <a:p>
            <a:pPr marL="342900" indent="-342900">
              <a:buFont typeface="+mj-lt"/>
              <a:buAutoNum type="alphaLcPeriod" startAt="2"/>
            </a:pPr>
            <a:r>
              <a:rPr lang="cs-CZ" sz="1600" dirty="0" smtClean="0"/>
              <a:t>Území </a:t>
            </a:r>
            <a:r>
              <a:rPr lang="cs-CZ" sz="1600" dirty="0"/>
              <a:t>realizace a dopadu MAP rozvoje vzdělávání II na území ORP Karlovy </a:t>
            </a:r>
            <a:r>
              <a:rPr lang="cs-CZ" sz="1600" dirty="0" smtClean="0"/>
              <a:t>Vary – </a:t>
            </a:r>
            <a:r>
              <a:rPr lang="cs-CZ" sz="1600" dirty="0"/>
              <a:t>žadatel MAS Sokolovsko, o.p.s.</a:t>
            </a:r>
          </a:p>
          <a:p>
            <a:r>
              <a:rPr lang="cs-CZ" sz="1600" dirty="0"/>
              <a:t>  </a:t>
            </a:r>
            <a:endParaRPr lang="cs-CZ" sz="1600" dirty="0" smtClean="0"/>
          </a:p>
          <a:p>
            <a:r>
              <a:rPr lang="cs-CZ" sz="1600" b="1" dirty="0" smtClean="0"/>
              <a:t> </a:t>
            </a:r>
            <a:r>
              <a:rPr lang="cs-CZ" sz="1600" b="1" dirty="0"/>
              <a:t>•	</a:t>
            </a:r>
            <a:r>
              <a:rPr lang="cs-CZ" sz="1600" b="1" dirty="0" smtClean="0"/>
              <a:t>pověřuje</a:t>
            </a:r>
            <a:endParaRPr lang="cs-CZ" sz="1600" dirty="0"/>
          </a:p>
          <a:p>
            <a:r>
              <a:rPr lang="cs-CZ" sz="1600" b="1" dirty="0" smtClean="0"/>
              <a:t>místopředsedu </a:t>
            </a:r>
            <a:r>
              <a:rPr lang="cs-CZ" sz="1600" b="1" dirty="0"/>
              <a:t>RSK k podpisu </a:t>
            </a:r>
            <a:r>
              <a:rPr lang="cs-CZ" sz="1600" b="1" dirty="0" smtClean="0"/>
              <a:t>Stanoviska </a:t>
            </a:r>
            <a:r>
              <a:rPr lang="cs-CZ" sz="1600" b="1" dirty="0"/>
              <a:t>Regionální stálé konference k vymezení území </a:t>
            </a:r>
            <a:r>
              <a:rPr lang="cs-CZ" sz="1600" b="1" dirty="0" smtClean="0"/>
              <a:t>realizace </a:t>
            </a:r>
            <a:r>
              <a:rPr lang="cs-CZ" sz="1600" b="1" dirty="0"/>
              <a:t>a dopadu Místních akčních plánů </a:t>
            </a:r>
            <a:endParaRPr lang="cs-CZ" sz="1600" dirty="0"/>
          </a:p>
          <a:p>
            <a:endParaRPr lang="cs-CZ" sz="1600" dirty="0" smtClean="0"/>
          </a:p>
          <a:p>
            <a:endParaRPr lang="cs-CZ" sz="1600" dirty="0" smtClean="0"/>
          </a:p>
        </p:txBody>
      </p:sp>
    </p:spTree>
    <p:extLst>
      <p:ext uri="{BB962C8B-B14F-4D97-AF65-F5344CB8AC3E}">
        <p14:creationId xmlns:p14="http://schemas.microsoft.com/office/powerpoint/2010/main" val="1109296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cs-CZ" sz="4000" b="1" dirty="0"/>
          </a:p>
          <a:p>
            <a:pPr marL="0" indent="0" algn="ctr">
              <a:buNone/>
            </a:pPr>
            <a:endParaRPr lang="cs-CZ" sz="4000" b="1" dirty="0"/>
          </a:p>
          <a:p>
            <a:pPr marL="0" indent="0" algn="ctr">
              <a:buNone/>
            </a:pPr>
            <a:r>
              <a:rPr lang="cs-CZ" sz="4000" b="1" dirty="0"/>
              <a:t>4</a:t>
            </a:r>
            <a:r>
              <a:rPr lang="cs-CZ" sz="4000" b="1" dirty="0" smtClean="0"/>
              <a:t>. </a:t>
            </a:r>
            <a:r>
              <a:rPr lang="cs-CZ" sz="4000" b="1" dirty="0"/>
              <a:t>Různé, </a:t>
            </a:r>
            <a:r>
              <a:rPr lang="cs-CZ" sz="4000" b="1" dirty="0" smtClean="0"/>
              <a:t>diskuze</a:t>
            </a:r>
          </a:p>
          <a:p>
            <a:pPr marL="0" indent="0" algn="ctr">
              <a:buNone/>
            </a:pPr>
            <a:endParaRPr lang="cs-CZ" sz="4000" b="1" dirty="0"/>
          </a:p>
          <a:p>
            <a:pPr marL="0" indent="0" algn="ctr">
              <a:buNone/>
            </a:pPr>
            <a:endParaRPr lang="cs-CZ" sz="4000" b="1" dirty="0" smtClean="0"/>
          </a:p>
          <a:p>
            <a:pPr marL="0" indent="0" algn="ctr">
              <a:buNone/>
            </a:pPr>
            <a:endParaRPr lang="cs-CZ" sz="4000" b="1" dirty="0"/>
          </a:p>
        </p:txBody>
      </p:sp>
    </p:spTree>
    <p:extLst>
      <p:ext uri="{BB962C8B-B14F-4D97-AF65-F5344CB8AC3E}">
        <p14:creationId xmlns:p14="http://schemas.microsoft.com/office/powerpoint/2010/main" val="3480911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cs-CZ" sz="4400" b="1" dirty="0">
                <a:latin typeface="+mn-lt"/>
              </a:rPr>
              <a:t/>
            </a:r>
            <a:br>
              <a:rPr lang="cs-CZ" sz="4400" b="1" dirty="0">
                <a:latin typeface="+mn-lt"/>
              </a:rPr>
            </a:br>
            <a:r>
              <a:rPr lang="cs-CZ" sz="4400" b="1" dirty="0">
                <a:latin typeface="+mn-lt"/>
              </a:rPr>
              <a:t/>
            </a:r>
            <a:br>
              <a:rPr lang="cs-CZ" sz="4400" b="1" dirty="0">
                <a:latin typeface="+mn-lt"/>
              </a:rPr>
            </a:br>
            <a:r>
              <a:rPr lang="cs-CZ" sz="4400" b="1" dirty="0">
                <a:latin typeface="+mn-lt"/>
              </a:rPr>
              <a:t>Děkujeme za pozornost</a:t>
            </a:r>
            <a:br>
              <a:rPr lang="cs-CZ" sz="4400" b="1" dirty="0">
                <a:latin typeface="+mn-lt"/>
              </a:rPr>
            </a:br>
            <a:r>
              <a:rPr lang="cs-CZ" sz="4400" b="1" dirty="0">
                <a:latin typeface="+mn-lt"/>
              </a:rPr>
              <a:t/>
            </a:r>
            <a:br>
              <a:rPr lang="cs-CZ" sz="4400" b="1" dirty="0">
                <a:latin typeface="+mn-lt"/>
              </a:rPr>
            </a:br>
            <a:endParaRPr lang="cs-CZ" sz="44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33296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DOfficeLightV0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DOfficeLightV0">
  <a:themeElements>
    <a:clrScheme name="Zeleno-žlutá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Kancelář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HDOfficeLightV0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Paralaxa">
  <a:themeElements>
    <a:clrScheme name="Paralaxa">
      <a:dk1>
        <a:sysClr val="windowText" lastClr="000000"/>
      </a:dk1>
      <a:lt1>
        <a:sysClr val="window" lastClr="FFFFFF"/>
      </a:lt1>
      <a:dk2>
        <a:srgbClr val="212121"/>
      </a:dk2>
      <a:lt2>
        <a:srgbClr val="EBEBEB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axa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axa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arallax" id="{3388167B-A2EB-4685-9635-1831D9AEF8C4}" vid="{4F7A876A-7598-49CA-AFC8-8EDA2551E4A7}"/>
    </a:ext>
  </a:extLst>
</a:theme>
</file>

<file path=ppt/theme/theme5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3235</TotalTime>
  <Words>172</Words>
  <Application>Microsoft Office PowerPoint</Application>
  <PresentationFormat>Předvádění na obrazovce (4:3)</PresentationFormat>
  <Paragraphs>45</Paragraphs>
  <Slides>8</Slides>
  <Notes>4</Notes>
  <HiddenSlides>0</HiddenSlides>
  <MMClips>0</MMClips>
  <ScaleCrop>false</ScaleCrop>
  <HeadingPairs>
    <vt:vector size="4" baseType="variant">
      <vt:variant>
        <vt:lpstr>Motiv</vt:lpstr>
      </vt:variant>
      <vt:variant>
        <vt:i4>4</vt:i4>
      </vt:variant>
      <vt:variant>
        <vt:lpstr>Nadpisy snímků</vt:lpstr>
      </vt:variant>
      <vt:variant>
        <vt:i4>8</vt:i4>
      </vt:variant>
    </vt:vector>
  </HeadingPairs>
  <TitlesOfParts>
    <vt:vector size="12" baseType="lpstr">
      <vt:lpstr>HDOfficeLightV0</vt:lpstr>
      <vt:lpstr>1_HDOfficeLightV0</vt:lpstr>
      <vt:lpstr>2_HDOfficeLightV0</vt:lpstr>
      <vt:lpstr>Paralaxa</vt:lpstr>
      <vt:lpstr>Regionální stálá konference Karlovarského kraje 10. mimořádné jednání  Předsednictvo Rady hospodářské a sociální dohody Karlovarského kraje</vt:lpstr>
      <vt:lpstr> 1. Zahájení </vt:lpstr>
      <vt:lpstr>Program</vt:lpstr>
      <vt:lpstr>2. Strategie hospodářské restrukturalizace Ústeckého, Moravskoslezského a Karlovarského kraje – příprava 2. akčního plánu</vt:lpstr>
      <vt:lpstr>2. Strategie hospodářské restrukturalizace Ústeckého, Moravskoslezského a Karlovarského kraje – příprava 2. akčního plánu</vt:lpstr>
      <vt:lpstr>3. Informace o přípravě Místních akčních plánů (MAP II) – schválení vymezení území MAP v Karlovarském kraji</vt:lpstr>
      <vt:lpstr>Prezentace aplikace PowerPoint</vt:lpstr>
      <vt:lpstr>  Děkujeme za pozornost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Regionální stálá konference  2. jednání</dc:title>
  <dc:creator>jelena.kriegelsteinova</dc:creator>
  <cp:lastModifiedBy>Karp</cp:lastModifiedBy>
  <cp:revision>205</cp:revision>
  <cp:lastPrinted>2016-06-23T05:31:04Z</cp:lastPrinted>
  <dcterms:created xsi:type="dcterms:W3CDTF">2015-05-26T10:30:37Z</dcterms:created>
  <dcterms:modified xsi:type="dcterms:W3CDTF">2017-11-29T10:45:13Z</dcterms:modified>
</cp:coreProperties>
</file>