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customXml/itemProps1.xml" ContentType="application/vnd.openxmlformats-officedocument.customXmlProperti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70" r:id="rId2"/>
    <p:sldId id="355" r:id="rId3"/>
    <p:sldId id="323" r:id="rId4"/>
    <p:sldId id="356" r:id="rId5"/>
    <p:sldId id="357" r:id="rId6"/>
    <p:sldId id="358" r:id="rId7"/>
    <p:sldId id="368" r:id="rId8"/>
    <p:sldId id="359" r:id="rId9"/>
    <p:sldId id="369" r:id="rId10"/>
    <p:sldId id="325" r:id="rId11"/>
    <p:sldId id="360" r:id="rId12"/>
    <p:sldId id="331" r:id="rId13"/>
    <p:sldId id="354" r:id="rId14"/>
    <p:sldId id="364" r:id="rId1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tr Klán" initials="P.K.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AF3F"/>
    <a:srgbClr val="000099"/>
    <a:srgbClr val="DB7D00"/>
    <a:srgbClr val="F9E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93" autoAdjust="0"/>
    <p:restoredTop sz="97479" autoAdjust="0"/>
  </p:normalViewPr>
  <p:slideViewPr>
    <p:cSldViewPr>
      <p:cViewPr>
        <p:scale>
          <a:sx n="90" d="100"/>
          <a:sy n="90" d="100"/>
        </p:scale>
        <p:origin x="-588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-3726" y="-10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26.3.2015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26.3.2015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39778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100" dirty="0" smtClean="0"/>
          </a:p>
          <a:p>
            <a:endParaRPr lang="en-GB" sz="1100" dirty="0" smtClean="0"/>
          </a:p>
          <a:p>
            <a:endParaRPr lang="en-GB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75540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68533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100" dirty="0" smtClean="0"/>
          </a:p>
          <a:p>
            <a:endParaRPr lang="en-GB" sz="1100" dirty="0" smtClean="0"/>
          </a:p>
          <a:p>
            <a:endParaRPr lang="en-GB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75540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331640" y="1556792"/>
            <a:ext cx="6696744" cy="518457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4000" b="1" dirty="0" smtClean="0">
                <a:solidFill>
                  <a:srgbClr val="000099"/>
                </a:solidFill>
                <a:ea typeface="+mj-ea"/>
              </a:rPr>
              <a:t>Územní dimenze a nové nástroje v programovém období 2014 - 2020</a:t>
            </a:r>
            <a:endParaRPr lang="cs-CZ" sz="40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/>
              <a:t>Mgr. Jelena Kriegelsteinová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400" dirty="0" smtClean="0"/>
              <a:t>Ministerstvo pro místní rozvoj ČR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2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536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91264" cy="936104"/>
          </a:xfrm>
        </p:spPr>
        <p:txBody>
          <a:bodyPr/>
          <a:lstStyle/>
          <a:p>
            <a:r>
              <a:rPr lang="cs-CZ" sz="2600" dirty="0" smtClean="0"/>
              <a:t>REALIZACE ÚZEMNÍ DIMENZE – INTEGROVANÉ NÁSTROJE</a:t>
            </a:r>
            <a:endParaRPr lang="en-GB" sz="2600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91512" cy="4392488"/>
          </a:xfrm>
        </p:spPr>
        <p:txBody>
          <a:bodyPr>
            <a:normAutofit fontScale="25000" lnSpcReduction="20000"/>
          </a:bodyPr>
          <a:lstStyle/>
          <a:p>
            <a:pPr algn="just"/>
            <a:endParaRPr lang="cs-CZ" sz="8000" b="1" dirty="0" smtClean="0"/>
          </a:p>
          <a:p>
            <a:pPr algn="just"/>
            <a:r>
              <a:rPr lang="cs-CZ" sz="8000" b="1" dirty="0" smtClean="0"/>
              <a:t>1) Integrované </a:t>
            </a:r>
            <a:r>
              <a:rPr lang="cs-CZ" sz="8000" b="1" dirty="0"/>
              <a:t>územní investice </a:t>
            </a:r>
            <a:r>
              <a:rPr lang="cs-CZ" sz="8000" dirty="0"/>
              <a:t>(ITI) </a:t>
            </a:r>
            <a:endParaRPr lang="cs-CZ" sz="8000" dirty="0" smtClean="0"/>
          </a:p>
          <a:p>
            <a:r>
              <a:rPr lang="cs-CZ" sz="8000" dirty="0" smtClean="0"/>
              <a:t>– </a:t>
            </a:r>
            <a:r>
              <a:rPr lang="cs-CZ" sz="8000" dirty="0"/>
              <a:t>Pražská, </a:t>
            </a:r>
            <a:r>
              <a:rPr lang="cs-CZ" sz="8000" dirty="0" smtClean="0"/>
              <a:t>Brněnská, Ostravská</a:t>
            </a:r>
            <a:r>
              <a:rPr lang="cs-CZ" sz="8000" dirty="0"/>
              <a:t>, Plzeňská, </a:t>
            </a:r>
            <a:r>
              <a:rPr lang="cs-CZ" sz="8000" dirty="0" smtClean="0"/>
              <a:t>Ústecko -</a:t>
            </a:r>
            <a:r>
              <a:rPr lang="cs-CZ" sz="8000" dirty="0"/>
              <a:t> </a:t>
            </a:r>
            <a:r>
              <a:rPr lang="cs-CZ" sz="8000" dirty="0" smtClean="0"/>
              <a:t>chomutovská</a:t>
            </a:r>
            <a:r>
              <a:rPr lang="cs-CZ" sz="8000" dirty="0"/>
              <a:t>, Hradecko-pardubická a </a:t>
            </a:r>
            <a:r>
              <a:rPr lang="cs-CZ" sz="8000" dirty="0" smtClean="0"/>
              <a:t>Olomoucká aglomerace</a:t>
            </a:r>
            <a:r>
              <a:rPr lang="cs-CZ" sz="8000" dirty="0"/>
              <a:t>. </a:t>
            </a:r>
          </a:p>
          <a:p>
            <a:pPr algn="just"/>
            <a:r>
              <a:rPr lang="cs-CZ" sz="8000" b="1" dirty="0" smtClean="0"/>
              <a:t>2) Integrované </a:t>
            </a:r>
            <a:r>
              <a:rPr lang="cs-CZ" sz="8000" b="1" dirty="0"/>
              <a:t>plány rozvoje území </a:t>
            </a:r>
            <a:r>
              <a:rPr lang="cs-CZ" sz="8000" dirty="0"/>
              <a:t>(IPRÚ) </a:t>
            </a:r>
            <a:endParaRPr lang="cs-CZ" sz="8000" dirty="0" smtClean="0"/>
          </a:p>
          <a:p>
            <a:pPr algn="just"/>
            <a:r>
              <a:rPr lang="cs-CZ" sz="8000" dirty="0" smtClean="0"/>
              <a:t>– funkční </a:t>
            </a:r>
            <a:r>
              <a:rPr lang="cs-CZ" sz="8000" dirty="0"/>
              <a:t>území tzv. regionálních pólů rozvoje (České </a:t>
            </a:r>
            <a:r>
              <a:rPr lang="cs-CZ" sz="8000" dirty="0" smtClean="0"/>
              <a:t>Budějovice, </a:t>
            </a:r>
            <a:r>
              <a:rPr lang="cs-CZ" sz="8000" dirty="0"/>
              <a:t>Jihlava,</a:t>
            </a:r>
            <a:r>
              <a:rPr lang="cs-CZ" sz="8000" dirty="0" smtClean="0"/>
              <a:t> </a:t>
            </a:r>
            <a:r>
              <a:rPr lang="cs-CZ" sz="8000" dirty="0"/>
              <a:t>Karlovy </a:t>
            </a:r>
            <a:r>
              <a:rPr lang="cs-CZ" sz="8000" dirty="0" smtClean="0"/>
              <a:t>Vary</a:t>
            </a:r>
            <a:r>
              <a:rPr lang="cs-CZ" sz="8000" dirty="0"/>
              <a:t>, Liberec </a:t>
            </a:r>
            <a:r>
              <a:rPr lang="cs-CZ" sz="8000" dirty="0" smtClean="0"/>
              <a:t>- Jablonec, Mladá Boleslav, Zlín). </a:t>
            </a:r>
            <a:r>
              <a:rPr lang="cs-CZ" sz="8000" dirty="0"/>
              <a:t> </a:t>
            </a:r>
          </a:p>
          <a:p>
            <a:pPr lvl="0" algn="just"/>
            <a:r>
              <a:rPr lang="cs-CZ" sz="8000" b="1" dirty="0" smtClean="0"/>
              <a:t>3) </a:t>
            </a:r>
            <a:r>
              <a:rPr lang="cs-CZ" sz="8000" b="1" dirty="0" err="1" smtClean="0"/>
              <a:t>Komunitně</a:t>
            </a:r>
            <a:r>
              <a:rPr lang="cs-CZ" sz="8000" b="1" dirty="0" smtClean="0"/>
              <a:t> </a:t>
            </a:r>
            <a:r>
              <a:rPr lang="cs-CZ" sz="8000" b="1" dirty="0"/>
              <a:t>vedený místní rozvoj </a:t>
            </a:r>
            <a:r>
              <a:rPr lang="cs-CZ" sz="8000" dirty="0"/>
              <a:t>(CLLD</a:t>
            </a:r>
            <a:r>
              <a:rPr lang="cs-CZ" sz="8000" dirty="0" smtClean="0"/>
              <a:t>)</a:t>
            </a:r>
          </a:p>
          <a:p>
            <a:pPr lvl="0" algn="just"/>
            <a:r>
              <a:rPr lang="cs-CZ" sz="8000" dirty="0" smtClean="0"/>
              <a:t>– </a:t>
            </a:r>
            <a:r>
              <a:rPr lang="cs-CZ" sz="8000" dirty="0"/>
              <a:t>bude v </a:t>
            </a:r>
            <a:r>
              <a:rPr lang="cs-CZ" sz="8000" dirty="0" smtClean="0"/>
              <a:t>souladu s </a:t>
            </a:r>
            <a:r>
              <a:rPr lang="cs-CZ" sz="8000" dirty="0"/>
              <a:t>Nařízeními EK realizován ve venkovském </a:t>
            </a:r>
            <a:r>
              <a:rPr lang="cs-CZ" sz="8000" dirty="0" smtClean="0"/>
              <a:t>prostoru </a:t>
            </a:r>
            <a:r>
              <a:rPr lang="cs-CZ" sz="8000" dirty="0"/>
              <a:t>(prostřednictvím místních akčních skupin </a:t>
            </a:r>
            <a:r>
              <a:rPr lang="cs-CZ" sz="8000" dirty="0" smtClean="0"/>
              <a:t>(</a:t>
            </a:r>
            <a:r>
              <a:rPr lang="cs-CZ" sz="8000" dirty="0"/>
              <a:t>cca 175 MAS</a:t>
            </a:r>
            <a:r>
              <a:rPr lang="cs-CZ" sz="8000" dirty="0" smtClean="0"/>
              <a:t>).</a:t>
            </a:r>
          </a:p>
          <a:p>
            <a:pPr lvl="0" algn="just"/>
            <a:endParaRPr lang="cs-CZ" sz="8000" dirty="0"/>
          </a:p>
          <a:p>
            <a:pPr lvl="0" algn="just"/>
            <a:endParaRPr lang="cs-CZ" sz="9600" dirty="0"/>
          </a:p>
          <a:p>
            <a:pPr lvl="0" algn="just"/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6229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204864"/>
            <a:ext cx="8291264" cy="4320480"/>
          </a:xfrm>
        </p:spPr>
        <p:txBody>
          <a:bodyPr>
            <a:noAutofit/>
          </a:bodyPr>
          <a:lstStyle/>
          <a:p>
            <a:pPr lvl="0"/>
            <a:r>
              <a:rPr lang="cs-CZ" sz="2200" dirty="0" smtClean="0"/>
              <a:t>Specifické výzvy vyhlašované OP </a:t>
            </a:r>
            <a:r>
              <a:rPr lang="cs-CZ" sz="2200" dirty="0"/>
              <a:t>v rámci daného specifického cíle </a:t>
            </a:r>
            <a:r>
              <a:rPr lang="cs-CZ" sz="2200" dirty="0" smtClean="0"/>
              <a:t>nebo investiční priority.</a:t>
            </a:r>
          </a:p>
          <a:p>
            <a:pPr lvl="0"/>
            <a:r>
              <a:rPr lang="cs-CZ" sz="2200" dirty="0" smtClean="0"/>
              <a:t>Specifické </a:t>
            </a:r>
            <a:r>
              <a:rPr lang="cs-CZ" sz="2200" dirty="0"/>
              <a:t>výzvy zacílené:</a:t>
            </a:r>
          </a:p>
          <a:p>
            <a:pPr marL="1200150" lvl="1" indent="-457200">
              <a:buFont typeface="Wingdings" panose="05000000000000000000" pitchFamily="2" charset="2"/>
              <a:buChar char="Ø"/>
            </a:pPr>
            <a:r>
              <a:rPr lang="cs-CZ" sz="2000" dirty="0"/>
              <a:t>Územně</a:t>
            </a:r>
          </a:p>
          <a:p>
            <a:pPr marL="1200150" lvl="1" indent="-457200">
              <a:buFont typeface="Wingdings" panose="05000000000000000000" pitchFamily="2" charset="2"/>
              <a:buChar char="Ø"/>
            </a:pPr>
            <a:r>
              <a:rPr lang="cs-CZ" sz="2000" dirty="0"/>
              <a:t>Tematicky</a:t>
            </a:r>
          </a:p>
          <a:p>
            <a:pPr marL="1200150" lvl="1" indent="-457200">
              <a:buFont typeface="Wingdings" panose="05000000000000000000" pitchFamily="2" charset="2"/>
              <a:buChar char="Ø"/>
            </a:pPr>
            <a:r>
              <a:rPr lang="cs-CZ" sz="2000" dirty="0"/>
              <a:t>Územně i tematicky</a:t>
            </a:r>
          </a:p>
          <a:p>
            <a:pPr marL="1200150" lvl="1" indent="-457200">
              <a:buFont typeface="Wingdings" panose="05000000000000000000" pitchFamily="2" charset="2"/>
              <a:buChar char="Ø"/>
            </a:pPr>
            <a:r>
              <a:rPr lang="cs-CZ" sz="2000" dirty="0"/>
              <a:t>Jiným způsobem (např. bonifikací)</a:t>
            </a:r>
          </a:p>
          <a:p>
            <a:r>
              <a:rPr lang="en-US" sz="2200" dirty="0"/>
              <a:t>Podkladem pro doporučení pro zacílení specifických výzev budou </a:t>
            </a:r>
            <a:r>
              <a:rPr lang="en-US" sz="2200" b="1" dirty="0"/>
              <a:t>regionální akční plány</a:t>
            </a:r>
            <a:r>
              <a:rPr lang="en-US" sz="2200" dirty="0"/>
              <a:t> zpracované pro území každého kraje (NUTS 3) na základě principu partnerství.</a:t>
            </a:r>
            <a:endParaRPr lang="cs-CZ" sz="2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91264" cy="864096"/>
          </a:xfrm>
        </p:spPr>
        <p:txBody>
          <a:bodyPr/>
          <a:lstStyle/>
          <a:p>
            <a:r>
              <a:rPr lang="cs-CZ" sz="2600" dirty="0"/>
              <a:t>REALIZACE ÚZEMNÍ </a:t>
            </a:r>
            <a:r>
              <a:rPr lang="cs-CZ" sz="2600" dirty="0" smtClean="0"/>
              <a:t>DIMENZE – PROJEKTY VE SPECIFICKÝCH VÝZVÁCH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xmlns="" val="1802405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2"/>
          <p:cNvSpPr txBox="1">
            <a:spLocks/>
          </p:cNvSpPr>
          <p:nvPr/>
        </p:nvSpPr>
        <p:spPr>
          <a:xfrm>
            <a:off x="2639851" y="409127"/>
            <a:ext cx="8435280" cy="648072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dirty="0" smtClean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rPr>
              <a:t>ZACÍLENÍ VÝZEV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2423219" y="905145"/>
            <a:ext cx="6330012" cy="5631159"/>
            <a:chOff x="329717" y="0"/>
            <a:chExt cx="9863605" cy="11301706"/>
          </a:xfrm>
        </p:grpSpPr>
        <p:grpSp>
          <p:nvGrpSpPr>
            <p:cNvPr id="6" name="Skupina 5"/>
            <p:cNvGrpSpPr/>
            <p:nvPr/>
          </p:nvGrpSpPr>
          <p:grpSpPr>
            <a:xfrm>
              <a:off x="3065322" y="9933706"/>
              <a:ext cx="7128000" cy="1368000"/>
              <a:chOff x="3065322" y="9933706"/>
              <a:chExt cx="4267200" cy="905009"/>
            </a:xfrm>
          </p:grpSpPr>
          <p:sp>
            <p:nvSpPr>
              <p:cNvPr id="37" name="Zaoblený obdélník 36"/>
              <p:cNvSpPr/>
              <p:nvPr/>
            </p:nvSpPr>
            <p:spPr>
              <a:xfrm>
                <a:off x="3065322" y="9933706"/>
                <a:ext cx="4267200" cy="905009"/>
              </a:xfrm>
              <a:prstGeom prst="roundRect">
                <a:avLst>
                  <a:gd name="adj" fmla="val 10000"/>
                </a:avLst>
              </a:prstGeom>
              <a:solidFill>
                <a:srgbClr val="9BBB59">
                  <a:hueOff val="11250264"/>
                  <a:satOff val="-16880"/>
                  <a:lumOff val="-2745"/>
                  <a:alphaOff val="0"/>
                </a:srgbClr>
              </a:solidFill>
              <a:ln w="254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</a:ln>
              <a:effectLst/>
            </p:spPr>
          </p:sp>
          <p:sp>
            <p:nvSpPr>
              <p:cNvPr id="38" name="Zaoblený obdélník 4"/>
              <p:cNvSpPr/>
              <p:nvPr/>
            </p:nvSpPr>
            <p:spPr>
              <a:xfrm>
                <a:off x="3091829" y="9960213"/>
                <a:ext cx="3908154" cy="85199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80010" tIns="80010" rIns="80010" bIns="80010" numCol="1" spcCol="1270" anchor="ctr" anchorCtr="0"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>
                  <a:defRPr/>
                </a:pPr>
                <a:r>
                  <a:rPr lang="cs-CZ" sz="2000" kern="0" dirty="0">
                    <a:solidFill>
                      <a:prstClr val="white"/>
                    </a:solidFill>
                    <a:latin typeface="Calibri"/>
                  </a:rPr>
                  <a:t>H</a:t>
                </a:r>
                <a:r>
                  <a:rPr kumimoji="0" lang="cs-CZ" sz="20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</a:rPr>
                  <a:t>armonogram</a:t>
                </a:r>
                <a:r>
                  <a:rPr kumimoji="0" lang="cs-CZ" sz="2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</a:rPr>
                  <a:t> výzev OP </a:t>
                </a:r>
                <a:r>
                  <a:rPr kumimoji="0" lang="cs-CZ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</a:rPr>
                  <a:t>(sleduje</a:t>
                </a:r>
                <a:r>
                  <a:rPr kumimoji="0" lang="cs-CZ" sz="1600" b="0" i="0" u="none" strike="noStrike" kern="0" cap="none" spc="0" normalizeH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</a:rPr>
                  <a:t> MMR-ORSP v roli sekretariátu NSK)</a:t>
                </a:r>
                <a:endParaRPr kumimoji="0" lang="cs-CZ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7" name="Skupina 6"/>
            <p:cNvGrpSpPr/>
            <p:nvPr/>
          </p:nvGrpSpPr>
          <p:grpSpPr>
            <a:xfrm>
              <a:off x="2622801" y="8095376"/>
              <a:ext cx="7128000" cy="1368001"/>
              <a:chOff x="2622801" y="8095376"/>
              <a:chExt cx="4267200" cy="716466"/>
            </a:xfrm>
          </p:grpSpPr>
          <p:sp>
            <p:nvSpPr>
              <p:cNvPr id="35" name="Zaoblený obdélník 34"/>
              <p:cNvSpPr/>
              <p:nvPr/>
            </p:nvSpPr>
            <p:spPr>
              <a:xfrm>
                <a:off x="2622801" y="8095376"/>
                <a:ext cx="4267200" cy="716466"/>
              </a:xfrm>
              <a:prstGeom prst="roundRect">
                <a:avLst>
                  <a:gd name="adj" fmla="val 10000"/>
                </a:avLst>
              </a:prstGeom>
              <a:solidFill>
                <a:srgbClr val="9BBB59">
                  <a:hueOff val="8437698"/>
                  <a:satOff val="-12660"/>
                  <a:lumOff val="-2059"/>
                  <a:alphaOff val="0"/>
                </a:srgbClr>
              </a:solidFill>
              <a:ln w="254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</a:ln>
              <a:effectLst/>
            </p:spPr>
          </p:sp>
          <p:sp>
            <p:nvSpPr>
              <p:cNvPr id="36" name="Zaoblený obdélník 4"/>
              <p:cNvSpPr/>
              <p:nvPr/>
            </p:nvSpPr>
            <p:spPr>
              <a:xfrm>
                <a:off x="2649308" y="8121883"/>
                <a:ext cx="3602438" cy="67356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80010" tIns="80010" rIns="80010" bIns="80010" numCol="1" spcCol="1270" anchor="ctr" anchorCtr="0"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>
                  <a:defRPr/>
                </a:pPr>
                <a:r>
                  <a:rPr lang="cs-CZ" sz="2000" kern="0" dirty="0" smtClean="0">
                    <a:solidFill>
                      <a:prstClr val="white"/>
                    </a:solidFill>
                    <a:latin typeface="Calibri"/>
                  </a:rPr>
                  <a:t>P</a:t>
                </a:r>
                <a:r>
                  <a:rPr kumimoji="0" lang="cs-CZ" sz="20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</a:rPr>
                  <a:t>ředložení</a:t>
                </a:r>
                <a:r>
                  <a:rPr kumimoji="0" lang="cs-CZ" sz="2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</a:rPr>
                  <a:t> projednaných návrhů ŘO OP </a:t>
                </a:r>
                <a:r>
                  <a:rPr kumimoji="0" lang="cs-CZ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</a:rPr>
                  <a:t>(</a:t>
                </a:r>
                <a:r>
                  <a:rPr lang="cs-CZ" sz="1600" kern="0" noProof="0" dirty="0">
                    <a:solidFill>
                      <a:prstClr val="white"/>
                    </a:solidFill>
                    <a:latin typeface="Calibri"/>
                  </a:rPr>
                  <a:t>s</a:t>
                </a:r>
                <a:r>
                  <a:rPr lang="cs-CZ" sz="1600" kern="0" dirty="0" err="1" smtClean="0">
                    <a:solidFill>
                      <a:prstClr val="white"/>
                    </a:solidFill>
                    <a:latin typeface="Calibri"/>
                  </a:rPr>
                  <a:t>ekretariát</a:t>
                </a:r>
                <a:r>
                  <a:rPr lang="cs-CZ" sz="1600" kern="0" dirty="0" smtClean="0">
                    <a:solidFill>
                      <a:prstClr val="white"/>
                    </a:solidFill>
                    <a:latin typeface="Calibri"/>
                  </a:rPr>
                  <a:t> NSK) </a:t>
                </a:r>
                <a:endParaRPr kumimoji="0" lang="cs-CZ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8" name="Skupina 7"/>
            <p:cNvGrpSpPr/>
            <p:nvPr/>
          </p:nvGrpSpPr>
          <p:grpSpPr>
            <a:xfrm>
              <a:off x="1704948" y="4815159"/>
              <a:ext cx="7128000" cy="1368000"/>
              <a:chOff x="1704948" y="4815159"/>
              <a:chExt cx="4267200" cy="905009"/>
            </a:xfrm>
          </p:grpSpPr>
          <p:sp>
            <p:nvSpPr>
              <p:cNvPr id="33" name="Zaoblený obdélník 32"/>
              <p:cNvSpPr/>
              <p:nvPr/>
            </p:nvSpPr>
            <p:spPr>
              <a:xfrm>
                <a:off x="1704948" y="4815159"/>
                <a:ext cx="4267200" cy="905009"/>
              </a:xfrm>
              <a:prstGeom prst="roundRect">
                <a:avLst>
                  <a:gd name="adj" fmla="val 10000"/>
                </a:avLst>
              </a:prstGeom>
              <a:solidFill>
                <a:srgbClr val="9BBB59">
                  <a:hueOff val="2812566"/>
                  <a:satOff val="-4220"/>
                  <a:lumOff val="-686"/>
                  <a:alphaOff val="0"/>
                </a:srgbClr>
              </a:solidFill>
              <a:ln w="254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</a:ln>
              <a:effectLst/>
            </p:spPr>
          </p:sp>
          <p:sp>
            <p:nvSpPr>
              <p:cNvPr id="34" name="Zaoblený obdélník 4"/>
              <p:cNvSpPr/>
              <p:nvPr/>
            </p:nvSpPr>
            <p:spPr>
              <a:xfrm>
                <a:off x="1731455" y="4841666"/>
                <a:ext cx="3307276" cy="85199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80010" tIns="80010" rIns="80010" bIns="80010" numCol="1" spcCol="1270" anchor="ctr" anchorCtr="0"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>
                  <a:defRPr/>
                </a:pPr>
                <a:r>
                  <a:rPr lang="cs-CZ" sz="2000" kern="0" dirty="0" smtClean="0">
                    <a:solidFill>
                      <a:prstClr val="white"/>
                    </a:solidFill>
                    <a:latin typeface="Calibri"/>
                  </a:rPr>
                  <a:t>K</a:t>
                </a:r>
                <a:r>
                  <a:rPr kumimoji="0" lang="cs-CZ" sz="20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</a:rPr>
                  <a:t>ompletace</a:t>
                </a:r>
                <a:r>
                  <a:rPr kumimoji="0" lang="cs-CZ" sz="2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</a:rPr>
                  <a:t> návrhů </a:t>
                </a:r>
                <a:r>
                  <a:rPr kumimoji="0" lang="cs-CZ" sz="2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</a:rPr>
                  <a:t>RSK dle </a:t>
                </a:r>
                <a:r>
                  <a:rPr kumimoji="0" lang="cs-CZ" sz="2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</a:rPr>
                  <a:t>OP</a:t>
                </a:r>
                <a:r>
                  <a:rPr lang="cs-CZ" sz="1800" kern="0" dirty="0">
                    <a:solidFill>
                      <a:prstClr val="white"/>
                    </a:solidFill>
                    <a:latin typeface="Calibri"/>
                  </a:rPr>
                  <a:t> </a:t>
                </a:r>
                <a:r>
                  <a:rPr lang="cs-CZ" sz="1800" kern="0" dirty="0" smtClean="0">
                    <a:solidFill>
                      <a:prstClr val="white"/>
                    </a:solidFill>
                    <a:latin typeface="Calibri"/>
                  </a:rPr>
                  <a:t>(</a:t>
                </a:r>
                <a:r>
                  <a:rPr lang="cs-CZ" sz="1600" kern="0" dirty="0" smtClean="0">
                    <a:solidFill>
                      <a:prstClr val="white"/>
                    </a:solidFill>
                    <a:latin typeface="Calibri"/>
                  </a:rPr>
                  <a:t>sekretariát NSK</a:t>
                </a:r>
                <a:r>
                  <a:rPr lang="cs-CZ" sz="1800" kern="0" dirty="0" smtClean="0">
                    <a:solidFill>
                      <a:prstClr val="white"/>
                    </a:solidFill>
                    <a:latin typeface="Calibri"/>
                  </a:rPr>
                  <a:t>) </a:t>
                </a:r>
                <a:endParaRPr kumimoji="0" lang="cs-CZ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9" name="Skupina 8"/>
            <p:cNvGrpSpPr/>
            <p:nvPr/>
          </p:nvGrpSpPr>
          <p:grpSpPr>
            <a:xfrm>
              <a:off x="752458" y="1340487"/>
              <a:ext cx="7137525" cy="1570248"/>
              <a:chOff x="752458" y="1348494"/>
              <a:chExt cx="7063740" cy="1507689"/>
            </a:xfrm>
            <a:solidFill>
              <a:srgbClr val="9BBB59">
                <a:hueOff val="0"/>
                <a:satOff val="0"/>
                <a:lumOff val="0"/>
              </a:srgbClr>
            </a:solidFill>
          </p:grpSpPr>
          <p:sp>
            <p:nvSpPr>
              <p:cNvPr id="31" name="Zaoblený obdélník 30"/>
              <p:cNvSpPr/>
              <p:nvPr/>
            </p:nvSpPr>
            <p:spPr>
              <a:xfrm>
                <a:off x="752458" y="1541463"/>
                <a:ext cx="7063740" cy="1314720"/>
              </a:xfrm>
              <a:prstGeom prst="roundRect">
                <a:avLst>
                  <a:gd name="adj" fmla="val 10000"/>
                </a:avLst>
              </a:prstGeom>
              <a:grpFill/>
              <a:ln w="254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</a:ln>
              <a:effectLst/>
            </p:spPr>
          </p:sp>
          <p:sp>
            <p:nvSpPr>
              <p:cNvPr id="32" name="Zaoblený obdélník 4"/>
              <p:cNvSpPr/>
              <p:nvPr/>
            </p:nvSpPr>
            <p:spPr>
              <a:xfrm>
                <a:off x="790962" y="1348494"/>
                <a:ext cx="7025236" cy="1234844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txBody>
              <a:bodyPr spcFirstLastPara="0" vert="horz" wrap="square" lIns="129540" tIns="129540" rIns="129540" bIns="129540" numCol="1" spcCol="1270" anchor="ctr" anchorCtr="0"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defTabSz="15113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cs-CZ" sz="2000" kern="0" dirty="0">
                    <a:solidFill>
                      <a:prstClr val="white"/>
                    </a:solidFill>
                    <a:latin typeface="Calibri"/>
                  </a:rPr>
                  <a:t>N</a:t>
                </a:r>
                <a:r>
                  <a:rPr kumimoji="0" lang="cs-CZ" sz="20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</a:rPr>
                  <a:t>ávrhy</a:t>
                </a:r>
                <a:r>
                  <a:rPr kumimoji="0" lang="cs-CZ" sz="2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</a:rPr>
                  <a:t> </a:t>
                </a:r>
                <a:r>
                  <a:rPr kumimoji="0" lang="cs-CZ" sz="2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</a:rPr>
                  <a:t>konkretizace věcného a územního zacílení </a:t>
                </a:r>
                <a:r>
                  <a:rPr kumimoji="0" lang="cs-CZ" sz="2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</a:rPr>
                  <a:t>výzev </a:t>
                </a:r>
                <a:r>
                  <a:rPr kumimoji="0" lang="cs-CZ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</a:rPr>
                  <a:t>(RSK)</a:t>
                </a:r>
                <a:endParaRPr kumimoji="0" lang="cs-CZ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10" name="Zaoblený obdélník 4"/>
            <p:cNvSpPr/>
            <p:nvPr/>
          </p:nvSpPr>
          <p:spPr>
            <a:xfrm>
              <a:off x="329717" y="0"/>
              <a:ext cx="6978098" cy="11021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29540" tIns="129540" rIns="129540" bIns="129540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1511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</a:rPr>
                <a:t>NSK žádá RSK o </a:t>
              </a:r>
              <a:r>
                <a:rPr kumimoji="0" lang="cs-CZ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</a:rPr>
                <a:t>konkretizaci věcného a územního zacílení </a:t>
              </a:r>
              <a:r>
                <a:rPr kumimoji="0" lang="cs-CZ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</a:rPr>
                <a:t>výzev</a:t>
              </a:r>
              <a:endParaRPr kumimoji="0" lang="cs-CZ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11" name="Skupina 10"/>
            <p:cNvGrpSpPr/>
            <p:nvPr/>
          </p:nvGrpSpPr>
          <p:grpSpPr>
            <a:xfrm>
              <a:off x="8842591" y="9279941"/>
              <a:ext cx="860400" cy="892800"/>
              <a:chOff x="8842591" y="9279941"/>
              <a:chExt cx="854568" cy="854568"/>
            </a:xfrm>
          </p:grpSpPr>
          <p:sp>
            <p:nvSpPr>
              <p:cNvPr id="29" name="Šipka dolů 28"/>
              <p:cNvSpPr/>
              <p:nvPr/>
            </p:nvSpPr>
            <p:spPr>
              <a:xfrm>
                <a:off x="8842591" y="9279941"/>
                <a:ext cx="854568" cy="854568"/>
              </a:xfrm>
              <a:prstGeom prst="downArrow">
                <a:avLst>
                  <a:gd name="adj1" fmla="val 55000"/>
                  <a:gd name="adj2" fmla="val 45000"/>
                </a:avLst>
              </a:prstGeom>
              <a:solidFill>
                <a:srgbClr val="9BBB59">
                  <a:tint val="40000"/>
                  <a:alpha val="90000"/>
                  <a:hueOff val="0"/>
                  <a:satOff val="0"/>
                  <a:lumOff val="0"/>
                  <a:alphaOff val="0"/>
                </a:srgbClr>
              </a:solidFill>
              <a:ln w="25400" cap="flat" cmpd="sng" algn="ctr">
                <a:solidFill>
                  <a:srgbClr val="9BBB59">
                    <a:tint val="40000"/>
                    <a:alpha val="90000"/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</a:ln>
              <a:effectLst/>
            </p:spPr>
          </p:sp>
          <p:sp>
            <p:nvSpPr>
              <p:cNvPr id="30" name="Šipka dolů 4"/>
              <p:cNvSpPr/>
              <p:nvPr/>
            </p:nvSpPr>
            <p:spPr>
              <a:xfrm>
                <a:off x="9034869" y="9279941"/>
                <a:ext cx="470012" cy="64306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>
                <a:lvl1pPr marL="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16002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12" name="Zaoblený obdélník 4"/>
            <p:cNvSpPr/>
            <p:nvPr/>
          </p:nvSpPr>
          <p:spPr>
            <a:xfrm>
              <a:off x="3482006" y="3332869"/>
              <a:ext cx="4990823" cy="109479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29540" tIns="129540" rIns="129540" bIns="129540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1511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cs-CZ" sz="1600" kern="0" noProof="0" dirty="0" smtClean="0">
                  <a:solidFill>
                    <a:sysClr val="windowText" lastClr="000000"/>
                  </a:solidFill>
                  <a:latin typeface="Calibri"/>
                </a:rPr>
                <a:t>Z</a:t>
              </a:r>
              <a:r>
                <a:rPr kumimoji="0" lang="cs-CZ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</a:rPr>
                <a:t>aslání návrhů </a:t>
              </a:r>
              <a:r>
                <a:rPr kumimoji="0" lang="cs-CZ" sz="1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</a:rPr>
                <a:t>na sekretariát NSK </a:t>
              </a:r>
            </a:p>
          </p:txBody>
        </p:sp>
        <p:sp>
          <p:nvSpPr>
            <p:cNvPr id="13" name="Zaoblený obdélník 4"/>
            <p:cNvSpPr/>
            <p:nvPr/>
          </p:nvSpPr>
          <p:spPr>
            <a:xfrm>
              <a:off x="5836523" y="6588202"/>
              <a:ext cx="3589499" cy="110213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29540" tIns="129540" rIns="129540" bIns="129540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1511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</a:rPr>
                <a:t>Projednání</a:t>
              </a:r>
              <a:r>
                <a:rPr kumimoji="0" lang="cs-CZ" sz="1600" b="0" i="0" u="none" strike="noStrike" kern="0" cap="none" spc="0" normalizeH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</a:rPr>
                <a:t> návrhů </a:t>
              </a:r>
              <a:r>
                <a:rPr lang="cs-CZ" sz="1600" kern="0" noProof="0" dirty="0" smtClean="0">
                  <a:solidFill>
                    <a:sysClr val="windowText" lastClr="000000"/>
                  </a:solidFill>
                  <a:latin typeface="Calibri"/>
                </a:rPr>
                <a:t>(</a:t>
              </a:r>
              <a:r>
                <a:rPr kumimoji="0" lang="cs-CZ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</a:rPr>
                <a:t>NSK)</a:t>
              </a:r>
              <a:endParaRPr kumimoji="0" lang="cs-CZ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14" name="Skupina 13"/>
            <p:cNvGrpSpPr/>
            <p:nvPr/>
          </p:nvGrpSpPr>
          <p:grpSpPr>
            <a:xfrm>
              <a:off x="8416630" y="7454606"/>
              <a:ext cx="861495" cy="885741"/>
              <a:chOff x="8416630" y="7454606"/>
              <a:chExt cx="854568" cy="854568"/>
            </a:xfrm>
          </p:grpSpPr>
          <p:sp>
            <p:nvSpPr>
              <p:cNvPr id="27" name="Šipka dolů 26"/>
              <p:cNvSpPr/>
              <p:nvPr/>
            </p:nvSpPr>
            <p:spPr>
              <a:xfrm>
                <a:off x="8416630" y="7454606"/>
                <a:ext cx="854568" cy="854568"/>
              </a:xfrm>
              <a:prstGeom prst="downArrow">
                <a:avLst>
                  <a:gd name="adj1" fmla="val 55000"/>
                  <a:gd name="adj2" fmla="val 45000"/>
                </a:avLst>
              </a:prstGeom>
              <a:solidFill>
                <a:srgbClr val="9BBB59">
                  <a:tint val="40000"/>
                  <a:alpha val="90000"/>
                  <a:hueOff val="0"/>
                  <a:satOff val="0"/>
                  <a:lumOff val="0"/>
                  <a:alphaOff val="0"/>
                </a:srgbClr>
              </a:solidFill>
              <a:ln w="25400" cap="flat" cmpd="sng" algn="ctr">
                <a:solidFill>
                  <a:srgbClr val="9BBB59">
                    <a:tint val="40000"/>
                    <a:alpha val="90000"/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</a:ln>
              <a:effectLst/>
            </p:spPr>
          </p:sp>
          <p:sp>
            <p:nvSpPr>
              <p:cNvPr id="28" name="Šipka dolů 4"/>
              <p:cNvSpPr/>
              <p:nvPr/>
            </p:nvSpPr>
            <p:spPr>
              <a:xfrm>
                <a:off x="8694803" y="7471315"/>
                <a:ext cx="470012" cy="64306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>
                <a:lvl1pPr marL="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16002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15" name="Skupina 14"/>
            <p:cNvGrpSpPr/>
            <p:nvPr/>
          </p:nvGrpSpPr>
          <p:grpSpPr>
            <a:xfrm>
              <a:off x="7888792" y="5769341"/>
              <a:ext cx="861495" cy="908338"/>
              <a:chOff x="7888792" y="5777853"/>
              <a:chExt cx="854568" cy="876371"/>
            </a:xfrm>
          </p:grpSpPr>
          <p:sp>
            <p:nvSpPr>
              <p:cNvPr id="25" name="Šipka dolů 24"/>
              <p:cNvSpPr/>
              <p:nvPr/>
            </p:nvSpPr>
            <p:spPr>
              <a:xfrm>
                <a:off x="7888792" y="5777853"/>
                <a:ext cx="854568" cy="854568"/>
              </a:xfrm>
              <a:prstGeom prst="downArrow">
                <a:avLst>
                  <a:gd name="adj1" fmla="val 55000"/>
                  <a:gd name="adj2" fmla="val 45000"/>
                </a:avLst>
              </a:prstGeom>
              <a:solidFill>
                <a:srgbClr val="9BBB59">
                  <a:tint val="40000"/>
                  <a:alpha val="90000"/>
                  <a:hueOff val="0"/>
                  <a:satOff val="0"/>
                  <a:lumOff val="0"/>
                  <a:alphaOff val="0"/>
                </a:srgbClr>
              </a:solidFill>
              <a:ln w="25400" cap="flat" cmpd="sng" algn="ctr">
                <a:solidFill>
                  <a:srgbClr val="9BBB59">
                    <a:tint val="40000"/>
                    <a:alpha val="90000"/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</a:ln>
              <a:effectLst/>
            </p:spPr>
          </p:sp>
          <p:sp>
            <p:nvSpPr>
              <p:cNvPr id="26" name="Šipka dolů 4"/>
              <p:cNvSpPr/>
              <p:nvPr/>
            </p:nvSpPr>
            <p:spPr>
              <a:xfrm>
                <a:off x="8137510" y="6011162"/>
                <a:ext cx="470012" cy="64306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>
                <a:lvl1pPr marL="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16002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16" name="Skupina 15"/>
            <p:cNvGrpSpPr/>
            <p:nvPr/>
          </p:nvGrpSpPr>
          <p:grpSpPr>
            <a:xfrm>
              <a:off x="7398549" y="4169401"/>
              <a:ext cx="868422" cy="885741"/>
              <a:chOff x="7398549" y="4169401"/>
              <a:chExt cx="854568" cy="854568"/>
            </a:xfrm>
          </p:grpSpPr>
          <p:sp>
            <p:nvSpPr>
              <p:cNvPr id="23" name="Šipka dolů 22"/>
              <p:cNvSpPr/>
              <p:nvPr/>
            </p:nvSpPr>
            <p:spPr>
              <a:xfrm>
                <a:off x="7398549" y="4169401"/>
                <a:ext cx="854568" cy="854568"/>
              </a:xfrm>
              <a:prstGeom prst="downArrow">
                <a:avLst>
                  <a:gd name="adj1" fmla="val 55000"/>
                  <a:gd name="adj2" fmla="val 45000"/>
                </a:avLst>
              </a:prstGeom>
              <a:solidFill>
                <a:srgbClr val="9BBB59">
                  <a:tint val="40000"/>
                  <a:alpha val="90000"/>
                  <a:hueOff val="0"/>
                  <a:satOff val="0"/>
                  <a:lumOff val="0"/>
                  <a:alphaOff val="0"/>
                </a:srgbClr>
              </a:solidFill>
              <a:ln w="25400" cap="flat" cmpd="sng" algn="ctr">
                <a:solidFill>
                  <a:srgbClr val="9BBB59">
                    <a:tint val="40000"/>
                    <a:alpha val="90000"/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</a:ln>
              <a:effectLst/>
            </p:spPr>
          </p:sp>
          <p:sp>
            <p:nvSpPr>
              <p:cNvPr id="24" name="Šipka dolů 4"/>
              <p:cNvSpPr/>
              <p:nvPr/>
            </p:nvSpPr>
            <p:spPr>
              <a:xfrm>
                <a:off x="7599672" y="4169401"/>
                <a:ext cx="470012" cy="64306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>
                <a:lvl1pPr marL="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16002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17" name="Skupina 16"/>
            <p:cNvGrpSpPr/>
            <p:nvPr/>
          </p:nvGrpSpPr>
          <p:grpSpPr>
            <a:xfrm>
              <a:off x="6193810" y="504924"/>
              <a:ext cx="871020" cy="1061179"/>
              <a:chOff x="6196452" y="521878"/>
              <a:chExt cx="854568" cy="1014903"/>
            </a:xfrm>
          </p:grpSpPr>
          <p:sp>
            <p:nvSpPr>
              <p:cNvPr id="21" name="Šipka dolů 20"/>
              <p:cNvSpPr/>
              <p:nvPr/>
            </p:nvSpPr>
            <p:spPr>
              <a:xfrm>
                <a:off x="6196452" y="521878"/>
                <a:ext cx="854568" cy="854568"/>
              </a:xfrm>
              <a:prstGeom prst="downArrow">
                <a:avLst>
                  <a:gd name="adj1" fmla="val 55000"/>
                  <a:gd name="adj2" fmla="val 45000"/>
                </a:avLst>
              </a:prstGeom>
              <a:solidFill>
                <a:srgbClr val="9BBB59">
                  <a:tint val="40000"/>
                  <a:alpha val="90000"/>
                  <a:hueOff val="0"/>
                  <a:satOff val="0"/>
                  <a:lumOff val="0"/>
                  <a:alphaOff val="0"/>
                </a:srgbClr>
              </a:solidFill>
              <a:ln w="25400" cap="flat" cmpd="sng" algn="ctr">
                <a:solidFill>
                  <a:srgbClr val="9BBB59">
                    <a:tint val="40000"/>
                    <a:alpha val="90000"/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</a:ln>
              <a:effectLst/>
            </p:spPr>
          </p:sp>
          <p:sp>
            <p:nvSpPr>
              <p:cNvPr id="22" name="Šipka dolů 4"/>
              <p:cNvSpPr/>
              <p:nvPr/>
            </p:nvSpPr>
            <p:spPr>
              <a:xfrm>
                <a:off x="6494754" y="893719"/>
                <a:ext cx="470012" cy="64306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>
                <a:lvl1pPr marL="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16002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18" name="Skupina 17"/>
            <p:cNvGrpSpPr/>
            <p:nvPr/>
          </p:nvGrpSpPr>
          <p:grpSpPr>
            <a:xfrm>
              <a:off x="6837096" y="2601353"/>
              <a:ext cx="871020" cy="885741"/>
              <a:chOff x="6837096" y="2606348"/>
              <a:chExt cx="854568" cy="854568"/>
            </a:xfrm>
          </p:grpSpPr>
          <p:sp>
            <p:nvSpPr>
              <p:cNvPr id="19" name="Šipka dolů 18"/>
              <p:cNvSpPr/>
              <p:nvPr/>
            </p:nvSpPr>
            <p:spPr>
              <a:xfrm>
                <a:off x="6837096" y="2606348"/>
                <a:ext cx="854568" cy="854568"/>
              </a:xfrm>
              <a:prstGeom prst="downArrow">
                <a:avLst>
                  <a:gd name="adj1" fmla="val 55000"/>
                  <a:gd name="adj2" fmla="val 45000"/>
                </a:avLst>
              </a:prstGeom>
              <a:solidFill>
                <a:srgbClr val="9BBB59">
                  <a:tint val="40000"/>
                  <a:alpha val="90000"/>
                  <a:hueOff val="0"/>
                  <a:satOff val="0"/>
                  <a:lumOff val="0"/>
                  <a:alphaOff val="0"/>
                </a:srgbClr>
              </a:solidFill>
              <a:ln w="25400" cap="flat" cmpd="sng" algn="ctr">
                <a:solidFill>
                  <a:srgbClr val="9BBB59">
                    <a:tint val="40000"/>
                    <a:alpha val="90000"/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</a:ln>
              <a:effectLst/>
            </p:spPr>
          </p:sp>
          <p:sp>
            <p:nvSpPr>
              <p:cNvPr id="20" name="Šipka dolů 4"/>
              <p:cNvSpPr/>
              <p:nvPr/>
            </p:nvSpPr>
            <p:spPr>
              <a:xfrm>
                <a:off x="7040868" y="2743272"/>
                <a:ext cx="470012" cy="64306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>
                <a:lvl1pPr marL="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>
                        <a:hueOff val="0"/>
                        <a:satOff val="0"/>
                        <a:lumOff val="0"/>
                        <a:alphaOff val="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16002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338440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896544"/>
          </a:xfrm>
        </p:spPr>
        <p:txBody>
          <a:bodyPr>
            <a:noAutofit/>
          </a:bodyPr>
          <a:lstStyle/>
          <a:p>
            <a:r>
              <a:rPr lang="cs-CZ" sz="1800" b="1" dirty="0" smtClean="0"/>
              <a:t>Nástroj pro řízení regionální politiky ČR s přímou vazbou na využití ESI fondů v regionech vznikající </a:t>
            </a:r>
            <a:r>
              <a:rPr lang="cs-CZ" sz="1800" b="1" dirty="0"/>
              <a:t>na partnerském principu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1800" i="1" dirty="0" smtClean="0"/>
              <a:t>Priority územních </a:t>
            </a:r>
            <a:r>
              <a:rPr lang="cs-CZ" sz="1800" i="1" dirty="0"/>
              <a:t>partnerů na území </a:t>
            </a:r>
            <a:r>
              <a:rPr lang="cs-CZ" sz="1800" i="1" dirty="0" smtClean="0"/>
              <a:t>kraje </a:t>
            </a:r>
            <a:r>
              <a:rPr lang="cs-CZ" sz="1800" i="1" dirty="0"/>
              <a:t>(plánované aktivity, </a:t>
            </a:r>
            <a:r>
              <a:rPr lang="cs-CZ" sz="1800" i="1" dirty="0" smtClean="0"/>
              <a:t>záměry k financování z ESI fondů i dalších zdrojů) </a:t>
            </a:r>
            <a:endParaRPr lang="cs-CZ" sz="180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1800" i="1" dirty="0"/>
              <a:t>Podklad pro doporučení zacílení specifických výzev</a:t>
            </a:r>
            <a:endParaRPr lang="cs-CZ" sz="180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1800" i="1" dirty="0" smtClean="0"/>
              <a:t>Součástí i finanční </a:t>
            </a:r>
            <a:r>
              <a:rPr lang="cs-CZ" sz="1800" i="1" dirty="0"/>
              <a:t>plán = odhady nákladů plánovaných aktivit</a:t>
            </a:r>
            <a:endParaRPr lang="cs-CZ" sz="1800" dirty="0"/>
          </a:p>
          <a:p>
            <a:r>
              <a:rPr lang="en-US" sz="1800" dirty="0"/>
              <a:t>Regionální akční plány budou připravovány a realizovány na základě partnerství v </a:t>
            </a:r>
            <a:r>
              <a:rPr lang="en-US" sz="1800" dirty="0" err="1" smtClean="0"/>
              <a:t>rámci</a:t>
            </a:r>
            <a:r>
              <a:rPr lang="en-US" sz="1800" dirty="0" smtClean="0"/>
              <a:t> </a:t>
            </a:r>
            <a:r>
              <a:rPr lang="en-US" sz="1800" dirty="0"/>
              <a:t>Regionální stále </a:t>
            </a:r>
            <a:r>
              <a:rPr lang="en-US" sz="1800" dirty="0" err="1"/>
              <a:t>konference</a:t>
            </a:r>
            <a:r>
              <a:rPr lang="en-US" sz="1800" dirty="0" smtClean="0"/>
              <a:t>.</a:t>
            </a:r>
            <a:endParaRPr lang="cs-CZ" sz="1800" dirty="0" smtClean="0"/>
          </a:p>
          <a:p>
            <a:r>
              <a:rPr lang="cs-CZ" sz="1800" b="1" dirty="0" smtClean="0"/>
              <a:t>Obsah RAP: </a:t>
            </a:r>
          </a:p>
          <a:p>
            <a:r>
              <a:rPr lang="cs-CZ" sz="1800" dirty="0" smtClean="0"/>
              <a:t>Aktivita (soubor záměrů) – identifikace zdroje (OP/IP/SC) – Finance – Žadatelé/příjemci – Odůvodnění (strategický dokument) - Indikátory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91264" cy="648072"/>
          </a:xfrm>
        </p:spPr>
        <p:txBody>
          <a:bodyPr/>
          <a:lstStyle/>
          <a:p>
            <a:r>
              <a:rPr lang="cs-CZ" dirty="0" smtClean="0"/>
              <a:t>REGIONÁLNÍ AKČNÍ PLÁN (RAP)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4079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algn="ctr"/>
            <a:r>
              <a:rPr lang="cs-CZ" b="1" dirty="0" smtClean="0"/>
              <a:t>Děkuji za pozornost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597082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Koncentrace (zacílení) prostředků </a:t>
            </a:r>
            <a:r>
              <a:rPr lang="cs-CZ" dirty="0"/>
              <a:t>programů ESI fondů do specifických typů </a:t>
            </a:r>
            <a:r>
              <a:rPr lang="cs-CZ" dirty="0" smtClean="0"/>
              <a:t>území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dirty="0" smtClean="0"/>
              <a:t>podporující </a:t>
            </a:r>
            <a:r>
              <a:rPr lang="cs-CZ" b="1" dirty="0"/>
              <a:t>konkurenceschopnost </a:t>
            </a:r>
            <a:r>
              <a:rPr lang="cs-CZ" dirty="0"/>
              <a:t>	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dirty="0"/>
              <a:t>zajišťující </a:t>
            </a:r>
            <a:r>
              <a:rPr lang="cs-CZ" b="1" dirty="0"/>
              <a:t>vyrovnávání</a:t>
            </a:r>
            <a:r>
              <a:rPr lang="cs-CZ" dirty="0"/>
              <a:t> územních </a:t>
            </a:r>
            <a:r>
              <a:rPr lang="cs-CZ" b="1" dirty="0"/>
              <a:t>disparit </a:t>
            </a:r>
          </a:p>
          <a:p>
            <a:endParaRPr lang="cs-CZ" dirty="0" smtClean="0"/>
          </a:p>
          <a:p>
            <a:r>
              <a:rPr lang="cs-CZ" sz="2400" dirty="0" smtClean="0"/>
              <a:t>V</a:t>
            </a:r>
            <a:r>
              <a:rPr lang="cs-CZ" sz="2400" dirty="0"/>
              <a:t> souladu s nařízeními EK k využití fondů ESF, ERDF a EAFRD </a:t>
            </a:r>
            <a:r>
              <a:rPr lang="cs-CZ" sz="2400" b="1" dirty="0"/>
              <a:t>se nejedná o plošnou alokaci </a:t>
            </a:r>
            <a:r>
              <a:rPr lang="cs-CZ" sz="2400" dirty="0"/>
              <a:t>prostředků podpory pro různé administrativní celky bez konkrétní územní specifikace intervencí. </a:t>
            </a:r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91264" cy="504056"/>
          </a:xfrm>
        </p:spPr>
        <p:txBody>
          <a:bodyPr/>
          <a:lstStyle/>
          <a:p>
            <a:r>
              <a:rPr lang="cs-CZ" dirty="0" smtClean="0"/>
              <a:t>ÚZEMNÍ DIMENZE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90692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91264" cy="648072"/>
          </a:xfrm>
        </p:spPr>
        <p:txBody>
          <a:bodyPr/>
          <a:lstStyle/>
          <a:p>
            <a:r>
              <a:rPr lang="cs-CZ" sz="2800" dirty="0" smtClean="0"/>
              <a:t>ÚZEMNÍ DIMENZE V DOHODĚ O PARTNERSTVÍ</a:t>
            </a:r>
            <a:endParaRPr lang="en-GB" sz="2800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395288" y="2132855"/>
            <a:ext cx="8291512" cy="432033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 smtClean="0"/>
              <a:t>„Územní </a:t>
            </a:r>
            <a:r>
              <a:rPr lang="cs-CZ" sz="2400" dirty="0"/>
              <a:t>dimenze je chápána jako možnost koncentrovat prostředky z programů ESIF ve specifických typech území podporující jednak konkurenceschopnost (v závislosti na rozvojový potenciál) ČR a také zohledňující požadavek na vyrovnávání územních disparit (ve vztahu k vnitřní diferenciaci území a koncentraci problémů ekonomického, sociálního či environmentálního charakteru). Územní zaměření intervencí v programech financovaných z ESIF bude respektovat specifická hlediska</a:t>
            </a:r>
            <a:r>
              <a:rPr lang="cs-CZ" sz="2400" dirty="0" smtClean="0"/>
              <a:t>.“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9198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844824"/>
            <a:ext cx="8291264" cy="4608512"/>
          </a:xfrm>
        </p:spPr>
        <p:txBody>
          <a:bodyPr>
            <a:normAutofit/>
          </a:bodyPr>
          <a:lstStyle/>
          <a:p>
            <a:r>
              <a:rPr lang="cs-CZ" sz="2400" dirty="0"/>
              <a:t>Územní dimenze může být </a:t>
            </a:r>
            <a:r>
              <a:rPr lang="cs-CZ" sz="2400" b="1" dirty="0"/>
              <a:t>realizována </a:t>
            </a:r>
            <a:r>
              <a:rPr lang="cs-CZ" sz="2400" dirty="0"/>
              <a:t>v zásadě </a:t>
            </a:r>
            <a:r>
              <a:rPr lang="cs-CZ" sz="2400" b="1" dirty="0"/>
              <a:t>dvěma způsoby</a:t>
            </a:r>
            <a:r>
              <a:rPr lang="cs-CZ" sz="2400" dirty="0"/>
              <a:t>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200" b="1" dirty="0" smtClean="0"/>
              <a:t>integrovanými </a:t>
            </a:r>
            <a:r>
              <a:rPr lang="cs-CZ" sz="2200" b="1" dirty="0"/>
              <a:t>nástroji</a:t>
            </a:r>
            <a:r>
              <a:rPr lang="cs-CZ" sz="2200" dirty="0"/>
              <a:t> - </a:t>
            </a:r>
            <a:r>
              <a:rPr lang="cs-CZ" sz="2200" b="1" dirty="0"/>
              <a:t>(ITI, IPRÚ, CLLD</a:t>
            </a:r>
            <a:r>
              <a:rPr lang="cs-CZ" sz="2200" b="1" dirty="0" smtClean="0"/>
              <a:t>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200" b="1" dirty="0" smtClean="0"/>
              <a:t>projekty </a:t>
            </a:r>
            <a:r>
              <a:rPr lang="cs-CZ" sz="2200" b="1" dirty="0"/>
              <a:t>ve specifických výzvách </a:t>
            </a:r>
            <a:r>
              <a:rPr lang="cs-CZ" sz="2200" dirty="0"/>
              <a:t>(„cílené výzvy“)  - </a:t>
            </a:r>
            <a:r>
              <a:rPr lang="cs-CZ" sz="2200" dirty="0" smtClean="0"/>
              <a:t>zacílení územně</a:t>
            </a:r>
            <a:r>
              <a:rPr lang="cs-CZ" sz="2200" dirty="0"/>
              <a:t>, </a:t>
            </a:r>
            <a:r>
              <a:rPr lang="cs-CZ" sz="2200" dirty="0" smtClean="0"/>
              <a:t>tematicky</a:t>
            </a:r>
            <a:r>
              <a:rPr lang="cs-CZ" sz="2200" dirty="0"/>
              <a:t>, územně i tematicky, jiným způsobem (např. bonifikací</a:t>
            </a:r>
            <a:r>
              <a:rPr lang="cs-CZ" sz="2200" dirty="0" smtClean="0"/>
              <a:t>)</a:t>
            </a:r>
          </a:p>
          <a:p>
            <a:pPr marL="457200" lvl="1" indent="0"/>
            <a:endParaRPr lang="cs-CZ" sz="2200" b="1" dirty="0"/>
          </a:p>
          <a:p>
            <a:r>
              <a:rPr lang="cs-CZ" sz="2200" b="1" dirty="0" smtClean="0"/>
              <a:t>Vláda ČR </a:t>
            </a:r>
            <a:r>
              <a:rPr lang="cs-CZ" sz="2200" dirty="0" smtClean="0"/>
              <a:t>schválila</a:t>
            </a:r>
            <a:r>
              <a:rPr lang="cs-CZ" sz="2200" b="1" dirty="0" smtClean="0"/>
              <a:t> </a:t>
            </a:r>
            <a:r>
              <a:rPr lang="cs-CZ" sz="2200" dirty="0"/>
              <a:t>dne 27. 8. 2014 </a:t>
            </a:r>
            <a:r>
              <a:rPr lang="cs-CZ" sz="2200" dirty="0" smtClean="0"/>
              <a:t>(usnesení č</a:t>
            </a:r>
            <a:r>
              <a:rPr lang="cs-CZ" sz="2200" dirty="0"/>
              <a:t>. 681 a </a:t>
            </a:r>
            <a:r>
              <a:rPr lang="cs-CZ" sz="2200" dirty="0" smtClean="0"/>
              <a:t>682): </a:t>
            </a:r>
            <a:endParaRPr lang="cs-CZ" sz="2200" dirty="0"/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b="1" dirty="0" smtClean="0"/>
              <a:t>Národní </a:t>
            </a:r>
            <a:r>
              <a:rPr lang="cs-CZ" sz="2200" b="1" dirty="0"/>
              <a:t>dokument k územní dimenzi </a:t>
            </a:r>
            <a:endParaRPr lang="cs-CZ" sz="2200" b="1" dirty="0" smtClean="0"/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b="1" dirty="0" smtClean="0"/>
              <a:t>Metodický </a:t>
            </a:r>
            <a:r>
              <a:rPr lang="cs-CZ" sz="2200" b="1" dirty="0"/>
              <a:t>pokyn pro využití integrovaných nástrojů v programovém období 2014 - 2020</a:t>
            </a:r>
            <a:r>
              <a:rPr lang="cs-CZ" sz="2200" dirty="0"/>
              <a:t>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91264" cy="504056"/>
          </a:xfrm>
        </p:spPr>
        <p:txBody>
          <a:bodyPr/>
          <a:lstStyle/>
          <a:p>
            <a:r>
              <a:rPr lang="cs-CZ" dirty="0"/>
              <a:t>ÚZEMNÍ DIMENZE</a:t>
            </a:r>
          </a:p>
        </p:txBody>
      </p:sp>
    </p:spTree>
    <p:extLst>
      <p:ext uri="{BB962C8B-B14F-4D97-AF65-F5344CB8AC3E}">
        <p14:creationId xmlns:p14="http://schemas.microsoft.com/office/powerpoint/2010/main" xmlns="" val="2479044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489654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91264" cy="576064"/>
          </a:xfrm>
        </p:spPr>
        <p:txBody>
          <a:bodyPr/>
          <a:lstStyle/>
          <a:p>
            <a:r>
              <a:rPr lang="cs-CZ" sz="2800" dirty="0" smtClean="0"/>
              <a:t>ÚZEMNÍ DIMENZE – TYPY ÚZEMÍ</a:t>
            </a:r>
            <a:endParaRPr lang="cs-CZ" sz="28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81652360"/>
              </p:ext>
            </p:extLst>
          </p:nvPr>
        </p:nvGraphicFramePr>
        <p:xfrm>
          <a:off x="0" y="1556791"/>
          <a:ext cx="6084168" cy="5184578"/>
        </p:xfrm>
        <a:graphic>
          <a:graphicData uri="http://schemas.openxmlformats.org/drawingml/2006/table">
            <a:tbl>
              <a:tblPr firstRow="1" firstCol="1" bandRow="1"/>
              <a:tblGrid>
                <a:gridCol w="1908839"/>
                <a:gridCol w="4175329"/>
              </a:tblGrid>
              <a:tr h="2267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Územní dimenze</a:t>
                      </a:r>
                      <a:endParaRPr lang="cs-CZ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Typ území</a:t>
                      </a:r>
                      <a:endParaRPr lang="cs-CZ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6498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Územní dimenze pro řešení sociální integrace </a:t>
                      </a:r>
                      <a:endParaRPr lang="cs-CZ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Sociálně vyloučené lokality </a:t>
                      </a:r>
                      <a:endParaRPr lang="cs-CZ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9069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Územní dimenze pro řešení problémů v oblasti trhu práce a podnikání</a:t>
                      </a:r>
                      <a:endParaRPr lang="cs-CZ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Hospodářsky problémová území a území s vysokou mírou nezaměstnaností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6802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Územní dimenze v oblasti sociální a vzdělávací sféry </a:t>
                      </a:r>
                      <a:endParaRPr lang="cs-CZ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Účelově vymezené funkční regiony řešící dané téma v oblasti sociální a vzdělávací sféry </a:t>
                      </a:r>
                      <a:endParaRPr lang="cs-CZ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4534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Územní dimenze řešící dopravní dostupnost </a:t>
                      </a:r>
                      <a:endParaRPr lang="cs-CZ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Dopravní linie a koridory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6802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Územní dimenze Zaměřená na oblast životní prostředí </a:t>
                      </a:r>
                      <a:endParaRPr lang="cs-CZ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Specifická území v rámci životního prostředí </a:t>
                      </a:r>
                      <a:endParaRPr lang="cs-CZ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6802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Územní dimenze pro rozvoj měst a jejich zázemí</a:t>
                      </a:r>
                      <a:endParaRPr lang="cs-CZ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Rozvojová a urbánní území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534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Územní dimenze pro rozvoj venkova</a:t>
                      </a:r>
                      <a:endParaRPr lang="cs-CZ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Území pokryté MAS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4534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Jinak vymezená územní dimenze</a:t>
                      </a:r>
                      <a:endParaRPr lang="cs-CZ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Specifická území mimo výše uvedené (dle Politiky územního rozvoje ČR, dostupnosti internetu,…)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5" name="Obrázek 1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84168" y="476672"/>
            <a:ext cx="3059832" cy="638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61984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55776" y="764704"/>
            <a:ext cx="6131024" cy="1152128"/>
          </a:xfrm>
        </p:spPr>
        <p:txBody>
          <a:bodyPr/>
          <a:lstStyle/>
          <a:p>
            <a:r>
              <a:rPr lang="cs-CZ" sz="2600" dirty="0" smtClean="0"/>
              <a:t>Národní dokument k územní dimenzi </a:t>
            </a:r>
            <a:r>
              <a:rPr lang="cs-CZ" sz="2600" dirty="0"/>
              <a:t>– příklad </a:t>
            </a:r>
            <a:r>
              <a:rPr lang="cs-CZ" sz="2600" dirty="0" smtClean="0"/>
              <a:t>specifického cíle </a:t>
            </a:r>
            <a:r>
              <a:rPr lang="cs-CZ" sz="2600" dirty="0"/>
              <a:t>OP ve vazbě na územní dimenzi 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4879" y="2132856"/>
            <a:ext cx="7852329" cy="446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08380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00808"/>
            <a:ext cx="8291264" cy="4752528"/>
          </a:xfrm>
        </p:spPr>
        <p:txBody>
          <a:bodyPr>
            <a:normAutofit fontScale="62500" lnSpcReduction="20000"/>
          </a:bodyPr>
          <a:lstStyle/>
          <a:p>
            <a:pPr lvl="0"/>
            <a:endParaRPr lang="cs-CZ" b="1" dirty="0" smtClean="0"/>
          </a:p>
          <a:p>
            <a:pPr lvl="0"/>
            <a:r>
              <a:rPr lang="cs-CZ" b="1" dirty="0" smtClean="0"/>
              <a:t>Národní </a:t>
            </a:r>
            <a:r>
              <a:rPr lang="cs-CZ" b="1" dirty="0"/>
              <a:t>stálá konference (NSK)</a:t>
            </a:r>
          </a:p>
          <a:p>
            <a:pPr lvl="0"/>
            <a:r>
              <a:rPr lang="cs-CZ" i="1" dirty="0"/>
              <a:t>Řádní členové:</a:t>
            </a:r>
            <a:r>
              <a:rPr lang="cs-CZ" dirty="0"/>
              <a:t> MMR-ORSP, MMR-NOK, 13x RSK, nositelé 		integrovaných nástrojů, územní partneři, Agentura </a:t>
            </a:r>
            <a:r>
              <a:rPr lang="cs-CZ" dirty="0" smtClean="0"/>
              <a:t>pro </a:t>
            </a:r>
            <a:r>
              <a:rPr lang="cs-CZ" dirty="0"/>
              <a:t>sociální </a:t>
            </a:r>
            <a:r>
              <a:rPr lang="cs-CZ" dirty="0" smtClean="0"/>
              <a:t>  začleňování</a:t>
            </a:r>
            <a:endParaRPr lang="cs-CZ" dirty="0"/>
          </a:p>
          <a:p>
            <a:pPr lvl="0"/>
            <a:r>
              <a:rPr lang="cs-CZ" i="1" dirty="0"/>
              <a:t>Řídící orgány:</a:t>
            </a:r>
            <a:r>
              <a:rPr lang="cs-CZ" dirty="0"/>
              <a:t> 	a. řádní členové (na základě písemné žádosti)</a:t>
            </a:r>
          </a:p>
          <a:p>
            <a:r>
              <a:rPr lang="cs-CZ" dirty="0"/>
              <a:t>		b. stálí hosté</a:t>
            </a:r>
          </a:p>
          <a:p>
            <a:pPr lvl="0"/>
            <a:r>
              <a:rPr lang="cs-CZ" i="1" dirty="0"/>
              <a:t>Stálí hosté:</a:t>
            </a:r>
            <a:r>
              <a:rPr lang="cs-CZ" b="1" dirty="0"/>
              <a:t> </a:t>
            </a:r>
            <a:r>
              <a:rPr lang="cs-CZ" dirty="0"/>
              <a:t>věcní garanti/gestoři prioritních os</a:t>
            </a:r>
          </a:p>
          <a:p>
            <a:r>
              <a:rPr lang="cs-CZ" b="1" dirty="0"/>
              <a:t>Regionální stálá konference (RSK)</a:t>
            </a:r>
          </a:p>
          <a:p>
            <a:r>
              <a:rPr lang="cs-CZ" dirty="0"/>
              <a:t>Zástupci regionálních, místních, městských a jiných orgánů veřejné správy, hospodářských a sociálních partnerů a subjektů zastupujících občanskou společnost a </a:t>
            </a:r>
            <a:r>
              <a:rPr lang="en-US" dirty="0" err="1"/>
              <a:t>Agentury</a:t>
            </a:r>
            <a:r>
              <a:rPr lang="en-US" dirty="0"/>
              <a:t> pro </a:t>
            </a:r>
            <a:r>
              <a:rPr lang="en-US" dirty="0" err="1"/>
              <a:t>sociální</a:t>
            </a:r>
            <a:r>
              <a:rPr lang="en-US" dirty="0"/>
              <a:t> </a:t>
            </a:r>
            <a:r>
              <a:rPr lang="en-US" dirty="0" err="1"/>
              <a:t>začleňování</a:t>
            </a:r>
            <a:r>
              <a:rPr lang="cs-CZ" dirty="0"/>
              <a:t>.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91264" cy="576064"/>
          </a:xfrm>
        </p:spPr>
        <p:txBody>
          <a:bodyPr/>
          <a:lstStyle/>
          <a:p>
            <a:r>
              <a:rPr lang="cs-CZ" dirty="0"/>
              <a:t>ŘÍZENÍ ÚZEMNÍ DIMENZE</a:t>
            </a:r>
          </a:p>
        </p:txBody>
      </p:sp>
    </p:spTree>
    <p:extLst>
      <p:ext uri="{BB962C8B-B14F-4D97-AF65-F5344CB8AC3E}">
        <p14:creationId xmlns:p14="http://schemas.microsoft.com/office/powerpoint/2010/main" xmlns="" val="955860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91264" cy="576064"/>
          </a:xfrm>
        </p:spPr>
        <p:txBody>
          <a:bodyPr/>
          <a:lstStyle/>
          <a:p>
            <a:r>
              <a:rPr lang="cs-CZ" sz="2800" dirty="0" smtClean="0"/>
              <a:t>ŘÍZENÍ ÚZEMNÍ DIMENZE</a:t>
            </a: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pic>
        <p:nvPicPr>
          <p:cNvPr id="4" name="Zástupný symbol pro obsah 3" descr="C:\Documents and Settings\perond\Plocha\Bez názvu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772816"/>
            <a:ext cx="8856984" cy="5085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922628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91264" cy="504056"/>
          </a:xfrm>
        </p:spPr>
        <p:txBody>
          <a:bodyPr/>
          <a:lstStyle/>
          <a:p>
            <a:r>
              <a:rPr lang="cs-CZ" dirty="0"/>
              <a:t>ŘÍZENÍ ÚZEMNÍ DIMENZE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00808"/>
            <a:ext cx="8424936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50295238"/>
      </p:ext>
    </p:extLst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E5355629007EE479D51616EA0725835" ma:contentTypeVersion="2" ma:contentTypeDescription="Vytvořit nový dokument" ma:contentTypeScope="" ma:versionID="3984aa2c20080900acfce61ee16162b0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9d773ee8ad69740b21cdd5cdd2a2a42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Datum zahájení plánování" ma:description="" ma:internalName="PublishingStartDate">
      <xsd:simpleType>
        <xsd:restriction base="dms:Unknown"/>
      </xsd:simpleType>
    </xsd:element>
    <xsd:element name="PublishingExpirationDate" ma:index="9" nillable="true" ma:displayName="Datum ukončení plánování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 ma:readOnly="true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3829769-4E82-4A9D-AD44-2AD54A674842}"/>
</file>

<file path=customXml/itemProps2.xml><?xml version="1.0" encoding="utf-8"?>
<ds:datastoreItem xmlns:ds="http://schemas.openxmlformats.org/officeDocument/2006/customXml" ds:itemID="{178A2EE0-C57D-4C5B-88AC-868548AA6F7F}"/>
</file>

<file path=customXml/itemProps3.xml><?xml version="1.0" encoding="utf-8"?>
<ds:datastoreItem xmlns:ds="http://schemas.openxmlformats.org/officeDocument/2006/customXml" ds:itemID="{E19DA133-3ACD-408B-B150-E735D4EFE35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7367</TotalTime>
  <Words>477</Words>
  <Application>Microsoft Office PowerPoint</Application>
  <PresentationFormat>Předvádění na obrazovce (4:3)</PresentationFormat>
  <Paragraphs>100</Paragraphs>
  <Slides>14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MMR_klas</vt:lpstr>
      <vt:lpstr>Snímek 1</vt:lpstr>
      <vt:lpstr>ÚZEMNÍ DIMENZE</vt:lpstr>
      <vt:lpstr>ÚZEMNÍ DIMENZE V DOHODĚ O PARTNERSTVÍ</vt:lpstr>
      <vt:lpstr>ÚZEMNÍ DIMENZE</vt:lpstr>
      <vt:lpstr>ÚZEMNÍ DIMENZE – TYPY ÚZEMÍ</vt:lpstr>
      <vt:lpstr>Národní dokument k územní dimenzi – příklad specifického cíle OP ve vazbě na územní dimenzi </vt:lpstr>
      <vt:lpstr>ŘÍZENÍ ÚZEMNÍ DIMENZE</vt:lpstr>
      <vt:lpstr>ŘÍZENÍ ÚZEMNÍ DIMENZE </vt:lpstr>
      <vt:lpstr>ŘÍZENÍ ÚZEMNÍ DIMENZE</vt:lpstr>
      <vt:lpstr>REALIZACE ÚZEMNÍ DIMENZE – INTEGROVANÉ NÁSTROJE</vt:lpstr>
      <vt:lpstr>REALIZACE ÚZEMNÍ DIMENZE – PROJEKTY VE SPECIFICKÝCH VÝZVÁCH</vt:lpstr>
      <vt:lpstr>Snímek 12</vt:lpstr>
      <vt:lpstr>REGIONÁLNÍ AKČNÍ PLÁN (RAP)</vt:lpstr>
      <vt:lpstr>Snímek 14</vt:lpstr>
    </vt:vector>
  </TitlesOfParts>
  <Company>MMR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Příprava operačních programů pro období 2014+</dc:title>
  <dc:creator>Petr Klán</dc:creator>
  <cp:lastModifiedBy>Kateřina Pášmová</cp:lastModifiedBy>
  <cp:revision>301</cp:revision>
  <cp:lastPrinted>2014-10-28T18:30:32Z</cp:lastPrinted>
  <dcterms:created xsi:type="dcterms:W3CDTF">2013-07-23T12:42:12Z</dcterms:created>
  <dcterms:modified xsi:type="dcterms:W3CDTF">2015-03-26T10:10:04Z</dcterms:modified>
  <cp:contentType>Dokument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0x0101003E5355629007EE479D51616EA0725835</vt:lpwstr>
  </property>
</Properties>
</file>