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6" r:id="rId1"/>
    <p:sldMasterId id="2147483707" r:id="rId2"/>
  </p:sldMasterIdLst>
  <p:notesMasterIdLst>
    <p:notesMasterId r:id="rId14"/>
  </p:notesMasterIdLst>
  <p:sldIdLst>
    <p:sldId id="256" r:id="rId3"/>
    <p:sldId id="301" r:id="rId4"/>
    <p:sldId id="291" r:id="rId5"/>
    <p:sldId id="293" r:id="rId6"/>
    <p:sldId id="304" r:id="rId7"/>
    <p:sldId id="294" r:id="rId8"/>
    <p:sldId id="296" r:id="rId9"/>
    <p:sldId id="297" r:id="rId10"/>
    <p:sldId id="300" r:id="rId11"/>
    <p:sldId id="298" r:id="rId12"/>
    <p:sldId id="299" r:id="rId13"/>
  </p:sldIdLst>
  <p:sldSz cx="9144000" cy="5143500" type="screen16x9"/>
  <p:notesSz cx="6858000" cy="9144000"/>
  <p:embeddedFontLst>
    <p:embeddedFont>
      <p:font typeface="Raleway Medium" panose="020B0604020202020204" charset="-18"/>
      <p:regular r:id="rId15"/>
      <p:bold r:id="rId16"/>
      <p:italic r:id="rId17"/>
      <p:boldItalic r:id="rId18"/>
    </p:embeddedFont>
    <p:embeddedFont>
      <p:font typeface="Raleway SemiBold" panose="020B0604020202020204" charset="-18"/>
      <p:regular r:id="rId19"/>
      <p:bold r:id="rId20"/>
      <p:italic r:id="rId21"/>
      <p:boldItalic r:id="rId22"/>
    </p:embeddedFont>
    <p:embeddedFont>
      <p:font typeface="Raleway" panose="020B0604020202020204" charset="-18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27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6" autoAdjust="0"/>
    <p:restoredTop sz="94660"/>
  </p:normalViewPr>
  <p:slideViewPr>
    <p:cSldViewPr snapToGrid="0">
      <p:cViewPr varScale="1">
        <p:scale>
          <a:sx n="80" d="100"/>
          <a:sy n="80" d="100"/>
        </p:scale>
        <p:origin x="8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1.xml"/><Relationship Id="rId21" Type="http://schemas.openxmlformats.org/officeDocument/2006/relationships/font" Target="fonts/font7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0.fntdata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4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9" name="Google Shape;26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Všichni musíme vědět, koho myslíme, i když budeme používat trochu jiná slova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65877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9" name="Google Shape;26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Všichni musíme vědět, koho myslíme, i když budeme používat trochu jiná slova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4167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9" name="Google Shape;26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Všichni musíme vědět, koho myslíme, i když budeme používat trochu jiná slova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4185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9" name="Google Shape;26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Všichni musíme vědět, koho myslíme, i když budeme používat trochu jiná slova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7800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9" name="Google Shape;26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Všichni musíme vědět, koho myslíme, i když budeme používat trochu jiná slova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4295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9" name="Google Shape;26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Všichni musíme vědět, koho myslíme, i když budeme používat trochu jiná slova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4680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9" name="Google Shape;26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Všichni musíme vědět, koho myslíme, i když budeme používat trochu jiná slova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8286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9" name="Google Shape;26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Všichni musíme vědět, koho myslíme, i když budeme používat trochu jiná slova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851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9" name="Google Shape;26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Všichni musíme vědět, koho myslíme, i když budeme používat trochu jiná slova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6182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9" name="Google Shape;26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Všichni musíme vědět, koho myslíme, i když budeme používat trochu jiná slova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8721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body" idx="2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body" idx="3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body" idx="4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2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3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4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body" idx="5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6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2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body" idx="3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body" idx="2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2"/>
          <p:cNvSpPr txBox="1">
            <a:spLocks noGrp="1"/>
          </p:cNvSpPr>
          <p:nvPr>
            <p:ph type="body" idx="3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3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3"/>
          <p:cNvSpPr txBox="1">
            <a:spLocks noGrp="1"/>
          </p:cNvSpPr>
          <p:nvPr>
            <p:ph type="body" idx="2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3"/>
          <p:cNvSpPr txBox="1">
            <a:spLocks noGrp="1"/>
          </p:cNvSpPr>
          <p:nvPr>
            <p:ph type="body" idx="3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4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4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4"/>
          <p:cNvSpPr txBox="1">
            <a:spLocks noGrp="1"/>
          </p:cNvSpPr>
          <p:nvPr>
            <p:ph type="body" idx="2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5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5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5"/>
          <p:cNvSpPr txBox="1">
            <a:spLocks noGrp="1"/>
          </p:cNvSpPr>
          <p:nvPr>
            <p:ph type="body" idx="2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5"/>
          <p:cNvSpPr txBox="1">
            <a:spLocks noGrp="1"/>
          </p:cNvSpPr>
          <p:nvPr>
            <p:ph type="body" idx="3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5"/>
          <p:cNvSpPr txBox="1">
            <a:spLocks noGrp="1"/>
          </p:cNvSpPr>
          <p:nvPr>
            <p:ph type="body" idx="4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6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6"/>
          <p:cNvSpPr txBox="1">
            <a:spLocks noGrp="1"/>
          </p:cNvSpPr>
          <p:nvPr>
            <p:ph type="body" idx="2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6"/>
          <p:cNvSpPr txBox="1">
            <a:spLocks noGrp="1"/>
          </p:cNvSpPr>
          <p:nvPr>
            <p:ph type="body" idx="3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6"/>
          <p:cNvSpPr txBox="1">
            <a:spLocks noGrp="1"/>
          </p:cNvSpPr>
          <p:nvPr>
            <p:ph type="body" idx="4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6"/>
          <p:cNvSpPr txBox="1">
            <a:spLocks noGrp="1"/>
          </p:cNvSpPr>
          <p:nvPr>
            <p:ph type="body" idx="5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6"/>
          <p:cNvSpPr txBox="1">
            <a:spLocks noGrp="1"/>
          </p:cNvSpPr>
          <p:nvPr>
            <p:ph type="body" idx="6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>
            <a:spLocks noGrp="1"/>
          </p:cNvSpPr>
          <p:nvPr>
            <p:ph type="subTitle" idx="1"/>
          </p:nvPr>
        </p:nvSpPr>
        <p:spPr>
          <a:xfrm>
            <a:off x="311760" y="744480"/>
            <a:ext cx="8520120" cy="95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body" idx="2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body" idx="3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body" idx="3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body" idx="2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body" idx="3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2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8146440" y="4241520"/>
            <a:ext cx="792360" cy="79236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0" y="0"/>
            <a:ext cx="9143640" cy="514296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Google Shape;264;p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3640" cy="514332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63"/>
          <p:cNvSpPr txBox="1"/>
          <p:nvPr/>
        </p:nvSpPr>
        <p:spPr>
          <a:xfrm>
            <a:off x="960840" y="1049400"/>
            <a:ext cx="7594920" cy="205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5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Polytechnická VŠ v Karlovarském kraji</a:t>
            </a:r>
            <a:endParaRPr sz="5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63"/>
          <p:cNvSpPr txBox="1"/>
          <p:nvPr/>
        </p:nvSpPr>
        <p:spPr>
          <a:xfrm>
            <a:off x="960850" y="3323645"/>
            <a:ext cx="7173600" cy="644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900" dirty="0" smtClean="0">
                <a:solidFill>
                  <a:srgbClr val="FFFFF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Aktualizovaná verze původní prezentace pro zastupitele z 15. 4. 2024 (aktualizace ke květnu 2024)</a:t>
            </a:r>
            <a:endParaRPr sz="22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64"/>
          <p:cNvSpPr txBox="1"/>
          <p:nvPr/>
        </p:nvSpPr>
        <p:spPr>
          <a:xfrm>
            <a:off x="311749" y="1368000"/>
            <a:ext cx="7688100" cy="32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sz="18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Intenzivní jednání s MŠMT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endParaRPr lang="cs-CZ" sz="18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2" indent="-342900">
              <a:lnSpc>
                <a:spcPct val="115000"/>
              </a:lnSpc>
              <a:buClr>
                <a:schemeClr val="lt1"/>
              </a:buClr>
              <a:buSzPts val="1800"/>
              <a:buChar char="●"/>
            </a:pPr>
            <a:r>
              <a:rPr lang="cs-CZ" sz="18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Příprava mapovací studie (předběžné studie proveditelnosti)</a:t>
            </a:r>
            <a:endParaRPr lang="cs-CZ" sz="18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199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64"/>
          <p:cNvSpPr txBox="1"/>
          <p:nvPr/>
        </p:nvSpPr>
        <p:spPr>
          <a:xfrm>
            <a:off x="311760" y="444960"/>
            <a:ext cx="4547880" cy="96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 smtClean="0">
                <a:solidFill>
                  <a:srgbClr val="FFFFFF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Co nás čeká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8503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64"/>
          <p:cNvSpPr txBox="1"/>
          <p:nvPr/>
        </p:nvSpPr>
        <p:spPr>
          <a:xfrm>
            <a:off x="311748" y="1368000"/>
            <a:ext cx="7870143" cy="3458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Mgr. Jan  Dvořák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1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Vedoucí Odboru školství, mládeže a tělovýchovy KÚ KV kraje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2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mail: jan.dvorak@kr-karlovarsky.cz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2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tel: 354 222 443, 601 214 167 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endParaRPr lang="cs-CZ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>
              <a:lnSpc>
                <a:spcPct val="115000"/>
              </a:lnSpc>
              <a:buClr>
                <a:srgbClr val="FFFFFF"/>
              </a:buClr>
              <a:buSzPts val="1800"/>
              <a:buFont typeface="Arial"/>
              <a:buChar char="●"/>
            </a:pPr>
            <a:r>
              <a:rPr lang="cs-CZ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Ing. Michala Hubertová, Ph.D., MBA</a:t>
            </a:r>
            <a:endParaRPr lang="cs-CZ" b="1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114300" lvl="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2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Koordinátorka přípravy polytechnické VŠ</a:t>
            </a:r>
            <a:endParaRPr lang="cs-CZ" sz="12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114300" lvl="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2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mail: </a:t>
            </a:r>
            <a:r>
              <a:rPr lang="cs-CZ" sz="12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michala.hubertova@gmail.com</a:t>
            </a:r>
            <a:endParaRPr lang="cs-CZ" sz="12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114300" lvl="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2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tel: </a:t>
            </a:r>
            <a:r>
              <a:rPr lang="cs-CZ" sz="12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777 740 014</a:t>
            </a:r>
            <a:endParaRPr lang="cs-CZ" sz="12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endParaRPr lang="cs-CZ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PhDr</a:t>
            </a:r>
            <a:r>
              <a:rPr lang="cs-CZ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. Jan Vávra, Ph.D.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Poradce pro přípravu polytechnické VŠ a datový analytik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2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mail: jan.vavra@soc.cas.cz </a:t>
            </a:r>
            <a:endParaRPr lang="cs-CZ" sz="1200" dirty="0">
              <a:ea typeface="Raleway"/>
            </a:endParaRP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6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tel: 605 404 303</a:t>
            </a:r>
            <a:endParaRPr sz="16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72" name="Google Shape;272;p64"/>
          <p:cNvSpPr txBox="1"/>
          <p:nvPr/>
        </p:nvSpPr>
        <p:spPr>
          <a:xfrm>
            <a:off x="311759" y="444960"/>
            <a:ext cx="5826647" cy="96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 smtClean="0">
                <a:solidFill>
                  <a:srgbClr val="FFFFFF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S dotazy se prosím obracejte na 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8002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64"/>
          <p:cNvSpPr txBox="1"/>
          <p:nvPr/>
        </p:nvSpPr>
        <p:spPr>
          <a:xfrm>
            <a:off x="311748" y="1368000"/>
            <a:ext cx="8220001" cy="352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>
              <a:lnSpc>
                <a:spcPct val="115000"/>
              </a:lnSpc>
              <a:buClr>
                <a:schemeClr val="lt1"/>
              </a:buClr>
              <a:buSzPts val="1800"/>
              <a:buChar char="●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Znalostní ekonomika, atraktivita regionu, kvalita vzdělání</a:t>
            </a:r>
          </a:p>
          <a:p>
            <a:pPr marL="114300" lvl="0">
              <a:lnSpc>
                <a:spcPct val="115000"/>
              </a:lnSpc>
              <a:buClr>
                <a:schemeClr val="lt1"/>
              </a:buClr>
              <a:buSzPts val="1800"/>
            </a:pPr>
            <a:endParaRPr lang="cs-CZ" sz="16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>
              <a:lnSpc>
                <a:spcPct val="115000"/>
              </a:lnSpc>
              <a:buClr>
                <a:schemeClr val="lt1"/>
              </a:buClr>
              <a:buSzPts val="1800"/>
              <a:buChar char="●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Kvalifikovaní zaměstnanci – firmy i veřejný sektor (zdravotníci, pedagogové)</a:t>
            </a:r>
            <a:endParaRPr lang="cs-CZ" sz="1600" b="1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3" indent="-342900">
              <a:lnSpc>
                <a:spcPct val="115000"/>
              </a:lnSpc>
              <a:buClr>
                <a:schemeClr val="lt1"/>
              </a:buClr>
              <a:buSzPts val="1800"/>
              <a:buChar char="●"/>
            </a:pPr>
            <a:endParaRPr lang="cs-CZ" sz="16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3" indent="-342900">
              <a:lnSpc>
                <a:spcPct val="115000"/>
              </a:lnSpc>
              <a:buClr>
                <a:schemeClr val="lt1"/>
              </a:buClr>
              <a:buSzPts val="1800"/>
              <a:buChar char="●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Ztráta cca 1 200 obyvatel ročně (finanční dopad -180 tisíc Kč člověk/rok pro místní ekonomiku, RUD)</a:t>
            </a:r>
          </a:p>
          <a:p>
            <a:pPr marL="457200" lvl="3" indent="-342900">
              <a:lnSpc>
                <a:spcPct val="115000"/>
              </a:lnSpc>
              <a:buClr>
                <a:schemeClr val="lt1"/>
              </a:buClr>
              <a:buSzPts val="1800"/>
              <a:buFont typeface="Arial"/>
              <a:buChar char="●"/>
            </a:pPr>
            <a:endParaRPr lang="cs-CZ" sz="16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3" indent="-342900">
              <a:lnSpc>
                <a:spcPct val="115000"/>
              </a:lnSpc>
              <a:buClr>
                <a:schemeClr val="lt1"/>
              </a:buClr>
              <a:buSzPts val="1800"/>
              <a:buFont typeface="Arial"/>
              <a:buChar char="●"/>
            </a:pPr>
            <a:r>
              <a:rPr lang="cs-CZ" sz="16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KV kraj roste pomaleji než většina Česka či Evropy</a:t>
            </a:r>
          </a:p>
          <a:p>
            <a:pPr marL="114300" lvl="3">
              <a:lnSpc>
                <a:spcPct val="115000"/>
              </a:lnSpc>
              <a:buClr>
                <a:schemeClr val="lt1"/>
              </a:buClr>
              <a:buSzPts val="1800"/>
            </a:pPr>
            <a:endParaRPr lang="cs-CZ" sz="16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3" indent="-342900">
              <a:lnSpc>
                <a:spcPct val="115000"/>
              </a:lnSpc>
              <a:buClr>
                <a:schemeClr val="lt1"/>
              </a:buClr>
              <a:buSzPts val="1800"/>
              <a:buFont typeface="Arial"/>
              <a:buChar char="●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Průzkum „</a:t>
            </a:r>
            <a:r>
              <a:rPr lang="cs-CZ" sz="1600" b="1" dirty="0" err="1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expatů</a:t>
            </a: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“ – uvažování o návratu (cca ½) a ochota studovat v kraji</a:t>
            </a:r>
            <a:endParaRPr lang="cs-CZ" sz="1600" b="1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>
              <a:lnSpc>
                <a:spcPct val="115000"/>
              </a:lnSpc>
              <a:buClr>
                <a:schemeClr val="lt1"/>
              </a:buClr>
              <a:buSzPts val="1800"/>
              <a:buChar char="●"/>
            </a:pPr>
            <a:endParaRPr lang="cs-CZ" sz="16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>
              <a:lnSpc>
                <a:spcPct val="115000"/>
              </a:lnSpc>
              <a:buClr>
                <a:schemeClr val="lt1"/>
              </a:buClr>
              <a:buSzPts val="1800"/>
              <a:buChar char="●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Průzkum studentů SŠ – uvažují o návratu po studiu na VŠ jinde (cca ½) </a:t>
            </a:r>
          </a:p>
          <a:p>
            <a:pPr marL="114300" lvl="0">
              <a:lnSpc>
                <a:spcPct val="115000"/>
              </a:lnSpc>
              <a:buClr>
                <a:schemeClr val="lt1"/>
              </a:buClr>
              <a:buSzPts val="1800"/>
            </a:pPr>
            <a:endParaRPr lang="cs-CZ" sz="16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199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64"/>
          <p:cNvSpPr txBox="1"/>
          <p:nvPr/>
        </p:nvSpPr>
        <p:spPr>
          <a:xfrm>
            <a:off x="311759" y="444960"/>
            <a:ext cx="6502509" cy="96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 smtClean="0">
                <a:solidFill>
                  <a:srgbClr val="FFFFFF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Širší kontext a důležitost VŠ vzdělání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371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64"/>
          <p:cNvSpPr txBox="1"/>
          <p:nvPr/>
        </p:nvSpPr>
        <p:spPr>
          <a:xfrm>
            <a:off x="311760" y="444960"/>
            <a:ext cx="6152650" cy="96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 smtClean="0">
                <a:solidFill>
                  <a:srgbClr val="FFFFFF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Změny v letech 2001–2021 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81559"/>
              </p:ext>
            </p:extLst>
          </p:nvPr>
        </p:nvGraphicFramePr>
        <p:xfrm>
          <a:off x="453221" y="1412640"/>
          <a:ext cx="8086479" cy="3183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5493">
                  <a:extLst>
                    <a:ext uri="{9D8B030D-6E8A-4147-A177-3AD203B41FA5}">
                      <a16:colId xmlns:a16="http://schemas.microsoft.com/office/drawing/2014/main" val="1238954867"/>
                    </a:ext>
                  </a:extLst>
                </a:gridCol>
                <a:gridCol w="2695493">
                  <a:extLst>
                    <a:ext uri="{9D8B030D-6E8A-4147-A177-3AD203B41FA5}">
                      <a16:colId xmlns:a16="http://schemas.microsoft.com/office/drawing/2014/main" val="328207568"/>
                    </a:ext>
                  </a:extLst>
                </a:gridCol>
                <a:gridCol w="2695493">
                  <a:extLst>
                    <a:ext uri="{9D8B030D-6E8A-4147-A177-3AD203B41FA5}">
                      <a16:colId xmlns:a16="http://schemas.microsoft.com/office/drawing/2014/main" val="634210695"/>
                    </a:ext>
                  </a:extLst>
                </a:gridCol>
              </a:tblGrid>
              <a:tr h="795804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 smtClean="0"/>
                        <a:t>KV kraj</a:t>
                      </a:r>
                      <a:endParaRPr lang="cs-CZ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 smtClean="0"/>
                        <a:t>Kraj Vysočina</a:t>
                      </a:r>
                      <a:endParaRPr lang="cs-CZ" sz="1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0503383"/>
                  </a:ext>
                </a:extLst>
              </a:tr>
              <a:tr h="795804"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Pořadí v HDP mezi kraji</a:t>
                      </a:r>
                      <a:endParaRPr lang="cs-CZ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FF0000"/>
                          </a:solidFill>
                        </a:rPr>
                        <a:t>z 10. na 14.</a:t>
                      </a:r>
                      <a:endParaRPr lang="cs-CZ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z 8. na 7.</a:t>
                      </a:r>
                      <a:endParaRPr lang="cs-CZ" sz="16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4663245"/>
                  </a:ext>
                </a:extLst>
              </a:tr>
              <a:tr h="795804"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Pořadí v příjmech domácností mezi kraji</a:t>
                      </a:r>
                      <a:endParaRPr lang="cs-CZ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rgbClr val="FF0000"/>
                          </a:solidFill>
                        </a:rPr>
                        <a:t>z 8. na 14.</a:t>
                      </a:r>
                      <a:endParaRPr lang="cs-CZ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z 14. na 5.</a:t>
                      </a:r>
                      <a:endParaRPr lang="cs-CZ" sz="16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9761249"/>
                  </a:ext>
                </a:extLst>
              </a:tr>
              <a:tr h="795804"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Obyvatelé s VŠ vzděláním (%)</a:t>
                      </a:r>
                      <a:endParaRPr lang="cs-CZ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z 5,6 na 9,6 %</a:t>
                      </a:r>
                      <a:endParaRPr lang="cs-CZ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z 6,7 na 13,4</a:t>
                      </a:r>
                      <a:r>
                        <a:rPr lang="cs-CZ" sz="1600" baseline="0" dirty="0" smtClean="0"/>
                        <a:t> %</a:t>
                      </a:r>
                      <a:endParaRPr lang="cs-CZ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7114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60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64"/>
          <p:cNvSpPr txBox="1"/>
          <p:nvPr/>
        </p:nvSpPr>
        <p:spPr>
          <a:xfrm>
            <a:off x="311748" y="1368000"/>
            <a:ext cx="7733701" cy="33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indent="-342900">
              <a:lnSpc>
                <a:spcPct val="115000"/>
              </a:lnSpc>
              <a:buClr>
                <a:schemeClr val="lt1"/>
              </a:buClr>
              <a:buSzPts val="1800"/>
              <a:buChar char="●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Fakulta ekonomická ZČU v Chebu</a:t>
            </a: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6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100" b="1" u="sng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Podniková ekonomika a management </a:t>
            </a:r>
            <a:r>
              <a:rPr lang="cs-CZ" sz="1100" b="1" u="sng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(Bc., prezenční + kombinované, Cheb + Plzeň)</a:t>
            </a:r>
            <a:endParaRPr lang="cs-CZ" sz="1100" b="1" u="sng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1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100" b="1" u="sng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Marketingové </a:t>
            </a:r>
            <a:r>
              <a:rPr lang="cs-CZ" sz="1100" b="1" u="sng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řízení </a:t>
            </a:r>
            <a:r>
              <a:rPr lang="cs-CZ" sz="1100" b="1" u="sng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(Bc., prezenční, Cheb + Plzeň)</a:t>
            </a:r>
            <a:endParaRPr lang="cs-CZ" sz="1100" b="1" u="sng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1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Učitelství </a:t>
            </a:r>
            <a:r>
              <a:rPr lang="cs-CZ" sz="11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pro první stupeň základní školy </a:t>
            </a:r>
            <a:r>
              <a:rPr lang="cs-CZ" sz="11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(Mgr., kombinované, Cheb)</a:t>
            </a: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1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endParaRPr lang="cs-CZ" sz="1600" b="1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indent="-342900">
              <a:lnSpc>
                <a:spcPct val="115000"/>
              </a:lnSpc>
              <a:buClr>
                <a:schemeClr val="lt1"/>
              </a:buClr>
              <a:buSzPts val="1800"/>
              <a:buChar char="●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Vysoká škola finanční a správní v KV (soukromá)</a:t>
            </a: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6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1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Ekonomika </a:t>
            </a:r>
            <a:r>
              <a:rPr lang="cs-CZ" sz="11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 management </a:t>
            </a:r>
            <a:r>
              <a:rPr lang="cs-CZ" sz="11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(</a:t>
            </a:r>
            <a:r>
              <a:rPr lang="cs-CZ" sz="11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Bc.+</a:t>
            </a:r>
            <a:r>
              <a:rPr lang="cs-CZ" sz="1100" dirty="0" err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Mgr</a:t>
            </a:r>
            <a:r>
              <a:rPr lang="cs-CZ" sz="11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. prezenční + </a:t>
            </a:r>
            <a:r>
              <a:rPr lang="cs-CZ" sz="11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kombinované, </a:t>
            </a:r>
            <a:r>
              <a:rPr lang="cs-CZ" sz="11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KV)</a:t>
            </a: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1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Kriminalistika </a:t>
            </a:r>
            <a:r>
              <a:rPr lang="cs-CZ" sz="11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 forenzní disciplíny </a:t>
            </a:r>
            <a:r>
              <a:rPr lang="cs-CZ" sz="11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(</a:t>
            </a:r>
            <a:r>
              <a:rPr lang="cs-CZ" sz="11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Bc.+</a:t>
            </a:r>
            <a:r>
              <a:rPr lang="cs-CZ" sz="1100" dirty="0" err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Mgr</a:t>
            </a:r>
            <a:r>
              <a:rPr lang="cs-CZ" sz="11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. prezenční + kombinované, KV)</a:t>
            </a: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1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Právo </a:t>
            </a:r>
            <a:r>
              <a:rPr lang="cs-CZ" sz="11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v </a:t>
            </a:r>
            <a:r>
              <a:rPr lang="cs-CZ" sz="11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podnikání (</a:t>
            </a:r>
            <a:r>
              <a:rPr lang="cs-CZ" sz="11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Bc.+</a:t>
            </a:r>
            <a:r>
              <a:rPr lang="cs-CZ" sz="1100" dirty="0" err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Mgr</a:t>
            </a:r>
            <a:r>
              <a:rPr lang="cs-CZ" sz="11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. prezenční + kombinované, KV)</a:t>
            </a: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endParaRPr lang="cs-CZ" sz="16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indent="-342900">
              <a:lnSpc>
                <a:spcPct val="115000"/>
              </a:lnSpc>
              <a:buClr>
                <a:schemeClr val="lt1"/>
              </a:buClr>
              <a:buSzPts val="1800"/>
              <a:buChar char="●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Česká zemědělská univerzita</a:t>
            </a: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1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Územní, technická a správní služba v životním prostředí (Bc., kombinované, KV)</a:t>
            </a:r>
            <a:endParaRPr sz="16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199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64"/>
          <p:cNvSpPr txBox="1"/>
          <p:nvPr/>
        </p:nvSpPr>
        <p:spPr>
          <a:xfrm>
            <a:off x="311760" y="444960"/>
            <a:ext cx="7092340" cy="96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 smtClean="0">
                <a:solidFill>
                  <a:srgbClr val="FFFFFF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Možnosti VŠ studia v kraji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914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64"/>
          <p:cNvSpPr txBox="1"/>
          <p:nvPr/>
        </p:nvSpPr>
        <p:spPr>
          <a:xfrm>
            <a:off x="311748" y="1367999"/>
            <a:ext cx="7822436" cy="3530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>
              <a:lnSpc>
                <a:spcPct val="115000"/>
              </a:lnSpc>
              <a:buClr>
                <a:srgbClr val="FFFFFF"/>
              </a:buClr>
              <a:buSzPts val="1800"/>
              <a:buFont typeface="Arial"/>
              <a:buChar char="●"/>
            </a:pPr>
            <a:r>
              <a:rPr lang="cs-CZ" sz="16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Fakulta ekonomická ZČU v Chebu</a:t>
            </a:r>
          </a:p>
          <a:p>
            <a:pPr marL="114300" lvl="0">
              <a:lnSpc>
                <a:spcPct val="115000"/>
              </a:lnSpc>
              <a:buClr>
                <a:srgbClr val="FFFFFF"/>
              </a:buClr>
              <a:buSzPts val="1800"/>
            </a:pPr>
            <a:r>
              <a:rPr lang="cs-CZ" sz="16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100" b="1" u="sng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Management </a:t>
            </a:r>
            <a:r>
              <a:rPr lang="cs-CZ" sz="1100" b="1" u="sng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and </a:t>
            </a:r>
            <a:r>
              <a:rPr lang="cs-CZ" sz="1100" b="1" u="sng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Digital Technology (Bc., prezenční, Cheb + </a:t>
            </a:r>
            <a:r>
              <a:rPr lang="cs-CZ" sz="1100" b="1" u="sng" dirty="0" err="1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Weiden</a:t>
            </a:r>
            <a:r>
              <a:rPr lang="cs-CZ" sz="1100" b="1" u="sng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, otevření podzim 2024)</a:t>
            </a:r>
            <a:endParaRPr lang="cs-CZ" sz="1100" b="1" u="sng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indent="-342900">
              <a:lnSpc>
                <a:spcPct val="115000"/>
              </a:lnSpc>
              <a:buClr>
                <a:schemeClr val="lt1"/>
              </a:buClr>
              <a:buSzPts val="1800"/>
              <a:buChar char="●"/>
            </a:pPr>
            <a:endParaRPr lang="cs-CZ" sz="1600" b="1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indent="-342900">
              <a:lnSpc>
                <a:spcPct val="115000"/>
              </a:lnSpc>
              <a:buClr>
                <a:schemeClr val="lt1"/>
              </a:buClr>
              <a:buSzPts val="1800"/>
              <a:buChar char="●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Fakulta zdravotnických studií ZČU</a:t>
            </a: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6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100" b="1" u="sng" dirty="0" err="1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Kinantropologie</a:t>
            </a:r>
            <a:r>
              <a:rPr lang="cs-CZ" sz="1100" b="1" u="sng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 – </a:t>
            </a:r>
            <a:r>
              <a:rPr lang="cs-CZ" sz="1100" b="1" u="sng" dirty="0" err="1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wellnes</a:t>
            </a:r>
            <a:r>
              <a:rPr lang="cs-CZ" sz="1100" b="1" u="sng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 specialista (Bc., prezenční, Karlovy Vary, otevření podzim 2024)</a:t>
            </a:r>
            <a:endParaRPr lang="cs-CZ" sz="1100" b="1" u="sng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indent="-342900">
              <a:lnSpc>
                <a:spcPct val="115000"/>
              </a:lnSpc>
              <a:buClr>
                <a:schemeClr val="lt1"/>
              </a:buClr>
              <a:buSzPts val="1800"/>
              <a:buChar char="●"/>
            </a:pPr>
            <a:endParaRPr lang="cs-CZ" sz="1600" b="1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indent="-342900">
              <a:lnSpc>
                <a:spcPct val="115000"/>
              </a:lnSpc>
              <a:buClr>
                <a:schemeClr val="lt1"/>
              </a:buClr>
              <a:buSzPts val="1800"/>
              <a:buChar char="●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VŠ Palestra (soukromá)</a:t>
            </a: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6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1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Sportovní a kondiční specialista – </a:t>
            </a:r>
            <a:r>
              <a:rPr lang="cs-CZ" sz="1100" dirty="0" err="1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wellnes</a:t>
            </a:r>
            <a:r>
              <a:rPr lang="cs-CZ" sz="11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 (Bc., kombinované, Praha + Mariánské Lázně, od 2024)</a:t>
            </a:r>
            <a:endParaRPr lang="cs-CZ" sz="11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1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Fyzioterapie (Bc., prezenční, Praha + Karlovy Vary, od 2024)</a:t>
            </a: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100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100" dirty="0" err="1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Spa</a:t>
            </a:r>
            <a:r>
              <a:rPr lang="cs-CZ" sz="11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 and </a:t>
            </a:r>
            <a:r>
              <a:rPr lang="cs-CZ" sz="1100" dirty="0" err="1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wellness</a:t>
            </a:r>
            <a:r>
              <a:rPr lang="cs-CZ" sz="11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cs-CZ" sz="1100" dirty="0" err="1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hospitality</a:t>
            </a:r>
            <a:r>
              <a:rPr lang="cs-CZ" sz="11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 management (MBA, Mariánské Lázně, od 2024)</a:t>
            </a:r>
            <a:endParaRPr lang="cs-CZ" sz="11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>
              <a:lnSpc>
                <a:spcPct val="115000"/>
              </a:lnSpc>
              <a:buClr>
                <a:srgbClr val="FFFFFF"/>
              </a:buClr>
              <a:buSzPts val="1800"/>
              <a:buFont typeface="Arial"/>
              <a:buChar char="●"/>
            </a:pPr>
            <a:endParaRPr lang="cs-CZ" sz="16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>
              <a:lnSpc>
                <a:spcPct val="115000"/>
              </a:lnSpc>
              <a:buClr>
                <a:srgbClr val="FFFFFF"/>
              </a:buClr>
              <a:buSzPts val="1800"/>
              <a:buFont typeface="Arial"/>
              <a:buChar char="●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VOŠ Cheb ve spolupráci s Husovým institutem teologických studií</a:t>
            </a:r>
          </a:p>
          <a:p>
            <a:pPr marL="114300" lvl="1">
              <a:lnSpc>
                <a:spcPct val="115000"/>
              </a:lnSpc>
              <a:buClr>
                <a:srgbClr val="FFFFFF"/>
              </a:buClr>
              <a:buSzPts val="1800"/>
            </a:pPr>
            <a:r>
              <a:rPr lang="cs-CZ" sz="16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Sociální práce (příprava 1letého rozšíření  </a:t>
            </a:r>
            <a:r>
              <a:rPr lang="cs-CZ" sz="1200" dirty="0" err="1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DiS</a:t>
            </a:r>
            <a:r>
              <a:rPr lang="cs-CZ" sz="1200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. na Bc., v Chebu)</a:t>
            </a:r>
            <a:endParaRPr lang="cs-CZ" sz="16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endParaRPr lang="cs-CZ" sz="16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6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Digital Management and Technology (prezenční Bc.)</a:t>
            </a: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endParaRPr lang="cs-CZ" sz="16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199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64"/>
          <p:cNvSpPr txBox="1"/>
          <p:nvPr/>
        </p:nvSpPr>
        <p:spPr>
          <a:xfrm>
            <a:off x="311760" y="444960"/>
            <a:ext cx="7092340" cy="96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 smtClean="0">
                <a:solidFill>
                  <a:srgbClr val="FFFFFF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Připravované VŠ obory</a:t>
            </a:r>
          </a:p>
        </p:txBody>
      </p:sp>
    </p:spTree>
    <p:extLst>
      <p:ext uri="{BB962C8B-B14F-4D97-AF65-F5344CB8AC3E}">
        <p14:creationId xmlns:p14="http://schemas.microsoft.com/office/powerpoint/2010/main" val="394422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64"/>
          <p:cNvSpPr txBox="1"/>
          <p:nvPr/>
        </p:nvSpPr>
        <p:spPr>
          <a:xfrm>
            <a:off x="311749" y="1368000"/>
            <a:ext cx="7688100" cy="32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Memorandum o přípravě polytechnické VŠ mezi MŠMT, KVK a HK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endParaRPr lang="cs-CZ" sz="16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Profesní bakalářské obory</a:t>
            </a:r>
          </a:p>
          <a:p>
            <a:pPr marL="11430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„Duální“ vysokoškolské vzdělávání</a:t>
            </a:r>
            <a:endParaRPr lang="cs-CZ" sz="12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endParaRPr lang="cs-CZ" sz="16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Neveřejná vysoká škola – zakladatelem kraj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endParaRPr lang="cs-CZ" sz="1600" b="1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Start se 100-200 studenty, střednědobý cíl cca 700-1000 studentů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endParaRPr lang="cs-CZ" sz="16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Partnerství s VŠ – ZČU je strategickým partnerem</a:t>
            </a:r>
          </a:p>
          <a:p>
            <a:pPr marL="114300" lvl="2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6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Jednání s dalšími potenciálními partnery – např. UJEP, ČVUT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endParaRPr lang="cs-CZ" sz="16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199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64"/>
          <p:cNvSpPr txBox="1"/>
          <p:nvPr/>
        </p:nvSpPr>
        <p:spPr>
          <a:xfrm>
            <a:off x="311760" y="444960"/>
            <a:ext cx="4547880" cy="96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 smtClean="0">
                <a:solidFill>
                  <a:srgbClr val="FFFFFF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Polytechnická VŠ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379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64"/>
          <p:cNvSpPr txBox="1"/>
          <p:nvPr/>
        </p:nvSpPr>
        <p:spPr>
          <a:xfrm>
            <a:off x="311749" y="1368000"/>
            <a:ext cx="7688100" cy="32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sz="18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Pracovní skupiny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8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Velká PS se zástupci důležitých aktérů z kraje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Oborová PS technická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Oborová PS zdravotnická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endParaRPr lang="cs-CZ" sz="18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sz="18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Jednání o oborech, legislativě, financích, lokalitě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endParaRPr lang="cs-CZ" sz="18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sz="18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Rozšíření přípravného týmu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8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Mgr. Jan Dvořák, PhDr. Jan Vávra, Ph.D.</a:t>
            </a:r>
          </a:p>
          <a:p>
            <a:pPr marL="114300" lvl="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cs-CZ" sz="12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Ing. Michala Hubertová, Ph.D., MBA, Ing.</a:t>
            </a:r>
            <a:r>
              <a:rPr lang="cs-CZ" sz="12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 Jakub 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Novotný, Ph.D. </a:t>
            </a:r>
            <a:r>
              <a:rPr lang="cs-CZ" sz="12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(VŠPJ/AV ČR)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, Mgr. Zita 	</a:t>
            </a:r>
            <a:r>
              <a:rPr lang="cs-CZ" sz="1200" b="1" dirty="0" err="1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Nidlová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, Ing. Věra 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Marková, Bc. Ondřej Míka</a:t>
            </a:r>
            <a:endParaRPr lang="cs-CZ" sz="18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199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64"/>
          <p:cNvSpPr txBox="1"/>
          <p:nvPr/>
        </p:nvSpPr>
        <p:spPr>
          <a:xfrm>
            <a:off x="311760" y="444960"/>
            <a:ext cx="4547880" cy="96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 smtClean="0">
                <a:solidFill>
                  <a:srgbClr val="FFFFFF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Na čem se pracuje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421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64"/>
          <p:cNvSpPr txBox="1"/>
          <p:nvPr/>
        </p:nvSpPr>
        <p:spPr>
          <a:xfrm>
            <a:off x="311749" y="1368000"/>
            <a:ext cx="8569858" cy="32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sz="18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Prioritní (4-5 oborů)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8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Všeobecné ošetřovatelství (transformace VOŠ oboru)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Logistika</a:t>
            </a:r>
            <a:r>
              <a:rPr lang="cs-CZ" sz="12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endParaRPr lang="cs-CZ" sz="12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b="1" dirty="0" err="1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Mechatronika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 (kombinace elektro</a:t>
            </a:r>
            <a:r>
              <a:rPr lang="cs-CZ" sz="12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 strojírenství + IT a management)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2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+ 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sociálně-ekonomické obory (sociální práce?)</a:t>
            </a:r>
            <a:endParaRPr lang="cs-CZ" sz="12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endParaRPr lang="cs-CZ" sz="1800" b="1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sz="18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Výhledové (4-5 oborů)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8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Fyzioterapie, Radiologická asistence?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2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IT?</a:t>
            </a:r>
            <a:endParaRPr lang="cs-CZ" sz="12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2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Cestovní 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ruch?</a:t>
            </a:r>
            <a:endParaRPr lang="cs-CZ" sz="12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endParaRPr lang="cs-CZ" sz="18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sz="18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Nutnost mít širší nabídku oborů – viz inspirace VŠ Polytechnická Jihlava</a:t>
            </a:r>
            <a:endParaRPr sz="18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199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64"/>
          <p:cNvSpPr txBox="1"/>
          <p:nvPr/>
        </p:nvSpPr>
        <p:spPr>
          <a:xfrm>
            <a:off x="311760" y="444960"/>
            <a:ext cx="4547880" cy="96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 smtClean="0">
                <a:solidFill>
                  <a:srgbClr val="FFFFFF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Plánované studijní obory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539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64"/>
          <p:cNvSpPr txBox="1"/>
          <p:nvPr/>
        </p:nvSpPr>
        <p:spPr>
          <a:xfrm>
            <a:off x="311749" y="1368000"/>
            <a:ext cx="7688100" cy="32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sz="18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Řešení s využitím stávající infrastruktury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endParaRPr lang="cs-CZ" sz="18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sz="18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Decentralizovaná VŠ – KV, Cheb, Sokolov?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8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Provázanost na zaměstnavatele – např. logistika v Chebu, zdravotní obory v KV</a:t>
            </a:r>
            <a:endParaRPr lang="cs-CZ" sz="18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endParaRPr lang="cs-CZ" sz="18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sz="18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Kampus – až v dlouhodobém výhledu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endParaRPr lang="cs-CZ" sz="1800" b="1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cs-CZ" sz="18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Atraktivita lokality!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8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Větší města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2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Možnosti studentského života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2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Cheb – využití infrastruktury ZČU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cs-CZ" sz="1200" b="1" dirty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	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KV – 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dopravní spojení </a:t>
            </a:r>
            <a:r>
              <a:rPr lang="cs-CZ" sz="1200" b="1" dirty="0" smtClean="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na Mostecko-chomutovskou aglomeraci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endParaRPr lang="cs-CZ" sz="1800" b="1" dirty="0" smtClean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endParaRPr lang="cs-CZ" sz="1800" b="1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endParaRPr sz="18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FFFF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199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64"/>
          <p:cNvSpPr txBox="1"/>
          <p:nvPr/>
        </p:nvSpPr>
        <p:spPr>
          <a:xfrm>
            <a:off x="311760" y="444960"/>
            <a:ext cx="4547880" cy="96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 smtClean="0">
                <a:solidFill>
                  <a:srgbClr val="FFFFFF"/>
                </a:solidFill>
                <a:latin typeface="Raleway SemiBold"/>
                <a:sym typeface="Raleway SemiBold"/>
              </a:rPr>
              <a:t>Lokalita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4556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940</Words>
  <Application>Microsoft Office PowerPoint</Application>
  <PresentationFormat>Předvádění na obrazovce (16:9)</PresentationFormat>
  <Paragraphs>142</Paragraphs>
  <Slides>11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11</vt:i4>
      </vt:variant>
    </vt:vector>
  </HeadingPairs>
  <TitlesOfParts>
    <vt:vector size="18" baseType="lpstr">
      <vt:lpstr>Raleway Medium</vt:lpstr>
      <vt:lpstr>Times New Roman</vt:lpstr>
      <vt:lpstr>Raleway SemiBold</vt:lpstr>
      <vt:lpstr>Raleway</vt:lpstr>
      <vt:lpstr>Arial</vt:lpstr>
      <vt:lpstr>Office Theme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Jan Vávra</cp:lastModifiedBy>
  <cp:revision>24</cp:revision>
  <dcterms:modified xsi:type="dcterms:W3CDTF">2024-05-13T07:19:07Z</dcterms:modified>
</cp:coreProperties>
</file>