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embeddedFontLst>
    <p:embeddedFont>
      <p:font typeface="Century Gothic" panose="020B0502020202020204" pitchFamily="3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5" roundtripDataSignature="AMtx7mjIHdT9UKv7Cj0zQvrJJYEaJ7Bu2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vana Jágriková" initials="" lastIdx="1" clrIdx="0"/>
  <p:cmAuthor id="1" name="Ivana Jágriková" initials="IJ" lastIdx="3" clrIdx="1">
    <p:extLst>
      <p:ext uri="{19B8F6BF-5375-455C-9EA6-DF929625EA0E}">
        <p15:presenceInfo xmlns:p15="http://schemas.microsoft.com/office/powerpoint/2012/main" userId="S::jagrikova@mas-sokolovsko.eu::0560bdff-b91c-48c8-bcb1-37f820bd7a9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9C0D47-DBDD-4F88-A202-4C074FC15FB9}" v="15" dt="2024-04-16T04:42:45.566"/>
  </p1510:revLst>
</p1510:revInfo>
</file>

<file path=ppt/tableStyles.xml><?xml version="1.0" encoding="utf-8"?>
<a:tblStyleLst xmlns:a="http://schemas.openxmlformats.org/drawingml/2006/main" def="{A71D98D0-987D-4453-972E-66A40E43A000}">
  <a:tblStyle styleId="{A71D98D0-987D-4453-972E-66A40E43A000}" styleName="Table_0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6"/>
          </a:solidFill>
        </a:fill>
      </a:tcStyle>
    </a:wholeTbl>
    <a:band1H>
      <a:tcTxStyle/>
      <a:tcStyle>
        <a:tcBdr/>
        <a:fill>
          <a:solidFill>
            <a:srgbClr val="CACAC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CAC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dk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dk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C114775-2338-4216-909D-E5019CC30B61}" styleName="Table_1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lastCol>
    <a:firstCol>
      <a:tcTxStyle b="on" i="off"/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firstCol>
    <a:lastRow>
      <a:tcTxStyle b="on" i="off"/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66BE49A-B275-4555-81FA-3B4CE571B61E}" styleName="Table_2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7EA"/>
          </a:solidFill>
        </a:fill>
      </a:tcStyle>
    </a:wholeTbl>
    <a:band1H>
      <a:tcTxStyle/>
      <a:tcStyle>
        <a:tcBdr/>
        <a:fill>
          <a:solidFill>
            <a:srgbClr val="CACCD1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CCD1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94BDFDF-74FD-492F-AC0E-5809B44E7E25}" styleName="Table_3">
    <a:wholeTbl>
      <a:tcTxStyle b="off" i="off">
        <a:font>
          <a:latin typeface="Century Gothic"/>
          <a:ea typeface="Century Gothic"/>
          <a:cs typeface="Century Gothic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7EA"/>
          </a:solidFill>
        </a:fill>
      </a:tcStyle>
    </a:wholeTbl>
    <a:band1H>
      <a:tcTxStyle b="off" i="off"/>
      <a:tcStyle>
        <a:tcBdr/>
        <a:fill>
          <a:solidFill>
            <a:srgbClr val="CACCD1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CCD1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/>
        <a:fill>
          <a:solidFill>
            <a:srgbClr val="052F61"/>
          </a:solidFill>
        </a:fill>
      </a:tcStyle>
    </a:lastCol>
    <a:fir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/>
        <a:fill>
          <a:solidFill>
            <a:srgbClr val="052F61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052F6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052F6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FD4B5854-0EE1-42A1-BDE7-DFC711CDB8A1}" styleName="Table_4">
    <a:wholeTbl>
      <a:tcTxStyle b="off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left>
            <a:ln w="9525" cap="flat" cmpd="sng">
              <a:solidFill>
                <a:srgbClr val="BABCC4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BABCC4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BABCC4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BABCC4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>
          <a:left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</a:tcBdr>
      </a:tcStyle>
    </a:lastCol>
    <a:firstCol>
      <a:tcTxStyle b="on" i="off"/>
      <a:tcStyle>
        <a:tcBdr>
          <a:right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firstCol>
    <a:lastRow>
      <a:tcTxStyle b="on" i="off"/>
      <a:tcStyle>
        <a:tcBdr>
          <a:top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seCell>
    <a:swCell>
      <a:tcTxStyle/>
      <a:tcStyle>
        <a:tcBdr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swCell>
    <a:firstRow>
      <a:tcTxStyle b="on" i="off"/>
      <a:tcStyle>
        <a:tcBdr>
          <a:bottom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</a:tcBdr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351" autoAdjust="0"/>
  </p:normalViewPr>
  <p:slideViewPr>
    <p:cSldViewPr snapToGrid="0">
      <p:cViewPr varScale="1">
        <p:scale>
          <a:sx n="94" d="100"/>
          <a:sy n="94" d="100"/>
        </p:scale>
        <p:origin x="11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na Jágriková" userId="0560bdff-b91c-48c8-bcb1-37f820bd7a9a" providerId="ADAL" clId="{739C0D47-DBDD-4F88-A202-4C074FC15FB9}"/>
    <pc:docChg chg="undo custSel modSld">
      <pc:chgData name="Ivana Jágriková" userId="0560bdff-b91c-48c8-bcb1-37f820bd7a9a" providerId="ADAL" clId="{739C0D47-DBDD-4F88-A202-4C074FC15FB9}" dt="2024-04-16T07:59:18.939" v="230" actId="20577"/>
      <pc:docMkLst>
        <pc:docMk/>
      </pc:docMkLst>
      <pc:sldChg chg="modSp mod">
        <pc:chgData name="Ivana Jágriková" userId="0560bdff-b91c-48c8-bcb1-37f820bd7a9a" providerId="ADAL" clId="{739C0D47-DBDD-4F88-A202-4C074FC15FB9}" dt="2024-04-16T04:23:52.206" v="4" actId="1076"/>
        <pc:sldMkLst>
          <pc:docMk/>
          <pc:sldMk cId="0" sldId="256"/>
        </pc:sldMkLst>
        <pc:picChg chg="mod">
          <ac:chgData name="Ivana Jágriková" userId="0560bdff-b91c-48c8-bcb1-37f820bd7a9a" providerId="ADAL" clId="{739C0D47-DBDD-4F88-A202-4C074FC15FB9}" dt="2024-04-16T04:23:52.206" v="4" actId="1076"/>
          <ac:picMkLst>
            <pc:docMk/>
            <pc:sldMk cId="0" sldId="256"/>
            <ac:picMk id="145" creationId="{00000000-0000-0000-0000-000000000000}"/>
          </ac:picMkLst>
        </pc:picChg>
        <pc:picChg chg="mod">
          <ac:chgData name="Ivana Jágriková" userId="0560bdff-b91c-48c8-bcb1-37f820bd7a9a" providerId="ADAL" clId="{739C0D47-DBDD-4F88-A202-4C074FC15FB9}" dt="2024-04-16T04:23:46.503" v="2" actId="1076"/>
          <ac:picMkLst>
            <pc:docMk/>
            <pc:sldMk cId="0" sldId="256"/>
            <ac:picMk id="146" creationId="{00000000-0000-0000-0000-000000000000}"/>
          </ac:picMkLst>
        </pc:picChg>
        <pc:picChg chg="mod">
          <ac:chgData name="Ivana Jágriková" userId="0560bdff-b91c-48c8-bcb1-37f820bd7a9a" providerId="ADAL" clId="{739C0D47-DBDD-4F88-A202-4C074FC15FB9}" dt="2024-04-16T04:23:49.254" v="3" actId="1076"/>
          <ac:picMkLst>
            <pc:docMk/>
            <pc:sldMk cId="0" sldId="256"/>
            <ac:picMk id="147" creationId="{00000000-0000-0000-0000-000000000000}"/>
          </ac:picMkLst>
        </pc:picChg>
      </pc:sldChg>
      <pc:sldChg chg="addCm modCm">
        <pc:chgData name="Ivana Jágriková" userId="0560bdff-b91c-48c8-bcb1-37f820bd7a9a" providerId="ADAL" clId="{739C0D47-DBDD-4F88-A202-4C074FC15FB9}" dt="2024-04-16T04:42:45.566" v="226"/>
        <pc:sldMkLst>
          <pc:docMk/>
          <pc:sldMk cId="0" sldId="257"/>
        </pc:sldMkLst>
      </pc:sldChg>
      <pc:sldChg chg="modSp mod">
        <pc:chgData name="Ivana Jágriková" userId="0560bdff-b91c-48c8-bcb1-37f820bd7a9a" providerId="ADAL" clId="{739C0D47-DBDD-4F88-A202-4C074FC15FB9}" dt="2024-04-16T04:24:52.342" v="8" actId="27636"/>
        <pc:sldMkLst>
          <pc:docMk/>
          <pc:sldMk cId="0" sldId="258"/>
        </pc:sldMkLst>
        <pc:spChg chg="mod">
          <ac:chgData name="Ivana Jágriková" userId="0560bdff-b91c-48c8-bcb1-37f820bd7a9a" providerId="ADAL" clId="{739C0D47-DBDD-4F88-A202-4C074FC15FB9}" dt="2024-04-16T04:24:52.342" v="8" actId="27636"/>
          <ac:spMkLst>
            <pc:docMk/>
            <pc:sldMk cId="0" sldId="258"/>
            <ac:spMk id="163" creationId="{00000000-0000-0000-0000-000000000000}"/>
          </ac:spMkLst>
        </pc:spChg>
      </pc:sldChg>
      <pc:sldChg chg="modSp mod addCm modCm">
        <pc:chgData name="Ivana Jágriková" userId="0560bdff-b91c-48c8-bcb1-37f820bd7a9a" providerId="ADAL" clId="{739C0D47-DBDD-4F88-A202-4C074FC15FB9}" dt="2024-04-16T04:28:50.583" v="56"/>
        <pc:sldMkLst>
          <pc:docMk/>
          <pc:sldMk cId="0" sldId="259"/>
        </pc:sldMkLst>
        <pc:graphicFrameChg chg="modGraphic">
          <ac:chgData name="Ivana Jágriková" userId="0560bdff-b91c-48c8-bcb1-37f820bd7a9a" providerId="ADAL" clId="{739C0D47-DBDD-4F88-A202-4C074FC15FB9}" dt="2024-04-16T04:26:20.430" v="20" actId="14734"/>
          <ac:graphicFrameMkLst>
            <pc:docMk/>
            <pc:sldMk cId="0" sldId="259"/>
            <ac:graphicFrameMk id="174" creationId="{00000000-0000-0000-0000-000000000000}"/>
          </ac:graphicFrameMkLst>
        </pc:graphicFrameChg>
      </pc:sldChg>
      <pc:sldChg chg="delSp modSp mod">
        <pc:chgData name="Ivana Jágriková" userId="0560bdff-b91c-48c8-bcb1-37f820bd7a9a" providerId="ADAL" clId="{739C0D47-DBDD-4F88-A202-4C074FC15FB9}" dt="2024-04-16T04:32:07.830" v="121" actId="207"/>
        <pc:sldMkLst>
          <pc:docMk/>
          <pc:sldMk cId="0" sldId="261"/>
        </pc:sldMkLst>
        <pc:graphicFrameChg chg="mod modGraphic">
          <ac:chgData name="Ivana Jágriková" userId="0560bdff-b91c-48c8-bcb1-37f820bd7a9a" providerId="ADAL" clId="{739C0D47-DBDD-4F88-A202-4C074FC15FB9}" dt="2024-04-16T04:32:07.830" v="121" actId="207"/>
          <ac:graphicFrameMkLst>
            <pc:docMk/>
            <pc:sldMk cId="0" sldId="261"/>
            <ac:graphicFrameMk id="190" creationId="{00000000-0000-0000-0000-000000000000}"/>
          </ac:graphicFrameMkLst>
        </pc:graphicFrameChg>
        <pc:graphicFrameChg chg="del">
          <ac:chgData name="Ivana Jágriková" userId="0560bdff-b91c-48c8-bcb1-37f820bd7a9a" providerId="ADAL" clId="{739C0D47-DBDD-4F88-A202-4C074FC15FB9}" dt="2024-04-16T04:26:40.838" v="21" actId="478"/>
          <ac:graphicFrameMkLst>
            <pc:docMk/>
            <pc:sldMk cId="0" sldId="261"/>
            <ac:graphicFrameMk id="192" creationId="{00000000-0000-0000-0000-000000000000}"/>
          </ac:graphicFrameMkLst>
        </pc:graphicFrameChg>
      </pc:sldChg>
      <pc:sldChg chg="modSp mod">
        <pc:chgData name="Ivana Jágriková" userId="0560bdff-b91c-48c8-bcb1-37f820bd7a9a" providerId="ADAL" clId="{739C0D47-DBDD-4F88-A202-4C074FC15FB9}" dt="2024-04-16T04:33:21.545" v="150" actId="20577"/>
        <pc:sldMkLst>
          <pc:docMk/>
          <pc:sldMk cId="0" sldId="262"/>
        </pc:sldMkLst>
        <pc:graphicFrameChg chg="mod modGraphic">
          <ac:chgData name="Ivana Jágriková" userId="0560bdff-b91c-48c8-bcb1-37f820bd7a9a" providerId="ADAL" clId="{739C0D47-DBDD-4F88-A202-4C074FC15FB9}" dt="2024-04-16T04:33:21.545" v="150" actId="20577"/>
          <ac:graphicFrameMkLst>
            <pc:docMk/>
            <pc:sldMk cId="0" sldId="262"/>
            <ac:graphicFrameMk id="198" creationId="{00000000-0000-0000-0000-000000000000}"/>
          </ac:graphicFrameMkLst>
        </pc:graphicFrameChg>
      </pc:sldChg>
      <pc:sldChg chg="modSp mod">
        <pc:chgData name="Ivana Jágriková" userId="0560bdff-b91c-48c8-bcb1-37f820bd7a9a" providerId="ADAL" clId="{739C0D47-DBDD-4F88-A202-4C074FC15FB9}" dt="2024-04-16T07:59:18.939" v="230" actId="20577"/>
        <pc:sldMkLst>
          <pc:docMk/>
          <pc:sldMk cId="0" sldId="263"/>
        </pc:sldMkLst>
        <pc:graphicFrameChg chg="mod modGraphic">
          <ac:chgData name="Ivana Jágriková" userId="0560bdff-b91c-48c8-bcb1-37f820bd7a9a" providerId="ADAL" clId="{739C0D47-DBDD-4F88-A202-4C074FC15FB9}" dt="2024-04-16T07:59:18.939" v="230" actId="20577"/>
          <ac:graphicFrameMkLst>
            <pc:docMk/>
            <pc:sldMk cId="0" sldId="263"/>
            <ac:graphicFrameMk id="205" creationId="{00000000-0000-0000-0000-000000000000}"/>
          </ac:graphicFrameMkLst>
        </pc:graphicFrameChg>
      </pc:sldChg>
      <pc:sldChg chg="modSp mod">
        <pc:chgData name="Ivana Jágriková" userId="0560bdff-b91c-48c8-bcb1-37f820bd7a9a" providerId="ADAL" clId="{739C0D47-DBDD-4F88-A202-4C074FC15FB9}" dt="2024-04-16T04:41:22.714" v="221" actId="20577"/>
        <pc:sldMkLst>
          <pc:docMk/>
          <pc:sldMk cId="0" sldId="266"/>
        </pc:sldMkLst>
        <pc:spChg chg="mod">
          <ac:chgData name="Ivana Jágriková" userId="0560bdff-b91c-48c8-bcb1-37f820bd7a9a" providerId="ADAL" clId="{739C0D47-DBDD-4F88-A202-4C074FC15FB9}" dt="2024-04-16T04:41:22.714" v="221" actId="20577"/>
          <ac:spMkLst>
            <pc:docMk/>
            <pc:sldMk cId="0" sldId="266"/>
            <ac:spMk id="237" creationId="{00000000-0000-0000-0000-000000000000}"/>
          </ac:spMkLst>
        </pc:spChg>
        <pc:spChg chg="mod">
          <ac:chgData name="Ivana Jágriková" userId="0560bdff-b91c-48c8-bcb1-37f820bd7a9a" providerId="ADAL" clId="{739C0D47-DBDD-4F88-A202-4C074FC15FB9}" dt="2024-04-16T04:41:06.487" v="216" actId="27636"/>
          <ac:spMkLst>
            <pc:docMk/>
            <pc:sldMk cId="0" sldId="266"/>
            <ac:spMk id="239" creationId="{00000000-0000-0000-0000-000000000000}"/>
          </ac:spMkLst>
        </pc:spChg>
      </pc:sldChg>
      <pc:sldChg chg="modSp mod">
        <pc:chgData name="Ivana Jágriková" userId="0560bdff-b91c-48c8-bcb1-37f820bd7a9a" providerId="ADAL" clId="{739C0D47-DBDD-4F88-A202-4C074FC15FB9}" dt="2024-04-16T04:41:47.144" v="223" actId="14100"/>
        <pc:sldMkLst>
          <pc:docMk/>
          <pc:sldMk cId="0" sldId="267"/>
        </pc:sldMkLst>
        <pc:graphicFrameChg chg="modGraphic">
          <ac:chgData name="Ivana Jágriková" userId="0560bdff-b91c-48c8-bcb1-37f820bd7a9a" providerId="ADAL" clId="{739C0D47-DBDD-4F88-A202-4C074FC15FB9}" dt="2024-04-16T04:41:47.144" v="223" actId="14100"/>
          <ac:graphicFrameMkLst>
            <pc:docMk/>
            <pc:sldMk cId="0" sldId="267"/>
            <ac:graphicFrameMk id="245" creationId="{00000000-0000-0000-0000-000000000000}"/>
          </ac:graphicFrameMkLst>
        </pc:graphicFrameChg>
      </pc:sldChg>
      <pc:sldChg chg="delCm">
        <pc:chgData name="Ivana Jágriková" userId="0560bdff-b91c-48c8-bcb1-37f820bd7a9a" providerId="ADAL" clId="{739C0D47-DBDD-4F88-A202-4C074FC15FB9}" dt="2024-04-16T04:42:08.922" v="224" actId="1592"/>
        <pc:sldMkLst>
          <pc:docMk/>
          <pc:sldMk cId="0" sldId="269"/>
        </pc:sldMkLst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16T06:42:36.423" idx="3">
    <p:pos x="5338" y="2451"/>
    <p:text>Cheb CLLD-U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16T06:24:33.916" idx="1">
    <p:pos x="7177" y="639"/>
    <p:text>578,2 mil Kč Alokace z toho vyčerpáno 104,5 mil. Kč</p:text>
    <p:extLst>
      <p:ext uri="{C676402C-5697-4E1C-873F-D02D1690AC5C}">
        <p15:threadingInfo xmlns:p15="http://schemas.microsoft.com/office/powerpoint/2012/main" timeZoneBias="-120"/>
      </p:ext>
    </p:extLst>
  </p:cm>
  <p:cm authorId="1" dt="2024-04-16T06:28:37.315" idx="2">
    <p:pos x="7418" y="2304"/>
    <p:text>Vladař do KV kraje spadá jen pár obcemi</p:text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Úvodní snímek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7"/>
          <p:cNvSpPr txBox="1"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entury Gothic"/>
              <a:buNone/>
              <a:defRPr sz="4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7"/>
          <p:cNvSpPr txBox="1"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420"/>
              </a:spcBef>
              <a:spcAft>
                <a:spcPts val="0"/>
              </a:spcAft>
              <a:buSzPts val="1680"/>
              <a:buNone/>
              <a:defRPr sz="2100">
                <a:solidFill>
                  <a:srgbClr val="22C4ED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SzPts val="144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6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600"/>
              </a:spcBef>
              <a:spcAft>
                <a:spcPts val="600"/>
              </a:spcAft>
              <a:buSzPts val="112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17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cxnSp>
        <p:nvCxnSpPr>
          <p:cNvPr id="27" name="Google Shape;27;p17"/>
          <p:cNvCxnSpPr/>
          <p:nvPr/>
        </p:nvCxnSpPr>
        <p:spPr>
          <a:xfrm flipH="1">
            <a:off x="8228012" y="8467"/>
            <a:ext cx="3810000" cy="38100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8" name="Google Shape;28;p17"/>
          <p:cNvCxnSpPr/>
          <p:nvPr/>
        </p:nvCxnSpPr>
        <p:spPr>
          <a:xfrm flipH="1">
            <a:off x="6108170" y="91545"/>
            <a:ext cx="6080655" cy="6080655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9" name="Google Shape;29;p17"/>
          <p:cNvCxnSpPr/>
          <p:nvPr/>
        </p:nvCxnSpPr>
        <p:spPr>
          <a:xfrm flipH="1">
            <a:off x="7235825" y="228600"/>
            <a:ext cx="4953000" cy="49530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0" name="Google Shape;30;p17"/>
          <p:cNvCxnSpPr/>
          <p:nvPr/>
        </p:nvCxnSpPr>
        <p:spPr>
          <a:xfrm flipH="1">
            <a:off x="7335837" y="32278"/>
            <a:ext cx="4852989" cy="4852989"/>
          </a:xfrm>
          <a:prstGeom prst="straightConnector1">
            <a:avLst/>
          </a:prstGeom>
          <a:noFill/>
          <a:ln w="317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1" name="Google Shape;31;p17"/>
          <p:cNvCxnSpPr/>
          <p:nvPr/>
        </p:nvCxnSpPr>
        <p:spPr>
          <a:xfrm flipH="1">
            <a:off x="7845426" y="609601"/>
            <a:ext cx="4343399" cy="4343399"/>
          </a:xfrm>
          <a:prstGeom prst="straightConnector1">
            <a:avLst/>
          </a:prstGeom>
          <a:noFill/>
          <a:ln w="317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ázek s titulkem" type="picTx">
  <p:cSld name="PICTURE_WITH_CAPTION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6"/>
          <p:cNvSpPr txBox="1"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entury Gothic"/>
              <a:buNone/>
              <a:defRPr sz="2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6"/>
          <p:cNvSpPr>
            <a:spLocks noGrp="1"/>
          </p:cNvSpPr>
          <p:nvPr>
            <p:ph type="pic" idx="2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noFill/>
          <a:ln w="15875" cap="flat" cmpd="sng">
            <a:solidFill>
              <a:schemeClr val="dk1">
                <a:alpha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" name="Google Shape;85;p26"/>
          <p:cNvSpPr txBox="1">
            <a:spLocks noGrp="1"/>
          </p:cNvSpPr>
          <p:nvPr>
            <p:ph type="body" idx="1"/>
          </p:nvPr>
        </p:nvSpPr>
        <p:spPr>
          <a:xfrm>
            <a:off x="4722812" y="2777066"/>
            <a:ext cx="6021388" cy="2048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86" name="Google Shape;86;p26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6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6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noramatický obrázek s popiskem">
  <p:cSld name="Panoramatický obrázek s popiskem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7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7"/>
          <p:cNvSpPr>
            <a:spLocks noGrp="1"/>
          </p:cNvSpPr>
          <p:nvPr>
            <p:ph type="pic" idx="2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noFill/>
          <a:ln w="15875" cap="flat" cmpd="sng">
            <a:solidFill>
              <a:schemeClr val="dk1">
                <a:alpha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27"/>
          <p:cNvSpPr txBox="1">
            <a:spLocks noGrp="1"/>
          </p:cNvSpPr>
          <p:nvPr>
            <p:ph type="body" idx="1"/>
          </p:nvPr>
        </p:nvSpPr>
        <p:spPr>
          <a:xfrm>
            <a:off x="914402" y="3843867"/>
            <a:ext cx="830421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280"/>
              <a:buFont typeface="Century Gothic"/>
              <a:buNone/>
              <a:defRPr sz="16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Font typeface="Century Gothic"/>
              <a:buNone/>
              <a:defRPr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Font typeface="Century Gothic"/>
              <a:buNone/>
              <a:defRPr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Font typeface="Century Gothic"/>
              <a:buNone/>
              <a:defRPr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Font typeface="Century Gothic"/>
              <a:buNone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93" name="Google Shape;93;p27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7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7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ce s popiskem">
  <p:cSld name="Citace s popiskem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8"/>
          <p:cNvSpPr txBox="1"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 sz="3200" b="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8"/>
          <p:cNvSpPr txBox="1">
            <a:spLocks noGrp="1"/>
          </p:cNvSpPr>
          <p:nvPr>
            <p:ph type="body" idx="1"/>
          </p:nvPr>
        </p:nvSpPr>
        <p:spPr>
          <a:xfrm>
            <a:off x="1446212" y="3429000"/>
            <a:ext cx="8534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Font typeface="Century Gothic"/>
              <a:buNone/>
              <a:defRPr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Font typeface="Century Gothic"/>
              <a:buNone/>
              <a:defRPr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Font typeface="Century Gothic"/>
              <a:buNone/>
              <a:defRPr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Font typeface="Century Gothic"/>
              <a:buNone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99" name="Google Shape;99;p28"/>
          <p:cNvSpPr txBox="1">
            <a:spLocks noGrp="1"/>
          </p:cNvSpPr>
          <p:nvPr>
            <p:ph type="body" idx="2"/>
          </p:nvPr>
        </p:nvSpPr>
        <p:spPr>
          <a:xfrm>
            <a:off x="684213" y="4301067"/>
            <a:ext cx="8534400" cy="1684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22C4ED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28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8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8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103" name="Google Shape;103;p28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endParaRPr/>
          </a:p>
        </p:txBody>
      </p:sp>
      <p:sp>
        <p:nvSpPr>
          <p:cNvPr id="104" name="Google Shape;104;p28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menovka">
  <p:cSld name="Jmenovka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9"/>
          <p:cNvSpPr txBox="1"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 sz="32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9"/>
          <p:cNvSpPr txBox="1"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22C4ED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29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9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9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menovka s citací">
  <p:cSld name="Jmenovka s citací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0"/>
          <p:cNvSpPr txBox="1"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 sz="3200" b="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30"/>
          <p:cNvSpPr txBox="1">
            <a:spLocks noGrp="1"/>
          </p:cNvSpPr>
          <p:nvPr>
            <p:ph type="body" idx="1"/>
          </p:nvPr>
        </p:nvSpPr>
        <p:spPr>
          <a:xfrm>
            <a:off x="684212" y="3928534"/>
            <a:ext cx="8534401" cy="1049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920"/>
              <a:buNone/>
              <a:defRPr sz="2400" b="0" cap="none">
                <a:solidFill>
                  <a:schemeClr val="dk1"/>
                </a:solidFill>
              </a:defRPr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114" name="Google Shape;114;p30"/>
          <p:cNvSpPr txBox="1">
            <a:spLocks noGrp="1"/>
          </p:cNvSpPr>
          <p:nvPr>
            <p:ph type="body" idx="2"/>
          </p:nvPr>
        </p:nvSpPr>
        <p:spPr>
          <a:xfrm>
            <a:off x="684211" y="4978400"/>
            <a:ext cx="8534401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22C4ED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30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30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30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118" name="Google Shape;118;p3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endParaRPr/>
          </a:p>
        </p:txBody>
      </p:sp>
      <p:sp>
        <p:nvSpPr>
          <p:cNvPr id="119" name="Google Shape;119;p30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avda nebo nepravda">
  <p:cSld name="Pravda nebo nepravda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1"/>
          <p:cNvSpPr txBox="1"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31"/>
          <p:cNvSpPr txBox="1">
            <a:spLocks noGrp="1"/>
          </p:cNvSpPr>
          <p:nvPr>
            <p:ph type="body" idx="1"/>
          </p:nvPr>
        </p:nvSpPr>
        <p:spPr>
          <a:xfrm>
            <a:off x="684212" y="3928534"/>
            <a:ext cx="8534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920"/>
              <a:buNone/>
              <a:defRPr sz="2400" b="0" cap="none">
                <a:solidFill>
                  <a:schemeClr val="dk1"/>
                </a:solidFill>
              </a:defRPr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123" name="Google Shape;123;p31"/>
          <p:cNvSpPr txBox="1">
            <a:spLocks noGrp="1"/>
          </p:cNvSpPr>
          <p:nvPr>
            <p:ph type="body" idx="2"/>
          </p:nvPr>
        </p:nvSpPr>
        <p:spPr>
          <a:xfrm>
            <a:off x="684211" y="4766732"/>
            <a:ext cx="8534401" cy="1227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22C4ED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31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1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1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svislý text" type="vertTx">
  <p:cSld name="VERTICAL_TEX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2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32"/>
          <p:cNvSpPr txBox="1">
            <a:spLocks noGrp="1"/>
          </p:cNvSpPr>
          <p:nvPr>
            <p:ph type="body" idx="1"/>
          </p:nvPr>
        </p:nvSpPr>
        <p:spPr>
          <a:xfrm rot="5400000">
            <a:off x="3143778" y="-1773766"/>
            <a:ext cx="3615267" cy="85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130" name="Google Shape;130;p32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2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2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vislý nadpis a text" type="vertTitleAndTx">
  <p:cSld name="VERTICAL_TITLE_AND_VERTICAL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3"/>
          <p:cNvSpPr txBox="1">
            <a:spLocks noGrp="1"/>
          </p:cNvSpPr>
          <p:nvPr>
            <p:ph type="title"/>
          </p:nvPr>
        </p:nvSpPr>
        <p:spPr>
          <a:xfrm rot="5400000">
            <a:off x="7427912" y="1943100"/>
            <a:ext cx="45720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3"/>
          <p:cNvSpPr txBox="1">
            <a:spLocks noGrp="1"/>
          </p:cNvSpPr>
          <p:nvPr>
            <p:ph type="body" idx="1"/>
          </p:nvPr>
        </p:nvSpPr>
        <p:spPr>
          <a:xfrm rot="5400000">
            <a:off x="1943100" y="-571500"/>
            <a:ext cx="5308600" cy="78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136" name="Google Shape;136;p33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3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33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ázev a popisek">
  <p:cSld name="Název a popisek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8"/>
          <p:cNvSpPr txBox="1"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 sz="32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8"/>
          <p:cNvSpPr txBox="1"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22C4ED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9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41" name="Google Shape;41;p19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áhlaví oddílu" type="secHead">
  <p:cSld name="SECTION_HEAD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0"/>
          <p:cNvSpPr txBox="1"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0"/>
          <p:cNvSpPr txBox="1"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22C4ED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va obsahy" type="twoObj">
  <p:cSld name="TWO_OBJECT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1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body" idx="1"/>
          </p:nvPr>
        </p:nvSpPr>
        <p:spPr>
          <a:xfrm>
            <a:off x="684211" y="685800"/>
            <a:ext cx="4937655" cy="3615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body" idx="2"/>
          </p:nvPr>
        </p:nvSpPr>
        <p:spPr>
          <a:xfrm>
            <a:off x="5808133" y="685801"/>
            <a:ext cx="4934479" cy="361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54" name="Google Shape;54;p21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1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ovnání" type="twoTxTwoObj">
  <p:cSld name="TWO_OBJECTS_WITH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2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560"/>
              </a:spcBef>
              <a:spcAft>
                <a:spcPts val="0"/>
              </a:spcAft>
              <a:buSzPts val="2240"/>
              <a:buNone/>
              <a:defRPr sz="2800" b="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2"/>
          </p:nvPr>
        </p:nvSpPr>
        <p:spPr>
          <a:xfrm>
            <a:off x="684211" y="1270529"/>
            <a:ext cx="4937655" cy="303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3"/>
          </p:nvPr>
        </p:nvSpPr>
        <p:spPr>
          <a:xfrm>
            <a:off x="6079066" y="685800"/>
            <a:ext cx="4665134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560"/>
              </a:spcBef>
              <a:spcAft>
                <a:spcPts val="0"/>
              </a:spcAft>
              <a:buSzPts val="2240"/>
              <a:buNone/>
              <a:defRPr sz="2800" b="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body" idx="4"/>
          </p:nvPr>
        </p:nvSpPr>
        <p:spPr>
          <a:xfrm>
            <a:off x="5806545" y="1262062"/>
            <a:ext cx="4929188" cy="303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2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enom nadpis" type="titleOnly">
  <p:cSld name="TITLE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3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3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ázdný" type="blank">
  <p:cSld name="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4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sah s titulkem" type="objTx">
  <p:cSld name="OBJECT_WITH_CAPTION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5"/>
          <p:cNvSpPr txBox="1"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body" idx="1"/>
          </p:nvPr>
        </p:nvSpPr>
        <p:spPr>
          <a:xfrm>
            <a:off x="684212" y="685800"/>
            <a:ext cx="5943601" cy="53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marL="914400" lvl="1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2pPr>
            <a:lvl3pPr marL="1371600" lvl="2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3pPr>
            <a:lvl4pPr marL="1828800" lvl="3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4pPr>
            <a:lvl5pPr marL="2286000" lvl="4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5pPr>
            <a:lvl6pPr marL="2743200" lvl="5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6pPr>
            <a:lvl7pPr marL="3200400" lvl="6" indent="-320039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7pPr>
            <a:lvl8pPr marL="3657600" lvl="7" indent="-320040" algn="l">
              <a:spcBef>
                <a:spcPts val="600"/>
              </a:spcBef>
              <a:spcAft>
                <a:spcPts val="0"/>
              </a:spcAft>
              <a:buSzPts val="1440"/>
              <a:buChar char="▶"/>
              <a:defRPr/>
            </a:lvl8pPr>
            <a:lvl9pPr marL="4114800" lvl="8" indent="-320040" algn="l">
              <a:spcBef>
                <a:spcPts val="600"/>
              </a:spcBef>
              <a:spcAft>
                <a:spcPts val="600"/>
              </a:spcAft>
              <a:buSzPts val="1440"/>
              <a:buChar char="▶"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body" idx="2"/>
          </p:nvPr>
        </p:nvSpPr>
        <p:spPr>
          <a:xfrm>
            <a:off x="7085012" y="2209799"/>
            <a:ext cx="3657600" cy="2091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43D5F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1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1" name="Google Shape;11;p16"/>
            <p:cNvCxnSpPr/>
            <p:nvPr/>
          </p:nvCxnSpPr>
          <p:spPr>
            <a:xfrm flipH="1">
              <a:off x="11276012" y="2963333"/>
              <a:ext cx="912814" cy="912812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" name="Google Shape;12;p16"/>
            <p:cNvCxnSpPr/>
            <p:nvPr/>
          </p:nvCxnSpPr>
          <p:spPr>
            <a:xfrm flipH="1">
              <a:off x="9206969" y="3190344"/>
              <a:ext cx="2981857" cy="2981856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" name="Google Shape;13;p16"/>
            <p:cNvCxnSpPr/>
            <p:nvPr/>
          </p:nvCxnSpPr>
          <p:spPr>
            <a:xfrm flipH="1">
              <a:off x="10292292" y="3285067"/>
              <a:ext cx="1896534" cy="1896533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" name="Google Shape;14;p16"/>
            <p:cNvCxnSpPr/>
            <p:nvPr/>
          </p:nvCxnSpPr>
          <p:spPr>
            <a:xfrm flipH="1">
              <a:off x="10443103" y="3131080"/>
              <a:ext cx="1745722" cy="1745720"/>
            </a:xfrm>
            <a:prstGeom prst="straightConnector1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" name="Google Shape;15;p16"/>
            <p:cNvCxnSpPr/>
            <p:nvPr/>
          </p:nvCxnSpPr>
          <p:spPr>
            <a:xfrm flipH="1">
              <a:off x="10918826" y="3683001"/>
              <a:ext cx="1270001" cy="1269999"/>
            </a:xfrm>
            <a:prstGeom prst="straightConnector1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6" name="Google Shape;16;p16"/>
          <p:cNvSpPr txBox="1"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16"/>
          <p:cNvSpPr txBox="1"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3302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▶"/>
              <a:defRPr sz="2000" b="0" i="0" u="none" strike="noStrike" cap="none">
                <a:solidFill>
                  <a:srgbClr val="22C4ED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2004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Noto Sans Symbols"/>
              <a:buChar char="▶"/>
              <a:defRPr sz="1800" b="0" i="0" u="none" strike="noStrike" cap="none">
                <a:solidFill>
                  <a:srgbClr val="22C4ED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0988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22C4ED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99719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22C4ED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9972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22C4ED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9972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22C4ED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9972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22C4ED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9972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22C4ED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99720" algn="l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22C4ED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dt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D88A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ft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D88A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sldNum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0D88A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0D88A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0D88A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0D88A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0D88A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0D88A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0D88A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0D88A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0">
              <a:spcBef>
                <a:spcPts val="0"/>
              </a:spcBef>
              <a:buNone/>
              <a:defRPr sz="3200" b="0" i="0" u="none" strike="noStrike" cap="none">
                <a:solidFill>
                  <a:srgbClr val="0D88A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"/>
          <p:cNvSpPr txBox="1"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entury Gothic"/>
              <a:buNone/>
            </a:pPr>
            <a:r>
              <a:rPr lang="cs-CZ" sz="5600" b="1"/>
              <a:t>MÍSTNÍ AKČNÍ SKUPINY KARLOVARSKÉHO KRAJE</a:t>
            </a:r>
            <a:br>
              <a:rPr lang="cs-CZ" b="1"/>
            </a:br>
            <a:br>
              <a:rPr lang="cs-CZ"/>
            </a:br>
            <a:endParaRPr/>
          </a:p>
        </p:txBody>
      </p:sp>
      <p:sp>
        <p:nvSpPr>
          <p:cNvPr id="144" name="Google Shape;144;p1"/>
          <p:cNvSpPr txBox="1"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cs-CZ" sz="2500" b="1">
                <a:solidFill>
                  <a:schemeClr val="dk1"/>
                </a:solidFill>
              </a:rPr>
              <a:t>Regionální stálá konference, 29.4.2024</a:t>
            </a:r>
            <a:endParaRPr sz="25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25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cs-CZ" sz="2500" b="1">
                <a:solidFill>
                  <a:schemeClr val="dk1"/>
                </a:solidFill>
              </a:rPr>
              <a:t>Ing. Ivana Jágriková</a:t>
            </a:r>
            <a:endParaRPr sz="2500" b="1">
              <a:solidFill>
                <a:schemeClr val="dk1"/>
              </a:solidFill>
            </a:endParaRPr>
          </a:p>
        </p:txBody>
      </p:sp>
      <p:pic>
        <p:nvPicPr>
          <p:cNvPr id="145" name="Google Shape;145;p1" descr="Obsah obrázku Písmo, Grafika, logo, grafický design&#10;&#10;Popis byl vytvořen automatick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15782" y="5504141"/>
            <a:ext cx="2456750" cy="130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8361" y="2727075"/>
            <a:ext cx="2456751" cy="140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92303" y="4216058"/>
            <a:ext cx="2867749" cy="120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960950" y="1656800"/>
            <a:ext cx="2720623" cy="99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578775" y="-32675"/>
            <a:ext cx="1613225" cy="1613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lt1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p10" descr="Nalezené kuriozity 11"/>
          <p:cNvPicPr preferRelativeResize="0"/>
          <p:nvPr/>
        </p:nvPicPr>
        <p:blipFill rotWithShape="1">
          <a:blip r:embed="rId3">
            <a:alphaModFix/>
          </a:blip>
          <a:srcRect t="5152" b="38598"/>
          <a:stretch/>
        </p:blipFill>
        <p:spPr>
          <a:xfrm>
            <a:off x="0" y="0"/>
            <a:ext cx="3415625" cy="3260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10" descr="Nalezené kuriozity 2"/>
          <p:cNvPicPr preferRelativeResize="0"/>
          <p:nvPr/>
        </p:nvPicPr>
        <p:blipFill rotWithShape="1">
          <a:blip r:embed="rId4">
            <a:alphaModFix/>
          </a:blip>
          <a:srcRect t="32109" r="17444" b="4370"/>
          <a:stretch/>
        </p:blipFill>
        <p:spPr>
          <a:xfrm>
            <a:off x="0" y="3354000"/>
            <a:ext cx="3415624" cy="3504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0"/>
          <p:cNvSpPr txBox="1"/>
          <p:nvPr/>
        </p:nvSpPr>
        <p:spPr>
          <a:xfrm>
            <a:off x="2539690" y="241471"/>
            <a:ext cx="1001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200" b="1">
                <a:solidFill>
                  <a:srgbClr val="E3F7F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2022</a:t>
            </a:r>
            <a:endParaRPr/>
          </a:p>
        </p:txBody>
      </p:sp>
      <p:sp>
        <p:nvSpPr>
          <p:cNvPr id="229" name="Google Shape;229;p10"/>
          <p:cNvSpPr txBox="1"/>
          <p:nvPr/>
        </p:nvSpPr>
        <p:spPr>
          <a:xfrm>
            <a:off x="-9" y="3353988"/>
            <a:ext cx="1001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200" b="1">
                <a:solidFill>
                  <a:srgbClr val="E3F7F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2023</a:t>
            </a:r>
            <a:endParaRPr/>
          </a:p>
        </p:txBody>
      </p:sp>
      <p:pic>
        <p:nvPicPr>
          <p:cNvPr id="230" name="Google Shape;230;p10"/>
          <p:cNvPicPr preferRelativeResize="0"/>
          <p:nvPr/>
        </p:nvPicPr>
        <p:blipFill rotWithShape="1">
          <a:blip r:embed="rId5">
            <a:alphaModFix/>
          </a:blip>
          <a:srcRect t="14806"/>
          <a:stretch/>
        </p:blipFill>
        <p:spPr>
          <a:xfrm>
            <a:off x="3541100" y="589350"/>
            <a:ext cx="8650900" cy="5527361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10"/>
          <p:cNvSpPr txBox="1"/>
          <p:nvPr/>
        </p:nvSpPr>
        <p:spPr>
          <a:xfrm>
            <a:off x="10900738" y="1004594"/>
            <a:ext cx="9891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200" b="1">
                <a:solidFill>
                  <a:srgbClr val="E3F7F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2024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80000">
              <a:srgbClr val="FFFFFF"/>
            </a:gs>
            <a:gs pos="100000">
              <a:srgbClr val="43D5F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2"/>
          <p:cNvSpPr txBox="1">
            <a:spLocks noGrp="1"/>
          </p:cNvSpPr>
          <p:nvPr>
            <p:ph type="title"/>
          </p:nvPr>
        </p:nvSpPr>
        <p:spPr>
          <a:xfrm>
            <a:off x="491574" y="198963"/>
            <a:ext cx="9880848" cy="734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</a:pPr>
            <a:r>
              <a:rPr lang="cs-CZ" b="1"/>
              <a:t>Vlastní dotační titul „MALÝ LEADER“ v r. 2023</a:t>
            </a:r>
            <a:endParaRPr/>
          </a:p>
        </p:txBody>
      </p:sp>
      <p:sp>
        <p:nvSpPr>
          <p:cNvPr id="237" name="Google Shape;237;p12"/>
          <p:cNvSpPr txBox="1"/>
          <p:nvPr/>
        </p:nvSpPr>
        <p:spPr>
          <a:xfrm>
            <a:off x="3536200" y="1788159"/>
            <a:ext cx="3578950" cy="4727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cs-CZ" sz="28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148 projektů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cs-CZ" sz="28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Žadatelé ze 68 obcí (134 obcí v kraji).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cs-CZ" sz="28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Průměrná výše projektu 26.334 Kč.</a:t>
            </a:r>
            <a:endParaRPr dirty="0"/>
          </a:p>
        </p:txBody>
      </p:sp>
      <p:sp>
        <p:nvSpPr>
          <p:cNvPr id="238" name="Google Shape;238;p12"/>
          <p:cNvSpPr txBox="1"/>
          <p:nvPr/>
        </p:nvSpPr>
        <p:spPr>
          <a:xfrm>
            <a:off x="7115150" y="972425"/>
            <a:ext cx="4714800" cy="595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/>
          <a:p>
            <a:pPr marL="457200" marR="0" lvl="0" indent="-44653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❑"/>
            </a:pPr>
            <a:r>
              <a:rPr lang="cs-CZ" sz="280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Akce pro děti</a:t>
            </a:r>
            <a:endParaRPr/>
          </a:p>
          <a:p>
            <a:pPr marL="457200" marR="0" lvl="0" indent="-446532" algn="l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❑"/>
            </a:pPr>
            <a:r>
              <a:rPr lang="cs-CZ" sz="280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Společenské a kulturní akce pro širokou veřejnost</a:t>
            </a:r>
            <a:endParaRPr/>
          </a:p>
          <a:p>
            <a:pPr marL="457200" marR="0" lvl="0" indent="-446532" algn="l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❑"/>
            </a:pPr>
            <a:r>
              <a:rPr lang="cs-CZ" sz="280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Vzdělávací akce a exkurze</a:t>
            </a:r>
            <a:endParaRPr/>
          </a:p>
          <a:p>
            <a:pPr marL="457200" marR="0" lvl="0" indent="-446532" algn="l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❑"/>
            </a:pPr>
            <a:r>
              <a:rPr lang="cs-CZ" sz="280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Drobné vybavení pro činnost neziskových organizací</a:t>
            </a:r>
            <a:endParaRPr/>
          </a:p>
          <a:p>
            <a:pPr marL="457200" marR="0" lvl="0" indent="-446532" algn="l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❑"/>
            </a:pPr>
            <a:r>
              <a:rPr lang="cs-CZ" sz="280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Propagační a informační materiály </a:t>
            </a:r>
            <a:endParaRPr/>
          </a:p>
          <a:p>
            <a:pPr marL="457200" marR="0" lvl="0" indent="-446532" algn="l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❑"/>
            </a:pPr>
            <a:r>
              <a:rPr lang="cs-CZ" sz="280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Podpora dobrovolnických aktivit</a:t>
            </a:r>
            <a:endParaRPr/>
          </a:p>
          <a:p>
            <a:pPr marL="457200" marR="0" lvl="0" indent="-446532" algn="l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ct val="80000"/>
              <a:buFont typeface="Noto Sans Symbols"/>
              <a:buChar char="❑"/>
            </a:pPr>
            <a:r>
              <a:rPr lang="cs-CZ" sz="280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Turistické a sportovní akce</a:t>
            </a:r>
            <a:endParaRPr sz="2000" cap="none">
              <a:solidFill>
                <a:srgbClr val="22C4ED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9" name="Google Shape;239;p12"/>
          <p:cNvSpPr txBox="1"/>
          <p:nvPr/>
        </p:nvSpPr>
        <p:spPr>
          <a:xfrm>
            <a:off x="181875" y="1158239"/>
            <a:ext cx="3083400" cy="56956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rPr lang="cs-CZ" sz="2500" b="1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DT 3 POV </a:t>
            </a:r>
            <a:endParaRPr sz="2500" b="1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endParaRPr sz="25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rPr lang="cs-CZ" sz="2500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MAS mohou žádat o dotaci na </a:t>
            </a:r>
            <a:r>
              <a:rPr lang="cs-CZ" sz="2500" b="1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mzdové výdaje manažera </a:t>
            </a:r>
            <a:r>
              <a:rPr lang="cs-CZ" sz="2500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realizac</a:t>
            </a:r>
            <a:r>
              <a:rPr lang="cs-CZ" sz="25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</a:t>
            </a:r>
            <a:r>
              <a:rPr lang="cs-CZ" sz="2500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cs-CZ" sz="2500" b="1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vlastního grantového programu.</a:t>
            </a:r>
            <a:endParaRPr dirty="0"/>
          </a:p>
          <a:p>
            <a:pPr marL="0" marR="0" lvl="0" indent="0" algn="l" rtl="0"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endParaRPr sz="2500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rPr lang="cs-CZ" sz="2500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Celkem až </a:t>
            </a:r>
            <a:r>
              <a:rPr lang="cs-CZ" sz="2500" b="1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920 000 Kč + 20 % spolufinancování </a:t>
            </a:r>
            <a:r>
              <a:rPr lang="cs-CZ" sz="2500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MAS.</a:t>
            </a:r>
            <a:endParaRPr dirty="0"/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2000" cap="none" dirty="0">
              <a:solidFill>
                <a:srgbClr val="22C4ED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80000">
              <a:srgbClr val="FFFFFF"/>
            </a:gs>
            <a:gs pos="100000">
              <a:srgbClr val="43D5F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3"/>
          <p:cNvSpPr txBox="1">
            <a:spLocks noGrp="1"/>
          </p:cNvSpPr>
          <p:nvPr>
            <p:ph type="title"/>
          </p:nvPr>
        </p:nvSpPr>
        <p:spPr>
          <a:xfrm>
            <a:off x="491574" y="198963"/>
            <a:ext cx="9880848" cy="734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</a:pPr>
            <a:r>
              <a:rPr lang="cs-CZ" b="1"/>
              <a:t>„MALÝ LEADER“ V R. 2023</a:t>
            </a:r>
            <a:endParaRPr/>
          </a:p>
        </p:txBody>
      </p:sp>
      <p:graphicFrame>
        <p:nvGraphicFramePr>
          <p:cNvPr id="245" name="Google Shape;245;p13"/>
          <p:cNvGraphicFramePr/>
          <p:nvPr>
            <p:extLst>
              <p:ext uri="{D42A27DB-BD31-4B8C-83A1-F6EECF244321}">
                <p14:modId xmlns:p14="http://schemas.microsoft.com/office/powerpoint/2010/main" val="1330796964"/>
              </p:ext>
            </p:extLst>
          </p:nvPr>
        </p:nvGraphicFramePr>
        <p:xfrm>
          <a:off x="1" y="1331494"/>
          <a:ext cx="12192000" cy="5424904"/>
        </p:xfrm>
        <a:graphic>
          <a:graphicData uri="http://schemas.openxmlformats.org/drawingml/2006/table">
            <a:tbl>
              <a:tblPr>
                <a:gradFill>
                  <a:gsLst>
                    <a:gs pos="0">
                      <a:srgbClr val="2B5E8E"/>
                    </a:gs>
                    <a:gs pos="100000">
                      <a:srgbClr val="032752"/>
                    </a:gs>
                  </a:gsLst>
                  <a:lin ang="5400000" scaled="0"/>
                </a:gradFill>
                <a:tableStyleId>{FD4B5854-0EE1-42A1-BDE7-DFC711CDB8A1}</a:tableStyleId>
              </a:tblPr>
              <a:tblGrid>
                <a:gridCol w="2618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6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1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5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504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2960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u="none" strike="noStrike"/>
                        <a:t>MAS</a:t>
                      </a:r>
                      <a:endParaRPr sz="2000" b="1" i="0" u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u="none" strike="noStrike"/>
                        <a:t>Počet podpořených projektů</a:t>
                      </a:r>
                      <a:endParaRPr sz="2000" b="1" i="0" u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u="none" strike="noStrike"/>
                        <a:t>Počet obcí, ve kterých byly projekty podpořeny</a:t>
                      </a:r>
                      <a:endParaRPr sz="2000" b="1" i="0" u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u="none" strike="noStrike" dirty="0"/>
                        <a:t>Dotace KK</a:t>
                      </a:r>
                      <a:endParaRPr sz="2000" b="1" i="0" u="none" strike="noStrik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u="none" strike="noStrike"/>
                        <a:t>Příspěvek MAS/žadatel</a:t>
                      </a:r>
                      <a:endParaRPr sz="2000" b="1" i="0" u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u="none" strike="noStrike"/>
                        <a:t>Celkový rozpočet programu</a:t>
                      </a:r>
                      <a:endParaRPr sz="2000" b="1" i="0" u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D88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230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/>
                        <a:t> MAS Kraj živých vod</a:t>
                      </a:r>
                      <a:endParaRPr sz="2000" b="0" i="0" u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42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16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 dirty="0">
                          <a:solidFill>
                            <a:schemeClr val="dk1"/>
                          </a:solidFill>
                        </a:rPr>
                        <a:t>400 000 Kč</a:t>
                      </a:r>
                      <a:endParaRPr sz="2000" b="0" i="0" u="none" strike="noStrik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150 000 Kč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550 000 Kč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30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/>
                        <a:t> MAS Sokolovsko</a:t>
                      </a:r>
                      <a:endParaRPr sz="2000" b="0" i="0" u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40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21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 dirty="0">
                          <a:solidFill>
                            <a:schemeClr val="dk1"/>
                          </a:solidFill>
                        </a:rPr>
                        <a:t>682 400 Kč</a:t>
                      </a:r>
                      <a:endParaRPr sz="2000" b="0" i="0" u="none" strike="noStrik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170 600 Kč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853 000 Kč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230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/>
                        <a:t> MAS Krušné hory</a:t>
                      </a:r>
                      <a:endParaRPr sz="2000" b="0" i="0" u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36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14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400 000 Kč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100 000 Kč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500 000 Kč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230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/>
                        <a:t> MAS 21</a:t>
                      </a:r>
                      <a:endParaRPr sz="2000" b="0" i="0" u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18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11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596 912 Kč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149 228 Kč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746 140 Kč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230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/>
                        <a:t> MAS Vladař</a:t>
                      </a:r>
                      <a:endParaRPr sz="2000" b="0" i="0" u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12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6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400 000 Kč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102 919 Kč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u="none" strike="noStrike">
                          <a:solidFill>
                            <a:schemeClr val="dk1"/>
                          </a:solidFill>
                        </a:rPr>
                        <a:t>502 919 Kč</a:t>
                      </a:r>
                      <a:endParaRPr sz="20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376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300" b="1" u="none" strike="noStrike"/>
                        <a:t>CELKEM</a:t>
                      </a:r>
                      <a:endParaRPr sz="2300" b="1" i="0" u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300" b="1" u="none" strike="noStrike">
                          <a:solidFill>
                            <a:schemeClr val="dk1"/>
                          </a:solidFill>
                        </a:rPr>
                        <a:t>148</a:t>
                      </a:r>
                      <a:endParaRPr sz="2300" b="1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300" b="1" u="none" strike="noStrike">
                          <a:solidFill>
                            <a:schemeClr val="dk1"/>
                          </a:solidFill>
                        </a:rPr>
                        <a:t>68</a:t>
                      </a:r>
                      <a:endParaRPr sz="2300" b="1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300" b="1" u="none" strike="noStrike">
                          <a:solidFill>
                            <a:schemeClr val="dk1"/>
                          </a:solidFill>
                        </a:rPr>
                        <a:t>2 479 312 Kč</a:t>
                      </a:r>
                      <a:endParaRPr sz="2300" b="1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300" b="1" u="none" strike="noStrike">
                          <a:solidFill>
                            <a:schemeClr val="dk1"/>
                          </a:solidFill>
                        </a:rPr>
                        <a:t>672 747 Kč</a:t>
                      </a:r>
                      <a:endParaRPr sz="2300" b="1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300" b="1" u="none" strike="noStrike" dirty="0">
                          <a:solidFill>
                            <a:schemeClr val="dk1"/>
                          </a:solidFill>
                        </a:rPr>
                        <a:t>3 152 059 Kč</a:t>
                      </a:r>
                      <a:endParaRPr sz="2300" b="1" i="0" u="none" strike="noStrik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625" marR="7625" marT="7625" marB="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CA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80000">
              <a:srgbClr val="FFFFFF"/>
            </a:gs>
            <a:gs pos="100000">
              <a:srgbClr val="43D5F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4"/>
          <p:cNvSpPr txBox="1">
            <a:spLocks noGrp="1"/>
          </p:cNvSpPr>
          <p:nvPr>
            <p:ph type="title"/>
          </p:nvPr>
        </p:nvSpPr>
        <p:spPr>
          <a:xfrm>
            <a:off x="1014174" y="67707"/>
            <a:ext cx="9880848" cy="734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</a:pPr>
            <a:r>
              <a:rPr lang="cs-CZ" b="1"/>
              <a:t>DALŠÍ AKTIVITY MÍSTNÍCH AKČNÍCH SKUPIN</a:t>
            </a:r>
            <a:endParaRPr/>
          </a:p>
        </p:txBody>
      </p:sp>
      <p:sp>
        <p:nvSpPr>
          <p:cNvPr id="251" name="Google Shape;251;p14"/>
          <p:cNvSpPr txBox="1"/>
          <p:nvPr/>
        </p:nvSpPr>
        <p:spPr>
          <a:xfrm>
            <a:off x="514905" y="822203"/>
            <a:ext cx="11363400" cy="27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cs-CZ"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MAS Sokolovsko </a:t>
            </a:r>
            <a:r>
              <a:rPr lang="cs-CZ" sz="18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– mezinárodní projekt Erasmus+ a nadnárodní projekt WIN z programu DANUBE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cs-CZ"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MAS Kraj Krušné hory </a:t>
            </a:r>
            <a:r>
              <a:rPr lang="cs-CZ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– propagační brožury, Výletní noviny (viz obrázek), Workcampy - spolupráce obcí a společnosti INEX (mezinárodní dobrovolnická činnost)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cs-CZ"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MAS Kraj živých vod </a:t>
            </a:r>
            <a:r>
              <a:rPr lang="cs-CZ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– obnova cyklistického mobiliáře a obnova a údržba pramenů, akce Den pro náš region, akce Den živých vod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cs-CZ"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MAS 21 </a:t>
            </a:r>
            <a:r>
              <a:rPr lang="cs-CZ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– Bílá stopa v Kamenných Vrších a projekty spolupráce MAS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cs-CZ"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MAS Vladař </a:t>
            </a:r>
            <a:r>
              <a:rPr lang="cs-CZ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– sdílené služby GDPR, podpora projektů mládeže, projekty Společně to zvládneme a Čas na změnu z OPZ</a:t>
            </a:r>
            <a:endParaRPr/>
          </a:p>
          <a:p>
            <a:pPr marL="171450" marR="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None/>
            </a:pPr>
            <a:endParaRPr sz="11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52" name="Google Shape;25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19265" y="3429000"/>
            <a:ext cx="6279502" cy="333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51167" y="3483503"/>
            <a:ext cx="2280043" cy="3222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5"/>
          <p:cNvSpPr txBox="1">
            <a:spLocks noGrp="1"/>
          </p:cNvSpPr>
          <p:nvPr>
            <p:ph type="title"/>
          </p:nvPr>
        </p:nvSpPr>
        <p:spPr>
          <a:xfrm>
            <a:off x="393267" y="266122"/>
            <a:ext cx="8740342" cy="1194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</a:pPr>
            <a:r>
              <a:rPr lang="cs-CZ" b="1"/>
              <a:t>DĚKUJEME ZA POZORNOST.</a:t>
            </a:r>
            <a:endParaRPr/>
          </a:p>
        </p:txBody>
      </p:sp>
      <p:sp>
        <p:nvSpPr>
          <p:cNvPr id="259" name="Google Shape;259;p15"/>
          <p:cNvSpPr txBox="1">
            <a:spLocks noGrp="1"/>
          </p:cNvSpPr>
          <p:nvPr>
            <p:ph type="body" idx="1"/>
          </p:nvPr>
        </p:nvSpPr>
        <p:spPr>
          <a:xfrm>
            <a:off x="393275" y="1382000"/>
            <a:ext cx="9289800" cy="368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cs-CZ" sz="2500" b="1">
                <a:solidFill>
                  <a:schemeClr val="dk1"/>
                </a:solidFill>
              </a:rPr>
              <a:t>Kontakty:</a:t>
            </a:r>
            <a:endParaRPr/>
          </a:p>
          <a:p>
            <a:pPr marL="0" lvl="0" indent="0" algn="l" rtl="0">
              <a:spcBef>
                <a:spcPts val="1100"/>
              </a:spcBef>
              <a:spcAft>
                <a:spcPts val="0"/>
              </a:spcAft>
              <a:buSzPts val="2000"/>
              <a:buNone/>
            </a:pPr>
            <a:r>
              <a:rPr lang="cs-CZ" sz="2500">
                <a:solidFill>
                  <a:schemeClr val="dk1"/>
                </a:solidFill>
              </a:rPr>
              <a:t>MAS Sokolovsko o.p.s. – Ivana Jágriková, 739 011 869</a:t>
            </a:r>
            <a:endParaRPr/>
          </a:p>
          <a:p>
            <a:pPr marL="0" lvl="0" indent="0" algn="l" rtl="0">
              <a:spcBef>
                <a:spcPts val="1100"/>
              </a:spcBef>
              <a:spcAft>
                <a:spcPts val="0"/>
              </a:spcAft>
              <a:buSzPts val="2000"/>
              <a:buNone/>
            </a:pPr>
            <a:r>
              <a:rPr lang="cs-CZ" sz="2500">
                <a:solidFill>
                  <a:schemeClr val="dk1"/>
                </a:solidFill>
              </a:rPr>
              <a:t>MAS Kraj živých vod, z.s. - Kamila Prchalová, 602 414 884</a:t>
            </a: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100"/>
              </a:spcBef>
              <a:spcAft>
                <a:spcPts val="0"/>
              </a:spcAft>
              <a:buSzPts val="2000"/>
              <a:buNone/>
            </a:pPr>
            <a:r>
              <a:rPr lang="cs-CZ" sz="2500">
                <a:solidFill>
                  <a:schemeClr val="dk1"/>
                </a:solidFill>
              </a:rPr>
              <a:t>MAS Krušné hory, o. p. s. - Jana Urbánková, 608 717 158</a:t>
            </a: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100"/>
              </a:spcBef>
              <a:spcAft>
                <a:spcPts val="0"/>
              </a:spcAft>
              <a:buSzPts val="2000"/>
              <a:buNone/>
            </a:pPr>
            <a:r>
              <a:rPr lang="cs-CZ" sz="2500">
                <a:solidFill>
                  <a:schemeClr val="dk1"/>
                </a:solidFill>
              </a:rPr>
              <a:t>MAS MAS 21, o.p.s. - Daniela Strnadová, 608 124 003</a:t>
            </a: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100"/>
              </a:spcBef>
              <a:spcAft>
                <a:spcPts val="0"/>
              </a:spcAft>
              <a:buSzPts val="2000"/>
              <a:buNone/>
            </a:pPr>
            <a:r>
              <a:rPr lang="cs-CZ" sz="2500">
                <a:solidFill>
                  <a:schemeClr val="dk1"/>
                </a:solidFill>
              </a:rPr>
              <a:t>MAS Vladař o.p.s. - Josef Ryšavý, 608 025 123</a:t>
            </a:r>
            <a:endParaRPr sz="25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FFFF"/>
            </a:gs>
            <a:gs pos="100000">
              <a:srgbClr val="FFFF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"/>
          <p:cNvPicPr preferRelativeResize="0"/>
          <p:nvPr/>
        </p:nvPicPr>
        <p:blipFill rotWithShape="1">
          <a:blip r:embed="rId3">
            <a:alphaModFix/>
          </a:blip>
          <a:srcRect l="30157" t="17026" r="21158" b="17660"/>
          <a:stretch/>
        </p:blipFill>
        <p:spPr>
          <a:xfrm>
            <a:off x="195943" y="598838"/>
            <a:ext cx="6606303" cy="4985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"/>
          <p:cNvSpPr txBox="1"/>
          <p:nvPr/>
        </p:nvSpPr>
        <p:spPr>
          <a:xfrm>
            <a:off x="195943" y="167951"/>
            <a:ext cx="6652726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MAPA ÚZEMÍ MAS KARLOVARSKÉHO KRAJE</a:t>
            </a:r>
            <a:endParaRPr/>
          </a:p>
        </p:txBody>
      </p:sp>
      <p:graphicFrame>
        <p:nvGraphicFramePr>
          <p:cNvPr id="156" name="Google Shape;156;p2"/>
          <p:cNvGraphicFramePr/>
          <p:nvPr/>
        </p:nvGraphicFramePr>
        <p:xfrm>
          <a:off x="7048774" y="593994"/>
          <a:ext cx="4987725" cy="2550750"/>
        </p:xfrm>
        <a:graphic>
          <a:graphicData uri="http://schemas.openxmlformats.org/drawingml/2006/table">
            <a:tbl>
              <a:tblPr firstRow="1" bandRow="1">
                <a:noFill/>
                <a:tableStyleId>{A71D98D0-987D-4453-972E-66A40E43A000}</a:tableStyleId>
              </a:tblPr>
              <a:tblGrid>
                <a:gridCol w="152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2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3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3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9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/>
                    </a:p>
                  </a:txBody>
                  <a:tcPr marL="91450" marR="91450" marT="45725" marB="45725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400"/>
                        <a:t>KV kraj celkem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400">
                          <a:solidFill>
                            <a:srgbClr val="AADF5C"/>
                          </a:solidFill>
                        </a:rPr>
                        <a:t>Z toho v MAS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400"/>
                        <a:t>Mimo MAS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595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1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b="1"/>
                        <a:t>Počet obcí</a:t>
                      </a:r>
                      <a:endParaRPr b="1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/>
                        <a:t>134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/>
                        <a:t>125 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b="1">
                          <a:solidFill>
                            <a:schemeClr val="accent6"/>
                          </a:solidFill>
                        </a:rPr>
                        <a:t>92,5 %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/>
                        <a:t>9</a:t>
                      </a:r>
                      <a:endParaRPr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71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b="1"/>
                        <a:t>Počet obyvatel</a:t>
                      </a:r>
                      <a:endParaRPr b="1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/>
                        <a:t>295.077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/>
                        <a:t>211.574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b="1">
                          <a:solidFill>
                            <a:schemeClr val="accent6"/>
                          </a:solidFill>
                        </a:rPr>
                        <a:t>71,7 %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/>
                        <a:t>83.503</a:t>
                      </a:r>
                      <a:endParaRPr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71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b="1"/>
                        <a:t>Rozloha území</a:t>
                      </a:r>
                      <a:endParaRPr b="1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/>
                        <a:t>3.310 km2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/>
                        <a:t>2834,5 km2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b="1">
                          <a:solidFill>
                            <a:schemeClr val="accent6"/>
                          </a:solidFill>
                        </a:rPr>
                        <a:t>85,63 %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/>
                        <a:t>475,5 km2</a:t>
                      </a:r>
                      <a:endParaRPr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7" name="Google Shape;157;p2"/>
          <p:cNvSpPr txBox="1"/>
          <p:nvPr/>
        </p:nvSpPr>
        <p:spPr>
          <a:xfrm>
            <a:off x="195943" y="5584054"/>
            <a:ext cx="706511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0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Zdroj dat: http://www.lags.cz/obec.php?kraj=CZ041&amp;fbclid=IwAR1AMb9_xUmEc6lPtHZA7u-t9TW_hs0BsOYnXj4gyq5KjHTdPvkus_za--Y</a:t>
            </a:r>
            <a:endParaRPr/>
          </a:p>
        </p:txBody>
      </p:sp>
      <p:sp>
        <p:nvSpPr>
          <p:cNvPr id="158" name="Google Shape;158;p2"/>
          <p:cNvSpPr txBox="1"/>
          <p:nvPr/>
        </p:nvSpPr>
        <p:spPr>
          <a:xfrm>
            <a:off x="7146524" y="3300400"/>
            <a:ext cx="4890000" cy="3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 KV kraji </a:t>
            </a:r>
            <a:r>
              <a:rPr lang="cs-CZ" sz="1800" b="1" u="sng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nejsou</a:t>
            </a:r>
            <a:r>
              <a:rPr lang="cs-CZ" sz="18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zapojeny do MAS tato obce/města: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</a:t>
            </a:r>
            <a:r>
              <a:rPr lang="cs-CZ" sz="14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Okres Cheb</a:t>
            </a:r>
            <a:endParaRPr dirty="0"/>
          </a:p>
          <a:p>
            <a:pPr marL="742950" marR="0" lvl="1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cs-CZ" sz="14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Cheb (nad limit)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4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Okres Karlovy Vary</a:t>
            </a:r>
            <a:endParaRPr dirty="0"/>
          </a:p>
          <a:p>
            <a:pPr marL="742950" marR="0" lvl="1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cs-CZ" sz="14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Karlovy Vary (nad limit)</a:t>
            </a:r>
            <a:endParaRPr dirty="0"/>
          </a:p>
          <a:p>
            <a:pPr marL="742950" marR="0" lvl="1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cs-CZ" sz="14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Březová </a:t>
            </a:r>
            <a:endParaRPr dirty="0"/>
          </a:p>
          <a:p>
            <a:pPr marL="742950" marR="0" lvl="1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cs-CZ" sz="14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Hradiště</a:t>
            </a:r>
            <a:endParaRPr dirty="0"/>
          </a:p>
          <a:p>
            <a:pPr marL="742950" marR="0" lvl="1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cs-CZ" sz="14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Pila</a:t>
            </a:r>
            <a:endParaRPr dirty="0"/>
          </a:p>
          <a:p>
            <a:pPr marL="742950" marR="0" lvl="1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cs-CZ" sz="1400" b="0" i="0" u="none" strike="noStrike" cap="none" dirty="0" err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Bražec</a:t>
            </a:r>
            <a:endParaRPr sz="14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4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Okres Sokolov:</a:t>
            </a:r>
            <a:endParaRPr dirty="0"/>
          </a:p>
          <a:p>
            <a:pPr marL="742950" marR="0" lvl="1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cs-CZ" sz="14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Tatrovice</a:t>
            </a:r>
            <a:endParaRPr dirty="0"/>
          </a:p>
          <a:p>
            <a:pPr marL="742950" marR="0" lvl="1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cs-CZ" sz="14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Těšovice</a:t>
            </a:r>
            <a:endParaRPr dirty="0"/>
          </a:p>
          <a:p>
            <a:pPr marL="742950" marR="0" lvl="1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cs-CZ" sz="14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Vřesová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80000">
              <a:srgbClr val="FFFFFF"/>
            </a:gs>
            <a:gs pos="100000">
              <a:srgbClr val="43D5F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"/>
          <p:cNvSpPr txBox="1">
            <a:spLocks noGrp="1"/>
          </p:cNvSpPr>
          <p:nvPr>
            <p:ph type="title"/>
          </p:nvPr>
        </p:nvSpPr>
        <p:spPr>
          <a:xfrm>
            <a:off x="0" y="129550"/>
            <a:ext cx="12192000" cy="7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entury Gothic"/>
              <a:buNone/>
            </a:pPr>
            <a:r>
              <a:rPr lang="cs-CZ" b="1"/>
              <a:t>PŘEHLED ČERPÁNÍ DOTACÍ </a:t>
            </a:r>
            <a:r>
              <a:rPr lang="cs-CZ" b="1" u="sng"/>
              <a:t>PŘES MAS V KV KRAJI (2015-2021)</a:t>
            </a:r>
            <a:endParaRPr b="1"/>
          </a:p>
        </p:txBody>
      </p:sp>
      <p:graphicFrame>
        <p:nvGraphicFramePr>
          <p:cNvPr id="164" name="Google Shape;164;p3"/>
          <p:cNvGraphicFramePr/>
          <p:nvPr/>
        </p:nvGraphicFramePr>
        <p:xfrm>
          <a:off x="465475" y="1033545"/>
          <a:ext cx="11019800" cy="1760715"/>
        </p:xfrm>
        <a:graphic>
          <a:graphicData uri="http://schemas.openxmlformats.org/drawingml/2006/table">
            <a:tbl>
              <a:tblPr firstRow="1" bandRow="1">
                <a:gradFill>
                  <a:gsLst>
                    <a:gs pos="0">
                      <a:srgbClr val="B3BAC3"/>
                    </a:gs>
                    <a:gs pos="100000">
                      <a:srgbClr val="667092"/>
                    </a:gs>
                  </a:gsLst>
                  <a:lin ang="5400000" scaled="0"/>
                </a:gradFill>
                <a:tableStyleId>{2C114775-2338-4216-909D-E5019CC30B61}</a:tableStyleId>
              </a:tblPr>
              <a:tblGrid>
                <a:gridCol w="295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6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0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72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00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6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200"/>
                        <a:t>OBDOBÍ 2015-2021</a:t>
                      </a:r>
                      <a:endParaRPr/>
                    </a:p>
                  </a:txBody>
                  <a:tcPr marL="91450" marR="91450" marT="45725" marB="45725">
                    <a:gradFill>
                      <a:gsLst>
                        <a:gs pos="0">
                          <a:srgbClr val="005166"/>
                        </a:gs>
                        <a:gs pos="50000">
                          <a:srgbClr val="007694"/>
                        </a:gs>
                        <a:gs pos="100000">
                          <a:srgbClr val="018EB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/>
                        <a:t>PRV</a:t>
                      </a:r>
                      <a:endParaRPr/>
                    </a:p>
                  </a:txBody>
                  <a:tcPr marL="91450" marR="91450" marT="45725" marB="45725">
                    <a:gradFill>
                      <a:gsLst>
                        <a:gs pos="0">
                          <a:srgbClr val="005166"/>
                        </a:gs>
                        <a:gs pos="50000">
                          <a:srgbClr val="007694"/>
                        </a:gs>
                        <a:gs pos="100000">
                          <a:srgbClr val="018EB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/>
                        <a:t>IROP</a:t>
                      </a:r>
                      <a:endParaRPr/>
                    </a:p>
                  </a:txBody>
                  <a:tcPr marL="91450" marR="91450" marT="45725" marB="45725">
                    <a:gradFill>
                      <a:gsLst>
                        <a:gs pos="0">
                          <a:srgbClr val="005166"/>
                        </a:gs>
                        <a:gs pos="50000">
                          <a:srgbClr val="007694"/>
                        </a:gs>
                        <a:gs pos="100000">
                          <a:srgbClr val="018EB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/>
                        <a:t>OPZ</a:t>
                      </a:r>
                      <a:endParaRPr/>
                    </a:p>
                  </a:txBody>
                  <a:tcPr marL="91450" marR="91450" marT="45725" marB="45725">
                    <a:gradFill>
                      <a:gsLst>
                        <a:gs pos="0">
                          <a:srgbClr val="005166"/>
                        </a:gs>
                        <a:gs pos="50000">
                          <a:srgbClr val="007694"/>
                        </a:gs>
                        <a:gs pos="100000">
                          <a:srgbClr val="018EB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/>
                        <a:t>OPŽP</a:t>
                      </a:r>
                      <a:endParaRPr/>
                    </a:p>
                  </a:txBody>
                  <a:tcPr marL="91450" marR="91450" marT="45725" marB="45725">
                    <a:gradFill>
                      <a:gsLst>
                        <a:gs pos="0">
                          <a:srgbClr val="005166"/>
                        </a:gs>
                        <a:gs pos="50000">
                          <a:srgbClr val="007694"/>
                        </a:gs>
                        <a:gs pos="100000">
                          <a:srgbClr val="018EB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/>
                        <a:t>Celkem za KV kraj</a:t>
                      </a:r>
                      <a:endParaRPr/>
                    </a:p>
                  </a:txBody>
                  <a:tcPr marL="91450" marR="91450" marT="45725" marB="45725">
                    <a:gradFill>
                      <a:gsLst>
                        <a:gs pos="0">
                          <a:srgbClr val="005166"/>
                        </a:gs>
                        <a:gs pos="50000">
                          <a:srgbClr val="007694"/>
                        </a:gs>
                        <a:gs pos="100000">
                          <a:srgbClr val="018EB2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14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>
                          <a:solidFill>
                            <a:srgbClr val="E3F7FC"/>
                          </a:solidFill>
                        </a:rPr>
                        <a:t>Počet projektů 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600" b="1">
                          <a:solidFill>
                            <a:srgbClr val="E3F7FC"/>
                          </a:solidFill>
                        </a:rPr>
                        <a:t>celkem za MAS</a:t>
                      </a:r>
                      <a:endParaRPr/>
                    </a:p>
                  </a:txBody>
                  <a:tcPr marL="91450" marR="91450" marT="45725" marB="45725">
                    <a:gradFill>
                      <a:gsLst>
                        <a:gs pos="0">
                          <a:srgbClr val="005166"/>
                        </a:gs>
                        <a:gs pos="50000">
                          <a:srgbClr val="007694"/>
                        </a:gs>
                        <a:gs pos="100000">
                          <a:srgbClr val="018EB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290</a:t>
                      </a:r>
                      <a:endParaRPr sz="2500" b="1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98</a:t>
                      </a:r>
                      <a:endParaRPr sz="2500" b="1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37</a:t>
                      </a:r>
                      <a:endParaRPr sz="2500" b="1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</a:t>
                      </a:r>
                      <a:endParaRPr sz="2500" b="1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200" b="1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430 projektů</a:t>
                      </a:r>
                      <a:endParaRPr sz="2200" b="1">
                        <a:solidFill>
                          <a:srgbClr val="FFFFFF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37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>
                          <a:solidFill>
                            <a:srgbClr val="E3F7FC"/>
                          </a:solidFill>
                        </a:rPr>
                        <a:t>Dotace v mil. Kč 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600" b="1">
                          <a:solidFill>
                            <a:srgbClr val="E3F7FC"/>
                          </a:solidFill>
                        </a:rPr>
                        <a:t>celkem za MAS</a:t>
                      </a:r>
                      <a:endParaRPr/>
                    </a:p>
                  </a:txBody>
                  <a:tcPr marL="91450" marR="91450" marT="45725" marB="45725">
                    <a:gradFill>
                      <a:gsLst>
                        <a:gs pos="0">
                          <a:srgbClr val="005166"/>
                        </a:gs>
                        <a:gs pos="50000">
                          <a:srgbClr val="007694"/>
                        </a:gs>
                        <a:gs pos="100000">
                          <a:srgbClr val="018EB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168</a:t>
                      </a:r>
                      <a:endParaRPr sz="2500" b="1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270,7</a:t>
                      </a:r>
                      <a:endParaRPr sz="2500" b="1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54</a:t>
                      </a:r>
                      <a:endParaRPr sz="2500" b="1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6,1</a:t>
                      </a:r>
                      <a:endParaRPr sz="2500" b="1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200" b="1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498,8 mil. Kč</a:t>
                      </a:r>
                      <a:endParaRPr sz="2200" b="1">
                        <a:solidFill>
                          <a:srgbClr val="FFFFFF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65" name="Google Shape;165;p3" descr="Obsah obrázku interiér, strop, vybavení&#10;&#10;Popis byl vytvořen automatick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976" y="2933770"/>
            <a:ext cx="2893650" cy="3858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3" descr="Obsah obrázku interiér, patro, stůl, zeď&#10;&#10;Popis byl vytvořen automaticky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58175" y="3210250"/>
            <a:ext cx="3900377" cy="3023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3" descr="Obsah obrázku obloha, exteriér, země, den&#10;&#10;Popis byl vytvořen automaticky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74999" y="3096751"/>
            <a:ext cx="5014972" cy="376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80000">
              <a:srgbClr val="FFFFFF"/>
            </a:gs>
            <a:gs pos="100000">
              <a:srgbClr val="43D5F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4"/>
          <p:cNvSpPr txBox="1">
            <a:spLocks noGrp="1"/>
          </p:cNvSpPr>
          <p:nvPr>
            <p:ph type="title"/>
          </p:nvPr>
        </p:nvSpPr>
        <p:spPr>
          <a:xfrm>
            <a:off x="219456" y="129541"/>
            <a:ext cx="11901208" cy="704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</a:pPr>
            <a:r>
              <a:rPr lang="cs-CZ" b="1"/>
              <a:t>PŘEHLED ČERPÁNÍ DOTACÍ </a:t>
            </a:r>
            <a:r>
              <a:rPr lang="cs-CZ" b="1" u="sng"/>
              <a:t>PŘES MAS V KV KRAJI</a:t>
            </a:r>
            <a:endParaRPr b="1"/>
          </a:p>
        </p:txBody>
      </p:sp>
      <p:graphicFrame>
        <p:nvGraphicFramePr>
          <p:cNvPr id="174" name="Google Shape;174;p4"/>
          <p:cNvGraphicFramePr/>
          <p:nvPr>
            <p:extLst>
              <p:ext uri="{D42A27DB-BD31-4B8C-83A1-F6EECF244321}">
                <p14:modId xmlns:p14="http://schemas.microsoft.com/office/powerpoint/2010/main" val="1788215044"/>
              </p:ext>
            </p:extLst>
          </p:nvPr>
        </p:nvGraphicFramePr>
        <p:xfrm>
          <a:off x="0" y="966355"/>
          <a:ext cx="12192000" cy="5901400"/>
        </p:xfrm>
        <a:graphic>
          <a:graphicData uri="http://schemas.openxmlformats.org/drawingml/2006/table">
            <a:tbl>
              <a:tblPr firstRow="1" bandRow="1">
                <a:noFill/>
                <a:tableStyleId>{2C114775-2338-4216-909D-E5019CC30B61}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6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8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8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5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03425"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200">
                          <a:solidFill>
                            <a:srgbClr val="E3F7FC"/>
                          </a:solidFill>
                        </a:rPr>
                        <a:t>OBDOBÍ 2022-2027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0D88A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/>
                        <a:t>PRV/SZP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/>
                        <a:t>IROP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/>
                        <a:t>OP TAK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dirty="0"/>
                        <a:t>Celkem Kč</a:t>
                      </a:r>
                      <a:endParaRPr dirty="0"/>
                    </a:p>
                  </a:txBody>
                  <a:tcPr marL="91450" marR="91450" marT="45725" marB="45725">
                    <a:solidFill>
                      <a:srgbClr val="0D88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8825">
                <a:tc row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chemeClr val="dk1"/>
                          </a:solidFill>
                        </a:rPr>
                        <a:t>ALOKACE </a:t>
                      </a:r>
                    </a:p>
                  </a:txBody>
                  <a:tcPr marL="91450" marR="91450" marT="45725" marB="45725" vert="vert270" anchor="ctr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 b="1" dirty="0">
                          <a:solidFill>
                            <a:schemeClr val="dk1"/>
                          </a:solidFill>
                        </a:rPr>
                        <a:t>MAS 21 o.p.s.</a:t>
                      </a:r>
                      <a:endParaRPr sz="1800" dirty="0"/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41 660 300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58 647 867 </a:t>
                      </a:r>
                      <a:endParaRPr sz="20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4 920 000</a:t>
                      </a:r>
                      <a:endParaRPr sz="20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 b="1"/>
                        <a:t>105 228 167</a:t>
                      </a:r>
                      <a:endParaRPr sz="24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882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 b="1" dirty="0">
                          <a:solidFill>
                            <a:schemeClr val="dk1"/>
                          </a:solidFill>
                        </a:rPr>
                        <a:t>MAS Kraj živých vod </a:t>
                      </a:r>
                      <a:r>
                        <a:rPr lang="cs-CZ" sz="1800" b="1" dirty="0" err="1">
                          <a:solidFill>
                            <a:schemeClr val="dk1"/>
                          </a:solidFill>
                        </a:rPr>
                        <a:t>z.s</a:t>
                      </a:r>
                      <a:r>
                        <a:rPr lang="cs-CZ" sz="1800" b="1" dirty="0">
                          <a:solidFill>
                            <a:schemeClr val="dk1"/>
                          </a:solidFill>
                        </a:rPr>
                        <a:t>.</a:t>
                      </a:r>
                      <a:endParaRPr sz="1800" dirty="0"/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cs-CZ" sz="2000" b="1" dirty="0"/>
                        <a:t>36 883 863</a:t>
                      </a:r>
                      <a:endParaRPr sz="2000" b="1" dirty="0"/>
                    </a:p>
                  </a:txBody>
                  <a:tcPr marL="91425" marR="91425" marT="91425" marB="914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cs-CZ" sz="2000" b="1" dirty="0"/>
                        <a:t>28 588 445</a:t>
                      </a:r>
                      <a:endParaRPr sz="2000" b="1" dirty="0"/>
                    </a:p>
                  </a:txBody>
                  <a:tcPr marL="91425" marR="91425" marT="91425" marB="914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cs-CZ" sz="2000" b="1"/>
                        <a:t>1 330 000</a:t>
                      </a:r>
                      <a:endParaRPr sz="2000" b="1"/>
                    </a:p>
                  </a:txBody>
                  <a:tcPr marL="91425" marR="91425" marT="91425" marB="914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 b="1"/>
                        <a:t>66 802 308</a:t>
                      </a:r>
                      <a:endParaRPr sz="24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882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 b="1" dirty="0">
                          <a:solidFill>
                            <a:schemeClr val="dk1"/>
                          </a:solidFill>
                        </a:rPr>
                        <a:t>MAS Krušné hory o.p.s.</a:t>
                      </a:r>
                      <a:endParaRPr sz="1800" dirty="0"/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>
                          <a:highlight>
                            <a:srgbClr val="E2F4C8"/>
                          </a:highlight>
                        </a:rPr>
                        <a:t>30 696 100</a:t>
                      </a:r>
                      <a:endParaRPr sz="2000" b="1">
                        <a:highlight>
                          <a:srgbClr val="E2F4C8"/>
                        </a:highlight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highlight>
                            <a:srgbClr val="E2F4C8"/>
                          </a:highlight>
                        </a:rPr>
                        <a:t>46 426 224</a:t>
                      </a:r>
                      <a:endParaRPr sz="2000" b="1" dirty="0">
                        <a:highlight>
                          <a:srgbClr val="E2F4C8"/>
                        </a:highlight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highlight>
                            <a:srgbClr val="E2F4C8"/>
                          </a:highlight>
                        </a:rPr>
                        <a:t>3 770 000</a:t>
                      </a:r>
                      <a:endParaRPr sz="2000" b="1" dirty="0">
                        <a:highlight>
                          <a:srgbClr val="E2F4C8"/>
                        </a:highlight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 b="1"/>
                        <a:t>80 892 324</a:t>
                      </a:r>
                      <a:endParaRPr sz="24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882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 b="1" dirty="0">
                          <a:solidFill>
                            <a:schemeClr val="dk1"/>
                          </a:solidFill>
                        </a:rPr>
                        <a:t>MAS Sokolovsko o.p.s.</a:t>
                      </a:r>
                      <a:endParaRPr sz="1800" dirty="0"/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49 374 000</a:t>
                      </a:r>
                      <a:endParaRPr sz="2000" b="1"/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76 933 870</a:t>
                      </a:r>
                      <a:endParaRPr sz="20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5 620 000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 b="1"/>
                        <a:t>131 927 870</a:t>
                      </a:r>
                      <a:endParaRPr sz="24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882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 b="1" dirty="0">
                          <a:solidFill>
                            <a:schemeClr val="dk1"/>
                          </a:solidFill>
                        </a:rPr>
                        <a:t>MAS Vladař o.p.s.</a:t>
                      </a:r>
                      <a:endParaRPr sz="1800" dirty="0"/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65 124 900</a:t>
                      </a:r>
                      <a:endParaRPr sz="20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123 244 114</a:t>
                      </a:r>
                      <a:endParaRPr sz="2000" b="1"/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5 010 000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2F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 b="1" dirty="0"/>
                        <a:t>193 379 014</a:t>
                      </a:r>
                      <a:endParaRPr sz="2400" b="1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2F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8825">
                <a:tc row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chemeClr val="dk1"/>
                          </a:solidFill>
                        </a:rPr>
                        <a:t>DOSUD VYČERPÁNO VE VÝZVÁCH </a:t>
                      </a:r>
                      <a:endParaRPr sz="2000" b="1" dirty="0"/>
                    </a:p>
                  </a:txBody>
                  <a:tcPr marL="91450" marR="91450" marT="45725" marB="45725" vert="vert270" anchor="ctr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 b="1">
                          <a:solidFill>
                            <a:schemeClr val="dk1"/>
                          </a:solidFill>
                        </a:rPr>
                        <a:t>MAS 21 o.p.s.</a:t>
                      </a:r>
                      <a:endParaRPr sz="1800"/>
                    </a:p>
                  </a:txBody>
                  <a:tcPr marL="91450" marR="91450" marT="45725" marB="457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0</a:t>
                      </a:r>
                      <a:endParaRPr sz="20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0</a:t>
                      </a:r>
                      <a:endParaRPr sz="20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0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 b="1"/>
                        <a:t>0</a:t>
                      </a:r>
                      <a:endParaRPr sz="2400" b="1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3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882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 b="1" dirty="0">
                          <a:solidFill>
                            <a:schemeClr val="dk1"/>
                          </a:solidFill>
                        </a:rPr>
                        <a:t>MAS Kraj živých vod </a:t>
                      </a:r>
                      <a:r>
                        <a:rPr lang="cs-CZ" sz="1800" b="1" dirty="0" err="1">
                          <a:solidFill>
                            <a:schemeClr val="dk1"/>
                          </a:solidFill>
                        </a:rPr>
                        <a:t>z.s</a:t>
                      </a:r>
                      <a:r>
                        <a:rPr lang="cs-CZ" sz="1800" b="1" dirty="0">
                          <a:solidFill>
                            <a:schemeClr val="dk1"/>
                          </a:solidFill>
                        </a:rPr>
                        <a:t>.</a:t>
                      </a:r>
                      <a:endParaRPr sz="1800" dirty="0"/>
                    </a:p>
                  </a:txBody>
                  <a:tcPr marL="91450" marR="91450" marT="45725" marB="457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</a:t>
                      </a:r>
                      <a:endParaRPr sz="2000"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26 450 555</a:t>
                      </a:r>
                      <a:endParaRPr sz="2000"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</a:t>
                      </a:r>
                      <a:endParaRPr sz="2000" b="1" dirty="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 b="1"/>
                        <a:t>26 450 555</a:t>
                      </a:r>
                      <a:endParaRPr sz="2400" b="1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3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882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 b="1" dirty="0">
                          <a:solidFill>
                            <a:schemeClr val="dk1"/>
                          </a:solidFill>
                        </a:rPr>
                        <a:t>MAS Krušné hory o.p.s.</a:t>
                      </a:r>
                      <a:endParaRPr sz="1800" dirty="0"/>
                    </a:p>
                  </a:txBody>
                  <a:tcPr marL="91450" marR="91450" marT="45725" marB="457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0</a:t>
                      </a:r>
                      <a:endParaRPr sz="20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0</a:t>
                      </a:r>
                      <a:endParaRPr sz="20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753 471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 b="1"/>
                        <a:t>753 471</a:t>
                      </a:r>
                      <a:endParaRPr sz="2400" b="1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3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855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 b="1" dirty="0">
                          <a:solidFill>
                            <a:schemeClr val="dk1"/>
                          </a:solidFill>
                        </a:rPr>
                        <a:t>MAS Sokolovsko o.p.s.</a:t>
                      </a:r>
                      <a:endParaRPr sz="1800" dirty="0"/>
                    </a:p>
                  </a:txBody>
                  <a:tcPr marL="91450" marR="91450" marT="45725" marB="457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0</a:t>
                      </a:r>
                      <a:endParaRPr sz="20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41 787 640</a:t>
                      </a:r>
                      <a:endParaRPr sz="20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1 871 365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 b="1"/>
                        <a:t>43 659 005</a:t>
                      </a:r>
                      <a:endParaRPr sz="2400" b="1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3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3882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800" b="1" dirty="0">
                          <a:solidFill>
                            <a:schemeClr val="dk1"/>
                          </a:solidFill>
                        </a:rPr>
                        <a:t>MAS Vladař o.p.s.</a:t>
                      </a:r>
                      <a:endParaRPr sz="1800" dirty="0"/>
                    </a:p>
                  </a:txBody>
                  <a:tcPr marL="91450" marR="91450" marT="45725" marB="457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0</a:t>
                      </a:r>
                      <a:endParaRPr sz="2000" b="1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33 614 904</a:t>
                      </a:r>
                      <a:endParaRPr sz="2000" b="1"/>
                    </a:p>
                  </a:txBody>
                  <a:tcPr marL="91450" marR="91450" marT="45725" marB="45725"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0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3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 b="1" dirty="0"/>
                        <a:t>33 614 904</a:t>
                      </a:r>
                      <a:endParaRPr sz="2400" b="1" dirty="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3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80000">
              <a:srgbClr val="FFFFFF"/>
            </a:gs>
            <a:gs pos="100000">
              <a:srgbClr val="43D5F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5"/>
          <p:cNvSpPr txBox="1">
            <a:spLocks noGrp="1"/>
          </p:cNvSpPr>
          <p:nvPr>
            <p:ph type="title"/>
          </p:nvPr>
        </p:nvSpPr>
        <p:spPr>
          <a:xfrm>
            <a:off x="1014174" y="67707"/>
            <a:ext cx="9880848" cy="734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</a:pPr>
            <a:r>
              <a:rPr lang="cs-CZ" b="1"/>
              <a:t>MÍSTNÍ AKČNÍ PLÁNY</a:t>
            </a:r>
            <a:endParaRPr/>
          </a:p>
        </p:txBody>
      </p:sp>
      <p:graphicFrame>
        <p:nvGraphicFramePr>
          <p:cNvPr id="180" name="Google Shape;180;p5"/>
          <p:cNvGraphicFramePr/>
          <p:nvPr/>
        </p:nvGraphicFramePr>
        <p:xfrm>
          <a:off x="1138895" y="1087267"/>
          <a:ext cx="9880850" cy="3200925"/>
        </p:xfrm>
        <a:graphic>
          <a:graphicData uri="http://schemas.openxmlformats.org/drawingml/2006/table">
            <a:tbl>
              <a:tblPr firstRow="1" firstCol="1" bandRow="1">
                <a:noFill/>
                <a:tableStyleId>{A66BE49A-B275-4555-81FA-3B4CE571B61E}</a:tableStyleId>
              </a:tblPr>
              <a:tblGrid>
                <a:gridCol w="277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0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5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6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/>
                        <a:t>ORP Karlovarského Kraje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/>
                        <a:t>Nositel a zpracovatel projektu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/>
                        <a:t>Počty škol dle IZO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/>
                        <a:t>Ostrov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MAS Krušné hory, o.p.s.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24 zapojených MŠ a ZŠ z 27 škol v ORP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/>
                        <a:t>Karlovy Vary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MAS Kraj živých vod z.s.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59 zapojených škol ze 60 škol v ORP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/>
                        <a:t>Sokolov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MAS Sokolovsko o.p.s.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57 zapojených škol z 57 škol v ORP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/>
                        <a:t>Kraslice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MAS Sokolovsko o.p.s.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10 zapojených škol z 10 škol v ORP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3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/>
                        <a:t>Aš</a:t>
                      </a:r>
                      <a:endParaRPr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-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-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/>
                        <a:t>Mariánské Lázně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Mariánskolázeňsko, DSO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-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0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/>
                        <a:t>Cheb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-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 -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81" name="Google Shape;181;p5"/>
          <p:cNvSpPr txBox="1"/>
          <p:nvPr/>
        </p:nvSpPr>
        <p:spPr>
          <a:xfrm>
            <a:off x="1014174" y="646809"/>
            <a:ext cx="988084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cs-CZ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rozvoje vzdělávání v území obce s rozšířenou působností v Karlovarském kraji</a:t>
            </a:r>
            <a:endParaRPr sz="11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82" name="Google Shape;182;p5"/>
          <p:cNvPicPr preferRelativeResize="0"/>
          <p:nvPr/>
        </p:nvPicPr>
        <p:blipFill rotWithShape="1">
          <a:blip r:embed="rId3">
            <a:alphaModFix/>
          </a:blip>
          <a:srcRect t="10924"/>
          <a:stretch/>
        </p:blipFill>
        <p:spPr>
          <a:xfrm>
            <a:off x="0" y="4465189"/>
            <a:ext cx="3856338" cy="2392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5"/>
          <p:cNvPicPr preferRelativeResize="0"/>
          <p:nvPr/>
        </p:nvPicPr>
        <p:blipFill rotWithShape="1">
          <a:blip r:embed="rId4">
            <a:alphaModFix/>
          </a:blip>
          <a:srcRect l="2890" t="6572" r="32259" b="5300"/>
          <a:stretch/>
        </p:blipFill>
        <p:spPr>
          <a:xfrm>
            <a:off x="8715688" y="4465200"/>
            <a:ext cx="3476312" cy="242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5"/>
          <p:cNvPicPr preferRelativeResize="0"/>
          <p:nvPr/>
        </p:nvPicPr>
        <p:blipFill rotWithShape="1">
          <a:blip r:embed="rId5">
            <a:alphaModFix/>
          </a:blip>
          <a:srcRect l="3591" t="13934" r="12297"/>
          <a:stretch/>
        </p:blipFill>
        <p:spPr>
          <a:xfrm>
            <a:off x="4120625" y="4465200"/>
            <a:ext cx="4366700" cy="2314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80000">
              <a:srgbClr val="FFFFFF"/>
            </a:gs>
            <a:gs pos="100000">
              <a:srgbClr val="43D5F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6"/>
          <p:cNvSpPr txBox="1">
            <a:spLocks noGrp="1"/>
          </p:cNvSpPr>
          <p:nvPr>
            <p:ph type="title"/>
          </p:nvPr>
        </p:nvSpPr>
        <p:spPr>
          <a:xfrm>
            <a:off x="1014174" y="67707"/>
            <a:ext cx="9880848" cy="734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</a:pPr>
            <a:r>
              <a:rPr lang="cs-CZ" b="1"/>
              <a:t>NOVÁ ZELENÁ ÚSPORÁM LIGHT</a:t>
            </a:r>
            <a:endParaRPr b="1"/>
          </a:p>
        </p:txBody>
      </p:sp>
      <p:graphicFrame>
        <p:nvGraphicFramePr>
          <p:cNvPr id="190" name="Google Shape;190;p6"/>
          <p:cNvGraphicFramePr/>
          <p:nvPr>
            <p:extLst>
              <p:ext uri="{D42A27DB-BD31-4B8C-83A1-F6EECF244321}">
                <p14:modId xmlns:p14="http://schemas.microsoft.com/office/powerpoint/2010/main" val="251833126"/>
              </p:ext>
            </p:extLst>
          </p:nvPr>
        </p:nvGraphicFramePr>
        <p:xfrm>
          <a:off x="129309" y="1200529"/>
          <a:ext cx="11979564" cy="4857937"/>
        </p:xfrm>
        <a:graphic>
          <a:graphicData uri="http://schemas.openxmlformats.org/drawingml/2006/table">
            <a:tbl>
              <a:tblPr firstRow="1" firstCol="1" bandRow="1">
                <a:noFill/>
                <a:tableStyleId>{A66BE49A-B275-4555-81FA-3B4CE571B61E}</a:tableStyleId>
              </a:tblPr>
              <a:tblGrid>
                <a:gridCol w="32696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4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5814">
                  <a:extLst>
                    <a:ext uri="{9D8B030D-6E8A-4147-A177-3AD203B41FA5}">
                      <a16:colId xmlns:a16="http://schemas.microsoft.com/office/drawing/2014/main" val="3900263710"/>
                    </a:ext>
                  </a:extLst>
                </a:gridCol>
              </a:tblGrid>
              <a:tr h="55905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Název MAS</a:t>
                      </a:r>
                      <a:endParaRPr sz="2000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Počet podaných žádostí </a:t>
                      </a:r>
                      <a:endParaRPr sz="2000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dirty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Přidělené dotace v Kč</a:t>
                      </a:r>
                      <a:endParaRPr sz="2000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099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600" b="1" dirty="0">
                          <a:solidFill>
                            <a:srgbClr val="E3F7FC"/>
                          </a:solidFill>
                        </a:rPr>
                        <a:t>MAS 21 o.p.s.</a:t>
                      </a:r>
                      <a:endParaRPr dirty="0"/>
                    </a:p>
                  </a:txBody>
                  <a:tcPr marL="91450" marR="91450" marT="45725" marB="45725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73</a:t>
                      </a:r>
                      <a:endParaRPr sz="2500" b="1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7 904 000 Kč</a:t>
                      </a:r>
                      <a:endParaRPr sz="2500" b="1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9019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600" b="1" dirty="0">
                          <a:solidFill>
                            <a:srgbClr val="E3F7FC"/>
                          </a:solidFill>
                        </a:rPr>
                        <a:t>MAS Kraj živých vod </a:t>
                      </a:r>
                      <a:r>
                        <a:rPr lang="cs-CZ" sz="1600" b="1" dirty="0" err="1">
                          <a:solidFill>
                            <a:srgbClr val="E3F7FC"/>
                          </a:solidFill>
                        </a:rPr>
                        <a:t>z.s</a:t>
                      </a:r>
                      <a:r>
                        <a:rPr lang="cs-CZ" sz="1600" b="1" dirty="0">
                          <a:solidFill>
                            <a:srgbClr val="E3F7FC"/>
                          </a:solidFill>
                        </a:rPr>
                        <a:t>.</a:t>
                      </a:r>
                      <a:endParaRPr dirty="0"/>
                    </a:p>
                  </a:txBody>
                  <a:tcPr marL="91450" marR="91450" marT="45725" marB="45725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cs-CZ" sz="25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178</a:t>
                      </a:r>
                      <a:endParaRPr sz="2500" b="1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None/>
                      </a:pPr>
                      <a:r>
                        <a:rPr lang="cs-CZ" sz="25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22 591 832 Kč</a:t>
                      </a:r>
                      <a:endParaRPr sz="2500" b="1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661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600" b="1" dirty="0">
                          <a:solidFill>
                            <a:srgbClr val="E3F7FC"/>
                          </a:solidFill>
                        </a:rPr>
                        <a:t>MAS Krušné hory o.p.s.</a:t>
                      </a:r>
                      <a:endParaRPr dirty="0"/>
                    </a:p>
                  </a:txBody>
                  <a:tcPr marL="91450" marR="91450" marT="45725" marB="45725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Arial"/>
                        <a:buNone/>
                      </a:pPr>
                      <a:r>
                        <a:rPr lang="cs-CZ" sz="25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152 </a:t>
                      </a:r>
                      <a:endParaRPr sz="2500" b="1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18 648 132 Kč</a:t>
                      </a:r>
                      <a:endParaRPr sz="2500" b="1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835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600" b="1" dirty="0">
                          <a:solidFill>
                            <a:srgbClr val="E3F7FC"/>
                          </a:solidFill>
                        </a:rPr>
                        <a:t>MAS Sokolovsko o.p.s.</a:t>
                      </a:r>
                      <a:endParaRPr dirty="0"/>
                    </a:p>
                  </a:txBody>
                  <a:tcPr marL="91450" marR="91450" marT="45725" marB="45725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171</a:t>
                      </a:r>
                      <a:endParaRPr sz="2500" b="1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18 290 405 Kč</a:t>
                      </a:r>
                      <a:endParaRPr sz="2500" b="1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572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600" b="1" dirty="0">
                          <a:solidFill>
                            <a:srgbClr val="E3F7FC"/>
                          </a:solidFill>
                        </a:rPr>
                        <a:t>MAS Vladař o.p.s.</a:t>
                      </a:r>
                      <a:endParaRPr dirty="0"/>
                    </a:p>
                  </a:txBody>
                  <a:tcPr marL="91450" marR="91450" marT="45725" marB="45725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437 </a:t>
                      </a:r>
                      <a:endParaRPr sz="2500" b="1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54 577 012 Kč</a:t>
                      </a:r>
                      <a:endParaRPr sz="2500" b="1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816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500" b="1" dirty="0">
                          <a:solidFill>
                            <a:srgbClr val="E3F7F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CELKEM</a:t>
                      </a:r>
                      <a:endParaRPr sz="2500" dirty="0"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8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1 011</a:t>
                      </a:r>
                      <a:endParaRPr sz="2800" b="1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8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122 011 381 Kč</a:t>
                      </a:r>
                      <a:endParaRPr sz="2800" b="1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91" name="Google Shape;191;p6"/>
          <p:cNvSpPr txBox="1"/>
          <p:nvPr/>
        </p:nvSpPr>
        <p:spPr>
          <a:xfrm>
            <a:off x="1014174" y="646809"/>
            <a:ext cx="988084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cs-CZ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poskytování poradenství a asistence pro nízkopříjmové domácnosti</a:t>
            </a:r>
            <a:endParaRPr sz="11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80000">
              <a:srgbClr val="FFFFFF"/>
            </a:gs>
            <a:gs pos="100000">
              <a:srgbClr val="43D5F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7"/>
          <p:cNvSpPr txBox="1">
            <a:spLocks noGrp="1"/>
          </p:cNvSpPr>
          <p:nvPr>
            <p:ph type="title"/>
          </p:nvPr>
        </p:nvSpPr>
        <p:spPr>
          <a:xfrm>
            <a:off x="1014174" y="67707"/>
            <a:ext cx="9880848" cy="734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</a:pPr>
            <a:r>
              <a:rPr lang="cs-CZ" b="1"/>
              <a:t>OP ZAMĚSTNANOST+</a:t>
            </a:r>
            <a:endParaRPr/>
          </a:p>
        </p:txBody>
      </p:sp>
      <p:graphicFrame>
        <p:nvGraphicFramePr>
          <p:cNvPr id="198" name="Google Shape;198;p7"/>
          <p:cNvGraphicFramePr/>
          <p:nvPr>
            <p:extLst>
              <p:ext uri="{D42A27DB-BD31-4B8C-83A1-F6EECF244321}">
                <p14:modId xmlns:p14="http://schemas.microsoft.com/office/powerpoint/2010/main" val="172692507"/>
              </p:ext>
            </p:extLst>
          </p:nvPr>
        </p:nvGraphicFramePr>
        <p:xfrm>
          <a:off x="251962" y="1467489"/>
          <a:ext cx="11773783" cy="3575567"/>
        </p:xfrm>
        <a:graphic>
          <a:graphicData uri="http://schemas.openxmlformats.org/drawingml/2006/table">
            <a:tbl>
              <a:tblPr firstRow="1" firstCol="1" bandRow="1">
                <a:noFill/>
                <a:tableStyleId>{A66BE49A-B275-4555-81FA-3B4CE571B61E}</a:tableStyleId>
              </a:tblPr>
              <a:tblGrid>
                <a:gridCol w="25022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3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25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28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432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>
                          <a:solidFill>
                            <a:srgbClr val="E3F7F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 Název MAS</a:t>
                      </a:r>
                      <a:endParaRPr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Rozpočet / délka realizace</a:t>
                      </a:r>
                      <a:endParaRPr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Hlavní aktivita</a:t>
                      </a:r>
                      <a:endParaRPr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Název projektu</a:t>
                      </a:r>
                      <a:endParaRPr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359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>
                          <a:solidFill>
                            <a:srgbClr val="E3F7F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MAS Kraj živých vod, z.s.</a:t>
                      </a:r>
                      <a:endParaRPr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8,5 mil. Kč /</a:t>
                      </a:r>
                      <a:br>
                        <a:rPr lang="cs-CZ" sz="1500"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</a:br>
                      <a:r>
                        <a:rPr lang="cs-CZ" sz="1500"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3 roky</a:t>
                      </a:r>
                      <a:endParaRPr sz="1500" b="1" dirty="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Komunitní práce v obcích, aktivity v komunitních centrech (7 měst); komunitní tábory (6 obcí); akce na podporu regionální identity (napříč územím)</a:t>
                      </a:r>
                      <a:endParaRPr sz="1400" b="1" dirty="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Soused Živoda</a:t>
                      </a:r>
                      <a:endParaRPr sz="1400"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326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>
                          <a:solidFill>
                            <a:srgbClr val="E3F7F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MAS Krušné hory, o.p.s.</a:t>
                      </a:r>
                      <a:endParaRPr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/>
                        <a:t>5,9 mil. Kč/3 roky</a:t>
                      </a:r>
                      <a:endParaRPr sz="1500"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b="1"/>
                        <a:t>Aktivizace seniorů a komunity (2 města), mezigenerační aktivity (2 města), komunitní tábory (MAS Krušné hory + 3 partneři) </a:t>
                      </a:r>
                      <a:endParaRPr sz="1400"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b="1"/>
                        <a:t>Kvalitnější život na území MAS Krušné hory</a:t>
                      </a:r>
                      <a:endParaRPr sz="1400"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438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>
                          <a:solidFill>
                            <a:srgbClr val="E3F7F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MAS Sokolovsko o.p.s. </a:t>
                      </a:r>
                      <a:endParaRPr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9,9 mil. Kč/ 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 roky</a:t>
                      </a:r>
                      <a:endParaRPr/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400" b="1" dirty="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Venkovský mládežnický parlament (3 města); komunitní tábory (2 obce); komunitní kluby (2 obce); drobné </a:t>
                      </a:r>
                      <a:r>
                        <a:rPr lang="cs-CZ" sz="1400" b="1" dirty="0" err="1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enviro</a:t>
                      </a:r>
                      <a:r>
                        <a:rPr lang="cs-CZ" sz="1400" b="1" dirty="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 vzdělávací aktivity napříč územím (MAS + 3 partneři)</a:t>
                      </a:r>
                      <a:endParaRPr dirty="0"/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400" b="1" dirty="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PLUS MAS Sokolovsko</a:t>
                      </a:r>
                      <a:endParaRPr dirty="0"/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9" name="Google Shape;199;p7"/>
          <p:cNvSpPr txBox="1"/>
          <p:nvPr/>
        </p:nvSpPr>
        <p:spPr>
          <a:xfrm>
            <a:off x="1014174" y="822203"/>
            <a:ext cx="988084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</a:pPr>
            <a:r>
              <a:rPr lang="cs-CZ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  jako žadatel</a:t>
            </a:r>
            <a:endParaRPr sz="11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80000">
              <a:srgbClr val="FFFFFF"/>
            </a:gs>
            <a:gs pos="100000">
              <a:srgbClr val="43D5F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8"/>
          <p:cNvSpPr txBox="1">
            <a:spLocks noGrp="1"/>
          </p:cNvSpPr>
          <p:nvPr>
            <p:ph type="title"/>
          </p:nvPr>
        </p:nvSpPr>
        <p:spPr>
          <a:xfrm>
            <a:off x="1118074" y="67707"/>
            <a:ext cx="102954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</a:pPr>
            <a:r>
              <a:rPr lang="cs-CZ" b="1"/>
              <a:t>ČIŠTĚNÍ ŘEKY OHŘE – PODPORA DOBROVOLNICTVÍ</a:t>
            </a:r>
            <a:endParaRPr/>
          </a:p>
        </p:txBody>
      </p:sp>
      <p:graphicFrame>
        <p:nvGraphicFramePr>
          <p:cNvPr id="205" name="Google Shape;205;p8"/>
          <p:cNvGraphicFramePr/>
          <p:nvPr>
            <p:extLst>
              <p:ext uri="{D42A27DB-BD31-4B8C-83A1-F6EECF244321}">
                <p14:modId xmlns:p14="http://schemas.microsoft.com/office/powerpoint/2010/main" val="1799155526"/>
              </p:ext>
            </p:extLst>
          </p:nvPr>
        </p:nvGraphicFramePr>
        <p:xfrm>
          <a:off x="71120" y="721361"/>
          <a:ext cx="12029439" cy="6122005"/>
        </p:xfrm>
        <a:graphic>
          <a:graphicData uri="http://schemas.openxmlformats.org/drawingml/2006/table">
            <a:tbl>
              <a:tblPr firstRow="1" firstCol="1" bandRow="1">
                <a:noFill/>
                <a:tableStyleId>{A66BE49A-B275-4555-81FA-3B4CE571B61E}</a:tableStyleId>
              </a:tblPr>
              <a:tblGrid>
                <a:gridCol w="3129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9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6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345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505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500" b="1">
                          <a:solidFill>
                            <a:srgbClr val="E3F7F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 </a:t>
                      </a:r>
                      <a:r>
                        <a:rPr lang="cs-CZ" sz="2000" b="1">
                          <a:solidFill>
                            <a:srgbClr val="E3F7F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9. ročník, 5. – 7. 4. 2024</a:t>
                      </a:r>
                      <a:endParaRPr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Počet dobrovolníků</a:t>
                      </a:r>
                      <a:endParaRPr sz="2000" dirty="0"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Objem odpadu (tuny)</a:t>
                      </a:r>
                      <a:endParaRPr sz="2000" dirty="0"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Čištěný úsek</a:t>
                      </a:r>
                      <a:endParaRPr sz="2000" dirty="0"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171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rgbClr val="E3F7F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MAS Krušné hory, o.p.s.</a:t>
                      </a:r>
                      <a:endParaRPr sz="2000" dirty="0"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384</a:t>
                      </a:r>
                      <a:endParaRPr sz="2000" b="1" dirty="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5,44 (+57 pneumatik)</a:t>
                      </a:r>
                      <a:endParaRPr sz="2000" b="1" dirty="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KV (Chebský most) -Stráž nad Ohří + Klášterec (+14 lodí)</a:t>
                      </a:r>
                      <a:endParaRPr sz="2000" dirty="0"/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241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rgbClr val="E3F7F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MAS Sokolovsko o.p.s.</a:t>
                      </a:r>
                      <a:endParaRPr sz="2000" dirty="0"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1226</a:t>
                      </a:r>
                      <a:endParaRPr sz="2000"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7,926 (+234 pneu)</a:t>
                      </a:r>
                      <a:endParaRPr sz="2000" b="1" dirty="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Kynšperk nad Ohří – KV (Chebský most) vč. všech přítoků Ohře </a:t>
                      </a:r>
                      <a:endParaRPr sz="2000" b="1" dirty="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(+40 lodí)</a:t>
                      </a:r>
                      <a:endParaRPr sz="2000" dirty="0"/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022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rgbClr val="E3F7F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MAS 21, o.p.s.</a:t>
                      </a:r>
                      <a:endParaRPr sz="2000" dirty="0"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250</a:t>
                      </a:r>
                      <a:endParaRPr sz="2000"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1,66 (+134 pneu)</a:t>
                      </a:r>
                      <a:endParaRPr sz="2000" b="1" dirty="0"/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(chybí údaje za Cheb)</a:t>
                      </a:r>
                      <a:endParaRPr sz="2000" b="1" dirty="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Cheb – Kynšperk nad Ohří</a:t>
                      </a:r>
                      <a:endParaRPr sz="2000" b="1" dirty="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(+ 15 lodí)</a:t>
                      </a:r>
                      <a:endParaRPr sz="2000" b="1" dirty="0"/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9846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>
                          <a:solidFill>
                            <a:srgbClr val="E3F7F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MAS Kraj živých vod, </a:t>
                      </a:r>
                      <a:r>
                        <a:rPr lang="cs-CZ" sz="2000" b="1" dirty="0" err="1">
                          <a:solidFill>
                            <a:srgbClr val="E3F7F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z.s</a:t>
                      </a:r>
                      <a:r>
                        <a:rPr lang="cs-CZ" sz="2000" b="1" dirty="0">
                          <a:solidFill>
                            <a:srgbClr val="E3F7F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2000" dirty="0"/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26</a:t>
                      </a:r>
                      <a:endParaRPr sz="2000" b="1" dirty="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0,75 (+7 pneu)</a:t>
                      </a:r>
                      <a:endParaRPr sz="2000" b="1" dirty="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None/>
                      </a:pPr>
                      <a:r>
                        <a:rPr lang="cs-CZ" sz="2000" b="1" dirty="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čištění řeky Teplé – Bečov, Krásný Jez, Cihelny, Teplička, Teplá; individuálně; spojeno s akcí Den pro náš region – v dalších 8 obcích MAS</a:t>
                      </a:r>
                      <a:endParaRPr sz="2000" dirty="0"/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7105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dirty="0">
                          <a:solidFill>
                            <a:srgbClr val="E3F7FC"/>
                          </a:solidFill>
                        </a:rPr>
                        <a:t>CELKEM</a:t>
                      </a:r>
                      <a:endParaRPr sz="2000" b="1" dirty="0">
                        <a:solidFill>
                          <a:srgbClr val="E3F7FC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0" marB="0" anchor="ctr">
                    <a:solidFill>
                      <a:srgbClr val="0D88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1 886</a:t>
                      </a:r>
                      <a:endParaRPr sz="2000" b="1" dirty="0"/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15,776 (+432 pneu)</a:t>
                      </a:r>
                      <a:endParaRPr sz="2000" b="1" dirty="0"/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 dirty="0"/>
                        <a:t>Cheb - Klášterec</a:t>
                      </a:r>
                      <a:endParaRPr sz="2000" b="1"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000" b="1"/>
                        <a:t>(+69 </a:t>
                      </a:r>
                      <a:r>
                        <a:rPr lang="cs-CZ" sz="2000" b="1" dirty="0"/>
                        <a:t>lodí)</a:t>
                      </a:r>
                      <a:endParaRPr sz="2000" b="1" dirty="0"/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lt1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9"/>
          <p:cNvPicPr preferRelativeResize="0"/>
          <p:nvPr/>
        </p:nvPicPr>
        <p:blipFill rotWithShape="1">
          <a:blip r:embed="rId3">
            <a:alphaModFix/>
          </a:blip>
          <a:srcRect l="19025"/>
          <a:stretch/>
        </p:blipFill>
        <p:spPr>
          <a:xfrm>
            <a:off x="297872" y="3517930"/>
            <a:ext cx="3918652" cy="3227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576" y="78387"/>
            <a:ext cx="4453424" cy="3340068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9"/>
          <p:cNvSpPr txBox="1"/>
          <p:nvPr/>
        </p:nvSpPr>
        <p:spPr>
          <a:xfrm>
            <a:off x="3698549" y="145010"/>
            <a:ext cx="1001535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200" b="1">
                <a:solidFill>
                  <a:srgbClr val="E3F7F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2016</a:t>
            </a:r>
            <a:endParaRPr/>
          </a:p>
        </p:txBody>
      </p:sp>
      <p:pic>
        <p:nvPicPr>
          <p:cNvPr id="213" name="Google Shape;213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04266" y="78386"/>
            <a:ext cx="2048325" cy="3622089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9"/>
          <p:cNvSpPr txBox="1"/>
          <p:nvPr/>
        </p:nvSpPr>
        <p:spPr>
          <a:xfrm>
            <a:off x="5595232" y="145010"/>
            <a:ext cx="1001535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200" b="1">
                <a:solidFill>
                  <a:srgbClr val="E3F7F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2018</a:t>
            </a:r>
            <a:endParaRPr/>
          </a:p>
        </p:txBody>
      </p:sp>
      <p:pic>
        <p:nvPicPr>
          <p:cNvPr id="215" name="Google Shape;215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99855" y="78386"/>
            <a:ext cx="4673569" cy="3340069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9"/>
          <p:cNvSpPr txBox="1"/>
          <p:nvPr/>
        </p:nvSpPr>
        <p:spPr>
          <a:xfrm>
            <a:off x="7484857" y="78386"/>
            <a:ext cx="1001535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200" b="1">
                <a:solidFill>
                  <a:srgbClr val="E3F7F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2019</a:t>
            </a:r>
            <a:endParaRPr/>
          </a:p>
        </p:txBody>
      </p:sp>
      <p:pic>
        <p:nvPicPr>
          <p:cNvPr id="217" name="Google Shape;217;p9" descr="Obsah obrázku stůl&#10;&#10;Popis byl vytvořen automaticky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815829" y="3840626"/>
            <a:ext cx="3918651" cy="2938988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9"/>
          <p:cNvSpPr txBox="1"/>
          <p:nvPr/>
        </p:nvSpPr>
        <p:spPr>
          <a:xfrm>
            <a:off x="4837184" y="3948817"/>
            <a:ext cx="1001535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200" b="1">
                <a:solidFill>
                  <a:srgbClr val="E3F7F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2020</a:t>
            </a:r>
            <a:endParaRPr/>
          </a:p>
        </p:txBody>
      </p:sp>
      <p:pic>
        <p:nvPicPr>
          <p:cNvPr id="219" name="Google Shape;219;p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197490" y="3526512"/>
            <a:ext cx="2420862" cy="3227816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9"/>
          <p:cNvSpPr txBox="1"/>
          <p:nvPr/>
        </p:nvSpPr>
        <p:spPr>
          <a:xfrm>
            <a:off x="9333785" y="6189790"/>
            <a:ext cx="1001535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200" b="1">
                <a:solidFill>
                  <a:srgbClr val="E3F7F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2021</a:t>
            </a:r>
            <a:endParaRPr/>
          </a:p>
        </p:txBody>
      </p:sp>
      <p:sp>
        <p:nvSpPr>
          <p:cNvPr id="221" name="Google Shape;221;p9"/>
          <p:cNvSpPr txBox="1"/>
          <p:nvPr/>
        </p:nvSpPr>
        <p:spPr>
          <a:xfrm>
            <a:off x="3197781" y="6189789"/>
            <a:ext cx="1001535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200" b="1">
                <a:solidFill>
                  <a:srgbClr val="E3F7F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2017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Řez">
  <a:themeElements>
    <a:clrScheme name="Řez">
      <a:dk1>
        <a:srgbClr val="000000"/>
      </a:dk1>
      <a:lt1>
        <a:srgbClr val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1327</Words>
  <Application>Microsoft Office PowerPoint</Application>
  <PresentationFormat>Širokoúhlá obrazovka</PresentationFormat>
  <Paragraphs>297</Paragraphs>
  <Slides>14</Slides>
  <Notes>14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9" baseType="lpstr">
      <vt:lpstr>Century Gothic</vt:lpstr>
      <vt:lpstr>Calibri</vt:lpstr>
      <vt:lpstr>Arial</vt:lpstr>
      <vt:lpstr>Noto Sans Symbols</vt:lpstr>
      <vt:lpstr>Řez</vt:lpstr>
      <vt:lpstr>MÍSTNÍ AKČNÍ SKUPINY KARLOVARSKÉHO KRAJE  </vt:lpstr>
      <vt:lpstr>Prezentace aplikace PowerPoint</vt:lpstr>
      <vt:lpstr>PŘEHLED ČERPÁNÍ DOTACÍ PŘES MAS V KV KRAJI (2015-2021)</vt:lpstr>
      <vt:lpstr>PŘEHLED ČERPÁNÍ DOTACÍ PŘES MAS V KV KRAJI</vt:lpstr>
      <vt:lpstr>MÍSTNÍ AKČNÍ PLÁNY</vt:lpstr>
      <vt:lpstr>NOVÁ ZELENÁ ÚSPORÁM LIGHT</vt:lpstr>
      <vt:lpstr>OP ZAMĚSTNANOST+</vt:lpstr>
      <vt:lpstr>ČIŠTĚNÍ ŘEKY OHŘE – PODPORA DOBROVOLNICTVÍ</vt:lpstr>
      <vt:lpstr>Prezentace aplikace PowerPoint</vt:lpstr>
      <vt:lpstr>Prezentace aplikace PowerPoint</vt:lpstr>
      <vt:lpstr>Vlastní dotační titul „MALÝ LEADER“ v r. 2023</vt:lpstr>
      <vt:lpstr>„MALÝ LEADER“ V R. 2023</vt:lpstr>
      <vt:lpstr>DALŠÍ AKTIVITY MÍSTNÍCH AKČNÍCH SKUPIN</vt:lpstr>
      <vt:lpstr>DĚKUJEME ZA POZORNOST.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MÍSTNÍ AKČNÍ SKUPINY KARLOVARSKÉHO KRAJE  </dc:title>
  <dc:creator>Ivana Jágriková</dc:creator>
  <cp:lastModifiedBy>Ivana Jágriková</cp:lastModifiedBy>
  <cp:revision>1</cp:revision>
  <dcterms:created xsi:type="dcterms:W3CDTF">2021-06-08T07:35:01Z</dcterms:created>
  <dcterms:modified xsi:type="dcterms:W3CDTF">2024-04-16T07:59:22Z</dcterms:modified>
</cp:coreProperties>
</file>