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5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7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8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9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99" r:id="rId20"/>
    <p:sldMasterId id="2147484304" r:id="rId21"/>
    <p:sldMasterId id="2147484317" r:id="rId22"/>
    <p:sldMasterId id="2147484322" r:id="rId23"/>
  </p:sldMasterIdLst>
  <p:notesMasterIdLst>
    <p:notesMasterId r:id="rId46"/>
  </p:notesMasterIdLst>
  <p:handoutMasterIdLst>
    <p:handoutMasterId r:id="rId47"/>
  </p:handoutMasterIdLst>
  <p:sldIdLst>
    <p:sldId id="1271" r:id="rId24"/>
    <p:sldId id="2145706998" r:id="rId25"/>
    <p:sldId id="2145707150" r:id="rId26"/>
    <p:sldId id="2145707151" r:id="rId27"/>
    <p:sldId id="2145707148" r:id="rId28"/>
    <p:sldId id="2145707149" r:id="rId29"/>
    <p:sldId id="2145707021" r:id="rId30"/>
    <p:sldId id="2145707161" r:id="rId31"/>
    <p:sldId id="2145707162" r:id="rId32"/>
    <p:sldId id="2145707163" r:id="rId33"/>
    <p:sldId id="2145707152" r:id="rId34"/>
    <p:sldId id="2145707028" r:id="rId35"/>
    <p:sldId id="2145707099" r:id="rId36"/>
    <p:sldId id="2145707095" r:id="rId37"/>
    <p:sldId id="2145707096" r:id="rId38"/>
    <p:sldId id="2145707097" r:id="rId39"/>
    <p:sldId id="2145707109" r:id="rId40"/>
    <p:sldId id="256" r:id="rId41"/>
    <p:sldId id="385" r:id="rId42"/>
    <p:sldId id="2145707112" r:id="rId43"/>
    <p:sldId id="2145707140" r:id="rId44"/>
    <p:sldId id="1262" r:id="rId45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332165-5EBE-4C73-4507-F4E37FF7F3E6}" name="Nikischer Richard" initials="NR" userId="S::richard.nikischer@mmr.cz::01d57592-40cd-45a4-806e-9b941371c49a" providerId="AD"/>
  <p188:author id="{E459F69F-084F-8885-D785-4D003D6F16CA}" name="Lesák Vít" initials="LV" userId="S::vit.lesak@mmr.cz::6e3789fa-6b6f-49e2-a4c3-f52030aa2404" providerId="AD"/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  <p188:author id="{86980AF6-EFED-F27D-AB7D-2D39E3B55033}" name="Ludvíková Sabina" initials="LS" userId="S::sabina.ludvikova@mmr.cz::d245b7ff-8e80-4890-9899-169ab23747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D01"/>
    <a:srgbClr val="FDBE01"/>
    <a:srgbClr val="FFCA08"/>
    <a:srgbClr val="0C4CA3"/>
    <a:srgbClr val="F5CA49"/>
    <a:srgbClr val="F0E506"/>
    <a:srgbClr val="F4B301"/>
    <a:srgbClr val="FFEB14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131C4A-85A4-4288-97A6-99FED947D0C6}" v="58" dt="2024-04-26T08:26:08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1802" autoAdjust="0"/>
  </p:normalViewPr>
  <p:slideViewPr>
    <p:cSldViewPr snapToGrid="0">
      <p:cViewPr varScale="1">
        <p:scale>
          <a:sx n="58" d="100"/>
          <a:sy n="58" d="100"/>
        </p:scale>
        <p:origin x="2598" y="66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7813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9394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900"/>
          </a:p>
        </p:txBody>
      </p:sp>
    </p:spTree>
    <p:extLst>
      <p:ext uri="{BB962C8B-B14F-4D97-AF65-F5344CB8AC3E}">
        <p14:creationId xmlns:p14="http://schemas.microsoft.com/office/powerpoint/2010/main" val="1596333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623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2260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799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1622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03915A-3DAF-4BEE-83FE-3E4940FA845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093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03915A-3DAF-4BEE-83FE-3E4940FA845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572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92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cs-CZ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3496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1803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5939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8097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cs-CZ" sz="18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681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8431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8977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6826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0500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9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9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39.png"/><Relationship Id="rId4" Type="http://schemas.openxmlformats.org/officeDocument/2006/relationships/image" Target="../media/image5.jpe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39.png"/><Relationship Id="rId4" Type="http://schemas.openxmlformats.org/officeDocument/2006/relationships/image" Target="../media/image5.jpe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39.pn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39.png"/><Relationship Id="rId4" Type="http://schemas.openxmlformats.org/officeDocument/2006/relationships/image" Target="../media/image5.jpe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39.png"/><Relationship Id="rId4" Type="http://schemas.openxmlformats.org/officeDocument/2006/relationships/image" Target="../media/image5.jpe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9.png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0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23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1629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505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3321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5F32FC-B22F-E3F7-3F60-3ED527137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B4716F6-847C-5703-407D-30F4D4828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F4185-1A4B-3173-665D-2F15E7C14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A49D3FA-7C01-36CF-5D50-E29CA1F9F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A76F0E-4924-9584-6052-1F696650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8117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EE7762A-9FED-5793-1A25-5A3CF9024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5598A6-7F5C-C2BD-2085-3D8CA019F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6E22038-F922-E373-D494-74BCB1218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16BE83C-0DA2-3353-3F01-F834B3FA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9A426A1-E0D1-FAE2-3C25-DC1933BDC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3009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D864A1-BE2E-4F39-E6DA-586D21A96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4EEA7FF-FE89-8AE4-07D2-B8E17FED5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B02E3A-1D85-A24D-C6E3-CD204B59E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FEE42EB-7D49-43F7-7685-AC0D7EE37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884E2DF-EF90-279D-5175-85F6B0BF9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89586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B6B8C9-C5DA-5A47-34AA-9ECE2731B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ED5FDC-E244-79EB-4480-4C9EC4035D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AC1D44-955A-52F8-FA19-CA6ECF079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1396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F7F1590-5B4F-68D5-0301-D85E3C7CB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3BB711D-EB14-1E73-B7DF-613574CFB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9F3E618-71D1-1BDA-21BF-60790A0B7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45712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FC268F-2F73-80DD-2CCA-813B0A6A6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1DD2FE9-C820-84A2-714C-474328F70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679" y="1721247"/>
            <a:ext cx="5157116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A1C8BCB-AD5E-8143-9BA3-4EC731591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679" y="2564803"/>
            <a:ext cx="5157116" cy="37724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E8C786D5-074B-29BE-9D30-612AF9C1EF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1397" y="1721247"/>
            <a:ext cx="5182513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55F0D87-DD30-8B6E-D84D-CC99B5DE70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1397" y="2564803"/>
            <a:ext cx="5182513" cy="37724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0650EBA9-0BC0-6261-BF47-45C89BE14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83DBC549-9B79-0F75-940A-CD9147F48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25B6E6C-E5B2-E553-A472-7CE9443E8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646567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085D6C-EFBA-92AC-448A-842CBC341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CAA28E7-5D49-51AD-5D5B-70AB07A0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D4D8086-2D6B-DCF9-2E6F-ECEA1F77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22D43B1-7D1C-99AE-7CDF-9220735D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032405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2D527C8-235E-2C89-461D-D50FC1879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ECE33D6-80D5-200F-9B65-137673FB9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79DD08A-615D-6086-EAED-19F22592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847358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8D09F7-7331-A9CC-2CA5-6043C83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0F0EB3-1EA9-D940-CAF1-CE6466E95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C5BDE7A-DB29-AA4B-AACC-DB3BEF5AA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7C2AD39-3DAD-3586-CE1A-6AAD1DB3E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9DF9354-B857-185C-0D67-1F0D68173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2628B4D-262E-F493-7AF8-6D80CC64D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798741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B38997-A7A3-13E5-7CDE-DAE8985DC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86060D52-838D-39DB-74AF-9840E5920F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615B19B-5C83-E823-EBE6-369B67B730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E32DE91-95A0-F70F-685D-09BBDA21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F23969D-C874-604D-AF1A-0B98F2BF8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44C7145-A634-D471-0F3C-2D89A334F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760408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0CFA2A-876C-F7A3-2961-6C0FA98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4454A68F-644F-A318-07EC-6C5233AE54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7DD199-4C17-1631-75FC-1B5BC4EA9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C1ED4A4-1B60-946E-8740-71CA2CB33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A9F91-3412-5D12-446B-796FB7516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13218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EB27109D-CED1-306D-796B-C9233E1256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3764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197DA4-24B5-7056-607A-4F378561C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733293" cy="595040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40DC8E4-6DFB-77C9-B2A6-37D5844B8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1ABD08-DAE2-FCAC-905F-5AC099931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AA7E861-8766-1798-D45C-646F3D17E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010550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77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8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8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8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5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47150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2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3920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2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9851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2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8673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7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6F9FA4B2-6437-84C0-6F97-E0A0CE633D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6083942"/>
            <a:ext cx="4684759" cy="6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9319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278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endParaRPr lang="cs-CZ" sz="1664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5371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6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1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3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2" y="5454653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0" y="5959031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0009DE89-82A4-5B6C-6265-8C811955F95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374" y="6043844"/>
            <a:ext cx="4458081" cy="60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6378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0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6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2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2B947094-70FC-F9EC-0FD4-CE14F34F38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48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8335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60" y="3582767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2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3B18FC4-48DD-6B6E-BA97-25A36E0780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48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43937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01148DE9-34EA-3447-C16F-DF55AA0BB7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48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4220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0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6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2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0841DBC0-392C-3EBB-E2E2-BFB962C5BC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48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88138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0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2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BDF8E8D-488B-0E2D-B3BB-719320A4D7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48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17043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0" y="5959031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5C5E04D1-C66C-E029-3CDA-4381B42F1E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68" y="6076795"/>
            <a:ext cx="4842931" cy="6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20121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91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163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91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832"/>
              </a:spcBef>
              <a:spcAft>
                <a:spcPts val="832"/>
              </a:spcAft>
              <a:buNone/>
              <a:defRPr sz="1664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8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0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1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1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2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2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92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3"/>
            <a:ext cx="2159355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9356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297129" indent="-297129">
              <a:defRPr/>
            </a:lvl1pPr>
            <a:lvl2pPr marL="594258" indent="-213932">
              <a:buFont typeface="Courier New" panose="02070309020205020404" pitchFamily="49" charset="0"/>
              <a:buChar char="o"/>
              <a:defRPr/>
            </a:lvl2pPr>
            <a:lvl3pPr marL="950812" indent="-190163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80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49194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1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1" y="1703367"/>
            <a:ext cx="10544353" cy="4501692"/>
          </a:xfrm>
          <a:prstGeom prst="rect">
            <a:avLst/>
          </a:prstGeom>
        </p:spPr>
        <p:txBody>
          <a:bodyPr/>
          <a:lstStyle>
            <a:lvl1pPr marL="290177" indent="-290177">
              <a:defRPr/>
            </a:lvl1pPr>
            <a:lvl2pPr marL="580353" indent="-208927">
              <a:buFont typeface="Courier New" panose="02070309020205020404" pitchFamily="49" charset="0"/>
              <a:buChar char="o"/>
              <a:defRPr/>
            </a:lvl2pPr>
            <a:lvl3pPr marL="928565" indent="-185713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80" y="6507905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6" y="6354896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07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5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1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2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9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image" Target="../media/image33.emf"/><Relationship Id="rId5" Type="http://schemas.openxmlformats.org/officeDocument/2006/relationships/theme" Target="../theme/theme17.xml"/><Relationship Id="rId4" Type="http://schemas.openxmlformats.org/officeDocument/2006/relationships/slideLayout" Target="../slideLayouts/slideLayout1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33.emf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</a:t>
            </a:r>
            <a:r>
              <a:rPr lang="cs-CZ" sz="921" baseline="0" err="1">
                <a:solidFill>
                  <a:srgbClr val="004B8D"/>
                </a:solidFill>
              </a:rPr>
              <a:t>Slanařová</a:t>
            </a:r>
            <a:endParaRPr lang="cs-CZ" sz="921" baseline="0">
              <a:solidFill>
                <a:srgbClr val="004B8D"/>
              </a:solidFill>
            </a:endParaRP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0514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301" r:id="rId2"/>
    <p:sldLayoutId id="2147484302" r:id="rId3"/>
    <p:sldLayoutId id="214748430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EA833B0-EA60-1ABD-2373-6B129B983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091" y="373831"/>
            <a:ext cx="10514231" cy="135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EBB55EB-1B60-02BC-47B3-037B1CF06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455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7201B58-7FCC-1FEC-5D49-B18AB0EF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A50A4-1672-465A-9243-C0B4EFB062CA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B6890E3-2203-186F-494B-3C1E4E5D4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F8CCD05-5AFE-B350-DA21-5DA0BD1A98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59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06" r:id="rId2"/>
    <p:sldLayoutId id="2147484307" r:id="rId3"/>
    <p:sldLayoutId id="2147484308" r:id="rId4"/>
    <p:sldLayoutId id="2147484309" r:id="rId5"/>
    <p:sldLayoutId id="2147484310" r:id="rId6"/>
    <p:sldLayoutId id="2147484311" r:id="rId7"/>
    <p:sldLayoutId id="2147484312" r:id="rId8"/>
    <p:sldLayoutId id="2147484313" r:id="rId9"/>
    <p:sldLayoutId id="2147484314" r:id="rId10"/>
    <p:sldLayoutId id="2147484315" r:id="rId11"/>
    <p:sldLayoutId id="2147484316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144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144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61334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3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3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400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  <p:sldLayoutId id="2147484334" r:id="rId12"/>
  </p:sldLayoutIdLst>
  <p:txStyles>
    <p:titleStyle>
      <a:lvl1pPr algn="ctr" defTabSz="1022871" rtl="0" eaLnBrk="1" latinLnBrk="0" hangingPunct="1">
        <a:spcBef>
          <a:spcPct val="0"/>
        </a:spcBef>
        <a:buNone/>
        <a:defRPr sz="49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77" indent="-383577" algn="l" defTabSz="1022871" rtl="0" eaLnBrk="1" latinLnBrk="0" hangingPunct="1">
        <a:spcBef>
          <a:spcPct val="20000"/>
        </a:spcBef>
        <a:buFont typeface="Arial" pitchFamily="34" charset="0"/>
        <a:buChar char="•"/>
        <a:defRPr sz="3577" kern="1200">
          <a:solidFill>
            <a:schemeClr val="tx1"/>
          </a:solidFill>
          <a:latin typeface="+mn-lt"/>
          <a:ea typeface="+mn-ea"/>
          <a:cs typeface="+mn-cs"/>
        </a:defRPr>
      </a:lvl1pPr>
      <a:lvl2pPr marL="831084" indent="-319647" algn="l" defTabSz="1022871" rtl="0" eaLnBrk="1" latinLnBrk="0" hangingPunct="1">
        <a:spcBef>
          <a:spcPct val="20000"/>
        </a:spcBef>
        <a:buFont typeface="Arial" pitchFamily="34" charset="0"/>
        <a:buChar char="–"/>
        <a:defRPr sz="3161" kern="1200">
          <a:solidFill>
            <a:schemeClr val="tx1"/>
          </a:solidFill>
          <a:latin typeface="+mn-lt"/>
          <a:ea typeface="+mn-ea"/>
          <a:cs typeface="+mn-cs"/>
        </a:defRPr>
      </a:lvl2pPr>
      <a:lvl3pPr marL="1278590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662" kern="1200">
          <a:solidFill>
            <a:schemeClr val="tx1"/>
          </a:solidFill>
          <a:latin typeface="+mn-lt"/>
          <a:ea typeface="+mn-ea"/>
          <a:cs typeface="+mn-cs"/>
        </a:defRPr>
      </a:lvl3pPr>
      <a:lvl4pPr marL="1790026" indent="-255719" algn="l" defTabSz="1022871" rtl="0" eaLnBrk="1" latinLnBrk="0" hangingPunct="1">
        <a:spcBef>
          <a:spcPct val="20000"/>
        </a:spcBef>
        <a:buFont typeface="Arial" pitchFamily="34" charset="0"/>
        <a:buChar char="–"/>
        <a:defRPr sz="2246" kern="1200">
          <a:solidFill>
            <a:schemeClr val="tx1"/>
          </a:solidFill>
          <a:latin typeface="+mn-lt"/>
          <a:ea typeface="+mn-ea"/>
          <a:cs typeface="+mn-cs"/>
        </a:defRPr>
      </a:lvl4pPr>
      <a:lvl5pPr marL="2301461" indent="-255719" algn="l" defTabSz="1022871" rtl="0" eaLnBrk="1" latinLnBrk="0" hangingPunct="1">
        <a:spcBef>
          <a:spcPct val="20000"/>
        </a:spcBef>
        <a:buFont typeface="Arial" pitchFamily="34" charset="0"/>
        <a:buChar char="»"/>
        <a:defRPr sz="2246" kern="1200">
          <a:solidFill>
            <a:schemeClr val="tx1"/>
          </a:solidFill>
          <a:latin typeface="+mn-lt"/>
          <a:ea typeface="+mn-ea"/>
          <a:cs typeface="+mn-cs"/>
        </a:defRPr>
      </a:lvl5pPr>
      <a:lvl6pPr marL="2812898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6pPr>
      <a:lvl7pPr marL="3324334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7pPr>
      <a:lvl8pPr marL="3835769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8pPr>
      <a:lvl9pPr marL="4347206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1pPr>
      <a:lvl2pPr marL="511436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2pPr>
      <a:lvl3pPr marL="1022871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3pPr>
      <a:lvl4pPr marL="1534308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4pPr>
      <a:lvl5pPr marL="2045744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5pPr>
      <a:lvl6pPr marL="2557180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6pPr>
      <a:lvl7pPr marL="3068616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7pPr>
      <a:lvl8pPr marL="3580051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8pPr>
      <a:lvl9pPr marL="4091488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po.cz/cz/podnikani/narodni-plan-obnovy/vyzvy/iii--vyzva-digitalni--ekonomika-a-spolecnost--inovativni-start-upy-a-nove-technologie---investice-c--6-demonstrativni-projekty-rozvoje-aplikaci--278861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mmr.gov.cz/cs/narodni-dotace/informace-o-narodnich-dotacnich-programech-mmr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gov.cz/cs/vyzvy-2021-2027/vyzvy/101vyzvairo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irop.gov.cz/cs/vyzvy-2021-2027/vyzvy/102vyzvairo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736384"/>
            <a:ext cx="9927162" cy="1278296"/>
          </a:xfrm>
        </p:spPr>
        <p:txBody>
          <a:bodyPr>
            <a:noAutofit/>
          </a:bodyPr>
          <a:lstStyle/>
          <a:p>
            <a:r>
              <a:rPr lang="cs-CZ" sz="3400"/>
              <a:t>Aktuální informace z Ministerstva pro místní rozvoj </a:t>
            </a:r>
            <a:r>
              <a:rPr lang="cs-CZ" sz="2400"/>
              <a:t>Odbor strategií a analýz regionální politiky a politiky bydlení</a:t>
            </a:r>
            <a:br>
              <a:rPr lang="cs-CZ" sz="3400"/>
            </a:br>
            <a:endParaRPr lang="cs-CZ" sz="34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/>
              <a:t>Regionální stálá konference Karlovarského kraje, 29. dubna 2024</a:t>
            </a: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B85633B-D332-4A38-B074-C119AF9C0125}"/>
              </a:ext>
            </a:extLst>
          </p:cNvPr>
          <p:cNvSpPr txBox="1"/>
          <p:nvPr/>
        </p:nvSpPr>
        <p:spPr>
          <a:xfrm>
            <a:off x="870156" y="3864335"/>
            <a:ext cx="536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1285202-850E-3FE6-552A-B16932CBF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138978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sz="4000"/>
              <a:t>1.4.1.6 Demonstrativní aplikace </a:t>
            </a:r>
            <a:br>
              <a:rPr lang="cs-CZ" sz="4000"/>
            </a:br>
            <a:r>
              <a:rPr lang="cs-CZ" sz="4000"/>
              <a:t>ekosystému sítí 5G</a:t>
            </a:r>
            <a:br>
              <a:rPr lang="cs-CZ"/>
            </a:br>
            <a:endParaRPr lang="cs-CZ"/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C478439-E285-93A9-22DF-85461D56E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92500" lnSpcReduction="10000"/>
          </a:bodyPr>
          <a:lstStyle/>
          <a:p>
            <a:pPr marL="457200" indent="-457200">
              <a:buFont typeface="Arial"/>
              <a:buChar char="•"/>
            </a:pPr>
            <a:r>
              <a:rPr lang="cs-CZ" sz="2400">
                <a:latin typeface="Arial"/>
                <a:cs typeface="Arial"/>
              </a:rPr>
              <a:t>Výzva MMR – demonstrativní aplikace 5G pro chytrá města, obce a regiony</a:t>
            </a:r>
            <a:endParaRPr lang="cs-CZ" sz="2400">
              <a:solidFill>
                <a:srgbClr val="808080"/>
              </a:solidFill>
              <a:latin typeface="Arial"/>
              <a:cs typeface="Arial"/>
            </a:endParaRPr>
          </a:p>
          <a:p>
            <a:pPr marL="866775" lvl="1" indent="-2921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14. 2. ukončen příjem žádostí </a:t>
            </a:r>
          </a:p>
          <a:p>
            <a:pPr marL="866775" lvl="1" indent="-2921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Podpořeno bude 5 pilotních projektů: Autonomní veřejná doprava (Plzeň), Komunikace mezi vozidly (Karlovy Vary), Mobilní využití technologie 5G policií (Bílina), Bezpečnost veřejných prostranství (Ústí nad Labem)</a:t>
            </a:r>
            <a:endParaRPr lang="cs-CZ" sz="2000"/>
          </a:p>
          <a:p>
            <a:pPr marL="866775" lvl="1" indent="-292100"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Výzva se setkala s </a:t>
            </a:r>
            <a:r>
              <a:rPr lang="cs-CZ" sz="2000" b="1">
                <a:latin typeface="Arial"/>
                <a:cs typeface="Arial"/>
              </a:rPr>
              <a:t>velkým zájmem</a:t>
            </a:r>
            <a:r>
              <a:rPr lang="cs-CZ" sz="2000">
                <a:latin typeface="Arial"/>
                <a:cs typeface="Arial"/>
              </a:rPr>
              <a:t>, podáno bylo 77 žádostí o podporu</a:t>
            </a:r>
          </a:p>
          <a:p>
            <a:pPr marL="457200" indent="-457200">
              <a:buFont typeface="Arial"/>
              <a:buChar char="•"/>
            </a:pPr>
            <a:r>
              <a:rPr lang="cs-CZ" sz="2400" b="1">
                <a:latin typeface="Arial"/>
                <a:cs typeface="Arial"/>
              </a:rPr>
              <a:t>Výzva MPO – Demonstrativní projekty rozvoje aplikací pro průmyslové oblasti za použití sítí 5G</a:t>
            </a:r>
            <a:endParaRPr lang="cs-CZ" sz="2400" b="1"/>
          </a:p>
          <a:p>
            <a:pPr marL="866775" lvl="1" indent="-3429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Žádáme o pomoc s distribucí zájemcům, ve výzvě je k dispozici 360 mil. Kč</a:t>
            </a:r>
          </a:p>
          <a:p>
            <a:pPr marL="866775" lvl="1" indent="-3429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Termín </a:t>
            </a:r>
            <a:r>
              <a:rPr lang="cs-CZ" sz="20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ukončení příjmu žádostí je </a:t>
            </a:r>
            <a:r>
              <a:rPr lang="cs-CZ" sz="20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30. 6. 2024</a:t>
            </a:r>
            <a:r>
              <a:rPr lang="cs-CZ" sz="20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 / až do vyčerpání alokace</a:t>
            </a:r>
            <a:endParaRPr lang="cs-CZ" sz="2000">
              <a:solidFill>
                <a:srgbClr val="000000"/>
              </a:solidFill>
              <a:latin typeface="Arial"/>
              <a:cs typeface="Arial"/>
            </a:endParaRPr>
          </a:p>
          <a:p>
            <a:pPr marL="866775" lvl="1" indent="-3429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O této průběžné výzvě není rozšířené povědomí a je vysoká šance na získání podpory</a:t>
            </a:r>
          </a:p>
          <a:p>
            <a:pPr marL="866775" lvl="1" indent="-342900">
              <a:spcAft>
                <a:spcPts val="1024"/>
              </a:spcAft>
              <a:buFont typeface="Courier New"/>
              <a:buChar char="o"/>
            </a:pPr>
            <a:r>
              <a:rPr lang="cs-CZ" sz="2000">
                <a:latin typeface="Arial"/>
                <a:cs typeface="Arial"/>
              </a:rPr>
              <a:t>Více informací na </a:t>
            </a:r>
            <a:r>
              <a:rPr lang="cs-CZ" sz="2000">
                <a:latin typeface="Arial"/>
                <a:cs typeface="Arial"/>
                <a:hlinkClick r:id="rId3"/>
              </a:rPr>
              <a:t>webu MPO</a:t>
            </a:r>
            <a:endParaRPr lang="cs-CZ" sz="2000"/>
          </a:p>
        </p:txBody>
      </p:sp>
      <p:pic>
        <p:nvPicPr>
          <p:cNvPr id="5" name="Obrázek 4" descr="Obsah obrázku text, snímek obrazovky, Písmo, Grafika&#10;&#10;Popis se vygeneroval automaticky.">
            <a:extLst>
              <a:ext uri="{FF2B5EF4-FFF2-40B4-BE49-F238E27FC236}">
                <a16:creationId xmlns:a16="http://schemas.microsoft.com/office/drawing/2014/main" id="{840085D1-46A9-868C-137D-641A945C73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3534" y="138978"/>
            <a:ext cx="4573999" cy="1079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ázek 3" descr="Obsah obrázku text, autobus, snímek obrazovky, panoráma">
            <a:extLst>
              <a:ext uri="{FF2B5EF4-FFF2-40B4-BE49-F238E27FC236}">
                <a16:creationId xmlns:a16="http://schemas.microsoft.com/office/drawing/2014/main" id="{26550F6B-B272-0DE6-C3CD-9983A863C8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476" y="5858217"/>
            <a:ext cx="5820937" cy="116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00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1285202-850E-3FE6-552A-B16932CBF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303523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sz="4000"/>
              <a:t>2.10 Dostupné nájemní bydlení</a:t>
            </a:r>
            <a:br>
              <a:rPr lang="cs-CZ"/>
            </a:br>
            <a:endParaRPr lang="cs-CZ"/>
          </a:p>
        </p:txBody>
      </p:sp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C478439-E285-93A9-22DF-85461D56E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199" y="1476988"/>
            <a:ext cx="11184693" cy="4999116"/>
          </a:xfrm>
        </p:spPr>
        <p:txBody>
          <a:bodyPr lIns="91440" tIns="45720" rIns="91440" bIns="45720" anchor="t">
            <a:noAutofit/>
          </a:bodyPr>
          <a:lstStyle/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Výstavba nových sociálních bytů a rekonstrukci neobyvatelných bytů za účelem vzniku sociálních bytů</a:t>
            </a:r>
            <a:endParaRPr lang="cs-CZ" sz="2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6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Předpoklad vyhlášení v září 2024 </a:t>
            </a:r>
          </a:p>
          <a:p>
            <a:pPr algn="just" fontAlgn="base">
              <a:spcBef>
                <a:spcPts val="0"/>
              </a:spcBef>
            </a:pP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Výzva bude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bonifikovat projekty, </a:t>
            </a: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jež obsahují 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kromě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dostupného bydlení </a:t>
            </a: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také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podíl bydlení sociálního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2000" b="0" i="1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tj. dle definice a podmínek používaných v IROP, do 6. příjmového decilu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Pokud bude projekt obsahovat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sociální bydlení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jeho realizace bude podpořena </a:t>
            </a:r>
          </a:p>
          <a:p>
            <a:pPr lvl="1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6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dotací z národního rozpočtu min. </a:t>
            </a:r>
            <a:r>
              <a:rPr lang="cs-CZ" sz="1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30 %</a:t>
            </a:r>
            <a:r>
              <a:rPr lang="cs-CZ" sz="16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1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6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dále je podmínkou vlastní </a:t>
            </a:r>
            <a:r>
              <a:rPr lang="cs-CZ" sz="1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spoluúčast min. 10 %</a:t>
            </a:r>
            <a:r>
              <a:rPr lang="cs-CZ" sz="16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zbytek bude pokryt zvýhodněným úvěrem SFPI </a:t>
            </a:r>
            <a:r>
              <a:rPr lang="cs-CZ" sz="16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příp. </a:t>
            </a:r>
            <a:r>
              <a:rPr lang="cs-CZ" sz="1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mixem komerčního úvěru a úvěru SFPI.</a:t>
            </a:r>
            <a:endParaRPr lang="cs-CZ" sz="1600" b="0" i="0" u="none" strike="noStrike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 projektovou přípravu </a:t>
            </a: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záměrů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na dostupné bydlení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obsahující podíl sociálního bydlení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lze využít 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chystanou druhou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výzvu v rámci komponenty 4.1.3 NPO.</a:t>
            </a:r>
            <a:endParaRPr lang="cs-CZ" sz="2000" b="0" i="0" u="none" strike="noStrike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Jak projektová, tak realizační výzva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bonifikují</a:t>
            </a:r>
            <a:r>
              <a:rPr lang="cs-CZ" sz="200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kromě podílu sociálního bydlení </a:t>
            </a:r>
            <a:r>
              <a:rPr lang="cs-CZ" sz="20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regiony HSOÚ a strukturálně ohrožené, rekonstrukce, památkové objekty a objekty ve vyšším standardu šetrného nakládání s energiemi</a:t>
            </a: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oproti platné legislativě ČR, např. v souladu </a:t>
            </a:r>
            <a:b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 taxonomií EU atp.</a:t>
            </a:r>
            <a:endParaRPr lang="cs-CZ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 descr="Obsah obrázku text, snímek obrazovky, Písmo, Grafika&#10;&#10;Popis se vygeneroval automaticky.">
            <a:extLst>
              <a:ext uri="{FF2B5EF4-FFF2-40B4-BE49-F238E27FC236}">
                <a16:creationId xmlns:a16="http://schemas.microsoft.com/office/drawing/2014/main" id="{840085D1-46A9-868C-137D-641A945C7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3534" y="138978"/>
            <a:ext cx="4573999" cy="1079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49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181A54D-FA59-3699-630F-759A1201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/>
              <a:t>Národní dotační programy MMR</a:t>
            </a:r>
          </a:p>
        </p:txBody>
      </p:sp>
    </p:spTree>
    <p:extLst>
      <p:ext uri="{BB962C8B-B14F-4D97-AF65-F5344CB8AC3E}">
        <p14:creationId xmlns:p14="http://schemas.microsoft.com/office/powerpoint/2010/main" val="2119268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4D3207-5949-9D16-C8BE-9E6DE5311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dotační programy MMR 2024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24075784-CF60-5AD0-428E-07CF982F5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880" y="1462783"/>
            <a:ext cx="9252200" cy="481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21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12676C-11DF-51F4-7206-5F981B618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Plánované výzvy NDT MMR (SFPI) v roce 2024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A066B29-885B-8EF2-15F1-D21655FC8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5264"/>
            <a:ext cx="11484864" cy="4936184"/>
          </a:xfrm>
        </p:spPr>
        <p:txBody>
          <a:bodyPr/>
          <a:lstStyle/>
          <a:p>
            <a:pPr marL="0" lvl="0" indent="0">
              <a:lnSpc>
                <a:spcPct val="107000"/>
              </a:lnSpc>
              <a:buNone/>
            </a:pPr>
            <a:r>
              <a:rPr lang="cs-CZ" sz="28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Bydlení</a:t>
            </a:r>
            <a:endParaRPr lang="cs-CZ" sz="28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Dostupné nájemní bydlení</a:t>
            </a:r>
            <a:r>
              <a:rPr lang="cs-CZ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(1000 mil. Kč ze SR 24; 3.Q 24) (SFPI)</a:t>
            </a:r>
          </a:p>
          <a:p>
            <a:pPr lvl="1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Podpora bydlení</a:t>
            </a:r>
            <a:r>
              <a:rPr lang="cs-CZ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nový program (500 mil. Kč z NNV; 3.Q 24) (SFPI)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Podpora bydlení</a:t>
            </a:r>
            <a:r>
              <a:rPr lang="cs-CZ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nový program </a:t>
            </a:r>
            <a:r>
              <a:rPr lang="cs-CZ" sz="2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výzva (200 mil. Kč z SDV 25;</a:t>
            </a:r>
            <a:r>
              <a:rPr kumimoji="0" lang="cs-CZ" sz="22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4.Q 24</a:t>
            </a:r>
            <a:r>
              <a:rPr lang="cs-CZ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(SFPI)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cs-CZ" sz="28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Regionální rozvoj</a:t>
            </a:r>
            <a:endParaRPr lang="cs-CZ" sz="28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Obnova místních komunikací </a:t>
            </a:r>
            <a:r>
              <a:rPr lang="cs-CZ" sz="2000" b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zvýhodněné úvěry NRB</a:t>
            </a:r>
            <a:r>
              <a:rPr lang="cs-CZ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(100 mil. Kč ze SR 24; 1.Q 24)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Podpora rozvoje hospodářsky a sociálně ohrožených území</a:t>
            </a:r>
            <a:r>
              <a:rPr lang="cs-CZ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(140 mil. Kč ze SR 24; 2.Q 24)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Podpora revitalizace území </a:t>
            </a:r>
            <a:r>
              <a:rPr lang="cs-CZ" sz="20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–</a:t>
            </a: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demolice v soc. vyloučených lokalitách</a:t>
            </a:r>
            <a:r>
              <a:rPr lang="cs-CZ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(90 mil. Kč z NNV; 1.Q 24)</a:t>
            </a:r>
          </a:p>
          <a:p>
            <a:pPr lvl="1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Obnova obecního a krajského majetku po živelní pohromě</a:t>
            </a:r>
            <a:r>
              <a:rPr lang="cs-CZ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DT č. 2 (200 mil. Kč z NNV; 1.Q 24) </a:t>
            </a:r>
            <a:r>
              <a:rPr lang="cs-CZ" sz="20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VYHLÁŠENA 8. 1. 24</a:t>
            </a:r>
          </a:p>
          <a:p>
            <a:pPr lvl="1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Obnova a rozvoj pevnostních měst Terezín a Josefov</a:t>
            </a:r>
            <a:r>
              <a:rPr lang="cs-CZ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(120 mil. Kč ze SR 24; 3.Q 24)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cs-CZ" sz="2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147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4EB9D8-C802-7423-C6B0-4DA6EF337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Plánované  NDT MMR (SFPI) v roce 2024 a 2025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7A828C0-7ED8-482F-15BB-F207365E5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937" y="1489094"/>
            <a:ext cx="11332543" cy="4633874"/>
          </a:xfrm>
        </p:spPr>
        <p:txBody>
          <a:bodyPr lIns="91440" tIns="45720" rIns="91440" bIns="45720" anchor="t"/>
          <a:lstStyle/>
          <a:p>
            <a:pPr marL="0" lvl="0" indent="0">
              <a:lnSpc>
                <a:spcPct val="107000"/>
              </a:lnSpc>
              <a:buNone/>
            </a:pPr>
            <a:r>
              <a:rPr lang="cs-CZ" sz="2800" b="1">
                <a:effectLst/>
                <a:latin typeface="Calibri"/>
                <a:ea typeface="Calibri"/>
                <a:cs typeface="Times New Roman"/>
              </a:rPr>
              <a:t>Územní plánování</a:t>
            </a:r>
          </a:p>
          <a:p>
            <a:pPr marL="998855" lvl="1" indent="-384175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architektonických a urbanistických soutěží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(5 mil. Kč ze SR 25; 4.Q 24)</a:t>
            </a:r>
          </a:p>
          <a:p>
            <a:pPr marL="998855" lvl="1" indent="-384175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územně plánovacích činností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(45 mil. Kč ze SR 25; 4.Q 24)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cs-CZ" sz="2800" b="1">
                <a:latin typeface="Calibri"/>
                <a:ea typeface="Calibri"/>
                <a:cs typeface="Times New Roman"/>
              </a:rPr>
              <a:t>Cestovní ruch</a:t>
            </a:r>
            <a:endParaRPr lang="cs-CZ" sz="2800" b="1">
              <a:effectLst/>
              <a:latin typeface="Calibri"/>
              <a:ea typeface="Calibri"/>
              <a:cs typeface="Times New Roman"/>
            </a:endParaRPr>
          </a:p>
          <a:p>
            <a:pPr marL="998855" lvl="1" indent="-384175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veřejné infrastruktury</a:t>
            </a:r>
            <a:r>
              <a:rPr lang="pl-PL" sz="2200" b="1">
                <a:effectLst/>
                <a:latin typeface="Calibri"/>
                <a:ea typeface="Calibri"/>
                <a:cs typeface="Times New Roman"/>
              </a:rPr>
              <a:t> CR 2025+</a:t>
            </a:r>
            <a:r>
              <a:rPr lang="pl-PL" sz="2200">
                <a:effectLst/>
                <a:latin typeface="Calibri"/>
                <a:ea typeface="Calibri"/>
                <a:cs typeface="Times New Roman"/>
              </a:rPr>
              <a:t>, </a:t>
            </a:r>
            <a:r>
              <a:rPr lang="cs-CZ" sz="2200" b="1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nový program 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cs-CZ" sz="2200">
                <a:latin typeface="Calibri"/>
                <a:ea typeface="Calibri"/>
                <a:cs typeface="Times New Roman"/>
              </a:rPr>
              <a:t>90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mil. Kč ze SR 25; 4.Q 24)</a:t>
            </a:r>
          </a:p>
          <a:p>
            <a:pPr marL="998855" lvl="1" indent="-384175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destinačního managementu CR 2025+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, </a:t>
            </a:r>
            <a:r>
              <a:rPr lang="cs-CZ" sz="2200" b="1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nový program 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cs-CZ" sz="2200">
                <a:latin typeface="Calibri"/>
                <a:ea typeface="Calibri"/>
                <a:cs typeface="Times New Roman"/>
              </a:rPr>
              <a:t>90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mil. Kč </a:t>
            </a:r>
            <a:r>
              <a:rPr lang="cs-CZ" sz="2200">
                <a:latin typeface="Calibri"/>
                <a:ea typeface="Calibri"/>
                <a:cs typeface="Times New Roman"/>
              </a:rPr>
              <a:t>ze SR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25; 4.Q 24) Pozor! MMR bude vyjednávat navýšení alokace programů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cs-CZ" sz="2800" b="1">
                <a:effectLst/>
                <a:latin typeface="Calibri"/>
                <a:ea typeface="Calibri"/>
                <a:cs typeface="Times New Roman"/>
              </a:rPr>
              <a:t>Ostatní</a:t>
            </a:r>
          </a:p>
          <a:p>
            <a:pPr marL="998855" lvl="1" indent="-384175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NNO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(55 mil. Kč ze SR 25; 4.Q 24)</a:t>
            </a:r>
          </a:p>
          <a:p>
            <a:pPr marL="998971" marR="0" lvl="1" indent="-384219" algn="l" defTabSz="1229502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cs-CZ" sz="2200" b="1">
                <a:effectLst/>
                <a:latin typeface="Calibri"/>
                <a:ea typeface="Calibri"/>
                <a:cs typeface="Times New Roman"/>
              </a:rPr>
              <a:t>Podpora odstraňování bariér v budovách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 (10 mil. Kč ze SR</a:t>
            </a:r>
            <a:r>
              <a:rPr lang="cs-CZ" sz="2200">
                <a:latin typeface="Calibri"/>
                <a:ea typeface="Calibri"/>
                <a:cs typeface="Times New Roman"/>
              </a:rPr>
              <a:t>; 1.Q 24</a:t>
            </a:r>
            <a:r>
              <a:rPr lang="cs-CZ" sz="2200">
                <a:effectLst/>
                <a:latin typeface="Calibri"/>
                <a:ea typeface="Calibri"/>
                <a:cs typeface="Times New Roman"/>
              </a:rPr>
              <a:t>)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VYHLÁŠENY </a:t>
            </a:r>
            <a:r>
              <a:rPr lang="cs-CZ" sz="20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2. 24</a:t>
            </a:r>
          </a:p>
          <a:p>
            <a:pPr marL="998855" lvl="1" indent="-384175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cs-CZ" sz="2200">
              <a:effectLst/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7551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EEFCC3-F7BD-2AB4-5484-E9ED3E821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11125"/>
            <a:ext cx="4362450" cy="925313"/>
          </a:xfrm>
        </p:spPr>
        <p:txBody>
          <a:bodyPr>
            <a:normAutofit fontScale="90000"/>
          </a:bodyPr>
          <a:lstStyle/>
          <a:p>
            <a:r>
              <a:rPr lang="cs-CZ"/>
              <a:t>Harmonogram výzev národních programů</a:t>
            </a:r>
          </a:p>
        </p:txBody>
      </p:sp>
      <p:pic>
        <p:nvPicPr>
          <p:cNvPr id="8" name="Obrázek 7" descr="Obsah obrázku text, snímek obrazovky, diagram, Paralelní&#10;&#10;Popis byl vytvořen automaticky">
            <a:extLst>
              <a:ext uri="{FF2B5EF4-FFF2-40B4-BE49-F238E27FC236}">
                <a16:creationId xmlns:a16="http://schemas.microsoft.com/office/drawing/2014/main" id="{7BAC5F17-5547-8F67-51C3-110F709048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" t="2713" r="27157" b="5177"/>
          <a:stretch/>
        </p:blipFill>
        <p:spPr>
          <a:xfrm>
            <a:off x="4533900" y="-31656"/>
            <a:ext cx="7666038" cy="7053170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4A0B2008-BB42-C4A3-CD43-0931B3EEAE41}"/>
              </a:ext>
            </a:extLst>
          </p:cNvPr>
          <p:cNvSpPr txBox="1"/>
          <p:nvPr/>
        </p:nvSpPr>
        <p:spPr>
          <a:xfrm>
            <a:off x="323850" y="2019300"/>
            <a:ext cx="3619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/>
              </a:rPr>
              <a:t>Klikněte pro zobrazení na webu MMR</a:t>
            </a: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320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2A9A984-AED4-4990-9922-A7E960154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12" y="2217591"/>
            <a:ext cx="11260512" cy="1293165"/>
          </a:xfrm>
        </p:spPr>
        <p:txBody>
          <a:bodyPr>
            <a:normAutofit/>
          </a:bodyPr>
          <a:lstStyle/>
          <a:p>
            <a:r>
              <a:rPr lang="cs-CZ" sz="5400"/>
              <a:t>Vesnice roku 2024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52560749-E117-9282-F0AC-E27A1735E388}"/>
              </a:ext>
            </a:extLst>
          </p:cNvPr>
          <p:cNvSpPr txBox="1"/>
          <p:nvPr/>
        </p:nvSpPr>
        <p:spPr>
          <a:xfrm>
            <a:off x="1406769" y="3962401"/>
            <a:ext cx="963636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cs-CZ" sz="3600" b="1">
              <a:solidFill>
                <a:srgbClr val="034EA2"/>
              </a:solidFill>
              <a:latin typeface="+mj-lt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7504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4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82203"/>
            <a:ext cx="12187365" cy="6857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4351" y="82203"/>
            <a:ext cx="7066058" cy="6857107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Obrázek 5" descr="Obsah obrázku strom, venku, obloha, rostlina&#10;&#10;Popis byl vytvořen automaticky">
            <a:extLst>
              <a:ext uri="{FF2B5EF4-FFF2-40B4-BE49-F238E27FC236}">
                <a16:creationId xmlns:a16="http://schemas.microsoft.com/office/drawing/2014/main" id="{C4904906-B618-1853-1B16-81514D0B3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59" cy="7021513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75ED49B9-7D42-AF92-6769-22D487F83809}"/>
              </a:ext>
            </a:extLst>
          </p:cNvPr>
          <p:cNvSpPr/>
          <p:nvPr/>
        </p:nvSpPr>
        <p:spPr>
          <a:xfrm>
            <a:off x="0" y="0"/>
            <a:ext cx="12193459" cy="7021513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B02B8E6-E822-2D32-ADC7-52F814169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96" y="1834574"/>
            <a:ext cx="9026384" cy="4842663"/>
          </a:xfrm>
          <a:noFill/>
        </p:spPr>
        <p:txBody>
          <a:bodyPr anchor="ctr">
            <a:normAutofit/>
          </a:bodyPr>
          <a:lstStyle/>
          <a:p>
            <a:pPr marL="342866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>
                <a:latin typeface="Century Gothic"/>
                <a:cs typeface="Arial"/>
              </a:rPr>
              <a:t>Letos běží již </a:t>
            </a:r>
            <a:r>
              <a:rPr lang="cs-CZ" sz="2200" b="1">
                <a:latin typeface="Century Gothic"/>
                <a:cs typeface="Arial"/>
              </a:rPr>
              <a:t>28. ročník</a:t>
            </a:r>
            <a:r>
              <a:rPr lang="cs-CZ" sz="2200">
                <a:latin typeface="Century Gothic"/>
                <a:cs typeface="Arial"/>
              </a:rPr>
              <a:t> soutěže</a:t>
            </a:r>
          </a:p>
          <a:p>
            <a:pPr marL="342866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200">
              <a:latin typeface="Century Gothic"/>
              <a:cs typeface="Arial"/>
            </a:endParaRPr>
          </a:p>
          <a:p>
            <a:pPr marL="342866" indent="-342866" algn="l">
              <a:buFont typeface="Arial" panose="020B0604020202020204" pitchFamily="34" charset="0"/>
              <a:buChar char="•"/>
            </a:pPr>
            <a:r>
              <a:rPr lang="cs-CZ" sz="2200">
                <a:latin typeface="Century Gothic" panose="020B0502020202020204" pitchFamily="34" charset="0"/>
              </a:rPr>
              <a:t>Hlásit se mohou </a:t>
            </a:r>
            <a:r>
              <a:rPr lang="cs-CZ" sz="2200" b="1">
                <a:latin typeface="Century Gothic" panose="020B0502020202020204" pitchFamily="34" charset="0"/>
              </a:rPr>
              <a:t>obce do 7 500 obyvatel </a:t>
            </a:r>
            <a:r>
              <a:rPr lang="cs-CZ" sz="2200">
                <a:latin typeface="Century Gothic" panose="020B0502020202020204" pitchFamily="34" charset="0"/>
              </a:rPr>
              <a:t>se zpracovaným dokumentem zabývajícím se rozvojem města</a:t>
            </a:r>
          </a:p>
          <a:p>
            <a:pPr marL="342866" indent="-342866" algn="l">
              <a:buFont typeface="Arial" panose="020B0604020202020204" pitchFamily="34" charset="0"/>
              <a:buChar char="•"/>
            </a:pPr>
            <a:endParaRPr lang="cs-CZ" sz="2200">
              <a:latin typeface="Century Gothic" panose="020B0502020202020204" pitchFamily="34" charset="0"/>
            </a:endParaRPr>
          </a:p>
          <a:p>
            <a:pPr marL="342866" indent="-342866" algn="l">
              <a:buFont typeface="Arial" panose="020B0604020202020204" pitchFamily="34" charset="0"/>
              <a:buChar char="•"/>
            </a:pPr>
            <a:r>
              <a:rPr lang="cs-CZ" sz="2200">
                <a:latin typeface="Century Gothic" panose="020B0502020202020204" pitchFamily="34" charset="0"/>
              </a:rPr>
              <a:t>Pro oceněné jsou připraveny </a:t>
            </a:r>
            <a:r>
              <a:rPr lang="cs-CZ" sz="2200" b="1">
                <a:latin typeface="Century Gothic" panose="020B0502020202020204" pitchFamily="34" charset="0"/>
              </a:rPr>
              <a:t>finanční odměny formou dotace</a:t>
            </a:r>
          </a:p>
          <a:p>
            <a:pPr marL="342866" indent="-342866" algn="l">
              <a:buFont typeface="Arial" panose="020B0604020202020204" pitchFamily="34" charset="0"/>
              <a:buChar char="•"/>
            </a:pPr>
            <a:endParaRPr lang="cs-CZ" sz="2200">
              <a:latin typeface="Century Gothic" panose="020B0502020202020204" pitchFamily="34" charset="0"/>
            </a:endParaRPr>
          </a:p>
          <a:p>
            <a:pPr marL="342866" indent="-342866" algn="l"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Příjem přihlášek od 6. března 2024 do 26. dubna 2024</a:t>
            </a:r>
            <a:endParaRPr lang="cs-CZ" sz="2200" b="1">
              <a:latin typeface="Century Gothic" panose="020B0502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266B6D-5AF0-6FBE-AEA1-CB54189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452" y="6068228"/>
            <a:ext cx="2056265" cy="44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6DB6B46-3A84-DE1B-69C3-788EE26716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0" t="2739" r="1115" b="2023"/>
          <a:stretch/>
        </p:blipFill>
        <p:spPr>
          <a:xfrm>
            <a:off x="9734726" y="3257563"/>
            <a:ext cx="2099991" cy="238332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C7EBF70-E0F8-9A3A-D57D-EB5E5C3DAB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02" t="2373" r="1063" b="2773"/>
          <a:stretch/>
        </p:blipFill>
        <p:spPr>
          <a:xfrm>
            <a:off x="9734726" y="629976"/>
            <a:ext cx="2099991" cy="2383320"/>
          </a:xfrm>
          <a:prstGeom prst="rect">
            <a:avLst/>
          </a:prstGeom>
        </p:spPr>
      </p:pic>
      <p:pic>
        <p:nvPicPr>
          <p:cNvPr id="18" name="Obrázek 17" descr="Obsah obrázku Písmo, text, Grafika, logo&#10;&#10;Popis byl vytvořen automaticky">
            <a:extLst>
              <a:ext uri="{FF2B5EF4-FFF2-40B4-BE49-F238E27FC236}">
                <a16:creationId xmlns:a16="http://schemas.microsoft.com/office/drawing/2014/main" id="{8F876A9E-6C66-4012-7AAF-529FF20DE1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54" y="344275"/>
            <a:ext cx="6485075" cy="147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strom, venku, obloha, rostlina&#10;&#10;Popis byl vytvořen automaticky">
            <a:extLst>
              <a:ext uri="{FF2B5EF4-FFF2-40B4-BE49-F238E27FC236}">
                <a16:creationId xmlns:a16="http://schemas.microsoft.com/office/drawing/2014/main" id="{C4904906-B618-1853-1B16-81514D0B3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6" y="0"/>
            <a:ext cx="12193459" cy="7021513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75ED49B9-7D42-AF92-6769-22D487F83809}"/>
              </a:ext>
            </a:extLst>
          </p:cNvPr>
          <p:cNvSpPr/>
          <p:nvPr/>
        </p:nvSpPr>
        <p:spPr>
          <a:xfrm>
            <a:off x="0" y="0"/>
            <a:ext cx="12193459" cy="7021512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B02B8E6-E822-2D32-ADC7-52F814169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63313"/>
            <a:ext cx="9561855" cy="4548652"/>
          </a:xfrm>
          <a:noFill/>
        </p:spPr>
        <p:txBody>
          <a:bodyPr anchor="ctr">
            <a:noAutofit/>
          </a:bodyPr>
          <a:lstStyle/>
          <a:p>
            <a:pPr marL="342866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>
                <a:latin typeface="Century Gothic"/>
                <a:cs typeface="Arial"/>
              </a:rPr>
              <a:t>Inovujeme a reagujeme na zpětnou vazbu: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Nové webové stránky soutěže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Elektronizace přihlašovacího a hodnotícího procesu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Zpětná vazba </a:t>
            </a:r>
            <a:r>
              <a:rPr lang="cs-CZ" sz="2200">
                <a:latin typeface="Century Gothic"/>
                <a:cs typeface="Arial"/>
              </a:rPr>
              <a:t>obcím v návaznosti na návštěvy komisí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>
                <a:latin typeface="Century Gothic"/>
                <a:cs typeface="Arial"/>
              </a:rPr>
              <a:t>Nová stuha: </a:t>
            </a:r>
            <a:r>
              <a:rPr lang="cs-CZ" sz="2200" b="1">
                <a:solidFill>
                  <a:srgbClr val="7030A0"/>
                </a:solidFill>
                <a:latin typeface="Century Gothic"/>
                <a:cs typeface="Arial"/>
              </a:rPr>
              <a:t>FIALOVÁ STUHA </a:t>
            </a:r>
            <a:r>
              <a:rPr lang="cs-CZ" sz="2200" b="1">
                <a:latin typeface="Century Gothic"/>
                <a:cs typeface="Arial"/>
              </a:rPr>
              <a:t>za inovativní řešení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Navýšení finanční alokace </a:t>
            </a:r>
            <a:r>
              <a:rPr lang="cs-CZ" sz="2200">
                <a:latin typeface="Century Gothic"/>
                <a:cs typeface="Arial"/>
              </a:rPr>
              <a:t>pro odměny formou dotací pro vybrané stuhy a první, druhé a třetí místo v celostátním kole</a:t>
            </a:r>
          </a:p>
          <a:p>
            <a:pPr marL="800020" lvl="1" indent="-342866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200" b="1">
                <a:latin typeface="Century Gothic"/>
                <a:cs typeface="Arial"/>
              </a:rPr>
              <a:t>Změna místa vyhlášení výsledků celostátního kola: </a:t>
            </a:r>
            <a:r>
              <a:rPr lang="cs-CZ" sz="2200">
                <a:latin typeface="Century Gothic"/>
                <a:cs typeface="Arial"/>
              </a:rPr>
              <a:t>vždy v kraji vítězné obce z minulého ročníku: 21. září 2024, Uherské Hradiště</a:t>
            </a:r>
          </a:p>
        </p:txBody>
      </p:sp>
      <p:pic>
        <p:nvPicPr>
          <p:cNvPr id="10" name="Obrázek 9" descr="Obsah obrázku Písmo, text, Grafika, logo&#10;&#10;Popis byl vytvořen automaticky">
            <a:extLst>
              <a:ext uri="{FF2B5EF4-FFF2-40B4-BE49-F238E27FC236}">
                <a16:creationId xmlns:a16="http://schemas.microsoft.com/office/drawing/2014/main" id="{67130B4F-978C-6882-6C5F-4B68670BA0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54" y="344275"/>
            <a:ext cx="6485075" cy="147125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F266B6D-5AF0-6FBE-AEA1-CB54189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452" y="6068228"/>
            <a:ext cx="2056265" cy="44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6DB6B46-3A84-DE1B-69C3-788EE26716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0" t="2739" r="1115" b="2023"/>
          <a:stretch/>
        </p:blipFill>
        <p:spPr>
          <a:xfrm>
            <a:off x="9734726" y="3257563"/>
            <a:ext cx="2099991" cy="238332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C7EBF70-E0F8-9A3A-D57D-EB5E5C3DAB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2" t="2373" r="1063" b="2773"/>
          <a:stretch/>
        </p:blipFill>
        <p:spPr>
          <a:xfrm>
            <a:off x="9734726" y="629976"/>
            <a:ext cx="2099991" cy="23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0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24C2EF-71E4-9B71-1FDD-E4D40DEB3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 příspěvku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09E1AA-FB5C-DDE8-B68B-ECAB7E146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380676"/>
            <a:ext cx="11349598" cy="4799084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3200"/>
              <a:t>Budoucnost koheze</a:t>
            </a:r>
          </a:p>
          <a:p>
            <a:pPr marL="461010" indent="-461010"/>
            <a:r>
              <a:rPr lang="cs-CZ" sz="3200"/>
              <a:t>Novinky v politice bydlení </a:t>
            </a:r>
            <a:endParaRPr lang="cs-CZ" sz="3200">
              <a:ea typeface="Calibri"/>
              <a:cs typeface="Calibri"/>
            </a:endParaRPr>
          </a:p>
          <a:p>
            <a:pPr marL="461010" indent="-461010"/>
            <a:r>
              <a:rPr lang="cs-CZ" sz="3200"/>
              <a:t>Národní plán obnovy </a:t>
            </a:r>
          </a:p>
          <a:p>
            <a:pPr marL="998855" lvl="1" indent="-461010"/>
            <a:r>
              <a:rPr lang="cs-CZ" sz="2400"/>
              <a:t>4.1.3. Systémové podpora veřejných investic </a:t>
            </a:r>
            <a:endParaRPr lang="cs-CZ" sz="2400">
              <a:ea typeface="Calibri"/>
              <a:cs typeface="Calibri"/>
            </a:endParaRPr>
          </a:p>
          <a:p>
            <a:pPr marL="998855" lvl="1" indent="-461010"/>
            <a:r>
              <a:rPr lang="cs-CZ" sz="2400"/>
              <a:t>1.4.1.6 Demonstrativní aplikace ekosystému sítí 5G</a:t>
            </a:r>
          </a:p>
          <a:p>
            <a:pPr marL="998855" lvl="1" indent="-461010"/>
            <a:r>
              <a:rPr lang="cs-CZ" sz="2400">
                <a:ea typeface="Calibri"/>
                <a:cs typeface="Calibri"/>
              </a:rPr>
              <a:t>2.10 Dostupné nájemní bydlení</a:t>
            </a:r>
          </a:p>
          <a:p>
            <a:pPr marL="461010" indent="-461010"/>
            <a:r>
              <a:rPr lang="cs-CZ" sz="3200"/>
              <a:t>Národní dotační programy MMR</a:t>
            </a:r>
            <a:endParaRPr lang="cs-CZ" sz="3200">
              <a:cs typeface="Calibri"/>
            </a:endParaRPr>
          </a:p>
          <a:p>
            <a:pPr marL="461010" indent="-461010"/>
            <a:r>
              <a:rPr lang="cs-CZ" sz="3200"/>
              <a:t>Vesnice roku 2024</a:t>
            </a:r>
          </a:p>
          <a:p>
            <a:pPr marL="461010" indent="-461010"/>
            <a:r>
              <a:rPr lang="cs-CZ" sz="3200">
                <a:cs typeface="Calibri"/>
              </a:rPr>
              <a:t>Výbor pro regionální politiku</a:t>
            </a:r>
          </a:p>
          <a:p>
            <a:pPr marL="0" indent="0">
              <a:buNone/>
            </a:pPr>
            <a:endParaRPr lang="cs-CZ" sz="3200">
              <a:cs typeface="Calibri"/>
            </a:endParaRPr>
          </a:p>
          <a:p>
            <a:pPr marL="461010" indent="-461010"/>
            <a:endParaRPr lang="cs-CZ">
              <a:cs typeface="Calibri"/>
            </a:endParaRPr>
          </a:p>
        </p:txBody>
      </p:sp>
      <p:pic>
        <p:nvPicPr>
          <p:cNvPr id="3074" name="Picture 2" descr="10 Tricky Group Discussion Topics Archives · Incognito Inventions">
            <a:extLst>
              <a:ext uri="{FF2B5EF4-FFF2-40B4-BE49-F238E27FC236}">
                <a16:creationId xmlns:a16="http://schemas.microsoft.com/office/drawing/2014/main" id="{858EF23B-0453-1D76-BB1A-109AF14FA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78" y="4157843"/>
            <a:ext cx="3507041" cy="202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18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2A9A984-AED4-4990-9922-A7E960154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12" y="2217591"/>
            <a:ext cx="11260512" cy="1293165"/>
          </a:xfrm>
        </p:spPr>
        <p:txBody>
          <a:bodyPr>
            <a:normAutofit/>
          </a:bodyPr>
          <a:lstStyle/>
          <a:p>
            <a:pPr algn="ctr"/>
            <a:r>
              <a:rPr lang="cs-CZ" sz="5400">
                <a:latin typeface="+mn-lt"/>
              </a:rPr>
              <a:t>Výbor pro regionální politiku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52560749-E117-9282-F0AC-E27A1735E388}"/>
              </a:ext>
            </a:extLst>
          </p:cNvPr>
          <p:cNvSpPr txBox="1"/>
          <p:nvPr/>
        </p:nvSpPr>
        <p:spPr>
          <a:xfrm>
            <a:off x="1406769" y="3962401"/>
            <a:ext cx="963636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cs-CZ" sz="3600" b="1">
              <a:solidFill>
                <a:srgbClr val="034EA2"/>
              </a:solidFill>
              <a:latin typeface="+mj-lt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5742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992C1C-871F-4198-A72B-C305B9821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3620" tIns="46810" rIns="93620" bIns="46810" anchor="t">
            <a:normAutofit/>
          </a:bodyPr>
          <a:lstStyle/>
          <a:p>
            <a:r>
              <a:rPr lang="cs-CZ" sz="3276">
                <a:cs typeface="Calibri"/>
              </a:rPr>
              <a:t>Výbor pro regionální politiku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8AA291-4EA1-F89A-9A4F-C5004880D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1431236"/>
            <a:ext cx="7638656" cy="4810538"/>
          </a:xfrm>
        </p:spPr>
        <p:txBody>
          <a:bodyPr lIns="93620" tIns="46810" rIns="93620" bIns="46810" anchor="t"/>
          <a:lstStyle/>
          <a:p>
            <a:pPr marL="383567" indent="-383567"/>
            <a:r>
              <a:rPr lang="cs-CZ" sz="2560" b="1"/>
              <a:t>Informace z 1. jednání 21. 2. 2024 na vládní úrovni (VV-RP)</a:t>
            </a:r>
          </a:p>
          <a:p>
            <a:pPr marL="825644" lvl="1" indent="-286050"/>
            <a:r>
              <a:rPr lang="cs-CZ" sz="1945">
                <a:ea typeface="+mn-lt"/>
                <a:cs typeface="+mn-lt"/>
              </a:rPr>
              <a:t>zúčastnili se:</a:t>
            </a:r>
            <a:endParaRPr lang="cs-CZ" sz="1945" b="1">
              <a:ea typeface="+mn-lt"/>
              <a:cs typeface="+mn-lt"/>
            </a:endParaRPr>
          </a:p>
          <a:p>
            <a:pPr marL="1272921" lvl="2" indent="-255494">
              <a:buFont typeface="Wingdings" pitchFamily="34" charset="0"/>
              <a:buChar char="§"/>
            </a:pPr>
            <a:r>
              <a:rPr lang="cs-CZ" sz="1638">
                <a:ea typeface="+mn-lt"/>
                <a:cs typeface="+mn-lt"/>
              </a:rPr>
              <a:t>členové vlády, zástupci z klíčových asociací (SMOČR, AKČR)</a:t>
            </a:r>
            <a:endParaRPr lang="cs-CZ" sz="1638" b="1">
              <a:ea typeface="Calibri"/>
              <a:cs typeface="Calibri"/>
            </a:endParaRPr>
          </a:p>
          <a:p>
            <a:pPr marL="1272921" lvl="2" indent="-255494">
              <a:buFont typeface="Wingdings" pitchFamily="34" charset="0"/>
              <a:buChar char="§"/>
            </a:pPr>
            <a:r>
              <a:rPr lang="cs-CZ" sz="1638">
                <a:ea typeface="Calibri"/>
                <a:cs typeface="Calibri"/>
              </a:rPr>
              <a:t>tajemník Výboru (pan ředitel MMR-OSA Ing. Jan Schneider)</a:t>
            </a:r>
          </a:p>
          <a:p>
            <a:pPr marL="825644" lvl="1" indent="-286050"/>
            <a:r>
              <a:rPr lang="cs-CZ" sz="2048" u="sng">
                <a:ea typeface="Calibri"/>
                <a:cs typeface="Calibri"/>
              </a:rPr>
              <a:t>Program:</a:t>
            </a:r>
            <a:r>
              <a:rPr lang="cs-CZ" sz="2048">
                <a:ea typeface="+mn-lt"/>
                <a:cs typeface="+mn-lt"/>
              </a:rPr>
              <a:t> </a:t>
            </a:r>
            <a:endParaRPr lang="cs-CZ" sz="2048" b="1">
              <a:ea typeface="+mn-lt"/>
              <a:cs typeface="+mn-lt"/>
            </a:endParaRPr>
          </a:p>
          <a:p>
            <a:pPr marL="1272921" lvl="2" indent="-255494">
              <a:buFont typeface="Wingdings" pitchFamily="34" charset="0"/>
              <a:buChar char="§"/>
            </a:pPr>
            <a:r>
              <a:rPr lang="cs-CZ" sz="1740" b="1">
                <a:ea typeface="+mn-lt"/>
                <a:cs typeface="+mn-lt"/>
              </a:rPr>
              <a:t>i</a:t>
            </a:r>
            <a:r>
              <a:rPr lang="cs-CZ" sz="1638" b="1">
                <a:ea typeface="+mn-lt"/>
                <a:cs typeface="+mn-lt"/>
              </a:rPr>
              <a:t>nvestice do</a:t>
            </a:r>
            <a:r>
              <a:rPr lang="cs-CZ" sz="1638">
                <a:ea typeface="+mn-lt"/>
                <a:cs typeface="+mn-lt"/>
              </a:rPr>
              <a:t> </a:t>
            </a:r>
            <a:r>
              <a:rPr lang="cs-CZ" sz="1638" b="1">
                <a:ea typeface="+mn-lt"/>
                <a:cs typeface="+mn-lt"/>
              </a:rPr>
              <a:t>školské infrastruktury</a:t>
            </a:r>
            <a:r>
              <a:rPr lang="cs-CZ" sz="1638">
                <a:ea typeface="+mn-lt"/>
                <a:cs typeface="+mn-lt"/>
              </a:rPr>
              <a:t>,</a:t>
            </a:r>
            <a:endParaRPr lang="cs-CZ" sz="1638" b="1">
              <a:ea typeface="+mn-lt"/>
              <a:cs typeface="+mn-lt"/>
            </a:endParaRPr>
          </a:p>
          <a:p>
            <a:pPr marL="1272921" lvl="2" indent="-255494">
              <a:buFont typeface="Wingdings" pitchFamily="34" charset="0"/>
              <a:buChar char="§"/>
            </a:pPr>
            <a:r>
              <a:rPr lang="cs-CZ" sz="1638" b="1">
                <a:ea typeface="+mn-lt"/>
                <a:cs typeface="+mn-lt"/>
              </a:rPr>
              <a:t>doprava</a:t>
            </a:r>
            <a:r>
              <a:rPr lang="cs-CZ" sz="1638">
                <a:ea typeface="+mn-lt"/>
                <a:cs typeface="+mn-lt"/>
              </a:rPr>
              <a:t> (dopravní obslužnosti),</a:t>
            </a:r>
            <a:endParaRPr lang="cs-CZ" sz="1638" b="1">
              <a:ea typeface="+mn-lt"/>
              <a:cs typeface="+mn-lt"/>
            </a:endParaRPr>
          </a:p>
          <a:p>
            <a:pPr marL="1272921" lvl="2" indent="-255494">
              <a:buFont typeface="Wingdings" pitchFamily="34" charset="0"/>
              <a:buChar char="§"/>
            </a:pPr>
            <a:r>
              <a:rPr lang="cs-CZ" sz="1638">
                <a:ea typeface="+mn-lt"/>
                <a:cs typeface="+mn-lt"/>
              </a:rPr>
              <a:t>využívání </a:t>
            </a:r>
            <a:r>
              <a:rPr lang="cs-CZ" sz="1638" b="1">
                <a:ea typeface="+mn-lt"/>
                <a:cs typeface="+mn-lt"/>
              </a:rPr>
              <a:t>Sociálně klimatického fondu.</a:t>
            </a:r>
            <a:endParaRPr lang="cs-CZ" sz="1638" b="1">
              <a:ea typeface="Calibri"/>
              <a:cs typeface="Calibri"/>
            </a:endParaRPr>
          </a:p>
          <a:p>
            <a:pPr marL="825644" lvl="1" indent="-286050"/>
            <a:r>
              <a:rPr lang="cs-CZ" sz="2048">
                <a:ea typeface="+mn-lt"/>
                <a:cs typeface="+mn-lt"/>
              </a:rPr>
              <a:t>Výbor posílí koordinaci mezi jednotlivými resorty, aby resorty ve svých aktivitách více zohledňovaly dopady na regiony</a:t>
            </a:r>
            <a:endParaRPr lang="cs-CZ" sz="2048" b="1">
              <a:ea typeface="+mn-lt"/>
              <a:cs typeface="+mn-lt"/>
            </a:endParaRPr>
          </a:p>
          <a:p>
            <a:pPr marL="825644" lvl="1" indent="-286050"/>
            <a:r>
              <a:rPr lang="cs-CZ" sz="2048">
                <a:ea typeface="+mn-lt"/>
                <a:cs typeface="+mn-lt"/>
              </a:rPr>
              <a:t>na pracovní úrovni Výboru (PV-RP) se počítá se zapojením zástupců samospráv a dalších partnerů</a:t>
            </a:r>
            <a:endParaRPr lang="cs-CZ" sz="2969" b="1">
              <a:solidFill>
                <a:srgbClr val="262626"/>
              </a:solidFill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b="1">
                <a:ea typeface="Calibri"/>
                <a:cs typeface="Calibri"/>
              </a:rPr>
              <a:t> </a:t>
            </a:r>
            <a:endParaRPr lang="cs-CZ">
              <a:ea typeface="Calibri"/>
              <a:cs typeface="Calibr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0E98B65-D94E-E5FB-0B9D-B1B74E4F2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395" y="1871904"/>
            <a:ext cx="4558748" cy="303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3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07324" y="1302480"/>
            <a:ext cx="10081666" cy="1925146"/>
          </a:xfrm>
        </p:spPr>
        <p:txBody>
          <a:bodyPr lIns="90000" tIns="45720" rIns="91440" bIns="45720" anchor="t">
            <a:normAutofit/>
          </a:bodyPr>
          <a:lstStyle/>
          <a:p>
            <a:r>
              <a:rPr lang="cs-CZ"/>
              <a:t>Děkujeme za pozornost</a:t>
            </a:r>
            <a:br>
              <a:rPr lang="cs-CZ" sz="2400"/>
            </a:br>
            <a:r>
              <a:rPr lang="cs-CZ" sz="3200">
                <a:cs typeface="Calibri"/>
              </a:rPr>
              <a:t>rsk@mmr.cz</a:t>
            </a:r>
            <a:br>
              <a:rPr lang="cs-CZ" sz="3200">
                <a:cs typeface="Calibri"/>
              </a:rPr>
            </a:br>
            <a:endParaRPr lang="cs-CZ" sz="320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962" y="2863992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4D7DA79E-A576-2D84-1623-55C2D2684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Budoucnost koheze</a:t>
            </a:r>
          </a:p>
        </p:txBody>
      </p:sp>
    </p:spTree>
    <p:extLst>
      <p:ext uri="{BB962C8B-B14F-4D97-AF65-F5344CB8AC3E}">
        <p14:creationId xmlns:p14="http://schemas.microsoft.com/office/powerpoint/2010/main" val="1038015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1CC53599-75FF-6AFB-2C0D-DEA08FEDC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Příprava na budoucnost kohezní politiky</a:t>
            </a:r>
          </a:p>
        </p:txBody>
      </p:sp>
      <p:graphicFrame>
        <p:nvGraphicFramePr>
          <p:cNvPr id="5" name="Tabulka 5">
            <a:extLst>
              <a:ext uri="{FF2B5EF4-FFF2-40B4-BE49-F238E27FC236}">
                <a16:creationId xmlns:a16="http://schemas.microsoft.com/office/drawing/2014/main" id="{B50A4C4B-A170-4BF1-770F-6449D0C19F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7730051"/>
              </p:ext>
            </p:extLst>
          </p:nvPr>
        </p:nvGraphicFramePr>
        <p:xfrm>
          <a:off x="259182" y="1410895"/>
          <a:ext cx="11672047" cy="4880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8432">
                  <a:extLst>
                    <a:ext uri="{9D8B030D-6E8A-4147-A177-3AD203B41FA5}">
                      <a16:colId xmlns:a16="http://schemas.microsoft.com/office/drawing/2014/main" val="3291756794"/>
                    </a:ext>
                  </a:extLst>
                </a:gridCol>
                <a:gridCol w="6143615">
                  <a:extLst>
                    <a:ext uri="{9D8B030D-6E8A-4147-A177-3AD203B41FA5}">
                      <a16:colId xmlns:a16="http://schemas.microsoft.com/office/drawing/2014/main" val="3457650030"/>
                    </a:ext>
                  </a:extLst>
                </a:gridCol>
              </a:tblGrid>
              <a:tr h="423425"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EU úroveň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Národní úroveň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444578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PS historicky v nejtěžší pozici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Zachování podpory pro všechny regiony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43793"/>
                  </a:ext>
                </a:extLst>
              </a:tr>
              <a:tr h="1100905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Nutná racionalizace programů, zaměření na výsledky, reformy, spolupráci regionů </a:t>
                      </a:r>
                      <a:br>
                        <a:rPr lang="cs-CZ" sz="2200"/>
                      </a:br>
                      <a:r>
                        <a:rPr lang="cs-CZ" sz="2200"/>
                        <a:t>a zkvalitnění čerpání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Dostatečné financování pro silnou politiku soudržnosti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231543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200" err="1"/>
                        <a:t>High</a:t>
                      </a:r>
                      <a:r>
                        <a:rPr lang="cs-CZ" sz="2200"/>
                        <a:t> Level Group, 9. kohezní zpráva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Reformy jako součást politiky soudržnosti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538491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Volby do 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Sdílené řízení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131401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Dopady rozšíření EU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Nevytvářet nové kategorie regionů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6702496"/>
                  </a:ext>
                </a:extLst>
              </a:tr>
              <a:tr h="762165">
                <a:tc>
                  <a:txBody>
                    <a:bodyPr/>
                    <a:lstStyle/>
                    <a:p>
                      <a:endParaRPr lang="cs-CZ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Inovovaný přístup k tematické a zelené koncentraci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218892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endParaRPr lang="cs-CZ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Poučení z implementace NPO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367370"/>
                  </a:ext>
                </a:extLst>
              </a:tr>
              <a:tr h="423425">
                <a:tc>
                  <a:txBody>
                    <a:bodyPr/>
                    <a:lstStyle/>
                    <a:p>
                      <a:endParaRPr lang="cs-CZ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cs-CZ" sz="2200"/>
                        <a:t>Širší využití FN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189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88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181A54D-FA59-3699-630F-759A1201C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018581"/>
            <a:ext cx="10971372" cy="1170252"/>
          </a:xfrm>
        </p:spPr>
        <p:txBody>
          <a:bodyPr>
            <a:normAutofit/>
          </a:bodyPr>
          <a:lstStyle/>
          <a:p>
            <a:r>
              <a:rPr lang="cs-CZ"/>
              <a:t>Novinky v politice bydlení</a:t>
            </a:r>
          </a:p>
        </p:txBody>
      </p:sp>
    </p:spTree>
    <p:extLst>
      <p:ext uri="{BB962C8B-B14F-4D97-AF65-F5344CB8AC3E}">
        <p14:creationId xmlns:p14="http://schemas.microsoft.com/office/powerpoint/2010/main" val="2412381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0ABA888-0621-B7A5-D1D7-6BE2EB4AB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cs-CZ"/>
              <a:t>Bydlení - legislativa a investice 2024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927C168-436B-AC41-EA73-9D15F8258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395759"/>
            <a:ext cx="10971372" cy="4881717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800">
                <a:ea typeface="Calibri"/>
                <a:cs typeface="Calibri"/>
              </a:rPr>
              <a:t>Legislativní ukotvení </a:t>
            </a:r>
            <a:r>
              <a:rPr lang="cs-CZ" sz="2800" b="1">
                <a:ea typeface="Calibri"/>
                <a:cs typeface="Calibri"/>
              </a:rPr>
              <a:t>definice Dostupného nájemního bydlení</a:t>
            </a:r>
            <a:r>
              <a:rPr lang="cs-CZ" sz="2800">
                <a:ea typeface="Calibri"/>
                <a:cs typeface="Calibri"/>
              </a:rPr>
              <a:t> </a:t>
            </a:r>
          </a:p>
          <a:p>
            <a:pPr marL="0" indent="0">
              <a:buNone/>
            </a:pPr>
            <a:r>
              <a:rPr lang="cs-CZ" sz="2800">
                <a:ea typeface="Calibri"/>
                <a:cs typeface="Calibri"/>
              </a:rPr>
              <a:t>	</a:t>
            </a:r>
            <a:r>
              <a:rPr lang="cs-CZ" sz="2000">
                <a:ea typeface="Calibri"/>
                <a:cs typeface="Calibri"/>
              </a:rPr>
              <a:t>(</a:t>
            </a:r>
            <a:r>
              <a:rPr lang="pt-BR" sz="2000">
                <a:ea typeface="Calibri"/>
                <a:cs typeface="Calibri"/>
              </a:rPr>
              <a:t>Senát schválil (17.4.) novelu zákona O státním fondu podpory investic</a:t>
            </a:r>
            <a:r>
              <a:rPr lang="cs-CZ" sz="2000">
                <a:ea typeface="Calibri"/>
                <a:cs typeface="Calibri"/>
              </a:rPr>
              <a:t>)</a:t>
            </a:r>
          </a:p>
          <a:p>
            <a:pPr marL="461010" indent="-461010"/>
            <a:r>
              <a:rPr lang="cs-CZ" sz="2800" b="1">
                <a:ea typeface="Calibri"/>
                <a:cs typeface="Calibri"/>
              </a:rPr>
              <a:t>Zákon o podpoře v bydlení </a:t>
            </a:r>
            <a:r>
              <a:rPr lang="cs-CZ" sz="2800">
                <a:ea typeface="Calibri"/>
                <a:cs typeface="Calibri"/>
              </a:rPr>
              <a:t>- končí vypořádání podnětů LRV, předpoklad projednání na vládě do konce června 2024</a:t>
            </a:r>
          </a:p>
          <a:p>
            <a:pPr marL="461010" indent="-461010"/>
            <a:r>
              <a:rPr lang="cs-CZ" sz="2800">
                <a:ea typeface="Calibri"/>
                <a:cs typeface="Calibri"/>
              </a:rPr>
              <a:t>Nová výzva </a:t>
            </a:r>
            <a:r>
              <a:rPr lang="cs-CZ" sz="2800" b="1">
                <a:ea typeface="Calibri"/>
                <a:cs typeface="Calibri"/>
              </a:rPr>
              <a:t>IROP na sociální bydlení</a:t>
            </a:r>
            <a:r>
              <a:rPr lang="cs-CZ" sz="2800">
                <a:ea typeface="Calibri"/>
                <a:cs typeface="Calibri"/>
              </a:rPr>
              <a:t> (atraktivnější podmínky pro obce) - únor 2024 (</a:t>
            </a:r>
            <a:r>
              <a:rPr lang="cs-CZ" sz="2800">
                <a:ea typeface="Calibri"/>
                <a:cs typeface="Calibri"/>
                <a:hlinkClick r:id="rId3"/>
              </a:rPr>
              <a:t>101</a:t>
            </a:r>
            <a:r>
              <a:rPr lang="cs-CZ" sz="2800">
                <a:ea typeface="Calibri"/>
                <a:cs typeface="Calibri"/>
              </a:rPr>
              <a:t>. a </a:t>
            </a:r>
            <a:r>
              <a:rPr lang="cs-CZ" sz="2800">
                <a:ea typeface="Calibri"/>
                <a:cs typeface="Calibri"/>
                <a:hlinkClick r:id="rId4"/>
              </a:rPr>
              <a:t>102</a:t>
            </a:r>
            <a:r>
              <a:rPr lang="cs-CZ" sz="2800">
                <a:ea typeface="Calibri"/>
                <a:cs typeface="Calibri"/>
              </a:rPr>
              <a:t>. výzva)</a:t>
            </a:r>
          </a:p>
          <a:p>
            <a:pPr marL="461010" indent="-461010"/>
            <a:r>
              <a:rPr lang="cs-CZ" sz="2800" b="1">
                <a:ea typeface="Calibri"/>
                <a:cs typeface="Calibri"/>
              </a:rPr>
              <a:t>Program SFPI</a:t>
            </a:r>
            <a:r>
              <a:rPr lang="cs-CZ" sz="2800">
                <a:ea typeface="Calibri"/>
                <a:cs typeface="Calibri"/>
              </a:rPr>
              <a:t> na podporu </a:t>
            </a:r>
            <a:r>
              <a:rPr lang="cs-CZ" sz="2800" b="1">
                <a:ea typeface="Calibri"/>
                <a:cs typeface="Calibri"/>
              </a:rPr>
              <a:t>dostupného bydlení </a:t>
            </a:r>
            <a:r>
              <a:rPr lang="cs-CZ" sz="2800">
                <a:ea typeface="Calibri"/>
                <a:cs typeface="Calibri"/>
              </a:rPr>
              <a:t>(NPO 2.10)</a:t>
            </a:r>
          </a:p>
          <a:p>
            <a:pPr marL="998855" lvl="1" indent="-384175">
              <a:buChar char="•"/>
            </a:pPr>
            <a:r>
              <a:rPr lang="cs-CZ" sz="2800">
                <a:ea typeface="Calibri"/>
                <a:cs typeface="Calibri"/>
              </a:rPr>
              <a:t>Notifikační rozhodnutí EK plánováno na duben</a:t>
            </a:r>
          </a:p>
          <a:p>
            <a:pPr marL="998855" lvl="1" indent="-384175">
              <a:buChar char="•"/>
            </a:pPr>
            <a:r>
              <a:rPr lang="cs-CZ" sz="2800">
                <a:ea typeface="Calibri"/>
                <a:cs typeface="Calibri"/>
              </a:rPr>
              <a:t>Nařízení vlády (parametry výzvy) v MPŘ do 4. 4.</a:t>
            </a:r>
          </a:p>
          <a:p>
            <a:pPr marL="998855" lvl="1" indent="-384175">
              <a:buChar char="•"/>
            </a:pPr>
            <a:r>
              <a:rPr lang="cs-CZ" sz="2800">
                <a:ea typeface="Calibri"/>
                <a:cs typeface="Calibri"/>
              </a:rPr>
              <a:t>Plánované vypsání výzvy v </a:t>
            </a:r>
            <a:r>
              <a:rPr lang="cs-CZ" sz="2800" b="1">
                <a:ea typeface="Calibri"/>
                <a:cs typeface="Calibri"/>
              </a:rPr>
              <a:t>září 2024</a:t>
            </a:r>
          </a:p>
          <a:p>
            <a:pPr marL="461010" indent="-461010">
              <a:buChar char="•"/>
            </a:pPr>
            <a:endParaRPr lang="cs-CZ" sz="32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385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181A54D-FA59-3699-630F-759A1201C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1859868"/>
            <a:ext cx="10971372" cy="1170252"/>
          </a:xfrm>
        </p:spPr>
        <p:txBody>
          <a:bodyPr>
            <a:normAutofit fontScale="90000"/>
          </a:bodyPr>
          <a:lstStyle/>
          <a:p>
            <a:r>
              <a:rPr lang="cs-CZ"/>
              <a:t>Národní plán obnovy </a:t>
            </a:r>
            <a:br>
              <a:rPr lang="cs-CZ"/>
            </a:br>
            <a:r>
              <a:rPr lang="cs-CZ" sz="4400"/>
              <a:t>(4.1.3; 1.4.1.6; 2.10)</a:t>
            </a:r>
          </a:p>
        </p:txBody>
      </p:sp>
    </p:spTree>
    <p:extLst>
      <p:ext uri="{BB962C8B-B14F-4D97-AF65-F5344CB8AC3E}">
        <p14:creationId xmlns:p14="http://schemas.microsoft.com/office/powerpoint/2010/main" val="3625207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/>
              <a:t>4.1.3 Finanční podpora přípravy</a:t>
            </a:r>
            <a:r>
              <a:rPr lang="cs-CZ" sz="3200" b="1" cap="small">
                <a:solidFill>
                  <a:schemeClr val="accent5">
                    <a:lumMod val="50000"/>
                  </a:schemeClr>
                </a:solidFill>
                <a:ea typeface="+mj-ea"/>
              </a:rPr>
              <a:t> </a:t>
            </a:r>
            <a:r>
              <a:rPr lang="cs-CZ" sz="4000"/>
              <a:t>projektů </a:t>
            </a:r>
            <a:r>
              <a:rPr lang="cs-CZ" sz="3200" b="1" cap="small">
                <a:solidFill>
                  <a:schemeClr val="accent5">
                    <a:lumMod val="50000"/>
                  </a:schemeClr>
                </a:solidFill>
                <a:ea typeface="+mj-ea"/>
              </a:rPr>
              <a:t>souladných s cíli EU</a:t>
            </a:r>
            <a:br>
              <a:rPr lang="cs-CZ" sz="2000" b="1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</a:br>
            <a:endParaRPr lang="cs-CZ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5FFD785-B89C-0CC6-8DEE-B763490BEB4C}"/>
              </a:ext>
            </a:extLst>
          </p:cNvPr>
          <p:cNvSpPr txBox="1"/>
          <p:nvPr/>
        </p:nvSpPr>
        <p:spPr>
          <a:xfrm>
            <a:off x="-284205" y="778476"/>
            <a:ext cx="11058191" cy="620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4108" marR="0" lvl="1" indent="0" algn="just" defTabSz="93616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262626"/>
              </a:buClr>
              <a:buSzTx/>
              <a:buFontTx/>
              <a:buNone/>
              <a:tabLst/>
              <a:defRPr/>
            </a:pPr>
            <a:r>
              <a:rPr kumimoji="0" lang="cs-CZ" sz="2457" b="1" i="0" u="none" strike="noStrike" kern="0" cap="small" spc="0" normalizeH="0" baseline="0" noProof="0">
                <a:ln>
                  <a:noFill/>
                </a:ln>
                <a:solidFill>
                  <a:srgbClr val="C6D9F0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Celková alokace </a:t>
            </a:r>
            <a:r>
              <a:rPr kumimoji="0" lang="cs-CZ" sz="2457" b="1" i="0" u="none" strike="noStrike" kern="0" cap="small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1,42 mld CZK</a:t>
            </a:r>
            <a:endParaRPr kumimoji="0" lang="cs-CZ" sz="2457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092190" marR="0" lvl="2" indent="0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Tx/>
              <a:buNone/>
              <a:tabLst/>
              <a:defRPr/>
            </a:pP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Celkově 5 výzev:</a:t>
            </a:r>
          </a:p>
          <a:p>
            <a:pPr marL="1384741" marR="0" lvl="2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252" b="1" i="0" u="sng" strike="noStrike" kern="0" cap="sm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Bytové projekty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alokace cca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550 mil. CZK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 </a:t>
            </a:r>
          </a:p>
          <a:p>
            <a:pPr marL="1852822" marR="0" lvl="3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výzva: vyhlášena 1. 11. 2023 – alokace 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150 mil. CZK 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1736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(k 18. 4. 2024 podáno 91 žádostí s požadavkem 213,6 mil. Kč; průběžné vyhodnocení na webu)</a:t>
            </a:r>
          </a:p>
          <a:p>
            <a:pPr marL="1852822" marR="0" lvl="3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AF3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další výzva: plánované vyhlášení: 2Q/ 2024 – alokace 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 mil. CZK</a:t>
            </a:r>
          </a:p>
          <a:p>
            <a:pPr marL="1384741" marR="0" lvl="2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252" b="1" i="0" u="sng" strike="noStrike" kern="0" cap="sm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Ostatní (velké) projekty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alokace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500 mil. CZK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 </a:t>
            </a:r>
          </a:p>
          <a:p>
            <a:pPr marL="1852822" marR="0" lvl="3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yhlášení výzvy: 12. 2. 2024 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(k 18.4 podáno 48 žádostí v hodnotě 888,1 mil. Kč)</a:t>
            </a:r>
          </a:p>
          <a:p>
            <a:pPr marL="1384741" marR="0" lvl="2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252" b="1" i="0" u="sng" strike="noStrike" kern="0" cap="sm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Malé projekty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alokace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638" b="1" i="0" u="sng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 mil. CZK.</a:t>
            </a:r>
          </a:p>
          <a:p>
            <a:pPr marL="1852822" marR="0" lvl="3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říprava projektů – vyhlášení výzvy: 12. 2. 2024 – alokace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300 mil. Kč; 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výzva uzavřena 15. 3. 2024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548DD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(celkem 392 žádostí v hodnotě 831,2 mil. Kč). </a:t>
            </a:r>
          </a:p>
          <a:p>
            <a:pPr marL="1852822" marR="0" lvl="3" indent="-292551" algn="just" defTabSz="1098271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29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rojekty k realizaci – vyhlášení výzvy: 12. 2. 2024 – alokace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1736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638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70 mil. Kč 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(k 18.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 </a:t>
            </a:r>
            <a:r>
              <a:rPr kumimoji="0" lang="cs-CZ" sz="1638" b="1" i="1" u="none" strike="noStrike" kern="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podáno 45 žádostí v hodnotě 43,7 mil. Kč). </a:t>
            </a:r>
          </a:p>
          <a:p>
            <a:pPr marL="351061" marR="0" lvl="0" indent="-351061" algn="l" defTabSz="1098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144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A45CBED-8E7B-C388-69AE-70585CD0A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488" y="1384701"/>
            <a:ext cx="51149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0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0130" y="281190"/>
            <a:ext cx="11160763" cy="925313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/>
              <a:t>Zapojení RSK do výběru velkých projektů </a:t>
            </a:r>
            <a:r>
              <a:rPr lang="cs-CZ">
                <a:solidFill>
                  <a:schemeClr val="accent5">
                    <a:lumMod val="50000"/>
                  </a:schemeClr>
                </a:solidFill>
              </a:rPr>
              <a:t>- POSLEDNÍ NÁVRHY DISKUTOVANÉ S KRAJI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5FFD785-B89C-0CC6-8DEE-B763490BEB4C}"/>
              </a:ext>
            </a:extLst>
          </p:cNvPr>
          <p:cNvSpPr txBox="1"/>
          <p:nvPr/>
        </p:nvSpPr>
        <p:spPr>
          <a:xfrm>
            <a:off x="556054" y="1532238"/>
            <a:ext cx="10217932" cy="533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57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 </a:t>
            </a:r>
            <a:r>
              <a:rPr kumimoji="0" lang="pl-PL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každý kraj garance podpory 1 projektu až do hodnoty 35 mil. Kč </a:t>
            </a:r>
            <a:r>
              <a:rPr kumimoji="0" lang="pl-PL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NEBO </a:t>
            </a:r>
            <a:r>
              <a:rPr kumimoji="0" lang="pl-PL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 projektů v souhrnné hodnotě do 23 mil. Kč</a:t>
            </a: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17365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 </a:t>
            </a:r>
            <a:r>
              <a:rPr kumimoji="0" lang="pl-PL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těchto projektů nebude záležet na času podání;</a:t>
            </a:r>
            <a:endParaRPr kumimoji="0" lang="cs-CZ" sz="2600" b="0" i="0" u="none" strike="noStrike" kern="1200" cap="none" spc="0" normalizeH="0" baseline="0" noProof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just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57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Zbývající finanční prostředky budou použity na podporu projektů 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splňujících FN a P 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podle času podání bez ohledu na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 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kraj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;</a:t>
            </a:r>
          </a:p>
          <a:p>
            <a:pPr marL="0" marR="0" lvl="0" indent="0" algn="just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57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Žádost 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musí splnit podmínky hodnocení FN a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 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 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(na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 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MMR), poté předána na příslušnou RSK;</a:t>
            </a:r>
          </a:p>
          <a:p>
            <a:pPr marL="0" marR="0" lvl="0" indent="0" algn="just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57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Metodika pro výběr RSK</a:t>
            </a:r>
            <a:r>
              <a:rPr kumimoji="0" lang="cs-CZ" sz="26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pravidla pro výběr RSK</a:t>
            </a:r>
            <a:r>
              <a:rPr kumimoji="0" lang="cs-CZ" sz="2800" b="0" i="0" u="none" strike="noStrike" kern="1200" cap="none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marL="351061" marR="0" lvl="0" indent="-351061" algn="l" defTabSz="1098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144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875439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21" ma:contentTypeDescription="Vytvoří nový dokument" ma:contentTypeScope="" ma:versionID="a0ff7083511a2e55e6df80269ee12ed7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d464758b8396fbb6ebaa749668e8dc4d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FE0C1A-3D7E-4F6C-B8A3-1FE4F69CF2E9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5A50D-16C2-49A5-9BCE-6252C91DAF9F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ae529b29-b2bb-4f0f-bf76-47ede62a77b9"/>
    <ds:schemaRef ds:uri="http://purl.org/dc/terms/"/>
    <ds:schemaRef ds:uri="http://schemas.openxmlformats.org/package/2006/metadata/core-properties"/>
    <ds:schemaRef ds:uri="a867a263-4c00-4944-a435-72febfd70997"/>
    <ds:schemaRef ds:uri="http://purl.org/dc/dcmitype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1487</Words>
  <Application>Microsoft Office PowerPoint</Application>
  <PresentationFormat>Vlastní</PresentationFormat>
  <Paragraphs>138</Paragraphs>
  <Slides>22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20</vt:i4>
      </vt:variant>
      <vt:variant>
        <vt:lpstr>Nadpisy snímků</vt:lpstr>
      </vt:variant>
      <vt:variant>
        <vt:i4>22</vt:i4>
      </vt:variant>
    </vt:vector>
  </HeadingPairs>
  <TitlesOfParts>
    <vt:vector size="51" baseType="lpstr">
      <vt:lpstr>Arial</vt:lpstr>
      <vt:lpstr>Calibri</vt:lpstr>
      <vt:lpstr>Calibri Light</vt:lpstr>
      <vt:lpstr>Century Gothic</vt:lpstr>
      <vt:lpstr>Courier New</vt:lpstr>
      <vt:lpstr>Segoe UI</vt:lpstr>
      <vt:lpstr>Times New Roman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2_MMR_klas</vt:lpstr>
      <vt:lpstr>Motiv Office</vt:lpstr>
      <vt:lpstr>3_MMR_klas</vt:lpstr>
      <vt:lpstr>2_Šablona final</vt:lpstr>
      <vt:lpstr>Aktuální informace z Ministerstva pro místní rozvoj Odbor strategií a analýz regionální politiky a politiky bydlení </vt:lpstr>
      <vt:lpstr>Obsah příspěvku</vt:lpstr>
      <vt:lpstr>Budoucnost koheze</vt:lpstr>
      <vt:lpstr>Příprava na budoucnost kohezní politiky</vt:lpstr>
      <vt:lpstr>Novinky v politice bydlení</vt:lpstr>
      <vt:lpstr>Bydlení - legislativa a investice 2024</vt:lpstr>
      <vt:lpstr>Národní plán obnovy  (4.1.3; 1.4.1.6; 2.10)</vt:lpstr>
      <vt:lpstr>4.1.3 Finanční podpora přípravy projektů souladných s cíli EU </vt:lpstr>
      <vt:lpstr>Zapojení RSK do výběru velkých projektů - POSLEDNÍ NÁVRHY DISKUTOVANÉ S KRAJI</vt:lpstr>
      <vt:lpstr>1.4.1.6 Demonstrativní aplikace  ekosystému sítí 5G </vt:lpstr>
      <vt:lpstr>2.10 Dostupné nájemní bydlení </vt:lpstr>
      <vt:lpstr>Národní dotační programy MMR</vt:lpstr>
      <vt:lpstr>Národní dotační programy MMR 2024</vt:lpstr>
      <vt:lpstr>Plánované výzvy NDT MMR (SFPI) v roce 2024</vt:lpstr>
      <vt:lpstr>Plánované  NDT MMR (SFPI) v roce 2024 a 2025</vt:lpstr>
      <vt:lpstr>Harmonogram výzev národních programů</vt:lpstr>
      <vt:lpstr>Vesnice roku 2024</vt:lpstr>
      <vt:lpstr>Prezentace aplikace PowerPoint</vt:lpstr>
      <vt:lpstr>Prezentace aplikace PowerPoint</vt:lpstr>
      <vt:lpstr>Výbor pro regionální politiku</vt:lpstr>
      <vt:lpstr>Výbor pro regionální politiku</vt:lpstr>
      <vt:lpstr>Děkujeme za pozornost rsk@mmr.cz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2</cp:revision>
  <cp:lastPrinted>2024-02-27T15:54:34Z</cp:lastPrinted>
  <dcterms:created xsi:type="dcterms:W3CDTF">2021-09-20T08:57:58Z</dcterms:created>
  <dcterms:modified xsi:type="dcterms:W3CDTF">2024-04-26T09:08:39Z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