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1"/>
    <p:sldMasterId id="2147483648" r:id="rId2"/>
    <p:sldMasterId id="2147483677" r:id="rId3"/>
  </p:sldMasterIdLst>
  <p:notesMasterIdLst>
    <p:notesMasterId r:id="rId32"/>
  </p:notesMasterIdLst>
  <p:handoutMasterIdLst>
    <p:handoutMasterId r:id="rId33"/>
  </p:handoutMasterIdLst>
  <p:sldIdLst>
    <p:sldId id="413" r:id="rId4"/>
    <p:sldId id="401" r:id="rId5"/>
    <p:sldId id="393" r:id="rId6"/>
    <p:sldId id="373" r:id="rId7"/>
    <p:sldId id="379" r:id="rId8"/>
    <p:sldId id="394" r:id="rId9"/>
    <p:sldId id="399" r:id="rId10"/>
    <p:sldId id="410" r:id="rId11"/>
    <p:sldId id="407" r:id="rId12"/>
    <p:sldId id="395" r:id="rId13"/>
    <p:sldId id="412" r:id="rId14"/>
    <p:sldId id="404" r:id="rId15"/>
    <p:sldId id="406" r:id="rId16"/>
    <p:sldId id="414" r:id="rId17"/>
    <p:sldId id="548" r:id="rId18"/>
    <p:sldId id="549" r:id="rId19"/>
    <p:sldId id="550" r:id="rId20"/>
    <p:sldId id="551" r:id="rId21"/>
    <p:sldId id="552" r:id="rId22"/>
    <p:sldId id="553" r:id="rId23"/>
    <p:sldId id="554" r:id="rId24"/>
    <p:sldId id="555" r:id="rId25"/>
    <p:sldId id="556" r:id="rId26"/>
    <p:sldId id="557" r:id="rId27"/>
    <p:sldId id="558" r:id="rId28"/>
    <p:sldId id="559" r:id="rId29"/>
    <p:sldId id="560" r:id="rId30"/>
    <p:sldId id="561" r:id="rId31"/>
  </p:sldIdLst>
  <p:sldSz cx="9144000" cy="6858000" type="screen4x3"/>
  <p:notesSz cx="9144000" cy="6858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ukup Miloš" initials="SM" lastIdx="1" clrIdx="0">
    <p:extLst>
      <p:ext uri="{19B8F6BF-5375-455C-9EA6-DF929625EA0E}">
        <p15:presenceInfo xmlns:p15="http://schemas.microsoft.com/office/powerpoint/2012/main" userId="S-1-5-21-1453678106-484518242-318601546-155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8235"/>
    <a:srgbClr val="D2F8F3"/>
    <a:srgbClr val="034EA2"/>
    <a:srgbClr val="2C4E97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Světlý styl 2 – zvýraznění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2" autoAdjust="0"/>
    <p:restoredTop sz="88249" autoAdjust="0"/>
  </p:normalViewPr>
  <p:slideViewPr>
    <p:cSldViewPr snapToGrid="0" snapToObjects="1">
      <p:cViewPr varScale="1">
        <p:scale>
          <a:sx n="75" d="100"/>
          <a:sy n="75" d="100"/>
        </p:scale>
        <p:origin x="1694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192.168.200.24\GAREPspol\_RESTART\Podklady%20dotace\Tab.%20H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192.168.200.24\GAREPspol\_RESTART\Podklady%20dotace\Tab.%20H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'[Tab. H.xlsx]Podíly z OP'!$C$68</c:f>
              <c:strCache>
                <c:ptCount val="1"/>
                <c:pt idx="0">
                  <c:v>IROP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'[Tab. H.xlsx]Podíly z OP'!$B$69:$B$71</c:f>
              <c:strCache>
                <c:ptCount val="3"/>
                <c:pt idx="0">
                  <c:v>Karlovarský kraj</c:v>
                </c:pt>
                <c:pt idx="1">
                  <c:v>Ústecký kraj</c:v>
                </c:pt>
                <c:pt idx="2">
                  <c:v>Moravskoslezský kraj</c:v>
                </c:pt>
              </c:strCache>
            </c:strRef>
          </c:cat>
          <c:val>
            <c:numRef>
              <c:f>'[Tab. H.xlsx]Podíly z OP'!$C$69:$C$71</c:f>
              <c:numCache>
                <c:formatCode>General</c:formatCode>
                <c:ptCount val="3"/>
                <c:pt idx="0">
                  <c:v>3834716804.3900003</c:v>
                </c:pt>
                <c:pt idx="1">
                  <c:v>9399963018.1899986</c:v>
                </c:pt>
                <c:pt idx="2">
                  <c:v>18539761246.260002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08-4B17-B61C-A8EBBC1F55FE}"/>
            </c:ext>
          </c:extLst>
        </c:ser>
        <c:ser>
          <c:idx val="1"/>
          <c:order val="1"/>
          <c:tx>
            <c:strRef>
              <c:f>'[Tab. H.xlsx]Podíly z OP'!$D$68</c:f>
              <c:strCache>
                <c:ptCount val="1"/>
                <c:pt idx="0">
                  <c:v>OP 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'[Tab. H.xlsx]Podíly z OP'!$B$69:$B$71</c:f>
              <c:strCache>
                <c:ptCount val="3"/>
                <c:pt idx="0">
                  <c:v>Karlovarský kraj</c:v>
                </c:pt>
                <c:pt idx="1">
                  <c:v>Ústecký kraj</c:v>
                </c:pt>
                <c:pt idx="2">
                  <c:v>Moravskoslezský kraj</c:v>
                </c:pt>
              </c:strCache>
            </c:strRef>
          </c:cat>
          <c:val>
            <c:numRef>
              <c:f>'[Tab. H.xlsx]Podíly z OP'!$D$69:$D$71</c:f>
              <c:numCache>
                <c:formatCode>General</c:formatCode>
                <c:ptCount val="3"/>
                <c:pt idx="0">
                  <c:v>42496539.630000003</c:v>
                </c:pt>
                <c:pt idx="1">
                  <c:v>531707758.02000004</c:v>
                </c:pt>
                <c:pt idx="2">
                  <c:v>1336246265.8999996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08-4B17-B61C-A8EBBC1F55FE}"/>
            </c:ext>
          </c:extLst>
        </c:ser>
        <c:ser>
          <c:idx val="2"/>
          <c:order val="2"/>
          <c:tx>
            <c:strRef>
              <c:f>'[Tab. H.xlsx]Podíly z OP'!$E$68</c:f>
              <c:strCache>
                <c:ptCount val="1"/>
                <c:pt idx="0">
                  <c:v>OP PIK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'[Tab. H.xlsx]Podíly z OP'!$B$69:$B$71</c:f>
              <c:strCache>
                <c:ptCount val="3"/>
                <c:pt idx="0">
                  <c:v>Karlovarský kraj</c:v>
                </c:pt>
                <c:pt idx="1">
                  <c:v>Ústecký kraj</c:v>
                </c:pt>
                <c:pt idx="2">
                  <c:v>Moravskoslezský kraj</c:v>
                </c:pt>
              </c:strCache>
            </c:strRef>
          </c:cat>
          <c:val>
            <c:numRef>
              <c:f>'[Tab. H.xlsx]Podíly z OP'!$E$69:$E$71</c:f>
              <c:numCache>
                <c:formatCode>General</c:formatCode>
                <c:ptCount val="3"/>
                <c:pt idx="0">
                  <c:v>2380250008.1700001</c:v>
                </c:pt>
                <c:pt idx="1">
                  <c:v>6551493323.7099991</c:v>
                </c:pt>
                <c:pt idx="2">
                  <c:v>14550706284.269997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908-4B17-B61C-A8EBBC1F55FE}"/>
            </c:ext>
          </c:extLst>
        </c:ser>
        <c:ser>
          <c:idx val="3"/>
          <c:order val="3"/>
          <c:tx>
            <c:strRef>
              <c:f>'[Tab. H.xlsx]Podíly z OP'!$F$68</c:f>
              <c:strCache>
                <c:ptCount val="1"/>
                <c:pt idx="0">
                  <c:v>OP VVV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'[Tab. H.xlsx]Podíly z OP'!$B$69:$B$71</c:f>
              <c:strCache>
                <c:ptCount val="3"/>
                <c:pt idx="0">
                  <c:v>Karlovarský kraj</c:v>
                </c:pt>
                <c:pt idx="1">
                  <c:v>Ústecký kraj</c:v>
                </c:pt>
                <c:pt idx="2">
                  <c:v>Moravskoslezský kraj</c:v>
                </c:pt>
              </c:strCache>
            </c:strRef>
          </c:cat>
          <c:val>
            <c:numRef>
              <c:f>'[Tab. H.xlsx]Podíly z OP'!$F$69:$F$71</c:f>
              <c:numCache>
                <c:formatCode>General</c:formatCode>
                <c:ptCount val="3"/>
                <c:pt idx="0">
                  <c:v>601559679.22000003</c:v>
                </c:pt>
                <c:pt idx="1">
                  <c:v>4147034192.5799994</c:v>
                </c:pt>
                <c:pt idx="2">
                  <c:v>8490075744.5800018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908-4B17-B61C-A8EBBC1F55FE}"/>
            </c:ext>
          </c:extLst>
        </c:ser>
        <c:ser>
          <c:idx val="4"/>
          <c:order val="4"/>
          <c:tx>
            <c:strRef>
              <c:f>'[Tab. H.xlsx]Podíly z OP'!$G$68</c:f>
              <c:strCache>
                <c:ptCount val="1"/>
                <c:pt idx="0">
                  <c:v>OP Z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'[Tab. H.xlsx]Podíly z OP'!$B$69:$B$71</c:f>
              <c:strCache>
                <c:ptCount val="3"/>
                <c:pt idx="0">
                  <c:v>Karlovarský kraj</c:v>
                </c:pt>
                <c:pt idx="1">
                  <c:v>Ústecký kraj</c:v>
                </c:pt>
                <c:pt idx="2">
                  <c:v>Moravskoslezský kraj</c:v>
                </c:pt>
              </c:strCache>
            </c:strRef>
          </c:cat>
          <c:val>
            <c:numRef>
              <c:f>'[Tab. H.xlsx]Podíly z OP'!$G$69:$G$71</c:f>
              <c:numCache>
                <c:formatCode>General</c:formatCode>
                <c:ptCount val="3"/>
                <c:pt idx="0">
                  <c:v>922670383.83999979</c:v>
                </c:pt>
                <c:pt idx="1">
                  <c:v>3340899078.8800001</c:v>
                </c:pt>
                <c:pt idx="2">
                  <c:v>3874945635.1800008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908-4B17-B61C-A8EBBC1F55FE}"/>
            </c:ext>
          </c:extLst>
        </c:ser>
        <c:ser>
          <c:idx val="5"/>
          <c:order val="5"/>
          <c:tx>
            <c:strRef>
              <c:f>'[Tab. H.xlsx]Podíly z OP'!$H$68</c:f>
              <c:strCache>
                <c:ptCount val="1"/>
                <c:pt idx="0">
                  <c:v>OP ŽP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'[Tab. H.xlsx]Podíly z OP'!$B$69:$B$71</c:f>
              <c:strCache>
                <c:ptCount val="3"/>
                <c:pt idx="0">
                  <c:v>Karlovarský kraj</c:v>
                </c:pt>
                <c:pt idx="1">
                  <c:v>Ústecký kraj</c:v>
                </c:pt>
                <c:pt idx="2">
                  <c:v>Moravskoslezský kraj</c:v>
                </c:pt>
              </c:strCache>
            </c:strRef>
          </c:cat>
          <c:val>
            <c:numRef>
              <c:f>'[Tab. H.xlsx]Podíly z OP'!$H$69:$H$71</c:f>
              <c:numCache>
                <c:formatCode>General</c:formatCode>
                <c:ptCount val="3"/>
                <c:pt idx="0">
                  <c:v>1121216571.51</c:v>
                </c:pt>
                <c:pt idx="1">
                  <c:v>3664307979.5999999</c:v>
                </c:pt>
                <c:pt idx="2">
                  <c:v>9549664926.460001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908-4B17-B61C-A8EBBC1F55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34585920"/>
        <c:axId val="2034572192"/>
      </c:barChart>
      <c:catAx>
        <c:axId val="2034585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034572192"/>
        <c:crosses val="autoZero"/>
        <c:auto val="1"/>
        <c:lblAlgn val="ctr"/>
        <c:lblOffset val="100"/>
        <c:noMultiLvlLbl val="0"/>
      </c:catAx>
      <c:valAx>
        <c:axId val="2034572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034585920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1.5350851475329481E-2"/>
                <c:y val="6.6323480315241323E-2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2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cs-CZ" dirty="0"/>
                    <a:t>způsobilé výdaje [mil. Kč ]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93362633256552"/>
          <c:y val="4.1662639287734442E-2"/>
          <c:w val="0.83615191303892167"/>
          <c:h val="0.706054909236700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'[Tab. H.xlsx]Podíly z OP'!$C$97</c:f>
              <c:strCache>
                <c:ptCount val="1"/>
                <c:pt idx="0">
                  <c:v>IROP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'[Tab. H.xlsx]Podíly z OP'!$B$98:$B$101</c:f>
              <c:strCache>
                <c:ptCount val="4"/>
                <c:pt idx="0">
                  <c:v>Karlovarský kraj</c:v>
                </c:pt>
                <c:pt idx="1">
                  <c:v>Ústecký kraj</c:v>
                </c:pt>
                <c:pt idx="2">
                  <c:v>Moravskoslezský kraj</c:v>
                </c:pt>
                <c:pt idx="3">
                  <c:v>ČR</c:v>
                </c:pt>
              </c:strCache>
            </c:strRef>
          </c:cat>
          <c:val>
            <c:numRef>
              <c:f>'[Tab. H.xlsx]Podíly z OP'!$C$98:$C$101</c:f>
              <c:numCache>
                <c:formatCode>General</c:formatCode>
                <c:ptCount val="4"/>
                <c:pt idx="0">
                  <c:v>13061.246970793101</c:v>
                </c:pt>
                <c:pt idx="1">
                  <c:v>11571.50667541919</c:v>
                </c:pt>
                <c:pt idx="2">
                  <c:v>15583.900502372921</c:v>
                </c:pt>
                <c:pt idx="3">
                  <c:v>13898.589258144664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92-445E-8481-9DA554EFC12D}"/>
            </c:ext>
          </c:extLst>
        </c:ser>
        <c:ser>
          <c:idx val="1"/>
          <c:order val="1"/>
          <c:tx>
            <c:strRef>
              <c:f>'[Tab. H.xlsx]Podíly z OP'!$D$97</c:f>
              <c:strCache>
                <c:ptCount val="1"/>
                <c:pt idx="0">
                  <c:v>OP 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'[Tab. H.xlsx]Podíly z OP'!$B$98:$B$101</c:f>
              <c:strCache>
                <c:ptCount val="4"/>
                <c:pt idx="0">
                  <c:v>Karlovarský kraj</c:v>
                </c:pt>
                <c:pt idx="1">
                  <c:v>Ústecký kraj</c:v>
                </c:pt>
                <c:pt idx="2">
                  <c:v>Moravskoslezský kraj</c:v>
                </c:pt>
                <c:pt idx="3">
                  <c:v>ČR</c:v>
                </c:pt>
              </c:strCache>
            </c:strRef>
          </c:cat>
          <c:val>
            <c:numRef>
              <c:f>'[Tab. H.xlsx]Podíly z OP'!$D$98:$D$101</c:f>
              <c:numCache>
                <c:formatCode>General</c:formatCode>
                <c:ptCount val="4"/>
                <c:pt idx="0">
                  <c:v>144.74544740203342</c:v>
                </c:pt>
                <c:pt idx="1">
                  <c:v>654.54085929854239</c:v>
                </c:pt>
                <c:pt idx="2">
                  <c:v>1123.2037229526741</c:v>
                </c:pt>
                <c:pt idx="3">
                  <c:v>11799.809515605086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92-445E-8481-9DA554EFC12D}"/>
            </c:ext>
          </c:extLst>
        </c:ser>
        <c:ser>
          <c:idx val="2"/>
          <c:order val="2"/>
          <c:tx>
            <c:strRef>
              <c:f>'[Tab. H.xlsx]Podíly z OP'!$E$97</c:f>
              <c:strCache>
                <c:ptCount val="1"/>
                <c:pt idx="0">
                  <c:v>OP PIK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'[Tab. H.xlsx]Podíly z OP'!$B$98:$B$101</c:f>
              <c:strCache>
                <c:ptCount val="4"/>
                <c:pt idx="0">
                  <c:v>Karlovarský kraj</c:v>
                </c:pt>
                <c:pt idx="1">
                  <c:v>Ústecký kraj</c:v>
                </c:pt>
                <c:pt idx="2">
                  <c:v>Moravskoslezský kraj</c:v>
                </c:pt>
                <c:pt idx="3">
                  <c:v>ČR</c:v>
                </c:pt>
              </c:strCache>
            </c:strRef>
          </c:cat>
          <c:val>
            <c:numRef>
              <c:f>'[Tab. H.xlsx]Podíly z OP'!$E$98:$E$101</c:f>
              <c:numCache>
                <c:formatCode>General</c:formatCode>
                <c:ptCount val="4"/>
                <c:pt idx="0">
                  <c:v>8107.25662279671</c:v>
                </c:pt>
                <c:pt idx="1">
                  <c:v>8064.9943603578304</c:v>
                </c:pt>
                <c:pt idx="2">
                  <c:v>12230.834904578898</c:v>
                </c:pt>
                <c:pt idx="3">
                  <c:v>13808.522756827504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D92-445E-8481-9DA554EFC12D}"/>
            </c:ext>
          </c:extLst>
        </c:ser>
        <c:ser>
          <c:idx val="3"/>
          <c:order val="3"/>
          <c:tx>
            <c:strRef>
              <c:f>'[Tab. H.xlsx]Podíly z OP'!$F$97</c:f>
              <c:strCache>
                <c:ptCount val="1"/>
                <c:pt idx="0">
                  <c:v>OP VVV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'[Tab. H.xlsx]Podíly z OP'!$B$98:$B$101</c:f>
              <c:strCache>
                <c:ptCount val="4"/>
                <c:pt idx="0">
                  <c:v>Karlovarský kraj</c:v>
                </c:pt>
                <c:pt idx="1">
                  <c:v>Ústecký kraj</c:v>
                </c:pt>
                <c:pt idx="2">
                  <c:v>Moravskoslezský kraj</c:v>
                </c:pt>
                <c:pt idx="3">
                  <c:v>ČR</c:v>
                </c:pt>
              </c:strCache>
            </c:strRef>
          </c:cat>
          <c:val>
            <c:numRef>
              <c:f>'[Tab. H.xlsx]Podíly z OP'!$F$98:$F$101</c:f>
              <c:numCache>
                <c:formatCode>General</c:formatCode>
                <c:ptCount val="4"/>
                <c:pt idx="0">
                  <c:v>2048.943882627429</c:v>
                </c:pt>
                <c:pt idx="1">
                  <c:v>5105.0662380022077</c:v>
                </c:pt>
                <c:pt idx="2">
                  <c:v>7136.4724660537267</c:v>
                </c:pt>
                <c:pt idx="3">
                  <c:v>8010.71243296785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D92-445E-8481-9DA554EFC12D}"/>
            </c:ext>
          </c:extLst>
        </c:ser>
        <c:ser>
          <c:idx val="4"/>
          <c:order val="4"/>
          <c:tx>
            <c:strRef>
              <c:f>'[Tab. H.xlsx]Podíly z OP'!$G$97</c:f>
              <c:strCache>
                <c:ptCount val="1"/>
                <c:pt idx="0">
                  <c:v>OP Z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'[Tab. H.xlsx]Podíly z OP'!$B$98:$B$101</c:f>
              <c:strCache>
                <c:ptCount val="4"/>
                <c:pt idx="0">
                  <c:v>Karlovarský kraj</c:v>
                </c:pt>
                <c:pt idx="1">
                  <c:v>Ústecký kraj</c:v>
                </c:pt>
                <c:pt idx="2">
                  <c:v>Moravskoslezský kraj</c:v>
                </c:pt>
                <c:pt idx="3">
                  <c:v>ČR</c:v>
                </c:pt>
              </c:strCache>
            </c:strRef>
          </c:cat>
          <c:val>
            <c:numRef>
              <c:f>'[Tab. H.xlsx]Podíly z OP'!$G$98:$G$101</c:f>
              <c:numCache>
                <c:formatCode>General</c:formatCode>
                <c:ptCount val="4"/>
                <c:pt idx="0">
                  <c:v>3142.6638186617611</c:v>
                </c:pt>
                <c:pt idx="1">
                  <c:v>4112.7008604556977</c:v>
                </c:pt>
                <c:pt idx="2">
                  <c:v>3257.1491309215808</c:v>
                </c:pt>
                <c:pt idx="3">
                  <c:v>6565.903647138688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92-445E-8481-9DA554EFC12D}"/>
            </c:ext>
          </c:extLst>
        </c:ser>
        <c:ser>
          <c:idx val="5"/>
          <c:order val="5"/>
          <c:tx>
            <c:strRef>
              <c:f>'[Tab. H.xlsx]Podíly z OP'!$H$97</c:f>
              <c:strCache>
                <c:ptCount val="1"/>
                <c:pt idx="0">
                  <c:v>OP ŽP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'[Tab. H.xlsx]Podíly z OP'!$B$98:$B$101</c:f>
              <c:strCache>
                <c:ptCount val="4"/>
                <c:pt idx="0">
                  <c:v>Karlovarský kraj</c:v>
                </c:pt>
                <c:pt idx="1">
                  <c:v>Ústecký kraj</c:v>
                </c:pt>
                <c:pt idx="2">
                  <c:v>Moravskoslezský kraj</c:v>
                </c:pt>
                <c:pt idx="3">
                  <c:v>ČR</c:v>
                </c:pt>
              </c:strCache>
            </c:strRef>
          </c:cat>
          <c:val>
            <c:numRef>
              <c:f>'[Tab. H.xlsx]Podíly z OP'!$H$98:$H$101</c:f>
              <c:numCache>
                <c:formatCode>General</c:formatCode>
                <c:ptCount val="4"/>
                <c:pt idx="0">
                  <c:v>3818.9225685382926</c:v>
                </c:pt>
                <c:pt idx="1">
                  <c:v>4510.8224537353335</c:v>
                </c:pt>
                <c:pt idx="2">
                  <c:v>8027.1275378465034</c:v>
                </c:pt>
                <c:pt idx="3">
                  <c:v>7335.2580486526649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D92-445E-8481-9DA554EFC1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34585920"/>
        <c:axId val="2034572192"/>
      </c:barChart>
      <c:catAx>
        <c:axId val="2034585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034572192"/>
        <c:crosses val="autoZero"/>
        <c:auto val="1"/>
        <c:lblAlgn val="ctr"/>
        <c:lblOffset val="100"/>
        <c:noMultiLvlLbl val="0"/>
      </c:catAx>
      <c:valAx>
        <c:axId val="2034572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034585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A4ACAD-EAD9-45F3-B23E-5C8A96E573E5}" type="doc">
      <dgm:prSet loTypeId="urn:microsoft.com/office/officeart/2005/8/layout/vList2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cs-CZ"/>
        </a:p>
      </dgm:t>
    </dgm:pt>
    <dgm:pt modelId="{FCFB9041-2421-4FBC-A0B2-9184538B8335}">
      <dgm:prSet phldrT="[Text]" custT="1"/>
      <dgm:spPr/>
      <dgm:t>
        <a:bodyPr/>
        <a:lstStyle/>
        <a:p>
          <a:r>
            <a:rPr lang="cs-CZ" sz="2000" dirty="0"/>
            <a:t>Zpráva o realizaci souhrnných akčních plánů hospodářské restrukturalizace Ústeckého, Moravskoslezského a Karlovarského kraje 1.1.2023-31.12.2023</a:t>
          </a:r>
        </a:p>
      </dgm:t>
    </dgm:pt>
    <dgm:pt modelId="{D8FA8090-3F61-4AA9-90C1-4102B07E997D}" type="parTrans" cxnId="{5975D7C9-02E1-4E51-AD02-C66E78A68608}">
      <dgm:prSet/>
      <dgm:spPr/>
      <dgm:t>
        <a:bodyPr/>
        <a:lstStyle/>
        <a:p>
          <a:endParaRPr lang="cs-CZ"/>
        </a:p>
      </dgm:t>
    </dgm:pt>
    <dgm:pt modelId="{98AA184B-4CC3-4A3B-967D-2C50E84114BF}" type="sibTrans" cxnId="{5975D7C9-02E1-4E51-AD02-C66E78A68608}">
      <dgm:prSet/>
      <dgm:spPr/>
      <dgm:t>
        <a:bodyPr/>
        <a:lstStyle/>
        <a:p>
          <a:endParaRPr lang="cs-CZ"/>
        </a:p>
      </dgm:t>
    </dgm:pt>
    <dgm:pt modelId="{C062132F-43A3-4B96-9D41-9B149D0DFBAB}">
      <dgm:prSet phldrT="[Text]" custT="1"/>
      <dgm:spPr/>
      <dgm:t>
        <a:bodyPr/>
        <a:lstStyle/>
        <a:p>
          <a:r>
            <a:rPr lang="cs-CZ" sz="2000" dirty="0"/>
            <a:t>1. Příloha</a:t>
          </a:r>
        </a:p>
        <a:p>
          <a:r>
            <a:rPr lang="cs-CZ" sz="2000" dirty="0"/>
            <a:t>Přehled naplňování opatření AP1-AP5</a:t>
          </a:r>
        </a:p>
      </dgm:t>
    </dgm:pt>
    <dgm:pt modelId="{2FC465A6-1737-4098-8456-DA17F2750321}" type="parTrans" cxnId="{360BA356-9DFD-4782-BE07-691A99CDE86A}">
      <dgm:prSet/>
      <dgm:spPr/>
      <dgm:t>
        <a:bodyPr/>
        <a:lstStyle/>
        <a:p>
          <a:endParaRPr lang="cs-CZ"/>
        </a:p>
      </dgm:t>
    </dgm:pt>
    <dgm:pt modelId="{13F6C65C-ED77-400E-98BD-E2535737E245}" type="sibTrans" cxnId="{360BA356-9DFD-4782-BE07-691A99CDE86A}">
      <dgm:prSet/>
      <dgm:spPr/>
      <dgm:t>
        <a:bodyPr/>
        <a:lstStyle/>
        <a:p>
          <a:endParaRPr lang="cs-CZ"/>
        </a:p>
      </dgm:t>
    </dgm:pt>
    <dgm:pt modelId="{558ACE3C-AAE0-435B-9886-648119ACE626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cs-CZ" sz="2000" dirty="0"/>
            <a:t>2. Příloha</a:t>
          </a:r>
        </a:p>
        <a:p>
          <a:r>
            <a:rPr lang="cs-CZ" sz="2000" dirty="0"/>
            <a:t>Přehled realizace opatření AP1-AP5</a:t>
          </a:r>
        </a:p>
      </dgm:t>
    </dgm:pt>
    <dgm:pt modelId="{6CDFE66D-CAB5-45A1-B0A4-C24AA9CFF487}" type="parTrans" cxnId="{13904D56-D100-4939-8D5C-254D35A5D8D2}">
      <dgm:prSet/>
      <dgm:spPr/>
      <dgm:t>
        <a:bodyPr/>
        <a:lstStyle/>
        <a:p>
          <a:endParaRPr lang="cs-CZ"/>
        </a:p>
      </dgm:t>
    </dgm:pt>
    <dgm:pt modelId="{EF7D686A-ACF8-44CC-9A32-168AE8920E9E}" type="sibTrans" cxnId="{13904D56-D100-4939-8D5C-254D35A5D8D2}">
      <dgm:prSet/>
      <dgm:spPr/>
      <dgm:t>
        <a:bodyPr/>
        <a:lstStyle/>
        <a:p>
          <a:endParaRPr lang="cs-CZ"/>
        </a:p>
      </dgm:t>
    </dgm:pt>
    <dgm:pt modelId="{0BE577FE-DBA3-4149-9F62-4CF32C512C33}">
      <dgm:prSet phldrT="[Text]" custT="1"/>
      <dgm:spPr>
        <a:solidFill>
          <a:srgbClr val="92D050"/>
        </a:solidFill>
      </dgm:spPr>
      <dgm:t>
        <a:bodyPr/>
        <a:lstStyle/>
        <a:p>
          <a:r>
            <a:rPr lang="cs-CZ" sz="2000" dirty="0"/>
            <a:t>3. Příloha</a:t>
          </a:r>
        </a:p>
        <a:p>
          <a:r>
            <a:rPr lang="cs-CZ" sz="2000" dirty="0"/>
            <a:t>Přehled čerpání RE:START</a:t>
          </a:r>
        </a:p>
      </dgm:t>
    </dgm:pt>
    <dgm:pt modelId="{8BC2D646-364B-4436-8041-428F6B800507}" type="parTrans" cxnId="{805D262D-DFD4-4C0B-98FE-56716E617C5B}">
      <dgm:prSet/>
      <dgm:spPr/>
      <dgm:t>
        <a:bodyPr/>
        <a:lstStyle/>
        <a:p>
          <a:endParaRPr lang="cs-CZ"/>
        </a:p>
      </dgm:t>
    </dgm:pt>
    <dgm:pt modelId="{936CBBAC-DDCF-4D45-932E-5A04D6BAE7DB}" type="sibTrans" cxnId="{805D262D-DFD4-4C0B-98FE-56716E617C5B}">
      <dgm:prSet/>
      <dgm:spPr/>
      <dgm:t>
        <a:bodyPr/>
        <a:lstStyle/>
        <a:p>
          <a:endParaRPr lang="cs-CZ"/>
        </a:p>
      </dgm:t>
    </dgm:pt>
    <dgm:pt modelId="{E59889B1-D9D0-42DD-A12A-C5691E85DADD}">
      <dgm:prSet phldrT="[Text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cs-CZ" sz="2000" dirty="0"/>
            <a:t>4. Příloha</a:t>
          </a:r>
        </a:p>
        <a:p>
          <a:r>
            <a:rPr lang="cs-CZ" sz="2000" dirty="0"/>
            <a:t>Indikátory</a:t>
          </a:r>
        </a:p>
      </dgm:t>
    </dgm:pt>
    <dgm:pt modelId="{6E0EB25B-4910-4FCE-B06F-0EF34110E3B5}" type="parTrans" cxnId="{7AF683C4-B192-4356-BFC9-1D308F98FBA6}">
      <dgm:prSet/>
      <dgm:spPr/>
      <dgm:t>
        <a:bodyPr/>
        <a:lstStyle/>
        <a:p>
          <a:endParaRPr lang="cs-CZ"/>
        </a:p>
      </dgm:t>
    </dgm:pt>
    <dgm:pt modelId="{864C5C29-7A8E-4AF1-A6A2-7A785AD42914}" type="sibTrans" cxnId="{7AF683C4-B192-4356-BFC9-1D308F98FBA6}">
      <dgm:prSet/>
      <dgm:spPr/>
      <dgm:t>
        <a:bodyPr/>
        <a:lstStyle/>
        <a:p>
          <a:endParaRPr lang="cs-CZ"/>
        </a:p>
      </dgm:t>
    </dgm:pt>
    <dgm:pt modelId="{46074B02-33B1-4EEC-B4E4-22D4ED9CF40F}" type="pres">
      <dgm:prSet presAssocID="{81A4ACAD-EAD9-45F3-B23E-5C8A96E573E5}" presName="linear" presStyleCnt="0">
        <dgm:presLayoutVars>
          <dgm:animLvl val="lvl"/>
          <dgm:resizeHandles val="exact"/>
        </dgm:presLayoutVars>
      </dgm:prSet>
      <dgm:spPr/>
    </dgm:pt>
    <dgm:pt modelId="{B6892772-E42A-49CF-9A2A-51AAF6EB9942}" type="pres">
      <dgm:prSet presAssocID="{FCFB9041-2421-4FBC-A0B2-9184538B8335}" presName="parentText" presStyleLbl="node1" presStyleIdx="0" presStyleCnt="5" custLinFactY="13971" custLinFactNeighborY="100000">
        <dgm:presLayoutVars>
          <dgm:chMax val="0"/>
          <dgm:bulletEnabled val="1"/>
        </dgm:presLayoutVars>
      </dgm:prSet>
      <dgm:spPr/>
    </dgm:pt>
    <dgm:pt modelId="{03F8180E-E6CF-4D60-BAFD-7718918AAABF}" type="pres">
      <dgm:prSet presAssocID="{98AA184B-4CC3-4A3B-967D-2C50E84114BF}" presName="spacer" presStyleCnt="0"/>
      <dgm:spPr/>
    </dgm:pt>
    <dgm:pt modelId="{175EF9AF-C224-43DD-A902-B3851B73A489}" type="pres">
      <dgm:prSet presAssocID="{C062132F-43A3-4B96-9D41-9B149D0DFBAB}" presName="parentText" presStyleLbl="node1" presStyleIdx="1" presStyleCnt="5" custScaleX="81306" custScaleY="91664" custLinFactY="12550" custLinFactNeighborX="-1081" custLinFactNeighborY="100000">
        <dgm:presLayoutVars>
          <dgm:chMax val="0"/>
          <dgm:bulletEnabled val="1"/>
        </dgm:presLayoutVars>
      </dgm:prSet>
      <dgm:spPr/>
    </dgm:pt>
    <dgm:pt modelId="{33123DBC-B51B-4CB1-BCAE-2E66AB6CB4FE}" type="pres">
      <dgm:prSet presAssocID="{13F6C65C-ED77-400E-98BD-E2535737E245}" presName="spacer" presStyleCnt="0"/>
      <dgm:spPr/>
    </dgm:pt>
    <dgm:pt modelId="{788E09B4-5574-4272-AC05-7DBBA779DFB7}" type="pres">
      <dgm:prSet presAssocID="{558ACE3C-AAE0-435B-9886-648119ACE626}" presName="parentText" presStyleLbl="node1" presStyleIdx="2" presStyleCnt="5" custScaleX="77150" custScaleY="117098" custLinFactY="4274" custLinFactNeighborX="-1081" custLinFactNeighborY="100000">
        <dgm:presLayoutVars>
          <dgm:chMax val="0"/>
          <dgm:bulletEnabled val="1"/>
        </dgm:presLayoutVars>
      </dgm:prSet>
      <dgm:spPr/>
    </dgm:pt>
    <dgm:pt modelId="{B87E6281-03FC-43D1-9ADC-1D857F9C0B51}" type="pres">
      <dgm:prSet presAssocID="{EF7D686A-ACF8-44CC-9A32-168AE8920E9E}" presName="spacer" presStyleCnt="0"/>
      <dgm:spPr/>
    </dgm:pt>
    <dgm:pt modelId="{8F3B7445-11F9-49DB-A39A-EA810DEC1AE5}" type="pres">
      <dgm:prSet presAssocID="{0BE577FE-DBA3-4149-9F62-4CF32C512C33}" presName="parentText" presStyleLbl="node1" presStyleIdx="3" presStyleCnt="5" custScaleX="75872" custScaleY="98678" custLinFactNeighborX="-1081" custLinFactNeighborY="79222">
        <dgm:presLayoutVars>
          <dgm:chMax val="0"/>
          <dgm:bulletEnabled val="1"/>
        </dgm:presLayoutVars>
      </dgm:prSet>
      <dgm:spPr/>
    </dgm:pt>
    <dgm:pt modelId="{55ACEEDC-34FA-4986-BB61-2A073D0B02F2}" type="pres">
      <dgm:prSet presAssocID="{936CBBAC-DDCF-4D45-932E-5A04D6BAE7DB}" presName="spacer" presStyleCnt="0"/>
      <dgm:spPr/>
    </dgm:pt>
    <dgm:pt modelId="{06FA2791-225B-4E97-8209-865E060450D4}" type="pres">
      <dgm:prSet presAssocID="{E59889B1-D9D0-42DD-A12A-C5691E85DADD}" presName="parentText" presStyleLbl="node1" presStyleIdx="4" presStyleCnt="5" custScaleX="72162" custScaleY="81111" custLinFactY="23106" custLinFactNeighborX="-1068" custLinFactNeighborY="100000">
        <dgm:presLayoutVars>
          <dgm:chMax val="0"/>
          <dgm:bulletEnabled val="1"/>
        </dgm:presLayoutVars>
      </dgm:prSet>
      <dgm:spPr/>
    </dgm:pt>
  </dgm:ptLst>
  <dgm:cxnLst>
    <dgm:cxn modelId="{85F71413-9408-4C34-B0CF-051AE4A70AAD}" type="presOf" srcId="{81A4ACAD-EAD9-45F3-B23E-5C8A96E573E5}" destId="{46074B02-33B1-4EEC-B4E4-22D4ED9CF40F}" srcOrd="0" destOrd="0" presId="urn:microsoft.com/office/officeart/2005/8/layout/vList2"/>
    <dgm:cxn modelId="{805D262D-DFD4-4C0B-98FE-56716E617C5B}" srcId="{81A4ACAD-EAD9-45F3-B23E-5C8A96E573E5}" destId="{0BE577FE-DBA3-4149-9F62-4CF32C512C33}" srcOrd="3" destOrd="0" parTransId="{8BC2D646-364B-4436-8041-428F6B800507}" sibTransId="{936CBBAC-DDCF-4D45-932E-5A04D6BAE7DB}"/>
    <dgm:cxn modelId="{DC368F2D-45DD-4525-9E26-BE73F1C6D0EE}" type="presOf" srcId="{558ACE3C-AAE0-435B-9886-648119ACE626}" destId="{788E09B4-5574-4272-AC05-7DBBA779DFB7}" srcOrd="0" destOrd="0" presId="urn:microsoft.com/office/officeart/2005/8/layout/vList2"/>
    <dgm:cxn modelId="{13904D56-D100-4939-8D5C-254D35A5D8D2}" srcId="{81A4ACAD-EAD9-45F3-B23E-5C8A96E573E5}" destId="{558ACE3C-AAE0-435B-9886-648119ACE626}" srcOrd="2" destOrd="0" parTransId="{6CDFE66D-CAB5-45A1-B0A4-C24AA9CFF487}" sibTransId="{EF7D686A-ACF8-44CC-9A32-168AE8920E9E}"/>
    <dgm:cxn modelId="{360BA356-9DFD-4782-BE07-691A99CDE86A}" srcId="{81A4ACAD-EAD9-45F3-B23E-5C8A96E573E5}" destId="{C062132F-43A3-4B96-9D41-9B149D0DFBAB}" srcOrd="1" destOrd="0" parTransId="{2FC465A6-1737-4098-8456-DA17F2750321}" sibTransId="{13F6C65C-ED77-400E-98BD-E2535737E245}"/>
    <dgm:cxn modelId="{663B6C7F-1694-40C2-B4A1-07803526B67B}" type="presOf" srcId="{0BE577FE-DBA3-4149-9F62-4CF32C512C33}" destId="{8F3B7445-11F9-49DB-A39A-EA810DEC1AE5}" srcOrd="0" destOrd="0" presId="urn:microsoft.com/office/officeart/2005/8/layout/vList2"/>
    <dgm:cxn modelId="{7AF683C4-B192-4356-BFC9-1D308F98FBA6}" srcId="{81A4ACAD-EAD9-45F3-B23E-5C8A96E573E5}" destId="{E59889B1-D9D0-42DD-A12A-C5691E85DADD}" srcOrd="4" destOrd="0" parTransId="{6E0EB25B-4910-4FCE-B06F-0EF34110E3B5}" sibTransId="{864C5C29-7A8E-4AF1-A6A2-7A785AD42914}"/>
    <dgm:cxn modelId="{5975D7C9-02E1-4E51-AD02-C66E78A68608}" srcId="{81A4ACAD-EAD9-45F3-B23E-5C8A96E573E5}" destId="{FCFB9041-2421-4FBC-A0B2-9184538B8335}" srcOrd="0" destOrd="0" parTransId="{D8FA8090-3F61-4AA9-90C1-4102B07E997D}" sibTransId="{98AA184B-4CC3-4A3B-967D-2C50E84114BF}"/>
    <dgm:cxn modelId="{75909ADB-2189-41A2-AB6E-1A0F66D63EAE}" type="presOf" srcId="{FCFB9041-2421-4FBC-A0B2-9184538B8335}" destId="{B6892772-E42A-49CF-9A2A-51AAF6EB9942}" srcOrd="0" destOrd="0" presId="urn:microsoft.com/office/officeart/2005/8/layout/vList2"/>
    <dgm:cxn modelId="{0D4B06E1-FD83-42FB-AE81-35F204773695}" type="presOf" srcId="{E59889B1-D9D0-42DD-A12A-C5691E85DADD}" destId="{06FA2791-225B-4E97-8209-865E060450D4}" srcOrd="0" destOrd="0" presId="urn:microsoft.com/office/officeart/2005/8/layout/vList2"/>
    <dgm:cxn modelId="{C0933FED-8D3E-4987-8388-F99599E421C8}" type="presOf" srcId="{C062132F-43A3-4B96-9D41-9B149D0DFBAB}" destId="{175EF9AF-C224-43DD-A902-B3851B73A489}" srcOrd="0" destOrd="0" presId="urn:microsoft.com/office/officeart/2005/8/layout/vList2"/>
    <dgm:cxn modelId="{8AD8F2A5-8653-44C6-A5FF-0E81340BC61A}" type="presParOf" srcId="{46074B02-33B1-4EEC-B4E4-22D4ED9CF40F}" destId="{B6892772-E42A-49CF-9A2A-51AAF6EB9942}" srcOrd="0" destOrd="0" presId="urn:microsoft.com/office/officeart/2005/8/layout/vList2"/>
    <dgm:cxn modelId="{0ECFD82D-3314-417E-B8E6-C23DECD66B24}" type="presParOf" srcId="{46074B02-33B1-4EEC-B4E4-22D4ED9CF40F}" destId="{03F8180E-E6CF-4D60-BAFD-7718918AAABF}" srcOrd="1" destOrd="0" presId="urn:microsoft.com/office/officeart/2005/8/layout/vList2"/>
    <dgm:cxn modelId="{0A356977-C621-48CC-93B4-D7A09A9F778F}" type="presParOf" srcId="{46074B02-33B1-4EEC-B4E4-22D4ED9CF40F}" destId="{175EF9AF-C224-43DD-A902-B3851B73A489}" srcOrd="2" destOrd="0" presId="urn:microsoft.com/office/officeart/2005/8/layout/vList2"/>
    <dgm:cxn modelId="{DD7FBE54-CFF6-4E00-99B6-24F7708634B9}" type="presParOf" srcId="{46074B02-33B1-4EEC-B4E4-22D4ED9CF40F}" destId="{33123DBC-B51B-4CB1-BCAE-2E66AB6CB4FE}" srcOrd="3" destOrd="0" presId="urn:microsoft.com/office/officeart/2005/8/layout/vList2"/>
    <dgm:cxn modelId="{2B3A732D-1F31-4940-AFCD-EB83FD21D5CD}" type="presParOf" srcId="{46074B02-33B1-4EEC-B4E4-22D4ED9CF40F}" destId="{788E09B4-5574-4272-AC05-7DBBA779DFB7}" srcOrd="4" destOrd="0" presId="urn:microsoft.com/office/officeart/2005/8/layout/vList2"/>
    <dgm:cxn modelId="{CAFCFE77-B91D-4A62-835B-6F4049AE6CC4}" type="presParOf" srcId="{46074B02-33B1-4EEC-B4E4-22D4ED9CF40F}" destId="{B87E6281-03FC-43D1-9ADC-1D857F9C0B51}" srcOrd="5" destOrd="0" presId="urn:microsoft.com/office/officeart/2005/8/layout/vList2"/>
    <dgm:cxn modelId="{C955B0B8-AB20-49BA-9973-12D605169330}" type="presParOf" srcId="{46074B02-33B1-4EEC-B4E4-22D4ED9CF40F}" destId="{8F3B7445-11F9-49DB-A39A-EA810DEC1AE5}" srcOrd="6" destOrd="0" presId="urn:microsoft.com/office/officeart/2005/8/layout/vList2"/>
    <dgm:cxn modelId="{E268C97C-2456-498E-9CA6-69FBFB95522D}" type="presParOf" srcId="{46074B02-33B1-4EEC-B4E4-22D4ED9CF40F}" destId="{55ACEEDC-34FA-4986-BB61-2A073D0B02F2}" srcOrd="7" destOrd="0" presId="urn:microsoft.com/office/officeart/2005/8/layout/vList2"/>
    <dgm:cxn modelId="{F2FED0CF-FC90-4CAA-9B02-53E259FFD63C}" type="presParOf" srcId="{46074B02-33B1-4EEC-B4E4-22D4ED9CF40F}" destId="{06FA2791-225B-4E97-8209-865E060450D4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49772C-074F-4A14-9A43-CE71EA80ABF5}" type="doc">
      <dgm:prSet loTypeId="urn:microsoft.com/office/officeart/2005/8/layout/default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7EB4B8BC-14AD-41FE-BD60-280F01784E45}">
      <dgm:prSet phldrT="[Text]" custT="1">
        <dgm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cs-CZ" sz="2800" dirty="0"/>
            <a:t>Strategie RE:START</a:t>
          </a:r>
        </a:p>
      </dgm:t>
    </dgm:pt>
    <dgm:pt modelId="{59BE231B-129A-4956-B184-A56E42BC1A7F}" type="parTrans" cxnId="{5FB8777B-F8AA-4F3C-B3FE-41184C79371A}">
      <dgm:prSet/>
      <dgm:spPr/>
      <dgm:t>
        <a:bodyPr/>
        <a:lstStyle/>
        <a:p>
          <a:endParaRPr lang="cs-CZ"/>
        </a:p>
      </dgm:t>
    </dgm:pt>
    <dgm:pt modelId="{F6C94835-C55C-4B6D-B97C-A29BCFB75861}" type="sibTrans" cxnId="{5FB8777B-F8AA-4F3C-B3FE-41184C79371A}">
      <dgm:prSet/>
      <dgm:spPr/>
      <dgm:t>
        <a:bodyPr/>
        <a:lstStyle/>
        <a:p>
          <a:endParaRPr lang="cs-CZ"/>
        </a:p>
      </dgm:t>
    </dgm:pt>
    <dgm:pt modelId="{BA3F3945-0526-4F7B-ABDA-8DBC0634CE3A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cs-CZ" sz="2800" dirty="0"/>
            <a:t>Aktualizace Strategického rámce</a:t>
          </a:r>
        </a:p>
      </dgm:t>
    </dgm:pt>
    <dgm:pt modelId="{ACBB27A9-341C-4335-A219-186484540BD2}" type="parTrans" cxnId="{DB7AAF57-87F6-4592-A248-9A0656E40E69}">
      <dgm:prSet/>
      <dgm:spPr/>
      <dgm:t>
        <a:bodyPr/>
        <a:lstStyle/>
        <a:p>
          <a:endParaRPr lang="cs-CZ"/>
        </a:p>
      </dgm:t>
    </dgm:pt>
    <dgm:pt modelId="{D7F894D4-DEA3-4A8F-8621-826B09FC2B2D}" type="sibTrans" cxnId="{DB7AAF57-87F6-4592-A248-9A0656E40E69}">
      <dgm:prSet/>
      <dgm:spPr/>
      <dgm:t>
        <a:bodyPr/>
        <a:lstStyle/>
        <a:p>
          <a:endParaRPr lang="cs-CZ"/>
        </a:p>
      </dgm:t>
    </dgm:pt>
    <dgm:pt modelId="{78227543-0A21-487C-A131-368754E6EF98}">
      <dgm:prSet phldrT="[Text]" custT="1"/>
      <dgm:spPr>
        <a:solidFill>
          <a:srgbClr val="D2F8F3"/>
        </a:solidFill>
      </dgm:spPr>
      <dgm:t>
        <a:bodyPr/>
        <a:lstStyle/>
        <a:p>
          <a:r>
            <a:rPr lang="cs-CZ" sz="2800" dirty="0">
              <a:solidFill>
                <a:schemeClr val="accent1">
                  <a:lumMod val="75000"/>
                </a:schemeClr>
              </a:solidFill>
            </a:rPr>
            <a:t>Mechanismus spravedlivé transformace</a:t>
          </a:r>
        </a:p>
      </dgm:t>
    </dgm:pt>
    <dgm:pt modelId="{3BA6419D-A279-4A28-BFAE-56DAF8264354}" type="parTrans" cxnId="{C04ADF92-F142-4965-86E5-CD682B7F0373}">
      <dgm:prSet/>
      <dgm:spPr/>
      <dgm:t>
        <a:bodyPr/>
        <a:lstStyle/>
        <a:p>
          <a:endParaRPr lang="cs-CZ"/>
        </a:p>
      </dgm:t>
    </dgm:pt>
    <dgm:pt modelId="{A5124EEF-6D30-4D0A-85F1-A1733F7D1F58}" type="sibTrans" cxnId="{C04ADF92-F142-4965-86E5-CD682B7F0373}">
      <dgm:prSet/>
      <dgm:spPr/>
      <dgm:t>
        <a:bodyPr/>
        <a:lstStyle/>
        <a:p>
          <a:endParaRPr lang="cs-CZ"/>
        </a:p>
      </dgm:t>
    </dgm:pt>
    <dgm:pt modelId="{4504A41D-3F27-4B36-AFFB-685E45A61A6F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cs-CZ" sz="2800" dirty="0"/>
            <a:t>Koordinace projektu Technical Support Instrument</a:t>
          </a:r>
        </a:p>
      </dgm:t>
    </dgm:pt>
    <dgm:pt modelId="{181A403C-97B0-44CE-88EE-809F4578B045}" type="sibTrans" cxnId="{B2F17C52-6D18-40AA-980F-F998FE273C07}">
      <dgm:prSet/>
      <dgm:spPr/>
      <dgm:t>
        <a:bodyPr/>
        <a:lstStyle/>
        <a:p>
          <a:endParaRPr lang="cs-CZ"/>
        </a:p>
      </dgm:t>
    </dgm:pt>
    <dgm:pt modelId="{D0BF736E-D4C4-47C4-B481-D24D65280CAA}" type="parTrans" cxnId="{B2F17C52-6D18-40AA-980F-F998FE273C07}">
      <dgm:prSet/>
      <dgm:spPr/>
      <dgm:t>
        <a:bodyPr/>
        <a:lstStyle/>
        <a:p>
          <a:endParaRPr lang="cs-CZ"/>
        </a:p>
      </dgm:t>
    </dgm:pt>
    <dgm:pt modelId="{AEBC9E2B-E4CA-4781-BDE6-426E88183B4E}" type="pres">
      <dgm:prSet presAssocID="{3149772C-074F-4A14-9A43-CE71EA80ABF5}" presName="diagram" presStyleCnt="0">
        <dgm:presLayoutVars>
          <dgm:dir/>
          <dgm:resizeHandles val="exact"/>
        </dgm:presLayoutVars>
      </dgm:prSet>
      <dgm:spPr/>
    </dgm:pt>
    <dgm:pt modelId="{4A7B5EBC-2CB5-490A-A49D-D463471C7ADF}" type="pres">
      <dgm:prSet presAssocID="{7EB4B8BC-14AD-41FE-BD60-280F01784E45}" presName="node" presStyleLbl="node1" presStyleIdx="0" presStyleCnt="4" custLinFactNeighborX="1139" custLinFactNeighborY="-24">
        <dgm:presLayoutVars>
          <dgm:bulletEnabled val="1"/>
        </dgm:presLayoutVars>
      </dgm:prSet>
      <dgm:spPr/>
    </dgm:pt>
    <dgm:pt modelId="{A600F194-DBC6-4190-9B90-641FF57DDDE9}" type="pres">
      <dgm:prSet presAssocID="{F6C94835-C55C-4B6D-B97C-A29BCFB75861}" presName="sibTrans" presStyleCnt="0"/>
      <dgm:spPr/>
    </dgm:pt>
    <dgm:pt modelId="{0879A08C-0A90-48DE-96B9-47CD215AD15F}" type="pres">
      <dgm:prSet presAssocID="{BA3F3945-0526-4F7B-ABDA-8DBC0634CE3A}" presName="node" presStyleLbl="node1" presStyleIdx="1" presStyleCnt="4">
        <dgm:presLayoutVars>
          <dgm:bulletEnabled val="1"/>
        </dgm:presLayoutVars>
      </dgm:prSet>
      <dgm:spPr/>
    </dgm:pt>
    <dgm:pt modelId="{F2459D24-3938-4068-BE84-C0A66E53C649}" type="pres">
      <dgm:prSet presAssocID="{D7F894D4-DEA3-4A8F-8621-826B09FC2B2D}" presName="sibTrans" presStyleCnt="0"/>
      <dgm:spPr/>
    </dgm:pt>
    <dgm:pt modelId="{43AD2AEC-FE51-44D9-80F2-A7882E1AD2B3}" type="pres">
      <dgm:prSet presAssocID="{78227543-0A21-487C-A131-368754E6EF98}" presName="node" presStyleLbl="node1" presStyleIdx="2" presStyleCnt="4" custLinFactNeighborX="-190" custLinFactNeighborY="24">
        <dgm:presLayoutVars>
          <dgm:bulletEnabled val="1"/>
        </dgm:presLayoutVars>
      </dgm:prSet>
      <dgm:spPr/>
    </dgm:pt>
    <dgm:pt modelId="{BB67641D-0A5B-4718-AB7C-CB6B13F3AB57}" type="pres">
      <dgm:prSet presAssocID="{A5124EEF-6D30-4D0A-85F1-A1733F7D1F58}" presName="sibTrans" presStyleCnt="0"/>
      <dgm:spPr/>
    </dgm:pt>
    <dgm:pt modelId="{B1B80B30-8F3C-4975-8114-61E2295C5A56}" type="pres">
      <dgm:prSet presAssocID="{4504A41D-3F27-4B36-AFFB-685E45A61A6F}" presName="node" presStyleLbl="node1" presStyleIdx="3" presStyleCnt="4">
        <dgm:presLayoutVars>
          <dgm:bulletEnabled val="1"/>
        </dgm:presLayoutVars>
      </dgm:prSet>
      <dgm:spPr/>
    </dgm:pt>
  </dgm:ptLst>
  <dgm:cxnLst>
    <dgm:cxn modelId="{AB1A1E12-E836-4A28-8303-151CD435C5C6}" type="presOf" srcId="{3149772C-074F-4A14-9A43-CE71EA80ABF5}" destId="{AEBC9E2B-E4CA-4781-BDE6-426E88183B4E}" srcOrd="0" destOrd="0" presId="urn:microsoft.com/office/officeart/2005/8/layout/default"/>
    <dgm:cxn modelId="{3C3D0936-A8A1-44E9-9A36-4AD8D68AF439}" type="presOf" srcId="{BA3F3945-0526-4F7B-ABDA-8DBC0634CE3A}" destId="{0879A08C-0A90-48DE-96B9-47CD215AD15F}" srcOrd="0" destOrd="0" presId="urn:microsoft.com/office/officeart/2005/8/layout/default"/>
    <dgm:cxn modelId="{578CCF6D-DE0A-45D2-AEEC-A71575A3E619}" type="presOf" srcId="{78227543-0A21-487C-A131-368754E6EF98}" destId="{43AD2AEC-FE51-44D9-80F2-A7882E1AD2B3}" srcOrd="0" destOrd="0" presId="urn:microsoft.com/office/officeart/2005/8/layout/default"/>
    <dgm:cxn modelId="{B2F17C52-6D18-40AA-980F-F998FE273C07}" srcId="{3149772C-074F-4A14-9A43-CE71EA80ABF5}" destId="{4504A41D-3F27-4B36-AFFB-685E45A61A6F}" srcOrd="3" destOrd="0" parTransId="{D0BF736E-D4C4-47C4-B481-D24D65280CAA}" sibTransId="{181A403C-97B0-44CE-88EE-809F4578B045}"/>
    <dgm:cxn modelId="{B52A4575-F687-4D25-A6BB-60F6EBBC2BDB}" type="presOf" srcId="{7EB4B8BC-14AD-41FE-BD60-280F01784E45}" destId="{4A7B5EBC-2CB5-490A-A49D-D463471C7ADF}" srcOrd="0" destOrd="0" presId="urn:microsoft.com/office/officeart/2005/8/layout/default"/>
    <dgm:cxn modelId="{DB7AAF57-87F6-4592-A248-9A0656E40E69}" srcId="{3149772C-074F-4A14-9A43-CE71EA80ABF5}" destId="{BA3F3945-0526-4F7B-ABDA-8DBC0634CE3A}" srcOrd="1" destOrd="0" parTransId="{ACBB27A9-341C-4335-A219-186484540BD2}" sibTransId="{D7F894D4-DEA3-4A8F-8621-826B09FC2B2D}"/>
    <dgm:cxn modelId="{5FB8777B-F8AA-4F3C-B3FE-41184C79371A}" srcId="{3149772C-074F-4A14-9A43-CE71EA80ABF5}" destId="{7EB4B8BC-14AD-41FE-BD60-280F01784E45}" srcOrd="0" destOrd="0" parTransId="{59BE231B-129A-4956-B184-A56E42BC1A7F}" sibTransId="{F6C94835-C55C-4B6D-B97C-A29BCFB75861}"/>
    <dgm:cxn modelId="{C04ADF92-F142-4965-86E5-CD682B7F0373}" srcId="{3149772C-074F-4A14-9A43-CE71EA80ABF5}" destId="{78227543-0A21-487C-A131-368754E6EF98}" srcOrd="2" destOrd="0" parTransId="{3BA6419D-A279-4A28-BFAE-56DAF8264354}" sibTransId="{A5124EEF-6D30-4D0A-85F1-A1733F7D1F58}"/>
    <dgm:cxn modelId="{18487EF8-9D36-48EF-AE3D-378FB2541F9C}" type="presOf" srcId="{4504A41D-3F27-4B36-AFFB-685E45A61A6F}" destId="{B1B80B30-8F3C-4975-8114-61E2295C5A56}" srcOrd="0" destOrd="0" presId="urn:microsoft.com/office/officeart/2005/8/layout/default"/>
    <dgm:cxn modelId="{5F45666E-315D-4402-9423-DBB3FD098D2F}" type="presParOf" srcId="{AEBC9E2B-E4CA-4781-BDE6-426E88183B4E}" destId="{4A7B5EBC-2CB5-490A-A49D-D463471C7ADF}" srcOrd="0" destOrd="0" presId="urn:microsoft.com/office/officeart/2005/8/layout/default"/>
    <dgm:cxn modelId="{E47B1DBE-DD46-4297-8DF4-9A5A1BFA8AE8}" type="presParOf" srcId="{AEBC9E2B-E4CA-4781-BDE6-426E88183B4E}" destId="{A600F194-DBC6-4190-9B90-641FF57DDDE9}" srcOrd="1" destOrd="0" presId="urn:microsoft.com/office/officeart/2005/8/layout/default"/>
    <dgm:cxn modelId="{CA91750B-1990-483F-8F01-8E16A9890768}" type="presParOf" srcId="{AEBC9E2B-E4CA-4781-BDE6-426E88183B4E}" destId="{0879A08C-0A90-48DE-96B9-47CD215AD15F}" srcOrd="2" destOrd="0" presId="urn:microsoft.com/office/officeart/2005/8/layout/default"/>
    <dgm:cxn modelId="{E5338F9F-8510-4993-9D9F-9501B757899D}" type="presParOf" srcId="{AEBC9E2B-E4CA-4781-BDE6-426E88183B4E}" destId="{F2459D24-3938-4068-BE84-C0A66E53C649}" srcOrd="3" destOrd="0" presId="urn:microsoft.com/office/officeart/2005/8/layout/default"/>
    <dgm:cxn modelId="{B06FD019-644C-4A01-B5FE-54EFEEFC8F57}" type="presParOf" srcId="{AEBC9E2B-E4CA-4781-BDE6-426E88183B4E}" destId="{43AD2AEC-FE51-44D9-80F2-A7882E1AD2B3}" srcOrd="4" destOrd="0" presId="urn:microsoft.com/office/officeart/2005/8/layout/default"/>
    <dgm:cxn modelId="{12D63135-8580-490D-A065-C29894ACD93D}" type="presParOf" srcId="{AEBC9E2B-E4CA-4781-BDE6-426E88183B4E}" destId="{BB67641D-0A5B-4718-AB7C-CB6B13F3AB57}" srcOrd="5" destOrd="0" presId="urn:microsoft.com/office/officeart/2005/8/layout/default"/>
    <dgm:cxn modelId="{FB53EE20-8334-4E0B-897F-34B12A9EF3A5}" type="presParOf" srcId="{AEBC9E2B-E4CA-4781-BDE6-426E88183B4E}" destId="{B1B80B30-8F3C-4975-8114-61E2295C5A56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D4CE12A-3B2F-4841-927A-6F90A0016B65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cs-CZ"/>
        </a:p>
      </dgm:t>
    </dgm:pt>
    <dgm:pt modelId="{C0F38243-675D-41B6-809B-1A85B53FEF98}">
      <dgm:prSet phldrT="[Text]"/>
      <dgm:spPr/>
      <dgm:t>
        <a:bodyPr/>
        <a:lstStyle/>
        <a:p>
          <a:r>
            <a:rPr lang="cs-CZ" b="1" dirty="0"/>
            <a:t>11 214 237 756,-Kč</a:t>
          </a:r>
          <a:endParaRPr lang="cs-CZ" dirty="0"/>
        </a:p>
      </dgm:t>
    </dgm:pt>
    <dgm:pt modelId="{3007CDD2-47F9-4113-AF42-D69F350AB7FD}" type="parTrans" cxnId="{C8AAEFE9-4BB2-43D5-9CA8-7C8515142545}">
      <dgm:prSet/>
      <dgm:spPr/>
      <dgm:t>
        <a:bodyPr/>
        <a:lstStyle/>
        <a:p>
          <a:endParaRPr lang="cs-CZ"/>
        </a:p>
      </dgm:t>
    </dgm:pt>
    <dgm:pt modelId="{2993B973-3147-4804-9CDB-FACF3BEEB221}" type="sibTrans" cxnId="{C8AAEFE9-4BB2-43D5-9CA8-7C8515142545}">
      <dgm:prSet/>
      <dgm:spPr/>
      <dgm:t>
        <a:bodyPr/>
        <a:lstStyle/>
        <a:p>
          <a:endParaRPr lang="cs-CZ"/>
        </a:p>
      </dgm:t>
    </dgm:pt>
    <dgm:pt modelId="{65283B51-C554-45C1-B861-FDD8869B96CC}">
      <dgm:prSet phldrT="[Text]" custT="1"/>
      <dgm:spPr/>
      <dgm:t>
        <a:bodyPr/>
        <a:lstStyle/>
        <a:p>
          <a:r>
            <a:rPr lang="cs-CZ" sz="2500" b="1" dirty="0">
              <a:solidFill>
                <a:schemeClr val="accent6"/>
              </a:solidFill>
            </a:rPr>
            <a:t>ÚK</a:t>
          </a:r>
        </a:p>
        <a:p>
          <a:r>
            <a:rPr lang="cs-CZ" sz="2500" b="1" i="1" dirty="0"/>
            <a:t>3 730 442 021,- Kč</a:t>
          </a:r>
          <a:endParaRPr lang="cs-CZ" sz="2500" b="1" dirty="0"/>
        </a:p>
      </dgm:t>
    </dgm:pt>
    <dgm:pt modelId="{B0DF2118-482A-4A51-BB80-F7723F224E3D}" type="parTrans" cxnId="{B821D20E-7BEE-4D4A-A093-035588BDFC0E}">
      <dgm:prSet/>
      <dgm:spPr/>
      <dgm:t>
        <a:bodyPr/>
        <a:lstStyle/>
        <a:p>
          <a:endParaRPr lang="cs-CZ"/>
        </a:p>
      </dgm:t>
    </dgm:pt>
    <dgm:pt modelId="{96FC3274-8834-45C4-80D6-FD33F4DD9DD6}" type="sibTrans" cxnId="{B821D20E-7BEE-4D4A-A093-035588BDFC0E}">
      <dgm:prSet/>
      <dgm:spPr/>
      <dgm:t>
        <a:bodyPr/>
        <a:lstStyle/>
        <a:p>
          <a:endParaRPr lang="cs-CZ"/>
        </a:p>
      </dgm:t>
    </dgm:pt>
    <dgm:pt modelId="{2BB15012-A21F-48AC-8D56-CCE7E0147957}">
      <dgm:prSet phldrT="[Text]" custT="1"/>
      <dgm:spPr/>
      <dgm:t>
        <a:bodyPr/>
        <a:lstStyle/>
        <a:p>
          <a:r>
            <a:rPr lang="cs-CZ" sz="2500" b="1" i="1" dirty="0">
              <a:solidFill>
                <a:schemeClr val="accent6"/>
              </a:solidFill>
            </a:rPr>
            <a:t>MSK</a:t>
          </a:r>
        </a:p>
        <a:p>
          <a:r>
            <a:rPr lang="cs-CZ" sz="2500" b="1" i="1" dirty="0"/>
            <a:t>5 641 348 995 ,- Kč</a:t>
          </a:r>
          <a:endParaRPr lang="cs-CZ" sz="2500" b="1" dirty="0"/>
        </a:p>
      </dgm:t>
    </dgm:pt>
    <dgm:pt modelId="{AD14612E-113D-418C-8A51-D83D11FE1D14}" type="parTrans" cxnId="{4F507C85-5E0F-46E0-AB1B-3BA1193C069F}">
      <dgm:prSet/>
      <dgm:spPr/>
      <dgm:t>
        <a:bodyPr/>
        <a:lstStyle/>
        <a:p>
          <a:endParaRPr lang="cs-CZ"/>
        </a:p>
      </dgm:t>
    </dgm:pt>
    <dgm:pt modelId="{1246D0E9-6218-47B3-95D1-A37DE180311E}" type="sibTrans" cxnId="{4F507C85-5E0F-46E0-AB1B-3BA1193C069F}">
      <dgm:prSet/>
      <dgm:spPr/>
      <dgm:t>
        <a:bodyPr/>
        <a:lstStyle/>
        <a:p>
          <a:endParaRPr lang="cs-CZ"/>
        </a:p>
      </dgm:t>
    </dgm:pt>
    <dgm:pt modelId="{440E4B7E-071F-403C-90AB-E961C637A622}">
      <dgm:prSet phldrT="[Text]" custT="1"/>
      <dgm:spPr/>
      <dgm:t>
        <a:bodyPr/>
        <a:lstStyle/>
        <a:p>
          <a:pPr>
            <a:buSzPts val="1000"/>
            <a:buFont typeface="Courier New" panose="02070309020205020404" pitchFamily="49" charset="0"/>
            <a:buChar char="o"/>
          </a:pPr>
          <a:r>
            <a:rPr lang="cs-CZ" sz="2500" b="1" i="1" dirty="0">
              <a:solidFill>
                <a:schemeClr val="accent6"/>
              </a:solidFill>
            </a:rPr>
            <a:t>KVK</a:t>
          </a:r>
        </a:p>
        <a:p>
          <a:pPr>
            <a:buSzPts val="1000"/>
            <a:buFont typeface="Courier New" panose="02070309020205020404" pitchFamily="49" charset="0"/>
            <a:buChar char="o"/>
          </a:pPr>
          <a:r>
            <a:rPr lang="cs-CZ" sz="2500" b="1" i="1" dirty="0"/>
            <a:t>1 842 446 740,-Kč</a:t>
          </a:r>
          <a:endParaRPr lang="cs-CZ" sz="2500" b="1" dirty="0"/>
        </a:p>
      </dgm:t>
    </dgm:pt>
    <dgm:pt modelId="{13C51B92-1D12-40D9-B2A6-94FF153373BB}" type="parTrans" cxnId="{92E0D225-969E-40AE-9C91-7F0C8C0B7A4C}">
      <dgm:prSet/>
      <dgm:spPr/>
      <dgm:t>
        <a:bodyPr/>
        <a:lstStyle/>
        <a:p>
          <a:endParaRPr lang="cs-CZ"/>
        </a:p>
      </dgm:t>
    </dgm:pt>
    <dgm:pt modelId="{91EEA31E-0324-49C7-A2E3-35BD1FDDAE0D}" type="sibTrans" cxnId="{92E0D225-969E-40AE-9C91-7F0C8C0B7A4C}">
      <dgm:prSet/>
      <dgm:spPr/>
      <dgm:t>
        <a:bodyPr/>
        <a:lstStyle/>
        <a:p>
          <a:endParaRPr lang="cs-CZ"/>
        </a:p>
      </dgm:t>
    </dgm:pt>
    <dgm:pt modelId="{1CD52562-CBDB-41C0-8B8D-AEF0FACF1772}" type="pres">
      <dgm:prSet presAssocID="{5D4CE12A-3B2F-4841-927A-6F90A0016B6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A2BF435-2E08-4EAD-A563-13D1CE520D00}" type="pres">
      <dgm:prSet presAssocID="{C0F38243-675D-41B6-809B-1A85B53FEF98}" presName="root1" presStyleCnt="0"/>
      <dgm:spPr/>
    </dgm:pt>
    <dgm:pt modelId="{DB8D1D39-CCEF-4C9F-88C9-515E6D311219}" type="pres">
      <dgm:prSet presAssocID="{C0F38243-675D-41B6-809B-1A85B53FEF98}" presName="LevelOneTextNode" presStyleLbl="node0" presStyleIdx="0" presStyleCnt="1" custAng="5400000" custScaleY="79968" custLinFactX="-49888" custLinFactNeighborX="-100000" custLinFactNeighborY="-11926">
        <dgm:presLayoutVars>
          <dgm:chPref val="3"/>
        </dgm:presLayoutVars>
      </dgm:prSet>
      <dgm:spPr/>
    </dgm:pt>
    <dgm:pt modelId="{B2685DC0-9075-40B7-ABA5-620B617E6FAD}" type="pres">
      <dgm:prSet presAssocID="{C0F38243-675D-41B6-809B-1A85B53FEF98}" presName="level2hierChild" presStyleCnt="0"/>
      <dgm:spPr/>
    </dgm:pt>
    <dgm:pt modelId="{C89D2F5E-B997-476E-848C-F3C8AC564FC2}" type="pres">
      <dgm:prSet presAssocID="{B0DF2118-482A-4A51-BB80-F7723F224E3D}" presName="conn2-1" presStyleLbl="parChTrans1D2" presStyleIdx="0" presStyleCnt="3"/>
      <dgm:spPr/>
    </dgm:pt>
    <dgm:pt modelId="{A42D54BA-DCDB-47FF-96DF-6BB9379144C8}" type="pres">
      <dgm:prSet presAssocID="{B0DF2118-482A-4A51-BB80-F7723F224E3D}" presName="connTx" presStyleLbl="parChTrans1D2" presStyleIdx="0" presStyleCnt="3"/>
      <dgm:spPr/>
    </dgm:pt>
    <dgm:pt modelId="{15E2F43F-5E77-4C6C-8DF7-49FC8F603163}" type="pres">
      <dgm:prSet presAssocID="{65283B51-C554-45C1-B861-FDD8869B96CC}" presName="root2" presStyleCnt="0"/>
      <dgm:spPr/>
    </dgm:pt>
    <dgm:pt modelId="{76311C83-EF45-4482-BC84-5EFD224B5421}" type="pres">
      <dgm:prSet presAssocID="{65283B51-C554-45C1-B861-FDD8869B96CC}" presName="LevelTwoTextNode" presStyleLbl="node2" presStyleIdx="0" presStyleCnt="3" custScaleX="119157" custScaleY="149206" custLinFactNeighborX="45229" custLinFactNeighborY="-55420">
        <dgm:presLayoutVars>
          <dgm:chPref val="3"/>
        </dgm:presLayoutVars>
      </dgm:prSet>
      <dgm:spPr/>
    </dgm:pt>
    <dgm:pt modelId="{0C7CA634-D626-4C71-8687-C465EEF13575}" type="pres">
      <dgm:prSet presAssocID="{65283B51-C554-45C1-B861-FDD8869B96CC}" presName="level3hierChild" presStyleCnt="0"/>
      <dgm:spPr/>
    </dgm:pt>
    <dgm:pt modelId="{ABD18FE6-0F55-4A5E-9B98-7201B37C19BE}" type="pres">
      <dgm:prSet presAssocID="{AD14612E-113D-418C-8A51-D83D11FE1D14}" presName="conn2-1" presStyleLbl="parChTrans1D2" presStyleIdx="1" presStyleCnt="3"/>
      <dgm:spPr/>
    </dgm:pt>
    <dgm:pt modelId="{9D5D7184-E924-446B-A80D-893138DC03AB}" type="pres">
      <dgm:prSet presAssocID="{AD14612E-113D-418C-8A51-D83D11FE1D14}" presName="connTx" presStyleLbl="parChTrans1D2" presStyleIdx="1" presStyleCnt="3"/>
      <dgm:spPr/>
    </dgm:pt>
    <dgm:pt modelId="{84235EEF-6709-437D-8EED-37293D2EE2C5}" type="pres">
      <dgm:prSet presAssocID="{2BB15012-A21F-48AC-8D56-CCE7E0147957}" presName="root2" presStyleCnt="0"/>
      <dgm:spPr/>
    </dgm:pt>
    <dgm:pt modelId="{E73F77C5-3A60-4B6E-A5FE-5DB5CC4D912D}" type="pres">
      <dgm:prSet presAssocID="{2BB15012-A21F-48AC-8D56-CCE7E0147957}" presName="LevelTwoTextNode" presStyleLbl="node2" presStyleIdx="1" presStyleCnt="3" custScaleX="119157" custScaleY="149206" custLinFactNeighborX="44389" custLinFactNeighborY="-25081">
        <dgm:presLayoutVars>
          <dgm:chPref val="3"/>
        </dgm:presLayoutVars>
      </dgm:prSet>
      <dgm:spPr/>
    </dgm:pt>
    <dgm:pt modelId="{8DED367C-D5D0-4A9F-A84B-38072C1E6B62}" type="pres">
      <dgm:prSet presAssocID="{2BB15012-A21F-48AC-8D56-CCE7E0147957}" presName="level3hierChild" presStyleCnt="0"/>
      <dgm:spPr/>
    </dgm:pt>
    <dgm:pt modelId="{E957D190-F384-4997-B761-6FCE31695F88}" type="pres">
      <dgm:prSet presAssocID="{13C51B92-1D12-40D9-B2A6-94FF153373BB}" presName="conn2-1" presStyleLbl="parChTrans1D2" presStyleIdx="2" presStyleCnt="3"/>
      <dgm:spPr/>
    </dgm:pt>
    <dgm:pt modelId="{117ED97B-1D0E-4ABB-B820-DD3D9356EE80}" type="pres">
      <dgm:prSet presAssocID="{13C51B92-1D12-40D9-B2A6-94FF153373BB}" presName="connTx" presStyleLbl="parChTrans1D2" presStyleIdx="2" presStyleCnt="3"/>
      <dgm:spPr/>
    </dgm:pt>
    <dgm:pt modelId="{54CBD149-2618-4E82-AC58-73DDBFFA5CE5}" type="pres">
      <dgm:prSet presAssocID="{440E4B7E-071F-403C-90AB-E961C637A622}" presName="root2" presStyleCnt="0"/>
      <dgm:spPr/>
    </dgm:pt>
    <dgm:pt modelId="{110CFA9F-0B99-419D-BE8B-7089C6923B7D}" type="pres">
      <dgm:prSet presAssocID="{440E4B7E-071F-403C-90AB-E961C637A622}" presName="LevelTwoTextNode" presStyleLbl="node2" presStyleIdx="2" presStyleCnt="3" custScaleX="119157" custScaleY="149206" custLinFactNeighborX="45536" custLinFactNeighborY="-29821">
        <dgm:presLayoutVars>
          <dgm:chPref val="3"/>
        </dgm:presLayoutVars>
      </dgm:prSet>
      <dgm:spPr/>
    </dgm:pt>
    <dgm:pt modelId="{10058C47-8B46-43F6-8768-35AA2EAA0CF0}" type="pres">
      <dgm:prSet presAssocID="{440E4B7E-071F-403C-90AB-E961C637A622}" presName="level3hierChild" presStyleCnt="0"/>
      <dgm:spPr/>
    </dgm:pt>
  </dgm:ptLst>
  <dgm:cxnLst>
    <dgm:cxn modelId="{B821D20E-7BEE-4D4A-A093-035588BDFC0E}" srcId="{C0F38243-675D-41B6-809B-1A85B53FEF98}" destId="{65283B51-C554-45C1-B861-FDD8869B96CC}" srcOrd="0" destOrd="0" parTransId="{B0DF2118-482A-4A51-BB80-F7723F224E3D}" sibTransId="{96FC3274-8834-45C4-80D6-FD33F4DD9DD6}"/>
    <dgm:cxn modelId="{C8776B1D-141F-41C2-B9CE-6339C965000C}" type="presOf" srcId="{440E4B7E-071F-403C-90AB-E961C637A622}" destId="{110CFA9F-0B99-419D-BE8B-7089C6923B7D}" srcOrd="0" destOrd="0" presId="urn:microsoft.com/office/officeart/2008/layout/HorizontalMultiLevelHierarchy"/>
    <dgm:cxn modelId="{92E0D225-969E-40AE-9C91-7F0C8C0B7A4C}" srcId="{C0F38243-675D-41B6-809B-1A85B53FEF98}" destId="{440E4B7E-071F-403C-90AB-E961C637A622}" srcOrd="2" destOrd="0" parTransId="{13C51B92-1D12-40D9-B2A6-94FF153373BB}" sibTransId="{91EEA31E-0324-49C7-A2E3-35BD1FDDAE0D}"/>
    <dgm:cxn modelId="{09F0DC28-C7E1-412D-96B1-73D95F29AAFC}" type="presOf" srcId="{13C51B92-1D12-40D9-B2A6-94FF153373BB}" destId="{117ED97B-1D0E-4ABB-B820-DD3D9356EE80}" srcOrd="1" destOrd="0" presId="urn:microsoft.com/office/officeart/2008/layout/HorizontalMultiLevelHierarchy"/>
    <dgm:cxn modelId="{3152E029-D621-47A9-8820-44F9FE119A5D}" type="presOf" srcId="{13C51B92-1D12-40D9-B2A6-94FF153373BB}" destId="{E957D190-F384-4997-B761-6FCE31695F88}" srcOrd="0" destOrd="0" presId="urn:microsoft.com/office/officeart/2008/layout/HorizontalMultiLevelHierarchy"/>
    <dgm:cxn modelId="{0DDE172E-74C8-480E-BB87-425C75F43C11}" type="presOf" srcId="{65283B51-C554-45C1-B861-FDD8869B96CC}" destId="{76311C83-EF45-4482-BC84-5EFD224B5421}" srcOrd="0" destOrd="0" presId="urn:microsoft.com/office/officeart/2008/layout/HorizontalMultiLevelHierarchy"/>
    <dgm:cxn modelId="{EA844380-7A5A-4736-854C-5989DA5A484A}" type="presOf" srcId="{AD14612E-113D-418C-8A51-D83D11FE1D14}" destId="{9D5D7184-E924-446B-A80D-893138DC03AB}" srcOrd="1" destOrd="0" presId="urn:microsoft.com/office/officeart/2008/layout/HorizontalMultiLevelHierarchy"/>
    <dgm:cxn modelId="{4F507C85-5E0F-46E0-AB1B-3BA1193C069F}" srcId="{C0F38243-675D-41B6-809B-1A85B53FEF98}" destId="{2BB15012-A21F-48AC-8D56-CCE7E0147957}" srcOrd="1" destOrd="0" parTransId="{AD14612E-113D-418C-8A51-D83D11FE1D14}" sibTransId="{1246D0E9-6218-47B3-95D1-A37DE180311E}"/>
    <dgm:cxn modelId="{EC10DE9A-3963-4EEE-A79E-75C52A0791D5}" type="presOf" srcId="{5D4CE12A-3B2F-4841-927A-6F90A0016B65}" destId="{1CD52562-CBDB-41C0-8B8D-AEF0FACF1772}" srcOrd="0" destOrd="0" presId="urn:microsoft.com/office/officeart/2008/layout/HorizontalMultiLevelHierarchy"/>
    <dgm:cxn modelId="{85691B9D-A2A0-4979-985B-2E420A96A54B}" type="presOf" srcId="{C0F38243-675D-41B6-809B-1A85B53FEF98}" destId="{DB8D1D39-CCEF-4C9F-88C9-515E6D311219}" srcOrd="0" destOrd="0" presId="urn:microsoft.com/office/officeart/2008/layout/HorizontalMultiLevelHierarchy"/>
    <dgm:cxn modelId="{5977D3A0-48CE-49A8-9656-C134CF21A929}" type="presOf" srcId="{2BB15012-A21F-48AC-8D56-CCE7E0147957}" destId="{E73F77C5-3A60-4B6E-A5FE-5DB5CC4D912D}" srcOrd="0" destOrd="0" presId="urn:microsoft.com/office/officeart/2008/layout/HorizontalMultiLevelHierarchy"/>
    <dgm:cxn modelId="{8E4EC4A6-F7AD-4C15-A3CD-E779163A2666}" type="presOf" srcId="{AD14612E-113D-418C-8A51-D83D11FE1D14}" destId="{ABD18FE6-0F55-4A5E-9B98-7201B37C19BE}" srcOrd="0" destOrd="0" presId="urn:microsoft.com/office/officeart/2008/layout/HorizontalMultiLevelHierarchy"/>
    <dgm:cxn modelId="{753752BB-4CA7-46D7-B41C-B44D2C42D5E6}" type="presOf" srcId="{B0DF2118-482A-4A51-BB80-F7723F224E3D}" destId="{A42D54BA-DCDB-47FF-96DF-6BB9379144C8}" srcOrd="1" destOrd="0" presId="urn:microsoft.com/office/officeart/2008/layout/HorizontalMultiLevelHierarchy"/>
    <dgm:cxn modelId="{AA4416D8-02F5-46C5-8A07-1626C4F815E5}" type="presOf" srcId="{B0DF2118-482A-4A51-BB80-F7723F224E3D}" destId="{C89D2F5E-B997-476E-848C-F3C8AC564FC2}" srcOrd="0" destOrd="0" presId="urn:microsoft.com/office/officeart/2008/layout/HorizontalMultiLevelHierarchy"/>
    <dgm:cxn modelId="{C8AAEFE9-4BB2-43D5-9CA8-7C8515142545}" srcId="{5D4CE12A-3B2F-4841-927A-6F90A0016B65}" destId="{C0F38243-675D-41B6-809B-1A85B53FEF98}" srcOrd="0" destOrd="0" parTransId="{3007CDD2-47F9-4113-AF42-D69F350AB7FD}" sibTransId="{2993B973-3147-4804-9CDB-FACF3BEEB221}"/>
    <dgm:cxn modelId="{B5CA063E-305E-42BA-B715-28807038D8B5}" type="presParOf" srcId="{1CD52562-CBDB-41C0-8B8D-AEF0FACF1772}" destId="{1A2BF435-2E08-4EAD-A563-13D1CE520D00}" srcOrd="0" destOrd="0" presId="urn:microsoft.com/office/officeart/2008/layout/HorizontalMultiLevelHierarchy"/>
    <dgm:cxn modelId="{9F413CED-B0BE-47FA-8C9E-10EEF203F7D7}" type="presParOf" srcId="{1A2BF435-2E08-4EAD-A563-13D1CE520D00}" destId="{DB8D1D39-CCEF-4C9F-88C9-515E6D311219}" srcOrd="0" destOrd="0" presId="urn:microsoft.com/office/officeart/2008/layout/HorizontalMultiLevelHierarchy"/>
    <dgm:cxn modelId="{589C8357-A7B5-461A-999D-5E9EB754AA1D}" type="presParOf" srcId="{1A2BF435-2E08-4EAD-A563-13D1CE520D00}" destId="{B2685DC0-9075-40B7-ABA5-620B617E6FAD}" srcOrd="1" destOrd="0" presId="urn:microsoft.com/office/officeart/2008/layout/HorizontalMultiLevelHierarchy"/>
    <dgm:cxn modelId="{37BF0742-6FCC-4FA7-888E-768F45432F9E}" type="presParOf" srcId="{B2685DC0-9075-40B7-ABA5-620B617E6FAD}" destId="{C89D2F5E-B997-476E-848C-F3C8AC564FC2}" srcOrd="0" destOrd="0" presId="urn:microsoft.com/office/officeart/2008/layout/HorizontalMultiLevelHierarchy"/>
    <dgm:cxn modelId="{853658E9-4640-498E-947B-E78408B1B700}" type="presParOf" srcId="{C89D2F5E-B997-476E-848C-F3C8AC564FC2}" destId="{A42D54BA-DCDB-47FF-96DF-6BB9379144C8}" srcOrd="0" destOrd="0" presId="urn:microsoft.com/office/officeart/2008/layout/HorizontalMultiLevelHierarchy"/>
    <dgm:cxn modelId="{F4BBEE26-5BC4-4B0D-91E4-CE7669118BA1}" type="presParOf" srcId="{B2685DC0-9075-40B7-ABA5-620B617E6FAD}" destId="{15E2F43F-5E77-4C6C-8DF7-49FC8F603163}" srcOrd="1" destOrd="0" presId="urn:microsoft.com/office/officeart/2008/layout/HorizontalMultiLevelHierarchy"/>
    <dgm:cxn modelId="{AEDA8309-D753-4CC2-8D14-2643510FD724}" type="presParOf" srcId="{15E2F43F-5E77-4C6C-8DF7-49FC8F603163}" destId="{76311C83-EF45-4482-BC84-5EFD224B5421}" srcOrd="0" destOrd="0" presId="urn:microsoft.com/office/officeart/2008/layout/HorizontalMultiLevelHierarchy"/>
    <dgm:cxn modelId="{F0FC86DA-C9D1-489E-9E0C-31BD9AB883EC}" type="presParOf" srcId="{15E2F43F-5E77-4C6C-8DF7-49FC8F603163}" destId="{0C7CA634-D626-4C71-8687-C465EEF13575}" srcOrd="1" destOrd="0" presId="urn:microsoft.com/office/officeart/2008/layout/HorizontalMultiLevelHierarchy"/>
    <dgm:cxn modelId="{FF596760-F25B-4DD5-AE62-FC8E52A2E671}" type="presParOf" srcId="{B2685DC0-9075-40B7-ABA5-620B617E6FAD}" destId="{ABD18FE6-0F55-4A5E-9B98-7201B37C19BE}" srcOrd="2" destOrd="0" presId="urn:microsoft.com/office/officeart/2008/layout/HorizontalMultiLevelHierarchy"/>
    <dgm:cxn modelId="{3EB76BB2-120B-4801-9950-F50B3A4CAEFF}" type="presParOf" srcId="{ABD18FE6-0F55-4A5E-9B98-7201B37C19BE}" destId="{9D5D7184-E924-446B-A80D-893138DC03AB}" srcOrd="0" destOrd="0" presId="urn:microsoft.com/office/officeart/2008/layout/HorizontalMultiLevelHierarchy"/>
    <dgm:cxn modelId="{3408514F-00E2-418C-B722-858F7B41A9D6}" type="presParOf" srcId="{B2685DC0-9075-40B7-ABA5-620B617E6FAD}" destId="{84235EEF-6709-437D-8EED-37293D2EE2C5}" srcOrd="3" destOrd="0" presId="urn:microsoft.com/office/officeart/2008/layout/HorizontalMultiLevelHierarchy"/>
    <dgm:cxn modelId="{61020C71-57AD-40F9-9B4C-4268EB21B610}" type="presParOf" srcId="{84235EEF-6709-437D-8EED-37293D2EE2C5}" destId="{E73F77C5-3A60-4B6E-A5FE-5DB5CC4D912D}" srcOrd="0" destOrd="0" presId="urn:microsoft.com/office/officeart/2008/layout/HorizontalMultiLevelHierarchy"/>
    <dgm:cxn modelId="{409248F5-522C-456A-BB03-4EE5842B908B}" type="presParOf" srcId="{84235EEF-6709-437D-8EED-37293D2EE2C5}" destId="{8DED367C-D5D0-4A9F-A84B-38072C1E6B62}" srcOrd="1" destOrd="0" presId="urn:microsoft.com/office/officeart/2008/layout/HorizontalMultiLevelHierarchy"/>
    <dgm:cxn modelId="{BF7BFEF1-BED7-4D6E-96EE-29B39AD3B4C6}" type="presParOf" srcId="{B2685DC0-9075-40B7-ABA5-620B617E6FAD}" destId="{E957D190-F384-4997-B761-6FCE31695F88}" srcOrd="4" destOrd="0" presId="urn:microsoft.com/office/officeart/2008/layout/HorizontalMultiLevelHierarchy"/>
    <dgm:cxn modelId="{5C30521F-BD48-4201-8D76-6D06182B8A99}" type="presParOf" srcId="{E957D190-F384-4997-B761-6FCE31695F88}" destId="{117ED97B-1D0E-4ABB-B820-DD3D9356EE80}" srcOrd="0" destOrd="0" presId="urn:microsoft.com/office/officeart/2008/layout/HorizontalMultiLevelHierarchy"/>
    <dgm:cxn modelId="{D9C64061-7480-4070-8C5E-D815D25F876D}" type="presParOf" srcId="{B2685DC0-9075-40B7-ABA5-620B617E6FAD}" destId="{54CBD149-2618-4E82-AC58-73DDBFFA5CE5}" srcOrd="5" destOrd="0" presId="urn:microsoft.com/office/officeart/2008/layout/HorizontalMultiLevelHierarchy"/>
    <dgm:cxn modelId="{98128088-BFF9-4D03-960D-317503D205FF}" type="presParOf" srcId="{54CBD149-2618-4E82-AC58-73DDBFFA5CE5}" destId="{110CFA9F-0B99-419D-BE8B-7089C6923B7D}" srcOrd="0" destOrd="0" presId="urn:microsoft.com/office/officeart/2008/layout/HorizontalMultiLevelHierarchy"/>
    <dgm:cxn modelId="{239E9EBC-30A3-4EF6-A892-0CFE6CA03186}" type="presParOf" srcId="{54CBD149-2618-4E82-AC58-73DDBFFA5CE5}" destId="{10058C47-8B46-43F6-8768-35AA2EAA0CF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892772-E42A-49CF-9A2A-51AAF6EB9942}">
      <dsp:nvSpPr>
        <dsp:cNvPr id="0" name=""/>
        <dsp:cNvSpPr/>
      </dsp:nvSpPr>
      <dsp:spPr>
        <a:xfrm>
          <a:off x="0" y="318135"/>
          <a:ext cx="8073390" cy="936000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Zpráva o realizaci souhrnných akčních plánů hospodářské restrukturalizace Ústeckého, Moravskoslezského a Karlovarského kraje 1.1.2023-31.12.2023</a:t>
          </a:r>
        </a:p>
      </dsp:txBody>
      <dsp:txXfrm>
        <a:off x="45692" y="363827"/>
        <a:ext cx="7982006" cy="844616"/>
      </dsp:txXfrm>
    </dsp:sp>
    <dsp:sp modelId="{175EF9AF-C224-43DD-A902-B3851B73A489}">
      <dsp:nvSpPr>
        <dsp:cNvPr id="0" name=""/>
        <dsp:cNvSpPr/>
      </dsp:nvSpPr>
      <dsp:spPr>
        <a:xfrm>
          <a:off x="667346" y="1384834"/>
          <a:ext cx="6564150" cy="857975"/>
        </a:xfrm>
        <a:prstGeom prst="roundRect">
          <a:avLst/>
        </a:prstGeom>
        <a:solidFill>
          <a:schemeClr val="accent6">
            <a:shade val="50000"/>
            <a:hueOff val="147370"/>
            <a:satOff val="-6442"/>
            <a:lumOff val="175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1. Příloha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Přehled naplňování opatření AP1-AP5</a:t>
          </a:r>
        </a:p>
      </dsp:txBody>
      <dsp:txXfrm>
        <a:off x="709229" y="1426717"/>
        <a:ext cx="6480384" cy="774209"/>
      </dsp:txXfrm>
    </dsp:sp>
    <dsp:sp modelId="{788E09B4-5574-4272-AC05-7DBBA779DFB7}">
      <dsp:nvSpPr>
        <dsp:cNvPr id="0" name=""/>
        <dsp:cNvSpPr/>
      </dsp:nvSpPr>
      <dsp:spPr>
        <a:xfrm>
          <a:off x="835111" y="2309346"/>
          <a:ext cx="6228620" cy="1096037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2. Příloha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Přehled realizace opatření AP1-AP5</a:t>
          </a:r>
        </a:p>
      </dsp:txBody>
      <dsp:txXfrm>
        <a:off x="888615" y="2362850"/>
        <a:ext cx="6121612" cy="989029"/>
      </dsp:txXfrm>
    </dsp:sp>
    <dsp:sp modelId="{8F3B7445-11F9-49DB-A39A-EA810DEC1AE5}">
      <dsp:nvSpPr>
        <dsp:cNvPr id="0" name=""/>
        <dsp:cNvSpPr/>
      </dsp:nvSpPr>
      <dsp:spPr>
        <a:xfrm>
          <a:off x="886700" y="3479458"/>
          <a:ext cx="6125442" cy="923626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3. Příloha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Přehled čerpání RE:START</a:t>
          </a:r>
        </a:p>
      </dsp:txBody>
      <dsp:txXfrm>
        <a:off x="931788" y="3524546"/>
        <a:ext cx="6035266" cy="833450"/>
      </dsp:txXfrm>
    </dsp:sp>
    <dsp:sp modelId="{06FA2791-225B-4E97-8209-865E060450D4}">
      <dsp:nvSpPr>
        <dsp:cNvPr id="0" name=""/>
        <dsp:cNvSpPr/>
      </dsp:nvSpPr>
      <dsp:spPr>
        <a:xfrm>
          <a:off x="1037511" y="4476372"/>
          <a:ext cx="5825919" cy="759198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4. Příloha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Indikátory</a:t>
          </a:r>
        </a:p>
      </dsp:txBody>
      <dsp:txXfrm>
        <a:off x="1074572" y="4513433"/>
        <a:ext cx="5751797" cy="6850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7B5EBC-2CB5-490A-A49D-D463471C7ADF}">
      <dsp:nvSpPr>
        <dsp:cNvPr id="0" name=""/>
        <dsp:cNvSpPr/>
      </dsp:nvSpPr>
      <dsp:spPr>
        <a:xfrm>
          <a:off x="337887" y="1751"/>
          <a:ext cx="3407233" cy="2044340"/>
        </a:xfrm>
        <a:prstGeom prst="rect">
          <a:avLst/>
        </a:prstGeom>
        <a:solidFill>
          <a:schemeClr val="accent6"/>
        </a:solidFill>
        <a:ln w="12700" cap="flat" cmpd="sng" algn="ctr">
          <a:solidFill>
            <a:schemeClr val="accent6">
              <a:shade val="15000"/>
            </a:schemeClr>
          </a:solidFill>
          <a:prstDash val="solid"/>
          <a:miter lim="800000"/>
        </a:ln>
        <a:effectLst/>
        <a:sp3d extrusionH="381000"/>
      </dsp:spPr>
      <dsp:style>
        <a:lnRef idx="2">
          <a:schemeClr val="accent6">
            <a:shade val="15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/>
            <a:t>Strategie RE:START</a:t>
          </a:r>
        </a:p>
      </dsp:txBody>
      <dsp:txXfrm>
        <a:off x="337887" y="1751"/>
        <a:ext cx="3407233" cy="2044340"/>
      </dsp:txXfrm>
    </dsp:sp>
    <dsp:sp modelId="{0879A08C-0A90-48DE-96B9-47CD215AD15F}">
      <dsp:nvSpPr>
        <dsp:cNvPr id="0" name=""/>
        <dsp:cNvSpPr/>
      </dsp:nvSpPr>
      <dsp:spPr>
        <a:xfrm>
          <a:off x="4047036" y="2241"/>
          <a:ext cx="3407233" cy="2044340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/>
            <a:t>Aktualizace Strategického rámce</a:t>
          </a:r>
        </a:p>
      </dsp:txBody>
      <dsp:txXfrm>
        <a:off x="4047036" y="2241"/>
        <a:ext cx="3407233" cy="2044340"/>
      </dsp:txXfrm>
    </dsp:sp>
    <dsp:sp modelId="{43AD2AEC-FE51-44D9-80F2-A7882E1AD2B3}">
      <dsp:nvSpPr>
        <dsp:cNvPr id="0" name=""/>
        <dsp:cNvSpPr/>
      </dsp:nvSpPr>
      <dsp:spPr>
        <a:xfrm>
          <a:off x="292605" y="2387796"/>
          <a:ext cx="3407233" cy="2044340"/>
        </a:xfrm>
        <a:prstGeom prst="rect">
          <a:avLst/>
        </a:prstGeom>
        <a:solidFill>
          <a:srgbClr val="D2F8F3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>
              <a:solidFill>
                <a:schemeClr val="accent1">
                  <a:lumMod val="75000"/>
                </a:schemeClr>
              </a:solidFill>
            </a:rPr>
            <a:t>Mechanismus spravedlivé transformace</a:t>
          </a:r>
        </a:p>
      </dsp:txBody>
      <dsp:txXfrm>
        <a:off x="292605" y="2387796"/>
        <a:ext cx="3407233" cy="2044340"/>
      </dsp:txXfrm>
    </dsp:sp>
    <dsp:sp modelId="{B1B80B30-8F3C-4975-8114-61E2295C5A56}">
      <dsp:nvSpPr>
        <dsp:cNvPr id="0" name=""/>
        <dsp:cNvSpPr/>
      </dsp:nvSpPr>
      <dsp:spPr>
        <a:xfrm>
          <a:off x="4047036" y="2387305"/>
          <a:ext cx="3407233" cy="2044340"/>
        </a:xfrm>
        <a:prstGeom prst="rect">
          <a:avLst/>
        </a:prstGeom>
        <a:solidFill>
          <a:schemeClr val="accent6">
            <a:lumMod val="5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800" kern="1200" dirty="0"/>
            <a:t>Koordinace projektu Technical Support Instrument</a:t>
          </a:r>
        </a:p>
      </dsp:txBody>
      <dsp:txXfrm>
        <a:off x="4047036" y="2387305"/>
        <a:ext cx="3407233" cy="20443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57D190-F384-4997-B761-6FCE31695F88}">
      <dsp:nvSpPr>
        <dsp:cNvPr id="0" name=""/>
        <dsp:cNvSpPr/>
      </dsp:nvSpPr>
      <dsp:spPr>
        <a:xfrm>
          <a:off x="2018080" y="1556740"/>
          <a:ext cx="2574166" cy="16051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87083" y="0"/>
              </a:lnTo>
              <a:lnTo>
                <a:pt x="1287083" y="1605163"/>
              </a:lnTo>
              <a:lnTo>
                <a:pt x="2574166" y="1605163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1000" kern="1200"/>
        </a:p>
      </dsp:txBody>
      <dsp:txXfrm>
        <a:off x="3229322" y="2283481"/>
        <a:ext cx="151681" cy="151681"/>
      </dsp:txXfrm>
    </dsp:sp>
    <dsp:sp modelId="{ABD18FE6-0F55-4A5E-9B98-7201B37C19BE}">
      <dsp:nvSpPr>
        <dsp:cNvPr id="0" name=""/>
        <dsp:cNvSpPr/>
      </dsp:nvSpPr>
      <dsp:spPr>
        <a:xfrm>
          <a:off x="2018080" y="1556740"/>
          <a:ext cx="2545014" cy="2920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72507" y="0"/>
              </a:lnTo>
              <a:lnTo>
                <a:pt x="1272507" y="292027"/>
              </a:lnTo>
              <a:lnTo>
                <a:pt x="2545014" y="292027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900" kern="1200"/>
        </a:p>
      </dsp:txBody>
      <dsp:txXfrm>
        <a:off x="3226544" y="1638711"/>
        <a:ext cx="128085" cy="128085"/>
      </dsp:txXfrm>
    </dsp:sp>
    <dsp:sp modelId="{C89D2F5E-B997-476E-848C-F3C8AC564FC2}">
      <dsp:nvSpPr>
        <dsp:cNvPr id="0" name=""/>
        <dsp:cNvSpPr/>
      </dsp:nvSpPr>
      <dsp:spPr>
        <a:xfrm>
          <a:off x="2018080" y="578074"/>
          <a:ext cx="2566363" cy="978666"/>
        </a:xfrm>
        <a:custGeom>
          <a:avLst/>
          <a:gdLst/>
          <a:ahLst/>
          <a:cxnLst/>
          <a:rect l="0" t="0" r="0" b="0"/>
          <a:pathLst>
            <a:path>
              <a:moveTo>
                <a:pt x="0" y="978666"/>
              </a:moveTo>
              <a:lnTo>
                <a:pt x="1283181" y="978666"/>
              </a:lnTo>
              <a:lnTo>
                <a:pt x="1283181" y="0"/>
              </a:lnTo>
              <a:lnTo>
                <a:pt x="2566363" y="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900" kern="1200"/>
        </a:p>
      </dsp:txBody>
      <dsp:txXfrm>
        <a:off x="3232596" y="998741"/>
        <a:ext cx="137331" cy="137331"/>
      </dsp:txXfrm>
    </dsp:sp>
    <dsp:sp modelId="{DB8D1D39-CCEF-4C9F-88C9-515E6D311219}">
      <dsp:nvSpPr>
        <dsp:cNvPr id="0" name=""/>
        <dsp:cNvSpPr/>
      </dsp:nvSpPr>
      <dsp:spPr>
        <a:xfrm>
          <a:off x="0" y="1169307"/>
          <a:ext cx="3261293" cy="77486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b="1" kern="1200" dirty="0"/>
            <a:t>11 214 237 756,-Kč</a:t>
          </a:r>
          <a:endParaRPr lang="cs-CZ" sz="3200" kern="1200" dirty="0"/>
        </a:p>
      </dsp:txBody>
      <dsp:txXfrm>
        <a:off x="0" y="1169307"/>
        <a:ext cx="3261293" cy="774867"/>
      </dsp:txXfrm>
    </dsp:sp>
    <dsp:sp modelId="{76311C83-EF45-4482-BC84-5EFD224B5421}">
      <dsp:nvSpPr>
        <dsp:cNvPr id="0" name=""/>
        <dsp:cNvSpPr/>
      </dsp:nvSpPr>
      <dsp:spPr>
        <a:xfrm>
          <a:off x="4584443" y="0"/>
          <a:ext cx="3028451" cy="11561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b="1" kern="1200" dirty="0">
              <a:solidFill>
                <a:schemeClr val="accent6"/>
              </a:solidFill>
            </a:rPr>
            <a:t>ÚK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b="1" i="1" kern="1200" dirty="0"/>
            <a:t>3 730 442 021,- Kč</a:t>
          </a:r>
          <a:endParaRPr lang="cs-CZ" sz="2500" b="1" kern="1200" dirty="0"/>
        </a:p>
      </dsp:txBody>
      <dsp:txXfrm>
        <a:off x="4584443" y="0"/>
        <a:ext cx="3028451" cy="1156148"/>
      </dsp:txXfrm>
    </dsp:sp>
    <dsp:sp modelId="{E73F77C5-3A60-4B6E-A5FE-5DB5CC4D912D}">
      <dsp:nvSpPr>
        <dsp:cNvPr id="0" name=""/>
        <dsp:cNvSpPr/>
      </dsp:nvSpPr>
      <dsp:spPr>
        <a:xfrm>
          <a:off x="4563094" y="1270693"/>
          <a:ext cx="3028451" cy="11561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b="1" i="1" kern="1200" dirty="0">
              <a:solidFill>
                <a:schemeClr val="accent6"/>
              </a:solidFill>
            </a:rPr>
            <a:t>MSK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b="1" i="1" kern="1200" dirty="0"/>
            <a:t>5 641 348 995 ,- Kč</a:t>
          </a:r>
          <a:endParaRPr lang="cs-CZ" sz="2500" b="1" kern="1200" dirty="0"/>
        </a:p>
      </dsp:txBody>
      <dsp:txXfrm>
        <a:off x="4563094" y="1270693"/>
        <a:ext cx="3028451" cy="1156148"/>
      </dsp:txXfrm>
    </dsp:sp>
    <dsp:sp modelId="{110CFA9F-0B99-419D-BE8B-7089C6923B7D}">
      <dsp:nvSpPr>
        <dsp:cNvPr id="0" name=""/>
        <dsp:cNvSpPr/>
      </dsp:nvSpPr>
      <dsp:spPr>
        <a:xfrm>
          <a:off x="4592246" y="2583830"/>
          <a:ext cx="3028451" cy="115614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Courier New" panose="02070309020205020404" pitchFamily="49" charset="0"/>
            <a:buNone/>
          </a:pPr>
          <a:r>
            <a:rPr lang="cs-CZ" sz="2500" b="1" i="1" kern="1200" dirty="0">
              <a:solidFill>
                <a:schemeClr val="accent6"/>
              </a:solidFill>
            </a:rPr>
            <a:t>KVK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Courier New" panose="02070309020205020404" pitchFamily="49" charset="0"/>
            <a:buNone/>
          </a:pPr>
          <a:r>
            <a:rPr lang="cs-CZ" sz="2500" b="1" i="1" kern="1200" dirty="0"/>
            <a:t>1 842 446 740,-Kč</a:t>
          </a:r>
          <a:endParaRPr lang="cs-CZ" sz="2500" b="1" kern="1200" dirty="0"/>
        </a:p>
      </dsp:txBody>
      <dsp:txXfrm>
        <a:off x="4592246" y="2583830"/>
        <a:ext cx="3028451" cy="11561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CEBC6A-6B3C-4461-BBA5-A0C17764F344}" type="datetimeFigureOut">
              <a:rPr lang="cs-CZ" smtClean="0"/>
              <a:t>05.03.2024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5F71E7-B110-4255-AA78-8A7BBCB9E2B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4119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B37827-F569-B047-8D5C-F2CC4B30853C}" type="datetimeFigureOut">
              <a:rPr lang="cs-CZ" smtClean="0"/>
              <a:pPr/>
              <a:t>05.03.2024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378D2A-2CBA-924B-BC55-0F55936500A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7959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esniceroku.cz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78D2A-2CBA-924B-BC55-0F55936500AB}" type="slidenum">
              <a:rPr lang="cs-CZ" smtClean="0"/>
              <a:pPr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3326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rázek snímku 1">
            <a:extLst>
              <a:ext uri="{FF2B5EF4-FFF2-40B4-BE49-F238E27FC236}">
                <a16:creationId xmlns:a16="http://schemas.microsoft.com/office/drawing/2014/main" id="{AA62E021-51B3-F9F8-07AB-B023E8C6F15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Zástupný symbol pro poznámky 2">
            <a:extLst>
              <a:ext uri="{FF2B5EF4-FFF2-40B4-BE49-F238E27FC236}">
                <a16:creationId xmlns:a16="http://schemas.microsoft.com/office/drawing/2014/main" id="{1C7305D1-F600-737D-4E9B-6210F41DCB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sz="1100"/>
          </a:p>
        </p:txBody>
      </p:sp>
      <p:sp>
        <p:nvSpPr>
          <p:cNvPr id="11268" name="Zástupný symbol pro číslo snímku 3">
            <a:extLst>
              <a:ext uri="{FF2B5EF4-FFF2-40B4-BE49-F238E27FC236}">
                <a16:creationId xmlns:a16="http://schemas.microsoft.com/office/drawing/2014/main" id="{8F7E23C3-49AD-1200-C216-3B5F2F70EA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58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576197-94B0-42A2-AA66-DC5042A5F0CF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Zástupný symbol pro obrázek snímku 1">
            <a:extLst>
              <a:ext uri="{FF2B5EF4-FFF2-40B4-BE49-F238E27FC236}">
                <a16:creationId xmlns:a16="http://schemas.microsoft.com/office/drawing/2014/main" id="{0CB4E4DC-CD82-0674-DC1A-7D492BAE8A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Zástupný symbol pro poznámky 2">
            <a:extLst>
              <a:ext uri="{FF2B5EF4-FFF2-40B4-BE49-F238E27FC236}">
                <a16:creationId xmlns:a16="http://schemas.microsoft.com/office/drawing/2014/main" id="{2197DC4E-EFAD-F775-F168-D8C4061BB81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3316" name="Zástupný symbol pro číslo snímku 3">
            <a:extLst>
              <a:ext uri="{FF2B5EF4-FFF2-40B4-BE49-F238E27FC236}">
                <a16:creationId xmlns:a16="http://schemas.microsoft.com/office/drawing/2014/main" id="{576876FC-97FF-9DAC-C483-5EFE244184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58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C8AED3C-EF18-4749-9D8F-7A0D4E991EF6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Zástupný symbol pro obrázek snímku 1">
            <a:extLst>
              <a:ext uri="{FF2B5EF4-FFF2-40B4-BE49-F238E27FC236}">
                <a16:creationId xmlns:a16="http://schemas.microsoft.com/office/drawing/2014/main" id="{B06C8B9F-2820-9164-EB2B-A94A8F62DD1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Zástupný symbol pro poznámky 2">
            <a:extLst>
              <a:ext uri="{FF2B5EF4-FFF2-40B4-BE49-F238E27FC236}">
                <a16:creationId xmlns:a16="http://schemas.microsoft.com/office/drawing/2014/main" id="{74838393-5C6D-0EA8-B566-0B607D1D1CD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5364" name="Zástupný symbol pro číslo snímku 3">
            <a:extLst>
              <a:ext uri="{FF2B5EF4-FFF2-40B4-BE49-F238E27FC236}">
                <a16:creationId xmlns:a16="http://schemas.microsoft.com/office/drawing/2014/main" id="{7210DDAD-001E-3FE3-05C2-E084061159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58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19BD54-A8FF-4990-A58D-B6A7E63E4C61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Zástupný symbol pro obrázek snímku 1">
            <a:extLst>
              <a:ext uri="{FF2B5EF4-FFF2-40B4-BE49-F238E27FC236}">
                <a16:creationId xmlns:a16="http://schemas.microsoft.com/office/drawing/2014/main" id="{CF597801-F66E-5935-697C-9BC5097941E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Zástupný symbol pro poznámky 2">
            <a:extLst>
              <a:ext uri="{FF2B5EF4-FFF2-40B4-BE49-F238E27FC236}">
                <a16:creationId xmlns:a16="http://schemas.microsoft.com/office/drawing/2014/main" id="{0E72DDAF-7168-EB7A-5F54-2DBC38E832B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7412" name="Zástupný symbol pro číslo snímku 3">
            <a:extLst>
              <a:ext uri="{FF2B5EF4-FFF2-40B4-BE49-F238E27FC236}">
                <a16:creationId xmlns:a16="http://schemas.microsoft.com/office/drawing/2014/main" id="{2DD487FB-6AEB-5913-F515-E9A17BF90F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58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7A3E88-FA55-410D-98D1-94C9EAAB00A7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Zástupný symbol pro obrázek snímku 1">
            <a:extLst>
              <a:ext uri="{FF2B5EF4-FFF2-40B4-BE49-F238E27FC236}">
                <a16:creationId xmlns:a16="http://schemas.microsoft.com/office/drawing/2014/main" id="{3E601087-E200-6973-529A-7A89DEE65B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Zástupný symbol pro poznámky 2">
            <a:extLst>
              <a:ext uri="{FF2B5EF4-FFF2-40B4-BE49-F238E27FC236}">
                <a16:creationId xmlns:a16="http://schemas.microsoft.com/office/drawing/2014/main" id="{30E8034C-264B-C589-D7D6-2218A9E1539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19460" name="Zástupný symbol pro číslo snímku 3">
            <a:extLst>
              <a:ext uri="{FF2B5EF4-FFF2-40B4-BE49-F238E27FC236}">
                <a16:creationId xmlns:a16="http://schemas.microsoft.com/office/drawing/2014/main" id="{6EE82918-9D79-68D9-79F0-43D6100A2B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58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653B7B-0CCD-4D47-A94A-9B3D02607817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Zástupný symbol pro obrázek snímku 1">
            <a:extLst>
              <a:ext uri="{FF2B5EF4-FFF2-40B4-BE49-F238E27FC236}">
                <a16:creationId xmlns:a16="http://schemas.microsoft.com/office/drawing/2014/main" id="{6392D1A4-A159-E7F6-3C91-304B6291490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Zástupný symbol pro poznámky 2">
            <a:extLst>
              <a:ext uri="{FF2B5EF4-FFF2-40B4-BE49-F238E27FC236}">
                <a16:creationId xmlns:a16="http://schemas.microsoft.com/office/drawing/2014/main" id="{11F77562-391A-F166-5970-6EC226A0D92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21508" name="Zástupný symbol pro číslo snímku 3">
            <a:extLst>
              <a:ext uri="{FF2B5EF4-FFF2-40B4-BE49-F238E27FC236}">
                <a16:creationId xmlns:a16="http://schemas.microsoft.com/office/drawing/2014/main" id="{ED033E16-6FFB-723B-2FDA-D4A9262B9C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58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F604F2-D93B-404A-9379-CE9B8BE005B8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Zástupný symbol pro obrázek snímku 1">
            <a:extLst>
              <a:ext uri="{FF2B5EF4-FFF2-40B4-BE49-F238E27FC236}">
                <a16:creationId xmlns:a16="http://schemas.microsoft.com/office/drawing/2014/main" id="{165E807C-E087-D9B7-EF3A-FEC7030B75D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Zástupný symbol pro poznámky 2">
            <a:extLst>
              <a:ext uri="{FF2B5EF4-FFF2-40B4-BE49-F238E27FC236}">
                <a16:creationId xmlns:a16="http://schemas.microsoft.com/office/drawing/2014/main" id="{C6A5145B-4FD1-CC6B-938C-8ED1C23EC87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23556" name="Zástupný symbol pro číslo snímku 3">
            <a:extLst>
              <a:ext uri="{FF2B5EF4-FFF2-40B4-BE49-F238E27FC236}">
                <a16:creationId xmlns:a16="http://schemas.microsoft.com/office/drawing/2014/main" id="{3BAB1D37-24DA-A926-A142-58DC4ED98A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58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181631-3B10-4CA4-AAAF-C2A7DE5354C1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Zástupný symbol pro obrázek snímku 1">
            <a:extLst>
              <a:ext uri="{FF2B5EF4-FFF2-40B4-BE49-F238E27FC236}">
                <a16:creationId xmlns:a16="http://schemas.microsoft.com/office/drawing/2014/main" id="{7341CE7C-D8CD-8ABD-62F7-57B8C01172B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Zástupný symbol pro poznámky 2">
            <a:extLst>
              <a:ext uri="{FF2B5EF4-FFF2-40B4-BE49-F238E27FC236}">
                <a16:creationId xmlns:a16="http://schemas.microsoft.com/office/drawing/2014/main" id="{1560035A-C684-F238-5CD5-8338FC60C4E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25604" name="Zástupný symbol pro číslo snímku 3">
            <a:extLst>
              <a:ext uri="{FF2B5EF4-FFF2-40B4-BE49-F238E27FC236}">
                <a16:creationId xmlns:a16="http://schemas.microsoft.com/office/drawing/2014/main" id="{92C790DD-AF62-CAC4-D659-12DDAEFB57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58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F6898F-854E-4D8E-B798-4420A07F9D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Zástupný symbol pro obrázek snímku 1">
            <a:extLst>
              <a:ext uri="{FF2B5EF4-FFF2-40B4-BE49-F238E27FC236}">
                <a16:creationId xmlns:a16="http://schemas.microsoft.com/office/drawing/2014/main" id="{0EB9C244-5183-6096-A227-167C1936E1C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Zástupný symbol pro poznámky 2">
            <a:extLst>
              <a:ext uri="{FF2B5EF4-FFF2-40B4-BE49-F238E27FC236}">
                <a16:creationId xmlns:a16="http://schemas.microsoft.com/office/drawing/2014/main" id="{FDF9BCB9-6C70-5FF4-FB17-1FA11C6761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27652" name="Zástupný symbol pro číslo snímku 3">
            <a:extLst>
              <a:ext uri="{FF2B5EF4-FFF2-40B4-BE49-F238E27FC236}">
                <a16:creationId xmlns:a16="http://schemas.microsoft.com/office/drawing/2014/main" id="{98B7F6E8-FDC9-5ED3-3070-7922388D24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58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F83CDC-8A7E-4C47-B814-3F3F1AEC1984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Zástupný symbol pro obrázek snímku 1">
            <a:extLst>
              <a:ext uri="{FF2B5EF4-FFF2-40B4-BE49-F238E27FC236}">
                <a16:creationId xmlns:a16="http://schemas.microsoft.com/office/drawing/2014/main" id="{932CC402-785F-FB79-5C16-93C0EA16E4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Zástupný symbol pro poznámky 2">
            <a:extLst>
              <a:ext uri="{FF2B5EF4-FFF2-40B4-BE49-F238E27FC236}">
                <a16:creationId xmlns:a16="http://schemas.microsoft.com/office/drawing/2014/main" id="{0B23ADC8-A3A7-A6E1-E63C-E0D8D108D89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29700" name="Zástupný symbol pro číslo snímku 3">
            <a:extLst>
              <a:ext uri="{FF2B5EF4-FFF2-40B4-BE49-F238E27FC236}">
                <a16:creationId xmlns:a16="http://schemas.microsoft.com/office/drawing/2014/main" id="{A6E7E0C1-27EC-E165-A042-6E67F75325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58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CE27543-59C2-493D-8D46-F1234BD46445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78D2A-2CBA-924B-BC55-0F55936500AB}" type="slidenum">
              <a:rPr lang="cs-CZ" smtClean="0"/>
              <a:pPr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22448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Zástupný symbol pro obrázek snímku 1">
            <a:extLst>
              <a:ext uri="{FF2B5EF4-FFF2-40B4-BE49-F238E27FC236}">
                <a16:creationId xmlns:a16="http://schemas.microsoft.com/office/drawing/2014/main" id="{61966C0F-D40D-E77F-9628-5ED71C108FB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Zástupný symbol pro poznámky 2">
            <a:extLst>
              <a:ext uri="{FF2B5EF4-FFF2-40B4-BE49-F238E27FC236}">
                <a16:creationId xmlns:a16="http://schemas.microsoft.com/office/drawing/2014/main" id="{F59046D4-3636-4DEE-7CAB-C2A0F321CAE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31748" name="Zástupný symbol pro číslo snímku 3">
            <a:extLst>
              <a:ext uri="{FF2B5EF4-FFF2-40B4-BE49-F238E27FC236}">
                <a16:creationId xmlns:a16="http://schemas.microsoft.com/office/drawing/2014/main" id="{912F36C9-429A-0540-0DA8-F2E53D2CF2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58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4AE806-CA5D-4BE1-8669-FCA179FD0CE0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>
            <a:extLst>
              <a:ext uri="{FF2B5EF4-FFF2-40B4-BE49-F238E27FC236}">
                <a16:creationId xmlns:a16="http://schemas.microsoft.com/office/drawing/2014/main" id="{7A336D2E-E27E-08B6-137A-5EB59EA451F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Zástupný symbol pro poznámky 2">
            <a:extLst>
              <a:ext uri="{FF2B5EF4-FFF2-40B4-BE49-F238E27FC236}">
                <a16:creationId xmlns:a16="http://schemas.microsoft.com/office/drawing/2014/main" id="{9F2E90D0-1E42-1617-C284-38E195577D1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33796" name="Zástupný symbol pro číslo snímku 3">
            <a:extLst>
              <a:ext uri="{FF2B5EF4-FFF2-40B4-BE49-F238E27FC236}">
                <a16:creationId xmlns:a16="http://schemas.microsoft.com/office/drawing/2014/main" id="{3AE73E73-6B87-91E5-4AB3-7527D0991F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58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693696-448C-40CE-A86E-40A6A000EFD1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Zástupný symbol pro obrázek snímku 1">
            <a:extLst>
              <a:ext uri="{FF2B5EF4-FFF2-40B4-BE49-F238E27FC236}">
                <a16:creationId xmlns:a16="http://schemas.microsoft.com/office/drawing/2014/main" id="{447386A8-039E-7289-217A-CC13CBFFC61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Zástupný symbol pro poznámky 2">
            <a:extLst>
              <a:ext uri="{FF2B5EF4-FFF2-40B4-BE49-F238E27FC236}">
                <a16:creationId xmlns:a16="http://schemas.microsoft.com/office/drawing/2014/main" id="{94E72D29-0294-EFB2-97E3-03839540CFB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35844" name="Zástupný symbol pro číslo snímku 3">
            <a:extLst>
              <a:ext uri="{FF2B5EF4-FFF2-40B4-BE49-F238E27FC236}">
                <a16:creationId xmlns:a16="http://schemas.microsoft.com/office/drawing/2014/main" id="{B7273632-2848-E5FF-3D16-6E663E2022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58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AD6D46-BF6C-473C-8D7F-FC361F9796D5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Zástupný symbol pro obrázek snímku 1">
            <a:extLst>
              <a:ext uri="{FF2B5EF4-FFF2-40B4-BE49-F238E27FC236}">
                <a16:creationId xmlns:a16="http://schemas.microsoft.com/office/drawing/2014/main" id="{A13BADD3-DCE3-DAA8-450A-D34EBB6F66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Zástupný symbol pro poznámky 2">
            <a:extLst>
              <a:ext uri="{FF2B5EF4-FFF2-40B4-BE49-F238E27FC236}">
                <a16:creationId xmlns:a16="http://schemas.microsoft.com/office/drawing/2014/main" id="{B1463C6F-FB22-C5A4-D288-23AEF29277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dirty="0"/>
              <a:t>Dotazníkové šetření u provozovatelů obchodů</a:t>
            </a:r>
          </a:p>
          <a:p>
            <a:r>
              <a:rPr lang="cs-CZ" altLang="cs-CZ" dirty="0"/>
              <a:t>Případové studie</a:t>
            </a:r>
          </a:p>
          <a:p>
            <a:r>
              <a:rPr lang="cs-CZ" altLang="cs-CZ" dirty="0"/>
              <a:t>Rozhovory s lokálními výrobci</a:t>
            </a:r>
          </a:p>
          <a:p>
            <a:r>
              <a:rPr lang="cs-CZ" altLang="cs-CZ" dirty="0"/>
              <a:t>Dotazníkové šetření obyvatel</a:t>
            </a:r>
          </a:p>
          <a:p>
            <a:endParaRPr lang="cs-CZ" altLang="cs-CZ" dirty="0"/>
          </a:p>
        </p:txBody>
      </p:sp>
      <p:sp>
        <p:nvSpPr>
          <p:cNvPr id="37892" name="Zástupný symbol pro číslo snímku 3">
            <a:extLst>
              <a:ext uri="{FF2B5EF4-FFF2-40B4-BE49-F238E27FC236}">
                <a16:creationId xmlns:a16="http://schemas.microsoft.com/office/drawing/2014/main" id="{87A02A2F-287C-2279-64DA-ACF87622A73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3425" indent="-2825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0300" indent="-2254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82738" indent="-2254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33588" indent="-2254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90788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47988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05188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2388" indent="-2254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934A85-7185-4B38-A5EA-7C7E877BBC9C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78D2A-2CBA-924B-BC55-0F55936500AB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493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78D2A-2CBA-924B-BC55-0F55936500AB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5095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Poskytovatelem technické asistence je Frankfurt </a:t>
            </a:r>
            <a:r>
              <a:rPr lang="cs-CZ" dirty="0" err="1"/>
              <a:t>School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Finance and Management, ve spolupráci s VŠE, ČVUT a společností BeePartner. </a:t>
            </a:r>
            <a:r>
              <a:rPr lang="cs-CZ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Cílem je posílit institucionální a administrativní kapacitu implementace FST, a to primárně na regionální a místní úrovni </a:t>
            </a:r>
          </a:p>
          <a:p>
            <a:endParaRPr lang="cs-CZ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 podporuje implementaci zastřešujících projektů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Obsahuje školení v rámci workshopů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Přispívá ke zvyšování dovedností spojených s přípravou projektů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Věnuje se přenosu dobré praxe 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Přináší doporučení na zlepšení podpůrného institucionálního prostředí v krajích Severozápadu </a:t>
            </a:r>
            <a:endParaRPr lang="cs-CZ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cs-CZ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cs-CZ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cs-CZ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ena projektu </a:t>
            </a: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- 600 000 EUR</a:t>
            </a:r>
          </a:p>
          <a:p>
            <a:pPr>
              <a:lnSpc>
                <a:spcPct val="150000"/>
              </a:lnSpc>
            </a:pPr>
            <a:r>
              <a:rPr lang="cs-CZ" b="1" dirty="0">
                <a:latin typeface="Calibri" panose="020F0502020204030204" pitchFamily="34" charset="0"/>
                <a:cs typeface="Times New Roman" panose="02020603050405020304" pitchFamily="18" charset="0"/>
              </a:rPr>
              <a:t>Doba trvání projektu </a:t>
            </a:r>
            <a:r>
              <a:rPr lang="cs-CZ" dirty="0">
                <a:latin typeface="Calibri" panose="020F0502020204030204" pitchFamily="34" charset="0"/>
                <a:cs typeface="Times New Roman" panose="02020603050405020304" pitchFamily="18" charset="0"/>
              </a:rPr>
              <a:t>- 12</a:t>
            </a:r>
            <a:r>
              <a:rPr lang="cs-CZ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/2022 – 5/2024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78D2A-2CBA-924B-BC55-0F55936500AB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3840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436353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496608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400" dirty="0">
                <a:latin typeface="Century Gothic"/>
                <a:cs typeface="Arial"/>
              </a:rPr>
              <a:t>Letos běží již </a:t>
            </a:r>
            <a:r>
              <a:rPr lang="cs-CZ" sz="2400" b="1" dirty="0">
                <a:latin typeface="Century Gothic"/>
                <a:cs typeface="Arial"/>
              </a:rPr>
              <a:t>28. ročník</a:t>
            </a:r>
            <a:r>
              <a:rPr lang="cs-CZ" sz="2400" dirty="0">
                <a:latin typeface="Century Gothic"/>
                <a:cs typeface="Arial"/>
              </a:rPr>
              <a:t> soutěže</a:t>
            </a:r>
          </a:p>
          <a:p>
            <a:pPr marL="342900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400" b="1" dirty="0">
                <a:latin typeface="Century Gothic"/>
                <a:cs typeface="Arial"/>
              </a:rPr>
              <a:t>Cílem soutěže je:</a:t>
            </a:r>
          </a:p>
          <a:p>
            <a:pPr marL="800100" lvl="1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latin typeface="Century Gothic"/>
                <a:cs typeface="Arial"/>
              </a:rPr>
              <a:t>povzbudit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en-US" sz="2000" dirty="0" err="1">
                <a:latin typeface="Century Gothic"/>
                <a:cs typeface="Arial"/>
              </a:rPr>
              <a:t>obyvatele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en-US" sz="2000" dirty="0" err="1">
                <a:latin typeface="Century Gothic"/>
                <a:cs typeface="Arial"/>
              </a:rPr>
              <a:t>venkova</a:t>
            </a:r>
            <a:r>
              <a:rPr lang="en-US" sz="2000" dirty="0">
                <a:latin typeface="Century Gothic"/>
                <a:cs typeface="Arial"/>
              </a:rPr>
              <a:t> k </a:t>
            </a:r>
            <a:r>
              <a:rPr lang="en-US" sz="2000" dirty="0" err="1">
                <a:latin typeface="Century Gothic"/>
                <a:cs typeface="Arial"/>
              </a:rPr>
              <a:t>aktivní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en-US" sz="2000" dirty="0" err="1">
                <a:latin typeface="Century Gothic"/>
                <a:cs typeface="Arial"/>
              </a:rPr>
              <a:t>účasti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en-US" sz="2000" dirty="0" err="1">
                <a:latin typeface="Century Gothic"/>
                <a:cs typeface="Arial"/>
              </a:rPr>
              <a:t>na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en-US" sz="2000" dirty="0" err="1">
                <a:latin typeface="Century Gothic"/>
                <a:cs typeface="Arial"/>
              </a:rPr>
              <a:t>rozvoji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en-US" sz="2000" dirty="0" err="1">
                <a:latin typeface="Century Gothic"/>
                <a:cs typeface="Arial"/>
              </a:rPr>
              <a:t>svého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en-US" sz="2000" dirty="0" err="1">
                <a:latin typeface="Century Gothic"/>
                <a:cs typeface="Arial"/>
              </a:rPr>
              <a:t>domova</a:t>
            </a:r>
            <a:endParaRPr lang="cs-CZ" sz="2000" dirty="0">
              <a:latin typeface="Century Gothic"/>
              <a:cs typeface="Arial"/>
            </a:endParaRPr>
          </a:p>
          <a:p>
            <a:pPr marL="800100" lvl="1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latin typeface="Century Gothic"/>
                <a:cs typeface="Arial"/>
              </a:rPr>
              <a:t>zveřejnit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en-US" sz="2000" dirty="0" err="1">
                <a:latin typeface="Century Gothic"/>
                <a:cs typeface="Arial"/>
              </a:rPr>
              <a:t>rozmanitost</a:t>
            </a:r>
            <a:r>
              <a:rPr lang="en-US" sz="2000" dirty="0">
                <a:latin typeface="Century Gothic"/>
                <a:cs typeface="Arial"/>
              </a:rPr>
              <a:t> a </a:t>
            </a:r>
            <a:r>
              <a:rPr lang="en-US" sz="2000" dirty="0" err="1">
                <a:latin typeface="Century Gothic"/>
                <a:cs typeface="Arial"/>
              </a:rPr>
              <a:t>pestrost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en-US" sz="2000" dirty="0" err="1">
                <a:latin typeface="Century Gothic"/>
                <a:cs typeface="Arial"/>
              </a:rPr>
              <a:t>uskutečňovaní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en-US" sz="2000" dirty="0" err="1">
                <a:latin typeface="Century Gothic"/>
                <a:cs typeface="Arial"/>
              </a:rPr>
              <a:t>programů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en-US" sz="2000" dirty="0" err="1">
                <a:latin typeface="Century Gothic"/>
                <a:cs typeface="Arial"/>
              </a:rPr>
              <a:t>obnovy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cs-CZ" sz="2000" dirty="0">
                <a:latin typeface="Century Gothic"/>
                <a:cs typeface="Arial"/>
              </a:rPr>
              <a:t>obcí</a:t>
            </a:r>
          </a:p>
          <a:p>
            <a:pPr marL="800100" lvl="1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latin typeface="Century Gothic"/>
                <a:cs typeface="Arial"/>
              </a:rPr>
              <a:t>upozornit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en-US" sz="2000" dirty="0" err="1">
                <a:latin typeface="Century Gothic"/>
                <a:cs typeface="Arial"/>
              </a:rPr>
              <a:t>širokou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en-US" sz="2000" dirty="0" err="1">
                <a:latin typeface="Century Gothic"/>
                <a:cs typeface="Arial"/>
              </a:rPr>
              <a:t>veřejnost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en-US" sz="2000" dirty="0" err="1">
                <a:latin typeface="Century Gothic"/>
                <a:cs typeface="Arial"/>
              </a:rPr>
              <a:t>na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en-US" sz="2000" dirty="0" err="1">
                <a:latin typeface="Century Gothic"/>
                <a:cs typeface="Arial"/>
              </a:rPr>
              <a:t>význam</a:t>
            </a:r>
            <a:r>
              <a:rPr lang="en-US" sz="2000" dirty="0">
                <a:latin typeface="Century Gothic"/>
                <a:cs typeface="Arial"/>
              </a:rPr>
              <a:t> </a:t>
            </a:r>
            <a:r>
              <a:rPr lang="en-US" sz="2000" dirty="0" err="1">
                <a:latin typeface="Century Gothic"/>
                <a:cs typeface="Arial"/>
              </a:rPr>
              <a:t>venkova</a:t>
            </a:r>
            <a:endParaRPr lang="cs-CZ" sz="2000" dirty="0">
              <a:latin typeface="Century Gothic"/>
              <a:cs typeface="Arial"/>
            </a:endParaRPr>
          </a:p>
          <a:p>
            <a:pPr marL="342900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400" b="1" dirty="0">
                <a:latin typeface="Century Gothic"/>
                <a:cs typeface="Arial"/>
              </a:rPr>
              <a:t>Vyhlašovateli</a:t>
            </a:r>
            <a:r>
              <a:rPr lang="cs-CZ" sz="2400" dirty="0">
                <a:latin typeface="Century Gothic"/>
                <a:cs typeface="Arial"/>
              </a:rPr>
              <a:t> soutěže jsou: MMR, </a:t>
            </a:r>
            <a:r>
              <a:rPr lang="cs-CZ" sz="2400" dirty="0" err="1">
                <a:latin typeface="Century Gothic"/>
                <a:cs typeface="Arial"/>
              </a:rPr>
              <a:t>Mze</a:t>
            </a:r>
            <a:r>
              <a:rPr lang="cs-CZ" sz="2400" dirty="0">
                <a:latin typeface="Century Gothic"/>
                <a:cs typeface="Arial"/>
              </a:rPr>
              <a:t>, SPOV ČR, SMO ČR</a:t>
            </a:r>
          </a:p>
          <a:p>
            <a:pPr marL="342900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400" b="1" dirty="0" err="1">
                <a:latin typeface="Century Gothic"/>
                <a:cs typeface="Arial"/>
              </a:rPr>
              <a:t>Spoluvyhlašovateli</a:t>
            </a:r>
            <a:r>
              <a:rPr lang="cs-CZ" sz="2400" dirty="0">
                <a:latin typeface="Century Gothic"/>
                <a:cs typeface="Arial"/>
              </a:rPr>
              <a:t> soutěže jsou: Kancelář prezidenta republiky, MŽP, MK, SZKT, SKIP, SMS ČR, AK ČR a NS MAS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59595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4400" b="1" dirty="0">
                <a:latin typeface="Century Gothic"/>
                <a:cs typeface="Arial"/>
              </a:rPr>
              <a:t>Příjem přihlášek od 6. března 2024 do 26. dubna 2024</a:t>
            </a:r>
            <a:endParaRPr lang="cs-CZ" sz="4400" b="1" dirty="0">
              <a:latin typeface="Century Gothic" panose="020B0502020202020204" pitchFamily="34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Century Gothic"/>
              <a:cs typeface="Arial"/>
            </a:endParaRP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03915A-3DAF-4BEE-83FE-3E4940FA8454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2093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400" dirty="0">
                <a:latin typeface="Century Gothic"/>
                <a:cs typeface="Arial"/>
              </a:rPr>
              <a:t>MMR realizovalo dotazníkové šetření kterého se zúčastnilo cca 500 obcí. V návaznosti na výstupy a zpětnou vazbu od vyhlašovatelů a </a:t>
            </a:r>
            <a:r>
              <a:rPr lang="cs-CZ" sz="2400" dirty="0" err="1">
                <a:latin typeface="Century Gothic"/>
                <a:cs typeface="Arial"/>
              </a:rPr>
              <a:t>spoluvyhlašovatelů</a:t>
            </a:r>
            <a:r>
              <a:rPr lang="cs-CZ" sz="2400" dirty="0">
                <a:latin typeface="Century Gothic"/>
                <a:cs typeface="Arial"/>
              </a:rPr>
              <a:t> byly zavedeny změny a inovace</a:t>
            </a:r>
          </a:p>
          <a:p>
            <a:pPr marL="342900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endParaRPr lang="cs-CZ" sz="2400" dirty="0">
              <a:latin typeface="Century Gothic"/>
              <a:cs typeface="Arial"/>
            </a:endParaRPr>
          </a:p>
          <a:p>
            <a:pPr marL="342900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400" dirty="0">
                <a:latin typeface="Century Gothic"/>
                <a:cs typeface="Arial"/>
              </a:rPr>
              <a:t>V přípravě je </a:t>
            </a:r>
            <a:r>
              <a:rPr lang="cs-CZ" sz="2400" b="1" dirty="0">
                <a:latin typeface="Century Gothic"/>
                <a:cs typeface="Arial"/>
              </a:rPr>
              <a:t>nový web </a:t>
            </a:r>
            <a:r>
              <a:rPr lang="cs-CZ" sz="2400" b="1" dirty="0">
                <a:latin typeface="Century Gothic"/>
                <a:cs typeface="Arial"/>
                <a:hlinkClick r:id="rId3"/>
              </a:rPr>
              <a:t>www.vesniceroku.cz</a:t>
            </a:r>
            <a:endParaRPr lang="cs-CZ" sz="2400" b="1" dirty="0">
              <a:latin typeface="Century Gothic"/>
              <a:cs typeface="Arial"/>
            </a:endParaRPr>
          </a:p>
          <a:p>
            <a:pPr marL="342900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400" dirty="0">
                <a:latin typeface="Century Gothic"/>
                <a:cs typeface="Arial"/>
              </a:rPr>
              <a:t>Společně s přípravou nového webu: </a:t>
            </a:r>
            <a:r>
              <a:rPr lang="cs-CZ" sz="2400" b="1" dirty="0">
                <a:latin typeface="Century Gothic"/>
                <a:cs typeface="Arial"/>
              </a:rPr>
              <a:t>elektronizace přihlašovacího a hodnotícího procesu:</a:t>
            </a:r>
          </a:p>
          <a:p>
            <a:pPr marL="800100" lvl="1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000" dirty="0">
                <a:latin typeface="Century Gothic"/>
                <a:cs typeface="Arial"/>
              </a:rPr>
              <a:t>Elektronická přihláška na webu soutěže včetně příloh</a:t>
            </a:r>
          </a:p>
          <a:p>
            <a:pPr marL="800100" lvl="1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000" dirty="0">
                <a:latin typeface="Century Gothic"/>
                <a:cs typeface="Arial"/>
              </a:rPr>
              <a:t>Elektronický „Protokol o vyhodnocení krajského kola“ na webu soutěže</a:t>
            </a:r>
          </a:p>
          <a:p>
            <a:pPr marL="800100" lvl="1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000" dirty="0">
                <a:latin typeface="Century Gothic"/>
                <a:cs typeface="Arial"/>
              </a:rPr>
              <a:t>Elektronický „Protokol o vyhodnocení celostátního kola“ na webu soutěže</a:t>
            </a:r>
          </a:p>
          <a:p>
            <a:pPr marL="800100" lvl="1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000" dirty="0">
                <a:latin typeface="Century Gothic"/>
                <a:cs typeface="Arial"/>
              </a:rPr>
              <a:t>Elektronické „Zhodnocení obce“ na webu soutěže</a:t>
            </a:r>
          </a:p>
          <a:p>
            <a:pPr marL="342900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400" dirty="0">
                <a:latin typeface="Century Gothic"/>
                <a:cs typeface="Arial"/>
              </a:rPr>
              <a:t>Vesnice roku je nově také na </a:t>
            </a:r>
            <a:r>
              <a:rPr lang="cs-CZ" sz="2400" b="1" dirty="0">
                <a:latin typeface="Century Gothic"/>
                <a:cs typeface="Arial"/>
              </a:rPr>
              <a:t>Instagramu</a:t>
            </a:r>
            <a:r>
              <a:rPr lang="cs-CZ" sz="2400" dirty="0">
                <a:latin typeface="Century Gothic"/>
                <a:cs typeface="Arial"/>
              </a:rPr>
              <a:t> a </a:t>
            </a:r>
            <a:r>
              <a:rPr lang="cs-CZ" sz="2400" b="1" dirty="0">
                <a:latin typeface="Century Gothic"/>
                <a:cs typeface="Arial"/>
              </a:rPr>
              <a:t>YouTube</a:t>
            </a:r>
          </a:p>
          <a:p>
            <a:pPr marL="342900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endParaRPr lang="cs-CZ" sz="2400" b="1" dirty="0">
              <a:latin typeface="Century Gothic"/>
              <a:cs typeface="Arial"/>
            </a:endParaRPr>
          </a:p>
          <a:p>
            <a:pPr marL="342900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400" b="1" dirty="0">
                <a:latin typeface="Century Gothic"/>
                <a:cs typeface="Arial"/>
              </a:rPr>
              <a:t>Stuhy:</a:t>
            </a:r>
          </a:p>
          <a:p>
            <a:pPr marL="800100" lvl="1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000" dirty="0">
                <a:latin typeface="Century Gothic"/>
                <a:cs typeface="Arial"/>
              </a:rPr>
              <a:t>V jednání je celkové </a:t>
            </a:r>
            <a:r>
              <a:rPr lang="cs-CZ" sz="2000" b="1" dirty="0">
                <a:latin typeface="Century Gothic"/>
                <a:cs typeface="Arial"/>
              </a:rPr>
              <a:t>navýšení finanční odměny pro vítěze formou dotace </a:t>
            </a:r>
            <a:r>
              <a:rPr lang="cs-CZ" sz="2000" dirty="0">
                <a:latin typeface="Century Gothic"/>
                <a:cs typeface="Arial"/>
              </a:rPr>
              <a:t>(zlatá, bílá a modrá stuha, první, druhé a třetí místo v celostátním kole) -&gt; v jednání navýšení alokace na stuhy ze současných 600 000 Kč na 800 000 Kč, alokace pro ostatní ocenění včetně zlaté stuhy v jednání</a:t>
            </a:r>
          </a:p>
          <a:p>
            <a:pPr marL="800100" lvl="1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000" dirty="0">
                <a:latin typeface="Century Gothic"/>
                <a:cs typeface="Arial"/>
              </a:rPr>
              <a:t>Nová stuha: </a:t>
            </a:r>
            <a:r>
              <a:rPr lang="cs-CZ" sz="2000" b="1" dirty="0">
                <a:solidFill>
                  <a:srgbClr val="7030A0"/>
                </a:solidFill>
                <a:latin typeface="Century Gothic"/>
                <a:cs typeface="Arial"/>
              </a:rPr>
              <a:t>FIALOVÁ STUHA</a:t>
            </a:r>
          </a:p>
          <a:p>
            <a:pPr marL="1200150" lvl="2" indent="-28575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1600" b="1" dirty="0">
                <a:latin typeface="Century Gothic"/>
                <a:cs typeface="Arial"/>
              </a:rPr>
              <a:t>Za inovativní řešení</a:t>
            </a:r>
          </a:p>
          <a:p>
            <a:pPr marL="1200150" lvl="2" indent="-28575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1600" dirty="0">
                <a:latin typeface="Century Gothic"/>
                <a:cs typeface="Arial"/>
              </a:rPr>
              <a:t>V minulých letech se uděloval diplom „inovativní obec“, který nebyl spojen s finančním ohodnocením</a:t>
            </a:r>
          </a:p>
          <a:p>
            <a:pPr marL="1200150" lvl="2" indent="-28575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1600" dirty="0">
                <a:latin typeface="Century Gothic"/>
                <a:cs typeface="Arial"/>
              </a:rPr>
              <a:t>Tento diplom je nyní nahrazen tzv. fialovou stuhou se kterou se pojí </a:t>
            </a:r>
            <a:r>
              <a:rPr lang="cs-CZ" sz="1600" b="1" dirty="0">
                <a:latin typeface="Century Gothic"/>
                <a:cs typeface="Arial"/>
              </a:rPr>
              <a:t>odměna ve formě dotace ve výši 300 000 Kč</a:t>
            </a:r>
          </a:p>
          <a:p>
            <a:pPr marL="1200150" lvl="2" indent="-28575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1600" dirty="0">
                <a:latin typeface="Century Gothic"/>
                <a:cs typeface="Arial"/>
              </a:rPr>
              <a:t>Fialová stuha se bude moci udělit v každém kraji a nebude se na ni vztahovat omezení, které dle podmínek stanovuje, že v krajském kole může být stuhou oceněna maximálně 1/3 přihlášených obcí</a:t>
            </a:r>
          </a:p>
          <a:p>
            <a:pPr marL="342900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endParaRPr lang="cs-CZ" sz="2400" b="1" dirty="0">
              <a:latin typeface="Century Gothic"/>
              <a:cs typeface="Arial"/>
            </a:endParaRPr>
          </a:p>
          <a:p>
            <a:pPr marL="342900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2000" b="1" dirty="0">
                <a:latin typeface="Century Gothic"/>
                <a:cs typeface="Arial"/>
              </a:rPr>
              <a:t>Slavnostní vyhlášení výsledků celostátního kola </a:t>
            </a:r>
          </a:p>
          <a:p>
            <a:pPr marL="742950" lvl="1" indent="-28575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1800" dirty="0">
                <a:latin typeface="Century Gothic"/>
                <a:cs typeface="Arial"/>
              </a:rPr>
              <a:t>Změna místa vyhlášení na základě zpětné vazby především od obcí. Již neproběhne v Luhačovicích</a:t>
            </a:r>
          </a:p>
          <a:p>
            <a:pPr marL="742950" lvl="1" indent="-28575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1800" dirty="0">
                <a:latin typeface="Century Gothic"/>
                <a:cs typeface="Arial"/>
              </a:rPr>
              <a:t>Vyhlášení proběhne dne 21. září 2024 v Uherském Hradišti</a:t>
            </a:r>
          </a:p>
          <a:p>
            <a:pPr marL="742950" lvl="1" indent="-28575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1800" dirty="0">
                <a:latin typeface="Century Gothic"/>
                <a:cs typeface="Arial"/>
              </a:rPr>
              <a:t>Také v následujících letech bude drženo pravidlo, že slavnostní vyhlášení výsledků celostátního kola proběhne vždy v kraji vítězné obce z předchozího ročníku</a:t>
            </a:r>
          </a:p>
          <a:p>
            <a:pPr marL="342900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endParaRPr lang="cs-CZ" sz="2400" b="1" dirty="0">
              <a:latin typeface="Century Gothic"/>
              <a:cs typeface="Arial"/>
            </a:endParaRPr>
          </a:p>
          <a:p>
            <a:pPr marL="342900" indent="-342900" algn="just">
              <a:lnSpc>
                <a:spcPct val="100000"/>
              </a:lnSpc>
              <a:spcBef>
                <a:spcPts val="12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endParaRPr lang="cs-CZ" sz="2400" b="1" dirty="0">
              <a:latin typeface="Century Gothic"/>
              <a:cs typeface="Arial"/>
            </a:endParaRP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03915A-3DAF-4BEE-83FE-3E4940FA8454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0572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05.03.2024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05.03.2024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05.03.2024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E5F32FC-B22F-E3F7-3F60-3ED5271375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B4716F6-847C-5703-407D-30F4D48281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88F4185-1A4B-3173-665D-2F15E7C14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A50A4-1672-465A-9243-C0B4EFB062CA}" type="datetimeFigureOut">
              <a:rPr lang="cs-CZ" smtClean="0"/>
              <a:t>05.03.2024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A49D3FA-7C01-36CF-5D50-E29CA1F9F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2A76F0E-4924-9584-6052-1F6966505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5F477-F1F1-4CC3-9712-57418B1D96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262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7501D6F-3860-9377-F816-CEEF3A7DB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C8FC4-212C-49C7-BAEA-047352FE10A6}" type="datetimeFigureOut">
              <a:rPr lang="cs-CZ"/>
              <a:pPr>
                <a:defRPr/>
              </a:pPr>
              <a:t>05.03.2024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AB006F7-9B1A-FAA1-BC0F-05A6745C5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EFC81F3-D0EE-6BCE-A445-D87E4BE4B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D1277-DBF0-45E3-A1F2-D45431704CD7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267426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rgbClr val="006837"/>
                </a:solidFill>
                <a:latin typeface="+mn-lt"/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71450" indent="-171450">
              <a:buFont typeface="Wingdings" panose="05000000000000000000" pitchFamily="2" charset="2"/>
              <a:buChar char=""/>
              <a:defRPr sz="2400">
                <a:latin typeface="+mn-lt"/>
              </a:defRPr>
            </a:lvl1pPr>
            <a:lvl2pPr marL="514350" indent="-171450">
              <a:buFont typeface="Courier New" panose="02070309020205020404" pitchFamily="49" charset="0"/>
              <a:buChar char="o"/>
              <a:defRPr sz="2400">
                <a:latin typeface="+mn-lt"/>
              </a:defRPr>
            </a:lvl2pPr>
            <a:lvl3pPr marL="857250" indent="-171450">
              <a:buFont typeface="Symbol" panose="05050102010706020507" pitchFamily="18" charset="2"/>
              <a:buChar char="-"/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cs-CZ" dirty="0"/>
              <a:t>Upravte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9DBC7B3-B94B-833B-DB45-1473D379B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10.3.2009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E3C5B8F-9960-CB5A-F794-61D480193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Veřejné projednání SR obce Brumovice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5E273DF-0703-3DF1-84CE-5AB150B60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37A202-A940-4D57-9AD0-99F4B9805A9D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728808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993D4E0-B807-10F0-4B07-981149179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6E60C-8791-4389-822C-8B8390235500}" type="datetimeFigureOut">
              <a:rPr lang="cs-CZ"/>
              <a:pPr>
                <a:defRPr/>
              </a:pPr>
              <a:t>05.03.2024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4F9D83C-6E0D-8508-CE95-5F9FC7981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0938BF7-B10E-12B0-D91F-A9EBDE18F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EF5C0-27F7-4121-BDAC-4B517FCC8B16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130421343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rgbClr val="006837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E9486CF0-3823-FD01-1EDA-205531749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10.3.2009</a:t>
            </a:r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BF3F1D4-886E-835F-6CA0-8F4ABDD3A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Veřejné projednání SR obce Brumovice</a:t>
            </a:r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9DD6CD5-04F7-CCC3-B676-90609D8D5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2AC959-902F-419C-8676-87F7E7015052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52630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6837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C8875A6F-61E1-7EC8-4478-20927B615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10.3.2009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E1D9E05-448E-E5EB-6571-DA1D4EA1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Veřejné projednání SR obce Brumovice</a:t>
            </a:r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1C078BBD-C7BE-5066-5254-ADE9C2127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F531ED-98CF-4A33-9730-F00408B0654D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21503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3">
            <a:extLst>
              <a:ext uri="{FF2B5EF4-FFF2-40B4-BE49-F238E27FC236}">
                <a16:creationId xmlns:a16="http://schemas.microsoft.com/office/drawing/2014/main" id="{5FCB16C9-24B7-2A06-E5CA-3C52418E3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7F82A-E7CA-4971-AB90-B7A10F59AFC2}" type="datetimeFigureOut">
              <a:rPr lang="cs-CZ"/>
              <a:pPr>
                <a:defRPr/>
              </a:pPr>
              <a:t>05.03.2024</a:t>
            </a:fld>
            <a:endParaRPr lang="cs-CZ"/>
          </a:p>
        </p:txBody>
      </p:sp>
      <p:sp>
        <p:nvSpPr>
          <p:cNvPr id="4" name="Zástupný symbol pro zápatí 4">
            <a:extLst>
              <a:ext uri="{FF2B5EF4-FFF2-40B4-BE49-F238E27FC236}">
                <a16:creationId xmlns:a16="http://schemas.microsoft.com/office/drawing/2014/main" id="{509F6414-F088-B4EA-70BA-C7A9C25EF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>
            <a:extLst>
              <a:ext uri="{FF2B5EF4-FFF2-40B4-BE49-F238E27FC236}">
                <a16:creationId xmlns:a16="http://schemas.microsoft.com/office/drawing/2014/main" id="{76641C23-11B5-6B76-7BCB-C9AF0FCB7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F7E56-B433-456C-B9FE-2BB5E44EFF4E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269048973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123EA4A9-6A45-A415-DDD9-9A5919BD0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10.3.2009</a:t>
            </a:r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23D8FBF2-CB83-2CF5-B65A-24946F770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Veřejné projednání SR obce Brumovice</a:t>
            </a: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73B5C30-7538-3BCA-9EBB-C3B636DFC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51E6936-DBD7-4176-943D-A5A54C4D6FB0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518862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05.03.2024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A5CE0CE9-1D3C-CF09-FF46-15D7750A3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07661-E4A9-4A94-BEC0-A598BD1E30BD}" type="datetimeFigureOut">
              <a:rPr lang="cs-CZ"/>
              <a:pPr>
                <a:defRPr/>
              </a:pPr>
              <a:t>05.03.2024</a:t>
            </a:fld>
            <a:endParaRPr lang="cs-CZ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EFB70ACA-75E3-A12A-0E9A-EB0CC49B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3A250227-0125-C21A-EF69-6B942792D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45747-5BA4-4D6B-81F6-697FCC0346F1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587628000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8A81F3F1-A8F8-817E-E0EF-06004D99D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DA151-0A81-4A91-8DD5-960D8FC860CE}" type="datetimeFigureOut">
              <a:rPr lang="cs-CZ"/>
              <a:pPr>
                <a:defRPr/>
              </a:pPr>
              <a:t>05.03.2024</a:t>
            </a:fld>
            <a:endParaRPr lang="cs-CZ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6A62806D-556B-44FA-D031-724199354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F1D5A756-ED27-05E6-D9EE-D7FF51210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8B833-C43D-4D88-9E7D-6C11E866B95E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937096502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D275AB1-9EE2-C260-C3BC-E027582E3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10.3.2009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3790634-8432-EEBD-B0F1-13DF7B8EF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Veřejné projednání SR obce Brumovice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2B7562E-9DF3-FE96-EEF3-6B5ED3A19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2B2A4D2-CAE4-4109-9C43-5257E142B2E4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764049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021F9A9-EF61-4E41-75CF-48E0766F8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10.3.2009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6E51469-601F-8451-F820-D684BF88A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Veřejné projednání SR obce Brumovice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2B25AF4-04B8-2D0A-F791-8C2A2B8F8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BF97C4-CD9C-4905-965D-48B859A2CD9D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204391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05.03.2024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05.03.2024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05.03.2024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05.03.2024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05.03.2024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05.03.2024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Přetáhněte obrázek na zástupný symbol nebo klikněte na ikonu pro přidání.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8AB54-D148-B942-A9CE-55A9BEF375E2}" type="datetimeFigureOut">
              <a:rPr lang="cs-CZ" smtClean="0"/>
              <a:pPr/>
              <a:t>05.03.2024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A8AB54-D148-B942-A9CE-55A9BEF375E2}" type="datetimeFigureOut">
              <a:rPr lang="cs-CZ" smtClean="0"/>
              <a:pPr/>
              <a:t>05.03.2024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C9896-F542-D645-BF67-80AC1998F42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514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4EA833B0-EA60-1ABD-2373-6B129B983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EBB55EB-1B60-02BC-47B3-037B1CF06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7201B58-7FCC-1FEC-5D49-B18AB0EF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A50A4-1672-465A-9243-C0B4EFB062CA}" type="datetimeFigureOut">
              <a:rPr lang="cs-CZ" smtClean="0"/>
              <a:t>05.03.2024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B6890E3-2203-186F-494B-3C1E4E5D4A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F8CCD05-5AFE-B350-DA21-5DA0BD1A98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5F477-F1F1-4CC3-9712-57418B1D96C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6513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>
            <a:extLst>
              <a:ext uri="{FF2B5EF4-FFF2-40B4-BE49-F238E27FC236}">
                <a16:creationId xmlns:a16="http://schemas.microsoft.com/office/drawing/2014/main" id="{4CA4FD0E-F80F-D36B-1F31-57742A2CB0C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258888" y="365125"/>
            <a:ext cx="7345362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KLIKNUTÍM LZE UPRAVIT STYL.</a:t>
            </a:r>
          </a:p>
        </p:txBody>
      </p:sp>
      <p:sp>
        <p:nvSpPr>
          <p:cNvPr id="1027" name="Zástupný symbol pro text 2">
            <a:extLst>
              <a:ext uri="{FF2B5EF4-FFF2-40B4-BE49-F238E27FC236}">
                <a16:creationId xmlns:a16="http://schemas.microsoft.com/office/drawing/2014/main" id="{D3055556-B7AB-8E5B-9858-9D30E4FCCD4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Upravte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3D31171-7833-8140-F907-8C6F2AFD95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6FD38A-706A-45FD-9C70-D79DBAB0E064}" type="datetimeFigureOut">
              <a:rPr lang="cs-CZ"/>
              <a:pPr>
                <a:defRPr/>
              </a:pPr>
              <a:t>05.03.2024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6186FBC-FCFD-A30A-B5A2-014025E9C1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C45C29D-CC4E-7188-097F-E3E02964A6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B1AE9A5-2D36-4EC4-855A-C0DA958DFD36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  <p:sp>
        <p:nvSpPr>
          <p:cNvPr id="7" name="Zástupný symbol pro datum 3">
            <a:extLst>
              <a:ext uri="{FF2B5EF4-FFF2-40B4-BE49-F238E27FC236}">
                <a16:creationId xmlns:a16="http://schemas.microsoft.com/office/drawing/2014/main" id="{4624547B-4D26-8BF8-75D4-A3716BF616A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42875" y="6492875"/>
            <a:ext cx="4857750" cy="28733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altLang="cs-CZ">
              <a:latin typeface="Calibri" panose="020F0502020204030204" pitchFamily="34" charset="0"/>
            </a:endParaRPr>
          </a:p>
        </p:txBody>
      </p:sp>
      <p:cxnSp>
        <p:nvCxnSpPr>
          <p:cNvPr id="8" name="Přímá spojovací čára 10">
            <a:extLst>
              <a:ext uri="{FF2B5EF4-FFF2-40B4-BE49-F238E27FC236}">
                <a16:creationId xmlns:a16="http://schemas.microsoft.com/office/drawing/2014/main" id="{38B88060-691D-EA3D-090E-0AF8AF578E10}"/>
              </a:ext>
            </a:extLst>
          </p:cNvPr>
          <p:cNvCxnSpPr/>
          <p:nvPr userDrawn="1"/>
        </p:nvCxnSpPr>
        <p:spPr>
          <a:xfrm>
            <a:off x="1857375" y="428625"/>
            <a:ext cx="6929438" cy="1588"/>
          </a:xfrm>
          <a:prstGeom prst="line">
            <a:avLst/>
          </a:prstGeom>
          <a:ln w="254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datum 9">
            <a:extLst>
              <a:ext uri="{FF2B5EF4-FFF2-40B4-BE49-F238E27FC236}">
                <a16:creationId xmlns:a16="http://schemas.microsoft.com/office/drawing/2014/main" id="{FA03538E-2231-3645-0BB3-4423ED003A73}"/>
              </a:ext>
            </a:extLst>
          </p:cNvPr>
          <p:cNvSpPr txBox="1">
            <a:spLocks/>
          </p:cNvSpPr>
          <p:nvPr userDrawn="1"/>
        </p:nvSpPr>
        <p:spPr>
          <a:xfrm>
            <a:off x="2643188" y="71438"/>
            <a:ext cx="5786437" cy="274637"/>
          </a:xfrm>
          <a:prstGeom prst="rect">
            <a:avLst/>
          </a:prstGeom>
        </p:spPr>
        <p:txBody>
          <a:bodyPr/>
          <a:lstStyle>
            <a:lvl1pPr>
              <a:defRPr sz="1400" baseline="0">
                <a:solidFill>
                  <a:schemeClr val="accent1"/>
                </a:solidFill>
                <a:latin typeface="Calibri" pitchFamily="34" charset="0"/>
              </a:defRPr>
            </a:lvl1pPr>
            <a:extLst/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1500" spc="1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Společnost pro regionální ekonomické poradenství</a:t>
            </a:r>
          </a:p>
        </p:txBody>
      </p:sp>
      <p:pic>
        <p:nvPicPr>
          <p:cNvPr id="1034" name="Obrázek 11">
            <a:extLst>
              <a:ext uri="{FF2B5EF4-FFF2-40B4-BE49-F238E27FC236}">
                <a16:creationId xmlns:a16="http://schemas.microsoft.com/office/drawing/2014/main" id="{2A47D0B4-0260-1F74-C027-EA2908BB4E9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" y="163513"/>
            <a:ext cx="107315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2355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hdr="0" ftr="0" dt="0"/>
  <p:txStyles>
    <p:titleStyle>
      <a:lvl1pPr algn="ctr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rgbClr val="006837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837"/>
          </a:solidFill>
          <a:latin typeface="Calibri Light" panose="020F0302020204030204" pitchFamily="34" charset="0"/>
        </a:defRPr>
      </a:lvl2pPr>
      <a:lvl3pPr algn="ctr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837"/>
          </a:solidFill>
          <a:latin typeface="Calibri Light" panose="020F0302020204030204" pitchFamily="34" charset="0"/>
        </a:defRPr>
      </a:lvl3pPr>
      <a:lvl4pPr algn="ctr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837"/>
          </a:solidFill>
          <a:latin typeface="Calibri Light" panose="020F0302020204030204" pitchFamily="34" charset="0"/>
        </a:defRPr>
      </a:lvl4pPr>
      <a:lvl5pPr algn="ctr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837"/>
          </a:solidFill>
          <a:latin typeface="Calibri Light" panose="020F0302020204030204" pitchFamily="34" charset="0"/>
        </a:defRPr>
      </a:lvl5pPr>
      <a:lvl6pPr marL="457200" algn="ctr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837"/>
          </a:solidFill>
          <a:latin typeface="Calibri Light" panose="020F0302020204030204" pitchFamily="34" charset="0"/>
        </a:defRPr>
      </a:lvl6pPr>
      <a:lvl7pPr marL="914400" algn="ctr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837"/>
          </a:solidFill>
          <a:latin typeface="Calibri Light" panose="020F0302020204030204" pitchFamily="34" charset="0"/>
        </a:defRPr>
      </a:lvl7pPr>
      <a:lvl8pPr marL="1371600" algn="ctr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837"/>
          </a:solidFill>
          <a:latin typeface="Calibri Light" panose="020F0302020204030204" pitchFamily="34" charset="0"/>
        </a:defRPr>
      </a:lvl8pPr>
      <a:lvl9pPr marL="1828800" algn="ctr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06837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Courier New" panose="02070309020205020404" pitchFamily="49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restartregionu@mmr.gov.cz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mr.gov.cz/cs/microsites/restart-regionu/vase-napady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startregionu.cz/" TargetMode="External"/><Relationship Id="rId2" Type="http://schemas.openxmlformats.org/officeDocument/2006/relationships/hyperlink" Target="mailto:Kristyna.weissova@mmr.gov.cz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9.png"/><Relationship Id="rId4" Type="http://schemas.openxmlformats.org/officeDocument/2006/relationships/hyperlink" Target="https://www.dotaceeu.cz/cs/evropske-fondy-v-nbsp;cr/programove-obdobi-2021-2027/uhelne-regiony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arep.cz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png"/><Relationship Id="rId5" Type="http://schemas.openxmlformats.org/officeDocument/2006/relationships/hyperlink" Target="http://www.garep.cz/" TargetMode="External"/><Relationship Id="rId4" Type="http://schemas.openxmlformats.org/officeDocument/2006/relationships/hyperlink" Target="mailto:garep@garep.cz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otaceeu.cz/cs/evropske-fondy-v-cr/kohezni-politika-po-roce-2020/uhelne-regiony/novy-uverovy-nastroj-aktivovany-evropskou-investic" TargetMode="Externa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hyperlink" Target="https://dotaceeu.cz/getmedia/81a154b7-e761-4f19-b894-da27193b9a09/REGIO_2022_OP_0034_Handbook_20240208_DIGI.pdf.aspx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taceeu.cz/getmedia/b7c2ec00-efc6-4196-8f77-77460d32778f/SPRAVEDLIVA_TRANSFORMACE_EL_VERZE_09_01_2024_FINAL_2.pdf.asp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otaceeu.cz/getmedia/092282b4-6d9e-4a17-a3e6-8a8f286c2e44/D2-Report-on-lessons-learned-and-recommendations_JT-CZ_Final_CZ-for-publication.pdf.aspx?ext=.pdf" TargetMode="External"/><Relationship Id="rId5" Type="http://schemas.openxmlformats.org/officeDocument/2006/relationships/hyperlink" Target="https://beepartner.cz/just-transition/" TargetMode="Externa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3895724"/>
          </a:xfrm>
        </p:spPr>
        <p:txBody>
          <a:bodyPr>
            <a:noAutofit/>
          </a:bodyPr>
          <a:lstStyle/>
          <a:p>
            <a:br>
              <a:rPr lang="cs-CZ" sz="4000" b="1" dirty="0">
                <a:solidFill>
                  <a:schemeClr val="bg1"/>
                </a:solidFill>
              </a:rPr>
            </a:br>
            <a:r>
              <a:rPr lang="cs-CZ" sz="4000" b="1" dirty="0">
                <a:solidFill>
                  <a:schemeClr val="bg1"/>
                </a:solidFill>
              </a:rPr>
              <a:t>Zpráva o realizaci opatření </a:t>
            </a:r>
            <a:br>
              <a:rPr lang="cs-CZ" sz="4000" b="1" dirty="0">
                <a:solidFill>
                  <a:schemeClr val="bg1"/>
                </a:solidFill>
              </a:rPr>
            </a:br>
            <a:r>
              <a:rPr lang="cs-CZ" sz="4000" b="1" dirty="0">
                <a:solidFill>
                  <a:schemeClr val="bg1"/>
                </a:solidFill>
              </a:rPr>
              <a:t>Strategie RE:START</a:t>
            </a:r>
            <a:br>
              <a:rPr lang="cs-CZ" sz="4000" b="1" dirty="0">
                <a:solidFill>
                  <a:schemeClr val="bg1"/>
                </a:solidFill>
              </a:rPr>
            </a:br>
            <a:br>
              <a:rPr lang="cs-CZ" sz="4000" b="1" dirty="0">
                <a:solidFill>
                  <a:schemeClr val="bg1"/>
                </a:solidFill>
              </a:rPr>
            </a:br>
            <a:br>
              <a:rPr lang="cs-CZ" sz="4000" b="1" dirty="0">
                <a:solidFill>
                  <a:schemeClr val="bg1"/>
                </a:solidFill>
              </a:rPr>
            </a:br>
            <a:r>
              <a:rPr lang="cs-CZ" sz="40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57324" y="4276725"/>
            <a:ext cx="6067425" cy="992937"/>
          </a:xfrm>
        </p:spPr>
        <p:txBody>
          <a:bodyPr>
            <a:normAutofit/>
          </a:bodyPr>
          <a:lstStyle/>
          <a:p>
            <a:r>
              <a:rPr lang="cs-CZ" dirty="0">
                <a:solidFill>
                  <a:schemeClr val="bg1"/>
                </a:solidFill>
              </a:rPr>
              <a:t>22.3.2024, 27. zasedání RSK KVK </a:t>
            </a:r>
          </a:p>
          <a:p>
            <a:r>
              <a:rPr lang="cs-CZ" dirty="0">
                <a:solidFill>
                  <a:schemeClr val="bg1"/>
                </a:solidFill>
              </a:rPr>
              <a:t>Ing. Kristýna Weissová</a:t>
            </a:r>
          </a:p>
        </p:txBody>
      </p:sp>
      <p:sp>
        <p:nvSpPr>
          <p:cNvPr id="5" name="Obdélník 4"/>
          <p:cNvSpPr/>
          <p:nvPr/>
        </p:nvSpPr>
        <p:spPr>
          <a:xfrm>
            <a:off x="5044209" y="5938981"/>
            <a:ext cx="40997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RE:START III  </a:t>
            </a:r>
            <a:r>
              <a:rPr lang="cs-CZ" b="1" dirty="0">
                <a:solidFill>
                  <a:schemeClr val="bg1"/>
                </a:solidFill>
                <a:latin typeface="Arial" panose="020B0604020202020204" pitchFamily="34" charset="0"/>
              </a:rPr>
              <a:t>CZ.10.04.01/00/22_004/0000001</a:t>
            </a:r>
          </a:p>
          <a:p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692C5F55-1684-4B22-B90D-14A4C22329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71626"/>
            <a:ext cx="2734057" cy="79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05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5C0033-9416-4866-9D32-F7D59FE8C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3310" y="402211"/>
            <a:ext cx="6362042" cy="1325563"/>
          </a:xfrm>
        </p:spPr>
        <p:txBody>
          <a:bodyPr vert="horz" lIns="68589" tIns="34294" rIns="68589" bIns="34294" rtlCol="0" anchor="t">
            <a:normAutofit/>
          </a:bodyPr>
          <a:lstStyle/>
          <a:p>
            <a:pPr algn="r"/>
            <a:r>
              <a:rPr lang="cs-CZ" sz="3400" b="1" dirty="0">
                <a:solidFill>
                  <a:schemeClr val="bg1"/>
                </a:solidFill>
              </a:rPr>
              <a:t>             </a:t>
            </a:r>
            <a:r>
              <a:rPr lang="cs-CZ" sz="3600" b="1" dirty="0">
                <a:solidFill>
                  <a:schemeClr val="bg1"/>
                </a:solidFill>
              </a:rPr>
              <a:t>Výhled na rok 2024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8023D1A-EECE-4BB7-AB28-9E3DA356F4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68589" tIns="34294" rIns="68589" bIns="34294" rtlCol="0" anchor="t">
            <a:normAutofit/>
          </a:bodyPr>
          <a:lstStyle/>
          <a:p>
            <a:pPr marL="749288" lvl="1" indent="-345804"/>
            <a:endParaRPr lang="cs-CZ" sz="1500" dirty="0">
              <a:cs typeface="Calibri"/>
            </a:endParaRPr>
          </a:p>
          <a:p>
            <a:pPr marL="749288" lvl="1" indent="-345804"/>
            <a:endParaRPr lang="cs-CZ" sz="1500" dirty="0">
              <a:cs typeface="Calibri"/>
            </a:endParaRPr>
          </a:p>
        </p:txBody>
      </p: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4DEF331F-4F43-4AD5-96F6-90C663528AB5}"/>
              </a:ext>
            </a:extLst>
          </p:cNvPr>
          <p:cNvSpPr txBox="1">
            <a:spLocks/>
          </p:cNvSpPr>
          <p:nvPr/>
        </p:nvSpPr>
        <p:spPr>
          <a:xfrm>
            <a:off x="94436" y="1352551"/>
            <a:ext cx="8830489" cy="482441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3400" b="1" dirty="0">
                <a:solidFill>
                  <a:srgbClr val="548235"/>
                </a:solidFill>
              </a:rPr>
              <a:t>Harmonogram:</a:t>
            </a:r>
            <a:endParaRPr lang="cs-CZ" sz="2600" b="1" dirty="0">
              <a:solidFill>
                <a:srgbClr val="548235"/>
              </a:solidFill>
            </a:endParaRPr>
          </a:p>
          <a:p>
            <a:pPr marL="0" indent="0">
              <a:buNone/>
            </a:pPr>
            <a:endParaRPr lang="cs-CZ" sz="2600" b="1" dirty="0"/>
          </a:p>
          <a:p>
            <a:r>
              <a:rPr lang="cs-CZ" sz="2600" b="1" dirty="0"/>
              <a:t>Duben/květen: VPŘ, MPŘ Aktualizace SR a Zprávy </a:t>
            </a:r>
          </a:p>
          <a:p>
            <a:pPr marL="0" indent="0">
              <a:buNone/>
            </a:pPr>
            <a:r>
              <a:rPr lang="cs-CZ" sz="2600" b="1" dirty="0"/>
              <a:t>    o realizaci =&gt; předložení na vládu květen </a:t>
            </a:r>
          </a:p>
          <a:p>
            <a:r>
              <a:rPr lang="cs-CZ" sz="2600" b="1" dirty="0"/>
              <a:t>Březen - červenec: Sběr opatření/podnětů k přípravě </a:t>
            </a:r>
          </a:p>
          <a:p>
            <a:pPr marL="0" indent="0">
              <a:buNone/>
            </a:pPr>
            <a:r>
              <a:rPr lang="cs-CZ" sz="2600" b="1" dirty="0"/>
              <a:t>    aktualizace 6. Akčního plánu </a:t>
            </a:r>
          </a:p>
          <a:p>
            <a:r>
              <a:rPr lang="cs-CZ" sz="2600" b="1" dirty="0"/>
              <a:t>Komunikace v území: semináře, vyhodnocení podnětů</a:t>
            </a:r>
          </a:p>
          <a:p>
            <a:r>
              <a:rPr lang="cs-CZ" sz="2600" b="1" dirty="0"/>
              <a:t>Květen – září: Průběžná komunikace s resorty, kraji, s garanty dle pilířů, SRR 21+</a:t>
            </a:r>
          </a:p>
          <a:p>
            <a:r>
              <a:rPr lang="cs-CZ" sz="2600" b="1" dirty="0"/>
              <a:t>Srpen/září: Projednání 6.AP na RSK a tripartitě v krajích, s resorty, jednání poradního týmu</a:t>
            </a:r>
          </a:p>
          <a:p>
            <a:r>
              <a:rPr lang="cs-CZ" sz="2600" b="1" dirty="0"/>
              <a:t>Září: Konference restrukturalizace – 16. 9. 2024</a:t>
            </a:r>
          </a:p>
          <a:p>
            <a:r>
              <a:rPr lang="cs-CZ" sz="2600" b="1" dirty="0"/>
              <a:t>Září/říjen: VPŘ, MPŘ 6. Aktualizace Akčního plánu =&gt; na vládu říjen</a:t>
            </a:r>
          </a:p>
          <a:p>
            <a:endParaRPr lang="cs-CZ" sz="2200" dirty="0"/>
          </a:p>
          <a:p>
            <a:endParaRPr lang="cs-CZ" sz="2600" dirty="0"/>
          </a:p>
          <a:p>
            <a:pPr marL="0" indent="0" algn="just">
              <a:buNone/>
            </a:pPr>
            <a:endParaRPr lang="cs-CZ" dirty="0"/>
          </a:p>
          <a:p>
            <a:pPr marL="0" indent="0">
              <a:buFont typeface="Arial" panose="020B0604020202020204" pitchFamily="34" charset="0"/>
              <a:buNone/>
            </a:pPr>
            <a:endParaRPr lang="cs-CZ" dirty="0"/>
          </a:p>
        </p:txBody>
      </p:sp>
      <p:pic>
        <p:nvPicPr>
          <p:cNvPr id="6" name="Obrázek 5" descr="Bílý kalendář s modrým perem nahoře">
            <a:extLst>
              <a:ext uri="{FF2B5EF4-FFF2-40B4-BE49-F238E27FC236}">
                <a16:creationId xmlns:a16="http://schemas.microsoft.com/office/drawing/2014/main" id="{317B8965-C0AE-80BE-6A8C-99FC0A5F8A8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4000"/>
          </a:blip>
          <a:stretch>
            <a:fillRect/>
          </a:stretch>
        </p:blipFill>
        <p:spPr>
          <a:xfrm>
            <a:off x="1" y="1171575"/>
            <a:ext cx="9138396" cy="561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65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5C0033-9416-4866-9D32-F7D59FE8C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3310" y="402211"/>
            <a:ext cx="6476340" cy="740789"/>
          </a:xfrm>
        </p:spPr>
        <p:txBody>
          <a:bodyPr vert="horz" lIns="68589" tIns="34294" rIns="68589" bIns="34294" rtlCol="0" anchor="t">
            <a:normAutofit fontScale="90000"/>
          </a:bodyPr>
          <a:lstStyle/>
          <a:p>
            <a:r>
              <a:rPr lang="cs-CZ" sz="3400" b="1" dirty="0">
                <a:solidFill>
                  <a:schemeClr val="bg1"/>
                </a:solidFill>
              </a:rPr>
              <a:t>    </a:t>
            </a:r>
            <a:r>
              <a:rPr lang="cs-CZ" sz="3600" b="1" dirty="0">
                <a:solidFill>
                  <a:schemeClr val="bg1"/>
                </a:solidFill>
              </a:rPr>
              <a:t>Příprava Aktualizace 6. Akčního plánu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8023D1A-EECE-4BB7-AB28-9E3DA356F4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51" y="1426622"/>
            <a:ext cx="8115299" cy="4750341"/>
          </a:xfrm>
        </p:spPr>
        <p:txBody>
          <a:bodyPr vert="horz" lIns="68589" tIns="34294" rIns="68589" bIns="34294" rtlCol="0" anchor="t">
            <a:normAutofit/>
          </a:bodyPr>
          <a:lstStyle/>
          <a:p>
            <a:pPr marL="749288" lvl="1" indent="-345804"/>
            <a:r>
              <a:rPr lang="cs-CZ" b="1" dirty="0">
                <a:solidFill>
                  <a:srgbClr val="548235"/>
                </a:solidFill>
                <a:cs typeface="Calibri"/>
              </a:rPr>
              <a:t>Sběr podnětů pro ověření absorpční kapacity a tvorbu nových opatření – podněty lze komunikovat</a:t>
            </a:r>
          </a:p>
          <a:p>
            <a:pPr marL="749288" lvl="1" indent="-345804"/>
            <a:endParaRPr lang="cs-CZ" b="1" dirty="0">
              <a:solidFill>
                <a:srgbClr val="548235"/>
              </a:solidFill>
              <a:cs typeface="Calibri"/>
            </a:endParaRPr>
          </a:p>
          <a:p>
            <a:pPr marL="403484" lvl="1" indent="0">
              <a:buNone/>
            </a:pPr>
            <a:endParaRPr lang="cs-CZ" b="1" dirty="0">
              <a:solidFill>
                <a:srgbClr val="548235"/>
              </a:solidFill>
              <a:cs typeface="Calibri"/>
            </a:endParaRPr>
          </a:p>
          <a:p>
            <a:pPr marL="403484" lvl="1" indent="0">
              <a:buNone/>
            </a:pPr>
            <a:endParaRPr lang="cs-CZ" b="1" dirty="0">
              <a:solidFill>
                <a:srgbClr val="548235"/>
              </a:solidFill>
              <a:cs typeface="Calibri"/>
            </a:endParaRPr>
          </a:p>
          <a:p>
            <a:pPr marL="403484" lvl="1" indent="0">
              <a:buNone/>
            </a:pPr>
            <a:endParaRPr lang="cs-CZ" b="1" dirty="0">
              <a:cs typeface="Calibri"/>
            </a:endParaRPr>
          </a:p>
          <a:p>
            <a:pPr marL="749288" lvl="1" indent="-345804">
              <a:buFont typeface="Wingdings" panose="05000000000000000000" pitchFamily="2" charset="2"/>
              <a:buChar char="Ø"/>
            </a:pPr>
            <a:r>
              <a:rPr lang="cs-CZ" b="1" dirty="0">
                <a:cs typeface="Calibri"/>
              </a:rPr>
              <a:t>Regionální kanceláře MMR RESTART </a:t>
            </a:r>
            <a:r>
              <a:rPr lang="cs-CZ" sz="2000" b="1" dirty="0">
                <a:cs typeface="Calibri"/>
              </a:rPr>
              <a:t>- Most, Ostrava, K. Vary</a:t>
            </a:r>
          </a:p>
          <a:p>
            <a:pPr marL="749288" lvl="1" indent="-345804">
              <a:buFont typeface="Wingdings" panose="05000000000000000000" pitchFamily="2" charset="2"/>
              <a:buChar char="Ø"/>
            </a:pPr>
            <a:r>
              <a:rPr lang="cs-CZ" b="1" dirty="0">
                <a:cs typeface="Calibri"/>
              </a:rPr>
              <a:t>RSK na Krajských úřadech </a:t>
            </a:r>
            <a:r>
              <a:rPr lang="cs-CZ" sz="2000" b="1" dirty="0">
                <a:cs typeface="Calibri"/>
              </a:rPr>
              <a:t>ÚK, MSK a KVK</a:t>
            </a:r>
          </a:p>
          <a:p>
            <a:pPr marL="749288" lvl="1" indent="-345804">
              <a:buFont typeface="Wingdings" panose="05000000000000000000" pitchFamily="2" charset="2"/>
              <a:buChar char="Ø"/>
            </a:pPr>
            <a:r>
              <a:rPr lang="cs-CZ" b="1" dirty="0">
                <a:cs typeface="Calibri"/>
              </a:rPr>
              <a:t>Elektronicky </a:t>
            </a:r>
            <a:r>
              <a:rPr lang="cs-CZ" sz="2000" b="1" dirty="0">
                <a:cs typeface="Calibri"/>
              </a:rPr>
              <a:t>e-mail. kontakt</a:t>
            </a:r>
            <a:r>
              <a:rPr lang="cs-CZ" b="1" dirty="0">
                <a:cs typeface="Calibri"/>
              </a:rPr>
              <a:t>:  </a:t>
            </a:r>
            <a:r>
              <a:rPr lang="cs-CZ" b="1" dirty="0">
                <a:cs typeface="Calibri"/>
                <a:hlinkClick r:id="rId3"/>
              </a:rPr>
              <a:t>restartregionu@mmr.gov.cz</a:t>
            </a:r>
            <a:endParaRPr lang="cs-CZ" b="1" dirty="0">
              <a:cs typeface="Calibri"/>
            </a:endParaRPr>
          </a:p>
          <a:p>
            <a:pPr marL="749288" lvl="1" indent="-345804">
              <a:buFont typeface="Wingdings" panose="05000000000000000000" pitchFamily="2" charset="2"/>
              <a:buChar char="Ø"/>
            </a:pPr>
            <a:r>
              <a:rPr lang="cs-CZ" b="1" dirty="0">
                <a:cs typeface="Calibri"/>
              </a:rPr>
              <a:t>Formulář na webových stránkách v sekci </a:t>
            </a:r>
            <a:r>
              <a:rPr lang="cs-CZ" b="1" dirty="0">
                <a:cs typeface="Calibri"/>
                <a:hlinkClick r:id="rId4"/>
              </a:rPr>
              <a:t>VAŠE NÁPADY</a:t>
            </a:r>
            <a:endParaRPr lang="cs-CZ" b="1" dirty="0">
              <a:cs typeface="Calibri"/>
            </a:endParaRPr>
          </a:p>
          <a:p>
            <a:pPr marL="403484" lvl="1" indent="0">
              <a:buNone/>
            </a:pPr>
            <a:endParaRPr lang="cs-CZ" b="1" dirty="0">
              <a:highlight>
                <a:srgbClr val="FFFF00"/>
              </a:highlight>
              <a:cs typeface="Calibri"/>
            </a:endParaRPr>
          </a:p>
          <a:p>
            <a:pPr marL="749288" lvl="1" indent="-345804"/>
            <a:endParaRPr lang="cs-CZ" b="1" dirty="0">
              <a:cs typeface="Calibri"/>
            </a:endParaRPr>
          </a:p>
          <a:p>
            <a:pPr marL="749288" lvl="1" indent="-345804"/>
            <a:endParaRPr lang="cs-CZ" sz="1500" dirty="0">
              <a:cs typeface="Calibri"/>
            </a:endParaRPr>
          </a:p>
        </p:txBody>
      </p: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4DEF331F-4F43-4AD5-96F6-90C663528AB5}"/>
              </a:ext>
            </a:extLst>
          </p:cNvPr>
          <p:cNvSpPr txBox="1">
            <a:spLocks/>
          </p:cNvSpPr>
          <p:nvPr/>
        </p:nvSpPr>
        <p:spPr>
          <a:xfrm>
            <a:off x="94436" y="1363812"/>
            <a:ext cx="8649513" cy="40675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2200" dirty="0"/>
          </a:p>
          <a:p>
            <a:endParaRPr lang="cs-CZ" sz="2600" dirty="0"/>
          </a:p>
          <a:p>
            <a:pPr algn="just"/>
            <a:endParaRPr lang="cs-CZ" dirty="0"/>
          </a:p>
          <a:p>
            <a:pPr marL="0" indent="0">
              <a:buFont typeface="Arial" panose="020B0604020202020204" pitchFamily="34" charset="0"/>
              <a:buNone/>
            </a:pPr>
            <a:endParaRPr lang="cs-CZ" dirty="0"/>
          </a:p>
        </p:txBody>
      </p:sp>
      <p:sp>
        <p:nvSpPr>
          <p:cNvPr id="4" name="Šipka: dolů 3">
            <a:extLst>
              <a:ext uri="{FF2B5EF4-FFF2-40B4-BE49-F238E27FC236}">
                <a16:creationId xmlns:a16="http://schemas.microsoft.com/office/drawing/2014/main" id="{ED624EA4-6F31-EBC8-5806-3C59B6A7278F}"/>
              </a:ext>
            </a:extLst>
          </p:cNvPr>
          <p:cNvSpPr/>
          <p:nvPr/>
        </p:nvSpPr>
        <p:spPr>
          <a:xfrm>
            <a:off x="3743325" y="2686050"/>
            <a:ext cx="1771650" cy="704850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987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9" name="Rectangle 48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85725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843764" y="857250"/>
            <a:ext cx="5300234" cy="51435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6" name="Obrázek 5" descr="Obsah obrázku strom, venku, obloha, rostlina&#10;&#10;Popis byl vytvořen automaticky">
            <a:extLst>
              <a:ext uri="{FF2B5EF4-FFF2-40B4-BE49-F238E27FC236}">
                <a16:creationId xmlns:a16="http://schemas.microsoft.com/office/drawing/2014/main" id="{C4904906-B618-1853-1B16-81514D0B33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" y="857250"/>
            <a:ext cx="9146285" cy="5143500"/>
          </a:xfrm>
          <a:prstGeom prst="rect">
            <a:avLst/>
          </a:prstGeom>
        </p:spPr>
      </p:pic>
      <p:sp>
        <p:nvSpPr>
          <p:cNvPr id="24" name="Obdélník 23">
            <a:extLst>
              <a:ext uri="{FF2B5EF4-FFF2-40B4-BE49-F238E27FC236}">
                <a16:creationId xmlns:a16="http://schemas.microsoft.com/office/drawing/2014/main" id="{75ED49B9-7D42-AF92-6769-22D487F83809}"/>
              </a:ext>
            </a:extLst>
          </p:cNvPr>
          <p:cNvSpPr/>
          <p:nvPr/>
        </p:nvSpPr>
        <p:spPr>
          <a:xfrm>
            <a:off x="1" y="857250"/>
            <a:ext cx="9146285" cy="5143508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350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B02B8E6-E822-2D32-ADC7-52F8141695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807" y="2171700"/>
            <a:ext cx="6770669" cy="3632471"/>
          </a:xfrm>
          <a:noFill/>
        </p:spPr>
        <p:txBody>
          <a:bodyPr anchor="ctr">
            <a:normAutofit/>
          </a:bodyPr>
          <a:lstStyle/>
          <a:p>
            <a:pPr marL="257175" indent="-257175" algn="just">
              <a:lnSpc>
                <a:spcPct val="100000"/>
              </a:lnSpc>
              <a:spcBef>
                <a:spcPts val="9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1650" dirty="0">
                <a:latin typeface="Century Gothic"/>
                <a:cs typeface="Arial"/>
              </a:rPr>
              <a:t>Letos běží již </a:t>
            </a:r>
            <a:r>
              <a:rPr lang="cs-CZ" sz="1650" b="1" dirty="0">
                <a:latin typeface="Century Gothic"/>
                <a:cs typeface="Arial"/>
              </a:rPr>
              <a:t>28. ročník</a:t>
            </a:r>
            <a:r>
              <a:rPr lang="cs-CZ" sz="1650" dirty="0">
                <a:latin typeface="Century Gothic"/>
                <a:cs typeface="Arial"/>
              </a:rPr>
              <a:t> soutěže</a:t>
            </a:r>
          </a:p>
          <a:p>
            <a:pPr marL="257175" indent="-257175" algn="just">
              <a:lnSpc>
                <a:spcPct val="100000"/>
              </a:lnSpc>
              <a:spcBef>
                <a:spcPts val="9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endParaRPr lang="cs-CZ" sz="1650" dirty="0">
              <a:latin typeface="Century Gothic"/>
              <a:cs typeface="Arial"/>
            </a:endParaRPr>
          </a:p>
          <a:p>
            <a:pPr marL="257175" indent="-257175" algn="l">
              <a:buFont typeface="Arial" panose="020B0604020202020204" pitchFamily="34" charset="0"/>
              <a:buChar char="•"/>
            </a:pPr>
            <a:r>
              <a:rPr lang="cs-CZ" sz="1650" dirty="0">
                <a:latin typeface="Century Gothic" panose="020B0502020202020204" pitchFamily="34" charset="0"/>
              </a:rPr>
              <a:t>Hlásit se mohou </a:t>
            </a:r>
            <a:r>
              <a:rPr lang="cs-CZ" sz="1650" b="1" dirty="0">
                <a:latin typeface="Century Gothic" panose="020B0502020202020204" pitchFamily="34" charset="0"/>
              </a:rPr>
              <a:t>obce do 7 500 obyvatel </a:t>
            </a:r>
            <a:r>
              <a:rPr lang="cs-CZ" sz="1650" dirty="0">
                <a:latin typeface="Century Gothic" panose="020B0502020202020204" pitchFamily="34" charset="0"/>
              </a:rPr>
              <a:t>se zpracovaným dokumentem zabývajícím se rozvojem města</a:t>
            </a:r>
          </a:p>
          <a:p>
            <a:pPr marL="257175" indent="-257175" algn="l">
              <a:buFont typeface="Arial" panose="020B0604020202020204" pitchFamily="34" charset="0"/>
              <a:buChar char="•"/>
            </a:pPr>
            <a:endParaRPr lang="cs-CZ" sz="1650" dirty="0">
              <a:latin typeface="Century Gothic" panose="020B0502020202020204" pitchFamily="34" charset="0"/>
            </a:endParaRPr>
          </a:p>
          <a:p>
            <a:pPr marL="257175" indent="-257175" algn="l">
              <a:buFont typeface="Arial" panose="020B0604020202020204" pitchFamily="34" charset="0"/>
              <a:buChar char="•"/>
            </a:pPr>
            <a:r>
              <a:rPr lang="cs-CZ" sz="1650" dirty="0">
                <a:latin typeface="Century Gothic" panose="020B0502020202020204" pitchFamily="34" charset="0"/>
              </a:rPr>
              <a:t>Pro oceněné jsou připraveny </a:t>
            </a:r>
            <a:r>
              <a:rPr lang="cs-CZ" sz="1650" b="1" dirty="0">
                <a:latin typeface="Century Gothic" panose="020B0502020202020204" pitchFamily="34" charset="0"/>
              </a:rPr>
              <a:t>finanční odměny formou dotace</a:t>
            </a:r>
          </a:p>
          <a:p>
            <a:pPr marL="257175" indent="-257175" algn="l">
              <a:buFont typeface="Arial" panose="020B0604020202020204" pitchFamily="34" charset="0"/>
              <a:buChar char="•"/>
            </a:pPr>
            <a:endParaRPr lang="cs-CZ" sz="1650" dirty="0">
              <a:latin typeface="Century Gothic" panose="020B0502020202020204" pitchFamily="34" charset="0"/>
            </a:endParaRPr>
          </a:p>
          <a:p>
            <a:pPr marL="257175" indent="-257175" algn="l">
              <a:buFont typeface="Arial" panose="020B0604020202020204" pitchFamily="34" charset="0"/>
              <a:buChar char="•"/>
            </a:pPr>
            <a:r>
              <a:rPr lang="cs-CZ" sz="1650" b="1" dirty="0">
                <a:latin typeface="Century Gothic"/>
                <a:cs typeface="Arial"/>
              </a:rPr>
              <a:t>Příjem přihlášek od 6. března 2024 do 26. dubna 2024</a:t>
            </a:r>
            <a:endParaRPr lang="cs-CZ" sz="1650" b="1" dirty="0">
              <a:latin typeface="Century Gothic" panose="020B0502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F266B6D-5AF0-6FBE-AEA1-CB5418938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794" y="5347354"/>
            <a:ext cx="1542400" cy="33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D6DB6B46-3A84-DE1B-69C3-788EE26716A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50" t="2739" r="1115" b="2023"/>
          <a:stretch/>
        </p:blipFill>
        <p:spPr>
          <a:xfrm>
            <a:off x="7301996" y="3239080"/>
            <a:ext cx="1575198" cy="1787723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5C7EBF70-E0F8-9A3A-D57D-EB5E5C3DAB9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02" t="2373" r="1063" b="2773"/>
          <a:stretch/>
        </p:blipFill>
        <p:spPr>
          <a:xfrm>
            <a:off x="7301996" y="1268134"/>
            <a:ext cx="1575198" cy="1787723"/>
          </a:xfrm>
          <a:prstGeom prst="rect">
            <a:avLst/>
          </a:prstGeom>
        </p:spPr>
      </p:pic>
      <p:pic>
        <p:nvPicPr>
          <p:cNvPr id="18" name="Obrázek 17" descr="Obsah obrázku Písmo, text, Grafika, logo&#10;&#10;Popis byl vytvořen automaticky">
            <a:extLst>
              <a:ext uri="{FF2B5EF4-FFF2-40B4-BE49-F238E27FC236}">
                <a16:creationId xmlns:a16="http://schemas.microsoft.com/office/drawing/2014/main" id="{8F876A9E-6C66-4012-7AAF-529FF20DE1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23" y="1053830"/>
            <a:ext cx="4864440" cy="110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9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 descr="Obsah obrázku strom, venku, obloha, rostlina&#10;&#10;Popis byl vytvořen automaticky">
            <a:extLst>
              <a:ext uri="{FF2B5EF4-FFF2-40B4-BE49-F238E27FC236}">
                <a16:creationId xmlns:a16="http://schemas.microsoft.com/office/drawing/2014/main" id="{C4904906-B618-1853-1B16-81514D0B33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" y="857250"/>
            <a:ext cx="9146285" cy="5143500"/>
          </a:xfrm>
          <a:prstGeom prst="rect">
            <a:avLst/>
          </a:prstGeom>
        </p:spPr>
      </p:pic>
      <p:sp>
        <p:nvSpPr>
          <p:cNvPr id="24" name="Obdélník 23">
            <a:extLst>
              <a:ext uri="{FF2B5EF4-FFF2-40B4-BE49-F238E27FC236}">
                <a16:creationId xmlns:a16="http://schemas.microsoft.com/office/drawing/2014/main" id="{75ED49B9-7D42-AF92-6769-22D487F83809}"/>
              </a:ext>
            </a:extLst>
          </p:cNvPr>
          <p:cNvSpPr/>
          <p:nvPr/>
        </p:nvSpPr>
        <p:spPr>
          <a:xfrm>
            <a:off x="1" y="857250"/>
            <a:ext cx="9146285" cy="5143508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350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B02B8E6-E822-2D32-ADC7-52F8141695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268267"/>
            <a:ext cx="7172325" cy="3411933"/>
          </a:xfrm>
          <a:noFill/>
        </p:spPr>
        <p:txBody>
          <a:bodyPr anchor="ctr">
            <a:noAutofit/>
          </a:bodyPr>
          <a:lstStyle/>
          <a:p>
            <a:pPr marL="257175" indent="-257175" algn="just">
              <a:lnSpc>
                <a:spcPct val="100000"/>
              </a:lnSpc>
              <a:spcBef>
                <a:spcPts val="9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1650" dirty="0">
                <a:latin typeface="Century Gothic"/>
                <a:cs typeface="Arial"/>
              </a:rPr>
              <a:t>Inovujeme a reagujeme na zpětnou vazbu:</a:t>
            </a:r>
          </a:p>
          <a:p>
            <a:pPr marL="600075" lvl="1" indent="-257175" algn="just">
              <a:lnSpc>
                <a:spcPct val="100000"/>
              </a:lnSpc>
              <a:spcBef>
                <a:spcPts val="9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1650" b="1" dirty="0">
                <a:latin typeface="Century Gothic"/>
                <a:cs typeface="Arial"/>
              </a:rPr>
              <a:t>Nové webové stránky soutěže</a:t>
            </a:r>
          </a:p>
          <a:p>
            <a:pPr marL="600075" lvl="1" indent="-257175" algn="just">
              <a:lnSpc>
                <a:spcPct val="100000"/>
              </a:lnSpc>
              <a:spcBef>
                <a:spcPts val="9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1650" b="1" dirty="0">
                <a:latin typeface="Century Gothic"/>
                <a:cs typeface="Arial"/>
              </a:rPr>
              <a:t>Elektronizace přihlašovacího a hodnotícího procesu</a:t>
            </a:r>
          </a:p>
          <a:p>
            <a:pPr marL="600075" lvl="1" indent="-257175" algn="just">
              <a:lnSpc>
                <a:spcPct val="100000"/>
              </a:lnSpc>
              <a:spcBef>
                <a:spcPts val="9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1650" b="1" dirty="0">
                <a:latin typeface="Century Gothic"/>
                <a:cs typeface="Arial"/>
              </a:rPr>
              <a:t>Zpětná vazba </a:t>
            </a:r>
            <a:r>
              <a:rPr lang="cs-CZ" sz="1650" dirty="0">
                <a:latin typeface="Century Gothic"/>
                <a:cs typeface="Arial"/>
              </a:rPr>
              <a:t>obcím v návaznosti na návštěvy komisí</a:t>
            </a:r>
          </a:p>
          <a:p>
            <a:pPr marL="600075" lvl="1" indent="-257175" algn="just">
              <a:lnSpc>
                <a:spcPct val="100000"/>
              </a:lnSpc>
              <a:spcBef>
                <a:spcPts val="9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1650" dirty="0">
                <a:latin typeface="Century Gothic"/>
                <a:cs typeface="Arial"/>
              </a:rPr>
              <a:t>Nová stuha: </a:t>
            </a:r>
            <a:r>
              <a:rPr lang="cs-CZ" sz="1650" b="1" dirty="0">
                <a:solidFill>
                  <a:srgbClr val="7030A0"/>
                </a:solidFill>
                <a:latin typeface="Century Gothic"/>
                <a:cs typeface="Arial"/>
              </a:rPr>
              <a:t>FIALOVÁ STUHA </a:t>
            </a:r>
            <a:r>
              <a:rPr lang="cs-CZ" sz="1650" b="1" dirty="0">
                <a:latin typeface="Century Gothic"/>
                <a:cs typeface="Arial"/>
              </a:rPr>
              <a:t>za inovativní řešení</a:t>
            </a:r>
          </a:p>
          <a:p>
            <a:pPr marL="600075" lvl="1" indent="-257175" algn="just">
              <a:lnSpc>
                <a:spcPct val="100000"/>
              </a:lnSpc>
              <a:spcBef>
                <a:spcPts val="9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1650" b="1" dirty="0">
                <a:latin typeface="Century Gothic"/>
                <a:cs typeface="Arial"/>
              </a:rPr>
              <a:t>Navýšení finanční alokace </a:t>
            </a:r>
            <a:r>
              <a:rPr lang="cs-CZ" sz="1650" dirty="0">
                <a:latin typeface="Century Gothic"/>
                <a:cs typeface="Arial"/>
              </a:rPr>
              <a:t>pro odměny formou dotací pro vybrané stuhy a první, druhé a třetí místo v celostátním kole</a:t>
            </a:r>
          </a:p>
          <a:p>
            <a:pPr marL="600075" lvl="1" indent="-257175" algn="just">
              <a:lnSpc>
                <a:spcPct val="100000"/>
              </a:lnSpc>
              <a:spcBef>
                <a:spcPts val="900"/>
              </a:spcBef>
              <a:buClr>
                <a:srgbClr val="595959"/>
              </a:buClr>
              <a:buFont typeface="Arial" panose="020B0604020202020204" pitchFamily="34" charset="0"/>
              <a:buChar char="•"/>
            </a:pPr>
            <a:r>
              <a:rPr lang="cs-CZ" sz="1650" b="1" dirty="0">
                <a:latin typeface="Century Gothic"/>
                <a:cs typeface="Arial"/>
              </a:rPr>
              <a:t>Změna místa vyhlášení výsledků celostátního kola: </a:t>
            </a:r>
            <a:r>
              <a:rPr lang="cs-CZ" sz="1650" dirty="0">
                <a:latin typeface="Century Gothic"/>
                <a:cs typeface="Arial"/>
              </a:rPr>
              <a:t>vždy v kraji vítězné obce z minulého ročníku: 21. září 2024, Uherské Hradiště</a:t>
            </a:r>
          </a:p>
        </p:txBody>
      </p:sp>
      <p:pic>
        <p:nvPicPr>
          <p:cNvPr id="10" name="Obrázek 9" descr="Obsah obrázku Písmo, text, Grafika, logo&#10;&#10;Popis byl vytvořen automaticky">
            <a:extLst>
              <a:ext uri="{FF2B5EF4-FFF2-40B4-BE49-F238E27FC236}">
                <a16:creationId xmlns:a16="http://schemas.microsoft.com/office/drawing/2014/main" id="{67130B4F-978C-6882-6C5F-4B68670BA0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23" y="1053830"/>
            <a:ext cx="4864440" cy="110358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6F266B6D-5AF0-6FBE-AEA1-CB5418938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794" y="5347354"/>
            <a:ext cx="1542400" cy="33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D6DB6B46-3A84-DE1B-69C3-788EE26716A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50" t="2739" r="1115" b="2023"/>
          <a:stretch/>
        </p:blipFill>
        <p:spPr>
          <a:xfrm>
            <a:off x="7301996" y="3239080"/>
            <a:ext cx="1575198" cy="1787723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5C7EBF70-E0F8-9A3A-D57D-EB5E5C3DAB9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902" t="2373" r="1063" b="2773"/>
          <a:stretch/>
        </p:blipFill>
        <p:spPr>
          <a:xfrm>
            <a:off x="7301996" y="1268134"/>
            <a:ext cx="1575198" cy="178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03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695116"/>
            <a:ext cx="7772400" cy="870663"/>
          </a:xfrm>
        </p:spPr>
        <p:txBody>
          <a:bodyPr>
            <a:normAutofit fontScale="90000"/>
          </a:bodyPr>
          <a:lstStyle/>
          <a:p>
            <a:br>
              <a:rPr lang="cs-CZ" dirty="0">
                <a:solidFill>
                  <a:schemeClr val="bg1"/>
                </a:solidFill>
              </a:rPr>
            </a:br>
            <a:br>
              <a:rPr lang="cs-CZ" dirty="0">
                <a:solidFill>
                  <a:schemeClr val="bg1"/>
                </a:solidFill>
              </a:rPr>
            </a:br>
            <a:br>
              <a:rPr lang="cs-CZ" dirty="0">
                <a:solidFill>
                  <a:schemeClr val="bg1"/>
                </a:solidFill>
              </a:rPr>
            </a:br>
            <a:endParaRPr lang="cs-CZ" sz="4400" b="1" spc="70" dirty="0">
              <a:solidFill>
                <a:schemeClr val="bg1"/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3" name="object 6"/>
          <p:cNvSpPr txBox="1"/>
          <p:nvPr/>
        </p:nvSpPr>
        <p:spPr>
          <a:xfrm>
            <a:off x="1223649" y="1749743"/>
            <a:ext cx="6091551" cy="4139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endParaRPr lang="cs-CZ" sz="15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/>
            <a:endParaRPr lang="cs-CZ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cs-CZ" sz="2800" b="1" dirty="0">
                <a:solidFill>
                  <a:schemeClr val="bg1"/>
                </a:solidFill>
                <a:cs typeface="Arial" panose="020B0604020202020204" pitchFamily="34" charset="0"/>
              </a:rPr>
              <a:t>Ing. Kristýna Weissová</a:t>
            </a:r>
          </a:p>
          <a:p>
            <a:pPr algn="ctr"/>
            <a:r>
              <a:rPr lang="cs-CZ" dirty="0">
                <a:solidFill>
                  <a:schemeClr val="bg1">
                    <a:lumMod val="9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Kristyna.weissova@mmr.gov.cz</a:t>
            </a:r>
            <a:endParaRPr lang="cs-CZ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endParaRPr lang="cs-CZ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cs-CZ" sz="2000" dirty="0">
                <a:solidFill>
                  <a:schemeClr val="bg1">
                    <a:lumMod val="95000"/>
                  </a:schemeClr>
                </a:solidFill>
              </a:rPr>
              <a:t>Ministerstvo pro místní rozvoj ČR</a:t>
            </a:r>
          </a:p>
          <a:p>
            <a:pPr algn="ctr"/>
            <a:r>
              <a:rPr lang="cs-CZ" sz="2000" dirty="0">
                <a:solidFill>
                  <a:schemeClr val="bg1">
                    <a:lumMod val="95000"/>
                  </a:schemeClr>
                </a:solidFill>
              </a:rPr>
              <a:t>Vedoucí oddělení RE:START</a:t>
            </a:r>
          </a:p>
          <a:p>
            <a:pPr algn="ctr"/>
            <a:r>
              <a:rPr lang="cs-CZ" sz="2000" dirty="0">
                <a:solidFill>
                  <a:schemeClr val="bg1">
                    <a:lumMod val="95000"/>
                  </a:schemeClr>
                </a:solidFill>
              </a:rPr>
              <a:t>Mob: +420 705 894 874</a:t>
            </a:r>
          </a:p>
          <a:p>
            <a:pPr algn="ctr"/>
            <a:endParaRPr lang="cs-CZ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cs-CZ" b="1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www.restartregionu.cz</a:t>
            </a:r>
            <a:endParaRPr lang="cs-CZ" b="1" dirty="0">
              <a:solidFill>
                <a:schemeClr val="bg1"/>
              </a:solidFill>
            </a:endParaRPr>
          </a:p>
          <a:p>
            <a:pPr algn="ctr"/>
            <a:endParaRPr lang="cs-CZ" dirty="0">
              <a:solidFill>
                <a:schemeClr val="bg1"/>
              </a:solidFill>
            </a:endParaRPr>
          </a:p>
          <a:p>
            <a:pPr algn="ctr"/>
            <a:r>
              <a:rPr lang="cs-CZ" b="1" dirty="0">
                <a:solidFill>
                  <a:schemeClr val="bg1"/>
                </a:solidFill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www.dotaceeu.cz/uhelneregiony</a:t>
            </a:r>
            <a:endParaRPr lang="cs-CZ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/>
            <a:endParaRPr lang="cs-CZ" u="sng" dirty="0">
              <a:solidFill>
                <a:srgbClr val="00B0F0"/>
              </a:solidFill>
            </a:endParaRPr>
          </a:p>
          <a:p>
            <a:pPr algn="ctr">
              <a:lnSpc>
                <a:spcPct val="100000"/>
              </a:lnSpc>
            </a:pPr>
            <a:endParaRPr sz="2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5029200" y="606147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b="1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RE:START III </a:t>
            </a:r>
            <a:r>
              <a:rPr lang="cs-CZ" b="1" dirty="0">
                <a:solidFill>
                  <a:schemeClr val="bg1"/>
                </a:solidFill>
                <a:latin typeface="Arial" panose="020B0604020202020204" pitchFamily="34" charset="0"/>
              </a:rPr>
              <a:t>CZ.10.04.01/00/22_004/0000001</a:t>
            </a:r>
            <a:endParaRPr lang="cs-CZ" dirty="0">
              <a:solidFill>
                <a:schemeClr val="bg1"/>
              </a:solidFill>
            </a:endParaRPr>
          </a:p>
        </p:txBody>
      </p:sp>
      <p:grpSp>
        <p:nvGrpSpPr>
          <p:cNvPr id="7" name="Skupina 6">
            <a:extLst>
              <a:ext uri="{FF2B5EF4-FFF2-40B4-BE49-F238E27FC236}">
                <a16:creationId xmlns:a16="http://schemas.microsoft.com/office/drawing/2014/main" id="{4CD46C9C-726D-4D68-9DA1-C50CC7E79756}"/>
              </a:ext>
            </a:extLst>
          </p:cNvPr>
          <p:cNvGrpSpPr/>
          <p:nvPr/>
        </p:nvGrpSpPr>
        <p:grpSpPr>
          <a:xfrm>
            <a:off x="6019801" y="0"/>
            <a:ext cx="3124200" cy="3162199"/>
            <a:chOff x="5677949" y="727764"/>
            <a:chExt cx="2580003" cy="3162199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8" name="Skupina 7">
              <a:extLst>
                <a:ext uri="{FF2B5EF4-FFF2-40B4-BE49-F238E27FC236}">
                  <a16:creationId xmlns:a16="http://schemas.microsoft.com/office/drawing/2014/main" id="{9E6D096A-C854-4C97-A21B-79352D361651}"/>
                </a:ext>
              </a:extLst>
            </p:cNvPr>
            <p:cNvGrpSpPr/>
            <p:nvPr/>
          </p:nvGrpSpPr>
          <p:grpSpPr>
            <a:xfrm>
              <a:off x="5677949" y="727764"/>
              <a:ext cx="1592412" cy="1235641"/>
              <a:chOff x="5677949" y="727764"/>
              <a:chExt cx="1592412" cy="1235641"/>
            </a:xfrm>
            <a:grpFill/>
          </p:grpSpPr>
          <p:sp>
            <p:nvSpPr>
              <p:cNvPr id="24" name="Šestiúhelník 23">
                <a:extLst>
                  <a:ext uri="{FF2B5EF4-FFF2-40B4-BE49-F238E27FC236}">
                    <a16:creationId xmlns:a16="http://schemas.microsoft.com/office/drawing/2014/main" id="{1ED40F3B-84DE-42C9-9185-E6ACC43818F1}"/>
                  </a:ext>
                </a:extLst>
              </p:cNvPr>
              <p:cNvSpPr/>
              <p:nvPr/>
            </p:nvSpPr>
            <p:spPr>
              <a:xfrm>
                <a:off x="5677949" y="1042532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5" name="Šestiúhelník 24">
                <a:extLst>
                  <a:ext uri="{FF2B5EF4-FFF2-40B4-BE49-F238E27FC236}">
                    <a16:creationId xmlns:a16="http://schemas.microsoft.com/office/drawing/2014/main" id="{A63E9480-597D-4B54-B1DF-A5B2F8946878}"/>
                  </a:ext>
                </a:extLst>
              </p:cNvPr>
              <p:cNvSpPr/>
              <p:nvPr/>
            </p:nvSpPr>
            <p:spPr>
              <a:xfrm>
                <a:off x="6664305" y="1043135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6" name="Šestiúhelník 25">
                <a:extLst>
                  <a:ext uri="{FF2B5EF4-FFF2-40B4-BE49-F238E27FC236}">
                    <a16:creationId xmlns:a16="http://schemas.microsoft.com/office/drawing/2014/main" id="{7A5970CF-4F56-457E-B5C5-3D97CBB2D479}"/>
                  </a:ext>
                </a:extLst>
              </p:cNvPr>
              <p:cNvSpPr/>
              <p:nvPr/>
            </p:nvSpPr>
            <p:spPr>
              <a:xfrm>
                <a:off x="6171127" y="1376276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7" name="Šestiúhelník 26">
                <a:extLst>
                  <a:ext uri="{FF2B5EF4-FFF2-40B4-BE49-F238E27FC236}">
                    <a16:creationId xmlns:a16="http://schemas.microsoft.com/office/drawing/2014/main" id="{353B803E-C33C-4744-B584-C53158A519A3}"/>
                  </a:ext>
                </a:extLst>
              </p:cNvPr>
              <p:cNvSpPr/>
              <p:nvPr/>
            </p:nvSpPr>
            <p:spPr>
              <a:xfrm>
                <a:off x="6171127" y="727764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grpSp>
          <p:nvGrpSpPr>
            <p:cNvPr id="9" name="Skupina 8">
              <a:extLst>
                <a:ext uri="{FF2B5EF4-FFF2-40B4-BE49-F238E27FC236}">
                  <a16:creationId xmlns:a16="http://schemas.microsoft.com/office/drawing/2014/main" id="{845B2719-7A23-4A5B-B5BD-64D9436B9257}"/>
                </a:ext>
              </a:extLst>
            </p:cNvPr>
            <p:cNvGrpSpPr/>
            <p:nvPr/>
          </p:nvGrpSpPr>
          <p:grpSpPr>
            <a:xfrm>
              <a:off x="6665540" y="1336096"/>
              <a:ext cx="1592412" cy="1235641"/>
              <a:chOff x="5677949" y="727764"/>
              <a:chExt cx="1592412" cy="1235641"/>
            </a:xfrm>
            <a:grpFill/>
          </p:grpSpPr>
          <p:sp>
            <p:nvSpPr>
              <p:cNvPr id="20" name="Šestiúhelník 19">
                <a:extLst>
                  <a:ext uri="{FF2B5EF4-FFF2-40B4-BE49-F238E27FC236}">
                    <a16:creationId xmlns:a16="http://schemas.microsoft.com/office/drawing/2014/main" id="{80EE7C6A-9F00-4381-A69A-9E8AD0E2AA90}"/>
                  </a:ext>
                </a:extLst>
              </p:cNvPr>
              <p:cNvSpPr/>
              <p:nvPr/>
            </p:nvSpPr>
            <p:spPr>
              <a:xfrm>
                <a:off x="5677949" y="1042532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1" name="Šestiúhelník 20">
                <a:extLst>
                  <a:ext uri="{FF2B5EF4-FFF2-40B4-BE49-F238E27FC236}">
                    <a16:creationId xmlns:a16="http://schemas.microsoft.com/office/drawing/2014/main" id="{1BA7F713-E3E6-449C-9EC2-0D812EA1D3E1}"/>
                  </a:ext>
                </a:extLst>
              </p:cNvPr>
              <p:cNvSpPr/>
              <p:nvPr/>
            </p:nvSpPr>
            <p:spPr>
              <a:xfrm>
                <a:off x="6664305" y="1043135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2" name="Šestiúhelník 21">
                <a:extLst>
                  <a:ext uri="{FF2B5EF4-FFF2-40B4-BE49-F238E27FC236}">
                    <a16:creationId xmlns:a16="http://schemas.microsoft.com/office/drawing/2014/main" id="{B3FD8AE5-351E-4F02-8B89-E1AB9FCBFD79}"/>
                  </a:ext>
                </a:extLst>
              </p:cNvPr>
              <p:cNvSpPr/>
              <p:nvPr/>
            </p:nvSpPr>
            <p:spPr>
              <a:xfrm>
                <a:off x="6171127" y="1376276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3" name="Šestiúhelník 22">
                <a:extLst>
                  <a:ext uri="{FF2B5EF4-FFF2-40B4-BE49-F238E27FC236}">
                    <a16:creationId xmlns:a16="http://schemas.microsoft.com/office/drawing/2014/main" id="{C7C612EA-3D82-4B09-AC9C-AD8136AC1AD0}"/>
                  </a:ext>
                </a:extLst>
              </p:cNvPr>
              <p:cNvSpPr/>
              <p:nvPr/>
            </p:nvSpPr>
            <p:spPr>
              <a:xfrm>
                <a:off x="6171127" y="727764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grpSp>
          <p:nvGrpSpPr>
            <p:cNvPr id="10" name="Skupina 9">
              <a:extLst>
                <a:ext uri="{FF2B5EF4-FFF2-40B4-BE49-F238E27FC236}">
                  <a16:creationId xmlns:a16="http://schemas.microsoft.com/office/drawing/2014/main" id="{17A12291-2E4E-4CFA-B17B-8332FFFC23F1}"/>
                </a:ext>
              </a:extLst>
            </p:cNvPr>
            <p:cNvGrpSpPr/>
            <p:nvPr/>
          </p:nvGrpSpPr>
          <p:grpSpPr>
            <a:xfrm>
              <a:off x="5679184" y="2015299"/>
              <a:ext cx="1592412" cy="1235641"/>
              <a:chOff x="5677949" y="727764"/>
              <a:chExt cx="1592412" cy="1235641"/>
            </a:xfrm>
            <a:grpFill/>
          </p:grpSpPr>
          <p:sp>
            <p:nvSpPr>
              <p:cNvPr id="16" name="Šestiúhelník 15">
                <a:extLst>
                  <a:ext uri="{FF2B5EF4-FFF2-40B4-BE49-F238E27FC236}">
                    <a16:creationId xmlns:a16="http://schemas.microsoft.com/office/drawing/2014/main" id="{BF47F55D-6F44-44C2-8B85-D1B674B7D654}"/>
                  </a:ext>
                </a:extLst>
              </p:cNvPr>
              <p:cNvSpPr/>
              <p:nvPr/>
            </p:nvSpPr>
            <p:spPr>
              <a:xfrm>
                <a:off x="5677949" y="1042532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7" name="Šestiúhelník 16">
                <a:extLst>
                  <a:ext uri="{FF2B5EF4-FFF2-40B4-BE49-F238E27FC236}">
                    <a16:creationId xmlns:a16="http://schemas.microsoft.com/office/drawing/2014/main" id="{3E3FD548-E661-4F03-8772-B8D1BD082139}"/>
                  </a:ext>
                </a:extLst>
              </p:cNvPr>
              <p:cNvSpPr/>
              <p:nvPr/>
            </p:nvSpPr>
            <p:spPr>
              <a:xfrm>
                <a:off x="6664305" y="1043135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8" name="Šestiúhelník 17">
                <a:extLst>
                  <a:ext uri="{FF2B5EF4-FFF2-40B4-BE49-F238E27FC236}">
                    <a16:creationId xmlns:a16="http://schemas.microsoft.com/office/drawing/2014/main" id="{B53ABA7B-094A-43FB-95A3-75F105F82CDA}"/>
                  </a:ext>
                </a:extLst>
              </p:cNvPr>
              <p:cNvSpPr/>
              <p:nvPr/>
            </p:nvSpPr>
            <p:spPr>
              <a:xfrm>
                <a:off x="6171127" y="1376276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9" name="Šestiúhelník 18">
                <a:extLst>
                  <a:ext uri="{FF2B5EF4-FFF2-40B4-BE49-F238E27FC236}">
                    <a16:creationId xmlns:a16="http://schemas.microsoft.com/office/drawing/2014/main" id="{697CD4BC-F5F6-473B-B54E-A0FA72EED77F}"/>
                  </a:ext>
                </a:extLst>
              </p:cNvPr>
              <p:cNvSpPr/>
              <p:nvPr/>
            </p:nvSpPr>
            <p:spPr>
              <a:xfrm>
                <a:off x="6171127" y="727764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grpSp>
          <p:nvGrpSpPr>
            <p:cNvPr id="11" name="Skupina 10">
              <a:extLst>
                <a:ext uri="{FF2B5EF4-FFF2-40B4-BE49-F238E27FC236}">
                  <a16:creationId xmlns:a16="http://schemas.microsoft.com/office/drawing/2014/main" id="{061AEB5E-E965-4E1A-B358-56BD549BB289}"/>
                </a:ext>
              </a:extLst>
            </p:cNvPr>
            <p:cNvGrpSpPr/>
            <p:nvPr/>
          </p:nvGrpSpPr>
          <p:grpSpPr>
            <a:xfrm>
              <a:off x="6665540" y="2654322"/>
              <a:ext cx="1592412" cy="1235641"/>
              <a:chOff x="5677949" y="727764"/>
              <a:chExt cx="1592412" cy="1235641"/>
            </a:xfrm>
            <a:grpFill/>
          </p:grpSpPr>
          <p:sp>
            <p:nvSpPr>
              <p:cNvPr id="12" name="Šestiúhelník 11">
                <a:extLst>
                  <a:ext uri="{FF2B5EF4-FFF2-40B4-BE49-F238E27FC236}">
                    <a16:creationId xmlns:a16="http://schemas.microsoft.com/office/drawing/2014/main" id="{9B081E54-C2DB-4E8F-BDF3-84942D89B19A}"/>
                  </a:ext>
                </a:extLst>
              </p:cNvPr>
              <p:cNvSpPr/>
              <p:nvPr/>
            </p:nvSpPr>
            <p:spPr>
              <a:xfrm>
                <a:off x="5677949" y="1042532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3" name="Šestiúhelník 12">
                <a:extLst>
                  <a:ext uri="{FF2B5EF4-FFF2-40B4-BE49-F238E27FC236}">
                    <a16:creationId xmlns:a16="http://schemas.microsoft.com/office/drawing/2014/main" id="{58ED3186-D5AF-4E9B-98E6-7E12A1A7D0B6}"/>
                  </a:ext>
                </a:extLst>
              </p:cNvPr>
              <p:cNvSpPr/>
              <p:nvPr/>
            </p:nvSpPr>
            <p:spPr>
              <a:xfrm>
                <a:off x="6664305" y="1043135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4" name="Šestiúhelník 13">
                <a:extLst>
                  <a:ext uri="{FF2B5EF4-FFF2-40B4-BE49-F238E27FC236}">
                    <a16:creationId xmlns:a16="http://schemas.microsoft.com/office/drawing/2014/main" id="{E9207C74-78D0-4A4D-B6AD-2A20BEB91BE5}"/>
                  </a:ext>
                </a:extLst>
              </p:cNvPr>
              <p:cNvSpPr/>
              <p:nvPr/>
            </p:nvSpPr>
            <p:spPr>
              <a:xfrm>
                <a:off x="6171127" y="1376276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5" name="Šestiúhelník 14">
                <a:extLst>
                  <a:ext uri="{FF2B5EF4-FFF2-40B4-BE49-F238E27FC236}">
                    <a16:creationId xmlns:a16="http://schemas.microsoft.com/office/drawing/2014/main" id="{F9B8DE7A-4827-4791-BCA1-A3159E03DEC8}"/>
                  </a:ext>
                </a:extLst>
              </p:cNvPr>
              <p:cNvSpPr/>
              <p:nvPr/>
            </p:nvSpPr>
            <p:spPr>
              <a:xfrm>
                <a:off x="6171127" y="727764"/>
                <a:ext cx="606056" cy="587129"/>
              </a:xfrm>
              <a:prstGeom prst="hexagon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</p:grpSp>
      <p:pic>
        <p:nvPicPr>
          <p:cNvPr id="28" name="Obrázek 27">
            <a:extLst>
              <a:ext uri="{FF2B5EF4-FFF2-40B4-BE49-F238E27FC236}">
                <a16:creationId xmlns:a16="http://schemas.microsoft.com/office/drawing/2014/main" id="{3AE63089-BDE5-4670-9B93-DB7ECB213A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071626"/>
            <a:ext cx="2734057" cy="79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58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Podnadpis 2">
            <a:extLst>
              <a:ext uri="{FF2B5EF4-FFF2-40B4-BE49-F238E27FC236}">
                <a16:creationId xmlns:a16="http://schemas.microsoft.com/office/drawing/2014/main" id="{84830A0A-EC09-9CE3-499F-03621A5D7F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850" y="5451475"/>
            <a:ext cx="4608513" cy="1146175"/>
          </a:xfrm>
        </p:spPr>
        <p:txBody>
          <a:bodyPr/>
          <a:lstStyle/>
          <a:p>
            <a:pPr marL="457200" indent="-457200" eaLnBrk="1" hangingPunct="1"/>
            <a:r>
              <a:rPr lang="cs-CZ" altLang="cs-CZ" sz="2000" b="1" i="1" dirty="0">
                <a:solidFill>
                  <a:srgbClr val="7030A0"/>
                </a:solidFill>
              </a:rPr>
              <a:t>RSK Karlovarského kraje 22. 3. 2024</a:t>
            </a:r>
          </a:p>
          <a:p>
            <a:pPr marL="457200" indent="-457200" eaLnBrk="1" hangingPunct="1"/>
            <a:endParaRPr lang="cs-CZ" altLang="cs-CZ" sz="2000" b="1" i="1" dirty="0">
              <a:solidFill>
                <a:srgbClr val="1E1C11"/>
              </a:solidFill>
            </a:endParaRPr>
          </a:p>
        </p:txBody>
      </p:sp>
      <p:sp>
        <p:nvSpPr>
          <p:cNvPr id="10243" name="TextovéPole 3">
            <a:extLst>
              <a:ext uri="{FF2B5EF4-FFF2-40B4-BE49-F238E27FC236}">
                <a16:creationId xmlns:a16="http://schemas.microsoft.com/office/drawing/2014/main" id="{60A29F32-7D46-4EF2-460B-E5D4935E4C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6138" y="5448300"/>
            <a:ext cx="30241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Ing. Zdeněk Šilhan, Ph.D.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3"/>
              </a:rPr>
              <a:t>www.garep.cz</a:t>
            </a:r>
            <a:endParaRPr kumimoji="0" lang="cs-CZ" altLang="cs-CZ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244" name="Obrázek 2">
            <a:extLst>
              <a:ext uri="{FF2B5EF4-FFF2-40B4-BE49-F238E27FC236}">
                <a16:creationId xmlns:a16="http://schemas.microsoft.com/office/drawing/2014/main" id="{70445416-9968-846D-92F6-1DDF0B7A60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620713"/>
            <a:ext cx="301148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Rectangle 9">
            <a:extLst>
              <a:ext uri="{FF2B5EF4-FFF2-40B4-BE49-F238E27FC236}">
                <a16:creationId xmlns:a16="http://schemas.microsoft.com/office/drawing/2014/main" id="{E0E239DA-4AB2-F539-89DC-8C13E53EC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420938"/>
            <a:ext cx="8077200" cy="295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800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Strategický rámec hospodářské restrukturalizace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800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Ústeckého, Moravskoslezského a Karlovarského kraje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cs-CZ" sz="28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800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AKTUALIZACE 2023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cs-CZ" sz="2800" b="1" i="0" u="none" strike="noStrike" kern="1200" cap="none" spc="0" normalizeH="0" baseline="0" noProof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800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Představení změn</a:t>
            </a:r>
            <a:endParaRPr kumimoji="0" lang="cs-CZ" altLang="cs-CZ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EA9EAB8-66D3-8A44-CDF3-11219878A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013" y="333375"/>
            <a:ext cx="7272337" cy="7747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3000" dirty="0">
                <a:solidFill>
                  <a:srgbClr val="1F497D"/>
                </a:solidFill>
              </a:rPr>
              <a:t>Obsah aktualizace 2023</a:t>
            </a:r>
          </a:p>
        </p:txBody>
      </p:sp>
      <p:sp>
        <p:nvSpPr>
          <p:cNvPr id="14339" name="Zástupný symbol pro obsah 2">
            <a:extLst>
              <a:ext uri="{FF2B5EF4-FFF2-40B4-BE49-F238E27FC236}">
                <a16:creationId xmlns:a16="http://schemas.microsoft.com/office/drawing/2014/main" id="{C80E454F-166F-1484-94F0-814852F5A4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557338"/>
            <a:ext cx="8280920" cy="4922837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b="1" dirty="0"/>
              <a:t>Aktualizace vstupní analýzy </a:t>
            </a:r>
            <a:endParaRPr lang="cs-CZ" altLang="cs-CZ" dirty="0"/>
          </a:p>
          <a:p>
            <a:pPr marL="447675" indent="-26670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/>
              <a:t>výběr relevantních ukazatelů</a:t>
            </a:r>
          </a:p>
          <a:p>
            <a:pPr marL="447675" indent="-26670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/>
              <a:t>S výjimkou několika textů </a:t>
            </a:r>
            <a:r>
              <a:rPr lang="cs-CZ" altLang="cs-CZ" dirty="0">
                <a:solidFill>
                  <a:srgbClr val="C00000"/>
                </a:solidFill>
              </a:rPr>
              <a:t>kompletně nový dokument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endParaRPr lang="cs-CZ" altLang="cs-CZ" dirty="0"/>
          </a:p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b="1" dirty="0"/>
              <a:t>Aktualizace strategického rámce</a:t>
            </a:r>
          </a:p>
          <a:p>
            <a:pPr marL="442913" indent="-26670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>
                <a:solidFill>
                  <a:srgbClr val="C00000"/>
                </a:solidFill>
              </a:rPr>
              <a:t>Úpravy verze z roku 2020</a:t>
            </a:r>
          </a:p>
          <a:p>
            <a:pPr marL="442913" indent="-26670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/>
              <a:t>Aktualizovaná vstupní analýza pouze částečným podkladem</a:t>
            </a:r>
          </a:p>
          <a:p>
            <a:pPr marL="263525" lvl="1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006837"/>
              </a:buClr>
              <a:buFont typeface="Wingdings" panose="05000000000000000000" pitchFamily="2" charset="2"/>
              <a:buChar char="§"/>
              <a:defRPr/>
            </a:pPr>
            <a:endParaRPr lang="cs-CZ" altLang="cs-CZ" sz="2800" dirty="0">
              <a:highlight>
                <a:srgbClr val="C0C0C0"/>
              </a:highlight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None/>
              <a:defRPr/>
            </a:pPr>
            <a:endParaRPr lang="cs-CZ" altLang="cs-CZ" sz="1100" dirty="0"/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cs-CZ" altLang="cs-CZ" sz="16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16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1600" dirty="0"/>
          </a:p>
        </p:txBody>
      </p:sp>
      <p:sp>
        <p:nvSpPr>
          <p:cNvPr id="12292" name="Zástupný symbol pro číslo snímku 5">
            <a:extLst>
              <a:ext uri="{FF2B5EF4-FFF2-40B4-BE49-F238E27FC236}">
                <a16:creationId xmlns:a16="http://schemas.microsoft.com/office/drawing/2014/main" id="{1953AEBA-3767-9634-5890-7F478E4D9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D00382-7177-4B86-B610-D50048AF0755}" type="slidenum">
              <a:rPr kumimoji="0" lang="cs-CZ" altLang="cs-CZ" sz="11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cs-CZ" altLang="cs-CZ" sz="11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0274CAB-4756-0CEC-07FB-BCE104AF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013" y="333375"/>
            <a:ext cx="7272337" cy="7747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3000" dirty="0">
                <a:solidFill>
                  <a:srgbClr val="1F497D"/>
                </a:solidFill>
              </a:rPr>
              <a:t>Struktura vstupní analýzy</a:t>
            </a:r>
          </a:p>
        </p:txBody>
      </p:sp>
      <p:sp>
        <p:nvSpPr>
          <p:cNvPr id="14339" name="Zástupný symbol pro obsah 2">
            <a:extLst>
              <a:ext uri="{FF2B5EF4-FFF2-40B4-BE49-F238E27FC236}">
                <a16:creationId xmlns:a16="http://schemas.microsoft.com/office/drawing/2014/main" id="{E59FB239-F01D-5327-68D1-309C698345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859" y="1352152"/>
            <a:ext cx="4536504" cy="4922837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sz="2000" b="1" dirty="0"/>
              <a:t>Hlavní kapitoly</a:t>
            </a:r>
          </a:p>
          <a:p>
            <a:pPr marL="250825" indent="-2508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+mj-lt"/>
              <a:buAutoNum type="arabicPeriod"/>
              <a:defRPr/>
            </a:pPr>
            <a:r>
              <a:rPr lang="cs-CZ" altLang="cs-CZ" sz="2000" dirty="0"/>
              <a:t>Úvod</a:t>
            </a:r>
          </a:p>
          <a:p>
            <a:pPr marL="250825" indent="-2508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+mj-lt"/>
              <a:buAutoNum type="arabicPeriod"/>
              <a:defRPr/>
            </a:pPr>
            <a:r>
              <a:rPr lang="cs-CZ" altLang="cs-CZ" sz="2000" dirty="0"/>
              <a:t>Stručná charakteristika krajů</a:t>
            </a:r>
          </a:p>
          <a:p>
            <a:pPr marL="250825" indent="-2508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+mj-lt"/>
              <a:buAutoNum type="arabicPeriod"/>
              <a:defRPr/>
            </a:pPr>
            <a:r>
              <a:rPr lang="cs-CZ" altLang="cs-CZ" sz="2000" dirty="0"/>
              <a:t>Srovnání vývoje krajů a ČR</a:t>
            </a:r>
          </a:p>
          <a:p>
            <a:pPr marL="250825" indent="-2508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+mj-lt"/>
              <a:buAutoNum type="arabicPeriod"/>
              <a:defRPr/>
            </a:pPr>
            <a:r>
              <a:rPr lang="cs-CZ" altLang="cs-CZ" sz="2000" dirty="0"/>
              <a:t>Mezikrajské srovnání</a:t>
            </a:r>
          </a:p>
          <a:p>
            <a:pPr marL="250825" indent="-2508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+mj-lt"/>
              <a:buAutoNum type="arabicPeriod"/>
              <a:defRPr/>
            </a:pPr>
            <a:r>
              <a:rPr lang="cs-CZ" altLang="cs-CZ" sz="2000" dirty="0"/>
              <a:t>Vnitrokrajské srovnání (dle SO ORP)</a:t>
            </a:r>
          </a:p>
          <a:p>
            <a:pPr marL="250825" indent="-2508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+mj-lt"/>
              <a:buAutoNum type="arabicPeriod"/>
              <a:defRPr/>
            </a:pPr>
            <a:r>
              <a:rPr lang="cs-CZ" altLang="cs-CZ" sz="2000" dirty="0"/>
              <a:t>Vyhodnocení čerpání dotační podpory</a:t>
            </a:r>
          </a:p>
          <a:p>
            <a:pPr marL="250825" indent="-2508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+mj-lt"/>
              <a:buAutoNum type="arabicPeriod"/>
              <a:defRPr/>
            </a:pPr>
            <a:r>
              <a:rPr lang="cs-CZ" altLang="cs-CZ" sz="2000" dirty="0"/>
              <a:t>Legislativní a dotační zvýhodnění pro strukturálně postižené kraje</a:t>
            </a:r>
          </a:p>
          <a:p>
            <a:pPr marL="250825" indent="-2508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+mj-lt"/>
              <a:buAutoNum type="arabicPeriod"/>
              <a:defRPr/>
            </a:pPr>
            <a:r>
              <a:rPr lang="cs-CZ" altLang="cs-CZ" sz="2000" dirty="0"/>
              <a:t>Vyhodnocení potenciálního vlivu různých specifických trendů (např. mezinárodní závazky)</a:t>
            </a:r>
          </a:p>
          <a:p>
            <a:pPr marL="442913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endParaRPr lang="cs-CZ" altLang="cs-CZ" sz="2000" dirty="0">
              <a:highlight>
                <a:srgbClr val="C0C0C0"/>
              </a:highlight>
            </a:endParaRPr>
          </a:p>
          <a:p>
            <a:pPr marL="442913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endParaRPr lang="cs-CZ" altLang="cs-CZ" sz="2000" dirty="0">
              <a:highlight>
                <a:srgbClr val="C0C0C0"/>
              </a:highlight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None/>
              <a:defRPr/>
            </a:pPr>
            <a:endParaRPr lang="cs-CZ" altLang="cs-CZ" sz="2000" dirty="0"/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cs-CZ" altLang="cs-CZ" sz="20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20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2000" dirty="0"/>
          </a:p>
        </p:txBody>
      </p:sp>
      <p:sp>
        <p:nvSpPr>
          <p:cNvPr id="14340" name="Zástupný symbol pro číslo snímku 5">
            <a:extLst>
              <a:ext uri="{FF2B5EF4-FFF2-40B4-BE49-F238E27FC236}">
                <a16:creationId xmlns:a16="http://schemas.microsoft.com/office/drawing/2014/main" id="{927F329A-65AB-0CE5-36CE-F8FFD1928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AAA9DF6-DC9A-44DF-8D16-6543DC233B1F}" type="slidenum">
              <a:rPr kumimoji="0" lang="cs-CZ" altLang="cs-CZ" sz="11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cs-CZ" altLang="cs-CZ" sz="11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251E4C63-987F-4977-16C0-C2D767A827FB}"/>
              </a:ext>
            </a:extLst>
          </p:cNvPr>
          <p:cNvSpPr txBox="1">
            <a:spLocks/>
          </p:cNvSpPr>
          <p:nvPr/>
        </p:nvSpPr>
        <p:spPr bwMode="auto">
          <a:xfrm>
            <a:off x="5148064" y="1352152"/>
            <a:ext cx="4139952" cy="492283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Wingdings" panose="05000000000000000000" pitchFamily="2" charset="2"/>
              <a:buChar char="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388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cs-CZ" alt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Hodnocené oblasti</a:t>
            </a:r>
          </a:p>
          <a:p>
            <a:pPr marL="179388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cs-CZ" altLang="cs-CZ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Ekonomika</a:t>
            </a:r>
          </a:p>
          <a:p>
            <a:pPr marL="442913" marR="0" lvl="0" indent="-263525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Ekonomická výkonnost</a:t>
            </a:r>
          </a:p>
          <a:p>
            <a:pPr marL="442913" marR="0" lvl="0" indent="-263525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Přímé zahraniční investice</a:t>
            </a:r>
          </a:p>
          <a:p>
            <a:pPr marL="442913" marR="0" lvl="0" indent="-263525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Výzkum a vývoj</a:t>
            </a:r>
          </a:p>
          <a:p>
            <a:pPr marL="442913" marR="0" lvl="0" indent="-263525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Pozice v EU 27</a:t>
            </a:r>
          </a:p>
          <a:p>
            <a:pPr marL="179388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cs-CZ" altLang="cs-CZ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Trh práce</a:t>
            </a:r>
          </a:p>
          <a:p>
            <a:pPr marL="442913" marR="0" lvl="0" indent="-263525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Struktura zaměstnanosti</a:t>
            </a:r>
          </a:p>
          <a:p>
            <a:pPr marL="442913" marR="0" lvl="0" indent="-263525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Mzdy</a:t>
            </a:r>
          </a:p>
          <a:p>
            <a:pPr marL="442913" marR="0" lvl="0" indent="-263525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Nezaměstnanost</a:t>
            </a:r>
          </a:p>
          <a:p>
            <a:pPr marL="442913" marR="0" lvl="0" indent="-263525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Pozice v EU 27</a:t>
            </a:r>
          </a:p>
          <a:p>
            <a:pPr marL="179388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cs-CZ" altLang="cs-CZ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Obyvatelstvo</a:t>
            </a:r>
          </a:p>
          <a:p>
            <a:pPr marL="442913" marR="0" lvl="0" indent="-263525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Vývoj počtu obyvatel</a:t>
            </a:r>
          </a:p>
          <a:p>
            <a:pPr marL="442913" marR="0" lvl="0" indent="-263525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Vzdělanostní struktura</a:t>
            </a:r>
          </a:p>
          <a:p>
            <a:pPr marL="442913" marR="0" lvl="0" indent="-263525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Bytová výstavba</a:t>
            </a:r>
            <a:endParaRPr kumimoji="0" lang="cs-CZ" alt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C0C0C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42913" marR="0" lvl="0" indent="-263525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cs-CZ" alt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C0C0C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kumimoji="0" lang="cs-CZ" alt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kumimoji="0" lang="cs-CZ" alt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Calibri" panose="020F0502020204030204" pitchFamily="34" charset="0"/>
              <a:buChar char="»"/>
              <a:tabLst/>
              <a:defRPr/>
            </a:pPr>
            <a:endParaRPr kumimoji="0" lang="cs-CZ" alt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Calibri" panose="020F0502020204030204" pitchFamily="34" charset="0"/>
              <a:buChar char="»"/>
              <a:tabLst/>
              <a:defRPr/>
            </a:pPr>
            <a:endParaRPr kumimoji="0" lang="cs-CZ" alt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9D5CC42-1C9A-2B6C-E438-2C5E5AC1B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013" y="333375"/>
            <a:ext cx="7272337" cy="7747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3000" dirty="0">
                <a:solidFill>
                  <a:srgbClr val="1F497D"/>
                </a:solidFill>
              </a:rPr>
              <a:t>Struktura strategického rámce</a:t>
            </a:r>
          </a:p>
        </p:txBody>
      </p:sp>
      <p:sp>
        <p:nvSpPr>
          <p:cNvPr id="14339" name="Zástupný symbol pro obsah 2">
            <a:extLst>
              <a:ext uri="{FF2B5EF4-FFF2-40B4-BE49-F238E27FC236}">
                <a16:creationId xmlns:a16="http://schemas.microsoft.com/office/drawing/2014/main" id="{8AC8A2F2-E639-AC6A-E6E4-9FC7133E22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1412875"/>
            <a:ext cx="8135938" cy="5067300"/>
          </a:xfrm>
        </p:spPr>
        <p:txBody>
          <a:bodyPr rtlCol="0">
            <a:normAutofit fontScale="92500" lnSpcReduction="20000"/>
          </a:bodyPr>
          <a:lstStyle/>
          <a:p>
            <a:pPr marL="179388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dirty="0"/>
              <a:t>1. Manažerské shrnutí</a:t>
            </a:r>
          </a:p>
          <a:p>
            <a:pPr marL="179388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dirty="0"/>
              <a:t>2. Úvod (východiska a struktura)</a:t>
            </a:r>
          </a:p>
          <a:p>
            <a:pPr marL="179388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dirty="0"/>
              <a:t>3. Pilíř A. Podnikání a inovace </a:t>
            </a:r>
          </a:p>
          <a:p>
            <a:pPr marL="179388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dirty="0"/>
              <a:t>4. Pilíř B. Přímé investice</a:t>
            </a:r>
          </a:p>
          <a:p>
            <a:pPr marL="179388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dirty="0"/>
              <a:t>5. Pilíř C. Výzkum a vývoj</a:t>
            </a:r>
          </a:p>
          <a:p>
            <a:pPr marL="179388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dirty="0"/>
              <a:t>6. Pilíř D. Potenciál lidí	</a:t>
            </a:r>
          </a:p>
          <a:p>
            <a:pPr marL="179388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dirty="0"/>
              <a:t>7. Pilíř E. Sociální stabilizace</a:t>
            </a:r>
          </a:p>
          <a:p>
            <a:pPr marL="179388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dirty="0"/>
              <a:t>8. Pilíř F. Životní prostředí</a:t>
            </a:r>
          </a:p>
          <a:p>
            <a:pPr marL="179388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dirty="0"/>
              <a:t>9. Pilíř G. Infrastruktura a veřejná správa</a:t>
            </a:r>
          </a:p>
          <a:p>
            <a:pPr marL="179388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dirty="0"/>
              <a:t>10. Horizontální priorita T. Transformace energetiky	</a:t>
            </a:r>
          </a:p>
          <a:p>
            <a:pPr marL="179388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dirty="0"/>
              <a:t>11. Zkušenosti při restrukturalizaci hospodářství z regionů v zahraničí</a:t>
            </a:r>
          </a:p>
          <a:p>
            <a:pPr marL="179388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dirty="0"/>
              <a:t>12. Finanční příležitosti 2021–2027 – </a:t>
            </a:r>
            <a:r>
              <a:rPr lang="cs-CZ" altLang="cs-CZ" i="1" dirty="0"/>
              <a:t>aktualizace dle finálních OP</a:t>
            </a:r>
          </a:p>
          <a:p>
            <a:pPr marL="179388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endParaRPr lang="cs-CZ" altLang="cs-CZ" dirty="0"/>
          </a:p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None/>
              <a:defRPr/>
            </a:pPr>
            <a:endParaRPr lang="cs-CZ" altLang="cs-CZ" sz="1100" dirty="0"/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cs-CZ" altLang="cs-CZ" sz="1600" dirty="0"/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cs-CZ" altLang="cs-CZ" sz="1600" dirty="0"/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cs-CZ" altLang="cs-CZ" sz="1600" dirty="0"/>
          </a:p>
        </p:txBody>
      </p:sp>
      <p:sp>
        <p:nvSpPr>
          <p:cNvPr id="16388" name="Zástupný symbol pro číslo snímku 5">
            <a:extLst>
              <a:ext uri="{FF2B5EF4-FFF2-40B4-BE49-F238E27FC236}">
                <a16:creationId xmlns:a16="http://schemas.microsoft.com/office/drawing/2014/main" id="{AE6A1286-7D07-19E4-7B82-887CF7800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C70939-9EBA-473A-AC3A-F406B5C17CC2}" type="slidenum">
              <a:rPr kumimoji="0" lang="cs-CZ" altLang="cs-CZ" sz="11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cs-CZ" altLang="cs-CZ" sz="11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101C2BC-ADB3-F439-A691-3F10B98D05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013" y="615950"/>
            <a:ext cx="7272337" cy="7747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3000" dirty="0">
                <a:solidFill>
                  <a:srgbClr val="1F497D"/>
                </a:solidFill>
              </a:rPr>
              <a:t>Vývoj krajů a ČR – ukázka</a:t>
            </a:r>
            <a:br>
              <a:rPr lang="cs-CZ" sz="3000" dirty="0">
                <a:solidFill>
                  <a:srgbClr val="1F497D"/>
                </a:solidFill>
              </a:rPr>
            </a:br>
            <a:br>
              <a:rPr lang="cs-CZ" sz="1300" dirty="0">
                <a:solidFill>
                  <a:srgbClr val="1F497D"/>
                </a:solidFill>
              </a:rPr>
            </a:br>
            <a:r>
              <a:rPr lang="cs-CZ" sz="3000" dirty="0">
                <a:solidFill>
                  <a:srgbClr val="1F497D"/>
                </a:solidFill>
              </a:rPr>
              <a:t>HDP na obyvatele 2007–2021</a:t>
            </a:r>
          </a:p>
        </p:txBody>
      </p:sp>
      <p:sp>
        <p:nvSpPr>
          <p:cNvPr id="18435" name="Zástupný symbol pro číslo snímku 5">
            <a:extLst>
              <a:ext uri="{FF2B5EF4-FFF2-40B4-BE49-F238E27FC236}">
                <a16:creationId xmlns:a16="http://schemas.microsoft.com/office/drawing/2014/main" id="{F89CC9FD-14E1-3923-F264-A00FDC2EA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FE6F7B-963B-48D7-8D57-4F0D95E510A9}" type="slidenum">
              <a:rPr kumimoji="0" lang="cs-CZ" altLang="cs-CZ" sz="11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cs-CZ" altLang="cs-CZ" sz="11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8436" name="Obrázek 3">
            <a:extLst>
              <a:ext uri="{FF2B5EF4-FFF2-40B4-BE49-F238E27FC236}">
                <a16:creationId xmlns:a16="http://schemas.microsoft.com/office/drawing/2014/main" id="{F906E956-1177-CF8D-679F-9F7C32B1A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73238"/>
            <a:ext cx="8929687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05A199-D789-7CD0-8EB4-C414D9E0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8143875" cy="892174"/>
          </a:xfrm>
        </p:spPr>
        <p:txBody>
          <a:bodyPr>
            <a:normAutofit/>
          </a:bodyPr>
          <a:lstStyle/>
          <a:p>
            <a:pPr algn="r"/>
            <a:r>
              <a:rPr lang="cs-CZ" sz="3600" b="1">
                <a:solidFill>
                  <a:schemeClr val="bg1"/>
                </a:solidFill>
              </a:rPr>
              <a:t>Struktura dokumentu ZoR</a:t>
            </a:r>
            <a:endParaRPr lang="cs-CZ" sz="3600" b="1" dirty="0">
              <a:solidFill>
                <a:schemeClr val="bg1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EA85936-C3E7-086C-8888-3B843EFB9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960" y="1562099"/>
            <a:ext cx="7886700" cy="493077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F56894F9-72B6-AF42-E873-63F0F7DE14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3153405"/>
              </p:ext>
            </p:extLst>
          </p:nvPr>
        </p:nvGraphicFramePr>
        <p:xfrm>
          <a:off x="441960" y="1257301"/>
          <a:ext cx="8073390" cy="52355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1493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0A13469-D0A4-8BBC-E4EC-F6A61C97B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013" y="333375"/>
            <a:ext cx="7272337" cy="7747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3000" dirty="0">
                <a:solidFill>
                  <a:srgbClr val="1F497D"/>
                </a:solidFill>
              </a:rPr>
              <a:t>Mezikrajské srovnání – vybrané ukazatele</a:t>
            </a:r>
          </a:p>
        </p:txBody>
      </p:sp>
      <p:sp>
        <p:nvSpPr>
          <p:cNvPr id="14339" name="Zástupný symbol pro obsah 2">
            <a:extLst>
              <a:ext uri="{FF2B5EF4-FFF2-40B4-BE49-F238E27FC236}">
                <a16:creationId xmlns:a16="http://schemas.microsoft.com/office/drawing/2014/main" id="{B393253B-AA14-973D-1338-AAFFC9C7AA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6356350"/>
            <a:ext cx="8280920" cy="123825"/>
          </a:xfrm>
        </p:spPr>
        <p:txBody>
          <a:bodyPr rtlCol="0">
            <a:normAutofit fontScale="25000" lnSpcReduction="20000"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dirty="0"/>
              <a:t>.</a:t>
            </a:r>
          </a:p>
          <a:p>
            <a:pPr marL="263525" lvl="1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006837"/>
              </a:buClr>
              <a:buFont typeface="Wingdings" panose="05000000000000000000" pitchFamily="2" charset="2"/>
              <a:buChar char="§"/>
              <a:defRPr/>
            </a:pPr>
            <a:endParaRPr lang="cs-CZ" altLang="cs-CZ" sz="2800" dirty="0">
              <a:highlight>
                <a:srgbClr val="C0C0C0"/>
              </a:highlight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None/>
              <a:defRPr/>
            </a:pPr>
            <a:endParaRPr lang="cs-CZ" altLang="cs-CZ" sz="1100" dirty="0"/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cs-CZ" altLang="cs-CZ" sz="16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16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1600" dirty="0"/>
          </a:p>
        </p:txBody>
      </p:sp>
      <p:sp>
        <p:nvSpPr>
          <p:cNvPr id="20484" name="Zástupný symbol pro číslo snímku 5">
            <a:extLst>
              <a:ext uri="{FF2B5EF4-FFF2-40B4-BE49-F238E27FC236}">
                <a16:creationId xmlns:a16="http://schemas.microsoft.com/office/drawing/2014/main" id="{1B80EC4F-1B9C-6628-AA5E-2DA77EDB6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454110-B8B6-4B1D-8D27-F68A0CF9F8EB}" type="slidenum">
              <a:rPr kumimoji="0" lang="cs-CZ" altLang="cs-CZ" sz="11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cs-CZ" altLang="cs-CZ" sz="11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DD7151FF-C124-477A-A18B-680C25994D88}"/>
              </a:ext>
            </a:extLst>
          </p:cNvPr>
          <p:cNvGraphicFramePr>
            <a:graphicFrameLocks noGrp="1"/>
          </p:cNvGraphicFramePr>
          <p:nvPr/>
        </p:nvGraphicFramePr>
        <p:xfrm>
          <a:off x="393700" y="1341438"/>
          <a:ext cx="8355013" cy="46624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26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1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09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Ukazatel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Ústecký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kraj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Moravsko-slezský kraj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Karlovarský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kraj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09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Stav přímých zahraničních investic na 1 000 obyvatel k 31. 12. 2021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9.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solidFill>
                            <a:srgbClr val="00B050"/>
                          </a:solidFill>
                          <a:effectLst/>
                        </a:rPr>
                        <a:t>4.</a:t>
                      </a:r>
                      <a:endParaRPr lang="cs-CZ" sz="1800" b="1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>
                          <a:solidFill>
                            <a:srgbClr val="C00000"/>
                          </a:solidFill>
                          <a:effectLst/>
                        </a:rPr>
                        <a:t>13.</a:t>
                      </a:r>
                      <a:endParaRPr lang="cs-CZ" sz="18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09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Počet ekonomicky aktivních subjektů na 1 000 obyvatel k 31. 12. 2022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solidFill>
                            <a:srgbClr val="C00000"/>
                          </a:solidFill>
                          <a:effectLst/>
                        </a:rPr>
                        <a:t>14.</a:t>
                      </a:r>
                      <a:endParaRPr lang="cs-CZ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12.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>
                          <a:solidFill>
                            <a:srgbClr val="C00000"/>
                          </a:solidFill>
                          <a:effectLst/>
                        </a:rPr>
                        <a:t>13.</a:t>
                      </a:r>
                      <a:endParaRPr lang="cs-CZ" sz="18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09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Index změny počtu ekonomicky aktivních subjektů mezi 31. 12. 2018 a 31. 12. 2022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6.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solidFill>
                            <a:srgbClr val="00B050"/>
                          </a:solidFill>
                          <a:effectLst/>
                        </a:rPr>
                        <a:t>4.</a:t>
                      </a:r>
                      <a:endParaRPr lang="cs-CZ" sz="1800" b="1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solidFill>
                            <a:srgbClr val="C00000"/>
                          </a:solidFill>
                          <a:effectLst/>
                        </a:rPr>
                        <a:t>14.</a:t>
                      </a:r>
                      <a:endParaRPr lang="cs-CZ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8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Podíl nezaměstnaných osob (%) k 31. 12. 2022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solidFill>
                            <a:srgbClr val="C00000"/>
                          </a:solidFill>
                          <a:effectLst/>
                        </a:rPr>
                        <a:t>14.</a:t>
                      </a:r>
                      <a:endParaRPr lang="cs-CZ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13.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11.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0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spc="-20" baseline="0" dirty="0">
                          <a:solidFill>
                            <a:schemeClr val="tx1"/>
                          </a:solidFill>
                          <a:effectLst/>
                        </a:rPr>
                        <a:t>Podíl zaměstnaných osob ve službách k 26. 3. 2021</a:t>
                      </a:r>
                      <a:endParaRPr lang="cs-CZ" sz="1800" spc="-2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6.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solidFill>
                            <a:srgbClr val="00B050"/>
                          </a:solidFill>
                          <a:effectLst/>
                        </a:rPr>
                        <a:t>5.</a:t>
                      </a:r>
                      <a:endParaRPr lang="cs-CZ" sz="1800" b="1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4.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spc="-20" dirty="0">
                          <a:solidFill>
                            <a:schemeClr val="tx1"/>
                          </a:solidFill>
                          <a:effectLst/>
                        </a:rPr>
                        <a:t>Index změny počtu obyvatel v období 2018–2022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>
                          <a:solidFill>
                            <a:srgbClr val="C00000"/>
                          </a:solidFill>
                          <a:effectLst/>
                        </a:rPr>
                        <a:t>13.</a:t>
                      </a:r>
                      <a:endParaRPr lang="cs-CZ" sz="18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14.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solidFill>
                            <a:schemeClr val="tx1"/>
                          </a:solidFill>
                          <a:effectLst/>
                        </a:rPr>
                        <a:t>12.</a:t>
                      </a:r>
                      <a:endParaRPr lang="cs-CZ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09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chemeClr val="tx1"/>
                          </a:solidFill>
                          <a:effectLst/>
                        </a:rPr>
                        <a:t>Podíl obyvatel ve věku 15 let a více s vysokoškolským vzděláním k 26. 3. 2021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solidFill>
                            <a:srgbClr val="C00000"/>
                          </a:solidFill>
                          <a:effectLst/>
                        </a:rPr>
                        <a:t>13.</a:t>
                      </a:r>
                      <a:endParaRPr lang="cs-CZ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solidFill>
                            <a:srgbClr val="00B050"/>
                          </a:solidFill>
                          <a:effectLst/>
                        </a:rPr>
                        <a:t>5.</a:t>
                      </a:r>
                      <a:endParaRPr lang="cs-CZ" sz="1800" b="1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b="1" dirty="0">
                          <a:solidFill>
                            <a:srgbClr val="C00000"/>
                          </a:solidFill>
                          <a:effectLst/>
                        </a:rPr>
                        <a:t>14.</a:t>
                      </a:r>
                      <a:endParaRPr lang="cs-CZ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2" marR="68582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EA96F1-280D-1C93-7D23-0626748B3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013" y="620713"/>
            <a:ext cx="7272337" cy="7747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3000" dirty="0">
                <a:solidFill>
                  <a:srgbClr val="1F497D"/>
                </a:solidFill>
              </a:rPr>
              <a:t>Vývoj krajů a ČR – srovnání 2018 x 2022</a:t>
            </a:r>
            <a:br>
              <a:rPr lang="cs-CZ" sz="3000" dirty="0">
                <a:solidFill>
                  <a:srgbClr val="1F497D"/>
                </a:solidFill>
              </a:rPr>
            </a:br>
            <a:r>
              <a:rPr lang="cs-CZ" sz="3000" i="1" dirty="0">
                <a:solidFill>
                  <a:srgbClr val="1F497D"/>
                </a:solidFill>
              </a:rPr>
              <a:t>Změny v 16 základních ukazatelích</a:t>
            </a:r>
          </a:p>
        </p:txBody>
      </p:sp>
      <p:sp>
        <p:nvSpPr>
          <p:cNvPr id="14339" name="Zástupný symbol pro obsah 2">
            <a:extLst>
              <a:ext uri="{FF2B5EF4-FFF2-40B4-BE49-F238E27FC236}">
                <a16:creationId xmlns:a16="http://schemas.microsoft.com/office/drawing/2014/main" id="{377408AF-E1CB-9003-89B1-DB3A2653A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430" y="2781201"/>
            <a:ext cx="8280920" cy="4059287"/>
          </a:xfrm>
        </p:spPr>
        <p:txBody>
          <a:bodyPr rtlCol="0">
            <a:normAutofit/>
          </a:bodyPr>
          <a:lstStyle/>
          <a:p>
            <a:pPr marL="263525" lvl="1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006837"/>
              </a:buClr>
              <a:buFont typeface="Wingdings" panose="05000000000000000000" pitchFamily="2" charset="2"/>
              <a:buChar char="§"/>
              <a:defRPr/>
            </a:pPr>
            <a:endParaRPr lang="cs-CZ" altLang="cs-CZ" sz="2800" dirty="0">
              <a:highlight>
                <a:srgbClr val="C0C0C0"/>
              </a:highlight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None/>
              <a:defRPr/>
            </a:pPr>
            <a:endParaRPr lang="cs-CZ" altLang="cs-CZ" sz="1100" dirty="0"/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cs-CZ" altLang="cs-CZ" sz="16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16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1600" dirty="0"/>
          </a:p>
        </p:txBody>
      </p:sp>
      <p:sp>
        <p:nvSpPr>
          <p:cNvPr id="22532" name="Zástupný symbol pro číslo snímku 5">
            <a:extLst>
              <a:ext uri="{FF2B5EF4-FFF2-40B4-BE49-F238E27FC236}">
                <a16:creationId xmlns:a16="http://schemas.microsoft.com/office/drawing/2014/main" id="{BEBED551-355D-C278-6EC0-76F4EB4DD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32EFFC4-0980-4C11-98E9-A05F9154F51B}" type="slidenum">
              <a:rPr kumimoji="0" lang="cs-CZ" altLang="cs-CZ" sz="11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cs-CZ" altLang="cs-CZ" sz="11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ED9E88E8-F572-242F-04E6-6527D7E03586}"/>
              </a:ext>
            </a:extLst>
          </p:cNvPr>
          <p:cNvGraphicFramePr>
            <a:graphicFrameLocks noGrp="1"/>
          </p:cNvGraphicFramePr>
          <p:nvPr/>
        </p:nvGraphicFramePr>
        <p:xfrm>
          <a:off x="219075" y="1709738"/>
          <a:ext cx="8670924" cy="3438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03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0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03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7406"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Území</a:t>
                      </a:r>
                    </a:p>
                  </a:txBody>
                  <a:tcPr marL="91454" marR="9145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Počet ukazatelů se zlepšením (ze 16)</a:t>
                      </a:r>
                    </a:p>
                  </a:txBody>
                  <a:tcPr marL="91454" marR="9145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Počet ukazatelů s přiblížením k průměru</a:t>
                      </a:r>
                      <a:r>
                        <a:rPr lang="cs-CZ" sz="2200" baseline="0" dirty="0"/>
                        <a:t> ČR (ze 16)</a:t>
                      </a:r>
                      <a:endParaRPr lang="cs-CZ" sz="2200" dirty="0"/>
                    </a:p>
                  </a:txBody>
                  <a:tcPr marL="91454" marR="91454" marT="45719" marB="4571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499"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ČR </a:t>
                      </a:r>
                    </a:p>
                  </a:txBody>
                  <a:tcPr marL="91454" marR="9145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13</a:t>
                      </a:r>
                    </a:p>
                  </a:txBody>
                  <a:tcPr marL="91454" marR="9145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–</a:t>
                      </a:r>
                    </a:p>
                  </a:txBody>
                  <a:tcPr marL="91454" marR="91454" marT="45719" marB="4571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0499"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Ústecký kraj</a:t>
                      </a:r>
                    </a:p>
                  </a:txBody>
                  <a:tcPr marL="91454" marR="9145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11</a:t>
                      </a:r>
                    </a:p>
                  </a:txBody>
                  <a:tcPr marL="91454" marR="9145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6</a:t>
                      </a:r>
                    </a:p>
                  </a:txBody>
                  <a:tcPr marL="91454" marR="91454" marT="45719" marB="4571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9622"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Moravskoslezský</a:t>
                      </a:r>
                      <a:r>
                        <a:rPr lang="cs-CZ" sz="2200" baseline="0" dirty="0"/>
                        <a:t> kraj</a:t>
                      </a:r>
                      <a:endParaRPr lang="cs-CZ" sz="2200" dirty="0"/>
                    </a:p>
                  </a:txBody>
                  <a:tcPr marL="91454" marR="9145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12</a:t>
                      </a:r>
                    </a:p>
                  </a:txBody>
                  <a:tcPr marL="91454" marR="9145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7</a:t>
                      </a:r>
                    </a:p>
                  </a:txBody>
                  <a:tcPr marL="91454" marR="91454" marT="45719" marB="4571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0499"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Karlovarský kraj</a:t>
                      </a:r>
                    </a:p>
                  </a:txBody>
                  <a:tcPr marL="91454" marR="9145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9</a:t>
                      </a:r>
                    </a:p>
                  </a:txBody>
                  <a:tcPr marL="91454" marR="91454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4</a:t>
                      </a:r>
                    </a:p>
                  </a:txBody>
                  <a:tcPr marL="91454" marR="91454" marT="45719" marB="4571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872D98C-2C0C-425C-1F47-0EDAC542D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913" y="166688"/>
            <a:ext cx="7272337" cy="1152525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3000" dirty="0">
                <a:solidFill>
                  <a:srgbClr val="1F497D"/>
                </a:solidFill>
              </a:rPr>
              <a:t>Způsobilé výdaje z ESIF v období 2014–2020 ve strukturálně postižených krajích</a:t>
            </a:r>
          </a:p>
        </p:txBody>
      </p:sp>
      <p:sp>
        <p:nvSpPr>
          <p:cNvPr id="14339" name="Zástupný symbol pro obsah 2">
            <a:extLst>
              <a:ext uri="{FF2B5EF4-FFF2-40B4-BE49-F238E27FC236}">
                <a16:creationId xmlns:a16="http://schemas.microsoft.com/office/drawing/2014/main" id="{B7E659CF-F363-B962-68C4-AB9CB3B558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6356350"/>
            <a:ext cx="8280920" cy="123825"/>
          </a:xfrm>
        </p:spPr>
        <p:txBody>
          <a:bodyPr rtlCol="0">
            <a:normAutofit fontScale="25000" lnSpcReduction="20000"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dirty="0"/>
              <a:t>.</a:t>
            </a:r>
          </a:p>
          <a:p>
            <a:pPr marL="263525" lvl="1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006837"/>
              </a:buClr>
              <a:buFont typeface="Wingdings" panose="05000000000000000000" pitchFamily="2" charset="2"/>
              <a:buChar char="§"/>
              <a:defRPr/>
            </a:pPr>
            <a:endParaRPr lang="cs-CZ" altLang="cs-CZ" sz="2800" dirty="0">
              <a:highlight>
                <a:srgbClr val="C0C0C0"/>
              </a:highlight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None/>
              <a:defRPr/>
            </a:pPr>
            <a:endParaRPr lang="cs-CZ" altLang="cs-CZ" sz="1100" dirty="0"/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cs-CZ" altLang="cs-CZ" sz="16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16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1600" dirty="0"/>
          </a:p>
        </p:txBody>
      </p:sp>
      <p:sp>
        <p:nvSpPr>
          <p:cNvPr id="24580" name="Zástupný symbol pro číslo snímku 5">
            <a:extLst>
              <a:ext uri="{FF2B5EF4-FFF2-40B4-BE49-F238E27FC236}">
                <a16:creationId xmlns:a16="http://schemas.microsoft.com/office/drawing/2014/main" id="{07A9B42C-12C0-23F0-A733-97635344E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A081BC-BFD3-41B9-95D9-6ED9EF50DA24}" type="slidenum">
              <a:rPr kumimoji="0" lang="cs-CZ" altLang="cs-CZ" sz="11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cs-CZ" altLang="cs-CZ" sz="11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id="{7AFAC909-8975-E7A6-423F-0B75805E369D}"/>
              </a:ext>
            </a:extLst>
          </p:cNvPr>
          <p:cNvGraphicFramePr/>
          <p:nvPr/>
        </p:nvGraphicFramePr>
        <p:xfrm>
          <a:off x="378594" y="2204864"/>
          <a:ext cx="8441877" cy="4151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6D0326C-F281-09CC-CB1B-CF2C54BEA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138" y="301625"/>
            <a:ext cx="7272337" cy="11525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3000" dirty="0">
                <a:solidFill>
                  <a:srgbClr val="1F497D"/>
                </a:solidFill>
              </a:rPr>
              <a:t>Způsobilé výdaje z ESIF v období 2014–2020 ve strukturálně postižených krajích</a:t>
            </a:r>
            <a:br>
              <a:rPr lang="cs-CZ" sz="3000" dirty="0">
                <a:solidFill>
                  <a:srgbClr val="1F497D"/>
                </a:solidFill>
              </a:rPr>
            </a:br>
            <a:r>
              <a:rPr lang="cs-CZ" sz="3000" dirty="0">
                <a:solidFill>
                  <a:srgbClr val="1F497D"/>
                </a:solidFill>
              </a:rPr>
              <a:t>v přepočtu na obyvatele v roce 2022</a:t>
            </a:r>
          </a:p>
        </p:txBody>
      </p:sp>
      <p:sp>
        <p:nvSpPr>
          <p:cNvPr id="14339" name="Zástupný symbol pro obsah 2">
            <a:extLst>
              <a:ext uri="{FF2B5EF4-FFF2-40B4-BE49-F238E27FC236}">
                <a16:creationId xmlns:a16="http://schemas.microsoft.com/office/drawing/2014/main" id="{0D7EADCB-7700-9DB0-12EA-DA9397F33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6356350"/>
            <a:ext cx="8280920" cy="123825"/>
          </a:xfrm>
        </p:spPr>
        <p:txBody>
          <a:bodyPr rtlCol="0">
            <a:normAutofit fontScale="25000" lnSpcReduction="20000"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dirty="0"/>
              <a:t>.</a:t>
            </a:r>
          </a:p>
          <a:p>
            <a:pPr marL="263525" lvl="1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006837"/>
              </a:buClr>
              <a:buFont typeface="Wingdings" panose="05000000000000000000" pitchFamily="2" charset="2"/>
              <a:buChar char="§"/>
              <a:defRPr/>
            </a:pPr>
            <a:endParaRPr lang="cs-CZ" altLang="cs-CZ" sz="2800" dirty="0">
              <a:highlight>
                <a:srgbClr val="C0C0C0"/>
              </a:highlight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None/>
              <a:defRPr/>
            </a:pPr>
            <a:endParaRPr lang="cs-CZ" altLang="cs-CZ" sz="1100" dirty="0"/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cs-CZ" altLang="cs-CZ" sz="16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16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1600" dirty="0"/>
          </a:p>
        </p:txBody>
      </p:sp>
      <p:sp>
        <p:nvSpPr>
          <p:cNvPr id="26628" name="Zástupný symbol pro číslo snímku 5">
            <a:extLst>
              <a:ext uri="{FF2B5EF4-FFF2-40B4-BE49-F238E27FC236}">
                <a16:creationId xmlns:a16="http://schemas.microsoft.com/office/drawing/2014/main" id="{780497ED-8C19-57F6-CC98-13ECCCA64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75D8400-F428-41B7-8C6B-FA2DE460B9D8}" type="slidenum">
              <a:rPr kumimoji="0" lang="cs-CZ" altLang="cs-CZ" sz="11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cs-CZ" altLang="cs-CZ" sz="11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id="{146DC1F8-8AEB-329A-FFE6-DC67A5B80B87}"/>
              </a:ext>
            </a:extLst>
          </p:cNvPr>
          <p:cNvGraphicFramePr>
            <a:graphicFrameLocks/>
          </p:cNvGraphicFramePr>
          <p:nvPr/>
        </p:nvGraphicFramePr>
        <p:xfrm>
          <a:off x="251520" y="1352004"/>
          <a:ext cx="8778180" cy="5245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630" name="TextovéPole 2">
            <a:extLst>
              <a:ext uri="{FF2B5EF4-FFF2-40B4-BE49-F238E27FC236}">
                <a16:creationId xmlns:a16="http://schemas.microsoft.com/office/drawing/2014/main" id="{B695C93C-832F-BEA5-DE5C-B9D8D3743129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2022475" y="2544763"/>
            <a:ext cx="4679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způsobilé výdaje na obyvatele [Kč]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130D0AF-2D86-1EB4-6327-141C9D1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013" y="333375"/>
            <a:ext cx="7272337" cy="7747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3000" dirty="0" err="1">
                <a:solidFill>
                  <a:srgbClr val="1F497D"/>
                </a:solidFill>
              </a:rPr>
              <a:t>xxx</a:t>
            </a:r>
            <a:endParaRPr lang="cs-CZ" sz="3000" dirty="0">
              <a:solidFill>
                <a:srgbClr val="1F497D"/>
              </a:solidFill>
            </a:endParaRPr>
          </a:p>
        </p:txBody>
      </p:sp>
      <p:sp>
        <p:nvSpPr>
          <p:cNvPr id="14339" name="Zástupný symbol pro obsah 2">
            <a:extLst>
              <a:ext uri="{FF2B5EF4-FFF2-40B4-BE49-F238E27FC236}">
                <a16:creationId xmlns:a16="http://schemas.microsoft.com/office/drawing/2014/main" id="{3048670B-D95E-6138-78B0-138A6275E9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557338"/>
            <a:ext cx="8280920" cy="4922837"/>
          </a:xfrm>
        </p:spPr>
        <p:txBody>
          <a:bodyPr rtlCol="0">
            <a:normAutofit/>
          </a:bodyPr>
          <a:lstStyle/>
          <a:p>
            <a:pPr marL="263525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/>
              <a:t>….</a:t>
            </a:r>
          </a:p>
          <a:p>
            <a:pPr marL="263525" lvl="1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006837"/>
              </a:buClr>
              <a:buFont typeface="Wingdings" panose="05000000000000000000" pitchFamily="2" charset="2"/>
              <a:buChar char="§"/>
              <a:defRPr/>
            </a:pPr>
            <a:endParaRPr lang="cs-CZ" altLang="cs-CZ" sz="2800" dirty="0">
              <a:highlight>
                <a:srgbClr val="C0C0C0"/>
              </a:highlight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None/>
              <a:defRPr/>
            </a:pPr>
            <a:endParaRPr lang="cs-CZ" altLang="cs-CZ" sz="1100" dirty="0"/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cs-CZ" altLang="cs-CZ" sz="16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16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1600" dirty="0"/>
          </a:p>
        </p:txBody>
      </p:sp>
      <p:sp>
        <p:nvSpPr>
          <p:cNvPr id="28676" name="Zástupný symbol pro číslo snímku 5">
            <a:extLst>
              <a:ext uri="{FF2B5EF4-FFF2-40B4-BE49-F238E27FC236}">
                <a16:creationId xmlns:a16="http://schemas.microsoft.com/office/drawing/2014/main" id="{F2DDF46E-7184-E7C9-8006-EAA28D118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3A5D21-D52D-4B84-9844-450F90049BDB}" type="slidenum">
              <a:rPr kumimoji="0" lang="cs-CZ" altLang="cs-CZ" sz="11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cs-CZ" altLang="cs-CZ" sz="11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8677" name="Obrázek 4" descr="S:\_RESTART\MAPY\restart_dotace_2_opr.png">
            <a:extLst>
              <a:ext uri="{FF2B5EF4-FFF2-40B4-BE49-F238E27FC236}">
                <a16:creationId xmlns:a16="http://schemas.microsoft.com/office/drawing/2014/main" id="{A86A7355-3C32-7E4A-46AC-12E238CC39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" y="115888"/>
            <a:ext cx="8990013" cy="635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7F7520F-E4DA-4275-DA37-408A421BE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2713" y="404813"/>
            <a:ext cx="7272337" cy="7747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3000" dirty="0">
                <a:solidFill>
                  <a:srgbClr val="1F497D"/>
                </a:solidFill>
              </a:rPr>
              <a:t>HLAVNÍ TYPY ZMĚN STRATEGICKÉHO RÁMCE</a:t>
            </a:r>
          </a:p>
        </p:txBody>
      </p:sp>
      <p:sp>
        <p:nvSpPr>
          <p:cNvPr id="14339" name="Zástupný symbol pro obsah 2">
            <a:extLst>
              <a:ext uri="{FF2B5EF4-FFF2-40B4-BE49-F238E27FC236}">
                <a16:creationId xmlns:a16="http://schemas.microsoft.com/office/drawing/2014/main" id="{3447C0B7-D33E-A3B8-3E8B-968AD2BE5E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557338"/>
            <a:ext cx="8064896" cy="4922837"/>
          </a:xfrm>
        </p:spPr>
        <p:txBody>
          <a:bodyPr rtlCol="0">
            <a:normAutofit/>
          </a:bodyPr>
          <a:lstStyle/>
          <a:p>
            <a:pPr marL="263525" indent="-263525" eaLnBrk="1" fontAlgn="auto" hangingPunct="1">
              <a:spcBef>
                <a:spcPts val="0"/>
              </a:spcBef>
              <a:spcAft>
                <a:spcPts val="18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sz="2800" dirty="0"/>
              <a:t>Změny názvů pilířů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18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sz="2800" dirty="0"/>
              <a:t>Změny cílů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18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sz="2800" dirty="0"/>
              <a:t>Doplnění nových cílů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18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sz="2800" dirty="0"/>
              <a:t>Změny typových opatření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18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sz="2800" dirty="0"/>
              <a:t>Aktualizace uvozujících a analytických textů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18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sz="2800" dirty="0"/>
              <a:t>Úpravy formulací bez změny podstaty obsahu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endParaRPr lang="cs-CZ" altLang="cs-CZ" dirty="0"/>
          </a:p>
          <a:p>
            <a:pPr marL="263525" lvl="1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006837"/>
              </a:buClr>
              <a:buFont typeface="Wingdings" panose="05000000000000000000" pitchFamily="2" charset="2"/>
              <a:buChar char="§"/>
              <a:defRPr/>
            </a:pPr>
            <a:endParaRPr lang="cs-CZ" altLang="cs-CZ" sz="2800" dirty="0">
              <a:highlight>
                <a:srgbClr val="C0C0C0"/>
              </a:highlight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None/>
              <a:defRPr/>
            </a:pPr>
            <a:endParaRPr lang="cs-CZ" altLang="cs-CZ" sz="1100" dirty="0"/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cs-CZ" altLang="cs-CZ" sz="16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16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1600" dirty="0"/>
          </a:p>
        </p:txBody>
      </p:sp>
      <p:sp>
        <p:nvSpPr>
          <p:cNvPr id="30724" name="Zástupný symbol pro číslo snímku 5">
            <a:extLst>
              <a:ext uri="{FF2B5EF4-FFF2-40B4-BE49-F238E27FC236}">
                <a16:creationId xmlns:a16="http://schemas.microsoft.com/office/drawing/2014/main" id="{FA15F21D-5EAF-9E2D-AD63-22CE052F4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514530F-5B9F-4B23-8FAB-607C19D57941}" type="slidenum">
              <a:rPr kumimoji="0" lang="cs-CZ" altLang="cs-CZ" sz="11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cs-CZ" altLang="cs-CZ" sz="11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43A95C-CFD5-FAD1-D881-00B589E87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013" y="333375"/>
            <a:ext cx="7272337" cy="7747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3000" dirty="0">
                <a:solidFill>
                  <a:srgbClr val="1F497D"/>
                </a:solidFill>
              </a:rPr>
              <a:t>Změny pilířů</a:t>
            </a:r>
          </a:p>
        </p:txBody>
      </p:sp>
      <p:sp>
        <p:nvSpPr>
          <p:cNvPr id="14339" name="Zástupný symbol pro obsah 2">
            <a:extLst>
              <a:ext uri="{FF2B5EF4-FFF2-40B4-BE49-F238E27FC236}">
                <a16:creationId xmlns:a16="http://schemas.microsoft.com/office/drawing/2014/main" id="{86CEDBDF-0AEB-ED77-E169-38A72BFB9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268758"/>
            <a:ext cx="8280920" cy="5452717"/>
          </a:xfrm>
        </p:spPr>
        <p:txBody>
          <a:bodyPr rtlCol="0">
            <a:normAutofit fontScale="92500" lnSpcReduction="20000"/>
          </a:bodyPr>
          <a:lstStyle/>
          <a:p>
            <a:pPr marL="263525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/>
              <a:t>Pilíř A. Podnikání a inovace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/>
              <a:t>Pilíř B. </a:t>
            </a:r>
            <a:r>
              <a:rPr lang="cs-CZ" altLang="cs-CZ" b="1" dirty="0">
                <a:solidFill>
                  <a:srgbClr val="00B050"/>
                </a:solidFill>
              </a:rPr>
              <a:t>Přímé investice </a:t>
            </a:r>
            <a:r>
              <a:rPr lang="cs-CZ" altLang="cs-CZ" dirty="0"/>
              <a:t>(</a:t>
            </a:r>
            <a:r>
              <a:rPr lang="cs-CZ" altLang="cs-CZ" i="1" dirty="0"/>
              <a:t>původně Přímé </a:t>
            </a:r>
            <a:r>
              <a:rPr lang="cs-CZ" altLang="cs-CZ" i="1" dirty="0">
                <a:solidFill>
                  <a:srgbClr val="FF0000"/>
                </a:solidFill>
              </a:rPr>
              <a:t>zahraniční </a:t>
            </a:r>
            <a:r>
              <a:rPr lang="cs-CZ" altLang="cs-CZ" i="1" dirty="0"/>
              <a:t>investice</a:t>
            </a:r>
            <a:r>
              <a:rPr lang="cs-CZ" altLang="cs-CZ" dirty="0"/>
              <a:t>)</a:t>
            </a:r>
          </a:p>
          <a:p>
            <a:pPr marL="949325" lvl="2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/>
              <a:t>V cíli „</a:t>
            </a:r>
            <a:r>
              <a:rPr lang="cs-CZ" altLang="cs-CZ" b="1" dirty="0">
                <a:solidFill>
                  <a:srgbClr val="00B050"/>
                </a:solidFill>
              </a:rPr>
              <a:t>podnikatelské investice</a:t>
            </a:r>
            <a:r>
              <a:rPr lang="cs-CZ" altLang="cs-CZ" dirty="0"/>
              <a:t>“ místo „</a:t>
            </a:r>
            <a:r>
              <a:rPr lang="cs-CZ" altLang="cs-CZ" dirty="0">
                <a:solidFill>
                  <a:srgbClr val="FF0000"/>
                </a:solidFill>
              </a:rPr>
              <a:t>zahraničních investic</a:t>
            </a:r>
            <a:r>
              <a:rPr lang="cs-CZ" altLang="cs-CZ" dirty="0"/>
              <a:t>“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/>
              <a:t>Pilíř C. Pilíř Výzkum a vývoj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/>
              <a:t>Pilíř D. </a:t>
            </a:r>
            <a:r>
              <a:rPr lang="cs-CZ" altLang="cs-CZ" b="1" dirty="0">
                <a:solidFill>
                  <a:srgbClr val="00B050"/>
                </a:solidFill>
              </a:rPr>
              <a:t>Potenciál lidí </a:t>
            </a:r>
            <a:r>
              <a:rPr lang="cs-CZ" altLang="cs-CZ" dirty="0"/>
              <a:t>(</a:t>
            </a:r>
            <a:r>
              <a:rPr lang="cs-CZ" altLang="cs-CZ" i="1" dirty="0"/>
              <a:t>původně </a:t>
            </a:r>
            <a:r>
              <a:rPr lang="cs-CZ" altLang="cs-CZ" i="1" dirty="0">
                <a:solidFill>
                  <a:srgbClr val="FF0000"/>
                </a:solidFill>
              </a:rPr>
              <a:t>Lidské zdroje</a:t>
            </a:r>
            <a:r>
              <a:rPr lang="cs-CZ" altLang="cs-CZ" dirty="0"/>
              <a:t>)</a:t>
            </a:r>
          </a:p>
          <a:p>
            <a:pPr marL="949325" lvl="2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/>
              <a:t>Cíl: </a:t>
            </a:r>
            <a:r>
              <a:rPr lang="cs-CZ" altLang="cs-CZ" b="1" dirty="0">
                <a:solidFill>
                  <a:srgbClr val="00B050"/>
                </a:solidFill>
              </a:rPr>
              <a:t>Lidé schopní uplatnit se na trhu práce a díky </a:t>
            </a:r>
            <a:r>
              <a:rPr lang="cs-CZ" altLang="cs-CZ" b="1" dirty="0" err="1">
                <a:solidFill>
                  <a:srgbClr val="00B050"/>
                </a:solidFill>
              </a:rPr>
              <a:t>seberozvoji</a:t>
            </a:r>
            <a:r>
              <a:rPr lang="cs-CZ" altLang="cs-CZ" b="1" dirty="0">
                <a:solidFill>
                  <a:srgbClr val="00B050"/>
                </a:solidFill>
              </a:rPr>
              <a:t> zvyšovat kvalitu svého života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/>
              <a:t>Pilíř E. Sociální stabilizace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/>
              <a:t>Pilíř F Životní prostředí</a:t>
            </a:r>
          </a:p>
          <a:p>
            <a:pPr marL="895350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sz="2100" dirty="0"/>
              <a:t>Nový cíl: </a:t>
            </a:r>
            <a:r>
              <a:rPr lang="cs-CZ" altLang="cs-CZ" sz="2100" b="1" dirty="0">
                <a:solidFill>
                  <a:srgbClr val="00B050"/>
                </a:solidFill>
              </a:rPr>
              <a:t>F.4 Zvýšit </a:t>
            </a:r>
            <a:r>
              <a:rPr lang="cs-CZ" altLang="cs-CZ" sz="2100" b="1" dirty="0" err="1">
                <a:solidFill>
                  <a:srgbClr val="00B050"/>
                </a:solidFill>
              </a:rPr>
              <a:t>resilienci</a:t>
            </a:r>
            <a:r>
              <a:rPr lang="cs-CZ" altLang="cs-CZ" sz="2100" b="1" dirty="0">
                <a:solidFill>
                  <a:srgbClr val="00B050"/>
                </a:solidFill>
              </a:rPr>
              <a:t> území vůči dopadům klimatických změn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/>
              <a:t>Pilíř G. Infrastruktura a veřejná správa</a:t>
            </a:r>
          </a:p>
          <a:p>
            <a:pPr marL="949325" lvl="2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/>
              <a:t>Podtitul: </a:t>
            </a:r>
            <a:r>
              <a:rPr lang="cs-CZ" altLang="cs-CZ" b="1" dirty="0">
                <a:solidFill>
                  <a:srgbClr val="00B050"/>
                </a:solidFill>
              </a:rPr>
              <a:t>a posílit kompetence a kapacitu veřejné správy</a:t>
            </a:r>
            <a:r>
              <a:rPr lang="cs-CZ" altLang="cs-CZ" dirty="0"/>
              <a:t>.</a:t>
            </a:r>
          </a:p>
          <a:p>
            <a:pPr marL="949325" lvl="2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/>
              <a:t>Cíl: </a:t>
            </a:r>
            <a:r>
              <a:rPr lang="cs-CZ" altLang="cs-CZ" b="1" dirty="0">
                <a:solidFill>
                  <a:srgbClr val="00B050"/>
                </a:solidFill>
              </a:rPr>
              <a:t>(</a:t>
            </a:r>
            <a:r>
              <a:rPr lang="cs-CZ" altLang="cs-CZ" b="1" dirty="0" err="1">
                <a:solidFill>
                  <a:srgbClr val="00B050"/>
                </a:solidFill>
              </a:rPr>
              <a:t>iii</a:t>
            </a:r>
            <a:r>
              <a:rPr lang="cs-CZ" altLang="cs-CZ" b="1" dirty="0">
                <a:solidFill>
                  <a:srgbClr val="00B050"/>
                </a:solidFill>
              </a:rPr>
              <a:t>) zkvalitnit veřejnou správu tak, aby byla schopna rychle reagovat na rostoucí společenské výzvy.</a:t>
            </a:r>
          </a:p>
          <a:p>
            <a:pPr marL="949325" lvl="2" indent="-263525" eaLnBrk="1" fontAlgn="auto" hangingPunct="1"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dirty="0"/>
              <a:t>Nový cíl: </a:t>
            </a:r>
            <a:r>
              <a:rPr lang="cs-CZ" altLang="cs-CZ" b="1" dirty="0">
                <a:solidFill>
                  <a:srgbClr val="00B050"/>
                </a:solidFill>
              </a:rPr>
              <a:t>G.3…</a:t>
            </a:r>
            <a:endParaRPr lang="cs-CZ" altLang="cs-CZ" sz="2800" dirty="0">
              <a:highlight>
                <a:srgbClr val="C0C0C0"/>
              </a:highlight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None/>
              <a:defRPr/>
            </a:pPr>
            <a:endParaRPr lang="cs-CZ" altLang="cs-CZ" sz="1100" dirty="0"/>
          </a:p>
          <a:p>
            <a:pPr marL="0" indent="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cs-CZ" altLang="cs-CZ" sz="16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1600" dirty="0"/>
          </a:p>
          <a:p>
            <a:pPr eaLnBrk="1" fontAlgn="auto" hangingPunct="1">
              <a:spcAft>
                <a:spcPts val="0"/>
              </a:spcAft>
              <a:buFont typeface="Calibri" panose="020F0502020204030204" pitchFamily="34" charset="0"/>
              <a:buChar char="»"/>
              <a:defRPr/>
            </a:pPr>
            <a:endParaRPr lang="cs-CZ" altLang="cs-CZ" sz="1600" dirty="0"/>
          </a:p>
        </p:txBody>
      </p:sp>
      <p:sp>
        <p:nvSpPr>
          <p:cNvPr id="32772" name="Zástupný symbol pro číslo snímku 5">
            <a:extLst>
              <a:ext uri="{FF2B5EF4-FFF2-40B4-BE49-F238E27FC236}">
                <a16:creationId xmlns:a16="http://schemas.microsoft.com/office/drawing/2014/main" id="{C6757217-1DD4-06C0-B1FD-75E825113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C9C937-1EAE-4CC7-8CD3-B61C5110C209}" type="slidenum">
              <a:rPr kumimoji="0" lang="cs-CZ" altLang="cs-CZ" sz="11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cs-CZ" altLang="cs-CZ" sz="11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D896E1-82B1-7ABF-1804-42F08AF7C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3" y="404813"/>
            <a:ext cx="7921625" cy="11509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lnSpc>
                <a:spcPct val="100000"/>
              </a:lnSpc>
              <a:spcAft>
                <a:spcPts val="600"/>
              </a:spcAft>
              <a:defRPr/>
            </a:pPr>
            <a:r>
              <a:rPr lang="cs-CZ" sz="3100" dirty="0">
                <a:solidFill>
                  <a:srgbClr val="1F497D"/>
                </a:solidFill>
              </a:rPr>
              <a:t>Nový strategický cíl </a:t>
            </a:r>
            <a:r>
              <a:rPr lang="cs-CZ" sz="3100" dirty="0">
                <a:solidFill>
                  <a:srgbClr val="00B050"/>
                </a:solidFill>
              </a:rPr>
              <a:t>G.3</a:t>
            </a:r>
            <a:br>
              <a:rPr lang="cs-CZ" sz="3100" dirty="0">
                <a:solidFill>
                  <a:srgbClr val="1F497D"/>
                </a:solidFill>
              </a:rPr>
            </a:br>
            <a:r>
              <a:rPr lang="cs-CZ" sz="2200" dirty="0">
                <a:solidFill>
                  <a:srgbClr val="00B050"/>
                </a:solidFill>
              </a:rPr>
              <a:t>Podpora kompetencí a zvýšení administrativní kapacity ve veřejné správě</a:t>
            </a:r>
            <a:br>
              <a:rPr lang="cs-CZ" sz="3000" dirty="0">
                <a:solidFill>
                  <a:srgbClr val="1F497D"/>
                </a:solidFill>
              </a:rPr>
            </a:br>
            <a:r>
              <a:rPr lang="cs-CZ" sz="2200" dirty="0">
                <a:solidFill>
                  <a:srgbClr val="1F497D"/>
                </a:solidFill>
              </a:rPr>
              <a:t>Průřezové téma s velkým potenciálem ovlivnění dalších pilířů</a:t>
            </a:r>
            <a:endParaRPr lang="cs-CZ" sz="3000" dirty="0">
              <a:solidFill>
                <a:srgbClr val="1F497D"/>
              </a:solidFill>
            </a:endParaRPr>
          </a:p>
        </p:txBody>
      </p:sp>
      <p:sp>
        <p:nvSpPr>
          <p:cNvPr id="14339" name="Zástupný symbol pro obsah 2">
            <a:extLst>
              <a:ext uri="{FF2B5EF4-FFF2-40B4-BE49-F238E27FC236}">
                <a16:creationId xmlns:a16="http://schemas.microsoft.com/office/drawing/2014/main" id="{0F12FD47-8D69-8EE5-3DCB-5189F15A7A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1268413"/>
            <a:ext cx="8713788" cy="5329237"/>
          </a:xfrm>
        </p:spPr>
        <p:txBody>
          <a:bodyPr rtlCol="0">
            <a:noAutofit/>
          </a:bodyPr>
          <a:lstStyle/>
          <a:p>
            <a:pPr marL="85725" indent="0" eaLnBrk="1" fontAlgn="auto" hangingPunct="1">
              <a:spcBef>
                <a:spcPts val="0"/>
              </a:spcBef>
              <a:spcAft>
                <a:spcPts val="6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endParaRPr lang="cs-CZ" altLang="cs-CZ" sz="1900" dirty="0"/>
          </a:p>
          <a:p>
            <a:pPr marL="85725" indent="0" eaLnBrk="1" fontAlgn="auto" hangingPunct="1">
              <a:spcBef>
                <a:spcPts val="0"/>
              </a:spcBef>
              <a:spcAft>
                <a:spcPts val="600"/>
              </a:spcAft>
              <a:buClr>
                <a:srgbClr val="1F497D"/>
              </a:buClr>
              <a:buFont typeface="Wingdings" panose="05000000000000000000" pitchFamily="2" charset="2"/>
              <a:buNone/>
              <a:defRPr/>
            </a:pPr>
            <a:r>
              <a:rPr lang="cs-CZ" altLang="cs-CZ" sz="1900" dirty="0"/>
              <a:t>Typová opatření:</a:t>
            </a:r>
          </a:p>
          <a:p>
            <a:pPr marL="360363" indent="-26828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pl-PL" altLang="cs-CZ" sz="1900" b="1" dirty="0">
                <a:solidFill>
                  <a:srgbClr val="00B050"/>
                </a:solidFill>
              </a:rPr>
              <a:t>Posilování místních/regionálních adm. a odb. kapacit a rozvojových struktur</a:t>
            </a:r>
          </a:p>
          <a:p>
            <a:pPr marL="360363" indent="-26828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pl-PL" altLang="cs-CZ" sz="1900" b="1" dirty="0">
                <a:solidFill>
                  <a:srgbClr val="00B050"/>
                </a:solidFill>
              </a:rPr>
              <a:t>Zvýhodnění společných projektů obcí – </a:t>
            </a:r>
            <a:r>
              <a:rPr lang="pl-PL" altLang="cs-CZ" sz="1900" dirty="0">
                <a:solidFill>
                  <a:srgbClr val="00B050"/>
                </a:solidFill>
              </a:rPr>
              <a:t>realizace více nadmístních projektů...</a:t>
            </a:r>
          </a:p>
          <a:p>
            <a:pPr marL="360363" indent="-26828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pl-PL" altLang="cs-CZ" sz="1900" dirty="0">
                <a:solidFill>
                  <a:srgbClr val="00B050"/>
                </a:solidFill>
              </a:rPr>
              <a:t>Příprava strategií a projektových záměrů pro období 2028+...</a:t>
            </a:r>
          </a:p>
          <a:p>
            <a:pPr marL="360363" indent="-26828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pl-PL" altLang="cs-CZ" sz="1900" b="1" dirty="0">
                <a:solidFill>
                  <a:srgbClr val="00B050"/>
                </a:solidFill>
              </a:rPr>
              <a:t>Rozšíření a zkvalitnění systému vzdělávání ve veřejné správě ...</a:t>
            </a:r>
          </a:p>
          <a:p>
            <a:pPr marL="360363" indent="-26828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pl-PL" altLang="cs-CZ" sz="1900" b="1" dirty="0">
                <a:solidFill>
                  <a:srgbClr val="00B050"/>
                </a:solidFill>
              </a:rPr>
              <a:t>Posilování data-driven přístupů a evidence-based přístupů při budování znalostní společnosti v činnosti veřejné správy</a:t>
            </a:r>
          </a:p>
          <a:p>
            <a:pPr marL="360363" indent="-26828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pl-PL" altLang="cs-CZ" sz="1900" b="1" dirty="0">
                <a:solidFill>
                  <a:srgbClr val="00B050"/>
                </a:solidFill>
              </a:rPr>
              <a:t>Zvýšení znalostí a dovednosti volených zástupců územních samosprávných celků v oblasti strategického řízení</a:t>
            </a:r>
            <a:r>
              <a:rPr lang="pl-PL" altLang="cs-CZ" sz="1900" dirty="0">
                <a:solidFill>
                  <a:srgbClr val="00B050"/>
                </a:solidFill>
              </a:rPr>
              <a:t>, např. ve spolupráci s SMO ČR a SMS ČR</a:t>
            </a:r>
          </a:p>
          <a:p>
            <a:pPr marL="360363" indent="-26828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pl-PL" altLang="cs-CZ" sz="1900" b="1" dirty="0">
                <a:solidFill>
                  <a:srgbClr val="00B050"/>
                </a:solidFill>
              </a:rPr>
              <a:t>Pokračování podpory zastřešujících programů administrovaných z úrovně krajů na přípravu projektové dokumentace obcí </a:t>
            </a:r>
            <a:r>
              <a:rPr lang="pl-PL" altLang="cs-CZ" sz="1900" dirty="0">
                <a:solidFill>
                  <a:srgbClr val="00B050"/>
                </a:solidFill>
              </a:rPr>
              <a:t>– vouchery pro VS financovaný z OP ST</a:t>
            </a:r>
          </a:p>
          <a:p>
            <a:pPr marL="360363" indent="-268288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r>
              <a:rPr lang="pl-PL" altLang="cs-CZ" sz="1900" b="1" dirty="0">
                <a:solidFill>
                  <a:srgbClr val="00B050"/>
                </a:solidFill>
              </a:rPr>
              <a:t>Financování (podpora) projektových záměrů formou ex-ante</a:t>
            </a:r>
          </a:p>
          <a:p>
            <a:pPr marL="360363" indent="-268288" eaLnBrk="1" fontAlgn="auto" hangingPunct="1"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endParaRPr lang="pl-PL" altLang="cs-CZ" sz="1900" b="1" dirty="0">
              <a:solidFill>
                <a:srgbClr val="00B050"/>
              </a:solidFill>
            </a:endParaRPr>
          </a:p>
          <a:p>
            <a:pPr marL="360363" indent="-268288" eaLnBrk="1" fontAlgn="auto" hangingPunct="1">
              <a:spcBef>
                <a:spcPts val="0"/>
              </a:spcBef>
              <a:spcAft>
                <a:spcPts val="400"/>
              </a:spcAft>
              <a:buClr>
                <a:srgbClr val="1F497D"/>
              </a:buClr>
              <a:buFont typeface="Wingdings" panose="05000000000000000000" pitchFamily="2" charset="2"/>
              <a:buChar char="§"/>
              <a:defRPr/>
            </a:pPr>
            <a:endParaRPr lang="pl-PL" altLang="cs-CZ" sz="1900" b="1" dirty="0">
              <a:solidFill>
                <a:srgbClr val="00B050"/>
              </a:solidFill>
            </a:endParaRPr>
          </a:p>
        </p:txBody>
      </p:sp>
      <p:sp>
        <p:nvSpPr>
          <p:cNvPr id="34820" name="Zástupný symbol pro číslo snímku 5">
            <a:extLst>
              <a:ext uri="{FF2B5EF4-FFF2-40B4-BE49-F238E27FC236}">
                <a16:creationId xmlns:a16="http://schemas.microsoft.com/office/drawing/2014/main" id="{885F5D9A-43F0-997C-8462-1D439A19F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97C9732-523B-4DA8-A740-C867F6B2AD98}" type="slidenum">
              <a:rPr kumimoji="0" lang="cs-CZ" altLang="cs-CZ" sz="11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cs-CZ" altLang="cs-CZ" sz="11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Obrázek 8">
            <a:extLst>
              <a:ext uri="{FF2B5EF4-FFF2-40B4-BE49-F238E27FC236}">
                <a16:creationId xmlns:a16="http://schemas.microsoft.com/office/drawing/2014/main" id="{C717ECD9-B9FE-7ED7-6AB0-052A16CC19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038" y="5172075"/>
            <a:ext cx="987425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Zástupný symbol pro obsah 2">
            <a:extLst>
              <a:ext uri="{FF2B5EF4-FFF2-40B4-BE49-F238E27FC236}">
                <a16:creationId xmlns:a16="http://schemas.microsoft.com/office/drawing/2014/main" id="{8F9586C4-C4CC-1A27-58DC-89636CD51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688" y="5346700"/>
            <a:ext cx="4175125" cy="792163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cs-CZ" altLang="cs-CZ" sz="3200" b="1">
                <a:solidFill>
                  <a:srgbClr val="267C43"/>
                </a:solidFill>
              </a:rPr>
              <a:t>Děkujeme za pozornost</a:t>
            </a:r>
            <a:endParaRPr lang="en-GB" altLang="cs-CZ" sz="3200" b="1">
              <a:solidFill>
                <a:srgbClr val="267C43"/>
              </a:solidFill>
            </a:endParaRPr>
          </a:p>
        </p:txBody>
      </p:sp>
      <p:sp>
        <p:nvSpPr>
          <p:cNvPr id="36868" name="Zástupný symbol pro obsah 2">
            <a:extLst>
              <a:ext uri="{FF2B5EF4-FFF2-40B4-BE49-F238E27FC236}">
                <a16:creationId xmlns:a16="http://schemas.microsoft.com/office/drawing/2014/main" id="{BD1BAE86-D01F-1358-B287-1A5A13613803}"/>
              </a:ext>
            </a:extLst>
          </p:cNvPr>
          <p:cNvSpPr txBox="1">
            <a:spLocks/>
          </p:cNvSpPr>
          <p:nvPr/>
        </p:nvSpPr>
        <p:spPr bwMode="auto">
          <a:xfrm>
            <a:off x="3908109" y="5172075"/>
            <a:ext cx="467995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175" indent="-3175"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175" marR="0" lvl="0" indent="-3175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Ing. Zdeněk Šilhan, Ph.D.</a:t>
            </a:r>
          </a:p>
          <a:p>
            <a:pPr marL="3175" marR="0" lvl="0" indent="-3175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cs-CZ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GaREP</a:t>
            </a:r>
            <a:r>
              <a:rPr kumimoji="0" lang="en-GB" altLang="cs-CZ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cs-CZ" altLang="cs-CZ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spol. s r.o., Brno</a:t>
            </a:r>
          </a:p>
          <a:p>
            <a:pPr marL="3175" marR="0" lvl="0" indent="-3175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hlinkClick r:id="rId4"/>
              </a:rPr>
              <a:t>garep</a:t>
            </a:r>
            <a:r>
              <a:rPr kumimoji="0" lang="en-US" alt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hlinkClick r:id="rId4"/>
              </a:rPr>
              <a:t>@</a:t>
            </a:r>
            <a:r>
              <a:rPr kumimoji="0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hlinkClick r:id="rId4"/>
              </a:rPr>
              <a:t>garep.cz</a:t>
            </a:r>
            <a:r>
              <a:rPr kumimoji="0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GB" alt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hlinkClick r:id="rId5"/>
              </a:rPr>
              <a:t>www.garep.cz</a:t>
            </a:r>
            <a:endParaRPr kumimoji="0" lang="en-GB" alt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6869" name="Zástupný symbol pro číslo snímku 1">
            <a:extLst>
              <a:ext uri="{FF2B5EF4-FFF2-40B4-BE49-F238E27FC236}">
                <a16:creationId xmlns:a16="http://schemas.microsoft.com/office/drawing/2014/main" id="{F76CB98A-0506-5126-63E5-FD52C40EC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628650" y="6356350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73A739-7C98-4A0F-93E5-46B40A36CF47}" type="slidenum">
              <a:rPr kumimoji="0" lang="cs-CZ" altLang="cs-CZ" sz="11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cs-CZ" altLang="cs-CZ" sz="11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6870" name="Obrázek 1">
            <a:extLst>
              <a:ext uri="{FF2B5EF4-FFF2-40B4-BE49-F238E27FC236}">
                <a16:creationId xmlns:a16="http://schemas.microsoft.com/office/drawing/2014/main" id="{CCA6DE7F-6EB4-39B9-5293-45C80D8A9B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TextovéPole 2">
            <a:extLst>
              <a:ext uri="{FF2B5EF4-FFF2-40B4-BE49-F238E27FC236}">
                <a16:creationId xmlns:a16="http://schemas.microsoft.com/office/drawing/2014/main" id="{01F05AF1-66E6-36E0-02CB-8E90D90A8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9338" y="2781300"/>
            <a:ext cx="1368425" cy="431800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Zástupný obsah 1">
            <a:extLst>
              <a:ext uri="{FF2B5EF4-FFF2-40B4-BE49-F238E27FC236}">
                <a16:creationId xmlns:a16="http://schemas.microsoft.com/office/drawing/2014/main" id="{60AC7EEF-C241-19C0-4189-F8B89EBDB3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9357475"/>
              </p:ext>
            </p:extLst>
          </p:nvPr>
        </p:nvGraphicFramePr>
        <p:xfrm>
          <a:off x="628650" y="1743075"/>
          <a:ext cx="7753350" cy="4433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Nadpis 1">
            <a:extLst>
              <a:ext uri="{FF2B5EF4-FFF2-40B4-BE49-F238E27FC236}">
                <a16:creationId xmlns:a16="http://schemas.microsoft.com/office/drawing/2014/main" id="{458E9DDE-D596-4EFB-BA83-B2E7CC14E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014" y="244763"/>
            <a:ext cx="7886700" cy="872547"/>
          </a:xfrm>
        </p:spPr>
        <p:txBody>
          <a:bodyPr>
            <a:normAutofit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Hlavní agendy týmu RESTART 2023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AA34B5DB-E2F2-4FDA-A282-73F0611505C2}"/>
              </a:ext>
            </a:extLst>
          </p:cNvPr>
          <p:cNvSpPr txBox="1"/>
          <p:nvPr/>
        </p:nvSpPr>
        <p:spPr>
          <a:xfrm>
            <a:off x="127509" y="5580654"/>
            <a:ext cx="1848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Konzultant: Tomáš Burdych</a:t>
            </a:r>
          </a:p>
        </p:txBody>
      </p:sp>
    </p:spTree>
    <p:extLst>
      <p:ext uri="{BB962C8B-B14F-4D97-AF65-F5344CB8AC3E}">
        <p14:creationId xmlns:p14="http://schemas.microsoft.com/office/powerpoint/2010/main" val="198137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486025" y="208716"/>
            <a:ext cx="6334125" cy="826000"/>
          </a:xfrm>
        </p:spPr>
        <p:txBody>
          <a:bodyPr>
            <a:normAutofit fontScale="90000"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Stav naplňování opatření AP1 – AP5</a:t>
            </a:r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A5AD50A8-75C2-4061-8D88-326C6324A0BD}"/>
              </a:ext>
            </a:extLst>
          </p:cNvPr>
          <p:cNvGrpSpPr/>
          <p:nvPr/>
        </p:nvGrpSpPr>
        <p:grpSpPr>
          <a:xfrm>
            <a:off x="162739" y="1763106"/>
            <a:ext cx="8657410" cy="4572870"/>
            <a:chOff x="19050" y="0"/>
            <a:chExt cx="5851585" cy="2311418"/>
          </a:xfrm>
        </p:grpSpPr>
        <p:sp>
          <p:nvSpPr>
            <p:cNvPr id="6" name="Zaoblený obdélník 222255676">
              <a:extLst>
                <a:ext uri="{FF2B5EF4-FFF2-40B4-BE49-F238E27FC236}">
                  <a16:creationId xmlns:a16="http://schemas.microsoft.com/office/drawing/2014/main" id="{44DF493E-A72D-448B-B35F-31235CEE6340}"/>
                </a:ext>
              </a:extLst>
            </p:cNvPr>
            <p:cNvSpPr/>
            <p:nvPr/>
          </p:nvSpPr>
          <p:spPr>
            <a:xfrm>
              <a:off x="2277351" y="533852"/>
              <a:ext cx="1549400" cy="745843"/>
            </a:xfrm>
            <a:prstGeom prst="roundRect">
              <a:avLst>
                <a:gd name="adj" fmla="val 0"/>
              </a:avLst>
            </a:prstGeom>
            <a:solidFill>
              <a:srgbClr val="00B050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20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SPLNĚNO</a:t>
              </a:r>
              <a:endParaRPr lang="cs-CZ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2000" b="1" dirty="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47</a:t>
              </a:r>
              <a:r>
                <a:rPr lang="cs-CZ" sz="20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opatření</a:t>
              </a:r>
              <a:endParaRPr lang="cs-CZ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Zaoblený obdélník 222255675">
              <a:extLst>
                <a:ext uri="{FF2B5EF4-FFF2-40B4-BE49-F238E27FC236}">
                  <a16:creationId xmlns:a16="http://schemas.microsoft.com/office/drawing/2014/main" id="{7D6E4E08-05C7-497A-A72D-588794989D8F}"/>
                </a:ext>
              </a:extLst>
            </p:cNvPr>
            <p:cNvSpPr/>
            <p:nvPr/>
          </p:nvSpPr>
          <p:spPr>
            <a:xfrm>
              <a:off x="4168599" y="757378"/>
              <a:ext cx="1638470" cy="42721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20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r>
                <a:rPr lang="cs-CZ" sz="16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 REALIZACI</a:t>
              </a:r>
              <a:endParaRPr lang="cs-CZ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16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43 opatření</a:t>
              </a:r>
              <a:endParaRPr lang="cs-CZ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Zaoblený obdélník 222255678">
              <a:extLst>
                <a:ext uri="{FF2B5EF4-FFF2-40B4-BE49-F238E27FC236}">
                  <a16:creationId xmlns:a16="http://schemas.microsoft.com/office/drawing/2014/main" id="{0CD89646-91BD-424E-9F6A-41AAAF180707}"/>
                </a:ext>
              </a:extLst>
            </p:cNvPr>
            <p:cNvSpPr/>
            <p:nvPr/>
          </p:nvSpPr>
          <p:spPr>
            <a:xfrm>
              <a:off x="4319894" y="1853811"/>
              <a:ext cx="1429235" cy="457607"/>
            </a:xfrm>
            <a:prstGeom prst="roundRect">
              <a:avLst>
                <a:gd name="adj" fmla="val 0"/>
              </a:avLst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</a:pPr>
              <a:endParaRPr lang="cs-CZ" sz="16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</a:pPr>
              <a:r>
                <a:rPr lang="cs-CZ" sz="16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PROBLÉMY </a:t>
              </a:r>
              <a:endParaRPr lang="cs-CZ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</a:pPr>
              <a:r>
                <a:rPr lang="cs-CZ" sz="16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PŘI REALIZACI</a:t>
              </a:r>
              <a:endParaRPr lang="cs-CZ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</a:pPr>
              <a:r>
                <a:rPr lang="cs-CZ" sz="16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 opatření</a:t>
              </a:r>
              <a:endParaRPr lang="cs-CZ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20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  <p:grpSp>
          <p:nvGrpSpPr>
            <p:cNvPr id="9" name="Skupina 8">
              <a:extLst>
                <a:ext uri="{FF2B5EF4-FFF2-40B4-BE49-F238E27FC236}">
                  <a16:creationId xmlns:a16="http://schemas.microsoft.com/office/drawing/2014/main" id="{B9F2C68A-8083-4086-8FD6-408A679D2D0C}"/>
                </a:ext>
              </a:extLst>
            </p:cNvPr>
            <p:cNvGrpSpPr/>
            <p:nvPr/>
          </p:nvGrpSpPr>
          <p:grpSpPr>
            <a:xfrm>
              <a:off x="19050" y="396524"/>
              <a:ext cx="2103603" cy="1280939"/>
              <a:chOff x="19050" y="167924"/>
              <a:chExt cx="2103603" cy="1280939"/>
            </a:xfrm>
          </p:grpSpPr>
          <p:sp>
            <p:nvSpPr>
              <p:cNvPr id="14" name="Pětiúhelník 222255670">
                <a:extLst>
                  <a:ext uri="{FF2B5EF4-FFF2-40B4-BE49-F238E27FC236}">
                    <a16:creationId xmlns:a16="http://schemas.microsoft.com/office/drawing/2014/main" id="{C0AE10A2-D8EA-4F9C-B9AD-9886A53513A0}"/>
                  </a:ext>
                </a:extLst>
              </p:cNvPr>
              <p:cNvSpPr/>
              <p:nvPr/>
            </p:nvSpPr>
            <p:spPr>
              <a:xfrm>
                <a:off x="20803" y="167924"/>
                <a:ext cx="2101850" cy="424587"/>
              </a:xfrm>
              <a:prstGeom prst="homePlat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cs-CZ" sz="2000" b="1" dirty="0">
                    <a:solidFill>
                      <a:srgbClr val="FFFFFF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104 </a:t>
                </a:r>
                <a:r>
                  <a:rPr lang="cs-CZ" sz="2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opatření</a:t>
                </a:r>
                <a:endParaRPr lang="cs-CZ" sz="20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Pětiúhelník 222255672">
                <a:extLst>
                  <a:ext uri="{FF2B5EF4-FFF2-40B4-BE49-F238E27FC236}">
                    <a16:creationId xmlns:a16="http://schemas.microsoft.com/office/drawing/2014/main" id="{6CBEFD7C-837A-4003-9C72-55932EA7087A}"/>
                  </a:ext>
                </a:extLst>
              </p:cNvPr>
              <p:cNvSpPr/>
              <p:nvPr/>
            </p:nvSpPr>
            <p:spPr>
              <a:xfrm>
                <a:off x="19050" y="1058973"/>
                <a:ext cx="2025650" cy="389890"/>
              </a:xfrm>
              <a:prstGeom prst="homePlat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cs-CZ" sz="20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Realizace 2017–2030</a:t>
                </a:r>
                <a:endParaRPr lang="cs-CZ" sz="20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" name="Zaoblený obdélník 58">
              <a:extLst>
                <a:ext uri="{FF2B5EF4-FFF2-40B4-BE49-F238E27FC236}">
                  <a16:creationId xmlns:a16="http://schemas.microsoft.com/office/drawing/2014/main" id="{2B45EFF8-9759-4181-A1DD-0A4979DA1F4D}"/>
                </a:ext>
              </a:extLst>
            </p:cNvPr>
            <p:cNvSpPr/>
            <p:nvPr/>
          </p:nvSpPr>
          <p:spPr>
            <a:xfrm>
              <a:off x="4168600" y="1279695"/>
              <a:ext cx="1638470" cy="427217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16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INICIACE</a:t>
              </a:r>
              <a:endParaRPr lang="cs-CZ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1600" b="1" dirty="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9</a:t>
              </a:r>
              <a:r>
                <a:rPr lang="cs-CZ" sz="16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opatření</a:t>
              </a:r>
              <a:endParaRPr lang="cs-CZ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Zaoblený obdélník 222255678">
              <a:extLst>
                <a:ext uri="{FF2B5EF4-FFF2-40B4-BE49-F238E27FC236}">
                  <a16:creationId xmlns:a16="http://schemas.microsoft.com/office/drawing/2014/main" id="{65E98284-B3E9-4AF6-B11D-6A38E1FFCABB}"/>
                </a:ext>
              </a:extLst>
            </p:cNvPr>
            <p:cNvSpPr/>
            <p:nvPr/>
          </p:nvSpPr>
          <p:spPr>
            <a:xfrm>
              <a:off x="3981450" y="0"/>
              <a:ext cx="1889185" cy="684818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2000" b="1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r>
                <a:rPr lang="cs-CZ" sz="2000" b="1" dirty="0">
                  <a:solidFill>
                    <a:srgbClr val="00000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KTUÁLNĚ </a:t>
              </a:r>
              <a:r>
                <a:rPr lang="cs-CZ" sz="2000" b="1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SLEDOVANÝCH</a:t>
              </a:r>
              <a:endParaRPr lang="cs-CZ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2000" b="1" dirty="0">
                  <a:solidFill>
                    <a:srgbClr val="00000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55 </a:t>
              </a:r>
              <a:r>
                <a:rPr lang="cs-CZ" sz="2000" b="1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opatření</a:t>
              </a:r>
              <a:endParaRPr lang="cs-CZ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Obdélník 2">
            <a:extLst>
              <a:ext uri="{FF2B5EF4-FFF2-40B4-BE49-F238E27FC236}">
                <a16:creationId xmlns:a16="http://schemas.microsoft.com/office/drawing/2014/main" id="{8C05E73A-DD49-412A-57B2-501FAA5CF673}"/>
              </a:ext>
            </a:extLst>
          </p:cNvPr>
          <p:cNvSpPr/>
          <p:nvPr/>
        </p:nvSpPr>
        <p:spPr>
          <a:xfrm>
            <a:off x="3580197" y="4435217"/>
            <a:ext cx="2139722" cy="9144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VYŘAZENO</a:t>
            </a:r>
          </a:p>
          <a:p>
            <a:pPr algn="ctr"/>
            <a:r>
              <a:rPr lang="cs-CZ" dirty="0">
                <a:solidFill>
                  <a:schemeClr val="tx1"/>
                </a:solidFill>
              </a:rPr>
              <a:t>2 opatření</a:t>
            </a:r>
          </a:p>
        </p:txBody>
      </p:sp>
    </p:spTree>
    <p:extLst>
      <p:ext uri="{BB962C8B-B14F-4D97-AF65-F5344CB8AC3E}">
        <p14:creationId xmlns:p14="http://schemas.microsoft.com/office/powerpoint/2010/main" val="421517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09913" y="244810"/>
            <a:ext cx="7886700" cy="872547"/>
          </a:xfrm>
        </p:spPr>
        <p:txBody>
          <a:bodyPr>
            <a:normAutofit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Přehled čerpání RE:START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7EBC401-8563-4984-9215-783CEA8479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2925515"/>
              </p:ext>
            </p:extLst>
          </p:nvPr>
        </p:nvGraphicFramePr>
        <p:xfrm>
          <a:off x="276224" y="1704974"/>
          <a:ext cx="8615111" cy="4086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69E66003-88BE-419F-8104-E6E790344E0E}"/>
              </a:ext>
            </a:extLst>
          </p:cNvPr>
          <p:cNvSpPr/>
          <p:nvPr/>
        </p:nvSpPr>
        <p:spPr>
          <a:xfrm>
            <a:off x="442661" y="6115050"/>
            <a:ext cx="8448675" cy="6132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200" b="1" dirty="0">
                <a:solidFill>
                  <a:schemeClr val="tx1"/>
                </a:solidFill>
              </a:rPr>
              <a:t>Ke dni 31.12.2023</a:t>
            </a:r>
          </a:p>
        </p:txBody>
      </p:sp>
      <p:pic>
        <p:nvPicPr>
          <p:cNvPr id="4" name="Obrázek 3" descr="Obsah obrázku text, osoba&#10;&#10;Popis byl vytvořen automaticky">
            <a:extLst>
              <a:ext uri="{FF2B5EF4-FFF2-40B4-BE49-F238E27FC236}">
                <a16:creationId xmlns:a16="http://schemas.microsoft.com/office/drawing/2014/main" id="{10B98F81-59A3-EE8B-F924-D321602EE64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alphaModFix amt="20000"/>
          </a:blip>
          <a:srcRect l="-1661" t="32806" r="1"/>
          <a:stretch/>
        </p:blipFill>
        <p:spPr>
          <a:xfrm>
            <a:off x="-220004" y="1234286"/>
            <a:ext cx="9364004" cy="537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5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 descr="Obsah obrázku text, osoba&#10;&#10;Popis byl vytvořen automaticky">
            <a:extLst>
              <a:ext uri="{FF2B5EF4-FFF2-40B4-BE49-F238E27FC236}">
                <a16:creationId xmlns:a16="http://schemas.microsoft.com/office/drawing/2014/main" id="{2F4CAC97-540E-42F2-BFF9-CFCF123DBE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l="-1661" t="32806" r="1"/>
          <a:stretch/>
        </p:blipFill>
        <p:spPr>
          <a:xfrm>
            <a:off x="-188347" y="1427040"/>
            <a:ext cx="9332347" cy="5360720"/>
          </a:xfrm>
          <a:prstGeom prst="rect">
            <a:avLst/>
          </a:prstGeom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84B94DF4-8892-48D4-B912-1297EA490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152" y="147637"/>
            <a:ext cx="6507124" cy="1066800"/>
          </a:xfrm>
        </p:spPr>
        <p:txBody>
          <a:bodyPr>
            <a:normAutofit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Indikátory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D7AA12D5-C980-4259-B053-28F919E77F0F}"/>
              </a:ext>
            </a:extLst>
          </p:cNvPr>
          <p:cNvGrpSpPr/>
          <p:nvPr/>
        </p:nvGrpSpPr>
        <p:grpSpPr>
          <a:xfrm>
            <a:off x="71121" y="1461840"/>
            <a:ext cx="3632001" cy="2236470"/>
            <a:chOff x="-101083" y="0"/>
            <a:chExt cx="2400852" cy="1577440"/>
          </a:xfrm>
        </p:grpSpPr>
        <p:sp>
          <p:nvSpPr>
            <p:cNvPr id="12" name="Obdélník 11">
              <a:extLst>
                <a:ext uri="{FF2B5EF4-FFF2-40B4-BE49-F238E27FC236}">
                  <a16:creationId xmlns:a16="http://schemas.microsoft.com/office/drawing/2014/main" id="{7BA14493-D133-45BE-B9CB-B840BC5046EC}"/>
                </a:ext>
              </a:extLst>
            </p:cNvPr>
            <p:cNvSpPr/>
            <p:nvPr/>
          </p:nvSpPr>
          <p:spPr>
            <a:xfrm>
              <a:off x="-101083" y="0"/>
              <a:ext cx="1617463" cy="49195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Počet realizovaných/ evidovaných projektů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Obdélník: se zakulacenými rohy 12">
              <a:extLst>
                <a:ext uri="{FF2B5EF4-FFF2-40B4-BE49-F238E27FC236}">
                  <a16:creationId xmlns:a16="http://schemas.microsoft.com/office/drawing/2014/main" id="{FB0AC2D8-6C91-4D68-98E4-AFC4B5517B87}"/>
                </a:ext>
              </a:extLst>
            </p:cNvPr>
            <p:cNvSpPr/>
            <p:nvPr/>
          </p:nvSpPr>
          <p:spPr>
            <a:xfrm>
              <a:off x="1631950" y="88900"/>
              <a:ext cx="667819" cy="26202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latin typeface="+mj-lt"/>
                  <a:cs typeface="Times New Roman" panose="02020603050405020304" pitchFamily="18" charset="0"/>
                </a:rPr>
                <a:t>342</a:t>
              </a:r>
            </a:p>
          </p:txBody>
        </p:sp>
        <p:sp>
          <p:nvSpPr>
            <p:cNvPr id="14" name="Šipka: dvojitá 13">
              <a:extLst>
                <a:ext uri="{FF2B5EF4-FFF2-40B4-BE49-F238E27FC236}">
                  <a16:creationId xmlns:a16="http://schemas.microsoft.com/office/drawing/2014/main" id="{75F63BF7-D956-497B-A62F-D7AC2A3331B1}"/>
                </a:ext>
              </a:extLst>
            </p:cNvPr>
            <p:cNvSpPr/>
            <p:nvPr/>
          </p:nvSpPr>
          <p:spPr>
            <a:xfrm>
              <a:off x="717550" y="577850"/>
              <a:ext cx="775201" cy="299085"/>
            </a:xfrm>
            <a:prstGeom prst="chevron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latin typeface="+mj-lt"/>
                  <a:cs typeface="Times New Roman" panose="02020603050405020304" pitchFamily="18" charset="0"/>
                </a:rPr>
                <a:t>ÚK</a:t>
              </a:r>
            </a:p>
          </p:txBody>
        </p:sp>
        <p:sp>
          <p:nvSpPr>
            <p:cNvPr id="15" name="Obdélník: se zakulacenými rohy 14">
              <a:extLst>
                <a:ext uri="{FF2B5EF4-FFF2-40B4-BE49-F238E27FC236}">
                  <a16:creationId xmlns:a16="http://schemas.microsoft.com/office/drawing/2014/main" id="{336F3E54-9BEA-4EF0-8EE5-37241A00DD4B}"/>
                </a:ext>
              </a:extLst>
            </p:cNvPr>
            <p:cNvSpPr/>
            <p:nvPr/>
          </p:nvSpPr>
          <p:spPr>
            <a:xfrm>
              <a:off x="1752600" y="584200"/>
              <a:ext cx="454259" cy="27993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latin typeface="+mj-lt"/>
                  <a:cs typeface="Times New Roman" panose="02020603050405020304" pitchFamily="18" charset="0"/>
                </a:rPr>
                <a:t>147</a:t>
              </a:r>
            </a:p>
          </p:txBody>
        </p:sp>
        <p:sp>
          <p:nvSpPr>
            <p:cNvPr id="16" name="Šipka: dvojitá 15">
              <a:extLst>
                <a:ext uri="{FF2B5EF4-FFF2-40B4-BE49-F238E27FC236}">
                  <a16:creationId xmlns:a16="http://schemas.microsoft.com/office/drawing/2014/main" id="{81FB4D50-F8AF-4458-ACED-17221A05F214}"/>
                </a:ext>
              </a:extLst>
            </p:cNvPr>
            <p:cNvSpPr/>
            <p:nvPr/>
          </p:nvSpPr>
          <p:spPr>
            <a:xfrm>
              <a:off x="723900" y="920692"/>
              <a:ext cx="769850" cy="299452"/>
            </a:xfrm>
            <a:prstGeom prst="chevron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latin typeface="+mj-lt"/>
                  <a:cs typeface="Times New Roman" panose="02020603050405020304" pitchFamily="18" charset="0"/>
                </a:rPr>
                <a:t>MSK</a:t>
              </a:r>
            </a:p>
          </p:txBody>
        </p:sp>
        <p:sp>
          <p:nvSpPr>
            <p:cNvPr id="17" name="Obdélník: se zakulacenými rohy 16">
              <a:extLst>
                <a:ext uri="{FF2B5EF4-FFF2-40B4-BE49-F238E27FC236}">
                  <a16:creationId xmlns:a16="http://schemas.microsoft.com/office/drawing/2014/main" id="{041E3C2E-327C-4509-835E-3EF903CE8872}"/>
                </a:ext>
              </a:extLst>
            </p:cNvPr>
            <p:cNvSpPr/>
            <p:nvPr/>
          </p:nvSpPr>
          <p:spPr>
            <a:xfrm>
              <a:off x="1771650" y="927100"/>
              <a:ext cx="449179" cy="27993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latin typeface="+mj-lt"/>
                  <a:cs typeface="Times New Roman" panose="02020603050405020304" pitchFamily="18" charset="0"/>
                </a:rPr>
                <a:t>151</a:t>
              </a:r>
            </a:p>
          </p:txBody>
        </p:sp>
        <p:sp>
          <p:nvSpPr>
            <p:cNvPr id="18" name="Šipka: dvojitá 17">
              <a:extLst>
                <a:ext uri="{FF2B5EF4-FFF2-40B4-BE49-F238E27FC236}">
                  <a16:creationId xmlns:a16="http://schemas.microsoft.com/office/drawing/2014/main" id="{661AF29A-FF4F-45C6-9E8E-CA82C51B04E0}"/>
                </a:ext>
              </a:extLst>
            </p:cNvPr>
            <p:cNvSpPr/>
            <p:nvPr/>
          </p:nvSpPr>
          <p:spPr>
            <a:xfrm>
              <a:off x="723900" y="1289050"/>
              <a:ext cx="762168" cy="288390"/>
            </a:xfrm>
            <a:prstGeom prst="chevron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latin typeface="+mj-lt"/>
                  <a:cs typeface="Times New Roman" panose="02020603050405020304" pitchFamily="18" charset="0"/>
                </a:rPr>
                <a:t>KVK</a:t>
              </a:r>
            </a:p>
          </p:txBody>
        </p:sp>
        <p:sp>
          <p:nvSpPr>
            <p:cNvPr id="19" name="Obdélník: se zakulacenými rohy 18">
              <a:extLst>
                <a:ext uri="{FF2B5EF4-FFF2-40B4-BE49-F238E27FC236}">
                  <a16:creationId xmlns:a16="http://schemas.microsoft.com/office/drawing/2014/main" id="{137E084B-F07D-4D9A-B8B2-065392AF87AF}"/>
                </a:ext>
              </a:extLst>
            </p:cNvPr>
            <p:cNvSpPr/>
            <p:nvPr/>
          </p:nvSpPr>
          <p:spPr>
            <a:xfrm>
              <a:off x="1771650" y="1289050"/>
              <a:ext cx="416359" cy="27993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latin typeface="+mj-lt"/>
                  <a:cs typeface="Times New Roman" panose="02020603050405020304" pitchFamily="18" charset="0"/>
                </a:rPr>
                <a:t>44</a:t>
              </a:r>
            </a:p>
          </p:txBody>
        </p:sp>
      </p:grpSp>
      <p:grpSp>
        <p:nvGrpSpPr>
          <p:cNvPr id="20" name="Skupina 19">
            <a:extLst>
              <a:ext uri="{FF2B5EF4-FFF2-40B4-BE49-F238E27FC236}">
                <a16:creationId xmlns:a16="http://schemas.microsoft.com/office/drawing/2014/main" id="{A689FFBF-0652-4829-8B36-EAC2F512964B}"/>
              </a:ext>
            </a:extLst>
          </p:cNvPr>
          <p:cNvGrpSpPr/>
          <p:nvPr/>
        </p:nvGrpSpPr>
        <p:grpSpPr>
          <a:xfrm>
            <a:off x="4756548" y="1503099"/>
            <a:ext cx="3738880" cy="2224483"/>
            <a:chOff x="-436911" y="-22860"/>
            <a:chExt cx="2865619" cy="1598295"/>
          </a:xfrm>
        </p:grpSpPr>
        <p:sp>
          <p:nvSpPr>
            <p:cNvPr id="21" name="Obdélník 20">
              <a:extLst>
                <a:ext uri="{FF2B5EF4-FFF2-40B4-BE49-F238E27FC236}">
                  <a16:creationId xmlns:a16="http://schemas.microsoft.com/office/drawing/2014/main" id="{3902124B-8746-421E-B43E-BD1AEA119FAD}"/>
                </a:ext>
              </a:extLst>
            </p:cNvPr>
            <p:cNvSpPr/>
            <p:nvPr/>
          </p:nvSpPr>
          <p:spPr>
            <a:xfrm>
              <a:off x="-436911" y="-22860"/>
              <a:ext cx="2014555" cy="48006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Počet projektů ve fázi realizace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Obdélník: se zakulacenými rohy 21">
              <a:extLst>
                <a:ext uri="{FF2B5EF4-FFF2-40B4-BE49-F238E27FC236}">
                  <a16:creationId xmlns:a16="http://schemas.microsoft.com/office/drawing/2014/main" id="{9F01A9B5-C960-4377-B3CF-A77402E43A43}"/>
                </a:ext>
              </a:extLst>
            </p:cNvPr>
            <p:cNvSpPr/>
            <p:nvPr/>
          </p:nvSpPr>
          <p:spPr>
            <a:xfrm>
              <a:off x="1631950" y="69850"/>
              <a:ext cx="796758" cy="267034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274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Šipka: dvojitá 22">
              <a:extLst>
                <a:ext uri="{FF2B5EF4-FFF2-40B4-BE49-F238E27FC236}">
                  <a16:creationId xmlns:a16="http://schemas.microsoft.com/office/drawing/2014/main" id="{2F4C19A9-E141-4F50-AEE9-B81662E3202D}"/>
                </a:ext>
              </a:extLst>
            </p:cNvPr>
            <p:cNvSpPr/>
            <p:nvPr/>
          </p:nvSpPr>
          <p:spPr>
            <a:xfrm>
              <a:off x="742950" y="571500"/>
              <a:ext cx="775201" cy="299085"/>
            </a:xfrm>
            <a:prstGeom prst="chevron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ÚK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Šipka: dvojitá 23">
              <a:extLst>
                <a:ext uri="{FF2B5EF4-FFF2-40B4-BE49-F238E27FC236}">
                  <a16:creationId xmlns:a16="http://schemas.microsoft.com/office/drawing/2014/main" id="{FB3C6181-10B6-4981-8A05-B376AD3F9B7A}"/>
                </a:ext>
              </a:extLst>
            </p:cNvPr>
            <p:cNvSpPr/>
            <p:nvPr/>
          </p:nvSpPr>
          <p:spPr>
            <a:xfrm>
              <a:off x="736600" y="920750"/>
              <a:ext cx="775201" cy="299085"/>
            </a:xfrm>
            <a:prstGeom prst="chevron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MSK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Šipka: dvojitá 24">
              <a:extLst>
                <a:ext uri="{FF2B5EF4-FFF2-40B4-BE49-F238E27FC236}">
                  <a16:creationId xmlns:a16="http://schemas.microsoft.com/office/drawing/2014/main" id="{3541BAFD-F539-452A-9838-A00EC4C2E6E4}"/>
                </a:ext>
              </a:extLst>
            </p:cNvPr>
            <p:cNvSpPr/>
            <p:nvPr/>
          </p:nvSpPr>
          <p:spPr>
            <a:xfrm>
              <a:off x="755650" y="1276350"/>
              <a:ext cx="775201" cy="299085"/>
            </a:xfrm>
            <a:prstGeom prst="chevron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KVK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Obdélník: se zakulacenými rohy 25">
              <a:extLst>
                <a:ext uri="{FF2B5EF4-FFF2-40B4-BE49-F238E27FC236}">
                  <a16:creationId xmlns:a16="http://schemas.microsoft.com/office/drawing/2014/main" id="{0C051809-C4BF-4A48-B553-B7E3605C4CDA}"/>
                </a:ext>
              </a:extLst>
            </p:cNvPr>
            <p:cNvSpPr/>
            <p:nvPr/>
          </p:nvSpPr>
          <p:spPr>
            <a:xfrm>
              <a:off x="1816100" y="565150"/>
              <a:ext cx="454259" cy="27993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120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Obdélník: se zakulacenými rohy 26">
              <a:extLst>
                <a:ext uri="{FF2B5EF4-FFF2-40B4-BE49-F238E27FC236}">
                  <a16:creationId xmlns:a16="http://schemas.microsoft.com/office/drawing/2014/main" id="{488CA027-72B0-4E67-AE9A-1B34EA291AF9}"/>
                </a:ext>
              </a:extLst>
            </p:cNvPr>
            <p:cNvSpPr/>
            <p:nvPr/>
          </p:nvSpPr>
          <p:spPr>
            <a:xfrm>
              <a:off x="1822450" y="939800"/>
              <a:ext cx="454259" cy="27993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101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Obdélník: se zakulacenými rohy 27">
              <a:extLst>
                <a:ext uri="{FF2B5EF4-FFF2-40B4-BE49-F238E27FC236}">
                  <a16:creationId xmlns:a16="http://schemas.microsoft.com/office/drawing/2014/main" id="{3C9480B7-252A-4F92-BF77-12383052496A}"/>
                </a:ext>
              </a:extLst>
            </p:cNvPr>
            <p:cNvSpPr/>
            <p:nvPr/>
          </p:nvSpPr>
          <p:spPr>
            <a:xfrm>
              <a:off x="1816100" y="1295400"/>
              <a:ext cx="454259" cy="27993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53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Skupina 28">
            <a:extLst>
              <a:ext uri="{FF2B5EF4-FFF2-40B4-BE49-F238E27FC236}">
                <a16:creationId xmlns:a16="http://schemas.microsoft.com/office/drawing/2014/main" id="{71F32468-003F-4AE5-8CE6-605E777DAC9C}"/>
              </a:ext>
            </a:extLst>
          </p:cNvPr>
          <p:cNvGrpSpPr/>
          <p:nvPr/>
        </p:nvGrpSpPr>
        <p:grpSpPr>
          <a:xfrm>
            <a:off x="113522" y="4088020"/>
            <a:ext cx="3777758" cy="2343260"/>
            <a:chOff x="0" y="0"/>
            <a:chExt cx="2412666" cy="1640940"/>
          </a:xfrm>
        </p:grpSpPr>
        <p:sp>
          <p:nvSpPr>
            <p:cNvPr id="30" name="Obdélník 29">
              <a:extLst>
                <a:ext uri="{FF2B5EF4-FFF2-40B4-BE49-F238E27FC236}">
                  <a16:creationId xmlns:a16="http://schemas.microsoft.com/office/drawing/2014/main" id="{9DD9FECA-8A7A-41FF-82E2-70544B0F750F}"/>
                </a:ext>
              </a:extLst>
            </p:cNvPr>
            <p:cNvSpPr/>
            <p:nvPr/>
          </p:nvSpPr>
          <p:spPr>
            <a:xfrm>
              <a:off x="0" y="0"/>
              <a:ext cx="1516380" cy="45452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Počet nerealizovaných projektů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Obdélník: se zakulacenými rohy 30">
              <a:extLst>
                <a:ext uri="{FF2B5EF4-FFF2-40B4-BE49-F238E27FC236}">
                  <a16:creationId xmlns:a16="http://schemas.microsoft.com/office/drawing/2014/main" id="{7E191272-ED4A-434A-A58D-36E2516DC7DA}"/>
                </a:ext>
              </a:extLst>
            </p:cNvPr>
            <p:cNvSpPr/>
            <p:nvPr/>
          </p:nvSpPr>
          <p:spPr>
            <a:xfrm>
              <a:off x="1631950" y="50800"/>
              <a:ext cx="780716" cy="315495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24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Šipka: dvojitá 31">
              <a:extLst>
                <a:ext uri="{FF2B5EF4-FFF2-40B4-BE49-F238E27FC236}">
                  <a16:creationId xmlns:a16="http://schemas.microsoft.com/office/drawing/2014/main" id="{1B6918AD-F7E9-495F-907E-74D7F4DA234D}"/>
                </a:ext>
              </a:extLst>
            </p:cNvPr>
            <p:cNvSpPr/>
            <p:nvPr/>
          </p:nvSpPr>
          <p:spPr>
            <a:xfrm>
              <a:off x="736600" y="641350"/>
              <a:ext cx="775201" cy="29908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ÚK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Šipka: dvojitá 32">
              <a:extLst>
                <a:ext uri="{FF2B5EF4-FFF2-40B4-BE49-F238E27FC236}">
                  <a16:creationId xmlns:a16="http://schemas.microsoft.com/office/drawing/2014/main" id="{B5168AC4-B06F-4E6B-BF84-6A02F520AC62}"/>
                </a:ext>
              </a:extLst>
            </p:cNvPr>
            <p:cNvSpPr/>
            <p:nvPr/>
          </p:nvSpPr>
          <p:spPr>
            <a:xfrm>
              <a:off x="742950" y="990600"/>
              <a:ext cx="762167" cy="299452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MSK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Šipka: dvojitá 33">
              <a:extLst>
                <a:ext uri="{FF2B5EF4-FFF2-40B4-BE49-F238E27FC236}">
                  <a16:creationId xmlns:a16="http://schemas.microsoft.com/office/drawing/2014/main" id="{69DC523E-C95B-4284-BA64-6E35736EB3ED}"/>
                </a:ext>
              </a:extLst>
            </p:cNvPr>
            <p:cNvSpPr/>
            <p:nvPr/>
          </p:nvSpPr>
          <p:spPr>
            <a:xfrm>
              <a:off x="742950" y="1352550"/>
              <a:ext cx="762168" cy="28839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KVK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Obdélník: se zakulacenými rohy 34">
              <a:extLst>
                <a:ext uri="{FF2B5EF4-FFF2-40B4-BE49-F238E27FC236}">
                  <a16:creationId xmlns:a16="http://schemas.microsoft.com/office/drawing/2014/main" id="{12E1C6FC-17E0-484E-8C0F-FCFA862CF01F}"/>
                </a:ext>
              </a:extLst>
            </p:cNvPr>
            <p:cNvSpPr/>
            <p:nvPr/>
          </p:nvSpPr>
          <p:spPr>
            <a:xfrm>
              <a:off x="1771650" y="654050"/>
              <a:ext cx="454259" cy="27993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  </a:t>
              </a: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5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Obdélník: se zakulacenými rohy 35">
              <a:extLst>
                <a:ext uri="{FF2B5EF4-FFF2-40B4-BE49-F238E27FC236}">
                  <a16:creationId xmlns:a16="http://schemas.microsoft.com/office/drawing/2014/main" id="{D97829EE-F0D6-4A62-8A4E-C413D1C67417}"/>
                </a:ext>
              </a:extLst>
            </p:cNvPr>
            <p:cNvSpPr/>
            <p:nvPr/>
          </p:nvSpPr>
          <p:spPr>
            <a:xfrm>
              <a:off x="1790700" y="996950"/>
              <a:ext cx="449179" cy="27993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16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Obdélník: se zakulacenými rohy 36">
              <a:extLst>
                <a:ext uri="{FF2B5EF4-FFF2-40B4-BE49-F238E27FC236}">
                  <a16:creationId xmlns:a16="http://schemas.microsoft.com/office/drawing/2014/main" id="{FBC81FAE-C5A4-4CA7-B891-8A9E3787A9F3}"/>
                </a:ext>
              </a:extLst>
            </p:cNvPr>
            <p:cNvSpPr/>
            <p:nvPr/>
          </p:nvSpPr>
          <p:spPr>
            <a:xfrm>
              <a:off x="1790700" y="1352550"/>
              <a:ext cx="416359" cy="27993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Skupina 37">
            <a:extLst>
              <a:ext uri="{FF2B5EF4-FFF2-40B4-BE49-F238E27FC236}">
                <a16:creationId xmlns:a16="http://schemas.microsoft.com/office/drawing/2014/main" id="{F34FBA1A-5261-42FE-BCDC-5A6282E290F5}"/>
              </a:ext>
            </a:extLst>
          </p:cNvPr>
          <p:cNvGrpSpPr/>
          <p:nvPr/>
        </p:nvGrpSpPr>
        <p:grpSpPr>
          <a:xfrm>
            <a:off x="4696342" y="4190152"/>
            <a:ext cx="3695818" cy="2149687"/>
            <a:chOff x="0" y="0"/>
            <a:chExt cx="2495216" cy="1664235"/>
          </a:xfrm>
        </p:grpSpPr>
        <p:sp>
          <p:nvSpPr>
            <p:cNvPr id="39" name="Obdélník 38">
              <a:extLst>
                <a:ext uri="{FF2B5EF4-FFF2-40B4-BE49-F238E27FC236}">
                  <a16:creationId xmlns:a16="http://schemas.microsoft.com/office/drawing/2014/main" id="{5481FD26-BF4B-41C0-89C4-99E3D2600B29}"/>
                </a:ext>
              </a:extLst>
            </p:cNvPr>
            <p:cNvSpPr/>
            <p:nvPr/>
          </p:nvSpPr>
          <p:spPr>
            <a:xfrm>
              <a:off x="0" y="0"/>
              <a:ext cx="1604210" cy="45987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Počet projektů bez zpětné vazby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Obdélník: se zakulacenými rohy 39">
              <a:extLst>
                <a:ext uri="{FF2B5EF4-FFF2-40B4-BE49-F238E27FC236}">
                  <a16:creationId xmlns:a16="http://schemas.microsoft.com/office/drawing/2014/main" id="{7E4623A3-007E-43C9-A150-F3A0AEE0B01A}"/>
                </a:ext>
              </a:extLst>
            </p:cNvPr>
            <p:cNvSpPr/>
            <p:nvPr/>
          </p:nvSpPr>
          <p:spPr>
            <a:xfrm>
              <a:off x="1714500" y="57150"/>
              <a:ext cx="780716" cy="315495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14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Šipka: dvojitá 40">
              <a:extLst>
                <a:ext uri="{FF2B5EF4-FFF2-40B4-BE49-F238E27FC236}">
                  <a16:creationId xmlns:a16="http://schemas.microsoft.com/office/drawing/2014/main" id="{A8D47DC7-FF14-48A6-9EB2-5BDB4715E81B}"/>
                </a:ext>
              </a:extLst>
            </p:cNvPr>
            <p:cNvSpPr/>
            <p:nvPr/>
          </p:nvSpPr>
          <p:spPr>
            <a:xfrm>
              <a:off x="819150" y="654050"/>
              <a:ext cx="775201" cy="29908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ÚK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Šipka: dvojitá 41">
              <a:extLst>
                <a:ext uri="{FF2B5EF4-FFF2-40B4-BE49-F238E27FC236}">
                  <a16:creationId xmlns:a16="http://schemas.microsoft.com/office/drawing/2014/main" id="{176F2378-5EF5-4058-A731-041ADE968A7B}"/>
                </a:ext>
              </a:extLst>
            </p:cNvPr>
            <p:cNvSpPr/>
            <p:nvPr/>
          </p:nvSpPr>
          <p:spPr>
            <a:xfrm>
              <a:off x="812800" y="1009650"/>
              <a:ext cx="775201" cy="29908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MSK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Šipka: dvojitá 42">
              <a:extLst>
                <a:ext uri="{FF2B5EF4-FFF2-40B4-BE49-F238E27FC236}">
                  <a16:creationId xmlns:a16="http://schemas.microsoft.com/office/drawing/2014/main" id="{66F20363-DCE5-473D-8579-D6B5464022A0}"/>
                </a:ext>
              </a:extLst>
            </p:cNvPr>
            <p:cNvSpPr/>
            <p:nvPr/>
          </p:nvSpPr>
          <p:spPr>
            <a:xfrm>
              <a:off x="831850" y="1358900"/>
              <a:ext cx="775201" cy="299085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KVK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Obdélník: se zakulacenými rohy 43">
              <a:extLst>
                <a:ext uri="{FF2B5EF4-FFF2-40B4-BE49-F238E27FC236}">
                  <a16:creationId xmlns:a16="http://schemas.microsoft.com/office/drawing/2014/main" id="{F9AC2E2D-F0D7-4D94-9470-D6655723D106}"/>
                </a:ext>
              </a:extLst>
            </p:cNvPr>
            <p:cNvSpPr/>
            <p:nvPr/>
          </p:nvSpPr>
          <p:spPr>
            <a:xfrm>
              <a:off x="1892300" y="647700"/>
              <a:ext cx="454259" cy="27993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11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Obdélník: se zakulacenými rohy 44">
              <a:extLst>
                <a:ext uri="{FF2B5EF4-FFF2-40B4-BE49-F238E27FC236}">
                  <a16:creationId xmlns:a16="http://schemas.microsoft.com/office/drawing/2014/main" id="{D3BCF5DD-A23D-4AF4-9CB6-24E658C30B01}"/>
                </a:ext>
              </a:extLst>
            </p:cNvPr>
            <p:cNvSpPr/>
            <p:nvPr/>
          </p:nvSpPr>
          <p:spPr>
            <a:xfrm>
              <a:off x="1898650" y="1022350"/>
              <a:ext cx="454259" cy="27993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 </a:t>
              </a: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Obdélník: se zakulacenými rohy 45">
              <a:extLst>
                <a:ext uri="{FF2B5EF4-FFF2-40B4-BE49-F238E27FC236}">
                  <a16:creationId xmlns:a16="http://schemas.microsoft.com/office/drawing/2014/main" id="{F9307EA9-25C1-4F22-AF4D-A21D19570E26}"/>
                </a:ext>
              </a:extLst>
            </p:cNvPr>
            <p:cNvSpPr/>
            <p:nvPr/>
          </p:nvSpPr>
          <p:spPr>
            <a:xfrm>
              <a:off x="1892300" y="1384300"/>
              <a:ext cx="454259" cy="279935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cs-CZ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  </a:t>
              </a:r>
              <a:r>
                <a:rPr lang="cs-CZ" b="1" dirty="0">
                  <a:solidFill>
                    <a:srgbClr val="FFFFFF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lang="cs-CZ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50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05A199-D789-7CD0-8EB4-C414D9E0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8143875" cy="892174"/>
          </a:xfrm>
        </p:spPr>
        <p:txBody>
          <a:bodyPr>
            <a:normAutofit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Aktualizace Strategického rámce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EA85936-C3E7-086C-8888-3B843EFB9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14475"/>
            <a:ext cx="7886700" cy="466248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cs-CZ" b="1" dirty="0">
                <a:solidFill>
                  <a:srgbClr val="548235"/>
                </a:solidFill>
              </a:rPr>
              <a:t>Aktualizace zahrnuje</a:t>
            </a: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2400" b="1" dirty="0"/>
          </a:p>
          <a:p>
            <a:pPr marL="0" indent="0">
              <a:buNone/>
            </a:pPr>
            <a:endParaRPr lang="cs-CZ" sz="2400" b="1" dirty="0"/>
          </a:p>
          <a:p>
            <a:pPr marL="0" indent="0">
              <a:buNone/>
            </a:pPr>
            <a:r>
              <a:rPr lang="cs-CZ" sz="2400" b="1" dirty="0"/>
              <a:t>Zpracovatel: </a:t>
            </a:r>
            <a:r>
              <a:rPr lang="cs-CZ" sz="2400" b="1" dirty="0" err="1"/>
              <a:t>GaREP</a:t>
            </a:r>
            <a:r>
              <a:rPr lang="cs-CZ" sz="2400" b="1" dirty="0"/>
              <a:t> s.r.o. </a:t>
            </a:r>
          </a:p>
          <a:p>
            <a:pPr marL="0" indent="0">
              <a:buNone/>
            </a:pPr>
            <a:r>
              <a:rPr lang="cs-CZ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Ing. Jan </a:t>
            </a:r>
            <a:r>
              <a:rPr lang="cs-CZ" sz="18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Binek</a:t>
            </a:r>
            <a:r>
              <a:rPr lang="cs-CZ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Ph.D.</a:t>
            </a:r>
          </a:p>
          <a:p>
            <a:pPr marL="0" indent="0">
              <a:buNone/>
            </a:pPr>
            <a:r>
              <a:rPr lang="cs-CZ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Ing. Zdeněk Šilhan, Ph.D.</a:t>
            </a:r>
          </a:p>
          <a:p>
            <a:pPr marL="0" indent="0">
              <a:buNone/>
            </a:pPr>
            <a:r>
              <a:rPr lang="cs-CZ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RNDr. Ondřej Šerý, Ph.D.</a:t>
            </a:r>
          </a:p>
          <a:p>
            <a:pPr marL="0" indent="0">
              <a:buNone/>
            </a:pPr>
            <a:r>
              <a:rPr lang="cs-CZ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Mgr. Alan Faltýnek</a:t>
            </a:r>
          </a:p>
          <a:p>
            <a:pPr marL="0" indent="0">
              <a:buNone/>
            </a:pPr>
            <a:r>
              <a:rPr lang="cs-CZ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RNDr. Hana Svobodová, Ph.D.</a:t>
            </a:r>
          </a:p>
          <a:p>
            <a:pPr marL="0" indent="0">
              <a:buNone/>
            </a:pPr>
            <a:endParaRPr lang="cs-CZ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3605308-61BC-D755-12E6-91F345BE5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9906" y="4267200"/>
            <a:ext cx="1781175" cy="1600200"/>
          </a:xfrm>
          <a:prstGeom prst="rect">
            <a:avLst/>
          </a:prstGeom>
        </p:spPr>
      </p:pic>
      <p:pic>
        <p:nvPicPr>
          <p:cNvPr id="7" name="Grafický objekt 6" descr="Schůzka se souvislou výplní">
            <a:extLst>
              <a:ext uri="{FF2B5EF4-FFF2-40B4-BE49-F238E27FC236}">
                <a16:creationId xmlns:a16="http://schemas.microsoft.com/office/drawing/2014/main" id="{5E05EFC6-6EA9-582A-D8A7-17F8652FC3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5822" y="4536281"/>
            <a:ext cx="914400" cy="914400"/>
          </a:xfrm>
          <a:prstGeom prst="rect">
            <a:avLst/>
          </a:prstGeom>
        </p:spPr>
      </p:pic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67E051AD-FABA-33FE-5CAA-DA410B1AF461}"/>
              </a:ext>
            </a:extLst>
          </p:cNvPr>
          <p:cNvSpPr/>
          <p:nvPr/>
        </p:nvSpPr>
        <p:spPr>
          <a:xfrm>
            <a:off x="866776" y="2381250"/>
            <a:ext cx="3448050" cy="1162050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000" b="1" dirty="0"/>
              <a:t>Vstupní analýzu</a:t>
            </a:r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1578ECB0-67D9-AA7C-8C4D-44D645B4845B}"/>
              </a:ext>
            </a:extLst>
          </p:cNvPr>
          <p:cNvSpPr/>
          <p:nvPr/>
        </p:nvSpPr>
        <p:spPr>
          <a:xfrm>
            <a:off x="4667252" y="2381250"/>
            <a:ext cx="3609973" cy="1162050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000" b="1" dirty="0"/>
              <a:t>Strategický rámec hospodářské restrukturalizace ÚK, MSK a KVK</a:t>
            </a:r>
          </a:p>
        </p:txBody>
      </p:sp>
    </p:spTree>
    <p:extLst>
      <p:ext uri="{BB962C8B-B14F-4D97-AF65-F5344CB8AC3E}">
        <p14:creationId xmlns:p14="http://schemas.microsoft.com/office/powerpoint/2010/main" val="255938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05A199-D789-7CD0-8EB4-C414D9E0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8143875" cy="892174"/>
          </a:xfrm>
        </p:spPr>
        <p:txBody>
          <a:bodyPr>
            <a:normAutofit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III. Pilíř MST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EA85936-C3E7-086C-8888-3B843EFB9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062" y="1428750"/>
            <a:ext cx="8143875" cy="47482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b="1" dirty="0">
                <a:solidFill>
                  <a:srgbClr val="548235"/>
                </a:solidFill>
              </a:rPr>
              <a:t>Úvěrový nástroj III. Pilíře MST podporuje investice ve veřejném sektoru, případně investice společností nebo dalších institucí, které zajišťují služby veřejného zájmu na území uhelných regionů.</a:t>
            </a:r>
          </a:p>
          <a:p>
            <a:pPr marL="0" indent="0">
              <a:buNone/>
            </a:pPr>
            <a:endParaRPr lang="cs-CZ" sz="2000" b="1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67E051AD-FABA-33FE-5CAA-DA410B1AF461}"/>
              </a:ext>
            </a:extLst>
          </p:cNvPr>
          <p:cNvSpPr/>
          <p:nvPr/>
        </p:nvSpPr>
        <p:spPr>
          <a:xfrm>
            <a:off x="866776" y="2857500"/>
            <a:ext cx="3143250" cy="952500"/>
          </a:xfrm>
          <a:prstGeom prst="roundRect">
            <a:avLst>
              <a:gd name="adj" fmla="val 10667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000" b="1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Úvěr na investiční projekt</a:t>
            </a:r>
            <a:endParaRPr lang="cs-CZ" sz="2000" b="1" dirty="0">
              <a:solidFill>
                <a:schemeClr val="tx1"/>
              </a:solidFill>
            </a:endParaRPr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1578ECB0-67D9-AA7C-8C4D-44D645B4845B}"/>
              </a:ext>
            </a:extLst>
          </p:cNvPr>
          <p:cNvSpPr/>
          <p:nvPr/>
        </p:nvSpPr>
        <p:spPr>
          <a:xfrm>
            <a:off x="4819650" y="2857500"/>
            <a:ext cx="3143250" cy="952500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000" b="1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Rámcový úvěr</a:t>
            </a:r>
            <a:endParaRPr lang="cs-CZ" sz="2000" b="1" dirty="0">
              <a:solidFill>
                <a:schemeClr val="tx1"/>
              </a:solidFill>
            </a:endParaRPr>
          </a:p>
        </p:txBody>
      </p:sp>
      <p:pic>
        <p:nvPicPr>
          <p:cNvPr id="7" name="Obrázek 6" descr="Obsah obrázku text, snímek obrazovky, obloha, mrak&#10;&#10;Popis byl vytvořen automaticky">
            <a:hlinkClick r:id="rId4"/>
            <a:extLst>
              <a:ext uri="{FF2B5EF4-FFF2-40B4-BE49-F238E27FC236}">
                <a16:creationId xmlns:a16="http://schemas.microsoft.com/office/drawing/2014/main" id="{0F88321A-6771-8C99-A64D-6FED45AE14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9474" y="4102567"/>
            <a:ext cx="2305050" cy="19354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Picture 2" descr="New EIB logo aligns with EU family">
            <a:extLst>
              <a:ext uri="{FF2B5EF4-FFF2-40B4-BE49-F238E27FC236}">
                <a16:creationId xmlns:a16="http://schemas.microsoft.com/office/drawing/2014/main" id="{07E05584-D4B2-225A-19AB-B5263F256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62" y="6072725"/>
            <a:ext cx="1735701" cy="68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Logo ke stažení - NRB">
            <a:extLst>
              <a:ext uri="{FF2B5EF4-FFF2-40B4-BE49-F238E27FC236}">
                <a16:creationId xmlns:a16="http://schemas.microsoft.com/office/drawing/2014/main" id="{73A5D7F9-4FC7-D055-71D3-3208F0E9CD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599" y="6107637"/>
            <a:ext cx="1285876" cy="60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03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05A199-D789-7CD0-8EB4-C414D9E0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8143875" cy="892174"/>
          </a:xfrm>
        </p:spPr>
        <p:txBody>
          <a:bodyPr>
            <a:normAutofit/>
          </a:bodyPr>
          <a:lstStyle/>
          <a:p>
            <a:pPr algn="r"/>
            <a:r>
              <a:rPr lang="cs-CZ" sz="3600" b="1" dirty="0">
                <a:solidFill>
                  <a:schemeClr val="bg1"/>
                </a:solidFill>
              </a:rPr>
              <a:t>Projekt TSI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EA85936-C3E7-086C-8888-3B843EFB9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428750"/>
            <a:ext cx="8143875" cy="47482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b="1" dirty="0">
                <a:solidFill>
                  <a:srgbClr val="548235"/>
                </a:solidFill>
              </a:rPr>
              <a:t>Projekt realizován na základě úspěšné žádosti MMR – RESTART, financuje Evropská komise (DG REFORM)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sz="2400" b="1" dirty="0"/>
              <a:t>7 etap</a:t>
            </a:r>
          </a:p>
          <a:p>
            <a:pPr marL="0" indent="0">
              <a:buNone/>
            </a:pPr>
            <a:r>
              <a:rPr lang="cs-CZ" sz="2400" b="1" dirty="0"/>
              <a:t>Hlavní výstupy</a:t>
            </a:r>
          </a:p>
          <a:p>
            <a:pPr marL="0" indent="0">
              <a:buNone/>
            </a:pPr>
            <a:endParaRPr lang="cs-CZ" sz="2400" b="1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67E051AD-FABA-33FE-5CAA-DA410B1AF461}"/>
              </a:ext>
            </a:extLst>
          </p:cNvPr>
          <p:cNvSpPr/>
          <p:nvPr/>
        </p:nvSpPr>
        <p:spPr>
          <a:xfrm>
            <a:off x="866776" y="2381250"/>
            <a:ext cx="3448050" cy="1162050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000" b="1" dirty="0"/>
              <a:t>Projekt v rámci nástroje Technical Support Instrument</a:t>
            </a:r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1578ECB0-67D9-AA7C-8C4D-44D645B4845B}"/>
              </a:ext>
            </a:extLst>
          </p:cNvPr>
          <p:cNvSpPr/>
          <p:nvPr/>
        </p:nvSpPr>
        <p:spPr>
          <a:xfrm>
            <a:off x="4667252" y="2381250"/>
            <a:ext cx="3609973" cy="1162050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000" b="1" dirty="0"/>
              <a:t>Cíl projektu: podpora implementace Spravedlivé transformace</a:t>
            </a:r>
          </a:p>
        </p:txBody>
      </p:sp>
      <p:pic>
        <p:nvPicPr>
          <p:cNvPr id="9" name="Obrázek 8" descr="Obsah obrázku text, strom, obloha, tráva&#10;&#10;Popis byl vytvořen automaticky">
            <a:hlinkClick r:id="rId3"/>
            <a:extLst>
              <a:ext uri="{FF2B5EF4-FFF2-40B4-BE49-F238E27FC236}">
                <a16:creationId xmlns:a16="http://schemas.microsoft.com/office/drawing/2014/main" id="{EB1B4E04-1906-5820-C56D-C5EBDD7F5E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1150" y="3928985"/>
            <a:ext cx="1701800" cy="241942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11" name="Obdélník: se zakulacenými rohy 10">
            <a:extLst>
              <a:ext uri="{FF2B5EF4-FFF2-40B4-BE49-F238E27FC236}">
                <a16:creationId xmlns:a16="http://schemas.microsoft.com/office/drawing/2014/main" id="{54E690ED-074F-AD1F-FA86-E224806335E5}"/>
              </a:ext>
            </a:extLst>
          </p:cNvPr>
          <p:cNvSpPr/>
          <p:nvPr/>
        </p:nvSpPr>
        <p:spPr>
          <a:xfrm>
            <a:off x="2847975" y="4181474"/>
            <a:ext cx="3143250" cy="742951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000" b="1" i="1" dirty="0">
                <a:hlinkClick r:id="rId5"/>
              </a:rPr>
              <a:t>Workshopy a školení na různá témata transformace</a:t>
            </a:r>
            <a:endParaRPr lang="cs-CZ" sz="2000" b="1" i="1" dirty="0"/>
          </a:p>
        </p:txBody>
      </p:sp>
      <p:sp>
        <p:nvSpPr>
          <p:cNvPr id="14" name="Obdélník: se zakulacenými rohy 13">
            <a:extLst>
              <a:ext uri="{FF2B5EF4-FFF2-40B4-BE49-F238E27FC236}">
                <a16:creationId xmlns:a16="http://schemas.microsoft.com/office/drawing/2014/main" id="{53CFABF5-13B3-F60D-55D4-E4BD84E1D920}"/>
              </a:ext>
            </a:extLst>
          </p:cNvPr>
          <p:cNvSpPr/>
          <p:nvPr/>
        </p:nvSpPr>
        <p:spPr>
          <a:xfrm rot="10800000" flipV="1">
            <a:off x="1019175" y="5267324"/>
            <a:ext cx="4419599" cy="1081087"/>
          </a:xfrm>
          <a:prstGeom prst="roundRect">
            <a:avLst>
              <a:gd name="adj" fmla="val 6011"/>
            </a:avLst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000" b="1" i="1" dirty="0">
                <a:hlinkClick r:id="rId6"/>
              </a:rPr>
              <a:t>Zpráva o dosavadních zkušenostech a doporučeních k implementaci FST</a:t>
            </a:r>
            <a:endParaRPr lang="cs-CZ" sz="2000" b="1" i="1" dirty="0"/>
          </a:p>
        </p:txBody>
      </p:sp>
    </p:spTree>
    <p:extLst>
      <p:ext uri="{BB962C8B-B14F-4D97-AF65-F5344CB8AC3E}">
        <p14:creationId xmlns:p14="http://schemas.microsoft.com/office/powerpoint/2010/main" val="406551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6290</TotalTime>
  <Words>2053</Words>
  <Application>Microsoft Office PowerPoint</Application>
  <PresentationFormat>Předvádění na obrazovce (4:3)</PresentationFormat>
  <Paragraphs>431</Paragraphs>
  <Slides>28</Slides>
  <Notes>23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28</vt:i4>
      </vt:variant>
    </vt:vector>
  </HeadingPairs>
  <TitlesOfParts>
    <vt:vector size="38" baseType="lpstr">
      <vt:lpstr>Arial</vt:lpstr>
      <vt:lpstr>Calibri</vt:lpstr>
      <vt:lpstr>Calibri Light</vt:lpstr>
      <vt:lpstr>Century Gothic</vt:lpstr>
      <vt:lpstr>Courier New</vt:lpstr>
      <vt:lpstr>Symbol</vt:lpstr>
      <vt:lpstr>Wingdings</vt:lpstr>
      <vt:lpstr>Motiv Office</vt:lpstr>
      <vt:lpstr>Motiv Office</vt:lpstr>
      <vt:lpstr>1_Motiv Office</vt:lpstr>
      <vt:lpstr> Zpráva o realizaci opatření  Strategie RE:START    </vt:lpstr>
      <vt:lpstr>Struktura dokumentu ZoR</vt:lpstr>
      <vt:lpstr>Hlavní agendy týmu RESTART 2023</vt:lpstr>
      <vt:lpstr>Stav naplňování opatření AP1 – AP5</vt:lpstr>
      <vt:lpstr>Přehled čerpání RE:START</vt:lpstr>
      <vt:lpstr>Indikátory</vt:lpstr>
      <vt:lpstr>Aktualizace Strategického rámce</vt:lpstr>
      <vt:lpstr>III. Pilíř MST</vt:lpstr>
      <vt:lpstr>Projekt TSI</vt:lpstr>
      <vt:lpstr>             Výhled na rok 2024</vt:lpstr>
      <vt:lpstr>    Příprava Aktualizace 6. Akčního plánu</vt:lpstr>
      <vt:lpstr>Prezentace aplikace PowerPoint</vt:lpstr>
      <vt:lpstr>Prezentace aplikace PowerPoint</vt:lpstr>
      <vt:lpstr>   </vt:lpstr>
      <vt:lpstr>Prezentace aplikace PowerPoint</vt:lpstr>
      <vt:lpstr>Obsah aktualizace 2023</vt:lpstr>
      <vt:lpstr>Struktura vstupní analýzy</vt:lpstr>
      <vt:lpstr>Struktura strategického rámce</vt:lpstr>
      <vt:lpstr>Vývoj krajů a ČR – ukázka  HDP na obyvatele 2007–2021</vt:lpstr>
      <vt:lpstr>Mezikrajské srovnání – vybrané ukazatele</vt:lpstr>
      <vt:lpstr>Vývoj krajů a ČR – srovnání 2018 x 2022 Změny v 16 základních ukazatelích</vt:lpstr>
      <vt:lpstr>Způsobilé výdaje z ESIF v období 2014–2020 ve strukturálně postižených krajích</vt:lpstr>
      <vt:lpstr>Způsobilé výdaje z ESIF v období 2014–2020 ve strukturálně postižených krajích v přepočtu na obyvatele v roce 2022</vt:lpstr>
      <vt:lpstr>xxx</vt:lpstr>
      <vt:lpstr>HLAVNÍ TYPY ZMĚN STRATEGICKÉHO RÁMCE</vt:lpstr>
      <vt:lpstr>Změny pilířů</vt:lpstr>
      <vt:lpstr>Nový strategický cíl G.3 Podpora kompetencí a zvýšení administrativní kapacity ve veřejné správě Průřezové téma s velkým potenciálem ovlivnění dalších pilířů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Téma prezentace</dc:title>
  <dc:creator>Radovan J</dc:creator>
  <cp:lastModifiedBy>Weissová Kristýna</cp:lastModifiedBy>
  <cp:revision>563</cp:revision>
  <cp:lastPrinted>2018-05-10T07:57:37Z</cp:lastPrinted>
  <dcterms:created xsi:type="dcterms:W3CDTF">2017-02-15T16:07:05Z</dcterms:created>
  <dcterms:modified xsi:type="dcterms:W3CDTF">2024-03-05T13:29:31Z</dcterms:modified>
</cp:coreProperties>
</file>