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7"/>
  </p:notesMasterIdLst>
  <p:sldIdLst>
    <p:sldId id="256" r:id="rId2"/>
    <p:sldId id="257" r:id="rId3"/>
    <p:sldId id="259" r:id="rId4"/>
    <p:sldId id="260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2E0764D-6B2E-1EE9-8695-8F45EB81EE0B}" name="Otta Michael" initials="MO" userId="S::michael.otta@kraj-lbc.cz::6c9c6c37-41fb-4f9b-9988-d3b9ba4355c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98E71A-21FD-4FA6-AD85-8C50C7B93A27}" v="33" dt="2024-01-27T15:16:36.5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8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BF03EB-D461-4EDD-8B22-3E1E958AE06B}" type="datetimeFigureOut">
              <a:rPr lang="cs-CZ" smtClean="0"/>
              <a:t>07.03.2024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AEDBD3-D455-48DC-BE39-61F7502E64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2413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AEDBD3-D455-48DC-BE39-61F7502E640F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1282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2D29784-7D26-A147-AAEE-37A5633378D0}" type="datetimeFigureOut">
              <a:rPr lang="cs-CZ" smtClean="0"/>
              <a:t>07.03.2024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52922C6-FF47-4743-A52B-02059EC42B67}" type="slidenum">
              <a:rPr lang="cs-CZ" smtClean="0"/>
              <a:t>‹#›</a:t>
            </a:fld>
            <a:endParaRPr lang="cs-CZ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262329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29784-7D26-A147-AAEE-37A5633378D0}" type="datetimeFigureOut">
              <a:rPr lang="cs-CZ" smtClean="0"/>
              <a:t>07.03.2024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922C6-FF47-4743-A52B-02059EC42B67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68490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29784-7D26-A147-AAEE-37A5633378D0}" type="datetimeFigureOut">
              <a:rPr lang="cs-CZ" smtClean="0"/>
              <a:t>07.03.2024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922C6-FF47-4743-A52B-02059EC42B67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6916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29784-7D26-A147-AAEE-37A5633378D0}" type="datetimeFigureOut">
              <a:rPr lang="cs-CZ" smtClean="0"/>
              <a:t>07.03.2024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922C6-FF47-4743-A52B-02059EC42B67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763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oddíl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2D29784-7D26-A147-AAEE-37A5633378D0}" type="datetimeFigureOut">
              <a:rPr lang="cs-CZ" smtClean="0"/>
              <a:t>07.03.2024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52922C6-FF47-4743-A52B-02059EC42B67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832259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29784-7D26-A147-AAEE-37A5633378D0}" type="datetimeFigureOut">
              <a:rPr lang="cs-CZ" smtClean="0"/>
              <a:t>07.03.2024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922C6-FF47-4743-A52B-02059EC42B67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61085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29784-7D26-A147-AAEE-37A5633378D0}" type="datetimeFigureOut">
              <a:rPr lang="cs-CZ" smtClean="0"/>
              <a:t>07.03.2024</a:t>
            </a:fld>
            <a:endParaRPr lang="cs-C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922C6-FF47-4743-A52B-02059EC42B67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77839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29784-7D26-A147-AAEE-37A5633378D0}" type="datetimeFigureOut">
              <a:rPr lang="cs-CZ" smtClean="0"/>
              <a:t>07.03.2024</a:t>
            </a:fld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922C6-FF47-4743-A52B-02059EC42B67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89913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29784-7D26-A147-AAEE-37A5633378D0}" type="datetimeFigureOut">
              <a:rPr lang="cs-CZ" smtClean="0"/>
              <a:t>07.03.2024</a:t>
            </a:fld>
            <a:endParaRPr lang="cs-C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922C6-FF47-4743-A52B-02059EC42B67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09043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2D29784-7D26-A147-AAEE-37A5633378D0}" type="datetimeFigureOut">
              <a:rPr lang="cs-CZ" smtClean="0"/>
              <a:t>07.03.2024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52922C6-FF47-4743-A52B-02059EC42B67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29982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2D29784-7D26-A147-AAEE-37A5633378D0}" type="datetimeFigureOut">
              <a:rPr lang="cs-CZ" smtClean="0"/>
              <a:t>07.03.2024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52922C6-FF47-4743-A52B-02059EC42B67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93028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A2D29784-7D26-A147-AAEE-37A5633378D0}" type="datetimeFigureOut">
              <a:rPr lang="cs-CZ" smtClean="0"/>
              <a:t>07.03.2024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852922C6-FF47-4743-A52B-02059EC42B67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8297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C75A4AD-8777-3917-691B-4848898ABF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39170"/>
            <a:ext cx="9144000" cy="1230059"/>
          </a:xfrm>
        </p:spPr>
        <p:txBody>
          <a:bodyPr>
            <a:normAutofit fontScale="90000"/>
          </a:bodyPr>
          <a:lstStyle/>
          <a:p>
            <a:pPr algn="ctr">
              <a:spcAft>
                <a:spcPts val="0"/>
              </a:spcAft>
              <a:tabLst>
                <a:tab pos="1361440" algn="l"/>
                <a:tab pos="3330575" algn="l"/>
              </a:tabLst>
            </a:pPr>
            <a:r>
              <a:rPr lang="cs-CZ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Pozice Asociace krajů České republiky</a:t>
            </a:r>
            <a:br>
              <a:rPr lang="cs-CZ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cs-CZ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 vyjednávání podmínek </a:t>
            </a:r>
            <a:br>
              <a:rPr lang="cs-CZ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cs-CZ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 Programovém období 2028+</a:t>
            </a:r>
            <a:r>
              <a:rPr lang="cs-CZ" sz="2800" dirty="0">
                <a:effectLst/>
              </a:rPr>
              <a:t> </a:t>
            </a:r>
            <a:endParaRPr lang="cs-CZ" sz="2800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CF321324-751B-1366-1E4C-138D03153F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2080" y="4888992"/>
            <a:ext cx="9144000" cy="729838"/>
          </a:xfrm>
        </p:spPr>
        <p:txBody>
          <a:bodyPr>
            <a:normAutofit/>
          </a:bodyPr>
          <a:lstStyle/>
          <a:p>
            <a:pPr algn="r"/>
            <a:r>
              <a:rPr lang="cs-CZ" dirty="0"/>
              <a:t>Karlovy Vary, 22.3.2024</a:t>
            </a:r>
          </a:p>
        </p:txBody>
      </p:sp>
    </p:spTree>
    <p:extLst>
      <p:ext uri="{BB962C8B-B14F-4D97-AF65-F5344CB8AC3E}">
        <p14:creationId xmlns:p14="http://schemas.microsoft.com/office/powerpoint/2010/main" val="3060486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826E3626-32F9-FD2B-CB61-74256DF22157}"/>
              </a:ext>
            </a:extLst>
          </p:cNvPr>
          <p:cNvSpPr txBox="1"/>
          <p:nvPr/>
        </p:nvSpPr>
        <p:spPr>
          <a:xfrm>
            <a:off x="1213104" y="524256"/>
            <a:ext cx="976579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  <a:p>
            <a:r>
              <a:rPr lang="cs-CZ" b="1" u="sng" dirty="0"/>
              <a:t>BUDOUCÍ SMĚŘOVÁNÍ KOHEZNÍ POLITIKY</a:t>
            </a:r>
          </a:p>
          <a:p>
            <a:pPr algn="just"/>
            <a:endParaRPr lang="cs-CZ" dirty="0"/>
          </a:p>
          <a:p>
            <a:pPr marL="285750" indent="-285750" algn="just">
              <a:buFont typeface="Wingdings" pitchFamily="2" charset="2"/>
              <a:buChar char="ü"/>
            </a:pPr>
            <a:r>
              <a:rPr lang="cs-CZ" dirty="0"/>
              <a:t>v současné době není vůbec jisté, </a:t>
            </a:r>
            <a:r>
              <a:rPr lang="cs-CZ" b="1" dirty="0"/>
              <a:t>jak bude další programové (finanční) období </a:t>
            </a:r>
            <a:r>
              <a:rPr lang="cs-CZ" dirty="0"/>
              <a:t>2028+ na úrovni EU </a:t>
            </a:r>
            <a:r>
              <a:rPr lang="cs-CZ" b="1" dirty="0"/>
              <a:t>vypada</a:t>
            </a:r>
            <a:r>
              <a:rPr lang="cs-CZ" dirty="0"/>
              <a:t>t: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dirty="0"/>
              <a:t>případné rozšiřování EU a jeho dopad,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dirty="0"/>
              <a:t>snaha čistých plátců obdržet finanční prostředky (většinou s nápadem na nový nástroj),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dirty="0"/>
              <a:t>tlak na posílení rozhodovacích pravomocí na evropské úrovni,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dirty="0"/>
              <a:t>nové výzvy (zelené či bezpečnostní) a geopolitická situace; </a:t>
            </a:r>
          </a:p>
          <a:p>
            <a:pPr lvl="1" algn="just"/>
            <a:endParaRPr lang="cs-CZ" dirty="0"/>
          </a:p>
          <a:p>
            <a:pPr marL="285750" indent="-285750" algn="just">
              <a:buFont typeface="Wingdings" pitchFamily="2" charset="2"/>
              <a:buChar char="ü"/>
            </a:pPr>
            <a:r>
              <a:rPr lang="cs-CZ" dirty="0"/>
              <a:t>kraje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dirty="0"/>
              <a:t>podporují </a:t>
            </a:r>
            <a:r>
              <a:rPr lang="cs-CZ" b="1" dirty="0"/>
              <a:t>pokračování kohezní politiky i po roce 2028 v současných intencích </a:t>
            </a:r>
            <a:r>
              <a:rPr lang="cs-CZ" dirty="0"/>
              <a:t>– stejné stanovisko se nyní vytváří i na národní úrovni – nutno i zde hrát aktivní roli a spolupracovat s centrální úrovní,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dirty="0"/>
              <a:t>jsou připravené zásadním způsobem </a:t>
            </a:r>
            <a:r>
              <a:rPr lang="cs-CZ" b="1" dirty="0"/>
              <a:t>přispět k její efektivní a účelné přípravě a následné  implementaci,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dirty="0"/>
              <a:t>vnímají řešení klimatické změny a kvality životního prostředí jako důležité úkoly pro budoucnost, přímé prostředky na jejich dosažení však nemají být na úkor kohezních cílů.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74456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826E3626-32F9-FD2B-CB61-74256DF22157}"/>
              </a:ext>
            </a:extLst>
          </p:cNvPr>
          <p:cNvSpPr txBox="1"/>
          <p:nvPr/>
        </p:nvSpPr>
        <p:spPr>
          <a:xfrm>
            <a:off x="1213104" y="524256"/>
            <a:ext cx="97657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/>
              <a:t>VNITROSTÁTNÍ ÚROVEŇ </a:t>
            </a:r>
          </a:p>
          <a:p>
            <a:endParaRPr lang="cs-CZ" dirty="0"/>
          </a:p>
          <a:p>
            <a:pPr marL="285750" indent="-285750" algn="just">
              <a:buFont typeface="Wingdings" pitchFamily="2" charset="2"/>
              <a:buChar char="ü"/>
            </a:pPr>
            <a:r>
              <a:rPr lang="cs-CZ" b="1" dirty="0"/>
              <a:t>kraje</a:t>
            </a:r>
            <a:r>
              <a:rPr lang="cs-CZ" dirty="0"/>
              <a:t> by měly hrát aktivnější roli jak při přípravě, tak při realizaci kohezní politiky,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cs-CZ" dirty="0"/>
              <a:t>v současném i minulém programovém období až na drobné výjimky </a:t>
            </a:r>
            <a:r>
              <a:rPr lang="cs-CZ" b="1" dirty="0"/>
              <a:t>zastávají pozici, která neodpovídá jejich zákonnému zmocnění v legislativě ČR</a:t>
            </a:r>
            <a:r>
              <a:rPr lang="cs-CZ" dirty="0"/>
              <a:t> (zákon o podpoře regionálního rozvoje) a ve většině případů jsou “pouze“ žadatelé o příspěvek (dotaci), nabízí se </a:t>
            </a:r>
            <a:r>
              <a:rPr lang="cs-CZ" b="1" dirty="0"/>
              <a:t>navázat na </a:t>
            </a:r>
            <a:r>
              <a:rPr lang="cs-CZ" dirty="0"/>
              <a:t>již vytvořené struktury, inspirovat se tím dobrým, co v současných nástrojích existuje (např. větší úloha krajů v rámci OPST) a </a:t>
            </a:r>
            <a:r>
              <a:rPr lang="cs-CZ" b="1" dirty="0"/>
              <a:t>vytvořit tak nástroj</a:t>
            </a:r>
            <a:r>
              <a:rPr lang="cs-CZ" dirty="0"/>
              <a:t> (integrované regionální strategie), který dokáže integrovat investiční a rozvojové aktivity v rámci širšího územního celku,</a:t>
            </a:r>
            <a:r>
              <a:rPr lang="cs-CZ" b="1" strike="dblStrike" dirty="0"/>
              <a:t> 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cs-CZ" dirty="0"/>
              <a:t>pokračovat ve </a:t>
            </a:r>
            <a:r>
              <a:rPr lang="cs-CZ" b="1" dirty="0"/>
              <a:t>zjednodušování pravidel implementace </a:t>
            </a:r>
            <a:r>
              <a:rPr lang="cs-CZ" dirty="0"/>
              <a:t>kohezní politiky </a:t>
            </a:r>
            <a:r>
              <a:rPr lang="pt-BR" dirty="0"/>
              <a:t> jak na úrovni EU, tak zejména v rámci pravidel daných českou legislativou</a:t>
            </a:r>
            <a:r>
              <a:rPr lang="cs-CZ" dirty="0"/>
              <a:t>,</a:t>
            </a:r>
            <a:r>
              <a:rPr lang="pt-BR" dirty="0"/>
              <a:t> </a:t>
            </a:r>
            <a:endParaRPr lang="cs-CZ" dirty="0"/>
          </a:p>
          <a:p>
            <a:pPr marL="285750" indent="-285750" algn="just">
              <a:buFont typeface="Wingdings" pitchFamily="2" charset="2"/>
              <a:buChar char="ü"/>
            </a:pPr>
            <a:r>
              <a:rPr lang="cs-CZ" dirty="0"/>
              <a:t>kraje zároveň respektují stanovisko hl. m. Prahy ohledně </a:t>
            </a:r>
            <a:r>
              <a:rPr lang="cs-CZ" b="1" dirty="0"/>
              <a:t>specifických problémů Prahy </a:t>
            </a:r>
            <a:r>
              <a:rPr lang="cs-CZ" dirty="0"/>
              <a:t>a jejího okolí a </a:t>
            </a:r>
            <a:r>
              <a:rPr lang="cs-CZ" b="1" dirty="0"/>
              <a:t>aspiraci na samostatný program </a:t>
            </a:r>
            <a:r>
              <a:rPr lang="cs-CZ" dirty="0"/>
              <a:t>s řídícím orgánem na úrovni hl. m. Prahy.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632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826E3626-32F9-FD2B-CB61-74256DF22157}"/>
              </a:ext>
            </a:extLst>
          </p:cNvPr>
          <p:cNvSpPr txBox="1"/>
          <p:nvPr/>
        </p:nvSpPr>
        <p:spPr>
          <a:xfrm>
            <a:off x="1213104" y="524256"/>
            <a:ext cx="976579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/>
              <a:t>INTEGROVANÉ (SYNERGICKÉ) REGIONÁLNÍ STRATEGIE - IRS</a:t>
            </a:r>
          </a:p>
          <a:p>
            <a:endParaRPr lang="cs-CZ" dirty="0"/>
          </a:p>
          <a:p>
            <a:pPr marL="285750" indent="-285750" algn="just">
              <a:buFont typeface="Wingdings" pitchFamily="2" charset="2"/>
              <a:buChar char="ü"/>
            </a:pPr>
            <a:r>
              <a:rPr lang="cs-CZ" b="1" dirty="0"/>
              <a:t>odpovědnost krajů za rozvoj svého územního obvodu </a:t>
            </a:r>
            <a:r>
              <a:rPr lang="cs-CZ" dirty="0"/>
              <a:t>(zákon o PRR) vybízí k jejich koordinační roli, tj. kraj/region by měl představovat </a:t>
            </a:r>
            <a:r>
              <a:rPr lang="cs-CZ" b="1" dirty="0"/>
              <a:t>hlavní úroveň implementace kohezní politiky</a:t>
            </a:r>
            <a:r>
              <a:rPr lang="cs-CZ" dirty="0"/>
              <a:t>, zároveň jsou k tomu ale potřebné adekvátní prostředky,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cs-CZ" dirty="0"/>
              <a:t>flexibilní </a:t>
            </a:r>
            <a:r>
              <a:rPr lang="cs-CZ" b="1" dirty="0"/>
              <a:t>nástroje pro lépe zacílený přístup k specifikám jednotlivých krajů </a:t>
            </a:r>
            <a:r>
              <a:rPr lang="cs-CZ" dirty="0"/>
              <a:t>prostřednictvím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dirty="0"/>
              <a:t>definice potřeb a priorit funkčního území krajů,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dirty="0"/>
              <a:t>popisu očekávaných výsledků a dopadů intervencí,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dirty="0"/>
              <a:t>tvorby seznamu klíčových projektů všech relevantních aktérů – vzájemná provázanost přispěje k efektivnějšímu řešení konkrétních problémů a výzev,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cs-CZ" b="1" dirty="0"/>
              <a:t>zpracování a realizace IRS na partnerském přístupu </a:t>
            </a:r>
            <a:r>
              <a:rPr lang="cs-CZ" dirty="0"/>
              <a:t>za využití dosavadních zkušeností z fungování integrovaných nástrojů a OPST,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cs-CZ" b="1" dirty="0"/>
              <a:t>řízeny za přispění RSK </a:t>
            </a:r>
            <a:r>
              <a:rPr lang="cs-CZ" dirty="0"/>
              <a:t>a dalších platforem v kraji (stanovování priorit, nastavení výzev) prostřednictvím </a:t>
            </a:r>
            <a:r>
              <a:rPr lang="cs-CZ" b="1" dirty="0"/>
              <a:t>spolupráce se subjekty na národní úrovni </a:t>
            </a:r>
            <a:r>
              <a:rPr lang="cs-CZ" dirty="0"/>
              <a:t>a </a:t>
            </a:r>
            <a:r>
              <a:rPr lang="cs-CZ" b="1" dirty="0"/>
              <a:t>v koordinaci se zástupci</a:t>
            </a:r>
            <a:r>
              <a:rPr lang="cs-CZ" dirty="0"/>
              <a:t> ostatních územních nástrojů,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cs-CZ" dirty="0"/>
              <a:t>umožní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dirty="0"/>
              <a:t>přípravu časově náročnějších komplexních projektů,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dirty="0"/>
              <a:t>kombinaci výhod různých typů projektů a operací (strategické projekty,  zastřešující skupinové projekty, tematické výzvy, atp.)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dirty="0"/>
              <a:t>akceleraci rozvojových aktivit jak v jádrovém území krajů, tak v HSOÚ, či periferiích i ve středně velkých městech,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03217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826E3626-32F9-FD2B-CB61-74256DF22157}"/>
              </a:ext>
            </a:extLst>
          </p:cNvPr>
          <p:cNvSpPr txBox="1"/>
          <p:nvPr/>
        </p:nvSpPr>
        <p:spPr>
          <a:xfrm>
            <a:off x="1213103" y="488161"/>
            <a:ext cx="1007251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/>
              <a:t>ZÁVĚR</a:t>
            </a:r>
          </a:p>
          <a:p>
            <a:endParaRPr lang="cs-CZ" dirty="0"/>
          </a:p>
          <a:p>
            <a:pPr marL="285750" indent="-285750" algn="just">
              <a:buFont typeface="Wingdings" pitchFamily="2" charset="2"/>
              <a:buChar char="ü"/>
            </a:pPr>
            <a:r>
              <a:rPr lang="cs-CZ" dirty="0"/>
              <a:t> 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j-ea"/>
                <a:cs typeface="+mj-cs"/>
              </a:rPr>
              <a:t>kraje nemají ambici v budoucím programovém období </a:t>
            </a:r>
            <a:r>
              <a:rPr lang="cs-CZ" dirty="0">
                <a:solidFill>
                  <a:prstClr val="black"/>
                </a:solidFill>
                <a:latin typeface="Franklin Gothic Book" panose="020B0503020102020204"/>
                <a:ea typeface="+mj-ea"/>
                <a:cs typeface="+mj-cs"/>
              </a:rPr>
              <a:t>nahradit 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j-ea"/>
                <a:cs typeface="+mj-cs"/>
              </a:rPr>
              <a:t>zavedené integrované nástroje na úrovni městských aglomerací a venkovských oblastí, zároveň ale chtějí pro tyto nástroje být partnerem a řešit vzájemné synergie a doplňkovost na platformě RSK, které mohou při přípravě a realizaci projektů mezi integrovanými nástroji na úrovni regionů, měst a venkova vznikat</a:t>
            </a:r>
            <a:r>
              <a:rPr lang="cs-CZ" dirty="0">
                <a:solidFill>
                  <a:prstClr val="black"/>
                </a:solidFill>
                <a:latin typeface="Franklin Gothic Book" panose="020B0503020102020204"/>
                <a:ea typeface="+mj-ea"/>
                <a:cs typeface="+mj-cs"/>
              </a:rPr>
              <a:t>,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j-ea"/>
              <a:cs typeface="+mj-cs"/>
            </a:endParaRPr>
          </a:p>
          <a:p>
            <a:pPr marL="285750" indent="-285750" algn="just">
              <a:buFont typeface="Wingdings" pitchFamily="2" charset="2"/>
              <a:buChar char="ü"/>
            </a:pP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j-ea"/>
              <a:cs typeface="+mj-cs"/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cs-CZ" dirty="0"/>
              <a:t>IRS by měly být využity i pro koordinaci dalších evropských, národních a jiných finančních zdrojů, aby tím byly zvýšeny synergické efekty při koordinaci vícezdrojového řešení konkrétních problémů v území,</a:t>
            </a:r>
          </a:p>
          <a:p>
            <a:pPr algn="just"/>
            <a:endParaRPr lang="cs-CZ" dirty="0"/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cs-CZ" dirty="0"/>
              <a:t>IRS můžou být šancí prosadit investice, které nejsou v Bruselu „populární“ - zajistí komplexní přístup a potřebnou provázanost.</a:t>
            </a:r>
          </a:p>
          <a:p>
            <a:pPr marL="285750" indent="-285750" algn="just">
              <a:buFont typeface="Wingdings" pitchFamily="2" charset="2"/>
              <a:buChar char="ü"/>
            </a:pPr>
            <a:endParaRPr lang="cs-CZ" dirty="0">
              <a:solidFill>
                <a:prstClr val="black"/>
              </a:solidFill>
              <a:latin typeface="Franklin Gothic Book" panose="020B0503020102020204"/>
              <a:ea typeface="+mj-ea"/>
              <a:cs typeface="+mj-cs"/>
            </a:endParaRPr>
          </a:p>
          <a:p>
            <a:pPr marL="285750" indent="-285750" algn="just">
              <a:buFont typeface="Wingdings" pitchFamily="2" charset="2"/>
              <a:buChar char="ü"/>
            </a:pPr>
            <a:endParaRPr lang="cs-CZ" dirty="0">
              <a:solidFill>
                <a:prstClr val="black"/>
              </a:solidFill>
              <a:latin typeface="Franklin Gothic Book" panose="020B0503020102020204"/>
              <a:ea typeface="+mj-ea"/>
              <a:cs typeface="+mj-cs"/>
            </a:endParaRPr>
          </a:p>
          <a:p>
            <a:pPr marL="285750" indent="-285750" algn="just">
              <a:buFont typeface="Wingdings" pitchFamily="2" charset="2"/>
              <a:buChar char="ü"/>
            </a:pPr>
            <a:endParaRPr lang="cs-CZ" dirty="0">
              <a:solidFill>
                <a:prstClr val="black"/>
              </a:solidFill>
              <a:latin typeface="Franklin Gothic Book" panose="020B0503020102020204"/>
              <a:ea typeface="+mj-ea"/>
              <a:cs typeface="+mj-cs"/>
            </a:endParaRPr>
          </a:p>
          <a:p>
            <a:pPr marL="285750" indent="-285750" algn="just">
              <a:buFont typeface="Wingdings" pitchFamily="2" charset="2"/>
              <a:buChar char="ü"/>
            </a:pPr>
            <a:endParaRPr lang="cs-CZ" dirty="0">
              <a:solidFill>
                <a:prstClr val="black"/>
              </a:solidFill>
              <a:latin typeface="Franklin Gothic Book" panose="020B0503020102020204"/>
              <a:ea typeface="+mj-ea"/>
              <a:cs typeface="+mj-cs"/>
            </a:endParaRPr>
          </a:p>
          <a:p>
            <a:pPr marL="285750" indent="-285750" algn="just">
              <a:buFont typeface="Wingdings" pitchFamily="2" charset="2"/>
              <a:buChar char="ü"/>
            </a:pPr>
            <a:endParaRPr lang="cs-CZ" dirty="0">
              <a:solidFill>
                <a:prstClr val="black"/>
              </a:solidFill>
              <a:latin typeface="Franklin Gothic Book" panose="020B0503020102020204"/>
              <a:ea typeface="+mj-ea"/>
              <a:cs typeface="+mj-cs"/>
            </a:endParaRPr>
          </a:p>
          <a:p>
            <a:pPr algn="just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18594515"/>
      </p:ext>
    </p:extLst>
  </p:cSld>
  <p:clrMapOvr>
    <a:masterClrMapping/>
  </p:clrMapOvr>
</p:sld>
</file>

<file path=ppt/theme/theme1.xml><?xml version="1.0" encoding="utf-8"?>
<a:theme xmlns:a="http://schemas.openxmlformats.org/drawingml/2006/main" name="Oříznutí">
  <a:themeElements>
    <a:clrScheme name="Office 2007 - 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říznutí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říznutí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TM03457475[[fn=Rámeček]]</Template>
  <TotalTime>336</TotalTime>
  <Words>631</Words>
  <Application>Microsoft Office PowerPoint</Application>
  <PresentationFormat>Širokoúhlá obrazovka</PresentationFormat>
  <Paragraphs>46</Paragraphs>
  <Slides>5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11" baseType="lpstr">
      <vt:lpstr>Arial</vt:lpstr>
      <vt:lpstr>Calibri</vt:lpstr>
      <vt:lpstr>Franklin Gothic Book</vt:lpstr>
      <vt:lpstr>Times New Roman</vt:lpstr>
      <vt:lpstr>Wingdings</vt:lpstr>
      <vt:lpstr>Oříznutí</vt:lpstr>
      <vt:lpstr>Pozice Asociace krajů České republiky pro vyjednávání podmínek  v Programovém období 2028+ 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Návrh pozice (úlohy) Asociace krajů České republiky pro vyjednávání podmínek v Programovém období 2028+</dc:title>
  <dc:creator>Zdeněk Semorád</dc:creator>
  <cp:lastModifiedBy>Lásková Lenka</cp:lastModifiedBy>
  <cp:revision>12</cp:revision>
  <dcterms:created xsi:type="dcterms:W3CDTF">2023-12-03T19:50:07Z</dcterms:created>
  <dcterms:modified xsi:type="dcterms:W3CDTF">2024-03-07T12:56:55Z</dcterms:modified>
</cp:coreProperties>
</file>