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41" r:id="rId3"/>
    <p:sldId id="342" r:id="rId4"/>
    <p:sldId id="343" r:id="rId5"/>
    <p:sldId id="344" r:id="rId6"/>
    <p:sldId id="345" r:id="rId7"/>
    <p:sldId id="340" r:id="rId8"/>
  </p:sldIdLst>
  <p:sldSz cx="9144000" cy="6858000" type="screen4x3"/>
  <p:notesSz cx="6888163" cy="1001871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FF00"/>
    <a:srgbClr val="00CC00"/>
    <a:srgbClr val="66CCFF"/>
    <a:srgbClr val="33CCFF"/>
    <a:srgbClr val="14B4FC"/>
    <a:srgbClr val="D1C36D"/>
    <a:srgbClr val="D8A848"/>
    <a:srgbClr val="000000"/>
    <a:srgbClr val="B588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4660"/>
  </p:normalViewPr>
  <p:slideViewPr>
    <p:cSldViewPr>
      <p:cViewPr varScale="1">
        <p:scale>
          <a:sx n="108" d="100"/>
          <a:sy n="108" d="100"/>
        </p:scale>
        <p:origin x="9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Plán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5D0-408E-B826-2EB4054D268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5D0-408E-B826-2EB4054D268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5D0-408E-B826-2EB4054D26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Ekonomická transformace</c:v>
                </c:pt>
                <c:pt idx="1">
                  <c:v>Společenská transformace</c:v>
                </c:pt>
                <c:pt idx="2">
                  <c:v>Environmentální a klimatická transformace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0.3</c:v>
                </c:pt>
                <c:pt idx="1">
                  <c:v>0.34</c:v>
                </c:pt>
                <c:pt idx="2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B3-4688-9801-5CF43042F9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7132950676656768E-2"/>
          <c:y val="0.17937604826433778"/>
          <c:w val="0.79314029276632114"/>
          <c:h val="0.5270693758519166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Realita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428-4CF5-9231-1E95915E82A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428-4CF5-9231-1E95915E82AA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428-4CF5-9231-1E95915E82AA}"/>
              </c:ext>
            </c:extLst>
          </c:dPt>
          <c:dPt>
            <c:idx val="3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0B3-48C8-8360-9F4924297DF6}"/>
              </c:ext>
            </c:extLst>
          </c:dPt>
          <c:dLbls>
            <c:dLbl>
              <c:idx val="3"/>
              <c:layout>
                <c:manualLayout>
                  <c:x val="0"/>
                  <c:y val="0.1216339946902450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0B3-48C8-8360-9F4924297D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List1!$A$2:$A$5</c:f>
              <c:strCache>
                <c:ptCount val="4"/>
                <c:pt idx="0">
                  <c:v>Ekonomická transformace 19,3%</c:v>
                </c:pt>
                <c:pt idx="1">
                  <c:v>Společenská transformace 9%</c:v>
                </c:pt>
                <c:pt idx="2">
                  <c:v>Environmentální a klimatická transformace 16,6%</c:v>
                </c:pt>
                <c:pt idx="3">
                  <c:v>Nevyčerpané prostředky 55%</c:v>
                </c:pt>
              </c:strCache>
            </c:strRef>
          </c:cat>
          <c:val>
            <c:numRef>
              <c:f>List1!$B$2:$B$5</c:f>
              <c:numCache>
                <c:formatCode>0%</c:formatCode>
                <c:ptCount val="4"/>
                <c:pt idx="0" formatCode="0.00%">
                  <c:v>0.193</c:v>
                </c:pt>
                <c:pt idx="1">
                  <c:v>9.0999999999999998E-2</c:v>
                </c:pt>
                <c:pt idx="2" formatCode="0.00%">
                  <c:v>0.16600000000000001</c:v>
                </c:pt>
                <c:pt idx="3" formatCode="0.00%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5B-483E-9FA8-449840769AF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5622" cy="5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934" y="1"/>
            <a:ext cx="2985622" cy="5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1900580-CD22-45BC-81A1-FEC247B1174B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15616"/>
            <a:ext cx="2985622" cy="50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934" y="9515616"/>
            <a:ext cx="2985622" cy="50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81152F7-004D-4014-804E-B20A198AEB9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206022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5622" cy="501497"/>
          </a:xfrm>
          <a:prstGeom prst="rect">
            <a:avLst/>
          </a:prstGeom>
        </p:spPr>
        <p:txBody>
          <a:bodyPr vert="horz" lIns="92423" tIns="46211" rIns="92423" bIns="46211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0934" y="1"/>
            <a:ext cx="2985622" cy="501497"/>
          </a:xfrm>
          <a:prstGeom prst="rect">
            <a:avLst/>
          </a:prstGeom>
        </p:spPr>
        <p:txBody>
          <a:bodyPr vert="horz" lIns="92423" tIns="46211" rIns="92423" bIns="46211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3" tIns="46211" rIns="92423" bIns="46211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495" y="4758610"/>
            <a:ext cx="5511174" cy="4508661"/>
          </a:xfrm>
          <a:prstGeom prst="rect">
            <a:avLst/>
          </a:prstGeom>
        </p:spPr>
        <p:txBody>
          <a:bodyPr vert="horz" lIns="92423" tIns="46211" rIns="92423" bIns="46211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515616"/>
            <a:ext cx="2985622" cy="501496"/>
          </a:xfrm>
          <a:prstGeom prst="rect">
            <a:avLst/>
          </a:prstGeom>
        </p:spPr>
        <p:txBody>
          <a:bodyPr vert="horz" lIns="92423" tIns="46211" rIns="92423" bIns="46211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0934" y="9515616"/>
            <a:ext cx="2985622" cy="501496"/>
          </a:xfrm>
          <a:prstGeom prst="rect">
            <a:avLst/>
          </a:prstGeom>
        </p:spPr>
        <p:txBody>
          <a:bodyPr vert="horz" wrap="square" lIns="92423" tIns="46211" rIns="92423" bIns="462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45A9E59-A559-40E9-B204-3F6B9C2D706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8998962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88286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06972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60378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80670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43871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206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9D79D475-F16E-4E02-86B2-BA15865033F8}" type="datetime4">
              <a:rPr lang="cs-CZ" smtClean="0"/>
              <a:t>1. listopadu 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5A9E59-A559-40E9-B204-3F6B9C2D706B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55634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BBA39-E6D3-479D-A55D-84C248B2111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42899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352A7-8660-4D96-92C5-4F1A5A79DD7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9476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CA267-4465-45D5-A524-30BC5DFE561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9026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ACDF2-27BF-4CBF-8596-3F0DE4AA599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7750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4182-C8FF-4685-8EF5-E14B736A26A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6488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47B28-5271-4310-BFB3-C087ACF8A37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6705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E4B3F-924E-490F-A73E-45F5E0867ED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1126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6537E-728F-405A-894E-AFF3C307DD1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9160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5F6BA-BE18-4F88-AD1E-D00491723C3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5012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2F638-ECA0-443E-8B44-9FA2403E836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4166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A5276-879B-479C-8E45-B3B73EFFE17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325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E3CB016-B731-4765-9905-060CF4338B8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Obdélník 1"/>
          <p:cNvSpPr>
            <a:spLocks noChangeArrowheads="1"/>
          </p:cNvSpPr>
          <p:nvPr/>
        </p:nvSpPr>
        <p:spPr bwMode="auto">
          <a:xfrm>
            <a:off x="684213" y="2924175"/>
            <a:ext cx="74168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cs-CZ" altLang="cs-CZ" sz="2400" dirty="0">
              <a:ea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cs-CZ" altLang="cs-CZ" sz="900" b="1" dirty="0">
              <a:ea typeface="Times New Roman" panose="02020603050405020304" pitchFamily="18" charset="0"/>
            </a:endParaRPr>
          </a:p>
        </p:txBody>
      </p:sp>
      <p:sp>
        <p:nvSpPr>
          <p:cNvPr id="4100" name="Obdélník 2"/>
          <p:cNvSpPr>
            <a:spLocks noChangeArrowheads="1"/>
          </p:cNvSpPr>
          <p:nvPr/>
        </p:nvSpPr>
        <p:spPr bwMode="auto">
          <a:xfrm>
            <a:off x="395288" y="5013325"/>
            <a:ext cx="838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/>
              <a:t> </a:t>
            </a:r>
            <a:endParaRPr lang="cs-CZ" altLang="cs-CZ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/>
              <a:t> </a:t>
            </a:r>
            <a:endParaRPr lang="cs-CZ" altLang="cs-CZ" sz="1600" dirty="0"/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314016" y="1963096"/>
            <a:ext cx="8550894" cy="3485677"/>
          </a:xfrm>
        </p:spPr>
        <p:txBody>
          <a:bodyPr>
            <a:normAutofit/>
          </a:bodyPr>
          <a:lstStyle/>
          <a:p>
            <a:r>
              <a:rPr lang="cs-CZ" sz="3000" dirty="0">
                <a:latin typeface="+mn-lt"/>
              </a:rPr>
              <a:t>Stav alokace Operačního programu Spravedlivá transformace</a:t>
            </a:r>
            <a:br>
              <a:rPr lang="cs-CZ" sz="3000" dirty="0">
                <a:latin typeface="+mn-lt"/>
              </a:rPr>
            </a:br>
            <a:r>
              <a:rPr lang="cs-CZ" sz="3000" dirty="0">
                <a:latin typeface="+mn-lt"/>
              </a:rPr>
              <a:t>říjen 2023</a:t>
            </a:r>
            <a:br>
              <a:rPr lang="cs-CZ" sz="3000" dirty="0">
                <a:latin typeface="+mn-lt"/>
              </a:rPr>
            </a:br>
            <a:endParaRPr lang="cs-CZ" sz="3000" dirty="0">
              <a:latin typeface="+mn-lt"/>
            </a:endParaRPr>
          </a:p>
        </p:txBody>
      </p:sp>
      <p:pic>
        <p:nvPicPr>
          <p:cNvPr id="10" name="Obrázek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03" y="4998971"/>
            <a:ext cx="3944620" cy="676910"/>
          </a:xfrm>
          <a:prstGeom prst="rect">
            <a:avLst/>
          </a:prstGeom>
          <a:noFill/>
        </p:spPr>
      </p:pic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107506" y="6348549"/>
            <a:ext cx="4614142" cy="504436"/>
          </a:xfrm>
        </p:spPr>
        <p:txBody>
          <a:bodyPr/>
          <a:lstStyle/>
          <a:p>
            <a:r>
              <a:rPr lang="cs-CZ" sz="2000" dirty="0"/>
              <a:t>Karlovy Vary, dne 13.11.2023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16" y="253994"/>
            <a:ext cx="3127812" cy="14207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cs-CZ" sz="3200" dirty="0"/>
            </a:br>
            <a:r>
              <a:rPr lang="cs-CZ" sz="3200" dirty="0"/>
              <a:t>OPST priorita Karlovarského kraje</a:t>
            </a: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1790476" cy="1390476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ACDF2-27BF-4CBF-8596-3F0DE4AA5991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314"/>
            <a:ext cx="1611944" cy="73218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747340" y="4183196"/>
            <a:ext cx="2504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241 102 345 Eur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640524" y="1996479"/>
            <a:ext cx="2160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2060"/>
                </a:solidFill>
              </a:rPr>
              <a:t>2021</a:t>
            </a:r>
          </a:p>
          <a:p>
            <a:r>
              <a:rPr lang="cs-CZ" sz="1800" i="1" dirty="0"/>
              <a:t>  Kurz 26,- Kč/Eur</a:t>
            </a:r>
          </a:p>
          <a:p>
            <a:pPr algn="ctr"/>
            <a:r>
              <a:rPr lang="cs-CZ" sz="1800" i="1" dirty="0"/>
              <a:t> </a:t>
            </a:r>
            <a:r>
              <a:rPr lang="cs-CZ" b="1" dirty="0"/>
              <a:t>6,3 mld. Kč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5460504" y="4171404"/>
            <a:ext cx="25202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2060"/>
                </a:solidFill>
              </a:rPr>
              <a:t>2023</a:t>
            </a:r>
          </a:p>
          <a:p>
            <a:pPr algn="ctr"/>
            <a:r>
              <a:rPr lang="cs-CZ" sz="1800" i="1" dirty="0"/>
              <a:t>Kurz 24,- Kč/Eur</a:t>
            </a:r>
          </a:p>
          <a:p>
            <a:pPr algn="ctr"/>
            <a:r>
              <a:rPr lang="cs-CZ" b="1" dirty="0"/>
              <a:t>5,8 mld. Kč</a:t>
            </a:r>
          </a:p>
        </p:txBody>
      </p:sp>
      <p:sp>
        <p:nvSpPr>
          <p:cNvPr id="11" name="Šipka doprava 10"/>
          <p:cNvSpPr/>
          <p:nvPr/>
        </p:nvSpPr>
        <p:spPr>
          <a:xfrm>
            <a:off x="3707904" y="3476166"/>
            <a:ext cx="1296144" cy="707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015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cs-CZ" sz="3200" dirty="0"/>
            </a:br>
            <a:r>
              <a:rPr lang="cs-CZ" sz="3200" dirty="0"/>
              <a:t>Přehled vyhlášených výzev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06145"/>
          </a:xfrm>
          <a:solidFill>
            <a:srgbClr val="B5880B"/>
          </a:solidFill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Vyhlášené výzvy 			    Alokace              Předložené žádosti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cs-CZ" altLang="cs-CZ" dirty="0"/>
          </a:p>
          <a:p>
            <a:pPr>
              <a:defRPr/>
            </a:pPr>
            <a:fld id="{C16ACDF2-27BF-4CBF-8596-3F0DE4AA5991}" type="slidenum">
              <a:rPr lang="cs-CZ" altLang="cs-CZ" smtClean="0"/>
              <a:pPr>
                <a:defRPr/>
              </a:pPr>
              <a:t>3</a:t>
            </a:fld>
            <a:endParaRPr lang="cs-CZ" alt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314"/>
            <a:ext cx="1611944" cy="73218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672" y="2106953"/>
            <a:ext cx="9144000" cy="3693319"/>
          </a:xfrm>
          <a:prstGeom prst="rect">
            <a:avLst/>
          </a:prstGeom>
          <a:solidFill>
            <a:srgbClr val="D8A848"/>
          </a:solidFill>
        </p:spPr>
        <p:txBody>
          <a:bodyPr wrap="square" rtlCol="0" anchor="b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Odborné učebny			   330 000 000,- Kč        127 549 005,- Kč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Konektivita škol			   280 000 000,- Kč        261 039 802,- Kč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Inovace v oběhovém hospodářství               100 000 000,- Kč	   --------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Vouchery pro podnikatele                               30 000 000,- Kč          30 000 000,- Kč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Úvěr transformace			   200 000 000,- Kč        265 500 000,- Kč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Vzdělávání ve firmách			     60 000 000,- Kč	   --------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Příprava projektů			     40 000 000,- Kč            1 942 050,- Kč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Infrastruktura				     60 000 000,- Kč            7 680 174,- Kč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Příroda a krajina		                   60 000 000,- Kč                --------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Veřejné služby, kultura, sport a rekreace      220 000 000,- Kč               --------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Náborové příspěvky pro učitele                      22 000 000,- Kč                --------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dirty="0"/>
              <a:t>Strategické projekty                                    2 900 000 000,- Kč        676 855 887,- Kč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8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A6C16E0-E185-43F7-8D9F-0C29C81707CC}"/>
              </a:ext>
            </a:extLst>
          </p:cNvPr>
          <p:cNvSpPr txBox="1"/>
          <p:nvPr/>
        </p:nvSpPr>
        <p:spPr>
          <a:xfrm>
            <a:off x="0" y="6021288"/>
            <a:ext cx="9144000" cy="338554"/>
          </a:xfrm>
          <a:prstGeom prst="rect">
            <a:avLst/>
          </a:prstGeom>
          <a:solidFill>
            <a:srgbClr val="D1C36D"/>
          </a:solidFill>
        </p:spPr>
        <p:txBody>
          <a:bodyPr wrap="square" rtlCol="0">
            <a:spAutoFit/>
          </a:bodyPr>
          <a:lstStyle/>
          <a:p>
            <a:r>
              <a:rPr lang="cs-CZ" sz="1600" b="1" dirty="0"/>
              <a:t>Celkem:</a:t>
            </a:r>
            <a:r>
              <a:rPr lang="cs-CZ" sz="1600" dirty="0"/>
              <a:t>					 </a:t>
            </a:r>
            <a:r>
              <a:rPr lang="cs-CZ" sz="1600" b="1" dirty="0"/>
              <a:t>4 280 000 000,- Kč           1 370 566 920,- Kč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83533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084D2-38C7-4C37-99C0-30EEBAAF0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43104"/>
            <a:ext cx="8229600" cy="883416"/>
          </a:xfrm>
        </p:spPr>
        <p:txBody>
          <a:bodyPr/>
          <a:lstStyle/>
          <a:p>
            <a:r>
              <a:rPr lang="cs-CZ" sz="3200" dirty="0"/>
              <a:t>Přehled připravovaných výzev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CF6B41B-3CFE-4C27-87FC-D2E0A5ED1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74662"/>
            <a:ext cx="8229600" cy="338554"/>
          </a:xfrm>
          <a:solidFill>
            <a:srgbClr val="14B4FC"/>
          </a:solidFill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Připravované výzvy                                           Alokace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C8A69E8-8CD5-4F16-ADCB-DAAAE92DD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ACDF2-27BF-4CBF-8596-3F0DE4AA5991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40EBD6F-B147-4105-84CF-B44BBD8372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314"/>
            <a:ext cx="1611944" cy="732186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7F68C7C2-6F03-4E76-B7E5-D9EABB57C0A8}"/>
              </a:ext>
            </a:extLst>
          </p:cNvPr>
          <p:cNvSpPr txBox="1"/>
          <p:nvPr/>
        </p:nvSpPr>
        <p:spPr>
          <a:xfrm>
            <a:off x="457200" y="4552331"/>
            <a:ext cx="8229600" cy="338554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r>
              <a:rPr lang="cs-CZ" sz="1600" b="1" dirty="0"/>
              <a:t>Celkem:                                                                               180 000 000,- Kč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FEE0AE6-13BE-4137-90B1-5CCF0898234C}"/>
              </a:ext>
            </a:extLst>
          </p:cNvPr>
          <p:cNvSpPr txBox="1"/>
          <p:nvPr/>
        </p:nvSpPr>
        <p:spPr>
          <a:xfrm>
            <a:off x="457200" y="2613216"/>
            <a:ext cx="8229600" cy="923330"/>
          </a:xfrm>
          <a:prstGeom prst="rect">
            <a:avLst/>
          </a:prstGeom>
          <a:solidFill>
            <a:srgbClr val="00C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/>
              <a:t>Vouchery pro veřejný sektor                                  40 000 000,- Kč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/>
              <a:t>Řemeslné inkubátory                                             50 000 000,- Kč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/>
              <a:t>Vouchery pro podnikatele II                                   90 000 000,- Kč</a:t>
            </a:r>
          </a:p>
        </p:txBody>
      </p:sp>
    </p:spTree>
    <p:extLst>
      <p:ext uri="{BB962C8B-B14F-4D97-AF65-F5344CB8AC3E}">
        <p14:creationId xmlns:p14="http://schemas.microsoft.com/office/powerpoint/2010/main" val="428205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6D3F75-18B3-4046-B9C0-930CAEB9F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cs-CZ" sz="3200" dirty="0"/>
            </a:br>
            <a:br>
              <a:rPr lang="cs-CZ" sz="3200" dirty="0"/>
            </a:br>
            <a:r>
              <a:rPr lang="cs-CZ" sz="3200" dirty="0"/>
              <a:t>Přehled navrhovaných výzev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0B4277E-5A2E-4808-9656-F2DD4D175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171" y="1982614"/>
            <a:ext cx="8401659" cy="316632"/>
          </a:xfrm>
          <a:solidFill>
            <a:srgbClr val="00CC0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600" dirty="0"/>
              <a:t>Navrhované výzvy                                                                      Alokace                 Priorita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0F2F614-B5E6-4329-9127-144ACFFC2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ACDF2-27BF-4CBF-8596-3F0DE4AA5991}" type="slidenum">
              <a:rPr lang="cs-CZ" altLang="cs-CZ" smtClean="0"/>
              <a:pPr>
                <a:defRPr/>
              </a:pPr>
              <a:t>5</a:t>
            </a:fld>
            <a:endParaRPr lang="cs-CZ" alt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1CA5A4D-2C98-40C8-8FF7-AABF2F69BE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314"/>
            <a:ext cx="1611944" cy="732186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B8DFB284-20D8-4A1B-8569-107570A4E3C9}"/>
              </a:ext>
            </a:extLst>
          </p:cNvPr>
          <p:cNvSpPr txBox="1"/>
          <p:nvPr/>
        </p:nvSpPr>
        <p:spPr>
          <a:xfrm>
            <a:off x="371171" y="2284005"/>
            <a:ext cx="8401659" cy="2800767"/>
          </a:xfrm>
          <a:prstGeom prst="rect">
            <a:avLst/>
          </a:prstGeom>
          <a:solidFill>
            <a:srgbClr val="00FF00"/>
          </a:solidFill>
        </p:spPr>
        <p:txBody>
          <a:bodyPr wrap="non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Vouchery pro veřejný sektor II                                           40 000 000,- Kč                   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Úvěr transformace II                                                        200 000 000,- Kč                   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H2 údolí                                                                             50 000 000,- Kč                   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Odborné učebny – ZŠ                                                      100 000 000,- Kč                  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Věda a výzkum                                                                  50 000 000,- Kč                   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Prevence sociálního vyloučení v souvislosti </a:t>
            </a:r>
          </a:p>
          <a:p>
            <a:pPr algn="just"/>
            <a:r>
              <a:rPr lang="cs-CZ" sz="1600" dirty="0"/>
              <a:t>     s transformací                                                                  100 000 000,- Kč                  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Zájmové vzdělávání                                                         100 000 000,- Kč                  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Spolupráce škol a velkých podniků                                  100 000 000,- Kč                 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NNO                                                                                                                              2</a:t>
            </a:r>
          </a:p>
          <a:p>
            <a:endParaRPr lang="cs-CZ" sz="16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F6786C1-7DBC-46E5-BD3C-2517CB6DDF57}"/>
              </a:ext>
            </a:extLst>
          </p:cNvPr>
          <p:cNvSpPr txBox="1"/>
          <p:nvPr/>
        </p:nvSpPr>
        <p:spPr>
          <a:xfrm>
            <a:off x="469528" y="5445224"/>
            <a:ext cx="8229600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cs-CZ" sz="1600" b="1" dirty="0"/>
              <a:t>Celkem:                                                                              740 000 000,- Kč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97216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3CAE2B-A51F-4E36-B7EE-BA51213C6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br>
              <a:rPr lang="cs-CZ" sz="3200" dirty="0"/>
            </a:br>
            <a:r>
              <a:rPr lang="cs-CZ" sz="3200" dirty="0"/>
              <a:t>Čerpání alokace dle oblastí PSÚT</a:t>
            </a:r>
            <a:br>
              <a:rPr lang="cs-CZ" sz="3200" dirty="0"/>
            </a:br>
            <a:r>
              <a:rPr lang="cs-CZ" sz="3200" dirty="0"/>
              <a:t>bez strategických projektů</a:t>
            </a:r>
          </a:p>
        </p:txBody>
      </p:sp>
      <p:graphicFrame>
        <p:nvGraphicFramePr>
          <p:cNvPr id="7" name="Zástupný symbol pro obsah 6">
            <a:extLst>
              <a:ext uri="{FF2B5EF4-FFF2-40B4-BE49-F238E27FC236}">
                <a16:creationId xmlns:a16="http://schemas.microsoft.com/office/drawing/2014/main" id="{3EFA2F63-A17D-45E3-9430-1EC3614583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376190"/>
              </p:ext>
            </p:extLst>
          </p:nvPr>
        </p:nvGraphicFramePr>
        <p:xfrm>
          <a:off x="179512" y="2132857"/>
          <a:ext cx="3681471" cy="3870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DAB909C-ED75-49E7-AB37-6DA27841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ACDF2-27BF-4CBF-8596-3F0DE4AA5991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1CA5A4D-2C98-40C8-8FF7-AABF2F69BE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314"/>
            <a:ext cx="1611944" cy="732186"/>
          </a:xfrm>
          <a:prstGeom prst="rect">
            <a:avLst/>
          </a:prstGeom>
        </p:spPr>
      </p:pic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2386467107"/>
              </p:ext>
            </p:extLst>
          </p:nvPr>
        </p:nvGraphicFramePr>
        <p:xfrm>
          <a:off x="4860032" y="2132856"/>
          <a:ext cx="410732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13291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bdélník 2"/>
          <p:cNvSpPr>
            <a:spLocks noChangeArrowheads="1"/>
          </p:cNvSpPr>
          <p:nvPr/>
        </p:nvSpPr>
        <p:spPr bwMode="auto">
          <a:xfrm>
            <a:off x="395288" y="5013325"/>
            <a:ext cx="838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/>
              <a:t> </a:t>
            </a:r>
            <a:endParaRPr lang="cs-CZ" altLang="cs-CZ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/>
              <a:t> </a:t>
            </a:r>
            <a:endParaRPr lang="cs-CZ" altLang="cs-CZ" sz="16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4038" y="2708920"/>
            <a:ext cx="8229600" cy="1143000"/>
          </a:xfrm>
        </p:spPr>
        <p:txBody>
          <a:bodyPr/>
          <a:lstStyle/>
          <a:p>
            <a:r>
              <a:rPr lang="cs-CZ" sz="4000" b="1" dirty="0"/>
              <a:t>Děkujeme za pozornost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00" y="333544"/>
            <a:ext cx="1611944" cy="732186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236" y="5574064"/>
            <a:ext cx="3944454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11445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16068</TotalTime>
  <Words>425</Words>
  <Application>Microsoft Office PowerPoint</Application>
  <PresentationFormat>Předvádění na obrazovce (4:3)</PresentationFormat>
  <Paragraphs>73</Paragraphs>
  <Slides>7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Výchozí návrh</vt:lpstr>
      <vt:lpstr>Stav alokace Operačního programu Spravedlivá transformace říjen 2023 </vt:lpstr>
      <vt:lpstr> OPST priorita Karlovarského kraje</vt:lpstr>
      <vt:lpstr> Přehled vyhlášených výzev</vt:lpstr>
      <vt:lpstr>Přehled připravovaných výzev</vt:lpstr>
      <vt:lpstr>  Přehled navrhovaných výzev</vt:lpstr>
      <vt:lpstr> Čerpání alokace dle oblastí PSÚT bez strategických projektů</vt:lpstr>
      <vt:lpstr>Děkujeme za pozornost</vt:lpstr>
    </vt:vector>
  </TitlesOfParts>
  <Company>KUKK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Bc. Adéla Jelenová</dc:creator>
  <cp:lastModifiedBy>Janečková Romana</cp:lastModifiedBy>
  <cp:revision>614</cp:revision>
  <cp:lastPrinted>2023-11-01T14:54:04Z</cp:lastPrinted>
  <dcterms:created xsi:type="dcterms:W3CDTF">2008-10-22T14:58:58Z</dcterms:created>
  <dcterms:modified xsi:type="dcterms:W3CDTF">2023-11-01T14:57:52Z</dcterms:modified>
</cp:coreProperties>
</file>