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0"/>
  </p:notesMasterIdLst>
  <p:handoutMasterIdLst>
    <p:handoutMasterId r:id="rId21"/>
  </p:handoutMasterIdLst>
  <p:sldIdLst>
    <p:sldId id="256" r:id="rId2"/>
    <p:sldId id="393" r:id="rId3"/>
    <p:sldId id="377" r:id="rId4"/>
    <p:sldId id="378" r:id="rId5"/>
    <p:sldId id="386" r:id="rId6"/>
    <p:sldId id="380" r:id="rId7"/>
    <p:sldId id="373" r:id="rId8"/>
    <p:sldId id="394" r:id="rId9"/>
    <p:sldId id="379" r:id="rId10"/>
    <p:sldId id="387" r:id="rId11"/>
    <p:sldId id="382" r:id="rId12"/>
    <p:sldId id="383" r:id="rId13"/>
    <p:sldId id="384" r:id="rId14"/>
    <p:sldId id="356" r:id="rId15"/>
    <p:sldId id="388" r:id="rId16"/>
    <p:sldId id="390" r:id="rId17"/>
    <p:sldId id="389" r:id="rId18"/>
    <p:sldId id="274" r:id="rId19"/>
  </p:sldIdLst>
  <p:sldSz cx="9144000" cy="6858000" type="screen4x3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ukup Miloš" initials="SM" lastIdx="1" clrIdx="0">
    <p:extLst>
      <p:ext uri="{19B8F6BF-5375-455C-9EA6-DF929625EA0E}">
        <p15:presenceInfo xmlns:p15="http://schemas.microsoft.com/office/powerpoint/2012/main" userId="S-1-5-21-1453678106-484518242-318601546-155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034EA2"/>
    <a:srgbClr val="2C4E97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větlý styl 2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88249" autoAdjust="0"/>
  </p:normalViewPr>
  <p:slideViewPr>
    <p:cSldViewPr snapToGrid="0" snapToObjects="1">
      <p:cViewPr varScale="1">
        <p:scale>
          <a:sx n="59" d="100"/>
          <a:sy n="59" d="100"/>
        </p:scale>
        <p:origin x="152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CE12A-3B2F-4841-927A-6F90A0016B6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cs-CZ"/>
        </a:p>
      </dgm:t>
    </dgm:pt>
    <dgm:pt modelId="{C0F38243-675D-41B6-809B-1A85B53FEF98}">
      <dgm:prSet phldrT="[Text]"/>
      <dgm:spPr/>
      <dgm:t>
        <a:bodyPr/>
        <a:lstStyle/>
        <a:p>
          <a:r>
            <a:rPr lang="cs-CZ" b="1" dirty="0"/>
            <a:t>10 297 935 936,-Kč</a:t>
          </a:r>
          <a:endParaRPr lang="cs-CZ" dirty="0"/>
        </a:p>
      </dgm:t>
    </dgm:pt>
    <dgm:pt modelId="{3007CDD2-47F9-4113-AF42-D69F350AB7FD}" type="parTrans" cxnId="{C8AAEFE9-4BB2-43D5-9CA8-7C8515142545}">
      <dgm:prSet/>
      <dgm:spPr/>
      <dgm:t>
        <a:bodyPr/>
        <a:lstStyle/>
        <a:p>
          <a:endParaRPr lang="cs-CZ"/>
        </a:p>
      </dgm:t>
    </dgm:pt>
    <dgm:pt modelId="{2993B973-3147-4804-9CDB-FACF3BEEB221}" type="sibTrans" cxnId="{C8AAEFE9-4BB2-43D5-9CA8-7C8515142545}">
      <dgm:prSet/>
      <dgm:spPr/>
      <dgm:t>
        <a:bodyPr/>
        <a:lstStyle/>
        <a:p>
          <a:endParaRPr lang="cs-CZ"/>
        </a:p>
      </dgm:t>
    </dgm:pt>
    <dgm:pt modelId="{65283B51-C554-45C1-B861-FDD8869B96CC}">
      <dgm:prSet phldrT="[Text]" custT="1"/>
      <dgm:spPr/>
      <dgm:t>
        <a:bodyPr/>
        <a:lstStyle/>
        <a:p>
          <a:r>
            <a:rPr lang="cs-CZ" sz="2500" b="1" dirty="0">
              <a:solidFill>
                <a:schemeClr val="accent6"/>
              </a:solidFill>
            </a:rPr>
            <a:t>KVK</a:t>
          </a:r>
        </a:p>
        <a:p>
          <a:r>
            <a:rPr lang="cs-CZ" sz="2500" b="1" i="1" dirty="0"/>
            <a:t>1 884 143 375,- Kč</a:t>
          </a:r>
          <a:endParaRPr lang="cs-CZ" sz="2500" b="1" dirty="0"/>
        </a:p>
      </dgm:t>
    </dgm:pt>
    <dgm:pt modelId="{B0DF2118-482A-4A51-BB80-F7723F224E3D}" type="parTrans" cxnId="{B821D20E-7BEE-4D4A-A093-035588BDFC0E}">
      <dgm:prSet/>
      <dgm:spPr/>
      <dgm:t>
        <a:bodyPr/>
        <a:lstStyle/>
        <a:p>
          <a:endParaRPr lang="cs-CZ"/>
        </a:p>
      </dgm:t>
    </dgm:pt>
    <dgm:pt modelId="{96FC3274-8834-45C4-80D6-FD33F4DD9DD6}" type="sibTrans" cxnId="{B821D20E-7BEE-4D4A-A093-035588BDFC0E}">
      <dgm:prSet/>
      <dgm:spPr/>
      <dgm:t>
        <a:bodyPr/>
        <a:lstStyle/>
        <a:p>
          <a:endParaRPr lang="cs-CZ"/>
        </a:p>
      </dgm:t>
    </dgm:pt>
    <dgm:pt modelId="{2BB15012-A21F-48AC-8D56-CCE7E0147957}">
      <dgm:prSet phldrT="[Text]" custT="1"/>
      <dgm:spPr/>
      <dgm:t>
        <a:bodyPr/>
        <a:lstStyle/>
        <a:p>
          <a:r>
            <a:rPr lang="cs-CZ" sz="2500" i="1" dirty="0">
              <a:solidFill>
                <a:schemeClr val="accent6"/>
              </a:solidFill>
            </a:rPr>
            <a:t>ÚK</a:t>
          </a:r>
        </a:p>
        <a:p>
          <a:r>
            <a:rPr lang="cs-CZ" sz="2500" i="1" dirty="0"/>
            <a:t>3 372 282 115 ,- Kč</a:t>
          </a:r>
          <a:endParaRPr lang="cs-CZ" sz="2500" dirty="0"/>
        </a:p>
      </dgm:t>
    </dgm:pt>
    <dgm:pt modelId="{AD14612E-113D-418C-8A51-D83D11FE1D14}" type="parTrans" cxnId="{4F507C85-5E0F-46E0-AB1B-3BA1193C069F}">
      <dgm:prSet/>
      <dgm:spPr/>
      <dgm:t>
        <a:bodyPr/>
        <a:lstStyle/>
        <a:p>
          <a:endParaRPr lang="cs-CZ"/>
        </a:p>
      </dgm:t>
    </dgm:pt>
    <dgm:pt modelId="{1246D0E9-6218-47B3-95D1-A37DE180311E}" type="sibTrans" cxnId="{4F507C85-5E0F-46E0-AB1B-3BA1193C069F}">
      <dgm:prSet/>
      <dgm:spPr/>
      <dgm:t>
        <a:bodyPr/>
        <a:lstStyle/>
        <a:p>
          <a:endParaRPr lang="cs-CZ"/>
        </a:p>
      </dgm:t>
    </dgm:pt>
    <dgm:pt modelId="{440E4B7E-071F-403C-90AB-E961C637A622}">
      <dgm:prSet phldrT="[Text]" custT="1"/>
      <dgm:spPr/>
      <dgm:t>
        <a:bodyPr/>
        <a:lstStyle/>
        <a:p>
          <a:pPr>
            <a:buSzPts val="1000"/>
            <a:buFont typeface="Courier New" panose="02070309020205020404" pitchFamily="49" charset="0"/>
            <a:buChar char="o"/>
          </a:pPr>
          <a:r>
            <a:rPr lang="cs-CZ" sz="2500" i="1" dirty="0">
              <a:solidFill>
                <a:schemeClr val="accent6"/>
              </a:solidFill>
            </a:rPr>
            <a:t>MSK</a:t>
          </a:r>
        </a:p>
        <a:p>
          <a:pPr>
            <a:buSzPts val="1000"/>
            <a:buFont typeface="Courier New" panose="02070309020205020404" pitchFamily="49" charset="0"/>
            <a:buChar char="o"/>
          </a:pPr>
          <a:r>
            <a:rPr lang="cs-CZ" sz="2500" i="1" dirty="0"/>
            <a:t>5 041 510 446,-Kč</a:t>
          </a:r>
          <a:endParaRPr lang="cs-CZ" sz="2500" dirty="0"/>
        </a:p>
      </dgm:t>
    </dgm:pt>
    <dgm:pt modelId="{13C51B92-1D12-40D9-B2A6-94FF153373BB}" type="parTrans" cxnId="{92E0D225-969E-40AE-9C91-7F0C8C0B7A4C}">
      <dgm:prSet/>
      <dgm:spPr/>
      <dgm:t>
        <a:bodyPr/>
        <a:lstStyle/>
        <a:p>
          <a:endParaRPr lang="cs-CZ"/>
        </a:p>
      </dgm:t>
    </dgm:pt>
    <dgm:pt modelId="{91EEA31E-0324-49C7-A2E3-35BD1FDDAE0D}" type="sibTrans" cxnId="{92E0D225-969E-40AE-9C91-7F0C8C0B7A4C}">
      <dgm:prSet/>
      <dgm:spPr/>
      <dgm:t>
        <a:bodyPr/>
        <a:lstStyle/>
        <a:p>
          <a:endParaRPr lang="cs-CZ"/>
        </a:p>
      </dgm:t>
    </dgm:pt>
    <dgm:pt modelId="{1CD52562-CBDB-41C0-8B8D-AEF0FACF1772}" type="pres">
      <dgm:prSet presAssocID="{5D4CE12A-3B2F-4841-927A-6F90A0016B6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A2BF435-2E08-4EAD-A563-13D1CE520D00}" type="pres">
      <dgm:prSet presAssocID="{C0F38243-675D-41B6-809B-1A85B53FEF98}" presName="root1" presStyleCnt="0"/>
      <dgm:spPr/>
    </dgm:pt>
    <dgm:pt modelId="{DB8D1D39-CCEF-4C9F-88C9-515E6D311219}" type="pres">
      <dgm:prSet presAssocID="{C0F38243-675D-41B6-809B-1A85B53FEF98}" presName="LevelOneTextNode" presStyleLbl="node0" presStyleIdx="0" presStyleCnt="1" custAng="5400000" custScaleY="79968" custLinFactX="-49888" custLinFactNeighborX="-100000" custLinFactNeighborY="-11926">
        <dgm:presLayoutVars>
          <dgm:chPref val="3"/>
        </dgm:presLayoutVars>
      </dgm:prSet>
      <dgm:spPr/>
    </dgm:pt>
    <dgm:pt modelId="{B2685DC0-9075-40B7-ABA5-620B617E6FAD}" type="pres">
      <dgm:prSet presAssocID="{C0F38243-675D-41B6-809B-1A85B53FEF98}" presName="level2hierChild" presStyleCnt="0"/>
      <dgm:spPr/>
    </dgm:pt>
    <dgm:pt modelId="{C89D2F5E-B997-476E-848C-F3C8AC564FC2}" type="pres">
      <dgm:prSet presAssocID="{B0DF2118-482A-4A51-BB80-F7723F224E3D}" presName="conn2-1" presStyleLbl="parChTrans1D2" presStyleIdx="0" presStyleCnt="3"/>
      <dgm:spPr/>
    </dgm:pt>
    <dgm:pt modelId="{A42D54BA-DCDB-47FF-96DF-6BB9379144C8}" type="pres">
      <dgm:prSet presAssocID="{B0DF2118-482A-4A51-BB80-F7723F224E3D}" presName="connTx" presStyleLbl="parChTrans1D2" presStyleIdx="0" presStyleCnt="3"/>
      <dgm:spPr/>
    </dgm:pt>
    <dgm:pt modelId="{15E2F43F-5E77-4C6C-8DF7-49FC8F603163}" type="pres">
      <dgm:prSet presAssocID="{65283B51-C554-45C1-B861-FDD8869B96CC}" presName="root2" presStyleCnt="0"/>
      <dgm:spPr/>
    </dgm:pt>
    <dgm:pt modelId="{76311C83-EF45-4482-BC84-5EFD224B5421}" type="pres">
      <dgm:prSet presAssocID="{65283B51-C554-45C1-B861-FDD8869B96CC}" presName="LevelTwoTextNode" presStyleLbl="node2" presStyleIdx="0" presStyleCnt="3" custScaleX="119157" custScaleY="149206" custLinFactNeighborX="45229" custLinFactNeighborY="-55420">
        <dgm:presLayoutVars>
          <dgm:chPref val="3"/>
        </dgm:presLayoutVars>
      </dgm:prSet>
      <dgm:spPr/>
    </dgm:pt>
    <dgm:pt modelId="{0C7CA634-D626-4C71-8687-C465EEF13575}" type="pres">
      <dgm:prSet presAssocID="{65283B51-C554-45C1-B861-FDD8869B96CC}" presName="level3hierChild" presStyleCnt="0"/>
      <dgm:spPr/>
    </dgm:pt>
    <dgm:pt modelId="{ABD18FE6-0F55-4A5E-9B98-7201B37C19BE}" type="pres">
      <dgm:prSet presAssocID="{AD14612E-113D-418C-8A51-D83D11FE1D14}" presName="conn2-1" presStyleLbl="parChTrans1D2" presStyleIdx="1" presStyleCnt="3"/>
      <dgm:spPr/>
    </dgm:pt>
    <dgm:pt modelId="{9D5D7184-E924-446B-A80D-893138DC03AB}" type="pres">
      <dgm:prSet presAssocID="{AD14612E-113D-418C-8A51-D83D11FE1D14}" presName="connTx" presStyleLbl="parChTrans1D2" presStyleIdx="1" presStyleCnt="3"/>
      <dgm:spPr/>
    </dgm:pt>
    <dgm:pt modelId="{84235EEF-6709-437D-8EED-37293D2EE2C5}" type="pres">
      <dgm:prSet presAssocID="{2BB15012-A21F-48AC-8D56-CCE7E0147957}" presName="root2" presStyleCnt="0"/>
      <dgm:spPr/>
    </dgm:pt>
    <dgm:pt modelId="{E73F77C5-3A60-4B6E-A5FE-5DB5CC4D912D}" type="pres">
      <dgm:prSet presAssocID="{2BB15012-A21F-48AC-8D56-CCE7E0147957}" presName="LevelTwoTextNode" presStyleLbl="node2" presStyleIdx="1" presStyleCnt="3" custScaleX="119157" custScaleY="149206" custLinFactNeighborX="44389" custLinFactNeighborY="-25081">
        <dgm:presLayoutVars>
          <dgm:chPref val="3"/>
        </dgm:presLayoutVars>
      </dgm:prSet>
      <dgm:spPr/>
    </dgm:pt>
    <dgm:pt modelId="{8DED367C-D5D0-4A9F-A84B-38072C1E6B62}" type="pres">
      <dgm:prSet presAssocID="{2BB15012-A21F-48AC-8D56-CCE7E0147957}" presName="level3hierChild" presStyleCnt="0"/>
      <dgm:spPr/>
    </dgm:pt>
    <dgm:pt modelId="{E957D190-F384-4997-B761-6FCE31695F88}" type="pres">
      <dgm:prSet presAssocID="{13C51B92-1D12-40D9-B2A6-94FF153373BB}" presName="conn2-1" presStyleLbl="parChTrans1D2" presStyleIdx="2" presStyleCnt="3"/>
      <dgm:spPr/>
    </dgm:pt>
    <dgm:pt modelId="{117ED97B-1D0E-4ABB-B820-DD3D9356EE80}" type="pres">
      <dgm:prSet presAssocID="{13C51B92-1D12-40D9-B2A6-94FF153373BB}" presName="connTx" presStyleLbl="parChTrans1D2" presStyleIdx="2" presStyleCnt="3"/>
      <dgm:spPr/>
    </dgm:pt>
    <dgm:pt modelId="{54CBD149-2618-4E82-AC58-73DDBFFA5CE5}" type="pres">
      <dgm:prSet presAssocID="{440E4B7E-071F-403C-90AB-E961C637A622}" presName="root2" presStyleCnt="0"/>
      <dgm:spPr/>
    </dgm:pt>
    <dgm:pt modelId="{110CFA9F-0B99-419D-BE8B-7089C6923B7D}" type="pres">
      <dgm:prSet presAssocID="{440E4B7E-071F-403C-90AB-E961C637A622}" presName="LevelTwoTextNode" presStyleLbl="node2" presStyleIdx="2" presStyleCnt="3" custScaleX="119157" custScaleY="149206" custLinFactNeighborX="45536" custLinFactNeighborY="-29821">
        <dgm:presLayoutVars>
          <dgm:chPref val="3"/>
        </dgm:presLayoutVars>
      </dgm:prSet>
      <dgm:spPr/>
    </dgm:pt>
    <dgm:pt modelId="{10058C47-8B46-43F6-8768-35AA2EAA0CF0}" type="pres">
      <dgm:prSet presAssocID="{440E4B7E-071F-403C-90AB-E961C637A622}" presName="level3hierChild" presStyleCnt="0"/>
      <dgm:spPr/>
    </dgm:pt>
  </dgm:ptLst>
  <dgm:cxnLst>
    <dgm:cxn modelId="{B821D20E-7BEE-4D4A-A093-035588BDFC0E}" srcId="{C0F38243-675D-41B6-809B-1A85B53FEF98}" destId="{65283B51-C554-45C1-B861-FDD8869B96CC}" srcOrd="0" destOrd="0" parTransId="{B0DF2118-482A-4A51-BB80-F7723F224E3D}" sibTransId="{96FC3274-8834-45C4-80D6-FD33F4DD9DD6}"/>
    <dgm:cxn modelId="{C8776B1D-141F-41C2-B9CE-6339C965000C}" type="presOf" srcId="{440E4B7E-071F-403C-90AB-E961C637A622}" destId="{110CFA9F-0B99-419D-BE8B-7089C6923B7D}" srcOrd="0" destOrd="0" presId="urn:microsoft.com/office/officeart/2008/layout/HorizontalMultiLevelHierarchy"/>
    <dgm:cxn modelId="{92E0D225-969E-40AE-9C91-7F0C8C0B7A4C}" srcId="{C0F38243-675D-41B6-809B-1A85B53FEF98}" destId="{440E4B7E-071F-403C-90AB-E961C637A622}" srcOrd="2" destOrd="0" parTransId="{13C51B92-1D12-40D9-B2A6-94FF153373BB}" sibTransId="{91EEA31E-0324-49C7-A2E3-35BD1FDDAE0D}"/>
    <dgm:cxn modelId="{09F0DC28-C7E1-412D-96B1-73D95F29AAFC}" type="presOf" srcId="{13C51B92-1D12-40D9-B2A6-94FF153373BB}" destId="{117ED97B-1D0E-4ABB-B820-DD3D9356EE80}" srcOrd="1" destOrd="0" presId="urn:microsoft.com/office/officeart/2008/layout/HorizontalMultiLevelHierarchy"/>
    <dgm:cxn modelId="{3152E029-D621-47A9-8820-44F9FE119A5D}" type="presOf" srcId="{13C51B92-1D12-40D9-B2A6-94FF153373BB}" destId="{E957D190-F384-4997-B761-6FCE31695F88}" srcOrd="0" destOrd="0" presId="urn:microsoft.com/office/officeart/2008/layout/HorizontalMultiLevelHierarchy"/>
    <dgm:cxn modelId="{0DDE172E-74C8-480E-BB87-425C75F43C11}" type="presOf" srcId="{65283B51-C554-45C1-B861-FDD8869B96CC}" destId="{76311C83-EF45-4482-BC84-5EFD224B5421}" srcOrd="0" destOrd="0" presId="urn:microsoft.com/office/officeart/2008/layout/HorizontalMultiLevelHierarchy"/>
    <dgm:cxn modelId="{EA844380-7A5A-4736-854C-5989DA5A484A}" type="presOf" srcId="{AD14612E-113D-418C-8A51-D83D11FE1D14}" destId="{9D5D7184-E924-446B-A80D-893138DC03AB}" srcOrd="1" destOrd="0" presId="urn:microsoft.com/office/officeart/2008/layout/HorizontalMultiLevelHierarchy"/>
    <dgm:cxn modelId="{4F507C85-5E0F-46E0-AB1B-3BA1193C069F}" srcId="{C0F38243-675D-41B6-809B-1A85B53FEF98}" destId="{2BB15012-A21F-48AC-8D56-CCE7E0147957}" srcOrd="1" destOrd="0" parTransId="{AD14612E-113D-418C-8A51-D83D11FE1D14}" sibTransId="{1246D0E9-6218-47B3-95D1-A37DE180311E}"/>
    <dgm:cxn modelId="{EC10DE9A-3963-4EEE-A79E-75C52A0791D5}" type="presOf" srcId="{5D4CE12A-3B2F-4841-927A-6F90A0016B65}" destId="{1CD52562-CBDB-41C0-8B8D-AEF0FACF1772}" srcOrd="0" destOrd="0" presId="urn:microsoft.com/office/officeart/2008/layout/HorizontalMultiLevelHierarchy"/>
    <dgm:cxn modelId="{85691B9D-A2A0-4979-985B-2E420A96A54B}" type="presOf" srcId="{C0F38243-675D-41B6-809B-1A85B53FEF98}" destId="{DB8D1D39-CCEF-4C9F-88C9-515E6D311219}" srcOrd="0" destOrd="0" presId="urn:microsoft.com/office/officeart/2008/layout/HorizontalMultiLevelHierarchy"/>
    <dgm:cxn modelId="{5977D3A0-48CE-49A8-9656-C134CF21A929}" type="presOf" srcId="{2BB15012-A21F-48AC-8D56-CCE7E0147957}" destId="{E73F77C5-3A60-4B6E-A5FE-5DB5CC4D912D}" srcOrd="0" destOrd="0" presId="urn:microsoft.com/office/officeart/2008/layout/HorizontalMultiLevelHierarchy"/>
    <dgm:cxn modelId="{8E4EC4A6-F7AD-4C15-A3CD-E779163A2666}" type="presOf" srcId="{AD14612E-113D-418C-8A51-D83D11FE1D14}" destId="{ABD18FE6-0F55-4A5E-9B98-7201B37C19BE}" srcOrd="0" destOrd="0" presId="urn:microsoft.com/office/officeart/2008/layout/HorizontalMultiLevelHierarchy"/>
    <dgm:cxn modelId="{753752BB-4CA7-46D7-B41C-B44D2C42D5E6}" type="presOf" srcId="{B0DF2118-482A-4A51-BB80-F7723F224E3D}" destId="{A42D54BA-DCDB-47FF-96DF-6BB9379144C8}" srcOrd="1" destOrd="0" presId="urn:microsoft.com/office/officeart/2008/layout/HorizontalMultiLevelHierarchy"/>
    <dgm:cxn modelId="{AA4416D8-02F5-46C5-8A07-1626C4F815E5}" type="presOf" srcId="{B0DF2118-482A-4A51-BB80-F7723F224E3D}" destId="{C89D2F5E-B997-476E-848C-F3C8AC564FC2}" srcOrd="0" destOrd="0" presId="urn:microsoft.com/office/officeart/2008/layout/HorizontalMultiLevelHierarchy"/>
    <dgm:cxn modelId="{C8AAEFE9-4BB2-43D5-9CA8-7C8515142545}" srcId="{5D4CE12A-3B2F-4841-927A-6F90A0016B65}" destId="{C0F38243-675D-41B6-809B-1A85B53FEF98}" srcOrd="0" destOrd="0" parTransId="{3007CDD2-47F9-4113-AF42-D69F350AB7FD}" sibTransId="{2993B973-3147-4804-9CDB-FACF3BEEB221}"/>
    <dgm:cxn modelId="{B5CA063E-305E-42BA-B715-28807038D8B5}" type="presParOf" srcId="{1CD52562-CBDB-41C0-8B8D-AEF0FACF1772}" destId="{1A2BF435-2E08-4EAD-A563-13D1CE520D00}" srcOrd="0" destOrd="0" presId="urn:microsoft.com/office/officeart/2008/layout/HorizontalMultiLevelHierarchy"/>
    <dgm:cxn modelId="{9F413CED-B0BE-47FA-8C9E-10EEF203F7D7}" type="presParOf" srcId="{1A2BF435-2E08-4EAD-A563-13D1CE520D00}" destId="{DB8D1D39-CCEF-4C9F-88C9-515E6D311219}" srcOrd="0" destOrd="0" presId="urn:microsoft.com/office/officeart/2008/layout/HorizontalMultiLevelHierarchy"/>
    <dgm:cxn modelId="{589C8357-A7B5-461A-999D-5E9EB754AA1D}" type="presParOf" srcId="{1A2BF435-2E08-4EAD-A563-13D1CE520D00}" destId="{B2685DC0-9075-40B7-ABA5-620B617E6FAD}" srcOrd="1" destOrd="0" presId="urn:microsoft.com/office/officeart/2008/layout/HorizontalMultiLevelHierarchy"/>
    <dgm:cxn modelId="{37BF0742-6FCC-4FA7-888E-768F45432F9E}" type="presParOf" srcId="{B2685DC0-9075-40B7-ABA5-620B617E6FAD}" destId="{C89D2F5E-B997-476E-848C-F3C8AC564FC2}" srcOrd="0" destOrd="0" presId="urn:microsoft.com/office/officeart/2008/layout/HorizontalMultiLevelHierarchy"/>
    <dgm:cxn modelId="{853658E9-4640-498E-947B-E78408B1B700}" type="presParOf" srcId="{C89D2F5E-B997-476E-848C-F3C8AC564FC2}" destId="{A42D54BA-DCDB-47FF-96DF-6BB9379144C8}" srcOrd="0" destOrd="0" presId="urn:microsoft.com/office/officeart/2008/layout/HorizontalMultiLevelHierarchy"/>
    <dgm:cxn modelId="{F4BBEE26-5BC4-4B0D-91E4-CE7669118BA1}" type="presParOf" srcId="{B2685DC0-9075-40B7-ABA5-620B617E6FAD}" destId="{15E2F43F-5E77-4C6C-8DF7-49FC8F603163}" srcOrd="1" destOrd="0" presId="urn:microsoft.com/office/officeart/2008/layout/HorizontalMultiLevelHierarchy"/>
    <dgm:cxn modelId="{AEDA8309-D753-4CC2-8D14-2643510FD724}" type="presParOf" srcId="{15E2F43F-5E77-4C6C-8DF7-49FC8F603163}" destId="{76311C83-EF45-4482-BC84-5EFD224B5421}" srcOrd="0" destOrd="0" presId="urn:microsoft.com/office/officeart/2008/layout/HorizontalMultiLevelHierarchy"/>
    <dgm:cxn modelId="{F0FC86DA-C9D1-489E-9E0C-31BD9AB883EC}" type="presParOf" srcId="{15E2F43F-5E77-4C6C-8DF7-49FC8F603163}" destId="{0C7CA634-D626-4C71-8687-C465EEF13575}" srcOrd="1" destOrd="0" presId="urn:microsoft.com/office/officeart/2008/layout/HorizontalMultiLevelHierarchy"/>
    <dgm:cxn modelId="{FF596760-F25B-4DD5-AE62-FC8E52A2E671}" type="presParOf" srcId="{B2685DC0-9075-40B7-ABA5-620B617E6FAD}" destId="{ABD18FE6-0F55-4A5E-9B98-7201B37C19BE}" srcOrd="2" destOrd="0" presId="urn:microsoft.com/office/officeart/2008/layout/HorizontalMultiLevelHierarchy"/>
    <dgm:cxn modelId="{3EB76BB2-120B-4801-9950-F50B3A4CAEFF}" type="presParOf" srcId="{ABD18FE6-0F55-4A5E-9B98-7201B37C19BE}" destId="{9D5D7184-E924-446B-A80D-893138DC03AB}" srcOrd="0" destOrd="0" presId="urn:microsoft.com/office/officeart/2008/layout/HorizontalMultiLevelHierarchy"/>
    <dgm:cxn modelId="{3408514F-00E2-418C-B722-858F7B41A9D6}" type="presParOf" srcId="{B2685DC0-9075-40B7-ABA5-620B617E6FAD}" destId="{84235EEF-6709-437D-8EED-37293D2EE2C5}" srcOrd="3" destOrd="0" presId="urn:microsoft.com/office/officeart/2008/layout/HorizontalMultiLevelHierarchy"/>
    <dgm:cxn modelId="{61020C71-57AD-40F9-9B4C-4268EB21B610}" type="presParOf" srcId="{84235EEF-6709-437D-8EED-37293D2EE2C5}" destId="{E73F77C5-3A60-4B6E-A5FE-5DB5CC4D912D}" srcOrd="0" destOrd="0" presId="urn:microsoft.com/office/officeart/2008/layout/HorizontalMultiLevelHierarchy"/>
    <dgm:cxn modelId="{409248F5-522C-456A-BB03-4EE5842B908B}" type="presParOf" srcId="{84235EEF-6709-437D-8EED-37293D2EE2C5}" destId="{8DED367C-D5D0-4A9F-A84B-38072C1E6B62}" srcOrd="1" destOrd="0" presId="urn:microsoft.com/office/officeart/2008/layout/HorizontalMultiLevelHierarchy"/>
    <dgm:cxn modelId="{BF7BFEF1-BED7-4D6E-96EE-29B39AD3B4C6}" type="presParOf" srcId="{B2685DC0-9075-40B7-ABA5-620B617E6FAD}" destId="{E957D190-F384-4997-B761-6FCE31695F88}" srcOrd="4" destOrd="0" presId="urn:microsoft.com/office/officeart/2008/layout/HorizontalMultiLevelHierarchy"/>
    <dgm:cxn modelId="{5C30521F-BD48-4201-8D76-6D06182B8A99}" type="presParOf" srcId="{E957D190-F384-4997-B761-6FCE31695F88}" destId="{117ED97B-1D0E-4ABB-B820-DD3D9356EE80}" srcOrd="0" destOrd="0" presId="urn:microsoft.com/office/officeart/2008/layout/HorizontalMultiLevelHierarchy"/>
    <dgm:cxn modelId="{D9C64061-7480-4070-8C5E-D815D25F876D}" type="presParOf" srcId="{B2685DC0-9075-40B7-ABA5-620B617E6FAD}" destId="{54CBD149-2618-4E82-AC58-73DDBFFA5CE5}" srcOrd="5" destOrd="0" presId="urn:microsoft.com/office/officeart/2008/layout/HorizontalMultiLevelHierarchy"/>
    <dgm:cxn modelId="{98128088-BFF9-4D03-960D-317503D205FF}" type="presParOf" srcId="{54CBD149-2618-4E82-AC58-73DDBFFA5CE5}" destId="{110CFA9F-0B99-419D-BE8B-7089C6923B7D}" srcOrd="0" destOrd="0" presId="urn:microsoft.com/office/officeart/2008/layout/HorizontalMultiLevelHierarchy"/>
    <dgm:cxn modelId="{239E9EBC-30A3-4EF6-A892-0CFE6CA03186}" type="presParOf" srcId="{54CBD149-2618-4E82-AC58-73DDBFFA5CE5}" destId="{10058C47-8B46-43F6-8768-35AA2EAA0CF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7D190-F384-4997-B761-6FCE31695F88}">
      <dsp:nvSpPr>
        <dsp:cNvPr id="0" name=""/>
        <dsp:cNvSpPr/>
      </dsp:nvSpPr>
      <dsp:spPr>
        <a:xfrm>
          <a:off x="2086906" y="1521662"/>
          <a:ext cx="2763369" cy="1568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1684" y="0"/>
              </a:lnTo>
              <a:lnTo>
                <a:pt x="1381684" y="1568994"/>
              </a:lnTo>
              <a:lnTo>
                <a:pt x="2763369" y="1568994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100" kern="1200"/>
        </a:p>
      </dsp:txBody>
      <dsp:txXfrm>
        <a:off x="3389147" y="2226716"/>
        <a:ext cx="158886" cy="158886"/>
      </dsp:txXfrm>
    </dsp:sp>
    <dsp:sp modelId="{ABD18FE6-0F55-4A5E-9B98-7201B37C19BE}">
      <dsp:nvSpPr>
        <dsp:cNvPr id="0" name=""/>
        <dsp:cNvSpPr/>
      </dsp:nvSpPr>
      <dsp:spPr>
        <a:xfrm>
          <a:off x="2086906" y="1521662"/>
          <a:ext cx="2734874" cy="285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67437" y="0"/>
              </a:lnTo>
              <a:lnTo>
                <a:pt x="1367437" y="285447"/>
              </a:lnTo>
              <a:lnTo>
                <a:pt x="2734874" y="285447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900" kern="1200"/>
        </a:p>
      </dsp:txBody>
      <dsp:txXfrm>
        <a:off x="3385600" y="1595642"/>
        <a:ext cx="137486" cy="137486"/>
      </dsp:txXfrm>
    </dsp:sp>
    <dsp:sp modelId="{C89D2F5E-B997-476E-848C-F3C8AC564FC2}">
      <dsp:nvSpPr>
        <dsp:cNvPr id="0" name=""/>
        <dsp:cNvSpPr/>
      </dsp:nvSpPr>
      <dsp:spPr>
        <a:xfrm>
          <a:off x="2086906" y="565048"/>
          <a:ext cx="2755743" cy="956614"/>
        </a:xfrm>
        <a:custGeom>
          <a:avLst/>
          <a:gdLst/>
          <a:ahLst/>
          <a:cxnLst/>
          <a:rect l="0" t="0" r="0" b="0"/>
          <a:pathLst>
            <a:path>
              <a:moveTo>
                <a:pt x="0" y="956614"/>
              </a:moveTo>
              <a:lnTo>
                <a:pt x="1377871" y="956614"/>
              </a:lnTo>
              <a:lnTo>
                <a:pt x="1377871" y="0"/>
              </a:lnTo>
              <a:lnTo>
                <a:pt x="2755743" y="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000" kern="1200"/>
        </a:p>
      </dsp:txBody>
      <dsp:txXfrm>
        <a:off x="3391851" y="970429"/>
        <a:ext cx="145852" cy="145852"/>
      </dsp:txXfrm>
    </dsp:sp>
    <dsp:sp modelId="{DB8D1D39-CCEF-4C9F-88C9-515E6D311219}">
      <dsp:nvSpPr>
        <dsp:cNvPr id="0" name=""/>
        <dsp:cNvSpPr/>
      </dsp:nvSpPr>
      <dsp:spPr>
        <a:xfrm>
          <a:off x="114299" y="1142959"/>
          <a:ext cx="3187806" cy="7574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b="1" kern="1200" dirty="0"/>
            <a:t>10 297 935 936,-Kč</a:t>
          </a:r>
          <a:endParaRPr lang="cs-CZ" sz="3100" kern="1200" dirty="0"/>
        </a:p>
      </dsp:txBody>
      <dsp:txXfrm>
        <a:off x="114299" y="1142959"/>
        <a:ext cx="3187806" cy="757407"/>
      </dsp:txXfrm>
    </dsp:sp>
    <dsp:sp modelId="{76311C83-EF45-4482-BC84-5EFD224B5421}">
      <dsp:nvSpPr>
        <dsp:cNvPr id="0" name=""/>
        <dsp:cNvSpPr/>
      </dsp:nvSpPr>
      <dsp:spPr>
        <a:xfrm>
          <a:off x="4842649" y="0"/>
          <a:ext cx="2960211" cy="11300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1" kern="1200" dirty="0">
              <a:solidFill>
                <a:schemeClr val="accent6"/>
              </a:solidFill>
            </a:rPr>
            <a:t>KVK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b="1" i="1" kern="1200" dirty="0"/>
            <a:t>1 884 143 375,- Kč</a:t>
          </a:r>
          <a:endParaRPr lang="cs-CZ" sz="2500" b="1" kern="1200" dirty="0"/>
        </a:p>
      </dsp:txBody>
      <dsp:txXfrm>
        <a:off x="4842649" y="0"/>
        <a:ext cx="2960211" cy="1130096"/>
      </dsp:txXfrm>
    </dsp:sp>
    <dsp:sp modelId="{E73F77C5-3A60-4B6E-A5FE-5DB5CC4D912D}">
      <dsp:nvSpPr>
        <dsp:cNvPr id="0" name=""/>
        <dsp:cNvSpPr/>
      </dsp:nvSpPr>
      <dsp:spPr>
        <a:xfrm>
          <a:off x="4821781" y="1242061"/>
          <a:ext cx="2960211" cy="11300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i="1" kern="1200" dirty="0">
              <a:solidFill>
                <a:schemeClr val="accent6"/>
              </a:solidFill>
            </a:rPr>
            <a:t>ÚK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i="1" kern="1200" dirty="0"/>
            <a:t>3 372 282 115 ,- Kč</a:t>
          </a:r>
          <a:endParaRPr lang="cs-CZ" sz="2500" kern="1200" dirty="0"/>
        </a:p>
      </dsp:txBody>
      <dsp:txXfrm>
        <a:off x="4821781" y="1242061"/>
        <a:ext cx="2960211" cy="1130096"/>
      </dsp:txXfrm>
    </dsp:sp>
    <dsp:sp modelId="{110CFA9F-0B99-419D-BE8B-7089C6923B7D}">
      <dsp:nvSpPr>
        <dsp:cNvPr id="0" name=""/>
        <dsp:cNvSpPr/>
      </dsp:nvSpPr>
      <dsp:spPr>
        <a:xfrm>
          <a:off x="4850275" y="2525608"/>
          <a:ext cx="2960211" cy="11300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cs-CZ" sz="2500" i="1" kern="1200" dirty="0">
              <a:solidFill>
                <a:schemeClr val="accent6"/>
              </a:solidFill>
            </a:rPr>
            <a:t>MSK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000"/>
            <a:buFont typeface="Courier New" panose="02070309020205020404" pitchFamily="49" charset="0"/>
            <a:buNone/>
          </a:pPr>
          <a:r>
            <a:rPr lang="cs-CZ" sz="2500" i="1" kern="1200" dirty="0"/>
            <a:t>5 041 510 446,-Kč</a:t>
          </a:r>
          <a:endParaRPr lang="cs-CZ" sz="2500" kern="1200" dirty="0"/>
        </a:p>
      </dsp:txBody>
      <dsp:txXfrm>
        <a:off x="4850275" y="2525608"/>
        <a:ext cx="2960211" cy="1130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EBC6A-6B3C-4461-BBA5-A0C17764F344}" type="datetimeFigureOut">
              <a:rPr lang="cs-CZ" smtClean="0"/>
              <a:t>06.03.2023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F71E7-B110-4255-AA78-8A7BBCB9E2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4119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37827-F569-B047-8D5C-F2CC4B30853C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78D2A-2CBA-924B-BC55-0F55936500A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795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 31.12.2022 došlo ke zrušení 5 pracovní míst Koordinační programový a projektový pracovník (1x KVK, 1x Praha, 1x MSK, 2x ÚK). Tým tak je od 1.1.2023 personálně oslaben o polovinu pracovníků.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326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660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2467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Analýza dopadů odklonu od uhlí byla akceptována 11.11.2022</a:t>
            </a:r>
          </a:p>
          <a:p>
            <a:r>
              <a:rPr lang="cs-CZ" dirty="0"/>
              <a:t>V roce 2022 se sešla PS3 3x</a:t>
            </a:r>
          </a:p>
          <a:p>
            <a:r>
              <a:rPr lang="cs-CZ" dirty="0"/>
              <a:t>MMR je spolupředsedou této PS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2617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6464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59941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328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27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4177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940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5993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244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493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Oddělení RE:START se aktivně a soustavně snaží vyjednávat lepší podmínky v podobě bonifikace pro strukturálně postižené regiony, nebo v podobě výzvy vyhlášené jen pro tato území.</a:t>
            </a:r>
          </a:p>
          <a:p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1568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378D2A-2CBA-924B-BC55-0F55936500AB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844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Přetáhněte obrázek na zástupný symbol nebo klikněte na ikonu pro přidání.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8AB54-D148-B942-A9CE-55A9BEF375E2}" type="datetimeFigureOut">
              <a:rPr lang="cs-CZ" smtClean="0"/>
              <a:pPr/>
              <a:t>06.03.2023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9896-F542-D645-BF67-80AC1998F42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51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3895724"/>
          </a:xfrm>
        </p:spPr>
        <p:txBody>
          <a:bodyPr>
            <a:noAutofit/>
          </a:bodyPr>
          <a:lstStyle/>
          <a:p>
            <a:br>
              <a:rPr lang="cs-CZ" sz="4000" b="1" dirty="0">
                <a:solidFill>
                  <a:schemeClr val="bg1"/>
                </a:solidFill>
              </a:rPr>
            </a:br>
            <a:r>
              <a:rPr lang="cs-CZ" sz="4000" b="1" dirty="0">
                <a:solidFill>
                  <a:schemeClr val="bg1"/>
                </a:solidFill>
              </a:rPr>
              <a:t>Zpráva o realizaci Strategie RE:START</a:t>
            </a: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br>
              <a:rPr lang="cs-CZ" sz="4000" b="1" dirty="0">
                <a:solidFill>
                  <a:schemeClr val="bg1"/>
                </a:solidFill>
              </a:rPr>
            </a:br>
            <a:r>
              <a:rPr lang="cs-CZ" sz="4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632365" y="4276725"/>
            <a:ext cx="4144818" cy="992937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6.3.2023, RSK KVK</a:t>
            </a:r>
          </a:p>
          <a:p>
            <a:r>
              <a:rPr lang="cs-CZ" dirty="0">
                <a:solidFill>
                  <a:schemeClr val="bg1"/>
                </a:solidFill>
              </a:rPr>
              <a:t>Mgr. Simona Šťastná</a:t>
            </a:r>
          </a:p>
        </p:txBody>
      </p:sp>
      <p:sp>
        <p:nvSpPr>
          <p:cNvPr id="5" name="Obdélník 4"/>
          <p:cNvSpPr/>
          <p:nvPr/>
        </p:nvSpPr>
        <p:spPr>
          <a:xfrm>
            <a:off x="5044209" y="5938981"/>
            <a:ext cx="40997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RE:START III  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</a:rPr>
              <a:t>CZ.10.04.01/00/22_004/0000001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692C5F55-1684-4B22-B90D-14A4C2232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71626"/>
            <a:ext cx="2734057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2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6"/>
            <a:ext cx="6334125" cy="826000"/>
          </a:xfrm>
        </p:spPr>
        <p:txBody>
          <a:bodyPr>
            <a:normAutofit fontScale="90000"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Jednání s ministerstvy k opatření AP5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A9697E48-4BD3-42D3-B92F-A3D3D1B613B5}"/>
              </a:ext>
            </a:extLst>
          </p:cNvPr>
          <p:cNvSpPr/>
          <p:nvPr/>
        </p:nvSpPr>
        <p:spPr>
          <a:xfrm>
            <a:off x="97971" y="3839078"/>
            <a:ext cx="8948057" cy="6228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rgbClr val="548235"/>
                </a:solidFill>
              </a:rPr>
              <a:t>Zahraniční cesty: Brusel 2x, Španělsko, Řecko, Bosna a Hercegovina 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85B04D27-AC62-4304-8E3B-9E3CEDFEE31D}"/>
              </a:ext>
            </a:extLst>
          </p:cNvPr>
          <p:cNvSpPr/>
          <p:nvPr/>
        </p:nvSpPr>
        <p:spPr>
          <a:xfrm>
            <a:off x="97970" y="2481281"/>
            <a:ext cx="8948057" cy="6228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rgbClr val="548235"/>
                </a:solidFill>
              </a:rPr>
              <a:t>Průběžně: Jednání s EK k </a:t>
            </a:r>
            <a:r>
              <a:rPr lang="cs-CZ" sz="2400" dirty="0" err="1">
                <a:solidFill>
                  <a:srgbClr val="548235"/>
                </a:solidFill>
              </a:rPr>
              <a:t>PSÚTu</a:t>
            </a:r>
            <a:endParaRPr lang="cs-CZ" sz="2400" dirty="0">
              <a:solidFill>
                <a:srgbClr val="548235"/>
              </a:solidFill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744D25ED-C561-4985-9239-DA44DED6D171}"/>
              </a:ext>
            </a:extLst>
          </p:cNvPr>
          <p:cNvSpPr/>
          <p:nvPr/>
        </p:nvSpPr>
        <p:spPr>
          <a:xfrm>
            <a:off x="97971" y="1413144"/>
            <a:ext cx="8948057" cy="1000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rgbClr val="548235"/>
                </a:solidFill>
              </a:rPr>
              <a:t>Průběžně jednání s resorty: MPO, MŽP, MV, VŠEM, MŠMT, MPSV, MD</a:t>
            </a:r>
          </a:p>
          <a:p>
            <a:pPr algn="ctr"/>
            <a:r>
              <a:rPr lang="cs-CZ" sz="2400" dirty="0">
                <a:solidFill>
                  <a:srgbClr val="548235"/>
                </a:solidFill>
              </a:rPr>
              <a:t>k naplňování opatření akčních plánů a nových opatření 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EFB06517-4F51-49A4-822F-2F2C832D9C5A}"/>
              </a:ext>
            </a:extLst>
          </p:cNvPr>
          <p:cNvSpPr/>
          <p:nvPr/>
        </p:nvSpPr>
        <p:spPr>
          <a:xfrm>
            <a:off x="97971" y="3171960"/>
            <a:ext cx="8948057" cy="6228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rgbClr val="548235"/>
                </a:solidFill>
              </a:rPr>
              <a:t>Září 2022: Konference restrukturalizace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C3AC4F0-17E5-48CB-AE49-6472E6778F55}"/>
              </a:ext>
            </a:extLst>
          </p:cNvPr>
          <p:cNvSpPr/>
          <p:nvPr/>
        </p:nvSpPr>
        <p:spPr>
          <a:xfrm>
            <a:off x="97971" y="4519437"/>
            <a:ext cx="8948057" cy="6228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rgbClr val="548235"/>
                </a:solidFill>
              </a:rPr>
              <a:t>Duben a květen: návštěva EK na Severozápadě a v KVK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73AF0960-E8E7-481B-B902-8F06EA7AD3EE}"/>
              </a:ext>
            </a:extLst>
          </p:cNvPr>
          <p:cNvSpPr/>
          <p:nvPr/>
        </p:nvSpPr>
        <p:spPr>
          <a:xfrm>
            <a:off x="97969" y="5558589"/>
            <a:ext cx="8948057" cy="8430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>
                <a:solidFill>
                  <a:srgbClr val="548235"/>
                </a:solidFill>
              </a:rPr>
              <a:t>Celkem 222 jednání a z toho 37 vlastních</a:t>
            </a:r>
          </a:p>
          <a:p>
            <a:pPr algn="ctr"/>
            <a:r>
              <a:rPr lang="cs-CZ" sz="2400" dirty="0">
                <a:solidFill>
                  <a:srgbClr val="548235"/>
                </a:solidFill>
              </a:rPr>
              <a:t>(plus semináře, workshopy, školení)</a:t>
            </a:r>
          </a:p>
        </p:txBody>
      </p:sp>
    </p:spTree>
    <p:extLst>
      <p:ext uri="{BB962C8B-B14F-4D97-AF65-F5344CB8AC3E}">
        <p14:creationId xmlns:p14="http://schemas.microsoft.com/office/powerpoint/2010/main" val="232052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5"/>
            <a:ext cx="6334125" cy="1182561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Projekty, projekty, projekty…..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DA8F8022-55C6-4BB5-AE3B-0AC46860291A}"/>
              </a:ext>
            </a:extLst>
          </p:cNvPr>
          <p:cNvSpPr/>
          <p:nvPr/>
        </p:nvSpPr>
        <p:spPr>
          <a:xfrm>
            <a:off x="283029" y="1636769"/>
            <a:ext cx="8683541" cy="37190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6000" dirty="0"/>
              <a:t>Strategické projekty</a:t>
            </a:r>
          </a:p>
        </p:txBody>
      </p:sp>
    </p:spTree>
    <p:extLst>
      <p:ext uri="{BB962C8B-B14F-4D97-AF65-F5344CB8AC3E}">
        <p14:creationId xmlns:p14="http://schemas.microsoft.com/office/powerpoint/2010/main" val="109043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5"/>
            <a:ext cx="6334125" cy="1182561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Projekty, projekty, projekty…..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DA8F8022-55C6-4BB5-AE3B-0AC46860291A}"/>
              </a:ext>
            </a:extLst>
          </p:cNvPr>
          <p:cNvSpPr/>
          <p:nvPr/>
        </p:nvSpPr>
        <p:spPr>
          <a:xfrm>
            <a:off x="4579350" y="1629795"/>
            <a:ext cx="4240800" cy="82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000" dirty="0"/>
              <a:t>Strategické projekty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AB0FFA96-D384-4409-8B79-1547A92F15AE}"/>
              </a:ext>
            </a:extLst>
          </p:cNvPr>
          <p:cNvSpPr/>
          <p:nvPr/>
        </p:nvSpPr>
        <p:spPr>
          <a:xfrm>
            <a:off x="170636" y="1629795"/>
            <a:ext cx="4240800" cy="82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000" dirty="0"/>
              <a:t>Hlavní rozvojové projekty</a:t>
            </a:r>
          </a:p>
        </p:txBody>
      </p:sp>
      <p:grpSp>
        <p:nvGrpSpPr>
          <p:cNvPr id="7" name="Skupina 6">
            <a:extLst>
              <a:ext uri="{FF2B5EF4-FFF2-40B4-BE49-F238E27FC236}">
                <a16:creationId xmlns:a16="http://schemas.microsoft.com/office/drawing/2014/main" id="{3DE019AA-FDF4-46C4-8901-EE1A11306C33}"/>
              </a:ext>
            </a:extLst>
          </p:cNvPr>
          <p:cNvGrpSpPr/>
          <p:nvPr/>
        </p:nvGrpSpPr>
        <p:grpSpPr>
          <a:xfrm>
            <a:off x="329830" y="2716545"/>
            <a:ext cx="3600000" cy="1195200"/>
            <a:chOff x="2403472" y="3289792"/>
            <a:chExt cx="6624000" cy="1195200"/>
          </a:xfrm>
        </p:grpSpPr>
        <p:sp>
          <p:nvSpPr>
            <p:cNvPr id="8" name="Obdélník: se zakulacenými rohy 7">
              <a:extLst>
                <a:ext uri="{FF2B5EF4-FFF2-40B4-BE49-F238E27FC236}">
                  <a16:creationId xmlns:a16="http://schemas.microsoft.com/office/drawing/2014/main" id="{6985751D-8A53-4242-BE6C-709705A83970}"/>
                </a:ext>
              </a:extLst>
            </p:cNvPr>
            <p:cNvSpPr/>
            <p:nvPr/>
          </p:nvSpPr>
          <p:spPr>
            <a:xfrm>
              <a:off x="2403472" y="3289792"/>
              <a:ext cx="6624000" cy="1195200"/>
            </a:xfrm>
            <a:prstGeom prst="roundRect">
              <a:avLst/>
            </a:prstGeom>
            <a:noFill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B56FCD64-BEEA-4BDE-9645-7A0F18B494F1}"/>
                </a:ext>
              </a:extLst>
            </p:cNvPr>
            <p:cNvSpPr txBox="1"/>
            <p:nvPr/>
          </p:nvSpPr>
          <p:spPr>
            <a:xfrm>
              <a:off x="4356046" y="3610393"/>
              <a:ext cx="32767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00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RE:START </a:t>
              </a:r>
              <a:endParaRPr lang="cs-CZ" sz="3000" dirty="0"/>
            </a:p>
          </p:txBody>
        </p:sp>
      </p:grp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2356CF67-F240-4EBB-8875-541CDC345392}"/>
              </a:ext>
            </a:extLst>
          </p:cNvPr>
          <p:cNvSpPr/>
          <p:nvPr/>
        </p:nvSpPr>
        <p:spPr>
          <a:xfrm>
            <a:off x="4929798" y="2716545"/>
            <a:ext cx="3600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EA241BBF-08E4-478F-AC51-916C5FE37BD5}"/>
              </a:ext>
            </a:extLst>
          </p:cNvPr>
          <p:cNvSpPr txBox="1"/>
          <p:nvPr/>
        </p:nvSpPr>
        <p:spPr>
          <a:xfrm>
            <a:off x="5990980" y="3037146"/>
            <a:ext cx="17808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dirty="0">
                <a:solidFill>
                  <a:srgbClr val="000000"/>
                </a:solidFill>
                <a:latin typeface="Calibri" panose="020F0502020204030204" pitchFamily="34" charset="0"/>
              </a:rPr>
              <a:t>OP ST</a:t>
            </a:r>
            <a:endParaRPr lang="cs-CZ" sz="3000" dirty="0"/>
          </a:p>
        </p:txBody>
      </p:sp>
      <p:sp>
        <p:nvSpPr>
          <p:cNvPr id="15" name="Zástupný symbol pro obsah 2">
            <a:extLst>
              <a:ext uri="{FF2B5EF4-FFF2-40B4-BE49-F238E27FC236}">
                <a16:creationId xmlns:a16="http://schemas.microsoft.com/office/drawing/2014/main" id="{FBD12718-5499-4BD5-A88D-B4483AF6D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36" y="4174095"/>
            <a:ext cx="9546771" cy="2047504"/>
          </a:xfrm>
        </p:spPr>
        <p:txBody>
          <a:bodyPr>
            <a:normAutofit fontScale="85000" lnSpcReduction="20000"/>
          </a:bodyPr>
          <a:lstStyle/>
          <a:p>
            <a:r>
              <a:rPr lang="cs-CZ" sz="2600" dirty="0"/>
              <a:t>Sledovat výzvy pro strategické projekty v OPST</a:t>
            </a:r>
          </a:p>
          <a:p>
            <a:r>
              <a:rPr lang="cs-CZ" sz="2600" b="1" dirty="0"/>
              <a:t>Výstupy poradenství JASPERS k projektům</a:t>
            </a:r>
          </a:p>
          <a:p>
            <a:r>
              <a:rPr lang="cs-CZ" sz="2600" b="1" dirty="0"/>
              <a:t>Získání podpory pro Hlavní rozvojové projekty -&gt; aktualizace </a:t>
            </a:r>
            <a:br>
              <a:rPr lang="cs-CZ" sz="2600" b="1" dirty="0"/>
            </a:br>
            <a:r>
              <a:rPr lang="cs-CZ" sz="2600" b="1" dirty="0"/>
              <a:t>seznamu – </a:t>
            </a:r>
            <a:r>
              <a:rPr lang="cs-CZ" sz="2600" dirty="0"/>
              <a:t>diskuze s regiony (RSK a tripartita)</a:t>
            </a:r>
          </a:p>
          <a:p>
            <a:r>
              <a:rPr lang="cs-CZ" sz="2600" dirty="0"/>
              <a:t>Nová opatření </a:t>
            </a:r>
            <a:r>
              <a:rPr lang="cs-CZ" dirty="0"/>
              <a:t>v aktualizaci AP – podpora realizaci hlavních rozvojových projektů.</a:t>
            </a:r>
          </a:p>
          <a:p>
            <a:pPr algn="just"/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7049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5"/>
            <a:ext cx="6334125" cy="1182561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Projekty, projekty, projekty…..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AB0FFA96-D384-4409-8B79-1547A92F15AE}"/>
              </a:ext>
            </a:extLst>
          </p:cNvPr>
          <p:cNvSpPr/>
          <p:nvPr/>
        </p:nvSpPr>
        <p:spPr>
          <a:xfrm>
            <a:off x="131038" y="1410277"/>
            <a:ext cx="8881924" cy="43903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000" dirty="0"/>
              <a:t>Hlavní rozvojové projekty</a:t>
            </a:r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0A995A84-8FBF-4654-8C2C-AD804297E76D}"/>
              </a:ext>
            </a:extLst>
          </p:cNvPr>
          <p:cNvGrpSpPr/>
          <p:nvPr/>
        </p:nvGrpSpPr>
        <p:grpSpPr>
          <a:xfrm>
            <a:off x="556463" y="2058065"/>
            <a:ext cx="2464593" cy="1478756"/>
            <a:chOff x="0" y="442571"/>
            <a:chExt cx="2464593" cy="14787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32" name="Obdélník: se zakulacenými rohy 31">
              <a:extLst>
                <a:ext uri="{FF2B5EF4-FFF2-40B4-BE49-F238E27FC236}">
                  <a16:creationId xmlns:a16="http://schemas.microsoft.com/office/drawing/2014/main" id="{854ADFB7-60BD-4A70-B5CD-9D089C5C20F3}"/>
                </a:ext>
              </a:extLst>
            </p:cNvPr>
            <p:cNvSpPr/>
            <p:nvPr/>
          </p:nvSpPr>
          <p:spPr>
            <a:xfrm>
              <a:off x="0" y="442571"/>
              <a:ext cx="2464593" cy="147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bdélník: se zakulacenými rohy 4">
              <a:extLst>
                <a:ext uri="{FF2B5EF4-FFF2-40B4-BE49-F238E27FC236}">
                  <a16:creationId xmlns:a16="http://schemas.microsoft.com/office/drawing/2014/main" id="{EA054BD0-0826-412C-AF6F-CBCFEE9F35B8}"/>
                </a:ext>
              </a:extLst>
            </p:cNvPr>
            <p:cNvSpPr txBox="1"/>
            <p:nvPr/>
          </p:nvSpPr>
          <p:spPr>
            <a:xfrm>
              <a:off x="72187" y="514758"/>
              <a:ext cx="2320219" cy="1334382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500" kern="1200" dirty="0">
                  <a:solidFill>
                    <a:schemeClr val="tx1"/>
                  </a:solidFill>
                </a:rPr>
                <a:t>Zvýšení kvality bydlení a bytové politiky	</a:t>
              </a:r>
              <a:endParaRPr lang="en-US" sz="15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350F032E-BBEE-4A3A-ADCD-460BCDEC7398}"/>
              </a:ext>
            </a:extLst>
          </p:cNvPr>
          <p:cNvGrpSpPr/>
          <p:nvPr/>
        </p:nvGrpSpPr>
        <p:grpSpPr>
          <a:xfrm>
            <a:off x="3277793" y="2088882"/>
            <a:ext cx="2464593" cy="1478756"/>
            <a:chOff x="2721330" y="473388"/>
            <a:chExt cx="2464593" cy="147875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30" name="Obdélník: se zakulacenými rohy 29">
              <a:extLst>
                <a:ext uri="{FF2B5EF4-FFF2-40B4-BE49-F238E27FC236}">
                  <a16:creationId xmlns:a16="http://schemas.microsoft.com/office/drawing/2014/main" id="{027D8EEF-09C6-4975-A63A-D46DDFDFBBE2}"/>
                </a:ext>
              </a:extLst>
            </p:cNvPr>
            <p:cNvSpPr/>
            <p:nvPr/>
          </p:nvSpPr>
          <p:spPr>
            <a:xfrm>
              <a:off x="2721330" y="473388"/>
              <a:ext cx="2464593" cy="147875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bdélník: se zakulacenými rohy 6">
              <a:extLst>
                <a:ext uri="{FF2B5EF4-FFF2-40B4-BE49-F238E27FC236}">
                  <a16:creationId xmlns:a16="http://schemas.microsoft.com/office/drawing/2014/main" id="{D0BA0C6F-C356-4913-B7A6-B65302003829}"/>
                </a:ext>
              </a:extLst>
            </p:cNvPr>
            <p:cNvSpPr txBox="1"/>
            <p:nvPr/>
          </p:nvSpPr>
          <p:spPr>
            <a:xfrm>
              <a:off x="2793517" y="545575"/>
              <a:ext cx="2320219" cy="1334382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500" kern="1200" dirty="0">
                  <a:solidFill>
                    <a:schemeClr val="tx1"/>
                  </a:solidFill>
                </a:rPr>
                <a:t>Společné operační středisko složek integrovaného záchranného systému</a:t>
              </a:r>
              <a:endParaRPr lang="en-US" sz="15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55A75C9C-2C4E-47F5-B3F0-4BA87208F53D}"/>
              </a:ext>
            </a:extLst>
          </p:cNvPr>
          <p:cNvGrpSpPr/>
          <p:nvPr/>
        </p:nvGrpSpPr>
        <p:grpSpPr>
          <a:xfrm>
            <a:off x="5978569" y="2058065"/>
            <a:ext cx="2464593" cy="1478756"/>
            <a:chOff x="5422106" y="442571"/>
            <a:chExt cx="2464593" cy="14787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8" name="Obdélník: se zakulacenými rohy 27">
              <a:extLst>
                <a:ext uri="{FF2B5EF4-FFF2-40B4-BE49-F238E27FC236}">
                  <a16:creationId xmlns:a16="http://schemas.microsoft.com/office/drawing/2014/main" id="{37335DB1-AAA8-44E1-8BFB-D7F1A21C6400}"/>
                </a:ext>
              </a:extLst>
            </p:cNvPr>
            <p:cNvSpPr/>
            <p:nvPr/>
          </p:nvSpPr>
          <p:spPr>
            <a:xfrm>
              <a:off x="5422106" y="442571"/>
              <a:ext cx="2464593" cy="147875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bdélník: se zakulacenými rohy 8">
              <a:extLst>
                <a:ext uri="{FF2B5EF4-FFF2-40B4-BE49-F238E27FC236}">
                  <a16:creationId xmlns:a16="http://schemas.microsoft.com/office/drawing/2014/main" id="{AAC626F4-C52E-4942-B01E-DCA1AB7EBDC0}"/>
                </a:ext>
              </a:extLst>
            </p:cNvPr>
            <p:cNvSpPr txBox="1"/>
            <p:nvPr/>
          </p:nvSpPr>
          <p:spPr>
            <a:xfrm>
              <a:off x="5494293" y="514758"/>
              <a:ext cx="2320219" cy="13343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500" kern="1200" dirty="0">
                  <a:solidFill>
                    <a:schemeClr val="tx1"/>
                  </a:solidFill>
                </a:rPr>
                <a:t>Modernizace a obnova přístrojového vybavení ve vybraných odděleních nemocnic poskytujících akutní lůžkovou péči na území KVK </a:t>
              </a:r>
              <a:endParaRPr lang="en-US" sz="15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D4F28FEB-9D3E-4CB0-9A68-2075A14961C2}"/>
              </a:ext>
            </a:extLst>
          </p:cNvPr>
          <p:cNvGrpSpPr/>
          <p:nvPr/>
        </p:nvGrpSpPr>
        <p:grpSpPr>
          <a:xfrm>
            <a:off x="556463" y="3783280"/>
            <a:ext cx="2464593" cy="1478756"/>
            <a:chOff x="0" y="2167786"/>
            <a:chExt cx="2464593" cy="1478756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6" name="Obdélník: se zakulacenými rohy 25">
              <a:extLst>
                <a:ext uri="{FF2B5EF4-FFF2-40B4-BE49-F238E27FC236}">
                  <a16:creationId xmlns:a16="http://schemas.microsoft.com/office/drawing/2014/main" id="{2D27FB6F-BB80-4DAE-94B4-C24D1497AA93}"/>
                </a:ext>
              </a:extLst>
            </p:cNvPr>
            <p:cNvSpPr/>
            <p:nvPr/>
          </p:nvSpPr>
          <p:spPr>
            <a:xfrm>
              <a:off x="0" y="2167786"/>
              <a:ext cx="2464593" cy="147875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bdélník: se zakulacenými rohy 10">
              <a:extLst>
                <a:ext uri="{FF2B5EF4-FFF2-40B4-BE49-F238E27FC236}">
                  <a16:creationId xmlns:a16="http://schemas.microsoft.com/office/drawing/2014/main" id="{2B40E7B5-4DD5-48C9-ADCF-75FE7DB59A5A}"/>
                </a:ext>
              </a:extLst>
            </p:cNvPr>
            <p:cNvSpPr txBox="1"/>
            <p:nvPr/>
          </p:nvSpPr>
          <p:spPr>
            <a:xfrm>
              <a:off x="72187" y="2239973"/>
              <a:ext cx="2320219" cy="13343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500" dirty="0">
                  <a:solidFill>
                    <a:schemeClr val="tx1"/>
                  </a:solidFill>
                </a:rPr>
                <a:t>Vybudování univerzitní infrastruktury vč. Vybudování vědeckotechnického parku</a:t>
              </a:r>
              <a:endParaRPr lang="en-US" sz="15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BFA3FB2D-550B-45F3-9C4B-34EA0C8F7A6D}"/>
              </a:ext>
            </a:extLst>
          </p:cNvPr>
          <p:cNvGrpSpPr/>
          <p:nvPr/>
        </p:nvGrpSpPr>
        <p:grpSpPr>
          <a:xfrm>
            <a:off x="3267516" y="3783280"/>
            <a:ext cx="2464593" cy="1478756"/>
            <a:chOff x="2711053" y="2167786"/>
            <a:chExt cx="2464593" cy="1478756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4" name="Obdélník: se zakulacenými rohy 23">
              <a:extLst>
                <a:ext uri="{FF2B5EF4-FFF2-40B4-BE49-F238E27FC236}">
                  <a16:creationId xmlns:a16="http://schemas.microsoft.com/office/drawing/2014/main" id="{2ADBE692-6C82-4E2D-A004-1A8774B8C773}"/>
                </a:ext>
              </a:extLst>
            </p:cNvPr>
            <p:cNvSpPr/>
            <p:nvPr/>
          </p:nvSpPr>
          <p:spPr>
            <a:xfrm>
              <a:off x="2711053" y="2167786"/>
              <a:ext cx="2464593" cy="147875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Obdélník: se zakulacenými rohy 12">
              <a:extLst>
                <a:ext uri="{FF2B5EF4-FFF2-40B4-BE49-F238E27FC236}">
                  <a16:creationId xmlns:a16="http://schemas.microsoft.com/office/drawing/2014/main" id="{B7125BE7-2F1A-4847-B881-6FDCFEECA6CE}"/>
                </a:ext>
              </a:extLst>
            </p:cNvPr>
            <p:cNvSpPr txBox="1"/>
            <p:nvPr/>
          </p:nvSpPr>
          <p:spPr>
            <a:xfrm>
              <a:off x="2783240" y="2239973"/>
              <a:ext cx="2320219" cy="13343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500" kern="1200" dirty="0">
                  <a:solidFill>
                    <a:schemeClr val="tx1"/>
                  </a:solidFill>
                </a:rPr>
                <a:t>Podpora a rozvoj institutu lázeňství a balneologie </a:t>
              </a:r>
              <a:r>
                <a:rPr lang="cs-CZ" sz="1500" kern="1200" dirty="0" err="1">
                  <a:solidFill>
                    <a:schemeClr val="tx1"/>
                  </a:solidFill>
                </a:rPr>
                <a:t>v.v.i</a:t>
              </a:r>
              <a:r>
                <a:rPr lang="cs-CZ" sz="1500" kern="1200" dirty="0">
                  <a:solidFill>
                    <a:schemeClr val="tx1"/>
                  </a:solidFill>
                </a:rPr>
                <a:t>.</a:t>
              </a:r>
              <a:endParaRPr lang="en-US" sz="15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922C5479-5A26-4271-AF0C-9AA34A29F32F}"/>
              </a:ext>
            </a:extLst>
          </p:cNvPr>
          <p:cNvGrpSpPr/>
          <p:nvPr/>
        </p:nvGrpSpPr>
        <p:grpSpPr>
          <a:xfrm>
            <a:off x="5978569" y="3814097"/>
            <a:ext cx="2464593" cy="1478756"/>
            <a:chOff x="5422106" y="2198603"/>
            <a:chExt cx="2464593" cy="1478756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2" name="Obdélník: se zakulacenými rohy 21">
              <a:extLst>
                <a:ext uri="{FF2B5EF4-FFF2-40B4-BE49-F238E27FC236}">
                  <a16:creationId xmlns:a16="http://schemas.microsoft.com/office/drawing/2014/main" id="{4909FA1C-8898-4F04-AEBF-21A17955088B}"/>
                </a:ext>
              </a:extLst>
            </p:cNvPr>
            <p:cNvSpPr/>
            <p:nvPr/>
          </p:nvSpPr>
          <p:spPr>
            <a:xfrm>
              <a:off x="5422106" y="2198603"/>
              <a:ext cx="2464593" cy="1478756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bdélník: se zakulacenými rohy 14">
              <a:extLst>
                <a:ext uri="{FF2B5EF4-FFF2-40B4-BE49-F238E27FC236}">
                  <a16:creationId xmlns:a16="http://schemas.microsoft.com/office/drawing/2014/main" id="{F268E31E-84A0-4957-A95E-533880C32B13}"/>
                </a:ext>
              </a:extLst>
            </p:cNvPr>
            <p:cNvSpPr txBox="1"/>
            <p:nvPr/>
          </p:nvSpPr>
          <p:spPr>
            <a:xfrm>
              <a:off x="5494293" y="2270790"/>
              <a:ext cx="2320219" cy="133438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500" kern="1200" dirty="0">
                  <a:solidFill>
                    <a:schemeClr val="tx1"/>
                  </a:solidFill>
                </a:rPr>
                <a:t>Střední školství v Karlovarském kraji pro 21. století</a:t>
              </a:r>
              <a:endParaRPr lang="en-US" sz="15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9360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5C0033-9416-4866-9D32-F7D59FE8C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400" y="289680"/>
            <a:ext cx="7353547" cy="1325563"/>
          </a:xfrm>
        </p:spPr>
        <p:txBody>
          <a:bodyPr vert="horz" lIns="68589" tIns="34294" rIns="68589" bIns="34294" rtlCol="0" anchor="t">
            <a:normAutofit/>
          </a:bodyPr>
          <a:lstStyle/>
          <a:p>
            <a:pPr algn="r"/>
            <a:r>
              <a:rPr lang="cs-CZ" sz="3400" b="1" dirty="0">
                <a:solidFill>
                  <a:schemeClr val="bg1"/>
                </a:solidFill>
              </a:rPr>
              <a:t>Uhelná komise, PS3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023D1A-EECE-4BB7-AB28-9E3DA356F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9" tIns="34294" rIns="68589" bIns="34294" rtlCol="0" anchor="t">
            <a:normAutofit/>
          </a:bodyPr>
          <a:lstStyle/>
          <a:p>
            <a:pPr marL="749288" lvl="1" indent="-345804"/>
            <a:endParaRPr lang="cs-CZ" sz="1500">
              <a:cs typeface="Calibri"/>
            </a:endParaRPr>
          </a:p>
          <a:p>
            <a:pPr marL="749288" lvl="1" indent="-345804"/>
            <a:endParaRPr lang="cs-CZ" sz="1500">
              <a:cs typeface="Calibri"/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2A34D91-63C3-4555-8C71-3274279852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35" y="5529229"/>
            <a:ext cx="3352142" cy="1003822"/>
          </a:xfrm>
          <a:prstGeom prst="rect">
            <a:avLst/>
          </a:prstGeom>
        </p:spPr>
      </p:pic>
      <p:sp>
        <p:nvSpPr>
          <p:cNvPr id="7" name="Zástupný symbol pro obsah 2">
            <a:extLst>
              <a:ext uri="{FF2B5EF4-FFF2-40B4-BE49-F238E27FC236}">
                <a16:creationId xmlns:a16="http://schemas.microsoft.com/office/drawing/2014/main" id="{4DEF331F-4F43-4AD5-96F6-90C663528AB5}"/>
              </a:ext>
            </a:extLst>
          </p:cNvPr>
          <p:cNvSpPr txBox="1">
            <a:spLocks/>
          </p:cNvSpPr>
          <p:nvPr/>
        </p:nvSpPr>
        <p:spPr>
          <a:xfrm>
            <a:off x="170637" y="1629923"/>
            <a:ext cx="8344714" cy="3543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600" dirty="0"/>
              <a:t>Koordinace organizace PS3</a:t>
            </a:r>
          </a:p>
          <a:p>
            <a:r>
              <a:rPr lang="cs-CZ" sz="2600" dirty="0"/>
              <a:t>Sběr dat pro potřeby PS3</a:t>
            </a:r>
          </a:p>
          <a:p>
            <a:r>
              <a:rPr lang="cs-CZ" sz="2600" dirty="0"/>
              <a:t>Analýza dopadů odklonu od uhlí – 11.11.2022</a:t>
            </a:r>
          </a:p>
          <a:p>
            <a:r>
              <a:rPr lang="cs-CZ" sz="2600" dirty="0"/>
              <a:t>Přenos informací do regionů</a:t>
            </a:r>
          </a:p>
          <a:p>
            <a:r>
              <a:rPr lang="cs-CZ" sz="2600" dirty="0"/>
              <a:t>Komunikace s dotčenými stakeholdery</a:t>
            </a:r>
            <a:endParaRPr lang="cs-CZ" dirty="0"/>
          </a:p>
          <a:p>
            <a:pPr algn="just"/>
            <a:endParaRPr lang="cs-CZ" dirty="0"/>
          </a:p>
          <a:p>
            <a:pPr marL="0" indent="0">
              <a:buFont typeface="Arial" panose="020B0604020202020204" pitchFamily="34" charset="0"/>
              <a:buNone/>
            </a:pPr>
            <a:endParaRPr lang="cs-CZ" dirty="0"/>
          </a:p>
        </p:txBody>
      </p:sp>
      <p:pic>
        <p:nvPicPr>
          <p:cNvPr id="8" name="Obrázek 7" descr="Obsah obrázku text, osoba&#10;&#10;Popis byl vytvořen automaticky">
            <a:extLst>
              <a:ext uri="{FF2B5EF4-FFF2-40B4-BE49-F238E27FC236}">
                <a16:creationId xmlns:a16="http://schemas.microsoft.com/office/drawing/2014/main" id="{F3BF3236-4CE9-426A-A37E-2C5995909E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</a:blip>
          <a:srcRect l="-1661" t="32806" r="1"/>
          <a:stretch/>
        </p:blipFill>
        <p:spPr>
          <a:xfrm>
            <a:off x="-188347" y="1207600"/>
            <a:ext cx="9332347" cy="53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534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5C0033-9416-4866-9D32-F7D59FE8C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3309" y="402211"/>
            <a:ext cx="7353547" cy="1325563"/>
          </a:xfrm>
        </p:spPr>
        <p:txBody>
          <a:bodyPr vert="horz" lIns="68589" tIns="34294" rIns="68589" bIns="34294" rtlCol="0" anchor="t">
            <a:normAutofit/>
          </a:bodyPr>
          <a:lstStyle/>
          <a:p>
            <a:r>
              <a:rPr lang="cs-CZ" sz="3400" b="1" dirty="0">
                <a:solidFill>
                  <a:schemeClr val="bg1"/>
                </a:solidFill>
              </a:rPr>
              <a:t>Mechanismus spravedlivé transformace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023D1A-EECE-4BB7-AB28-9E3DA356F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9" tIns="34294" rIns="68589" bIns="34294" rtlCol="0" anchor="t">
            <a:normAutofit/>
          </a:bodyPr>
          <a:lstStyle/>
          <a:p>
            <a:pPr marL="749288" lvl="1" indent="-345804"/>
            <a:endParaRPr lang="cs-CZ" sz="1500">
              <a:cs typeface="Calibri"/>
            </a:endParaRPr>
          </a:p>
          <a:p>
            <a:pPr marL="749288" lvl="1" indent="-345804"/>
            <a:endParaRPr lang="cs-CZ" sz="1500">
              <a:cs typeface="Calibri"/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2A34D91-63C3-4555-8C71-3274279852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35" y="5529229"/>
            <a:ext cx="3352142" cy="1003822"/>
          </a:xfrm>
          <a:prstGeom prst="rect">
            <a:avLst/>
          </a:prstGeom>
        </p:spPr>
      </p:pic>
      <p:sp>
        <p:nvSpPr>
          <p:cNvPr id="7" name="Zástupný symbol pro obsah 2">
            <a:extLst>
              <a:ext uri="{FF2B5EF4-FFF2-40B4-BE49-F238E27FC236}">
                <a16:creationId xmlns:a16="http://schemas.microsoft.com/office/drawing/2014/main" id="{4DEF331F-4F43-4AD5-96F6-90C663528AB5}"/>
              </a:ext>
            </a:extLst>
          </p:cNvPr>
          <p:cNvSpPr txBox="1">
            <a:spLocks/>
          </p:cNvSpPr>
          <p:nvPr/>
        </p:nvSpPr>
        <p:spPr>
          <a:xfrm>
            <a:off x="170637" y="1629923"/>
            <a:ext cx="8344714" cy="3543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600" dirty="0"/>
              <a:t>Zpracování PSÚT – schválen EK 26.9.2022</a:t>
            </a:r>
          </a:p>
          <a:p>
            <a:r>
              <a:rPr lang="cs-CZ" sz="2600" dirty="0"/>
              <a:t>Příprava podkladů pro získání TSI</a:t>
            </a:r>
          </a:p>
          <a:p>
            <a:r>
              <a:rPr lang="cs-CZ" sz="2600" dirty="0"/>
              <a:t>Sjednocování regionálních námětů</a:t>
            </a:r>
          </a:p>
          <a:p>
            <a:r>
              <a:rPr lang="cs-CZ" sz="2600" dirty="0"/>
              <a:t>Spolupráce a komunikace na regionální, národní i Evropské úrovni</a:t>
            </a:r>
          </a:p>
          <a:p>
            <a:r>
              <a:rPr lang="cs-CZ" sz="2600" dirty="0"/>
              <a:t>Koordinace II. a III. Pilíře JTF</a:t>
            </a:r>
            <a:endParaRPr lang="cs-CZ" dirty="0"/>
          </a:p>
          <a:p>
            <a:pPr algn="just"/>
            <a:endParaRPr lang="cs-CZ" dirty="0"/>
          </a:p>
          <a:p>
            <a:pPr marL="0" indent="0">
              <a:buFont typeface="Arial" panose="020B0604020202020204" pitchFamily="34" charset="0"/>
              <a:buNone/>
            </a:pPr>
            <a:endParaRPr lang="cs-CZ" dirty="0"/>
          </a:p>
        </p:txBody>
      </p:sp>
      <p:pic>
        <p:nvPicPr>
          <p:cNvPr id="6" name="Obrázek 5" descr="Obsah obrázku text, osoba&#10;&#10;Popis byl vytvořen automaticky">
            <a:extLst>
              <a:ext uri="{FF2B5EF4-FFF2-40B4-BE49-F238E27FC236}">
                <a16:creationId xmlns:a16="http://schemas.microsoft.com/office/drawing/2014/main" id="{0FFAA2D1-2CDA-4C58-B886-D6E63E86D2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0000"/>
          </a:blip>
          <a:srcRect l="-1661" t="32806" r="1"/>
          <a:stretch/>
        </p:blipFill>
        <p:spPr>
          <a:xfrm>
            <a:off x="-188347" y="1320934"/>
            <a:ext cx="9332347" cy="53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68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5C0033-9416-4866-9D32-F7D59FE8C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9003" y="206509"/>
            <a:ext cx="7353547" cy="1325563"/>
          </a:xfrm>
        </p:spPr>
        <p:txBody>
          <a:bodyPr vert="horz" lIns="68589" tIns="34294" rIns="68589" bIns="34294" rtlCol="0" anchor="t">
            <a:normAutofit/>
          </a:bodyPr>
          <a:lstStyle/>
          <a:p>
            <a:r>
              <a:rPr lang="cs-CZ" sz="3400" b="1" dirty="0">
                <a:solidFill>
                  <a:schemeClr val="bg1"/>
                </a:solidFill>
              </a:rPr>
              <a:t>Směřování Oddělení RESTART 2023+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023D1A-EECE-4BB7-AB28-9E3DA356F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9" tIns="34294" rIns="68589" bIns="34294" rtlCol="0" anchor="t">
            <a:normAutofit/>
          </a:bodyPr>
          <a:lstStyle/>
          <a:p>
            <a:pPr marL="749288" lvl="1" indent="-345804"/>
            <a:endParaRPr lang="cs-CZ" sz="1500">
              <a:cs typeface="Calibri"/>
            </a:endParaRPr>
          </a:p>
          <a:p>
            <a:pPr marL="749288" lvl="1" indent="-345804"/>
            <a:endParaRPr lang="cs-CZ" sz="1500">
              <a:cs typeface="Calibri"/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2A34D91-63C3-4555-8C71-3274279852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35" y="5529229"/>
            <a:ext cx="3352142" cy="1003822"/>
          </a:xfrm>
          <a:prstGeom prst="rect">
            <a:avLst/>
          </a:prstGeom>
        </p:spPr>
      </p:pic>
      <p:sp>
        <p:nvSpPr>
          <p:cNvPr id="20" name="Šipka: doprava 19">
            <a:extLst>
              <a:ext uri="{FF2B5EF4-FFF2-40B4-BE49-F238E27FC236}">
                <a16:creationId xmlns:a16="http://schemas.microsoft.com/office/drawing/2014/main" id="{267D86C5-E573-4057-B8B0-2FD63B97EBEE}"/>
              </a:ext>
            </a:extLst>
          </p:cNvPr>
          <p:cNvSpPr/>
          <p:nvPr/>
        </p:nvSpPr>
        <p:spPr>
          <a:xfrm rot="10800000">
            <a:off x="368458" y="1426687"/>
            <a:ext cx="8249050" cy="4004626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83FC3A28-5DB0-4BE3-989B-9958293FC9C7}"/>
              </a:ext>
            </a:extLst>
          </p:cNvPr>
          <p:cNvGrpSpPr/>
          <p:nvPr/>
        </p:nvGrpSpPr>
        <p:grpSpPr>
          <a:xfrm>
            <a:off x="2861582" y="2645575"/>
            <a:ext cx="1831870" cy="1601850"/>
            <a:chOff x="2819" y="1201387"/>
            <a:chExt cx="1831870" cy="1601850"/>
          </a:xfrm>
        </p:grpSpPr>
        <p:sp>
          <p:nvSpPr>
            <p:cNvPr id="45" name="Obdélník: se zakulacenými rohy 44">
              <a:extLst>
                <a:ext uri="{FF2B5EF4-FFF2-40B4-BE49-F238E27FC236}">
                  <a16:creationId xmlns:a16="http://schemas.microsoft.com/office/drawing/2014/main" id="{967A95BC-55DE-4F1C-9FB8-2E2087005CB4}"/>
                </a:ext>
              </a:extLst>
            </p:cNvPr>
            <p:cNvSpPr/>
            <p:nvPr/>
          </p:nvSpPr>
          <p:spPr>
            <a:xfrm>
              <a:off x="2819" y="1201387"/>
              <a:ext cx="1831870" cy="160185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Obdélník: se zakulacenými rohy 4">
              <a:extLst>
                <a:ext uri="{FF2B5EF4-FFF2-40B4-BE49-F238E27FC236}">
                  <a16:creationId xmlns:a16="http://schemas.microsoft.com/office/drawing/2014/main" id="{97F6783B-EFF3-4152-9670-DC7726654F56}"/>
                </a:ext>
              </a:extLst>
            </p:cNvPr>
            <p:cNvSpPr txBox="1"/>
            <p:nvPr/>
          </p:nvSpPr>
          <p:spPr>
            <a:xfrm>
              <a:off x="81015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3000" kern="1200" dirty="0"/>
                <a:t>Strategie</a:t>
              </a:r>
            </a:p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3000" kern="1200" dirty="0"/>
                <a:t>RE:START</a:t>
              </a:r>
            </a:p>
          </p:txBody>
        </p:sp>
      </p:grpSp>
      <p:grpSp>
        <p:nvGrpSpPr>
          <p:cNvPr id="36" name="Skupina 35">
            <a:extLst>
              <a:ext uri="{FF2B5EF4-FFF2-40B4-BE49-F238E27FC236}">
                <a16:creationId xmlns:a16="http://schemas.microsoft.com/office/drawing/2014/main" id="{69110BB9-B9CD-441F-BE48-ABBD36276D06}"/>
              </a:ext>
            </a:extLst>
          </p:cNvPr>
          <p:cNvGrpSpPr/>
          <p:nvPr/>
        </p:nvGrpSpPr>
        <p:grpSpPr>
          <a:xfrm>
            <a:off x="6560552" y="2629375"/>
            <a:ext cx="1988262" cy="1601850"/>
            <a:chOff x="2061805" y="1201387"/>
            <a:chExt cx="1988262" cy="1601850"/>
          </a:xfrm>
        </p:grpSpPr>
        <p:sp>
          <p:nvSpPr>
            <p:cNvPr id="43" name="Obdélník: se zakulacenými rohy 42">
              <a:extLst>
                <a:ext uri="{FF2B5EF4-FFF2-40B4-BE49-F238E27FC236}">
                  <a16:creationId xmlns:a16="http://schemas.microsoft.com/office/drawing/2014/main" id="{67CDF8D9-3866-41EB-8B14-170378C35702}"/>
                </a:ext>
              </a:extLst>
            </p:cNvPr>
            <p:cNvSpPr/>
            <p:nvPr/>
          </p:nvSpPr>
          <p:spPr>
            <a:xfrm>
              <a:off x="2140001" y="1201387"/>
              <a:ext cx="1831870" cy="160185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Obdélník: se zakulacenými rohy 6">
              <a:extLst>
                <a:ext uri="{FF2B5EF4-FFF2-40B4-BE49-F238E27FC236}">
                  <a16:creationId xmlns:a16="http://schemas.microsoft.com/office/drawing/2014/main" id="{9747331D-E783-4EF8-9636-90D95D140FC0}"/>
                </a:ext>
              </a:extLst>
            </p:cNvPr>
            <p:cNvSpPr txBox="1"/>
            <p:nvPr/>
          </p:nvSpPr>
          <p:spPr>
            <a:xfrm>
              <a:off x="2061805" y="1201387"/>
              <a:ext cx="1988262" cy="1523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2000" b="0" kern="1200" dirty="0"/>
                <a:t>Socioek</a:t>
              </a:r>
              <a:r>
                <a:rPr lang="cs-CZ" sz="2000" dirty="0"/>
                <a:t>onomické</a:t>
              </a:r>
              <a:r>
                <a:rPr lang="cs-CZ" sz="2000" b="0" kern="1200" dirty="0"/>
                <a:t> dopady transformace </a:t>
              </a:r>
            </a:p>
          </p:txBody>
        </p:sp>
      </p:grpSp>
      <p:grpSp>
        <p:nvGrpSpPr>
          <p:cNvPr id="37" name="Skupina 36">
            <a:extLst>
              <a:ext uri="{FF2B5EF4-FFF2-40B4-BE49-F238E27FC236}">
                <a16:creationId xmlns:a16="http://schemas.microsoft.com/office/drawing/2014/main" id="{E5F08FDC-C5A3-46A3-998F-170B710FC9B3}"/>
              </a:ext>
            </a:extLst>
          </p:cNvPr>
          <p:cNvGrpSpPr/>
          <p:nvPr/>
        </p:nvGrpSpPr>
        <p:grpSpPr>
          <a:xfrm>
            <a:off x="967597" y="2645575"/>
            <a:ext cx="1831870" cy="1601850"/>
            <a:chOff x="4277183" y="1201387"/>
            <a:chExt cx="1831870" cy="1601850"/>
          </a:xfrm>
        </p:grpSpPr>
        <p:sp>
          <p:nvSpPr>
            <p:cNvPr id="41" name="Obdélník: se zakulacenými rohy 40">
              <a:extLst>
                <a:ext uri="{FF2B5EF4-FFF2-40B4-BE49-F238E27FC236}">
                  <a16:creationId xmlns:a16="http://schemas.microsoft.com/office/drawing/2014/main" id="{592E3DE5-8273-4592-A588-CD90FAC294D9}"/>
                </a:ext>
              </a:extLst>
            </p:cNvPr>
            <p:cNvSpPr/>
            <p:nvPr/>
          </p:nvSpPr>
          <p:spPr>
            <a:xfrm>
              <a:off x="4277183" y="1201387"/>
              <a:ext cx="1831870" cy="1601850"/>
            </a:xfrm>
            <a:prstGeom prst="roundRect">
              <a:avLst/>
            </a:prstGeom>
            <a:solidFill>
              <a:srgbClr val="59779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Obdélník: se zakulacenými rohy 8">
              <a:extLst>
                <a:ext uri="{FF2B5EF4-FFF2-40B4-BE49-F238E27FC236}">
                  <a16:creationId xmlns:a16="http://schemas.microsoft.com/office/drawing/2014/main" id="{DBE20D65-8B6F-402B-82EF-486697B83F47}"/>
                </a:ext>
              </a:extLst>
            </p:cNvPr>
            <p:cNvSpPr txBox="1"/>
            <p:nvPr/>
          </p:nvSpPr>
          <p:spPr>
            <a:xfrm>
              <a:off x="4355379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3000" kern="1200" dirty="0"/>
                <a:t>OP ST</a:t>
              </a:r>
            </a:p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3000" dirty="0"/>
                <a:t>II. a III. pilíř</a:t>
              </a:r>
              <a:endParaRPr lang="cs-CZ" sz="3000" kern="1200" dirty="0"/>
            </a:p>
          </p:txBody>
        </p:sp>
      </p:grpSp>
      <p:grpSp>
        <p:nvGrpSpPr>
          <p:cNvPr id="38" name="Skupina 37">
            <a:extLst>
              <a:ext uri="{FF2B5EF4-FFF2-40B4-BE49-F238E27FC236}">
                <a16:creationId xmlns:a16="http://schemas.microsoft.com/office/drawing/2014/main" id="{C0742E74-3F40-4668-977E-CEB5A87818BC}"/>
              </a:ext>
            </a:extLst>
          </p:cNvPr>
          <p:cNvGrpSpPr/>
          <p:nvPr/>
        </p:nvGrpSpPr>
        <p:grpSpPr>
          <a:xfrm>
            <a:off x="4762146" y="2659170"/>
            <a:ext cx="1831870" cy="1601850"/>
            <a:chOff x="6414365" y="1201387"/>
            <a:chExt cx="1831870" cy="1601850"/>
          </a:xfrm>
        </p:grpSpPr>
        <p:sp>
          <p:nvSpPr>
            <p:cNvPr id="39" name="Obdélník: se zakulacenými rohy 38">
              <a:extLst>
                <a:ext uri="{FF2B5EF4-FFF2-40B4-BE49-F238E27FC236}">
                  <a16:creationId xmlns:a16="http://schemas.microsoft.com/office/drawing/2014/main" id="{3ACCBD8F-8886-4B97-8510-697323899AEF}"/>
                </a:ext>
              </a:extLst>
            </p:cNvPr>
            <p:cNvSpPr/>
            <p:nvPr/>
          </p:nvSpPr>
          <p:spPr>
            <a:xfrm>
              <a:off x="6414365" y="1201387"/>
              <a:ext cx="1831870" cy="1601850"/>
            </a:xfrm>
            <a:prstGeom prst="roundRect">
              <a:avLst/>
            </a:prstGeom>
            <a:solidFill>
              <a:srgbClr val="55955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Obdélník: se zakulacenými rohy 10">
              <a:extLst>
                <a:ext uri="{FF2B5EF4-FFF2-40B4-BE49-F238E27FC236}">
                  <a16:creationId xmlns:a16="http://schemas.microsoft.com/office/drawing/2014/main" id="{299347D6-4944-495A-8A5C-728A0D8D5C73}"/>
                </a:ext>
              </a:extLst>
            </p:cNvPr>
            <p:cNvSpPr txBox="1"/>
            <p:nvPr/>
          </p:nvSpPr>
          <p:spPr>
            <a:xfrm>
              <a:off x="6492561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3000" kern="1200" dirty="0"/>
                <a:t>TSI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62224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5C0033-9416-4866-9D32-F7D59FE8C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9003" y="206509"/>
            <a:ext cx="7353547" cy="1325563"/>
          </a:xfrm>
        </p:spPr>
        <p:txBody>
          <a:bodyPr vert="horz" lIns="68589" tIns="34294" rIns="68589" bIns="34294" rtlCol="0" anchor="t">
            <a:normAutofit/>
          </a:bodyPr>
          <a:lstStyle/>
          <a:p>
            <a:r>
              <a:rPr lang="cs-CZ" sz="3400" b="1" dirty="0">
                <a:solidFill>
                  <a:schemeClr val="bg1"/>
                </a:solidFill>
              </a:rPr>
              <a:t>Směřování Strategie RE:START 2023+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023D1A-EECE-4BB7-AB28-9E3DA356F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9" tIns="34294" rIns="68589" bIns="34294" rtlCol="0" anchor="t">
            <a:normAutofit/>
          </a:bodyPr>
          <a:lstStyle/>
          <a:p>
            <a:pPr marL="749288" lvl="1" indent="-345804"/>
            <a:endParaRPr lang="cs-CZ" sz="1500">
              <a:cs typeface="Calibri"/>
            </a:endParaRPr>
          </a:p>
          <a:p>
            <a:pPr marL="749288" lvl="1" indent="-345804"/>
            <a:endParaRPr lang="cs-CZ" sz="1500">
              <a:cs typeface="Calibri"/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2A34D91-63C3-4555-8C71-3274279852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35" y="5529229"/>
            <a:ext cx="3352142" cy="1003822"/>
          </a:xfrm>
          <a:prstGeom prst="rect">
            <a:avLst/>
          </a:prstGeom>
        </p:spPr>
      </p:pic>
      <p:sp>
        <p:nvSpPr>
          <p:cNvPr id="23" name="Šipka: doprava 22">
            <a:extLst>
              <a:ext uri="{FF2B5EF4-FFF2-40B4-BE49-F238E27FC236}">
                <a16:creationId xmlns:a16="http://schemas.microsoft.com/office/drawing/2014/main" id="{A56C52EA-62AB-4728-B1B6-43E07276A079}"/>
              </a:ext>
            </a:extLst>
          </p:cNvPr>
          <p:cNvSpPr/>
          <p:nvPr/>
        </p:nvSpPr>
        <p:spPr>
          <a:xfrm>
            <a:off x="447475" y="1426687"/>
            <a:ext cx="8249050" cy="4004626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Skupina 23">
            <a:extLst>
              <a:ext uri="{FF2B5EF4-FFF2-40B4-BE49-F238E27FC236}">
                <a16:creationId xmlns:a16="http://schemas.microsoft.com/office/drawing/2014/main" id="{84EA35D7-0D8D-4204-9A42-C4E3D364365B}"/>
              </a:ext>
            </a:extLst>
          </p:cNvPr>
          <p:cNvGrpSpPr/>
          <p:nvPr/>
        </p:nvGrpSpPr>
        <p:grpSpPr>
          <a:xfrm>
            <a:off x="450292" y="2628075"/>
            <a:ext cx="1831870" cy="1601850"/>
            <a:chOff x="2819" y="1201387"/>
            <a:chExt cx="1831870" cy="1601850"/>
          </a:xfrm>
        </p:grpSpPr>
        <p:sp>
          <p:nvSpPr>
            <p:cNvPr id="34" name="Obdélník: se zakulacenými rohy 33">
              <a:extLst>
                <a:ext uri="{FF2B5EF4-FFF2-40B4-BE49-F238E27FC236}">
                  <a16:creationId xmlns:a16="http://schemas.microsoft.com/office/drawing/2014/main" id="{E7480F2F-6FBA-4E2A-BB95-77DE1A24FB1E}"/>
                </a:ext>
              </a:extLst>
            </p:cNvPr>
            <p:cNvSpPr/>
            <p:nvPr/>
          </p:nvSpPr>
          <p:spPr>
            <a:xfrm>
              <a:off x="2819" y="1201387"/>
              <a:ext cx="1831870" cy="160185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Obdélník: se zakulacenými rohy 4">
              <a:extLst>
                <a:ext uri="{FF2B5EF4-FFF2-40B4-BE49-F238E27FC236}">
                  <a16:creationId xmlns:a16="http://schemas.microsoft.com/office/drawing/2014/main" id="{23C9C951-80AD-4D0C-9597-D5263CA4792D}"/>
                </a:ext>
              </a:extLst>
            </p:cNvPr>
            <p:cNvSpPr txBox="1"/>
            <p:nvPr/>
          </p:nvSpPr>
          <p:spPr>
            <a:xfrm>
              <a:off x="81015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kern="1200" dirty="0"/>
                <a:t>Nastavení parametrů aktualizace vstupní analýzy pro aktualizaci SR</a:t>
              </a:r>
            </a:p>
          </p:txBody>
        </p:sp>
      </p:grp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4C8C4DF3-AF65-483E-8A5A-B6A106FC2A19}"/>
              </a:ext>
            </a:extLst>
          </p:cNvPr>
          <p:cNvGrpSpPr/>
          <p:nvPr/>
        </p:nvGrpSpPr>
        <p:grpSpPr>
          <a:xfrm>
            <a:off x="2587474" y="2628075"/>
            <a:ext cx="1831870" cy="1601850"/>
            <a:chOff x="2140001" y="1201387"/>
            <a:chExt cx="1831870" cy="1601850"/>
          </a:xfrm>
        </p:grpSpPr>
        <p:sp>
          <p:nvSpPr>
            <p:cNvPr id="32" name="Obdélník: se zakulacenými rohy 31">
              <a:extLst>
                <a:ext uri="{FF2B5EF4-FFF2-40B4-BE49-F238E27FC236}">
                  <a16:creationId xmlns:a16="http://schemas.microsoft.com/office/drawing/2014/main" id="{653258FD-7296-4806-B8E9-D2908CE4C8B4}"/>
                </a:ext>
              </a:extLst>
            </p:cNvPr>
            <p:cNvSpPr/>
            <p:nvPr/>
          </p:nvSpPr>
          <p:spPr>
            <a:xfrm>
              <a:off x="2140001" y="1201387"/>
              <a:ext cx="1831870" cy="160185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Obdélník: se zakulacenými rohy 6">
              <a:extLst>
                <a:ext uri="{FF2B5EF4-FFF2-40B4-BE49-F238E27FC236}">
                  <a16:creationId xmlns:a16="http://schemas.microsoft.com/office/drawing/2014/main" id="{91395DB9-D584-4E89-9D43-9AA3678F0686}"/>
                </a:ext>
              </a:extLst>
            </p:cNvPr>
            <p:cNvSpPr txBox="1"/>
            <p:nvPr/>
          </p:nvSpPr>
          <p:spPr>
            <a:xfrm>
              <a:off x="2218197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b="1" kern="1200" dirty="0"/>
                <a:t>2023 – zahájení Aktualizace STRATEGICKÉHO RÁMCE</a:t>
              </a:r>
            </a:p>
          </p:txBody>
        </p: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C1878B7C-E3CA-4528-A18F-D21E9FEDEEC7}"/>
              </a:ext>
            </a:extLst>
          </p:cNvPr>
          <p:cNvGrpSpPr/>
          <p:nvPr/>
        </p:nvGrpSpPr>
        <p:grpSpPr>
          <a:xfrm>
            <a:off x="4724656" y="2628075"/>
            <a:ext cx="1831870" cy="1601850"/>
            <a:chOff x="4277183" y="1201387"/>
            <a:chExt cx="1831870" cy="1601850"/>
          </a:xfrm>
        </p:grpSpPr>
        <p:sp>
          <p:nvSpPr>
            <p:cNvPr id="30" name="Obdélník: se zakulacenými rohy 29">
              <a:extLst>
                <a:ext uri="{FF2B5EF4-FFF2-40B4-BE49-F238E27FC236}">
                  <a16:creationId xmlns:a16="http://schemas.microsoft.com/office/drawing/2014/main" id="{313EA429-5FD1-4ED7-8A38-C453B0F602F3}"/>
                </a:ext>
              </a:extLst>
            </p:cNvPr>
            <p:cNvSpPr/>
            <p:nvPr/>
          </p:nvSpPr>
          <p:spPr>
            <a:xfrm>
              <a:off x="4277183" y="1201387"/>
              <a:ext cx="1831870" cy="1601850"/>
            </a:xfrm>
            <a:prstGeom prst="roundRect">
              <a:avLst/>
            </a:prstGeom>
            <a:solidFill>
              <a:srgbClr val="59779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bdélník: se zakulacenými rohy 8">
              <a:extLst>
                <a:ext uri="{FF2B5EF4-FFF2-40B4-BE49-F238E27FC236}">
                  <a16:creationId xmlns:a16="http://schemas.microsoft.com/office/drawing/2014/main" id="{715FC158-D4DD-4E87-82CE-712753B7699F}"/>
                </a:ext>
              </a:extLst>
            </p:cNvPr>
            <p:cNvSpPr txBox="1"/>
            <p:nvPr/>
          </p:nvSpPr>
          <p:spPr>
            <a:xfrm>
              <a:off x="4355379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kern="1200" dirty="0"/>
                <a:t>Zlepšení vazby strategie RE:START s aktuálními nástroji na podporu transformace regionů</a:t>
              </a:r>
            </a:p>
          </p:txBody>
        </p:sp>
      </p:grpSp>
      <p:grpSp>
        <p:nvGrpSpPr>
          <p:cNvPr id="27" name="Skupina 26">
            <a:extLst>
              <a:ext uri="{FF2B5EF4-FFF2-40B4-BE49-F238E27FC236}">
                <a16:creationId xmlns:a16="http://schemas.microsoft.com/office/drawing/2014/main" id="{28ECE8EF-DFFB-45A0-8194-7DBFE086BFAB}"/>
              </a:ext>
            </a:extLst>
          </p:cNvPr>
          <p:cNvGrpSpPr/>
          <p:nvPr/>
        </p:nvGrpSpPr>
        <p:grpSpPr>
          <a:xfrm>
            <a:off x="6861838" y="2628075"/>
            <a:ext cx="1831870" cy="1601850"/>
            <a:chOff x="6414365" y="1201387"/>
            <a:chExt cx="1831870" cy="1601850"/>
          </a:xfrm>
        </p:grpSpPr>
        <p:sp>
          <p:nvSpPr>
            <p:cNvPr id="28" name="Obdélník: se zakulacenými rohy 27">
              <a:extLst>
                <a:ext uri="{FF2B5EF4-FFF2-40B4-BE49-F238E27FC236}">
                  <a16:creationId xmlns:a16="http://schemas.microsoft.com/office/drawing/2014/main" id="{3082EDC7-311C-4F86-8A1E-F0CA3567B270}"/>
                </a:ext>
              </a:extLst>
            </p:cNvPr>
            <p:cNvSpPr/>
            <p:nvPr/>
          </p:nvSpPr>
          <p:spPr>
            <a:xfrm>
              <a:off x="6414365" y="1201387"/>
              <a:ext cx="1831870" cy="1601850"/>
            </a:xfrm>
            <a:prstGeom prst="roundRect">
              <a:avLst/>
            </a:prstGeom>
            <a:solidFill>
              <a:srgbClr val="559557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Obdélník: se zakulacenými rohy 10">
              <a:extLst>
                <a:ext uri="{FF2B5EF4-FFF2-40B4-BE49-F238E27FC236}">
                  <a16:creationId xmlns:a16="http://schemas.microsoft.com/office/drawing/2014/main" id="{F7954646-172E-44ED-ABC9-070230C7DCDA}"/>
                </a:ext>
              </a:extLst>
            </p:cNvPr>
            <p:cNvSpPr txBox="1"/>
            <p:nvPr/>
          </p:nvSpPr>
          <p:spPr>
            <a:xfrm>
              <a:off x="6492561" y="1279583"/>
              <a:ext cx="1675478" cy="1445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400" kern="1200" dirty="0"/>
                <a:t>Podpora iniciace projektů v regionech – koordinace podpory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5374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695116"/>
            <a:ext cx="7772400" cy="870663"/>
          </a:xfrm>
        </p:spPr>
        <p:txBody>
          <a:bodyPr>
            <a:normAutofit fontScale="90000"/>
          </a:bodyPr>
          <a:lstStyle/>
          <a:p>
            <a:br>
              <a:rPr lang="cs-CZ" dirty="0">
                <a:solidFill>
                  <a:schemeClr val="bg1"/>
                </a:solidFill>
              </a:rPr>
            </a:br>
            <a:br>
              <a:rPr lang="cs-CZ" dirty="0">
                <a:solidFill>
                  <a:schemeClr val="bg1"/>
                </a:solidFill>
              </a:rPr>
            </a:br>
            <a:br>
              <a:rPr lang="cs-CZ" dirty="0">
                <a:solidFill>
                  <a:schemeClr val="bg1"/>
                </a:solidFill>
              </a:rPr>
            </a:br>
            <a:endParaRPr lang="cs-CZ" sz="4400" b="1" spc="70" dirty="0">
              <a:solidFill>
                <a:schemeClr val="bg1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3" name="object 6"/>
          <p:cNvSpPr txBox="1"/>
          <p:nvPr/>
        </p:nvSpPr>
        <p:spPr>
          <a:xfrm>
            <a:off x="1622238" y="1635990"/>
            <a:ext cx="6091551" cy="40780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endParaRPr lang="cs-CZ" sz="15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>
                <a:solidFill>
                  <a:schemeClr val="bg1"/>
                </a:solidFill>
                <a:cs typeface="Arial" panose="020B0604020202020204" pitchFamily="34" charset="0"/>
              </a:rPr>
              <a:t>Mgr. Simona Šťastná</a:t>
            </a:r>
          </a:p>
          <a:p>
            <a:pPr algn="ctr"/>
            <a:r>
              <a:rPr lang="cs-CZ" dirty="0">
                <a:solidFill>
                  <a:schemeClr val="bg1"/>
                </a:solidFill>
                <a:cs typeface="Arial" panose="020B0604020202020204" pitchFamily="34" charset="0"/>
              </a:rPr>
              <a:t>Simona.stastna@mmr.cz</a:t>
            </a:r>
          </a:p>
          <a:p>
            <a:pPr algn="ctr"/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Pověřená vedoucí oddělení RESTART</a:t>
            </a:r>
          </a:p>
          <a:p>
            <a:pPr algn="ctr"/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Mob: +420 705 894 927</a:t>
            </a:r>
          </a:p>
          <a:p>
            <a:pPr algn="ctr"/>
            <a:endParaRPr lang="cs-CZ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cs-CZ" sz="2800" b="1" dirty="0">
                <a:solidFill>
                  <a:schemeClr val="bg1"/>
                </a:solidFill>
                <a:cs typeface="Arial" panose="020B0604020202020204" pitchFamily="34" charset="0"/>
              </a:rPr>
              <a:t>Ing. Kristýna Weissová</a:t>
            </a:r>
          </a:p>
          <a:p>
            <a:pPr algn="ctr"/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Kristyna.weissova@mmr.cz</a:t>
            </a:r>
          </a:p>
          <a:p>
            <a:pPr algn="ctr"/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Konzultantka pro Karlovarský kraj</a:t>
            </a:r>
          </a:p>
          <a:p>
            <a:pPr algn="ctr"/>
            <a:r>
              <a:rPr lang="cs-CZ" dirty="0">
                <a:solidFill>
                  <a:schemeClr val="bg1">
                    <a:lumMod val="95000"/>
                  </a:schemeClr>
                </a:solidFill>
              </a:rPr>
              <a:t>Mob: +420 705 894 874</a:t>
            </a:r>
          </a:p>
          <a:p>
            <a:pPr algn="ctr"/>
            <a:endParaRPr lang="cs-CZ" sz="28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/>
            <a:endParaRPr lang="cs-CZ" u="sng" dirty="0">
              <a:solidFill>
                <a:srgbClr val="00B0F0"/>
              </a:solidFill>
            </a:endParaRPr>
          </a:p>
          <a:p>
            <a:pPr algn="ctr">
              <a:lnSpc>
                <a:spcPct val="100000"/>
              </a:lnSpc>
            </a:pPr>
            <a:endParaRPr sz="2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5029200" y="606147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RE:START III 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</a:rPr>
              <a:t>CZ.10.04.01/00/22_004/0000001</a:t>
            </a:r>
            <a:endParaRPr lang="cs-CZ" dirty="0">
              <a:solidFill>
                <a:schemeClr val="bg1"/>
              </a:solidFill>
            </a:endParaRPr>
          </a:p>
        </p:txBody>
      </p:sp>
      <p:grpSp>
        <p:nvGrpSpPr>
          <p:cNvPr id="7" name="Skupina 6">
            <a:extLst>
              <a:ext uri="{FF2B5EF4-FFF2-40B4-BE49-F238E27FC236}">
                <a16:creationId xmlns:a16="http://schemas.microsoft.com/office/drawing/2014/main" id="{4CD46C9C-726D-4D68-9DA1-C50CC7E79756}"/>
              </a:ext>
            </a:extLst>
          </p:cNvPr>
          <p:cNvGrpSpPr/>
          <p:nvPr/>
        </p:nvGrpSpPr>
        <p:grpSpPr>
          <a:xfrm>
            <a:off x="6563997" y="0"/>
            <a:ext cx="2580003" cy="3162199"/>
            <a:chOff x="5677949" y="727764"/>
            <a:chExt cx="2580003" cy="3162199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8" name="Skupina 7">
              <a:extLst>
                <a:ext uri="{FF2B5EF4-FFF2-40B4-BE49-F238E27FC236}">
                  <a16:creationId xmlns:a16="http://schemas.microsoft.com/office/drawing/2014/main" id="{9E6D096A-C854-4C97-A21B-79352D361651}"/>
                </a:ext>
              </a:extLst>
            </p:cNvPr>
            <p:cNvGrpSpPr/>
            <p:nvPr/>
          </p:nvGrpSpPr>
          <p:grpSpPr>
            <a:xfrm>
              <a:off x="5677949" y="727764"/>
              <a:ext cx="1592412" cy="1235641"/>
              <a:chOff x="5677949" y="727764"/>
              <a:chExt cx="1592412" cy="1235641"/>
            </a:xfrm>
            <a:grpFill/>
          </p:grpSpPr>
          <p:sp>
            <p:nvSpPr>
              <p:cNvPr id="24" name="Šestiúhelník 23">
                <a:extLst>
                  <a:ext uri="{FF2B5EF4-FFF2-40B4-BE49-F238E27FC236}">
                    <a16:creationId xmlns:a16="http://schemas.microsoft.com/office/drawing/2014/main" id="{1ED40F3B-84DE-42C9-9185-E6ACC43818F1}"/>
                  </a:ext>
                </a:extLst>
              </p:cNvPr>
              <p:cNvSpPr/>
              <p:nvPr/>
            </p:nvSpPr>
            <p:spPr>
              <a:xfrm>
                <a:off x="5677949" y="1042532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5" name="Šestiúhelník 24">
                <a:extLst>
                  <a:ext uri="{FF2B5EF4-FFF2-40B4-BE49-F238E27FC236}">
                    <a16:creationId xmlns:a16="http://schemas.microsoft.com/office/drawing/2014/main" id="{A63E9480-597D-4B54-B1DF-A5B2F8946878}"/>
                  </a:ext>
                </a:extLst>
              </p:cNvPr>
              <p:cNvSpPr/>
              <p:nvPr/>
            </p:nvSpPr>
            <p:spPr>
              <a:xfrm>
                <a:off x="6664305" y="1043135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6" name="Šestiúhelník 25">
                <a:extLst>
                  <a:ext uri="{FF2B5EF4-FFF2-40B4-BE49-F238E27FC236}">
                    <a16:creationId xmlns:a16="http://schemas.microsoft.com/office/drawing/2014/main" id="{7A5970CF-4F56-457E-B5C5-3D97CBB2D479}"/>
                  </a:ext>
                </a:extLst>
              </p:cNvPr>
              <p:cNvSpPr/>
              <p:nvPr/>
            </p:nvSpPr>
            <p:spPr>
              <a:xfrm>
                <a:off x="6171127" y="1376276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7" name="Šestiúhelník 26">
                <a:extLst>
                  <a:ext uri="{FF2B5EF4-FFF2-40B4-BE49-F238E27FC236}">
                    <a16:creationId xmlns:a16="http://schemas.microsoft.com/office/drawing/2014/main" id="{353B803E-C33C-4744-B584-C53158A519A3}"/>
                  </a:ext>
                </a:extLst>
              </p:cNvPr>
              <p:cNvSpPr/>
              <p:nvPr/>
            </p:nvSpPr>
            <p:spPr>
              <a:xfrm>
                <a:off x="6171127" y="727764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9" name="Skupina 8">
              <a:extLst>
                <a:ext uri="{FF2B5EF4-FFF2-40B4-BE49-F238E27FC236}">
                  <a16:creationId xmlns:a16="http://schemas.microsoft.com/office/drawing/2014/main" id="{845B2719-7A23-4A5B-B5BD-64D9436B9257}"/>
                </a:ext>
              </a:extLst>
            </p:cNvPr>
            <p:cNvGrpSpPr/>
            <p:nvPr/>
          </p:nvGrpSpPr>
          <p:grpSpPr>
            <a:xfrm>
              <a:off x="6665540" y="1336096"/>
              <a:ext cx="1592412" cy="1235641"/>
              <a:chOff x="5677949" y="727764"/>
              <a:chExt cx="1592412" cy="1235641"/>
            </a:xfrm>
            <a:grpFill/>
          </p:grpSpPr>
          <p:sp>
            <p:nvSpPr>
              <p:cNvPr id="20" name="Šestiúhelník 19">
                <a:extLst>
                  <a:ext uri="{FF2B5EF4-FFF2-40B4-BE49-F238E27FC236}">
                    <a16:creationId xmlns:a16="http://schemas.microsoft.com/office/drawing/2014/main" id="{80EE7C6A-9F00-4381-A69A-9E8AD0E2AA90}"/>
                  </a:ext>
                </a:extLst>
              </p:cNvPr>
              <p:cNvSpPr/>
              <p:nvPr/>
            </p:nvSpPr>
            <p:spPr>
              <a:xfrm>
                <a:off x="5677949" y="1042532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1" name="Šestiúhelník 20">
                <a:extLst>
                  <a:ext uri="{FF2B5EF4-FFF2-40B4-BE49-F238E27FC236}">
                    <a16:creationId xmlns:a16="http://schemas.microsoft.com/office/drawing/2014/main" id="{1BA7F713-E3E6-449C-9EC2-0D812EA1D3E1}"/>
                  </a:ext>
                </a:extLst>
              </p:cNvPr>
              <p:cNvSpPr/>
              <p:nvPr/>
            </p:nvSpPr>
            <p:spPr>
              <a:xfrm>
                <a:off x="6664305" y="1043135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2" name="Šestiúhelník 21">
                <a:extLst>
                  <a:ext uri="{FF2B5EF4-FFF2-40B4-BE49-F238E27FC236}">
                    <a16:creationId xmlns:a16="http://schemas.microsoft.com/office/drawing/2014/main" id="{B3FD8AE5-351E-4F02-8B89-E1AB9FCBFD79}"/>
                  </a:ext>
                </a:extLst>
              </p:cNvPr>
              <p:cNvSpPr/>
              <p:nvPr/>
            </p:nvSpPr>
            <p:spPr>
              <a:xfrm>
                <a:off x="6171127" y="1376276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3" name="Šestiúhelník 22">
                <a:extLst>
                  <a:ext uri="{FF2B5EF4-FFF2-40B4-BE49-F238E27FC236}">
                    <a16:creationId xmlns:a16="http://schemas.microsoft.com/office/drawing/2014/main" id="{C7C612EA-3D82-4B09-AC9C-AD8136AC1AD0}"/>
                  </a:ext>
                </a:extLst>
              </p:cNvPr>
              <p:cNvSpPr/>
              <p:nvPr/>
            </p:nvSpPr>
            <p:spPr>
              <a:xfrm>
                <a:off x="6171127" y="727764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10" name="Skupina 9">
              <a:extLst>
                <a:ext uri="{FF2B5EF4-FFF2-40B4-BE49-F238E27FC236}">
                  <a16:creationId xmlns:a16="http://schemas.microsoft.com/office/drawing/2014/main" id="{17A12291-2E4E-4CFA-B17B-8332FFFC23F1}"/>
                </a:ext>
              </a:extLst>
            </p:cNvPr>
            <p:cNvGrpSpPr/>
            <p:nvPr/>
          </p:nvGrpSpPr>
          <p:grpSpPr>
            <a:xfrm>
              <a:off x="5679184" y="2015299"/>
              <a:ext cx="1592412" cy="1235641"/>
              <a:chOff x="5677949" y="727764"/>
              <a:chExt cx="1592412" cy="1235641"/>
            </a:xfrm>
            <a:grpFill/>
          </p:grpSpPr>
          <p:sp>
            <p:nvSpPr>
              <p:cNvPr id="16" name="Šestiúhelník 15">
                <a:extLst>
                  <a:ext uri="{FF2B5EF4-FFF2-40B4-BE49-F238E27FC236}">
                    <a16:creationId xmlns:a16="http://schemas.microsoft.com/office/drawing/2014/main" id="{BF47F55D-6F44-44C2-8B85-D1B674B7D654}"/>
                  </a:ext>
                </a:extLst>
              </p:cNvPr>
              <p:cNvSpPr/>
              <p:nvPr/>
            </p:nvSpPr>
            <p:spPr>
              <a:xfrm>
                <a:off x="5677949" y="1042532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7" name="Šestiúhelník 16">
                <a:extLst>
                  <a:ext uri="{FF2B5EF4-FFF2-40B4-BE49-F238E27FC236}">
                    <a16:creationId xmlns:a16="http://schemas.microsoft.com/office/drawing/2014/main" id="{3E3FD548-E661-4F03-8772-B8D1BD082139}"/>
                  </a:ext>
                </a:extLst>
              </p:cNvPr>
              <p:cNvSpPr/>
              <p:nvPr/>
            </p:nvSpPr>
            <p:spPr>
              <a:xfrm>
                <a:off x="6664305" y="1043135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8" name="Šestiúhelník 17">
                <a:extLst>
                  <a:ext uri="{FF2B5EF4-FFF2-40B4-BE49-F238E27FC236}">
                    <a16:creationId xmlns:a16="http://schemas.microsoft.com/office/drawing/2014/main" id="{B53ABA7B-094A-43FB-95A3-75F105F82CDA}"/>
                  </a:ext>
                </a:extLst>
              </p:cNvPr>
              <p:cNvSpPr/>
              <p:nvPr/>
            </p:nvSpPr>
            <p:spPr>
              <a:xfrm>
                <a:off x="6171127" y="1376276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9" name="Šestiúhelník 18">
                <a:extLst>
                  <a:ext uri="{FF2B5EF4-FFF2-40B4-BE49-F238E27FC236}">
                    <a16:creationId xmlns:a16="http://schemas.microsoft.com/office/drawing/2014/main" id="{697CD4BC-F5F6-473B-B54E-A0FA72EED77F}"/>
                  </a:ext>
                </a:extLst>
              </p:cNvPr>
              <p:cNvSpPr/>
              <p:nvPr/>
            </p:nvSpPr>
            <p:spPr>
              <a:xfrm>
                <a:off x="6171127" y="727764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grpSp>
          <p:nvGrpSpPr>
            <p:cNvPr id="11" name="Skupina 10">
              <a:extLst>
                <a:ext uri="{FF2B5EF4-FFF2-40B4-BE49-F238E27FC236}">
                  <a16:creationId xmlns:a16="http://schemas.microsoft.com/office/drawing/2014/main" id="{061AEB5E-E965-4E1A-B358-56BD549BB289}"/>
                </a:ext>
              </a:extLst>
            </p:cNvPr>
            <p:cNvGrpSpPr/>
            <p:nvPr/>
          </p:nvGrpSpPr>
          <p:grpSpPr>
            <a:xfrm>
              <a:off x="6665540" y="2654322"/>
              <a:ext cx="1592412" cy="1235641"/>
              <a:chOff x="5677949" y="727764"/>
              <a:chExt cx="1592412" cy="1235641"/>
            </a:xfrm>
            <a:grpFill/>
          </p:grpSpPr>
          <p:sp>
            <p:nvSpPr>
              <p:cNvPr id="12" name="Šestiúhelník 11">
                <a:extLst>
                  <a:ext uri="{FF2B5EF4-FFF2-40B4-BE49-F238E27FC236}">
                    <a16:creationId xmlns:a16="http://schemas.microsoft.com/office/drawing/2014/main" id="{9B081E54-C2DB-4E8F-BDF3-84942D89B19A}"/>
                  </a:ext>
                </a:extLst>
              </p:cNvPr>
              <p:cNvSpPr/>
              <p:nvPr/>
            </p:nvSpPr>
            <p:spPr>
              <a:xfrm>
                <a:off x="5677949" y="1042532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3" name="Šestiúhelník 12">
                <a:extLst>
                  <a:ext uri="{FF2B5EF4-FFF2-40B4-BE49-F238E27FC236}">
                    <a16:creationId xmlns:a16="http://schemas.microsoft.com/office/drawing/2014/main" id="{58ED3186-D5AF-4E9B-98E6-7E12A1A7D0B6}"/>
                  </a:ext>
                </a:extLst>
              </p:cNvPr>
              <p:cNvSpPr/>
              <p:nvPr/>
            </p:nvSpPr>
            <p:spPr>
              <a:xfrm>
                <a:off x="6664305" y="1043135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" name="Šestiúhelník 13">
                <a:extLst>
                  <a:ext uri="{FF2B5EF4-FFF2-40B4-BE49-F238E27FC236}">
                    <a16:creationId xmlns:a16="http://schemas.microsoft.com/office/drawing/2014/main" id="{E9207C74-78D0-4A4D-B6AD-2A20BEB91BE5}"/>
                  </a:ext>
                </a:extLst>
              </p:cNvPr>
              <p:cNvSpPr/>
              <p:nvPr/>
            </p:nvSpPr>
            <p:spPr>
              <a:xfrm>
                <a:off x="6171127" y="1376276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5" name="Šestiúhelník 14">
                <a:extLst>
                  <a:ext uri="{FF2B5EF4-FFF2-40B4-BE49-F238E27FC236}">
                    <a16:creationId xmlns:a16="http://schemas.microsoft.com/office/drawing/2014/main" id="{F9B8DE7A-4827-4791-BCA1-A3159E03DEC8}"/>
                  </a:ext>
                </a:extLst>
              </p:cNvPr>
              <p:cNvSpPr/>
              <p:nvPr/>
            </p:nvSpPr>
            <p:spPr>
              <a:xfrm>
                <a:off x="6171127" y="727764"/>
                <a:ext cx="606056" cy="587129"/>
              </a:xfrm>
              <a:prstGeom prst="hexag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</p:grpSp>
      <p:pic>
        <p:nvPicPr>
          <p:cNvPr id="28" name="Obrázek 27">
            <a:extLst>
              <a:ext uri="{FF2B5EF4-FFF2-40B4-BE49-F238E27FC236}">
                <a16:creationId xmlns:a16="http://schemas.microsoft.com/office/drawing/2014/main" id="{3AE63089-BDE5-4670-9B93-DB7ECB213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71626"/>
            <a:ext cx="2734057" cy="79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B651A8-6386-471F-A274-A44D5FF92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4192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Duben 2022: Odbor strategií a analýz regionální politiky a politiky bydlení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58E9DDE-D596-4EFB-BA83-B2E7CC14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014" y="244763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Personál</a:t>
            </a:r>
            <a:r>
              <a:rPr lang="en-US" sz="3600" b="1" dirty="0">
                <a:solidFill>
                  <a:schemeClr val="bg1"/>
                </a:solidFill>
              </a:rPr>
              <a:t>n</a:t>
            </a:r>
            <a:r>
              <a:rPr lang="cs-CZ" sz="3600" b="1" dirty="0">
                <a:solidFill>
                  <a:schemeClr val="bg1"/>
                </a:solidFill>
              </a:rPr>
              <a:t>í záležitosti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56FA4B4-1D2E-4D66-A132-3CEDD2BAE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907" y="2431473"/>
            <a:ext cx="5972468" cy="418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9BB32973-89CF-4E65-90D8-3A4118E5D802}"/>
              </a:ext>
            </a:extLst>
          </p:cNvPr>
          <p:cNvCxnSpPr>
            <a:cxnSpLocks/>
          </p:cNvCxnSpPr>
          <p:nvPr/>
        </p:nvCxnSpPr>
        <p:spPr>
          <a:xfrm>
            <a:off x="1844764" y="3037114"/>
            <a:ext cx="327806" cy="783771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F5BDC115-4945-44A2-8176-C9F0A9B9245B}"/>
              </a:ext>
            </a:extLst>
          </p:cNvPr>
          <p:cNvCxnSpPr>
            <a:cxnSpLocks/>
          </p:cNvCxnSpPr>
          <p:nvPr/>
        </p:nvCxnSpPr>
        <p:spPr>
          <a:xfrm flipH="1">
            <a:off x="1757625" y="4198592"/>
            <a:ext cx="1654281" cy="1570518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EDE1B60A-E1E9-4DFA-9332-BB4A3F49F48B}"/>
              </a:ext>
            </a:extLst>
          </p:cNvPr>
          <p:cNvCxnSpPr>
            <a:cxnSpLocks/>
          </p:cNvCxnSpPr>
          <p:nvPr/>
        </p:nvCxnSpPr>
        <p:spPr>
          <a:xfrm flipH="1">
            <a:off x="6820482" y="3531083"/>
            <a:ext cx="565893" cy="918997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Obdélník: se zakulacenými rohy 16">
            <a:extLst>
              <a:ext uri="{FF2B5EF4-FFF2-40B4-BE49-F238E27FC236}">
                <a16:creationId xmlns:a16="http://schemas.microsoft.com/office/drawing/2014/main" id="{E441D1AF-5427-4573-B8AA-30D901DCA36A}"/>
              </a:ext>
            </a:extLst>
          </p:cNvPr>
          <p:cNvSpPr/>
          <p:nvPr/>
        </p:nvSpPr>
        <p:spPr>
          <a:xfrm>
            <a:off x="0" y="2502246"/>
            <a:ext cx="1997999" cy="86486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83995E22-A83D-4381-9DEA-50F1672FD3A0}"/>
              </a:ext>
            </a:extLst>
          </p:cNvPr>
          <p:cNvSpPr txBox="1"/>
          <p:nvPr/>
        </p:nvSpPr>
        <p:spPr>
          <a:xfrm>
            <a:off x="50654" y="2562991"/>
            <a:ext cx="184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Konzultant: Kristýna Weissová</a:t>
            </a: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8A27824E-5551-412C-83BF-510CAF5AAEEB}"/>
              </a:ext>
            </a:extLst>
          </p:cNvPr>
          <p:cNvSpPr/>
          <p:nvPr/>
        </p:nvSpPr>
        <p:spPr>
          <a:xfrm>
            <a:off x="53175" y="5478956"/>
            <a:ext cx="1997999" cy="86486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AA34B5DB-E2F2-4FDA-A282-73F0611505C2}"/>
              </a:ext>
            </a:extLst>
          </p:cNvPr>
          <p:cNvSpPr txBox="1"/>
          <p:nvPr/>
        </p:nvSpPr>
        <p:spPr>
          <a:xfrm>
            <a:off x="127509" y="5580654"/>
            <a:ext cx="184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Konzultant: Tomáš Burdych</a:t>
            </a:r>
          </a:p>
        </p:txBody>
      </p: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id="{A736A66C-E41D-4F6D-9F32-15A01D290E8C}"/>
              </a:ext>
            </a:extLst>
          </p:cNvPr>
          <p:cNvCxnSpPr>
            <a:cxnSpLocks/>
          </p:cNvCxnSpPr>
          <p:nvPr/>
        </p:nvCxnSpPr>
        <p:spPr>
          <a:xfrm flipH="1">
            <a:off x="3180931" y="2884429"/>
            <a:ext cx="1391069" cy="514263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8" name="Obdélník: se zakulacenými rohy 27">
            <a:extLst>
              <a:ext uri="{FF2B5EF4-FFF2-40B4-BE49-F238E27FC236}">
                <a16:creationId xmlns:a16="http://schemas.microsoft.com/office/drawing/2014/main" id="{D668D35D-E612-48F2-8CD4-F7F5280C59B8}"/>
              </a:ext>
            </a:extLst>
          </p:cNvPr>
          <p:cNvSpPr/>
          <p:nvPr/>
        </p:nvSpPr>
        <p:spPr>
          <a:xfrm>
            <a:off x="4400141" y="2092806"/>
            <a:ext cx="1997999" cy="86486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1" name="TextovéPole 30">
            <a:extLst>
              <a:ext uri="{FF2B5EF4-FFF2-40B4-BE49-F238E27FC236}">
                <a16:creationId xmlns:a16="http://schemas.microsoft.com/office/drawing/2014/main" id="{8A0A5D83-14FB-486F-ABB8-A448FA6D83AE}"/>
              </a:ext>
            </a:extLst>
          </p:cNvPr>
          <p:cNvSpPr txBox="1"/>
          <p:nvPr/>
        </p:nvSpPr>
        <p:spPr>
          <a:xfrm>
            <a:off x="4531265" y="2177759"/>
            <a:ext cx="184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Konzultant: </a:t>
            </a:r>
          </a:p>
          <a:p>
            <a:pPr algn="ctr"/>
            <a:r>
              <a:rPr lang="cs-CZ" dirty="0">
                <a:solidFill>
                  <a:schemeClr val="bg1"/>
                </a:solidFill>
              </a:rPr>
              <a:t>Alena Pilná</a:t>
            </a:r>
          </a:p>
        </p:txBody>
      </p:sp>
      <p:sp>
        <p:nvSpPr>
          <p:cNvPr id="32" name="Obdélník: se zakulacenými rohy 31">
            <a:extLst>
              <a:ext uri="{FF2B5EF4-FFF2-40B4-BE49-F238E27FC236}">
                <a16:creationId xmlns:a16="http://schemas.microsoft.com/office/drawing/2014/main" id="{EC8F1A6E-F61C-4F98-ACDD-0402A1746CCA}"/>
              </a:ext>
            </a:extLst>
          </p:cNvPr>
          <p:cNvSpPr/>
          <p:nvPr/>
        </p:nvSpPr>
        <p:spPr>
          <a:xfrm>
            <a:off x="7095347" y="3074661"/>
            <a:ext cx="1997999" cy="864862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DD6DBB30-057A-4405-82D6-D249994B890A}"/>
              </a:ext>
            </a:extLst>
          </p:cNvPr>
          <p:cNvSpPr txBox="1"/>
          <p:nvPr/>
        </p:nvSpPr>
        <p:spPr>
          <a:xfrm>
            <a:off x="7095347" y="3183926"/>
            <a:ext cx="1923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Pověřená vedoucí: </a:t>
            </a:r>
          </a:p>
          <a:p>
            <a:pPr algn="ctr"/>
            <a:r>
              <a:rPr lang="cs-CZ" dirty="0">
                <a:solidFill>
                  <a:schemeClr val="bg1"/>
                </a:solidFill>
              </a:rPr>
              <a:t>Simona Šťastná</a:t>
            </a:r>
          </a:p>
        </p:txBody>
      </p:sp>
    </p:spTree>
    <p:extLst>
      <p:ext uri="{BB962C8B-B14F-4D97-AF65-F5344CB8AC3E}">
        <p14:creationId xmlns:p14="http://schemas.microsoft.com/office/powerpoint/2010/main" val="1981376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 descr="Obsah obrázku text, osoba&#10;&#10;Popis byl vytvořen automaticky">
            <a:extLst>
              <a:ext uri="{FF2B5EF4-FFF2-40B4-BE49-F238E27FC236}">
                <a16:creationId xmlns:a16="http://schemas.microsoft.com/office/drawing/2014/main" id="{067EB4D5-D09E-4D29-92A5-D72010B5FB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-1661" t="32806" r="1"/>
          <a:stretch/>
        </p:blipFill>
        <p:spPr>
          <a:xfrm>
            <a:off x="-367165" y="1296592"/>
            <a:ext cx="9511165" cy="546343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Přehled opatření v AP5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84212AC5-976A-4534-AC54-E49803004EDB}"/>
              </a:ext>
            </a:extLst>
          </p:cNvPr>
          <p:cNvSpPr/>
          <p:nvPr/>
        </p:nvSpPr>
        <p:spPr>
          <a:xfrm>
            <a:off x="63675" y="1593177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A</a:t>
            </a:r>
          </a:p>
          <a:p>
            <a:pPr algn="ctr"/>
            <a:r>
              <a:rPr lang="cs-CZ" dirty="0"/>
              <a:t>Podnikání a inovace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0AC095EC-4F44-4ADA-8C79-C7831D52D6E8}"/>
              </a:ext>
            </a:extLst>
          </p:cNvPr>
          <p:cNvSpPr/>
          <p:nvPr/>
        </p:nvSpPr>
        <p:spPr>
          <a:xfrm>
            <a:off x="2293036" y="1608083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B</a:t>
            </a:r>
          </a:p>
          <a:p>
            <a:pPr algn="ctr"/>
            <a:r>
              <a:rPr lang="cs-CZ" dirty="0"/>
              <a:t>Přímé investice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8756A112-38E1-46A9-A3CF-8309726BBEFE}"/>
              </a:ext>
            </a:extLst>
          </p:cNvPr>
          <p:cNvSpPr/>
          <p:nvPr/>
        </p:nvSpPr>
        <p:spPr>
          <a:xfrm>
            <a:off x="4522397" y="1605071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C</a:t>
            </a:r>
          </a:p>
          <a:p>
            <a:pPr algn="ctr"/>
            <a:r>
              <a:rPr lang="cs-CZ" dirty="0"/>
              <a:t>Výzkum a vývoj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320C39EE-F887-47F7-8310-3A45288472E5}"/>
              </a:ext>
            </a:extLst>
          </p:cNvPr>
          <p:cNvSpPr/>
          <p:nvPr/>
        </p:nvSpPr>
        <p:spPr>
          <a:xfrm>
            <a:off x="6751758" y="1591851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D</a:t>
            </a:r>
          </a:p>
          <a:p>
            <a:pPr algn="ctr"/>
            <a:r>
              <a:rPr lang="cs-CZ" dirty="0"/>
              <a:t>Lidské zdroje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D4D625C6-257B-42D6-9B43-723E94FD0414}"/>
              </a:ext>
            </a:extLst>
          </p:cNvPr>
          <p:cNvSpPr/>
          <p:nvPr/>
        </p:nvSpPr>
        <p:spPr>
          <a:xfrm>
            <a:off x="63675" y="3959681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E</a:t>
            </a:r>
          </a:p>
          <a:p>
            <a:pPr algn="ctr"/>
            <a:r>
              <a:rPr lang="cs-CZ" dirty="0" err="1"/>
              <a:t>Sociílní</a:t>
            </a:r>
            <a:r>
              <a:rPr lang="cs-CZ" dirty="0"/>
              <a:t> stabilizace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AFFF38C8-B476-4E01-A000-71FE2B22C1F0}"/>
              </a:ext>
            </a:extLst>
          </p:cNvPr>
          <p:cNvSpPr/>
          <p:nvPr/>
        </p:nvSpPr>
        <p:spPr>
          <a:xfrm>
            <a:off x="2299794" y="3956291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F</a:t>
            </a:r>
          </a:p>
          <a:p>
            <a:pPr algn="ctr"/>
            <a:r>
              <a:rPr lang="cs-CZ" dirty="0"/>
              <a:t>Životní Prostředí</a:t>
            </a:r>
          </a:p>
        </p:txBody>
      </p:sp>
      <p:sp>
        <p:nvSpPr>
          <p:cNvPr id="18" name="Obdélník: se zakulacenými rohy 17">
            <a:extLst>
              <a:ext uri="{FF2B5EF4-FFF2-40B4-BE49-F238E27FC236}">
                <a16:creationId xmlns:a16="http://schemas.microsoft.com/office/drawing/2014/main" id="{115B50A9-BBB4-49B2-99EF-AF208446DF3F}"/>
              </a:ext>
            </a:extLst>
          </p:cNvPr>
          <p:cNvSpPr/>
          <p:nvPr/>
        </p:nvSpPr>
        <p:spPr>
          <a:xfrm>
            <a:off x="4572000" y="3967727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G</a:t>
            </a:r>
          </a:p>
          <a:p>
            <a:pPr algn="ctr"/>
            <a:r>
              <a:rPr lang="cs-CZ" dirty="0"/>
              <a:t>Infrastruktura a VS</a:t>
            </a:r>
          </a:p>
        </p:txBody>
      </p:sp>
      <p:sp>
        <p:nvSpPr>
          <p:cNvPr id="19" name="Obdélník: se zakulacenými rohy 18">
            <a:extLst>
              <a:ext uri="{FF2B5EF4-FFF2-40B4-BE49-F238E27FC236}">
                <a16:creationId xmlns:a16="http://schemas.microsoft.com/office/drawing/2014/main" id="{579FB994-92E2-4183-A61D-1DD392517520}"/>
              </a:ext>
            </a:extLst>
          </p:cNvPr>
          <p:cNvSpPr/>
          <p:nvPr/>
        </p:nvSpPr>
        <p:spPr>
          <a:xfrm>
            <a:off x="6808119" y="3975748"/>
            <a:ext cx="2160000" cy="826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Transformace energetiky</a:t>
            </a: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9F01B83E-8052-401D-B958-DEC53AE9480A}"/>
              </a:ext>
            </a:extLst>
          </p:cNvPr>
          <p:cNvSpPr/>
          <p:nvPr/>
        </p:nvSpPr>
        <p:spPr>
          <a:xfrm>
            <a:off x="328979" y="2512092"/>
            <a:ext cx="1800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V.A.1.1.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V.A.1.2.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V.A.2.1.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2" name="Obdélník: se zakulacenými rohy 21">
            <a:extLst>
              <a:ext uri="{FF2B5EF4-FFF2-40B4-BE49-F238E27FC236}">
                <a16:creationId xmlns:a16="http://schemas.microsoft.com/office/drawing/2014/main" id="{AD567488-7CFF-4EFD-A3B8-00F599CF5A4E}"/>
              </a:ext>
            </a:extLst>
          </p:cNvPr>
          <p:cNvSpPr/>
          <p:nvPr/>
        </p:nvSpPr>
        <p:spPr>
          <a:xfrm>
            <a:off x="2479794" y="2493002"/>
            <a:ext cx="1800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V.B.2.1.</a:t>
            </a:r>
          </a:p>
        </p:txBody>
      </p:sp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5F389313-7413-4E67-8B17-B2D5EB9A7AD7}"/>
              </a:ext>
            </a:extLst>
          </p:cNvPr>
          <p:cNvSpPr/>
          <p:nvPr/>
        </p:nvSpPr>
        <p:spPr>
          <a:xfrm>
            <a:off x="4702397" y="2532788"/>
            <a:ext cx="1800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1" i="0" u="none" strike="noStrike" dirty="0">
                <a:solidFill>
                  <a:srgbClr val="034EA2"/>
                </a:solidFill>
                <a:effectLst/>
                <a:latin typeface="+mj-lt"/>
              </a:rPr>
              <a:t>V.C.1</a:t>
            </a:r>
            <a:r>
              <a:rPr lang="cs-CZ" b="1" dirty="0">
                <a:solidFill>
                  <a:srgbClr val="034EA2"/>
                </a:solidFill>
                <a:latin typeface="+mj-lt"/>
              </a:rPr>
              <a:t>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</a:t>
            </a:r>
            <a:r>
              <a:rPr lang="cs-CZ" dirty="0">
                <a:solidFill>
                  <a:schemeClr val="tx1"/>
                </a:solidFill>
                <a:latin typeface="+mj-lt"/>
              </a:rPr>
              <a:t>.C.2.1.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6F679B2F-40EF-47B1-8660-C12F7C0A4EC2}"/>
              </a:ext>
            </a:extLst>
          </p:cNvPr>
          <p:cNvSpPr/>
          <p:nvPr/>
        </p:nvSpPr>
        <p:spPr>
          <a:xfrm>
            <a:off x="6976904" y="2532788"/>
            <a:ext cx="1800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V.D.2.1.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V.D.3.1.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6824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 descr="Obsah obrázku text, osoba&#10;&#10;Popis byl vytvořen automaticky">
            <a:extLst>
              <a:ext uri="{FF2B5EF4-FFF2-40B4-BE49-F238E27FC236}">
                <a16:creationId xmlns:a16="http://schemas.microsoft.com/office/drawing/2014/main" id="{067EB4D5-D09E-4D29-92A5-D72010B5FB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-1661" t="32806" r="1"/>
          <a:stretch/>
        </p:blipFill>
        <p:spPr>
          <a:xfrm>
            <a:off x="-367165" y="1296592"/>
            <a:ext cx="9482455" cy="546343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Přehled opatření v AP5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84212AC5-976A-4534-AC54-E49803004EDB}"/>
              </a:ext>
            </a:extLst>
          </p:cNvPr>
          <p:cNvSpPr/>
          <p:nvPr/>
        </p:nvSpPr>
        <p:spPr>
          <a:xfrm>
            <a:off x="52611" y="1432952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A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0AC095EC-4F44-4ADA-8C79-C7831D52D6E8}"/>
              </a:ext>
            </a:extLst>
          </p:cNvPr>
          <p:cNvSpPr/>
          <p:nvPr/>
        </p:nvSpPr>
        <p:spPr>
          <a:xfrm>
            <a:off x="28710" y="2641018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B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8756A112-38E1-46A9-A3CF-8309726BBEFE}"/>
              </a:ext>
            </a:extLst>
          </p:cNvPr>
          <p:cNvSpPr/>
          <p:nvPr/>
        </p:nvSpPr>
        <p:spPr>
          <a:xfrm>
            <a:off x="28710" y="3913434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C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320C39EE-F887-47F7-8310-3A45288472E5}"/>
              </a:ext>
            </a:extLst>
          </p:cNvPr>
          <p:cNvSpPr/>
          <p:nvPr/>
        </p:nvSpPr>
        <p:spPr>
          <a:xfrm>
            <a:off x="28710" y="5185850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D</a:t>
            </a: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9F01B83E-8052-401D-B958-DEC53AE9480A}"/>
              </a:ext>
            </a:extLst>
          </p:cNvPr>
          <p:cNvSpPr/>
          <p:nvPr/>
        </p:nvSpPr>
        <p:spPr>
          <a:xfrm>
            <a:off x="1184542" y="1296592"/>
            <a:ext cx="1044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V.A.1.1.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V.A.1.2.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V.A.2.1.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2" name="Obdélník: se zakulacenými rohy 21">
            <a:extLst>
              <a:ext uri="{FF2B5EF4-FFF2-40B4-BE49-F238E27FC236}">
                <a16:creationId xmlns:a16="http://schemas.microsoft.com/office/drawing/2014/main" id="{AD567488-7CFF-4EFD-A3B8-00F599CF5A4E}"/>
              </a:ext>
            </a:extLst>
          </p:cNvPr>
          <p:cNvSpPr/>
          <p:nvPr/>
        </p:nvSpPr>
        <p:spPr>
          <a:xfrm>
            <a:off x="1164657" y="2549145"/>
            <a:ext cx="1044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V.B.2.1.</a:t>
            </a:r>
          </a:p>
        </p:txBody>
      </p:sp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5F389313-7413-4E67-8B17-B2D5EB9A7AD7}"/>
              </a:ext>
            </a:extLst>
          </p:cNvPr>
          <p:cNvSpPr/>
          <p:nvPr/>
        </p:nvSpPr>
        <p:spPr>
          <a:xfrm>
            <a:off x="1164657" y="3810144"/>
            <a:ext cx="1044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1" i="0" u="none" strike="noStrike" dirty="0">
                <a:solidFill>
                  <a:srgbClr val="034EA2"/>
                </a:solidFill>
                <a:effectLst/>
                <a:latin typeface="+mj-lt"/>
              </a:rPr>
              <a:t>V.C.1</a:t>
            </a:r>
            <a:r>
              <a:rPr lang="cs-CZ" b="1" dirty="0">
                <a:solidFill>
                  <a:srgbClr val="034EA2"/>
                </a:solidFill>
                <a:latin typeface="+mj-lt"/>
              </a:rPr>
              <a:t>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</a:t>
            </a:r>
            <a:r>
              <a:rPr lang="cs-CZ" dirty="0">
                <a:solidFill>
                  <a:schemeClr val="tx1"/>
                </a:solidFill>
                <a:latin typeface="+mj-lt"/>
              </a:rPr>
              <a:t>.C.2.1.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6F679B2F-40EF-47B1-8660-C12F7C0A4EC2}"/>
              </a:ext>
            </a:extLst>
          </p:cNvPr>
          <p:cNvSpPr/>
          <p:nvPr/>
        </p:nvSpPr>
        <p:spPr>
          <a:xfrm>
            <a:off x="1152207" y="5049902"/>
            <a:ext cx="1044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V.D.2.1.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V.D.3.1.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4619C4C0-D4BA-4EBD-B540-8B82B5123BD9}"/>
              </a:ext>
            </a:extLst>
          </p:cNvPr>
          <p:cNvSpPr/>
          <p:nvPr/>
        </p:nvSpPr>
        <p:spPr>
          <a:xfrm>
            <a:off x="2337131" y="1293989"/>
            <a:ext cx="6624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9AAA7A61-A236-4F7C-A6D8-1C97FA62FB48}"/>
              </a:ext>
            </a:extLst>
          </p:cNvPr>
          <p:cNvSpPr txBox="1"/>
          <p:nvPr/>
        </p:nvSpPr>
        <p:spPr>
          <a:xfrm>
            <a:off x="2337131" y="1285706"/>
            <a:ext cx="6178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Podpora rozvoje podnikatelských aktivit ve SPR prostřednictvím investic do nemovitého majetku	</a:t>
            </a:r>
          </a:p>
          <a:p>
            <a:r>
              <a:rPr lang="cs-CZ" dirty="0"/>
              <a:t>Program na podporu modernizace technologií firem</a:t>
            </a:r>
          </a:p>
          <a:p>
            <a:r>
              <a:rPr lang="cs-CZ" dirty="0"/>
              <a:t>Podnikavý region (PODREG) 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5440B447-27E2-4730-85DF-8FB1E3D74E79}"/>
              </a:ext>
            </a:extLst>
          </p:cNvPr>
          <p:cNvSpPr txBox="1"/>
          <p:nvPr/>
        </p:nvSpPr>
        <p:spPr>
          <a:xfrm>
            <a:off x="2310868" y="2799814"/>
            <a:ext cx="6303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Příprava programu zaměřeného na regeneraci velkých brownfieldů směřujících k jejich dalšímu efektivnímu využití </a:t>
            </a:r>
            <a:endParaRPr lang="cs-CZ" dirty="0"/>
          </a:p>
        </p:txBody>
      </p:sp>
      <p:sp>
        <p:nvSpPr>
          <p:cNvPr id="31" name="Obdélník: se zakulacenými rohy 30">
            <a:extLst>
              <a:ext uri="{FF2B5EF4-FFF2-40B4-BE49-F238E27FC236}">
                <a16:creationId xmlns:a16="http://schemas.microsoft.com/office/drawing/2014/main" id="{906CBDD9-BA37-4D2E-94A3-41E141AD9583}"/>
              </a:ext>
            </a:extLst>
          </p:cNvPr>
          <p:cNvSpPr/>
          <p:nvPr/>
        </p:nvSpPr>
        <p:spPr>
          <a:xfrm>
            <a:off x="2310868" y="2547579"/>
            <a:ext cx="6624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D85D8FCC-38F1-47E0-B8AB-B8E2B210ACAC}"/>
              </a:ext>
            </a:extLst>
          </p:cNvPr>
          <p:cNvSpPr txBox="1"/>
          <p:nvPr/>
        </p:nvSpPr>
        <p:spPr>
          <a:xfrm>
            <a:off x="2310868" y="3913434"/>
            <a:ext cx="6427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Specifická podpora aplikovaného výzkumu a inovací pro strukturálně postižené regiony v rámci programu SIGMA	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Specifická podpora výzkumu ve strukturálně postižených regionech	</a:t>
            </a:r>
          </a:p>
        </p:txBody>
      </p:sp>
      <p:sp>
        <p:nvSpPr>
          <p:cNvPr id="33" name="Obdélník: se zakulacenými rohy 32">
            <a:extLst>
              <a:ext uri="{FF2B5EF4-FFF2-40B4-BE49-F238E27FC236}">
                <a16:creationId xmlns:a16="http://schemas.microsoft.com/office/drawing/2014/main" id="{A379A57B-EE3E-4D6A-86B8-B9D4CE41F9D7}"/>
              </a:ext>
            </a:extLst>
          </p:cNvPr>
          <p:cNvSpPr/>
          <p:nvPr/>
        </p:nvSpPr>
        <p:spPr>
          <a:xfrm>
            <a:off x="2310868" y="3824047"/>
            <a:ext cx="6624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Obdélník: se zakulacenými rohy 33">
            <a:extLst>
              <a:ext uri="{FF2B5EF4-FFF2-40B4-BE49-F238E27FC236}">
                <a16:creationId xmlns:a16="http://schemas.microsoft.com/office/drawing/2014/main" id="{B44CA88E-1272-4665-AB70-BDAAB1AD1698}"/>
              </a:ext>
            </a:extLst>
          </p:cNvPr>
          <p:cNvSpPr/>
          <p:nvPr/>
        </p:nvSpPr>
        <p:spPr>
          <a:xfrm>
            <a:off x="2362477" y="5048336"/>
            <a:ext cx="6624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F33CB0E2-29C6-49BC-B9BF-A717D758D926}"/>
              </a:ext>
            </a:extLst>
          </p:cNvPr>
          <p:cNvSpPr txBox="1"/>
          <p:nvPr/>
        </p:nvSpPr>
        <p:spPr>
          <a:xfrm>
            <a:off x="2353895" y="5079086"/>
            <a:ext cx="67901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Komplex opatření rozvíjející kariérové poradenství, kariérové vzdělávání a příprav na zaměstnání v kontextu výzev spojených s transformací regionů	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Komplexní opatření zaměřené na podporu tzv. tranzitních </a:t>
            </a:r>
            <a:r>
              <a:rPr lang="cs-CZ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soc.podniků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07784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 descr="Obsah obrázku text, osoba&#10;&#10;Popis byl vytvořen automaticky">
            <a:extLst>
              <a:ext uri="{FF2B5EF4-FFF2-40B4-BE49-F238E27FC236}">
                <a16:creationId xmlns:a16="http://schemas.microsoft.com/office/drawing/2014/main" id="{067EB4D5-D09E-4D29-92A5-D72010B5FB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-1661" t="32806" r="1"/>
          <a:stretch/>
        </p:blipFill>
        <p:spPr>
          <a:xfrm>
            <a:off x="-367165" y="1296592"/>
            <a:ext cx="9511165" cy="546343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Přehled opatření v AP5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84212AC5-976A-4534-AC54-E49803004EDB}"/>
              </a:ext>
            </a:extLst>
          </p:cNvPr>
          <p:cNvSpPr/>
          <p:nvPr/>
        </p:nvSpPr>
        <p:spPr>
          <a:xfrm>
            <a:off x="63675" y="1593177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A</a:t>
            </a:r>
          </a:p>
          <a:p>
            <a:pPr algn="ctr"/>
            <a:r>
              <a:rPr lang="cs-CZ" dirty="0"/>
              <a:t>Podnikání a inovace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0AC095EC-4F44-4ADA-8C79-C7831D52D6E8}"/>
              </a:ext>
            </a:extLst>
          </p:cNvPr>
          <p:cNvSpPr/>
          <p:nvPr/>
        </p:nvSpPr>
        <p:spPr>
          <a:xfrm>
            <a:off x="2293036" y="1601060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B</a:t>
            </a:r>
          </a:p>
          <a:p>
            <a:pPr algn="ctr"/>
            <a:r>
              <a:rPr lang="cs-CZ" dirty="0"/>
              <a:t>Přímé investice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8756A112-38E1-46A9-A3CF-8309726BBEFE}"/>
              </a:ext>
            </a:extLst>
          </p:cNvPr>
          <p:cNvSpPr/>
          <p:nvPr/>
        </p:nvSpPr>
        <p:spPr>
          <a:xfrm>
            <a:off x="4572000" y="1593177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C</a:t>
            </a:r>
          </a:p>
          <a:p>
            <a:pPr algn="ctr"/>
            <a:r>
              <a:rPr lang="cs-CZ" dirty="0"/>
              <a:t>Výzkum a vývoj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320C39EE-F887-47F7-8310-3A45288472E5}"/>
              </a:ext>
            </a:extLst>
          </p:cNvPr>
          <p:cNvSpPr/>
          <p:nvPr/>
        </p:nvSpPr>
        <p:spPr>
          <a:xfrm>
            <a:off x="6828764" y="1593177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D</a:t>
            </a:r>
          </a:p>
          <a:p>
            <a:pPr algn="ctr"/>
            <a:r>
              <a:rPr lang="cs-CZ" dirty="0"/>
              <a:t>Lidské zdroje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D4D625C6-257B-42D6-9B43-723E94FD0414}"/>
              </a:ext>
            </a:extLst>
          </p:cNvPr>
          <p:cNvSpPr/>
          <p:nvPr/>
        </p:nvSpPr>
        <p:spPr>
          <a:xfrm>
            <a:off x="63675" y="2493002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E</a:t>
            </a:r>
          </a:p>
          <a:p>
            <a:pPr algn="ctr"/>
            <a:r>
              <a:rPr lang="cs-CZ" dirty="0"/>
              <a:t>Sociální stabilizace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AFFF38C8-B476-4E01-A000-71FE2B22C1F0}"/>
              </a:ext>
            </a:extLst>
          </p:cNvPr>
          <p:cNvSpPr/>
          <p:nvPr/>
        </p:nvSpPr>
        <p:spPr>
          <a:xfrm>
            <a:off x="2280752" y="2483835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F</a:t>
            </a:r>
          </a:p>
          <a:p>
            <a:pPr algn="ctr"/>
            <a:r>
              <a:rPr lang="cs-CZ" dirty="0"/>
              <a:t>Životní Prostředí</a:t>
            </a:r>
          </a:p>
        </p:txBody>
      </p:sp>
      <p:sp>
        <p:nvSpPr>
          <p:cNvPr id="18" name="Obdélník: se zakulacenými rohy 17">
            <a:extLst>
              <a:ext uri="{FF2B5EF4-FFF2-40B4-BE49-F238E27FC236}">
                <a16:creationId xmlns:a16="http://schemas.microsoft.com/office/drawing/2014/main" id="{115B50A9-BBB4-49B2-99EF-AF208446DF3F}"/>
              </a:ext>
            </a:extLst>
          </p:cNvPr>
          <p:cNvSpPr/>
          <p:nvPr/>
        </p:nvSpPr>
        <p:spPr>
          <a:xfrm>
            <a:off x="4560900" y="2488420"/>
            <a:ext cx="216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G</a:t>
            </a:r>
          </a:p>
          <a:p>
            <a:pPr algn="ctr"/>
            <a:r>
              <a:rPr lang="cs-CZ" dirty="0"/>
              <a:t>Infrastruktura a VS</a:t>
            </a:r>
          </a:p>
        </p:txBody>
      </p:sp>
      <p:sp>
        <p:nvSpPr>
          <p:cNvPr id="19" name="Obdélník: se zakulacenými rohy 18">
            <a:extLst>
              <a:ext uri="{FF2B5EF4-FFF2-40B4-BE49-F238E27FC236}">
                <a16:creationId xmlns:a16="http://schemas.microsoft.com/office/drawing/2014/main" id="{579FB994-92E2-4183-A61D-1DD392517520}"/>
              </a:ext>
            </a:extLst>
          </p:cNvPr>
          <p:cNvSpPr/>
          <p:nvPr/>
        </p:nvSpPr>
        <p:spPr>
          <a:xfrm>
            <a:off x="6828764" y="2483835"/>
            <a:ext cx="2160000" cy="826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Transformace energetiky</a:t>
            </a: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9F01B83E-8052-401D-B958-DEC53AE9480A}"/>
              </a:ext>
            </a:extLst>
          </p:cNvPr>
          <p:cNvSpPr/>
          <p:nvPr/>
        </p:nvSpPr>
        <p:spPr>
          <a:xfrm>
            <a:off x="243675" y="3397575"/>
            <a:ext cx="1800000" cy="170381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V.E.1.1</a:t>
            </a:r>
            <a:r>
              <a:rPr lang="cs-CZ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V.E.2.2.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V.E.3.1.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V.E.4.</a:t>
            </a:r>
            <a:r>
              <a:rPr lang="cs-CZ" dirty="0">
                <a:solidFill>
                  <a:schemeClr val="tx1"/>
                </a:solidFill>
                <a:latin typeface="+mj-lt"/>
              </a:rPr>
              <a:t>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2" name="Obdélník: se zakulacenými rohy 21">
            <a:extLst>
              <a:ext uri="{FF2B5EF4-FFF2-40B4-BE49-F238E27FC236}">
                <a16:creationId xmlns:a16="http://schemas.microsoft.com/office/drawing/2014/main" id="{AD567488-7CFF-4EFD-A3B8-00F599CF5A4E}"/>
              </a:ext>
            </a:extLst>
          </p:cNvPr>
          <p:cNvSpPr/>
          <p:nvPr/>
        </p:nvSpPr>
        <p:spPr>
          <a:xfrm>
            <a:off x="2413769" y="3434998"/>
            <a:ext cx="1800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V.F.1.1.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V.F.1.2.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V.F.2.1.</a:t>
            </a:r>
          </a:p>
        </p:txBody>
      </p:sp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5F389313-7413-4E67-8B17-B2D5EB9A7AD7}"/>
              </a:ext>
            </a:extLst>
          </p:cNvPr>
          <p:cNvSpPr/>
          <p:nvPr/>
        </p:nvSpPr>
        <p:spPr>
          <a:xfrm>
            <a:off x="4702397" y="3417196"/>
            <a:ext cx="1800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sngStrike" dirty="0">
                <a:solidFill>
                  <a:schemeClr val="tx1"/>
                </a:solidFill>
                <a:effectLst/>
                <a:latin typeface="+mj-lt"/>
              </a:rPr>
              <a:t>V.G.1.1.</a:t>
            </a:r>
          </a:p>
        </p:txBody>
      </p:sp>
    </p:spTree>
    <p:extLst>
      <p:ext uri="{BB962C8B-B14F-4D97-AF65-F5344CB8AC3E}">
        <p14:creationId xmlns:p14="http://schemas.microsoft.com/office/powerpoint/2010/main" val="1811275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 descr="Obsah obrázku text, osoba&#10;&#10;Popis byl vytvořen automaticky">
            <a:extLst>
              <a:ext uri="{FF2B5EF4-FFF2-40B4-BE49-F238E27FC236}">
                <a16:creationId xmlns:a16="http://schemas.microsoft.com/office/drawing/2014/main" id="{067EB4D5-D09E-4D29-92A5-D72010B5FB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-1661" t="32806" r="1"/>
          <a:stretch/>
        </p:blipFill>
        <p:spPr>
          <a:xfrm>
            <a:off x="-367165" y="1296592"/>
            <a:ext cx="9511165" cy="546343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Přehled opatření v AP5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D4D625C6-257B-42D6-9B43-723E94FD0414}"/>
              </a:ext>
            </a:extLst>
          </p:cNvPr>
          <p:cNvSpPr/>
          <p:nvPr/>
        </p:nvSpPr>
        <p:spPr>
          <a:xfrm>
            <a:off x="88030" y="1566377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E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AFFF38C8-B476-4E01-A000-71FE2B22C1F0}"/>
              </a:ext>
            </a:extLst>
          </p:cNvPr>
          <p:cNvSpPr/>
          <p:nvPr/>
        </p:nvSpPr>
        <p:spPr>
          <a:xfrm>
            <a:off x="73454" y="3581156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F</a:t>
            </a:r>
          </a:p>
        </p:txBody>
      </p:sp>
      <p:sp>
        <p:nvSpPr>
          <p:cNvPr id="18" name="Obdélník: se zakulacenými rohy 17">
            <a:extLst>
              <a:ext uri="{FF2B5EF4-FFF2-40B4-BE49-F238E27FC236}">
                <a16:creationId xmlns:a16="http://schemas.microsoft.com/office/drawing/2014/main" id="{115B50A9-BBB4-49B2-99EF-AF208446DF3F}"/>
              </a:ext>
            </a:extLst>
          </p:cNvPr>
          <p:cNvSpPr/>
          <p:nvPr/>
        </p:nvSpPr>
        <p:spPr>
          <a:xfrm>
            <a:off x="88030" y="4968688"/>
            <a:ext cx="1080000" cy="8260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dirty="0"/>
              <a:t>Pilíř G</a:t>
            </a: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9F01B83E-8052-401D-B958-DEC53AE9480A}"/>
              </a:ext>
            </a:extLst>
          </p:cNvPr>
          <p:cNvSpPr/>
          <p:nvPr/>
        </p:nvSpPr>
        <p:spPr>
          <a:xfrm>
            <a:off x="1272116" y="1315748"/>
            <a:ext cx="1044000" cy="170381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V.E.1.1</a:t>
            </a:r>
            <a:r>
              <a:rPr lang="cs-CZ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V.E.2.2.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V.E.3.1.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V.E.4.</a:t>
            </a:r>
            <a:r>
              <a:rPr lang="cs-CZ" dirty="0">
                <a:solidFill>
                  <a:schemeClr val="tx1"/>
                </a:solidFill>
                <a:latin typeface="+mj-lt"/>
              </a:rPr>
              <a:t>1.</a:t>
            </a:r>
            <a:endParaRPr lang="cs-CZ" b="0" i="0" u="none" strike="noStrike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2" name="Obdélník: se zakulacenými rohy 21">
            <a:extLst>
              <a:ext uri="{FF2B5EF4-FFF2-40B4-BE49-F238E27FC236}">
                <a16:creationId xmlns:a16="http://schemas.microsoft.com/office/drawing/2014/main" id="{AD567488-7CFF-4EFD-A3B8-00F599CF5A4E}"/>
              </a:ext>
            </a:extLst>
          </p:cNvPr>
          <p:cNvSpPr/>
          <p:nvPr/>
        </p:nvSpPr>
        <p:spPr>
          <a:xfrm>
            <a:off x="1256463" y="3288204"/>
            <a:ext cx="1044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V.F.1.1.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dirty="0">
                <a:solidFill>
                  <a:schemeClr val="tx1"/>
                </a:solidFill>
                <a:latin typeface="+mj-lt"/>
              </a:rPr>
              <a:t>V.F.1.2.</a:t>
            </a:r>
          </a:p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noStrike" dirty="0">
                <a:solidFill>
                  <a:schemeClr val="tx1"/>
                </a:solidFill>
                <a:effectLst/>
                <a:latin typeface="+mj-lt"/>
              </a:rPr>
              <a:t>V.F.2.1.</a:t>
            </a:r>
          </a:p>
        </p:txBody>
      </p:sp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5F389313-7413-4E67-8B17-B2D5EB9A7AD7}"/>
              </a:ext>
            </a:extLst>
          </p:cNvPr>
          <p:cNvSpPr/>
          <p:nvPr/>
        </p:nvSpPr>
        <p:spPr>
          <a:xfrm>
            <a:off x="1256463" y="4803799"/>
            <a:ext cx="1044000" cy="119363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fontAlgn="ctr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cs-CZ" b="0" i="0" u="none" strike="sngStrike" dirty="0">
                <a:solidFill>
                  <a:schemeClr val="tx1"/>
                </a:solidFill>
                <a:effectLst/>
                <a:latin typeface="+mj-lt"/>
              </a:rPr>
              <a:t>V.G.1.1.</a:t>
            </a:r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BA7F85D1-0C50-44E2-B0E2-A451FB1ED31D}"/>
              </a:ext>
            </a:extLst>
          </p:cNvPr>
          <p:cNvSpPr/>
          <p:nvPr/>
        </p:nvSpPr>
        <p:spPr>
          <a:xfrm>
            <a:off x="2403472" y="1315748"/>
            <a:ext cx="6624000" cy="17028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BF958D89-C6F3-4350-A08C-367B3C615EAE}"/>
              </a:ext>
            </a:extLst>
          </p:cNvPr>
          <p:cNvSpPr txBox="1"/>
          <p:nvPr/>
        </p:nvSpPr>
        <p:spPr>
          <a:xfrm>
            <a:off x="2337132" y="1367595"/>
            <a:ext cx="6927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Podpora komunitního života</a:t>
            </a:r>
          </a:p>
          <a:p>
            <a:endParaRPr lang="cs-CZ" sz="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alibri" panose="020F0502020204030204" pitchFamily="34" charset="0"/>
              </a:rPr>
              <a:t>Podpora integrace zahraničních pracovníků</a:t>
            </a:r>
          </a:p>
          <a:p>
            <a:endParaRPr lang="cs-CZ" sz="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alibri" panose="020F0502020204030204" pitchFamily="34" charset="0"/>
              </a:rPr>
              <a:t>Komplexní obnova sídlišť (Specifická podpora bydlení a bytové politiky)</a:t>
            </a:r>
          </a:p>
          <a:p>
            <a:endParaRPr lang="cs-CZ" sz="600" dirty="0"/>
          </a:p>
          <a:p>
            <a:r>
              <a:rPr lang="cs-CZ" dirty="0"/>
              <a:t>Podpora živého umění, kulturních a kreativních odvětví ve SPK</a:t>
            </a:r>
          </a:p>
        </p:txBody>
      </p:sp>
      <p:sp>
        <p:nvSpPr>
          <p:cNvPr id="30" name="Obdélník: se zakulacenými rohy 29">
            <a:extLst>
              <a:ext uri="{FF2B5EF4-FFF2-40B4-BE49-F238E27FC236}">
                <a16:creationId xmlns:a16="http://schemas.microsoft.com/office/drawing/2014/main" id="{B7210C46-88F1-4302-9832-638CDB45EEE5}"/>
              </a:ext>
            </a:extLst>
          </p:cNvPr>
          <p:cNvSpPr/>
          <p:nvPr/>
        </p:nvSpPr>
        <p:spPr>
          <a:xfrm>
            <a:off x="2403472" y="3289792"/>
            <a:ext cx="6624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TextovéPole 30">
            <a:extLst>
              <a:ext uri="{FF2B5EF4-FFF2-40B4-BE49-F238E27FC236}">
                <a16:creationId xmlns:a16="http://schemas.microsoft.com/office/drawing/2014/main" id="{A8006E4E-69A1-4189-9D53-DA01A5D8ABFC}"/>
              </a:ext>
            </a:extLst>
          </p:cNvPr>
          <p:cNvSpPr txBox="1"/>
          <p:nvPr/>
        </p:nvSpPr>
        <p:spPr>
          <a:xfrm>
            <a:off x="2403472" y="3281509"/>
            <a:ext cx="61782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Přenastavení a posílení programu na sanaci ekologických škod</a:t>
            </a:r>
          </a:p>
          <a:p>
            <a:endParaRPr lang="cs-CZ" sz="6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alibri" panose="020F0502020204030204" pitchFamily="34" charset="0"/>
              </a:rPr>
              <a:t>Adaptace území na dopady změn klimatu</a:t>
            </a:r>
          </a:p>
          <a:p>
            <a:endParaRPr lang="cs-CZ" sz="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cs-CZ" dirty="0">
                <a:solidFill>
                  <a:srgbClr val="000000"/>
                </a:solidFill>
                <a:latin typeface="Calibri" panose="020F0502020204030204" pitchFamily="34" charset="0"/>
              </a:rPr>
              <a:t>Přechod k oběhovému hospodářství</a:t>
            </a:r>
            <a:endParaRPr lang="cs-CZ" dirty="0"/>
          </a:p>
        </p:txBody>
      </p:sp>
      <p:sp>
        <p:nvSpPr>
          <p:cNvPr id="34" name="Obdélník: se zakulacenými rohy 33">
            <a:extLst>
              <a:ext uri="{FF2B5EF4-FFF2-40B4-BE49-F238E27FC236}">
                <a16:creationId xmlns:a16="http://schemas.microsoft.com/office/drawing/2014/main" id="{C9EA0F38-3B9D-465F-AB67-283791A4F19F}"/>
              </a:ext>
            </a:extLst>
          </p:cNvPr>
          <p:cNvSpPr/>
          <p:nvPr/>
        </p:nvSpPr>
        <p:spPr>
          <a:xfrm>
            <a:off x="2431970" y="4805387"/>
            <a:ext cx="6624000" cy="1195200"/>
          </a:xfrm>
          <a:prstGeom prst="roundRect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D774AA4D-9F8E-403B-ACB1-32F98A09615D}"/>
              </a:ext>
            </a:extLst>
          </p:cNvPr>
          <p:cNvSpPr txBox="1"/>
          <p:nvPr/>
        </p:nvSpPr>
        <p:spPr>
          <a:xfrm>
            <a:off x="2431970" y="4797104"/>
            <a:ext cx="6178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800" b="0" i="0" u="none" strike="sng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Příprava analýzy možností strategického rozvoje nabíjecí infrastruktury v hustě zastavěných městských oblastech hlavních sídel ÚK, MSK a KVK do roku 2035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035309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6025" y="208716"/>
            <a:ext cx="6334125" cy="826000"/>
          </a:xfrm>
        </p:spPr>
        <p:txBody>
          <a:bodyPr>
            <a:normAutofit fontScale="90000"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Stav naplňování opatření AP1 – AP5</a:t>
            </a:r>
          </a:p>
        </p:txBody>
      </p:sp>
      <p:pic>
        <p:nvPicPr>
          <p:cNvPr id="13" name="Obrázek 12" descr="Obsah obrázku text, osoba&#10;&#10;Popis byl vytvořen automaticky">
            <a:extLst>
              <a:ext uri="{FF2B5EF4-FFF2-40B4-BE49-F238E27FC236}">
                <a16:creationId xmlns:a16="http://schemas.microsoft.com/office/drawing/2014/main" id="{CA6CE06F-AB46-445E-8139-7C9984B1E55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-1661" t="32806" r="1"/>
          <a:stretch/>
        </p:blipFill>
        <p:spPr>
          <a:xfrm>
            <a:off x="-297511" y="1288562"/>
            <a:ext cx="9579623" cy="5502761"/>
          </a:xfrm>
          <a:prstGeom prst="rect">
            <a:avLst/>
          </a:prstGeom>
        </p:spPr>
      </p:pic>
      <p:grpSp>
        <p:nvGrpSpPr>
          <p:cNvPr id="5" name="Skupina 4">
            <a:extLst>
              <a:ext uri="{FF2B5EF4-FFF2-40B4-BE49-F238E27FC236}">
                <a16:creationId xmlns:a16="http://schemas.microsoft.com/office/drawing/2014/main" id="{A5AD50A8-75C2-4061-8D88-326C6324A0BD}"/>
              </a:ext>
            </a:extLst>
          </p:cNvPr>
          <p:cNvGrpSpPr/>
          <p:nvPr/>
        </p:nvGrpSpPr>
        <p:grpSpPr>
          <a:xfrm>
            <a:off x="228601" y="1502229"/>
            <a:ext cx="8686800" cy="4582885"/>
            <a:chOff x="0" y="0"/>
            <a:chExt cx="5871450" cy="2316480"/>
          </a:xfrm>
        </p:grpSpPr>
        <p:sp>
          <p:nvSpPr>
            <p:cNvPr id="6" name="Zaoblený obdélník 222255676">
              <a:extLst>
                <a:ext uri="{FF2B5EF4-FFF2-40B4-BE49-F238E27FC236}">
                  <a16:creationId xmlns:a16="http://schemas.microsoft.com/office/drawing/2014/main" id="{44DF493E-A72D-448B-B35F-31235CEE6340}"/>
                </a:ext>
              </a:extLst>
            </p:cNvPr>
            <p:cNvSpPr/>
            <p:nvPr/>
          </p:nvSpPr>
          <p:spPr>
            <a:xfrm>
              <a:off x="2305050" y="0"/>
              <a:ext cx="1549400" cy="684818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SPLNĚNO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38 opatření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Zaoblený obdélník 222255675">
              <a:extLst>
                <a:ext uri="{FF2B5EF4-FFF2-40B4-BE49-F238E27FC236}">
                  <a16:creationId xmlns:a16="http://schemas.microsoft.com/office/drawing/2014/main" id="{7D6E4E08-05C7-497A-A72D-588794989D8F}"/>
                </a:ext>
              </a:extLst>
            </p:cNvPr>
            <p:cNvSpPr/>
            <p:nvPr/>
          </p:nvSpPr>
          <p:spPr>
            <a:xfrm>
              <a:off x="2305050" y="787400"/>
              <a:ext cx="1543050" cy="68481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V REALIZACI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44 opatření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Zaoblený obdélník 222255678">
              <a:extLst>
                <a:ext uri="{FF2B5EF4-FFF2-40B4-BE49-F238E27FC236}">
                  <a16:creationId xmlns:a16="http://schemas.microsoft.com/office/drawing/2014/main" id="{0CD89646-91BD-424E-9F6A-41AAAF180707}"/>
                </a:ext>
              </a:extLst>
            </p:cNvPr>
            <p:cNvSpPr/>
            <p:nvPr/>
          </p:nvSpPr>
          <p:spPr>
            <a:xfrm>
              <a:off x="3981450" y="1162050"/>
              <a:ext cx="1890000" cy="780692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</a:pPr>
              <a:r>
                <a:rPr lang="cs-CZ" sz="20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PROBLÉMY </a:t>
              </a:r>
              <a:endPara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cs-CZ" sz="20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PŘI REALIZACI</a:t>
              </a:r>
              <a:endPara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</a:pPr>
              <a:r>
                <a:rPr lang="cs-CZ" sz="2000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 opatření</a:t>
              </a:r>
              <a:endPara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grpSp>
          <p:nvGrpSpPr>
            <p:cNvPr id="9" name="Skupina 8">
              <a:extLst>
                <a:ext uri="{FF2B5EF4-FFF2-40B4-BE49-F238E27FC236}">
                  <a16:creationId xmlns:a16="http://schemas.microsoft.com/office/drawing/2014/main" id="{B9F2C68A-8083-4086-8FD6-408A679D2D0C}"/>
                </a:ext>
              </a:extLst>
            </p:cNvPr>
            <p:cNvGrpSpPr/>
            <p:nvPr/>
          </p:nvGrpSpPr>
          <p:grpSpPr>
            <a:xfrm>
              <a:off x="0" y="228600"/>
              <a:ext cx="2101850" cy="1774190"/>
              <a:chOff x="0" y="0"/>
              <a:chExt cx="2101850" cy="1774190"/>
            </a:xfrm>
          </p:grpSpPr>
          <p:sp>
            <p:nvSpPr>
              <p:cNvPr id="14" name="Pětiúhelník 222255670">
                <a:extLst>
                  <a:ext uri="{FF2B5EF4-FFF2-40B4-BE49-F238E27FC236}">
                    <a16:creationId xmlns:a16="http://schemas.microsoft.com/office/drawing/2014/main" id="{C0AE10A2-D8EA-4F9C-B9AD-9886A53513A0}"/>
                  </a:ext>
                </a:extLst>
              </p:cNvPr>
              <p:cNvSpPr/>
              <p:nvPr/>
            </p:nvSpPr>
            <p:spPr>
              <a:xfrm>
                <a:off x="0" y="0"/>
                <a:ext cx="2101850" cy="424587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2000" b="1">
                    <a:solidFill>
                      <a:srgbClr val="FFFFFF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105 </a:t>
                </a:r>
                <a:r>
                  <a:rPr lang="cs-CZ" sz="2000" b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opatření</a:t>
                </a:r>
                <a:endParaRPr lang="cs-CZ" sz="20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Pětiúhelník 222255671">
                <a:extLst>
                  <a:ext uri="{FF2B5EF4-FFF2-40B4-BE49-F238E27FC236}">
                    <a16:creationId xmlns:a16="http://schemas.microsoft.com/office/drawing/2014/main" id="{A3EB0CF8-60C0-49F1-8910-94AB439D9A75}"/>
                  </a:ext>
                </a:extLst>
              </p:cNvPr>
              <p:cNvSpPr/>
              <p:nvPr/>
            </p:nvSpPr>
            <p:spPr>
              <a:xfrm>
                <a:off x="19050" y="711200"/>
                <a:ext cx="2057400" cy="397194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2000" b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144 mld. Kč</a:t>
                </a:r>
                <a:endParaRPr lang="cs-CZ" sz="20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Pětiúhelník 222255672">
                <a:extLst>
                  <a:ext uri="{FF2B5EF4-FFF2-40B4-BE49-F238E27FC236}">
                    <a16:creationId xmlns:a16="http://schemas.microsoft.com/office/drawing/2014/main" id="{6CBEFD7C-837A-4003-9C72-55932EA7087A}"/>
                  </a:ext>
                </a:extLst>
              </p:cNvPr>
              <p:cNvSpPr/>
              <p:nvPr/>
            </p:nvSpPr>
            <p:spPr>
              <a:xfrm>
                <a:off x="19050" y="1384300"/>
                <a:ext cx="2025650" cy="389890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cs-CZ" sz="2000" b="1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Realizace 2017–2030</a:t>
                </a:r>
                <a:endParaRPr lang="cs-CZ" sz="2000">
                  <a:effectLst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Zaoblený obdélník 58">
              <a:extLst>
                <a:ext uri="{FF2B5EF4-FFF2-40B4-BE49-F238E27FC236}">
                  <a16:creationId xmlns:a16="http://schemas.microsoft.com/office/drawing/2014/main" id="{2B45EFF8-9759-4181-A1DD-0A4979DA1F4D}"/>
                </a:ext>
              </a:extLst>
            </p:cNvPr>
            <p:cNvSpPr/>
            <p:nvPr/>
          </p:nvSpPr>
          <p:spPr>
            <a:xfrm>
              <a:off x="2305050" y="1612900"/>
              <a:ext cx="1536700" cy="703580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INICIACE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 opatření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Zaoblený obdélník 222255678">
              <a:extLst>
                <a:ext uri="{FF2B5EF4-FFF2-40B4-BE49-F238E27FC236}">
                  <a16:creationId xmlns:a16="http://schemas.microsoft.com/office/drawing/2014/main" id="{65E98284-B3E9-4AF6-B11D-6A38E1FFCABB}"/>
                </a:ext>
              </a:extLst>
            </p:cNvPr>
            <p:cNvSpPr/>
            <p:nvPr/>
          </p:nvSpPr>
          <p:spPr>
            <a:xfrm>
              <a:off x="3981450" y="241300"/>
              <a:ext cx="1889185" cy="780692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 AKTUALIZOVANÝCH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2000" b="1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 NOVÉ opatření</a:t>
              </a:r>
              <a:endParaRPr lang="cs-CZ" sz="20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51780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Obsah obrázku text, osoba&#10;&#10;Popis byl vytvořen automaticky">
            <a:extLst>
              <a:ext uri="{FF2B5EF4-FFF2-40B4-BE49-F238E27FC236}">
                <a16:creationId xmlns:a16="http://schemas.microsoft.com/office/drawing/2014/main" id="{2F4CAC97-540E-42F2-BFF9-CFCF123DBE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l="-1661" t="32806" r="1"/>
          <a:stretch/>
        </p:blipFill>
        <p:spPr>
          <a:xfrm>
            <a:off x="-188347" y="1427040"/>
            <a:ext cx="9332347" cy="5360720"/>
          </a:xfrm>
          <a:prstGeom prst="rect">
            <a:avLst/>
          </a:prstGeom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84B94DF4-8892-48D4-B912-1297EA490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51" y="147637"/>
            <a:ext cx="6973849" cy="1066800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Indikátory</a:t>
            </a:r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D7AA12D5-C980-4259-B053-28F919E77F0F}"/>
              </a:ext>
            </a:extLst>
          </p:cNvPr>
          <p:cNvGrpSpPr/>
          <p:nvPr/>
        </p:nvGrpSpPr>
        <p:grpSpPr>
          <a:xfrm>
            <a:off x="71121" y="1461840"/>
            <a:ext cx="3632001" cy="2236470"/>
            <a:chOff x="-101083" y="0"/>
            <a:chExt cx="2400852" cy="1577440"/>
          </a:xfrm>
        </p:grpSpPr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7BA14493-D133-45BE-B9CB-B840BC5046EC}"/>
                </a:ext>
              </a:extLst>
            </p:cNvPr>
            <p:cNvSpPr/>
            <p:nvPr/>
          </p:nvSpPr>
          <p:spPr>
            <a:xfrm>
              <a:off x="-101083" y="0"/>
              <a:ext cx="1617463" cy="49195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Počet realizovaných/ evidovaných projektů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Obdélník: se zakulacenými rohy 12">
              <a:extLst>
                <a:ext uri="{FF2B5EF4-FFF2-40B4-BE49-F238E27FC236}">
                  <a16:creationId xmlns:a16="http://schemas.microsoft.com/office/drawing/2014/main" id="{FB0AC2D8-6C91-4D68-98E4-AFC4B5517B87}"/>
                </a:ext>
              </a:extLst>
            </p:cNvPr>
            <p:cNvSpPr/>
            <p:nvPr/>
          </p:nvSpPr>
          <p:spPr>
            <a:xfrm>
              <a:off x="1631950" y="88900"/>
              <a:ext cx="667819" cy="262021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328</a:t>
              </a:r>
            </a:p>
          </p:txBody>
        </p:sp>
        <p:sp>
          <p:nvSpPr>
            <p:cNvPr id="14" name="Šipka: dvojitá 13">
              <a:extLst>
                <a:ext uri="{FF2B5EF4-FFF2-40B4-BE49-F238E27FC236}">
                  <a16:creationId xmlns:a16="http://schemas.microsoft.com/office/drawing/2014/main" id="{75F63BF7-D956-497B-A62F-D7AC2A3331B1}"/>
                </a:ext>
              </a:extLst>
            </p:cNvPr>
            <p:cNvSpPr/>
            <p:nvPr/>
          </p:nvSpPr>
          <p:spPr>
            <a:xfrm>
              <a:off x="717550" y="577850"/>
              <a:ext cx="775201" cy="299085"/>
            </a:xfrm>
            <a:prstGeom prst="chevr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ÚK</a:t>
              </a:r>
            </a:p>
          </p:txBody>
        </p:sp>
        <p:sp>
          <p:nvSpPr>
            <p:cNvPr id="15" name="Obdélník: se zakulacenými rohy 14">
              <a:extLst>
                <a:ext uri="{FF2B5EF4-FFF2-40B4-BE49-F238E27FC236}">
                  <a16:creationId xmlns:a16="http://schemas.microsoft.com/office/drawing/2014/main" id="{336F3E54-9BEA-4EF0-8EE5-37241A00DD4B}"/>
                </a:ext>
              </a:extLst>
            </p:cNvPr>
            <p:cNvSpPr/>
            <p:nvPr/>
          </p:nvSpPr>
          <p:spPr>
            <a:xfrm>
              <a:off x="1752600" y="584200"/>
              <a:ext cx="454259" cy="27993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134</a:t>
              </a:r>
            </a:p>
          </p:txBody>
        </p:sp>
        <p:sp>
          <p:nvSpPr>
            <p:cNvPr id="16" name="Šipka: dvojitá 15">
              <a:extLst>
                <a:ext uri="{FF2B5EF4-FFF2-40B4-BE49-F238E27FC236}">
                  <a16:creationId xmlns:a16="http://schemas.microsoft.com/office/drawing/2014/main" id="{81FB4D50-F8AF-4458-ACED-17221A05F214}"/>
                </a:ext>
              </a:extLst>
            </p:cNvPr>
            <p:cNvSpPr/>
            <p:nvPr/>
          </p:nvSpPr>
          <p:spPr>
            <a:xfrm>
              <a:off x="723900" y="920692"/>
              <a:ext cx="769850" cy="299452"/>
            </a:xfrm>
            <a:prstGeom prst="chevr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MSK</a:t>
              </a:r>
            </a:p>
          </p:txBody>
        </p:sp>
        <p:sp>
          <p:nvSpPr>
            <p:cNvPr id="17" name="Obdélník: se zakulacenými rohy 16">
              <a:extLst>
                <a:ext uri="{FF2B5EF4-FFF2-40B4-BE49-F238E27FC236}">
                  <a16:creationId xmlns:a16="http://schemas.microsoft.com/office/drawing/2014/main" id="{041E3C2E-327C-4509-835E-3EF903CE8872}"/>
                </a:ext>
              </a:extLst>
            </p:cNvPr>
            <p:cNvSpPr/>
            <p:nvPr/>
          </p:nvSpPr>
          <p:spPr>
            <a:xfrm>
              <a:off x="1771650" y="927100"/>
              <a:ext cx="449179" cy="27993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150</a:t>
              </a:r>
            </a:p>
          </p:txBody>
        </p:sp>
        <p:sp>
          <p:nvSpPr>
            <p:cNvPr id="18" name="Šipka: dvojitá 17">
              <a:extLst>
                <a:ext uri="{FF2B5EF4-FFF2-40B4-BE49-F238E27FC236}">
                  <a16:creationId xmlns:a16="http://schemas.microsoft.com/office/drawing/2014/main" id="{661AF29A-FF4F-45C6-9E8E-CA82C51B04E0}"/>
                </a:ext>
              </a:extLst>
            </p:cNvPr>
            <p:cNvSpPr/>
            <p:nvPr/>
          </p:nvSpPr>
          <p:spPr>
            <a:xfrm>
              <a:off x="723900" y="1289050"/>
              <a:ext cx="762168" cy="288390"/>
            </a:xfrm>
            <a:prstGeom prst="chevr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KVK</a:t>
              </a:r>
            </a:p>
          </p:txBody>
        </p:sp>
        <p:sp>
          <p:nvSpPr>
            <p:cNvPr id="19" name="Obdélník: se zakulacenými rohy 18">
              <a:extLst>
                <a:ext uri="{FF2B5EF4-FFF2-40B4-BE49-F238E27FC236}">
                  <a16:creationId xmlns:a16="http://schemas.microsoft.com/office/drawing/2014/main" id="{137E084B-F07D-4D9A-B8B2-065392AF87AF}"/>
                </a:ext>
              </a:extLst>
            </p:cNvPr>
            <p:cNvSpPr/>
            <p:nvPr/>
          </p:nvSpPr>
          <p:spPr>
            <a:xfrm>
              <a:off x="1771650" y="1289050"/>
              <a:ext cx="416359" cy="27993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latin typeface="+mj-lt"/>
                  <a:cs typeface="Times New Roman" panose="02020603050405020304" pitchFamily="18" charset="0"/>
                </a:rPr>
                <a:t>44</a:t>
              </a:r>
            </a:p>
          </p:txBody>
        </p:sp>
      </p:grp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A689FFBF-0652-4829-8B36-EAC2F512964B}"/>
              </a:ext>
            </a:extLst>
          </p:cNvPr>
          <p:cNvGrpSpPr/>
          <p:nvPr/>
        </p:nvGrpSpPr>
        <p:grpSpPr>
          <a:xfrm>
            <a:off x="4756548" y="1503099"/>
            <a:ext cx="3738880" cy="2224483"/>
            <a:chOff x="-436911" y="-22860"/>
            <a:chExt cx="2865619" cy="1598295"/>
          </a:xfrm>
        </p:grpSpPr>
        <p:sp>
          <p:nvSpPr>
            <p:cNvPr id="21" name="Obdélník 20">
              <a:extLst>
                <a:ext uri="{FF2B5EF4-FFF2-40B4-BE49-F238E27FC236}">
                  <a16:creationId xmlns:a16="http://schemas.microsoft.com/office/drawing/2014/main" id="{3902124B-8746-421E-B43E-BD1AEA119FAD}"/>
                </a:ext>
              </a:extLst>
            </p:cNvPr>
            <p:cNvSpPr/>
            <p:nvPr/>
          </p:nvSpPr>
          <p:spPr>
            <a:xfrm>
              <a:off x="-436911" y="-22860"/>
              <a:ext cx="2014555" cy="4800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Počet projektů ve fázi realizace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Obdélník: se zakulacenými rohy 21">
              <a:extLst>
                <a:ext uri="{FF2B5EF4-FFF2-40B4-BE49-F238E27FC236}">
                  <a16:creationId xmlns:a16="http://schemas.microsoft.com/office/drawing/2014/main" id="{9F01A9B5-C960-4377-B3CF-A77402E43A43}"/>
                </a:ext>
              </a:extLst>
            </p:cNvPr>
            <p:cNvSpPr/>
            <p:nvPr/>
          </p:nvSpPr>
          <p:spPr>
            <a:xfrm>
              <a:off x="1631950" y="69850"/>
              <a:ext cx="796758" cy="26703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141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Šipka: dvojitá 22">
              <a:extLst>
                <a:ext uri="{FF2B5EF4-FFF2-40B4-BE49-F238E27FC236}">
                  <a16:creationId xmlns:a16="http://schemas.microsoft.com/office/drawing/2014/main" id="{2F4C19A9-E141-4F50-AEE9-B81662E3202D}"/>
                </a:ext>
              </a:extLst>
            </p:cNvPr>
            <p:cNvSpPr/>
            <p:nvPr/>
          </p:nvSpPr>
          <p:spPr>
            <a:xfrm>
              <a:off x="742950" y="571500"/>
              <a:ext cx="775201" cy="299085"/>
            </a:xfrm>
            <a:prstGeom prst="chevr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ÚK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Šipka: dvojitá 23">
              <a:extLst>
                <a:ext uri="{FF2B5EF4-FFF2-40B4-BE49-F238E27FC236}">
                  <a16:creationId xmlns:a16="http://schemas.microsoft.com/office/drawing/2014/main" id="{FB3C6181-10B6-4981-8A05-B376AD3F9B7A}"/>
                </a:ext>
              </a:extLst>
            </p:cNvPr>
            <p:cNvSpPr/>
            <p:nvPr/>
          </p:nvSpPr>
          <p:spPr>
            <a:xfrm>
              <a:off x="736600" y="920750"/>
              <a:ext cx="775201" cy="299085"/>
            </a:xfrm>
            <a:prstGeom prst="chevr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MSK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Šipka: dvojitá 24">
              <a:extLst>
                <a:ext uri="{FF2B5EF4-FFF2-40B4-BE49-F238E27FC236}">
                  <a16:creationId xmlns:a16="http://schemas.microsoft.com/office/drawing/2014/main" id="{3541BAFD-F539-452A-9838-A00EC4C2E6E4}"/>
                </a:ext>
              </a:extLst>
            </p:cNvPr>
            <p:cNvSpPr/>
            <p:nvPr/>
          </p:nvSpPr>
          <p:spPr>
            <a:xfrm>
              <a:off x="755650" y="1276350"/>
              <a:ext cx="775201" cy="299085"/>
            </a:xfrm>
            <a:prstGeom prst="chevron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KVK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Obdélník: se zakulacenými rohy 25">
              <a:extLst>
                <a:ext uri="{FF2B5EF4-FFF2-40B4-BE49-F238E27FC236}">
                  <a16:creationId xmlns:a16="http://schemas.microsoft.com/office/drawing/2014/main" id="{0C051809-C4BF-4A48-B553-B7E3605C4CDA}"/>
                </a:ext>
              </a:extLst>
            </p:cNvPr>
            <p:cNvSpPr/>
            <p:nvPr/>
          </p:nvSpPr>
          <p:spPr>
            <a:xfrm>
              <a:off x="1816100" y="565150"/>
              <a:ext cx="454259" cy="27993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48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Obdélník: se zakulacenými rohy 26">
              <a:extLst>
                <a:ext uri="{FF2B5EF4-FFF2-40B4-BE49-F238E27FC236}">
                  <a16:creationId xmlns:a16="http://schemas.microsoft.com/office/drawing/2014/main" id="{488CA027-72B0-4E67-AE9A-1B34EA291AF9}"/>
                </a:ext>
              </a:extLst>
            </p:cNvPr>
            <p:cNvSpPr/>
            <p:nvPr/>
          </p:nvSpPr>
          <p:spPr>
            <a:xfrm>
              <a:off x="1822450" y="939800"/>
              <a:ext cx="454259" cy="27993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55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Obdélník: se zakulacenými rohy 27">
              <a:extLst>
                <a:ext uri="{FF2B5EF4-FFF2-40B4-BE49-F238E27FC236}">
                  <a16:creationId xmlns:a16="http://schemas.microsoft.com/office/drawing/2014/main" id="{3C9480B7-252A-4F92-BF77-12383052496A}"/>
                </a:ext>
              </a:extLst>
            </p:cNvPr>
            <p:cNvSpPr/>
            <p:nvPr/>
          </p:nvSpPr>
          <p:spPr>
            <a:xfrm>
              <a:off x="1816100" y="1295400"/>
              <a:ext cx="454259" cy="27993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38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Skupina 28">
            <a:extLst>
              <a:ext uri="{FF2B5EF4-FFF2-40B4-BE49-F238E27FC236}">
                <a16:creationId xmlns:a16="http://schemas.microsoft.com/office/drawing/2014/main" id="{71F32468-003F-4AE5-8CE6-605E777DAC9C}"/>
              </a:ext>
            </a:extLst>
          </p:cNvPr>
          <p:cNvGrpSpPr/>
          <p:nvPr/>
        </p:nvGrpSpPr>
        <p:grpSpPr>
          <a:xfrm>
            <a:off x="113522" y="4088020"/>
            <a:ext cx="3777758" cy="2343260"/>
            <a:chOff x="0" y="0"/>
            <a:chExt cx="2412666" cy="1640940"/>
          </a:xfrm>
        </p:grpSpPr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9DD9FECA-8A7A-41FF-82E2-70544B0F750F}"/>
                </a:ext>
              </a:extLst>
            </p:cNvPr>
            <p:cNvSpPr/>
            <p:nvPr/>
          </p:nvSpPr>
          <p:spPr>
            <a:xfrm>
              <a:off x="0" y="0"/>
              <a:ext cx="1516380" cy="45452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Počet nerealizovaných projektů*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Obdélník: se zakulacenými rohy 30">
              <a:extLst>
                <a:ext uri="{FF2B5EF4-FFF2-40B4-BE49-F238E27FC236}">
                  <a16:creationId xmlns:a16="http://schemas.microsoft.com/office/drawing/2014/main" id="{7E191272-ED4A-434A-A58D-36E2516DC7DA}"/>
                </a:ext>
              </a:extLst>
            </p:cNvPr>
            <p:cNvSpPr/>
            <p:nvPr/>
          </p:nvSpPr>
          <p:spPr>
            <a:xfrm>
              <a:off x="1631950" y="50800"/>
              <a:ext cx="780716" cy="315495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24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Šipka: dvojitá 31">
              <a:extLst>
                <a:ext uri="{FF2B5EF4-FFF2-40B4-BE49-F238E27FC236}">
                  <a16:creationId xmlns:a16="http://schemas.microsoft.com/office/drawing/2014/main" id="{1B6918AD-F7E9-495F-907E-74D7F4DA234D}"/>
                </a:ext>
              </a:extLst>
            </p:cNvPr>
            <p:cNvSpPr/>
            <p:nvPr/>
          </p:nvSpPr>
          <p:spPr>
            <a:xfrm>
              <a:off x="736600" y="641350"/>
              <a:ext cx="775201" cy="299085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ÚK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Šipka: dvojitá 32">
              <a:extLst>
                <a:ext uri="{FF2B5EF4-FFF2-40B4-BE49-F238E27FC236}">
                  <a16:creationId xmlns:a16="http://schemas.microsoft.com/office/drawing/2014/main" id="{B5168AC4-B06F-4E6B-BF84-6A02F520AC62}"/>
                </a:ext>
              </a:extLst>
            </p:cNvPr>
            <p:cNvSpPr/>
            <p:nvPr/>
          </p:nvSpPr>
          <p:spPr>
            <a:xfrm>
              <a:off x="742950" y="990600"/>
              <a:ext cx="762167" cy="299452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MSK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Šipka: dvojitá 33">
              <a:extLst>
                <a:ext uri="{FF2B5EF4-FFF2-40B4-BE49-F238E27FC236}">
                  <a16:creationId xmlns:a16="http://schemas.microsoft.com/office/drawing/2014/main" id="{69DC523E-C95B-4284-BA64-6E35736EB3ED}"/>
                </a:ext>
              </a:extLst>
            </p:cNvPr>
            <p:cNvSpPr/>
            <p:nvPr/>
          </p:nvSpPr>
          <p:spPr>
            <a:xfrm>
              <a:off x="742950" y="1352550"/>
              <a:ext cx="762168" cy="28839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KVK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Obdélník: se zakulacenými rohy 34">
              <a:extLst>
                <a:ext uri="{FF2B5EF4-FFF2-40B4-BE49-F238E27FC236}">
                  <a16:creationId xmlns:a16="http://schemas.microsoft.com/office/drawing/2014/main" id="{12E1C6FC-17E0-484E-8C0F-FCFA862CF01F}"/>
                </a:ext>
              </a:extLst>
            </p:cNvPr>
            <p:cNvSpPr/>
            <p:nvPr/>
          </p:nvSpPr>
          <p:spPr>
            <a:xfrm>
              <a:off x="1771650" y="654050"/>
              <a:ext cx="454259" cy="2799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  </a:t>
              </a: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Obdélník: se zakulacenými rohy 35">
              <a:extLst>
                <a:ext uri="{FF2B5EF4-FFF2-40B4-BE49-F238E27FC236}">
                  <a16:creationId xmlns:a16="http://schemas.microsoft.com/office/drawing/2014/main" id="{D97829EE-F0D6-4A62-8A4E-C413D1C67417}"/>
                </a:ext>
              </a:extLst>
            </p:cNvPr>
            <p:cNvSpPr/>
            <p:nvPr/>
          </p:nvSpPr>
          <p:spPr>
            <a:xfrm>
              <a:off x="1790700" y="996950"/>
              <a:ext cx="449179" cy="2799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16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Obdélník: se zakulacenými rohy 36">
              <a:extLst>
                <a:ext uri="{FF2B5EF4-FFF2-40B4-BE49-F238E27FC236}">
                  <a16:creationId xmlns:a16="http://schemas.microsoft.com/office/drawing/2014/main" id="{FBC81FAE-C5A4-4CA7-B891-8A9E3787A9F3}"/>
                </a:ext>
              </a:extLst>
            </p:cNvPr>
            <p:cNvSpPr/>
            <p:nvPr/>
          </p:nvSpPr>
          <p:spPr>
            <a:xfrm>
              <a:off x="1790700" y="1352550"/>
              <a:ext cx="416359" cy="2799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Skupina 37">
            <a:extLst>
              <a:ext uri="{FF2B5EF4-FFF2-40B4-BE49-F238E27FC236}">
                <a16:creationId xmlns:a16="http://schemas.microsoft.com/office/drawing/2014/main" id="{F34FBA1A-5261-42FE-BCDC-5A6282E290F5}"/>
              </a:ext>
            </a:extLst>
          </p:cNvPr>
          <p:cNvGrpSpPr/>
          <p:nvPr/>
        </p:nvGrpSpPr>
        <p:grpSpPr>
          <a:xfrm>
            <a:off x="4696342" y="4190152"/>
            <a:ext cx="3695818" cy="2149687"/>
            <a:chOff x="0" y="0"/>
            <a:chExt cx="2495216" cy="1664235"/>
          </a:xfrm>
        </p:grpSpPr>
        <p:sp>
          <p:nvSpPr>
            <p:cNvPr id="39" name="Obdélník 38">
              <a:extLst>
                <a:ext uri="{FF2B5EF4-FFF2-40B4-BE49-F238E27FC236}">
                  <a16:creationId xmlns:a16="http://schemas.microsoft.com/office/drawing/2014/main" id="{5481FD26-BF4B-41C0-89C4-99E3D2600B29}"/>
                </a:ext>
              </a:extLst>
            </p:cNvPr>
            <p:cNvSpPr/>
            <p:nvPr/>
          </p:nvSpPr>
          <p:spPr>
            <a:xfrm>
              <a:off x="0" y="0"/>
              <a:ext cx="1604210" cy="45987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Počet projektů bez zpětné vazby**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Obdélník: se zakulacenými rohy 39">
              <a:extLst>
                <a:ext uri="{FF2B5EF4-FFF2-40B4-BE49-F238E27FC236}">
                  <a16:creationId xmlns:a16="http://schemas.microsoft.com/office/drawing/2014/main" id="{7E4623A3-007E-43C9-A150-F3A0AEE0B01A}"/>
                </a:ext>
              </a:extLst>
            </p:cNvPr>
            <p:cNvSpPr/>
            <p:nvPr/>
          </p:nvSpPr>
          <p:spPr>
            <a:xfrm>
              <a:off x="1714500" y="57150"/>
              <a:ext cx="780716" cy="315495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14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Šipka: dvojitá 40">
              <a:extLst>
                <a:ext uri="{FF2B5EF4-FFF2-40B4-BE49-F238E27FC236}">
                  <a16:creationId xmlns:a16="http://schemas.microsoft.com/office/drawing/2014/main" id="{A8D47DC7-FF14-48A6-9EB2-5BDB4715E81B}"/>
                </a:ext>
              </a:extLst>
            </p:cNvPr>
            <p:cNvSpPr/>
            <p:nvPr/>
          </p:nvSpPr>
          <p:spPr>
            <a:xfrm>
              <a:off x="819150" y="654050"/>
              <a:ext cx="775201" cy="299085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ÚK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Šipka: dvojitá 41">
              <a:extLst>
                <a:ext uri="{FF2B5EF4-FFF2-40B4-BE49-F238E27FC236}">
                  <a16:creationId xmlns:a16="http://schemas.microsoft.com/office/drawing/2014/main" id="{176F2378-5EF5-4058-A731-041ADE968A7B}"/>
                </a:ext>
              </a:extLst>
            </p:cNvPr>
            <p:cNvSpPr/>
            <p:nvPr/>
          </p:nvSpPr>
          <p:spPr>
            <a:xfrm>
              <a:off x="812800" y="1009650"/>
              <a:ext cx="775201" cy="299085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MSK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Šipka: dvojitá 42">
              <a:extLst>
                <a:ext uri="{FF2B5EF4-FFF2-40B4-BE49-F238E27FC236}">
                  <a16:creationId xmlns:a16="http://schemas.microsoft.com/office/drawing/2014/main" id="{66F20363-DCE5-473D-8579-D6B5464022A0}"/>
                </a:ext>
              </a:extLst>
            </p:cNvPr>
            <p:cNvSpPr/>
            <p:nvPr/>
          </p:nvSpPr>
          <p:spPr>
            <a:xfrm>
              <a:off x="831850" y="1358900"/>
              <a:ext cx="775201" cy="299085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KVK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Obdélník: se zakulacenými rohy 43">
              <a:extLst>
                <a:ext uri="{FF2B5EF4-FFF2-40B4-BE49-F238E27FC236}">
                  <a16:creationId xmlns:a16="http://schemas.microsoft.com/office/drawing/2014/main" id="{F9AC2E2D-F0D7-4D94-9470-D6655723D106}"/>
                </a:ext>
              </a:extLst>
            </p:cNvPr>
            <p:cNvSpPr/>
            <p:nvPr/>
          </p:nvSpPr>
          <p:spPr>
            <a:xfrm>
              <a:off x="1892300" y="647700"/>
              <a:ext cx="454259" cy="2799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11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Obdélník: se zakulacenými rohy 44">
              <a:extLst>
                <a:ext uri="{FF2B5EF4-FFF2-40B4-BE49-F238E27FC236}">
                  <a16:creationId xmlns:a16="http://schemas.microsoft.com/office/drawing/2014/main" id="{D3BCF5DD-A23D-4AF4-9CB6-24E658C30B01}"/>
                </a:ext>
              </a:extLst>
            </p:cNvPr>
            <p:cNvSpPr/>
            <p:nvPr/>
          </p:nvSpPr>
          <p:spPr>
            <a:xfrm>
              <a:off x="1898650" y="1022350"/>
              <a:ext cx="454259" cy="2799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Obdélník: se zakulacenými rohy 45">
              <a:extLst>
                <a:ext uri="{FF2B5EF4-FFF2-40B4-BE49-F238E27FC236}">
                  <a16:creationId xmlns:a16="http://schemas.microsoft.com/office/drawing/2014/main" id="{F9307EA9-25C1-4F22-AF4D-A21D19570E26}"/>
                </a:ext>
              </a:extLst>
            </p:cNvPr>
            <p:cNvSpPr/>
            <p:nvPr/>
          </p:nvSpPr>
          <p:spPr>
            <a:xfrm>
              <a:off x="1892300" y="1384300"/>
              <a:ext cx="454259" cy="2799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cs-CZ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  </a:t>
              </a:r>
              <a:r>
                <a:rPr lang="cs-CZ" b="1" dirty="0">
                  <a:solidFill>
                    <a:srgbClr val="FFFFFF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cs-CZ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50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ázek 19" descr="Obsah obrázku text, osoba&#10;&#10;Popis byl vytvořen automaticky">
            <a:extLst>
              <a:ext uri="{FF2B5EF4-FFF2-40B4-BE49-F238E27FC236}">
                <a16:creationId xmlns:a16="http://schemas.microsoft.com/office/drawing/2014/main" id="{067EB4D5-D09E-4D29-92A5-D72010B5FB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</a:blip>
          <a:srcRect l="-1661" t="32806" r="1"/>
          <a:stretch/>
        </p:blipFill>
        <p:spPr>
          <a:xfrm>
            <a:off x="-367165" y="1296592"/>
            <a:ext cx="9511165" cy="546343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9913" y="244810"/>
            <a:ext cx="7886700" cy="872547"/>
          </a:xfrm>
        </p:spPr>
        <p:txBody>
          <a:bodyPr>
            <a:normAutofit/>
          </a:bodyPr>
          <a:lstStyle/>
          <a:p>
            <a:pPr algn="r"/>
            <a:r>
              <a:rPr lang="cs-CZ" sz="3600" b="1" dirty="0">
                <a:solidFill>
                  <a:schemeClr val="bg1"/>
                </a:solidFill>
              </a:rPr>
              <a:t>Čerpání dotačních prostředků 2022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7EBC401-8563-4984-9215-783CEA8479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6011955"/>
              </p:ext>
            </p:extLst>
          </p:nvPr>
        </p:nvGraphicFramePr>
        <p:xfrm>
          <a:off x="0" y="1397000"/>
          <a:ext cx="9144000" cy="3994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69E66003-88BE-419F-8104-E6E790344E0E}"/>
              </a:ext>
            </a:extLst>
          </p:cNvPr>
          <p:cNvSpPr/>
          <p:nvPr/>
        </p:nvSpPr>
        <p:spPr>
          <a:xfrm>
            <a:off x="442661" y="6115050"/>
            <a:ext cx="8448675" cy="6132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200" b="1" dirty="0">
                <a:solidFill>
                  <a:schemeClr val="tx1"/>
                </a:solidFill>
              </a:rPr>
              <a:t>Ke dni 31.12.2022</a:t>
            </a:r>
          </a:p>
        </p:txBody>
      </p:sp>
    </p:spTree>
    <p:extLst>
      <p:ext uri="{BB962C8B-B14F-4D97-AF65-F5344CB8AC3E}">
        <p14:creationId xmlns:p14="http://schemas.microsoft.com/office/powerpoint/2010/main" val="130252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5616</TotalTime>
  <Words>1127</Words>
  <Application>Microsoft Office PowerPoint</Application>
  <PresentationFormat>Předvádění na obrazovce (4:3)</PresentationFormat>
  <Paragraphs>245</Paragraphs>
  <Slides>18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Motiv Office</vt:lpstr>
      <vt:lpstr> Zpráva o realizaci Strategie RE:START    </vt:lpstr>
      <vt:lpstr>Personální záležitosti</vt:lpstr>
      <vt:lpstr>Přehled opatření v AP5</vt:lpstr>
      <vt:lpstr>Přehled opatření v AP5</vt:lpstr>
      <vt:lpstr>Přehled opatření v AP5</vt:lpstr>
      <vt:lpstr>Přehled opatření v AP5</vt:lpstr>
      <vt:lpstr>Stav naplňování opatření AP1 – AP5</vt:lpstr>
      <vt:lpstr>Indikátory</vt:lpstr>
      <vt:lpstr>Čerpání dotačních prostředků 2022</vt:lpstr>
      <vt:lpstr>Jednání s ministerstvy k opatření AP5</vt:lpstr>
      <vt:lpstr>Projekty, projekty, projekty…..</vt:lpstr>
      <vt:lpstr>Projekty, projekty, projekty…..</vt:lpstr>
      <vt:lpstr>Projekty, projekty, projekty…..</vt:lpstr>
      <vt:lpstr>Uhelná komise, PS3</vt:lpstr>
      <vt:lpstr>Mechanismus spravedlivé transformace</vt:lpstr>
      <vt:lpstr>Směřování Oddělení RESTART 2023+</vt:lpstr>
      <vt:lpstr>Směřování Strategie RE:START 2023+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 prezentace</dc:title>
  <dc:creator>Radovan J</dc:creator>
  <cp:lastModifiedBy>Šťastná Simona</cp:lastModifiedBy>
  <cp:revision>536</cp:revision>
  <cp:lastPrinted>2018-05-10T07:57:37Z</cp:lastPrinted>
  <dcterms:created xsi:type="dcterms:W3CDTF">2017-02-15T16:07:05Z</dcterms:created>
  <dcterms:modified xsi:type="dcterms:W3CDTF">2023-03-06T07:00:15Z</dcterms:modified>
</cp:coreProperties>
</file>