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5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58" r:id="rId20"/>
    <p:sldMasterId id="2147484267" r:id="rId21"/>
  </p:sldMasterIdLst>
  <p:notesMasterIdLst>
    <p:notesMasterId r:id="rId42"/>
  </p:notesMasterIdLst>
  <p:handoutMasterIdLst>
    <p:handoutMasterId r:id="rId43"/>
  </p:handoutMasterIdLst>
  <p:sldIdLst>
    <p:sldId id="1271" r:id="rId22"/>
    <p:sldId id="2145706713" r:id="rId23"/>
    <p:sldId id="2145706739" r:id="rId24"/>
    <p:sldId id="2145706740" r:id="rId25"/>
    <p:sldId id="2145706741" r:id="rId26"/>
    <p:sldId id="2145706742" r:id="rId27"/>
    <p:sldId id="2145706721" r:id="rId28"/>
    <p:sldId id="2145706714" r:id="rId29"/>
    <p:sldId id="2145706694" r:id="rId30"/>
    <p:sldId id="2145706711" r:id="rId31"/>
    <p:sldId id="2145706738" r:id="rId32"/>
    <p:sldId id="2145706725" r:id="rId33"/>
    <p:sldId id="2145706715" r:id="rId34"/>
    <p:sldId id="2145706724" r:id="rId35"/>
    <p:sldId id="2145706718" r:id="rId36"/>
    <p:sldId id="2145706622" r:id="rId37"/>
    <p:sldId id="2145706706" r:id="rId38"/>
    <p:sldId id="2145706744" r:id="rId39"/>
    <p:sldId id="2145706701" r:id="rId40"/>
    <p:sldId id="1262" r:id="rId41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CA3"/>
    <a:srgbClr val="F5CA49"/>
    <a:srgbClr val="FEBD01"/>
    <a:srgbClr val="F0E506"/>
    <a:srgbClr val="F4B301"/>
    <a:srgbClr val="FDBE01"/>
    <a:srgbClr val="FFEB14"/>
    <a:srgbClr val="FFCA08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6642F-5DB6-4ECD-A4F9-DC4C7B047FF2}" v="16" dt="2022-09-10T18:00:21.3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77341" autoAdjust="0"/>
  </p:normalViewPr>
  <p:slideViewPr>
    <p:cSldViewPr snapToGrid="0">
      <p:cViewPr varScale="1">
        <p:scale>
          <a:sx n="87" d="100"/>
          <a:sy n="87" d="100"/>
        </p:scale>
        <p:origin x="1488" y="84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0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gl Ondřej" userId="c9e6ae17-d751-45d9-885e-c8006b85f6c5" providerId="ADAL" clId="{73531E15-BF2D-4D6C-B354-D33D0C070492}"/>
    <pc:docChg chg="undo custSel addSld delSld modSld">
      <pc:chgData name="Pergl Ondřej" userId="c9e6ae17-d751-45d9-885e-c8006b85f6c5" providerId="ADAL" clId="{73531E15-BF2D-4D6C-B354-D33D0C070492}" dt="2022-09-10T18:00:34.710" v="1041" actId="2696"/>
      <pc:docMkLst>
        <pc:docMk/>
      </pc:docMkLst>
      <pc:sldChg chg="del">
        <pc:chgData name="Pergl Ondřej" userId="c9e6ae17-d751-45d9-885e-c8006b85f6c5" providerId="ADAL" clId="{73531E15-BF2D-4D6C-B354-D33D0C070492}" dt="2022-09-10T16:42:50.364" v="68" actId="2696"/>
        <pc:sldMkLst>
          <pc:docMk/>
          <pc:sldMk cId="2193605578" sldId="263"/>
        </pc:sldMkLst>
      </pc:sldChg>
      <pc:sldChg chg="del">
        <pc:chgData name="Pergl Ondřej" userId="c9e6ae17-d751-45d9-885e-c8006b85f6c5" providerId="ADAL" clId="{73531E15-BF2D-4D6C-B354-D33D0C070492}" dt="2022-09-09T14:25:11.150" v="16" actId="2696"/>
        <pc:sldMkLst>
          <pc:docMk/>
          <pc:sldMk cId="341848081" sldId="325"/>
        </pc:sldMkLst>
      </pc:sldChg>
      <pc:sldChg chg="modSp del">
        <pc:chgData name="Pergl Ondřej" userId="c9e6ae17-d751-45d9-885e-c8006b85f6c5" providerId="ADAL" clId="{73531E15-BF2D-4D6C-B354-D33D0C070492}" dt="2022-09-10T18:00:34.710" v="1041" actId="2696"/>
        <pc:sldMkLst>
          <pc:docMk/>
          <pc:sldMk cId="1069832021" sldId="1259"/>
        </pc:sldMkLst>
        <pc:spChg chg="mod">
          <ac:chgData name="Pergl Ondřej" userId="c9e6ae17-d751-45d9-885e-c8006b85f6c5" providerId="ADAL" clId="{73531E15-BF2D-4D6C-B354-D33D0C070492}" dt="2022-09-10T18:00:18.157" v="1031"/>
          <ac:spMkLst>
            <pc:docMk/>
            <pc:sldMk cId="1069832021" sldId="1259"/>
            <ac:spMk id="3" creationId="{00000000-0000-0000-0000-000000000000}"/>
          </ac:spMkLst>
        </pc:spChg>
      </pc:sldChg>
      <pc:sldChg chg="modSp">
        <pc:chgData name="Pergl Ondřej" userId="c9e6ae17-d751-45d9-885e-c8006b85f6c5" providerId="ADAL" clId="{73531E15-BF2D-4D6C-B354-D33D0C070492}" dt="2022-09-10T17:20:00.333" v="888" actId="20577"/>
        <pc:sldMkLst>
          <pc:docMk/>
          <pc:sldMk cId="217944841" sldId="1262"/>
        </pc:sldMkLst>
        <pc:spChg chg="mod">
          <ac:chgData name="Pergl Ondřej" userId="c9e6ae17-d751-45d9-885e-c8006b85f6c5" providerId="ADAL" clId="{73531E15-BF2D-4D6C-B354-D33D0C070492}" dt="2022-09-10T17:20:00.333" v="888" actId="20577"/>
          <ac:spMkLst>
            <pc:docMk/>
            <pc:sldMk cId="217944841" sldId="1262"/>
            <ac:spMk id="4" creationId="{00000000-0000-0000-0000-000000000000}"/>
          </ac:spMkLst>
        </pc:spChg>
      </pc:sldChg>
      <pc:sldChg chg="modSp modNotesTx">
        <pc:chgData name="Pergl Ondřej" userId="c9e6ae17-d751-45d9-885e-c8006b85f6c5" providerId="ADAL" clId="{73531E15-BF2D-4D6C-B354-D33D0C070492}" dt="2022-09-10T18:00:32.131" v="1040" actId="20577"/>
        <pc:sldMkLst>
          <pc:docMk/>
          <pc:sldMk cId="2390250142" sldId="1271"/>
        </pc:sldMkLst>
        <pc:spChg chg="mod">
          <ac:chgData name="Pergl Ondřej" userId="c9e6ae17-d751-45d9-885e-c8006b85f6c5" providerId="ADAL" clId="{73531E15-BF2D-4D6C-B354-D33D0C070492}" dt="2022-09-10T16:19:13.445" v="65" actId="6549"/>
          <ac:spMkLst>
            <pc:docMk/>
            <pc:sldMk cId="2390250142" sldId="1271"/>
            <ac:spMk id="3" creationId="{00000000-0000-0000-0000-000000000000}"/>
          </ac:spMkLst>
        </pc:spChg>
        <pc:spChg chg="mod">
          <ac:chgData name="Pergl Ondřej" userId="c9e6ae17-d751-45d9-885e-c8006b85f6c5" providerId="ADAL" clId="{73531E15-BF2D-4D6C-B354-D33D0C070492}" dt="2022-09-10T16:19:17.738" v="67" actId="20577"/>
          <ac:spMkLst>
            <pc:docMk/>
            <pc:sldMk cId="2390250142" sldId="1271"/>
            <ac:spMk id="4" creationId="{00000000-0000-0000-0000-000000000000}"/>
          </ac:spMkLst>
        </pc:spChg>
      </pc:sldChg>
      <pc:sldChg chg="del">
        <pc:chgData name="Pergl Ondřej" userId="c9e6ae17-d751-45d9-885e-c8006b85f6c5" providerId="ADAL" clId="{73531E15-BF2D-4D6C-B354-D33D0C070492}" dt="2022-09-09T14:26:28.527" v="19" actId="2696"/>
        <pc:sldMkLst>
          <pc:docMk/>
          <pc:sldMk cId="2389864319" sldId="2145706587"/>
        </pc:sldMkLst>
      </pc:sldChg>
      <pc:sldChg chg="modNotesTx">
        <pc:chgData name="Pergl Ondřej" userId="c9e6ae17-d751-45d9-885e-c8006b85f6c5" providerId="ADAL" clId="{73531E15-BF2D-4D6C-B354-D33D0C070492}" dt="2022-09-10T16:56:40.603" v="813" actId="20577"/>
        <pc:sldMkLst>
          <pc:docMk/>
          <pc:sldMk cId="3194801127" sldId="2145706694"/>
        </pc:sldMkLst>
      </pc:sldChg>
      <pc:sldChg chg="add del">
        <pc:chgData name="Pergl Ondřej" userId="c9e6ae17-d751-45d9-885e-c8006b85f6c5" providerId="ADAL" clId="{73531E15-BF2D-4D6C-B354-D33D0C070492}" dt="2022-09-10T17:16:33.024" v="870" actId="2696"/>
        <pc:sldMkLst>
          <pc:docMk/>
          <pc:sldMk cId="1265585842" sldId="2145706695"/>
        </pc:sldMkLst>
      </pc:sldChg>
      <pc:sldChg chg="del">
        <pc:chgData name="Pergl Ondřej" userId="c9e6ae17-d751-45d9-885e-c8006b85f6c5" providerId="ADAL" clId="{73531E15-BF2D-4D6C-B354-D33D0C070492}" dt="2022-09-10T17:15:59.855" v="868" actId="2696"/>
        <pc:sldMkLst>
          <pc:docMk/>
          <pc:sldMk cId="2796115485" sldId="2145706710"/>
        </pc:sldMkLst>
      </pc:sldChg>
      <pc:sldChg chg="addSp modSp">
        <pc:chgData name="Pergl Ondřej" userId="c9e6ae17-d751-45d9-885e-c8006b85f6c5" providerId="ADAL" clId="{73531E15-BF2D-4D6C-B354-D33D0C070492}" dt="2022-09-09T14:25:44.858" v="18" actId="404"/>
        <pc:sldMkLst>
          <pc:docMk/>
          <pc:sldMk cId="2082740377" sldId="2145706711"/>
        </pc:sldMkLst>
        <pc:spChg chg="mod">
          <ac:chgData name="Pergl Ondřej" userId="c9e6ae17-d751-45d9-885e-c8006b85f6c5" providerId="ADAL" clId="{73531E15-BF2D-4D6C-B354-D33D0C070492}" dt="2022-09-09T14:25:44.858" v="18" actId="404"/>
          <ac:spMkLst>
            <pc:docMk/>
            <pc:sldMk cId="2082740377" sldId="2145706711"/>
            <ac:spMk id="3" creationId="{0821DCF4-03ED-4EEB-AB36-41261D2D1C4F}"/>
          </ac:spMkLst>
        </pc:spChg>
        <pc:picChg chg="add">
          <ac:chgData name="Pergl Ondřej" userId="c9e6ae17-d751-45d9-885e-c8006b85f6c5" providerId="ADAL" clId="{73531E15-BF2D-4D6C-B354-D33D0C070492}" dt="2022-09-09T14:25:35.893" v="17"/>
          <ac:picMkLst>
            <pc:docMk/>
            <pc:sldMk cId="2082740377" sldId="2145706711"/>
            <ac:picMk id="6" creationId="{E9E02BB9-1E8D-4A05-B7C0-53B83FD37C17}"/>
          </ac:picMkLst>
        </pc:picChg>
      </pc:sldChg>
      <pc:sldChg chg="modNotesTx">
        <pc:chgData name="Pergl Ondřej" userId="c9e6ae17-d751-45d9-885e-c8006b85f6c5" providerId="ADAL" clId="{73531E15-BF2D-4D6C-B354-D33D0C070492}" dt="2022-09-10T17:15:55.303" v="867" actId="20577"/>
        <pc:sldMkLst>
          <pc:docMk/>
          <pc:sldMk cId="2735212897" sldId="2145706714"/>
        </pc:sldMkLst>
      </pc:sldChg>
      <pc:sldChg chg="modNotesTx">
        <pc:chgData name="Pergl Ondřej" userId="c9e6ae17-d751-45d9-885e-c8006b85f6c5" providerId="ADAL" clId="{73531E15-BF2D-4D6C-B354-D33D0C070492}" dt="2022-09-09T14:26:45.705" v="60" actId="20577"/>
        <pc:sldMkLst>
          <pc:docMk/>
          <pc:sldMk cId="1086856682" sldId="2145706715"/>
        </pc:sldMkLst>
      </pc:sldChg>
      <pc:sldChg chg="delSp del">
        <pc:chgData name="Pergl Ondřej" userId="c9e6ae17-d751-45d9-885e-c8006b85f6c5" providerId="ADAL" clId="{73531E15-BF2D-4D6C-B354-D33D0C070492}" dt="2022-09-10T17:59:11.497" v="1030" actId="2696"/>
        <pc:sldMkLst>
          <pc:docMk/>
          <pc:sldMk cId="2705451431" sldId="2145706716"/>
        </pc:sldMkLst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4" creationId="{9EB13508-50E4-46B6-987E-D55A5B5534F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8" creationId="{A0809427-FB0E-4765-BD82-A809828E488A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9" creationId="{6F0ED020-EC83-498E-89ED-A2C78D9DAE86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0" creationId="{21D6E4B6-F1E6-44F6-B65F-CB5EBCE5D5F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1" creationId="{C505EA31-EBE7-4A3D-B82A-077C1EAC6D9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2" creationId="{8424F5A2-B78D-4C71-9E74-821E51EC1C4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3" creationId="{A1A5FD3E-A4C5-46EA-9CB7-854655761D8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4" creationId="{BC193B4E-2E31-40BC-BFF1-2C5A5E29666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5" creationId="{824D99F3-96BA-4184-8E14-913B8C85BB5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7" creationId="{71BD4BC1-7DCE-48D5-832D-E117626C726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8" creationId="{864CC4B3-C9CB-4137-A6A5-86710A760DC5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9" creationId="{6BC3AD1F-BC61-4469-82EB-867937C9241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0" creationId="{56E37F3F-76D6-4D21-9730-00DC3F14C236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1" creationId="{FFE0FFC9-E8C5-4699-949E-EC419BEDDA9F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2" creationId="{A9FD2A96-5BAD-4861-A171-8F0A04C0218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7" creationId="{1A968D99-3AEC-468B-A6F2-28FC182285C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8" creationId="{090BFD24-EC6C-41AA-BEC0-AA547753EF9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0" creationId="{8D55455B-2CF6-4FBC-B9F3-8CDC5AECCFD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3" creationId="{EE9986FC-660F-4E0E-9298-14C68C71961E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5" creationId="{1C1E9C91-A061-46C7-99A7-E15573F21AD2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6" creationId="{40C4C6A7-3219-48AF-BE9A-2B30DD2D4CC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7" creationId="{8B03CCC9-D3B2-43BF-B6DA-4057620B9B8B}"/>
          </ac:spMkLst>
        </pc:sp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43" creationId="{EEC95720-DEEC-4CF8-B0D8-6F97C9A5D12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3" creationId="{DD3CF4FE-5B41-47A6-AD7D-CB6FE188AA9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4" creationId="{A44F2C66-9A15-4C8D-A93B-5F385A14F2A1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5" creationId="{F817F269-FB30-45F3-9D7B-258AD3379AB9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6" creationId="{A9DA602A-D6B0-4D26-ADC2-1CDDA051B11C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9" creationId="{45BC5D16-8573-4E7C-B13F-28E33E5D079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71" creationId="{8ABF2FBB-FB98-44FB-8315-8C5872FE7FF0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72" creationId="{1F877B93-7D26-4F4C-B25B-89B9635D6D75}"/>
          </ac:picMkLst>
        </pc:pic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5" creationId="{02A755DF-FC00-4F97-BC38-EF7DD0634D11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6" creationId="{0015C296-2C00-4D52-80BA-8F9E2585CB2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7" creationId="{9DEE46E7-1C2C-4572-9E1D-00E0368251D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56" creationId="{06963639-78B2-4667-B2A0-62CAF80574C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74" creationId="{EE878682-A458-438F-B170-8CF7D09F1F3A}"/>
          </ac:cxnSpMkLst>
        </pc:cxnChg>
      </pc:sldChg>
      <pc:sldChg chg="modNotesTx">
        <pc:chgData name="Pergl Ondřej" userId="c9e6ae17-d751-45d9-885e-c8006b85f6c5" providerId="ADAL" clId="{73531E15-BF2D-4D6C-B354-D33D0C070492}" dt="2022-09-10T16:52:52.271" v="330" actId="6549"/>
        <pc:sldMkLst>
          <pc:docMk/>
          <pc:sldMk cId="2978224527" sldId="2145706721"/>
        </pc:sldMkLst>
      </pc:sldChg>
      <pc:sldChg chg="del">
        <pc:chgData name="Pergl Ondřej" userId="c9e6ae17-d751-45d9-885e-c8006b85f6c5" providerId="ADAL" clId="{73531E15-BF2D-4D6C-B354-D33D0C070492}" dt="2022-09-10T16:53:37.536" v="331" actId="2696"/>
        <pc:sldMkLst>
          <pc:docMk/>
          <pc:sldMk cId="452830651" sldId="2145706723"/>
        </pc:sldMkLst>
      </pc:sldChg>
      <pc:sldChg chg="addSp modSp">
        <pc:chgData name="Pergl Ondřej" userId="c9e6ae17-d751-45d9-885e-c8006b85f6c5" providerId="ADAL" clId="{73531E15-BF2D-4D6C-B354-D33D0C070492}" dt="2022-09-10T17:59:07.378" v="1029" actId="1035"/>
        <pc:sldMkLst>
          <pc:docMk/>
          <pc:sldMk cId="2180888758" sldId="2145706724"/>
        </pc:sldMkLst>
        <pc:spChg chg="mod">
          <ac:chgData name="Pergl Ondřej" userId="c9e6ae17-d751-45d9-885e-c8006b85f6c5" providerId="ADAL" clId="{73531E15-BF2D-4D6C-B354-D33D0C070492}" dt="2022-09-10T17:56:58.510" v="889" actId="14100"/>
          <ac:spMkLst>
            <pc:docMk/>
            <pc:sldMk cId="2180888758" sldId="2145706724"/>
            <ac:spMk id="6" creationId="{56848F14-C1BB-4301-9DEF-6E86551C3AAF}"/>
          </ac:spMkLst>
        </pc:spChg>
        <pc:picChg chg="add mod">
          <ac:chgData name="Pergl Ondřej" userId="c9e6ae17-d751-45d9-885e-c8006b85f6c5" providerId="ADAL" clId="{73531E15-BF2D-4D6C-B354-D33D0C070492}" dt="2022-09-10T17:58:45.981" v="1025" actId="1036"/>
          <ac:picMkLst>
            <pc:docMk/>
            <pc:sldMk cId="2180888758" sldId="2145706724"/>
            <ac:picMk id="2" creationId="{5B8B35E6-44F3-409F-8973-389120F67F8E}"/>
          </ac:picMkLst>
        </pc:picChg>
        <pc:picChg chg="mod">
          <ac:chgData name="Pergl Ondřej" userId="c9e6ae17-d751-45d9-885e-c8006b85f6c5" providerId="ADAL" clId="{73531E15-BF2D-4D6C-B354-D33D0C070492}" dt="2022-09-10T17:59:07.378" v="1029" actId="1035"/>
          <ac:picMkLst>
            <pc:docMk/>
            <pc:sldMk cId="2180888758" sldId="2145706724"/>
            <ac:picMk id="4" creationId="{F4CBF297-2843-42FF-AB8A-9261DF266EB2}"/>
          </ac:picMkLst>
        </pc:picChg>
      </pc:sldChg>
      <pc:sldChg chg="add del">
        <pc:chgData name="Pergl Ondřej" userId="c9e6ae17-d751-45d9-885e-c8006b85f6c5" providerId="ADAL" clId="{73531E15-BF2D-4D6C-B354-D33D0C070492}" dt="2022-09-10T17:15:19.750" v="815" actId="2696"/>
        <pc:sldMkLst>
          <pc:docMk/>
          <pc:sldMk cId="1834894830" sldId="2145706738"/>
        </pc:sldMkLst>
      </pc:sldChg>
      <pc:sldChg chg="addSp delSp modSp modNotesTx">
        <pc:chgData name="Pergl Ondřej" userId="c9e6ae17-d751-45d9-885e-c8006b85f6c5" providerId="ADAL" clId="{73531E15-BF2D-4D6C-B354-D33D0C070492}" dt="2022-09-10T16:52:30.410" v="329" actId="1076"/>
        <pc:sldMkLst>
          <pc:docMk/>
          <pc:sldMk cId="103339948" sldId="2145706742"/>
        </pc:sldMkLst>
        <pc:spChg chg="add del">
          <ac:chgData name="Pergl Ondřej" userId="c9e6ae17-d751-45d9-885e-c8006b85f6c5" providerId="ADAL" clId="{73531E15-BF2D-4D6C-B354-D33D0C070492}" dt="2022-09-10T16:50:14.865" v="273"/>
          <ac:spMkLst>
            <pc:docMk/>
            <pc:sldMk cId="103339948" sldId="2145706742"/>
            <ac:spMk id="3" creationId="{225DA949-33D6-43BB-B325-927673A9F1EF}"/>
          </ac:spMkLst>
        </pc:spChg>
        <pc:spChg chg="mod">
          <ac:chgData name="Pergl Ondřej" userId="c9e6ae17-d751-45d9-885e-c8006b85f6c5" providerId="ADAL" clId="{73531E15-BF2D-4D6C-B354-D33D0C070492}" dt="2022-09-10T16:51:52.366" v="324" actId="1038"/>
          <ac:spMkLst>
            <pc:docMk/>
            <pc:sldMk cId="103339948" sldId="2145706742"/>
            <ac:spMk id="4" creationId="{A30FAF50-ACD4-A90A-A138-BBABAAAC6DB9}"/>
          </ac:spMkLst>
        </pc:spChg>
        <pc:spChg chg="add mod ord">
          <ac:chgData name="Pergl Ondřej" userId="c9e6ae17-d751-45d9-885e-c8006b85f6c5" providerId="ADAL" clId="{73531E15-BF2D-4D6C-B354-D33D0C070492}" dt="2022-09-10T16:51:42.640" v="301" actId="6549"/>
          <ac:spMkLst>
            <pc:docMk/>
            <pc:sldMk cId="103339948" sldId="2145706742"/>
            <ac:spMk id="5" creationId="{4D44D3C4-8903-40D4-98B3-9DA345C58E36}"/>
          </ac:spMkLst>
        </pc:spChg>
        <pc:spChg chg="add mod">
          <ac:chgData name="Pergl Ondřej" userId="c9e6ae17-d751-45d9-885e-c8006b85f6c5" providerId="ADAL" clId="{73531E15-BF2D-4D6C-B354-D33D0C070492}" dt="2022-09-10T16:51:52.366" v="324" actId="1038"/>
          <ac:spMkLst>
            <pc:docMk/>
            <pc:sldMk cId="103339948" sldId="2145706742"/>
            <ac:spMk id="6" creationId="{E84466E1-F5B4-45F4-A2F3-32EAC21F3214}"/>
          </ac:spMkLst>
        </pc:spChg>
        <pc:picChg chg="add del mod">
          <ac:chgData name="Pergl Ondřej" userId="c9e6ae17-d751-45d9-885e-c8006b85f6c5" providerId="ADAL" clId="{73531E15-BF2D-4D6C-B354-D33D0C070492}" dt="2022-09-10T16:52:20.044" v="325" actId="478"/>
          <ac:picMkLst>
            <pc:docMk/>
            <pc:sldMk cId="103339948" sldId="2145706742"/>
            <ac:picMk id="7" creationId="{5741C47A-514E-4CC8-A40A-1790E6AD5671}"/>
          </ac:picMkLst>
        </pc:picChg>
        <pc:picChg chg="add mod">
          <ac:chgData name="Pergl Ondřej" userId="c9e6ae17-d751-45d9-885e-c8006b85f6c5" providerId="ADAL" clId="{73531E15-BF2D-4D6C-B354-D33D0C070492}" dt="2022-09-10T16:52:30.410" v="329" actId="1076"/>
          <ac:picMkLst>
            <pc:docMk/>
            <pc:sldMk cId="103339948" sldId="2145706742"/>
            <ac:picMk id="8" creationId="{70A99817-29D7-4D28-A923-3D33D6AE71AA}"/>
          </ac:picMkLst>
        </pc:picChg>
      </pc:sldChg>
      <pc:sldChg chg="del">
        <pc:chgData name="Pergl Ondřej" userId="c9e6ae17-d751-45d9-885e-c8006b85f6c5" providerId="ADAL" clId="{73531E15-BF2D-4D6C-B354-D33D0C070492}" dt="2022-09-10T17:16:43.560" v="871" actId="2696"/>
        <pc:sldMkLst>
          <pc:docMk/>
          <pc:sldMk cId="4134725518" sldId="214570674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03-4278-A806-E3A6AFB33990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03-4278-A806-E3A6AFB33990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03-4278-A806-E3A6AFB339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stav_2022_05!$V$2:$V$4</c:f>
              <c:numCache>
                <c:formatCode>General</c:formatCode>
                <c:ptCount val="3"/>
                <c:pt idx="0">
                  <c:v>1</c:v>
                </c:pt>
                <c:pt idx="1">
                  <c:v>27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103-4278-A806-E3A6AFB339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B5-4F1A-B005-8FAE33917C7A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B5-4F1A-B005-8FAE33917C7A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B5-4F1A-B005-8FAE33917C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stav_2022_05!$U$2:$U$4</c:f>
              <c:numCache>
                <c:formatCode>General</c:formatCode>
                <c:ptCount val="3"/>
                <c:pt idx="0">
                  <c:v>4</c:v>
                </c:pt>
                <c:pt idx="1">
                  <c:v>12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B5-4F1A-B005-8FAE33917C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7D-4D5F-ABFC-96A560CB9549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7D-4D5F-ABFC-96A560CB954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7D-4D5F-ABFC-96A560CB95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stav_2022_05!$T$2:$T$4</c:f>
              <c:numCache>
                <c:formatCode>General</c:formatCode>
                <c:ptCount val="3"/>
                <c:pt idx="0">
                  <c:v>9</c:v>
                </c:pt>
                <c:pt idx="1">
                  <c:v>51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E7D-4D5F-ABFC-96A560CB95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FE-47F6-8FB7-F8AE5EBC1F66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FE-47F6-8FB7-F8AE5EBC1F6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FE-47F6-8FB7-F8AE5EBC1F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stav_2022_04!$W$2:$W$4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FE-47F6-8FB7-F8AE5EBC1F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1010" indent="-461010"/>
            <a:r>
              <a:rPr lang="cs-CZ" sz="2800" dirty="0">
                <a:cs typeface="Calibri"/>
              </a:rPr>
              <a:t>Obsah</a:t>
            </a:r>
          </a:p>
          <a:p>
            <a:pPr marL="461010" indent="-461010"/>
            <a:endParaRPr lang="cs-CZ" sz="2800" dirty="0">
              <a:cs typeface="Calibri"/>
            </a:endParaRPr>
          </a:p>
          <a:p>
            <a:pPr marL="461010" indent="-461010"/>
            <a:r>
              <a:rPr lang="cs-CZ" sz="2800" dirty="0">
                <a:cs typeface="Calibri"/>
              </a:rPr>
              <a:t>Aktuální informace o programovém období 2021–2027</a:t>
            </a:r>
          </a:p>
          <a:p>
            <a:pPr marL="461010" indent="-461010"/>
            <a:r>
              <a:rPr lang="cs-CZ" sz="2800" dirty="0">
                <a:cs typeface="Calibri"/>
              </a:rPr>
              <a:t>Akční plán SRR ČR 2023–2024</a:t>
            </a:r>
          </a:p>
          <a:p>
            <a:pPr marL="461010" indent="-461010"/>
            <a:r>
              <a:rPr lang="cs-CZ" sz="2800" dirty="0">
                <a:cs typeface="Calibri"/>
              </a:rPr>
              <a:t>Národní plán obnovy</a:t>
            </a:r>
          </a:p>
          <a:p>
            <a:pPr marL="461010" indent="-461010"/>
            <a:r>
              <a:rPr lang="cs-CZ" sz="2800" dirty="0">
                <a:cs typeface="Calibri"/>
              </a:rPr>
              <a:t>Ostatní</a:t>
            </a:r>
          </a:p>
          <a:p>
            <a:pPr marL="998918" lvl="1" indent="-461010"/>
            <a:r>
              <a:rPr lang="cs-CZ" sz="2400" dirty="0">
                <a:cs typeface="Calibri"/>
              </a:rPr>
              <a:t>RAP</a:t>
            </a:r>
          </a:p>
          <a:p>
            <a:pPr marL="998918" lvl="1" indent="-461010"/>
            <a:r>
              <a:rPr lang="cs-CZ" sz="2400" dirty="0">
                <a:cs typeface="Calibri"/>
              </a:rPr>
              <a:t>Hodnocení CLLD, ITI</a:t>
            </a:r>
            <a:endParaRPr lang="cs-CZ" sz="2000" dirty="0">
              <a:cs typeface="Calibri"/>
            </a:endParaRPr>
          </a:p>
          <a:p>
            <a:pPr marL="998918" lvl="1" indent="-461010"/>
            <a:r>
              <a:rPr lang="cs-CZ" sz="2400" dirty="0">
                <a:cs typeface="Calibri"/>
              </a:rPr>
              <a:t>Pozvánky na konference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926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0408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8244-E67A-4AD5-AD0F-8798BA61DF27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6837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8244-E67A-4AD5-AD0F-8798BA61DF27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727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5531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939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V</a:t>
            </a:r>
            <a:r>
              <a:rPr lang="en-US" sz="1200" dirty="0"/>
              <a:t> r. 2022 </a:t>
            </a:r>
            <a:r>
              <a:rPr lang="en-US" sz="1200" dirty="0" err="1"/>
              <a:t>plánujeme</a:t>
            </a:r>
            <a:r>
              <a:rPr lang="en-US" sz="1200" dirty="0"/>
              <a:t> </a:t>
            </a:r>
            <a:r>
              <a:rPr lang="en-US" sz="1200" dirty="0" err="1"/>
              <a:t>vyhlásit</a:t>
            </a:r>
            <a:r>
              <a:rPr lang="en-US" sz="1200" dirty="0"/>
              <a:t> 181 </a:t>
            </a:r>
            <a:r>
              <a:rPr lang="en-US" sz="1200" dirty="0" err="1"/>
              <a:t>výzev</a:t>
            </a:r>
            <a:r>
              <a:rPr lang="en-US" sz="1200" dirty="0"/>
              <a:t> v </a:t>
            </a:r>
            <a:r>
              <a:rPr lang="en-US" sz="1200" dirty="0" err="1"/>
              <a:t>objemu</a:t>
            </a:r>
            <a:r>
              <a:rPr lang="en-US" sz="1200" dirty="0"/>
              <a:t> </a:t>
            </a:r>
            <a:r>
              <a:rPr lang="en-US" sz="1200" dirty="0" err="1"/>
              <a:t>více</a:t>
            </a:r>
            <a:r>
              <a:rPr lang="en-US" sz="1200" dirty="0"/>
              <a:t> </a:t>
            </a:r>
            <a:r>
              <a:rPr lang="en-US" sz="1200" dirty="0" err="1"/>
              <a:t>než</a:t>
            </a:r>
            <a:r>
              <a:rPr lang="en-US" sz="1200" dirty="0"/>
              <a:t> 242 </a:t>
            </a:r>
            <a:r>
              <a:rPr lang="en-US" sz="1200" dirty="0" err="1"/>
              <a:t>mld</a:t>
            </a:r>
            <a:r>
              <a:rPr lang="en-US" sz="1200" dirty="0"/>
              <a:t>. </a:t>
            </a:r>
            <a:r>
              <a:rPr lang="en-US" sz="1200" dirty="0" err="1"/>
              <a:t>Kč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N</a:t>
            </a:r>
            <a:r>
              <a:rPr lang="en-US" sz="1200" dirty="0" err="1"/>
              <a:t>ejvyšší</a:t>
            </a:r>
            <a:r>
              <a:rPr lang="en-US" sz="1200" dirty="0"/>
              <a:t> </a:t>
            </a:r>
            <a:r>
              <a:rPr lang="en-US" sz="1200" dirty="0" err="1"/>
              <a:t>objem</a:t>
            </a:r>
            <a:r>
              <a:rPr lang="en-US" sz="1200" dirty="0"/>
              <a:t> </a:t>
            </a:r>
            <a:r>
              <a:rPr lang="en-US" sz="1200" dirty="0" err="1"/>
              <a:t>prostředků</a:t>
            </a:r>
            <a:r>
              <a:rPr lang="en-US" sz="1200" dirty="0"/>
              <a:t> </a:t>
            </a:r>
            <a:r>
              <a:rPr lang="en-US" sz="1200" dirty="0" err="1"/>
              <a:t>vyhlásí</a:t>
            </a:r>
            <a:r>
              <a:rPr lang="en-US" sz="1200" dirty="0"/>
              <a:t> IROP a OP </a:t>
            </a:r>
            <a:r>
              <a:rPr lang="en-US" sz="1200" dirty="0" err="1"/>
              <a:t>Doprava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J</a:t>
            </a:r>
            <a:r>
              <a:rPr lang="en-US" sz="1200" dirty="0" err="1"/>
              <a:t>eště</a:t>
            </a:r>
            <a:r>
              <a:rPr lang="en-US" sz="1200" dirty="0"/>
              <a:t> </a:t>
            </a:r>
            <a:r>
              <a:rPr lang="en-US" sz="1200" dirty="0" err="1"/>
              <a:t>před</a:t>
            </a:r>
            <a:r>
              <a:rPr lang="en-US" sz="1200" dirty="0"/>
              <a:t> </a:t>
            </a:r>
            <a:r>
              <a:rPr lang="en-US" sz="1200" dirty="0" err="1"/>
              <a:t>schválením</a:t>
            </a:r>
            <a:r>
              <a:rPr lang="en-US" sz="1200" dirty="0"/>
              <a:t> </a:t>
            </a:r>
            <a:r>
              <a:rPr lang="en-US" sz="1200" dirty="0" err="1"/>
              <a:t>programů</a:t>
            </a:r>
            <a:r>
              <a:rPr lang="en-US" sz="1200" dirty="0"/>
              <a:t> </a:t>
            </a:r>
            <a:r>
              <a:rPr lang="en-US" sz="1200" dirty="0" err="1"/>
              <a:t>byly</a:t>
            </a:r>
            <a:r>
              <a:rPr lang="en-US" sz="1200" dirty="0"/>
              <a:t> </a:t>
            </a:r>
            <a:r>
              <a:rPr lang="en-US" sz="1200" dirty="0" err="1"/>
              <a:t>vyhlášeny</a:t>
            </a:r>
            <a:r>
              <a:rPr lang="en-US" sz="1200" dirty="0"/>
              <a:t> </a:t>
            </a:r>
            <a:r>
              <a:rPr lang="en-US" sz="1200" dirty="0" err="1"/>
              <a:t>výzvy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kotlíkové</a:t>
            </a:r>
            <a:r>
              <a:rPr lang="en-US" sz="1200" dirty="0"/>
              <a:t> </a:t>
            </a:r>
            <a:r>
              <a:rPr lang="en-US" sz="1200" dirty="0" err="1"/>
              <a:t>dotace</a:t>
            </a:r>
            <a:r>
              <a:rPr lang="en-US" sz="1200" dirty="0"/>
              <a:t> (OP ŽP) </a:t>
            </a:r>
            <a:r>
              <a:rPr lang="en-US" sz="1200" dirty="0" err="1"/>
              <a:t>nebo</a:t>
            </a:r>
            <a:r>
              <a:rPr lang="en-US" sz="1200" dirty="0"/>
              <a:t> Teaming a </a:t>
            </a:r>
            <a:r>
              <a:rPr lang="en-US" sz="1200" dirty="0" err="1"/>
              <a:t>Šablony</a:t>
            </a:r>
            <a:r>
              <a:rPr lang="en-US" sz="1200" dirty="0"/>
              <a:t> pro </a:t>
            </a:r>
            <a:r>
              <a:rPr lang="en-US" sz="1200" dirty="0" err="1"/>
              <a:t>školy</a:t>
            </a:r>
            <a:r>
              <a:rPr lang="en-US" sz="1200" dirty="0"/>
              <a:t> (OP JAK)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A</a:t>
            </a:r>
            <a:r>
              <a:rPr lang="en-US" sz="1200" dirty="0" err="1"/>
              <a:t>ktuálně</a:t>
            </a:r>
            <a:r>
              <a:rPr lang="en-US" sz="1200" dirty="0"/>
              <a:t> </a:t>
            </a:r>
            <a:r>
              <a:rPr lang="en-US" sz="1200" dirty="0" err="1"/>
              <a:t>vyhlášeny</a:t>
            </a:r>
            <a:r>
              <a:rPr lang="en-US" sz="1200" dirty="0"/>
              <a:t> </a:t>
            </a:r>
            <a:r>
              <a:rPr lang="en-US" sz="1200" dirty="0" err="1"/>
              <a:t>výzvy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knihovny</a:t>
            </a:r>
            <a:r>
              <a:rPr lang="en-US" sz="1200" dirty="0"/>
              <a:t>, </a:t>
            </a:r>
            <a:r>
              <a:rPr lang="en-US" sz="1200" dirty="0" err="1"/>
              <a:t>kybernetickou</a:t>
            </a:r>
            <a:r>
              <a:rPr lang="en-US" sz="1200" dirty="0"/>
              <a:t> </a:t>
            </a:r>
            <a:r>
              <a:rPr lang="en-US" sz="1200" dirty="0" err="1"/>
              <a:t>bezpečnost</a:t>
            </a:r>
            <a:r>
              <a:rPr lang="en-US" sz="1200" dirty="0"/>
              <a:t>, </a:t>
            </a:r>
            <a:r>
              <a:rPr lang="en-US" sz="1200" dirty="0" err="1"/>
              <a:t>výzkum</a:t>
            </a:r>
            <a:r>
              <a:rPr lang="en-US" sz="1200" dirty="0"/>
              <a:t>, </a:t>
            </a:r>
            <a:r>
              <a:rPr lang="en-US" sz="1200" dirty="0" err="1"/>
              <a:t>inovace</a:t>
            </a:r>
            <a:r>
              <a:rPr lang="en-US" sz="1200" dirty="0"/>
              <a:t>, </a:t>
            </a:r>
            <a:r>
              <a:rPr lang="en-US" sz="1200" dirty="0" err="1"/>
              <a:t>sociální</a:t>
            </a:r>
            <a:r>
              <a:rPr lang="en-US" sz="1200" dirty="0"/>
              <a:t> </a:t>
            </a:r>
            <a:r>
              <a:rPr lang="en-US" sz="1200" dirty="0" err="1"/>
              <a:t>služby</a:t>
            </a:r>
            <a:r>
              <a:rPr lang="en-US" sz="1200" dirty="0"/>
              <a:t> a </a:t>
            </a:r>
            <a:r>
              <a:rPr lang="en-US" sz="1200" dirty="0" err="1"/>
              <a:t>další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H</a:t>
            </a:r>
            <a:r>
              <a:rPr lang="en-US" sz="1200" dirty="0" err="1"/>
              <a:t>armonogramy</a:t>
            </a:r>
            <a:r>
              <a:rPr lang="en-US" sz="1200" dirty="0"/>
              <a:t> </a:t>
            </a:r>
            <a:r>
              <a:rPr lang="en-US" sz="1200" dirty="0" err="1"/>
              <a:t>výzev</a:t>
            </a:r>
            <a:r>
              <a:rPr lang="en-US" sz="1200" dirty="0"/>
              <a:t> </a:t>
            </a:r>
            <a:r>
              <a:rPr lang="en-US" sz="1200" dirty="0" err="1"/>
              <a:t>jednotlivých</a:t>
            </a:r>
            <a:r>
              <a:rPr lang="en-US" sz="1200" dirty="0"/>
              <a:t> </a:t>
            </a:r>
            <a:r>
              <a:rPr lang="en-US" sz="1200" dirty="0" err="1"/>
              <a:t>programů</a:t>
            </a:r>
            <a:r>
              <a:rPr lang="en-US" sz="1200" dirty="0"/>
              <a:t> </a:t>
            </a:r>
            <a:r>
              <a:rPr lang="en-US" sz="1200" dirty="0" err="1"/>
              <a:t>naleznete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webu</a:t>
            </a:r>
            <a:r>
              <a:rPr lang="en-US" sz="1200" dirty="0"/>
              <a:t> dotaceeu.cz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0863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ADB0AA-EB29-4D15-ABC5-C00F3D46106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833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Předložení na vládu k 30. 10.</a:t>
            </a:r>
          </a:p>
          <a:p>
            <a:endParaRPr lang="cs-CZ" dirty="0"/>
          </a:p>
          <a:p>
            <a:r>
              <a:rPr lang="cs-CZ" dirty="0"/>
              <a:t>Co bude obsahovat?</a:t>
            </a:r>
          </a:p>
          <a:p>
            <a:pPr marL="356834" indent="-356834"/>
            <a:r>
              <a:rPr lang="cs-CZ" sz="2800" dirty="0"/>
              <a:t>AP SRR</a:t>
            </a:r>
          </a:p>
          <a:p>
            <a:pPr lvl="1"/>
            <a:r>
              <a:rPr lang="cs-CZ" sz="2400" dirty="0"/>
              <a:t>Shrnutí naplňování AP SRR 21–22 dle typů území</a:t>
            </a:r>
            <a:endParaRPr lang="cs-CZ" sz="2400" dirty="0">
              <a:cs typeface="Calibri"/>
            </a:endParaRPr>
          </a:p>
          <a:p>
            <a:pPr lvl="1"/>
            <a:r>
              <a:rPr lang="cs-CZ" sz="2400" dirty="0"/>
              <a:t>Souhrn aktivit a úkolů AP SRR 23–24</a:t>
            </a:r>
            <a:endParaRPr lang="cs-CZ" sz="2400" dirty="0">
              <a:cs typeface="Calibri" panose="020F0502020204030204"/>
            </a:endParaRPr>
          </a:p>
          <a:p>
            <a:pPr marL="356834" indent="-356834"/>
            <a:r>
              <a:rPr lang="cs-CZ" sz="2800" dirty="0"/>
              <a:t>Příloha: Karty aktivit AP SRR 23–24</a:t>
            </a:r>
            <a:endParaRPr lang="cs-CZ" sz="2800" dirty="0">
              <a:cs typeface="Calibri"/>
            </a:endParaRPr>
          </a:p>
          <a:p>
            <a:pPr marL="356834" indent="-356834"/>
            <a:r>
              <a:rPr lang="cs-CZ" sz="2800" dirty="0"/>
              <a:t>Příloha: Přehled národních dotačních titulů 23–24</a:t>
            </a:r>
            <a:endParaRPr lang="cs-CZ" sz="2800" dirty="0">
              <a:cs typeface="Calibri"/>
            </a:endParaRP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9090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 - plnění aktivit 21-22 je velmi úzce provázáno s evropskými programy, vyhlašování výzev nabírá na intenzitě, což má pozitivní vliv i na množství naplněných aktivit</a:t>
            </a:r>
          </a:p>
          <a:p>
            <a:pPr marL="171450" indent="-171450">
              <a:buFontTx/>
              <a:buChar char="-"/>
            </a:pPr>
            <a:r>
              <a:rPr lang="cs-CZ" dirty="0"/>
              <a:t>Klíčové je však využití finančních zdrojů, proto u všech aktivit sledujeme výstupové indikátory</a:t>
            </a:r>
          </a:p>
          <a:p>
            <a:pPr marL="171450" indent="-171450">
              <a:buFontTx/>
              <a:buChar char="-"/>
            </a:pPr>
            <a:r>
              <a:rPr lang="cs-CZ" dirty="0"/>
              <a:t>HSOÚ -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088244-E67A-4AD5-AD0F-8798BA61DF2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240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286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Termín vymezení do 10. 10.</a:t>
            </a:r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835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Role RSK v komponentách 2.8 a 4.5</a:t>
            </a:r>
          </a:p>
        </p:txBody>
      </p:sp>
    </p:spTree>
    <p:extLst>
      <p:ext uri="{BB962C8B-B14F-4D97-AF65-F5344CB8AC3E}">
        <p14:creationId xmlns:p14="http://schemas.microsoft.com/office/powerpoint/2010/main" val="37188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r>
              <a:rPr lang="cs-CZ" b="1"/>
              <a:t/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r>
              <a:rPr lang="cs-CZ" sz="1758" b="1"/>
              <a:t/>
            </a:r>
            <a:br>
              <a:rPr lang="cs-CZ" sz="1758" b="1"/>
            </a:b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6970874" y="5914880"/>
            <a:ext cx="2134494" cy="77041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615B797-5E6D-4334-8524-CEF3FEF81BFF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4909428" y="5995517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0542781-F8B8-41F9-B48E-FE0A77917D3D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067381" y="5949324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1155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4" name="Obrázek 13" descr="OPTP_CZ_RO_B_C-RGB.png">
            <a:extLst>
              <a:ext uri="{FF2B5EF4-FFF2-40B4-BE49-F238E27FC236}">
                <a16:creationId xmlns:a16="http://schemas.microsoft.com/office/drawing/2014/main" id="{C7A37A98-1B73-454B-A1B8-0C68B5112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463AC53-5859-4CD2-9DC4-A8A0589A101D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6D56F2E-2232-40EF-B710-4BBCB3B08D91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491826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12" name="Obrázek 11" descr="OPTP_CZ_RO_B_C-RGB.png">
            <a:extLst>
              <a:ext uri="{FF2B5EF4-FFF2-40B4-BE49-F238E27FC236}">
                <a16:creationId xmlns:a16="http://schemas.microsoft.com/office/drawing/2014/main" id="{2B32BB5D-596A-425D-8F4D-04189379B7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B145C4A6-4995-4B70-B310-DF85B752FD45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82C9EE6-BDCB-40CD-B498-11E883702A42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08763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C1F45CA8-78AB-415C-8DBF-492EA2441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B295E3F-F79D-4B7D-8CB0-FA6CB50FEBFE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E0451C2-B77C-42F2-B9FF-DDC0FC5F297E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7537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EFFED178-04A4-46C7-93E2-E25267F105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34BC469-A602-49A5-817F-8C0750320FC1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8C00D9AC-9D8B-4497-A1D5-A1CF85D05C74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04414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>
            <a:extLst>
              <a:ext uri="{FF2B5EF4-FFF2-40B4-BE49-F238E27FC236}">
                <a16:creationId xmlns:a16="http://schemas.microsoft.com/office/drawing/2014/main" id="{C9C52BBE-A9B4-4C24-9B4E-EA9291C4FA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7167395" y="5836685"/>
            <a:ext cx="2134494" cy="77041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9080545-B687-40D8-83BC-1CC68A4BB82C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5105950" y="5917322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6C4F862-3761-400C-9B0D-F1610914854C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263902" y="5871129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09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498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r>
              <a:rPr lang="cs-CZ" sz="1758" b="1"/>
              <a:t/>
            </a:r>
            <a:br>
              <a:rPr lang="cs-CZ" sz="1758" b="1"/>
            </a:br>
            <a:r>
              <a:rPr lang="cs-CZ" sz="1200" b="1"/>
              <a:t>Odbor strategií a analýz regionální politiky a politiky bydlení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656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2746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79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4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84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617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91433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5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1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2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9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9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70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9" r:id="rId1"/>
    <p:sldLayoutId id="2147484260" r:id="rId2"/>
    <p:sldLayoutId id="2147484261" r:id="rId3"/>
    <p:sldLayoutId id="2147484262" r:id="rId4"/>
    <p:sldLayoutId id="2147484263" r:id="rId5"/>
    <p:sldLayoutId id="2147484264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250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po.cz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uzemnidimenze.cz/" TargetMode="External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r.cz/cs/microsites/uzemni-dimenze/novinky/prvni-modifikace-vyzvy-k-predkladani-zadosti-o-pod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mr.cz/cs/microsites/pres/priorit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www.dotaceeu.cz/cs/evropske-fondy-v-cr/novinky/nova-abeceda-fondu-2021-2027-je-na-svet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mmr.cz/cs/irop-2021-2027/planovane-vyzvy-irop-2021-202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1.xml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11" Type="http://schemas.openxmlformats.org/officeDocument/2006/relationships/chart" Target="../charts/chart4.xml"/><Relationship Id="rId5" Type="http://schemas.openxmlformats.org/officeDocument/2006/relationships/chart" Target="../charts/chart2.xml"/><Relationship Id="rId10" Type="http://schemas.openxmlformats.org/officeDocument/2006/relationships/chart" Target="../charts/chart3.xml"/><Relationship Id="rId4" Type="http://schemas.openxmlformats.org/officeDocument/2006/relationships/chart" Target="../charts/chart1.xml"/><Relationship Id="rId9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586038"/>
            <a:ext cx="9927162" cy="2395617"/>
          </a:xfrm>
        </p:spPr>
        <p:txBody>
          <a:bodyPr>
            <a:noAutofit/>
          </a:bodyPr>
          <a:lstStyle/>
          <a:p>
            <a:r>
              <a:rPr lang="cs-CZ" sz="3400" dirty="0"/>
              <a:t>Aktuální informace z Ministerstva pro místní rozvoj </a:t>
            </a:r>
            <a:r>
              <a:rPr lang="cs-CZ" sz="2400" dirty="0"/>
              <a:t>Odbor strategií a analýz regionální politiky a politiky bydlení</a:t>
            </a:r>
            <a:r>
              <a:rPr lang="cs-CZ" sz="3400" dirty="0"/>
              <a:t/>
            </a:r>
            <a:br>
              <a:rPr lang="cs-CZ" sz="3400" dirty="0"/>
            </a:br>
            <a:endParaRPr lang="cs-CZ" sz="3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dirty="0"/>
              <a:t>Regionální stálá konference Karlovarského kraje, 19. září 2022</a:t>
            </a: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4BB237-9DBE-485C-B00B-012D548FD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Co se změnilo?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821DCF4-03ED-4EEB-AB36-41261D2D1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356834" indent="-356834"/>
            <a:r>
              <a:rPr lang="cs-CZ" sz="2400" b="1" dirty="0"/>
              <a:t>Odstraněné aktivity / úkoly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Podpora organizace kongresů globálního významu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Edukace samosprávy v oblasti zdravotnictví a jeho managementu</a:t>
            </a:r>
          </a:p>
          <a:p>
            <a:pPr marL="356834" indent="-356834"/>
            <a:r>
              <a:rPr lang="cs-CZ" sz="2400" b="1" dirty="0"/>
              <a:t>Nové aktivity</a:t>
            </a:r>
            <a:endParaRPr lang="cs-CZ" sz="2400" b="1" dirty="0">
              <a:cs typeface="Calibri"/>
            </a:endParaRPr>
          </a:p>
          <a:p>
            <a:pPr lvl="1"/>
            <a:r>
              <a:rPr lang="cs-CZ" sz="2000" dirty="0"/>
              <a:t>Podpořit specifické problémy a potenciál HSOÚ</a:t>
            </a:r>
            <a:endParaRPr lang="cs-CZ" sz="2000" dirty="0">
              <a:cs typeface="Calibri"/>
            </a:endParaRPr>
          </a:p>
          <a:p>
            <a:pPr lvl="1"/>
            <a:r>
              <a:rPr lang="cs-CZ" sz="2000" dirty="0"/>
              <a:t>Podpora metropolitní spolupráce</a:t>
            </a:r>
            <a:endParaRPr lang="cs-CZ" sz="2000" dirty="0">
              <a:cs typeface="Calibri" panose="020F0502020204030204"/>
            </a:endParaRPr>
          </a:p>
          <a:p>
            <a:pPr marL="356834" indent="-356834"/>
            <a:r>
              <a:rPr lang="cs-CZ" sz="2400" b="1" dirty="0"/>
              <a:t>Vymezení HSOÚ zachováno</a:t>
            </a:r>
            <a:endParaRPr lang="cs-CZ" sz="2400" b="1" dirty="0">
              <a:cs typeface="Calibri"/>
            </a:endParaRPr>
          </a:p>
          <a:p>
            <a:pPr marL="356834" indent="-356834"/>
            <a:r>
              <a:rPr lang="cs-CZ" sz="2400" b="1" dirty="0">
                <a:cs typeface="Calibri"/>
              </a:rPr>
              <a:t>Stávající aktivity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Shrnutí naplňování za roky 2021–2022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Úkoly na roky 2023–2024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F9652F3-172D-4DDD-BA21-A7E947B9B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1FABD4B-2F30-49F8-98F3-E2840AF18AB3}" type="slidenum">
              <a:rPr lang="cs-CZ" smtClean="0"/>
              <a:pPr/>
              <a:t>10</a:t>
            </a:fld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8D750D0-0E90-4F2D-ACF7-C77B1FB1E1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9E02BB9-1E8D-4A05-B7C0-53B83FD37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775" y="1343466"/>
            <a:ext cx="3713171" cy="499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40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/>
              <a:t>Využití výstupů Koordinace HSOÚ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344" b="1" dirty="0"/>
              <a:t>Zohlednění při přípravě AP SRR 23-24</a:t>
            </a:r>
          </a:p>
          <a:p>
            <a:pPr lvl="1"/>
            <a:r>
              <a:rPr lang="cs-CZ" sz="1953" dirty="0"/>
              <a:t>Tematické shluky – řešitelné přes regionální centra (bonifikace HSOÚ)</a:t>
            </a:r>
            <a:endParaRPr lang="cs-CZ" sz="1953" strike="sngStrike" dirty="0"/>
          </a:p>
          <a:p>
            <a:pPr lvl="1"/>
            <a:r>
              <a:rPr lang="cs-CZ" sz="1953" dirty="0"/>
              <a:t>Projednání draftů karet aktivit do 12. 8., poté podklad na PS </a:t>
            </a:r>
            <a:r>
              <a:rPr lang="cs-CZ" sz="1953" dirty="0" err="1"/>
              <a:t>Regio</a:t>
            </a:r>
            <a:r>
              <a:rPr lang="cs-CZ" sz="1953" dirty="0"/>
              <a:t> a další</a:t>
            </a:r>
          </a:p>
          <a:p>
            <a:r>
              <a:rPr lang="cs-CZ" sz="2344" b="1" dirty="0"/>
              <a:t>Zohlednění při přípravě NDT </a:t>
            </a:r>
          </a:p>
          <a:p>
            <a:pPr lvl="1"/>
            <a:r>
              <a:rPr lang="cs-CZ" sz="1953" dirty="0"/>
              <a:t>Pravděpodobně PRR 23+</a:t>
            </a:r>
          </a:p>
          <a:p>
            <a:pPr lvl="1"/>
            <a:r>
              <a:rPr lang="cs-CZ" sz="1953" dirty="0"/>
              <a:t>Identifikace témat, které doposud nejsou podporovány</a:t>
            </a:r>
          </a:p>
          <a:p>
            <a:r>
              <a:rPr lang="cs-CZ" sz="2344" b="1" dirty="0"/>
              <a:t>Konference HSOÚ</a:t>
            </a:r>
          </a:p>
          <a:p>
            <a:pPr lvl="1"/>
            <a:r>
              <a:rPr lang="cs-CZ" sz="1953" dirty="0"/>
              <a:t>Sdílení zkušenosti mezi regiony</a:t>
            </a:r>
          </a:p>
          <a:p>
            <a:pPr lvl="1"/>
            <a:r>
              <a:rPr lang="cs-CZ" sz="1953" dirty="0"/>
              <a:t>Představení možné podpory z různých úrovní</a:t>
            </a:r>
          </a:p>
          <a:p>
            <a:pPr lvl="1"/>
            <a:r>
              <a:rPr lang="cs-CZ" sz="1953" dirty="0"/>
              <a:t>Možné strategie rozvoje HSOÚ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EBB395D-4B5C-466E-927C-EFC594D01B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894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D01671-549A-4E75-9360-A6035E29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Vymezení regionálních center nižšího řádu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DCE5698-ADCE-4606-80A4-583C9E654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/>
              <a:t>podmínky pro sjednocení územně plánovací činnosti krajů</a:t>
            </a:r>
          </a:p>
          <a:p>
            <a:r>
              <a:rPr lang="cs-CZ" sz="2400"/>
              <a:t>využití pro strategické plánování krajů i státu</a:t>
            </a:r>
          </a:p>
          <a:p>
            <a:r>
              <a:rPr lang="cs-CZ" sz="2400"/>
              <a:t>možnost podpory z IROP v oblasti regionální dopravy</a:t>
            </a:r>
          </a:p>
          <a:p>
            <a:endParaRPr lang="cs-CZ"/>
          </a:p>
        </p:txBody>
      </p:sp>
      <p:pic>
        <p:nvPicPr>
          <p:cNvPr id="4" name="Obrázek 5" descr="Obsah obrázku stůl&#10;&#10;Popis se vygeneroval automaticky.">
            <a:extLst>
              <a:ext uri="{FF2B5EF4-FFF2-40B4-BE49-F238E27FC236}">
                <a16:creationId xmlns:a16="http://schemas.microsoft.com/office/drawing/2014/main" id="{63518FEE-985D-4F48-9E57-93CE56BE0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563" y="3007527"/>
            <a:ext cx="6329285" cy="321482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96266AE-1F1A-499A-8656-EDD0A66D3F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60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C2C85D4-3DFF-46C7-8F76-C97C89B1C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plán obnovy</a:t>
            </a:r>
          </a:p>
        </p:txBody>
      </p:sp>
    </p:spTree>
    <p:extLst>
      <p:ext uri="{BB962C8B-B14F-4D97-AF65-F5344CB8AC3E}">
        <p14:creationId xmlns:p14="http://schemas.microsoft.com/office/powerpoint/2010/main" val="1086856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B56E140C-A1B2-44EC-840F-68D0949C5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Stav </a:t>
            </a:r>
            <a:r>
              <a:rPr lang="cs-CZ" err="1"/>
              <a:t>sBF</a:t>
            </a:r>
            <a:r>
              <a:rPr lang="cs-CZ"/>
              <a:t> (2.8.1) a </a:t>
            </a:r>
            <a:r>
              <a:rPr lang="cs-CZ" err="1"/>
              <a:t>nBF</a:t>
            </a:r>
            <a:r>
              <a:rPr lang="cs-CZ"/>
              <a:t> (2.8.2)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848F14-C1BB-4301-9DEF-6E86551C3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641" y="1638354"/>
            <a:ext cx="6489974" cy="4633874"/>
          </a:xfrm>
        </p:spPr>
        <p:txBody>
          <a:bodyPr lIns="89299" tIns="44649" rIns="89299" bIns="44649" anchor="t"/>
          <a:lstStyle/>
          <a:p>
            <a:pPr marL="439681" indent="-439681"/>
            <a:r>
              <a:rPr lang="cs-CZ" sz="1800" dirty="0">
                <a:cs typeface="Calibri"/>
              </a:rPr>
              <a:t>Nařízení vlády v meziresortním připomínkovém řízení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S ÚHOS vyjednána podpora i pro "zdravotnická zařízení"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Po vypořádání zveřejníme "oznámení o připravované výzvě" - tj. přesné podmínky - cca říjen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Dodatečná komunikace s EK </a:t>
            </a:r>
            <a:r>
              <a:rPr lang="cs-CZ" sz="1800" dirty="0">
                <a:cs typeface="Calibri"/>
              </a:rPr>
              <a:t>– výše </a:t>
            </a:r>
            <a:r>
              <a:rPr lang="cs-CZ" sz="1800" dirty="0">
                <a:ea typeface="Calibri"/>
                <a:cs typeface="Calibri"/>
              </a:rPr>
              <a:t>požadované energetické úspory, vyjasnění možnosti 5% navýšení zastavěné plochy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Konzultace zejména specifických BF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Počet projektových záměrů specifických BF prozatím dostatečný, není však prostor pro odpad 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Proces vydání doporučení RSK potřeba řešit s územními partnery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Projekty „přirozené úložiště uhlíku“ zajištěny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Výzva na podnikatelské BF vyhlášena – více na </a:t>
            </a:r>
            <a:r>
              <a:rPr lang="cs-CZ" sz="1800" dirty="0">
                <a:ea typeface="Calibri"/>
                <a:cs typeface="Calibri"/>
                <a:hlinkClick r:id="rId3"/>
              </a:rPr>
              <a:t>www.mpo.cz</a:t>
            </a:r>
            <a:endParaRPr lang="cs-CZ" sz="1800" dirty="0">
              <a:ea typeface="Calibri"/>
              <a:cs typeface="Calibri"/>
            </a:endParaRP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Spuštěn příjem žádostí NDT od 1. srpna, ukončení 31. října</a:t>
            </a: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4CBF297-2843-42FF-AB8A-9261DF266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232" y="1376928"/>
            <a:ext cx="5282486" cy="2076039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5B8B35E6-44F3-409F-8973-389120F67F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1783" y="3468457"/>
            <a:ext cx="5282487" cy="286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88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1BA1B507-356C-4C2D-B809-FBAAB17DE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Ostatní</a:t>
            </a:r>
          </a:p>
        </p:txBody>
      </p:sp>
    </p:spTree>
    <p:extLst>
      <p:ext uri="{BB962C8B-B14F-4D97-AF65-F5344CB8AC3E}">
        <p14:creationId xmlns:p14="http://schemas.microsoft.com/office/powerpoint/2010/main" val="2100556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C163505F-3A8D-405E-96E5-B95B20AF6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996" y="1348221"/>
            <a:ext cx="3661417" cy="224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884EB0D-0E1D-4727-85C4-F5C9282FD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Regionální akční plán</a:t>
            </a:r>
          </a:p>
        </p:txBody>
      </p:sp>
      <p:sp>
        <p:nvSpPr>
          <p:cNvPr id="4" name="Rovnoramenný trojúhelník 3">
            <a:extLst>
              <a:ext uri="{FF2B5EF4-FFF2-40B4-BE49-F238E27FC236}">
                <a16:creationId xmlns:a16="http://schemas.microsoft.com/office/drawing/2014/main" id="{578E2B6E-B27C-CA4E-C019-AB85B176BBA0}"/>
              </a:ext>
            </a:extLst>
          </p:cNvPr>
          <p:cNvSpPr/>
          <p:nvPr/>
        </p:nvSpPr>
        <p:spPr>
          <a:xfrm rot="20040000">
            <a:off x="6954348" y="1180095"/>
            <a:ext cx="4688442" cy="3650636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6E6865-5E43-45F1-B892-1EEA11B4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411" y="1516432"/>
            <a:ext cx="2364152" cy="144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45AB5BF7-5878-40CC-8503-9285E6E30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356834" indent="-356834"/>
            <a:r>
              <a:rPr lang="cs-CZ" sz="2400" b="1">
                <a:cs typeface="Calibri"/>
              </a:rPr>
              <a:t>Výzvy IROP s vazbou na RAP</a:t>
            </a:r>
          </a:p>
          <a:p>
            <a:pPr lvl="1"/>
            <a:r>
              <a:rPr lang="cs-CZ" sz="2200">
                <a:cs typeface="Calibri"/>
              </a:rPr>
              <a:t>31. 8. - ZZS</a:t>
            </a:r>
          </a:p>
          <a:p>
            <a:pPr lvl="1"/>
            <a:r>
              <a:rPr lang="cs-CZ" sz="2200">
                <a:cs typeface="Calibri"/>
              </a:rPr>
              <a:t>20. 9. - silnice II. třídy</a:t>
            </a:r>
          </a:p>
          <a:p>
            <a:pPr lvl="1"/>
            <a:r>
              <a:rPr lang="cs-CZ" sz="2200">
                <a:cs typeface="Calibri"/>
              </a:rPr>
              <a:t>Říjen - střední školství</a:t>
            </a:r>
            <a:endParaRPr lang="cs-CZ" sz="2200"/>
          </a:p>
          <a:p>
            <a:pPr lvl="1"/>
            <a:r>
              <a:rPr lang="cs-CZ" sz="2200">
                <a:cs typeface="Calibri"/>
              </a:rPr>
              <a:t>Listopad – Deinstitucionalizace sociálních služeb</a:t>
            </a:r>
            <a:endParaRPr lang="cs-CZ" sz="2200"/>
          </a:p>
          <a:p>
            <a:pPr marL="356834" indent="-356834"/>
            <a:r>
              <a:rPr lang="cs-CZ" sz="2400" b="1"/>
              <a:t>Schvalování RAP</a:t>
            </a:r>
            <a:endParaRPr lang="cs-CZ" sz="2400" b="1">
              <a:cs typeface="Calibri" panose="020F0502020204030204"/>
            </a:endParaRPr>
          </a:p>
          <a:p>
            <a:pPr lvl="1"/>
            <a:r>
              <a:rPr lang="cs-CZ" sz="2200"/>
              <a:t>Do vyhlášení výzvy v tématu RAP v libovolných intervalech</a:t>
            </a:r>
          </a:p>
          <a:p>
            <a:pPr lvl="1"/>
            <a:r>
              <a:rPr lang="cs-CZ" sz="2200"/>
              <a:t>Po vyhlášení výzvy v tématu RAP po 6 měsících od posledního schválení RAP na RSK</a:t>
            </a:r>
          </a:p>
          <a:p>
            <a:pPr marL="356834" indent="-356834"/>
            <a:r>
              <a:rPr lang="cs-CZ" sz="2400" b="1">
                <a:cs typeface="Calibri"/>
              </a:rPr>
              <a:t>Web územní dimenze (</a:t>
            </a:r>
            <a:r>
              <a:rPr lang="cs-CZ" sz="2400" b="1">
                <a:cs typeface="Calibri"/>
                <a:hlinkClick r:id="rId5"/>
              </a:rPr>
              <a:t>www.uzemnidimenze.cz</a:t>
            </a:r>
            <a:r>
              <a:rPr lang="cs-CZ" sz="2400" b="1">
                <a:cs typeface="Calibri"/>
              </a:rPr>
              <a:t>) </a:t>
            </a:r>
            <a:endParaRPr lang="cs-CZ" sz="2400" b="1"/>
          </a:p>
          <a:p>
            <a:pPr lvl="1"/>
            <a:r>
              <a:rPr lang="cs-CZ" sz="2200">
                <a:cs typeface="Calibri" panose="020F0502020204030204"/>
              </a:rPr>
              <a:t>Alokace rozdělení mezi kraje</a:t>
            </a:r>
          </a:p>
          <a:p>
            <a:pPr lvl="1"/>
            <a:r>
              <a:rPr lang="cs-CZ" sz="2200">
                <a:cs typeface="Calibri" panose="020F0502020204030204"/>
              </a:rPr>
              <a:t>Aktuálně schválené verze RAP (včetně archivace dříve schválených verzí)</a:t>
            </a:r>
          </a:p>
          <a:p>
            <a:pPr lvl="1"/>
            <a:endParaRPr lang="cs-CZ" sz="20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0933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D7F12F-03BE-4B22-B60F-19D2ABCD6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Hodnocení CLLD 2021–2027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177BC4-6884-4BEB-84FA-D0AA6795E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715589"/>
            <a:ext cx="10971372" cy="4556637"/>
          </a:xfrm>
        </p:spPr>
        <p:txBody>
          <a:bodyPr/>
          <a:lstStyle/>
          <a:p>
            <a:pPr marL="0" indent="0">
              <a:buNone/>
            </a:pPr>
            <a:r>
              <a:rPr lang="cs-CZ" sz="2400" b="1"/>
              <a:t>Hodnocení programových rámců</a:t>
            </a:r>
          </a:p>
          <a:p>
            <a:r>
              <a:rPr lang="cs-CZ" sz="2000"/>
              <a:t>Modifikace výzvy pro Zaměstnanost+ (více </a:t>
            </a:r>
            <a:r>
              <a:rPr lang="cs-CZ" sz="2000">
                <a:hlinkClick r:id="rId3"/>
              </a:rPr>
              <a:t>zde</a:t>
            </a:r>
            <a:r>
              <a:rPr lang="cs-CZ" sz="2000"/>
              <a:t>)</a:t>
            </a:r>
          </a:p>
          <a:p>
            <a:r>
              <a:rPr lang="cs-CZ" sz="2000"/>
              <a:t>Ostatní programy v průběhu září a října</a:t>
            </a:r>
          </a:p>
          <a:p>
            <a:r>
              <a:rPr lang="cs-CZ" sz="2000"/>
              <a:t>PRV přechodné období –&gt; modifikace výzvy pro SP SZP 2023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D4FE04A-370E-463A-B887-F9FC251998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ABD4B-2F30-49F8-98F3-E2840AF18AB3}" type="slidenum">
              <a:rPr lang="cs-CZ" smtClean="0"/>
              <a:pPr/>
              <a:t>17</a:t>
            </a:fld>
            <a:endParaRPr lang="cs-CZ"/>
          </a:p>
        </p:txBody>
      </p:sp>
      <p:pic>
        <p:nvPicPr>
          <p:cNvPr id="1026" name="Picture 2" descr="První modifikace výzvy k předkládání žádostí o podporu integrovaných strategií komunitně vedeného mí">
            <a:extLst>
              <a:ext uri="{FF2B5EF4-FFF2-40B4-BE49-F238E27FC236}">
                <a16:creationId xmlns:a16="http://schemas.microsoft.com/office/drawing/2014/main" id="{D09A9365-1389-43FE-9A44-56C4CE56C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85" y="3510756"/>
            <a:ext cx="4540741" cy="25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rvní modifikace výzvy k předkládání žádostí o podporu integrovaných strategií komunitně vedeného mí">
            <a:extLst>
              <a:ext uri="{FF2B5EF4-FFF2-40B4-BE49-F238E27FC236}">
                <a16:creationId xmlns:a16="http://schemas.microsoft.com/office/drawing/2014/main" id="{10398110-9CE6-464E-935E-D77F787C6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724" y="3765528"/>
            <a:ext cx="3632462" cy="203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706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FBAC46-124E-E81D-DE03-89D5A7DB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28" tIns="45714" rIns="91428" bIns="45714" anchor="t"/>
          <a:lstStyle/>
          <a:p>
            <a:r>
              <a:rPr lang="cs-CZ">
                <a:cs typeface="Calibri Light"/>
              </a:rPr>
              <a:t>Hodnocení ITI 2021–2027</a:t>
            </a:r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3932C5-682E-A287-E6C7-FBAFABAF11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ABD4B-2F30-49F8-98F3-E2840AF18AB3}" type="slidenum">
              <a:rPr lang="cs-CZ" smtClean="0"/>
              <a:pPr/>
              <a:t>18</a:t>
            </a:fld>
            <a:endParaRPr lang="cs-CZ"/>
          </a:p>
        </p:txBody>
      </p:sp>
      <p:pic>
        <p:nvPicPr>
          <p:cNvPr id="5" name="Picture 2" descr="První modifikace výzvy k předkládání žádostí o podporu integrovaných strategií ITI pro programové ob">
            <a:extLst>
              <a:ext uri="{FF2B5EF4-FFF2-40B4-BE49-F238E27FC236}">
                <a16:creationId xmlns:a16="http://schemas.microsoft.com/office/drawing/2014/main" id="{D52EE2E0-0DA4-482A-BC8A-086360B7B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728" y="1342434"/>
            <a:ext cx="3597073" cy="239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vnoramenný trojúhelník 7">
            <a:extLst>
              <a:ext uri="{FF2B5EF4-FFF2-40B4-BE49-F238E27FC236}">
                <a16:creationId xmlns:a16="http://schemas.microsoft.com/office/drawing/2014/main" id="{74B5B4EE-1652-E702-FAC0-2D98A9F054C0}"/>
              </a:ext>
            </a:extLst>
          </p:cNvPr>
          <p:cNvSpPr/>
          <p:nvPr/>
        </p:nvSpPr>
        <p:spPr>
          <a:xfrm rot="20160000">
            <a:off x="7064156" y="1217133"/>
            <a:ext cx="4586501" cy="3616675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 descr="První modifikace výzvy k předkládání žádostí o podporu integrovaných strategií ITI pro programové ob">
            <a:extLst>
              <a:ext uri="{FF2B5EF4-FFF2-40B4-BE49-F238E27FC236}">
                <a16:creationId xmlns:a16="http://schemas.microsoft.com/office/drawing/2014/main" id="{AB5D5A40-945E-4CCD-B2D9-93B197EC6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180" y="1694227"/>
            <a:ext cx="3219032" cy="213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78EDB2F-F116-EF59-AAC1-30D2A881F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0" indent="0">
              <a:buNone/>
            </a:pPr>
            <a:r>
              <a:rPr lang="cs-CZ" sz="2400" b="1">
                <a:cs typeface="Calibri"/>
              </a:rPr>
              <a:t>Hodnocení koncepčních částí strategií (FN+P):</a:t>
            </a:r>
          </a:p>
          <a:p>
            <a:r>
              <a:rPr lang="cs-CZ" sz="2000">
                <a:cs typeface="Calibri"/>
              </a:rPr>
              <a:t>4 úspěšně schváleny (MB, Olomouc, ČB, Jihlava)</a:t>
            </a:r>
          </a:p>
          <a:p>
            <a:r>
              <a:rPr lang="cs-CZ" sz="2000">
                <a:cs typeface="Calibri"/>
              </a:rPr>
              <a:t>5 </a:t>
            </a:r>
            <a:r>
              <a:rPr lang="cs-CZ" sz="2000">
                <a:ea typeface="+mn-lt"/>
                <a:cs typeface="+mn-lt"/>
              </a:rPr>
              <a:t>probíhá</a:t>
            </a:r>
            <a:r>
              <a:rPr lang="cs-CZ" sz="2000">
                <a:cs typeface="Calibri"/>
              </a:rPr>
              <a:t> hodnocení (Plzeň, Brno, Ústí-Chomutov, KV, Ostrava)</a:t>
            </a:r>
          </a:p>
          <a:p>
            <a:r>
              <a:rPr lang="cs-CZ" sz="2000">
                <a:cs typeface="Calibri"/>
              </a:rPr>
              <a:t>Zbývající 4 strategie (HK-Pardubice, Liberec-Jablonec, Zlín, Praha) </a:t>
            </a:r>
            <a:br>
              <a:rPr lang="cs-CZ" sz="2000">
                <a:cs typeface="Calibri"/>
              </a:rPr>
            </a:br>
            <a:r>
              <a:rPr lang="cs-CZ" sz="2000">
                <a:cs typeface="Calibri"/>
              </a:rPr>
              <a:t>předpoklad podání září/říjen</a:t>
            </a:r>
          </a:p>
          <a:p>
            <a:r>
              <a:rPr lang="cs-CZ" sz="2000">
                <a:cs typeface="Calibri"/>
              </a:rPr>
              <a:t>Provádí MMR-OSARPPB ve spolupráci s externími hodnotiteli</a:t>
            </a:r>
          </a:p>
          <a:p>
            <a:pPr marL="0" indent="0">
              <a:buNone/>
            </a:pPr>
            <a:r>
              <a:rPr lang="cs-CZ" sz="2400" b="1">
                <a:cs typeface="Calibri"/>
              </a:rPr>
              <a:t>Hodnocení programových rámců (akční plán strategie)</a:t>
            </a:r>
          </a:p>
          <a:p>
            <a:r>
              <a:rPr lang="cs-CZ" sz="2000">
                <a:cs typeface="Calibri"/>
              </a:rPr>
              <a:t>Potřeba modifikace výzvy pro předkládání integrovaných územích strategií</a:t>
            </a:r>
          </a:p>
          <a:p>
            <a:r>
              <a:rPr lang="cs-CZ" sz="2000">
                <a:cs typeface="Calibri"/>
              </a:rPr>
              <a:t>Předpoklad 2-3 vln modifikací, proběhnou v tomto roce</a:t>
            </a:r>
          </a:p>
          <a:p>
            <a:r>
              <a:rPr lang="cs-CZ" sz="2000">
                <a:cs typeface="Calibri"/>
              </a:rPr>
              <a:t>Provádí ŘO</a:t>
            </a:r>
          </a:p>
        </p:txBody>
      </p:sp>
    </p:spTree>
    <p:extLst>
      <p:ext uri="{BB962C8B-B14F-4D97-AF65-F5344CB8AC3E}">
        <p14:creationId xmlns:p14="http://schemas.microsoft.com/office/powerpoint/2010/main" val="3187865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5" descr="Obsah obrázku text&#10;&#10;Popis se vygeneroval automaticky.">
            <a:extLst>
              <a:ext uri="{FF2B5EF4-FFF2-40B4-BE49-F238E27FC236}">
                <a16:creationId xmlns:a16="http://schemas.microsoft.com/office/drawing/2014/main" id="{733F4940-7F94-7E31-400D-ECD02A0DE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530" y="1745685"/>
            <a:ext cx="3139610" cy="94373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7BF913C-39E9-4219-CA5A-383E58702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89299" tIns="44649" rIns="89299" bIns="44649" anchor="t">
            <a:normAutofit/>
          </a:bodyPr>
          <a:lstStyle/>
          <a:p>
            <a:r>
              <a:rPr lang="cs-CZ">
                <a:cs typeface="Calibri"/>
              </a:rPr>
              <a:t>CZ PRES – další aktivity a akce regionální politiky 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B68747-019D-62EA-0EE5-18AEB4946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89299" tIns="44649" rIns="89299" bIns="44649" anchor="t"/>
          <a:lstStyle/>
          <a:p>
            <a:pPr marL="450170" indent="-450170"/>
            <a:r>
              <a:rPr lang="cs-CZ" sz="3125" b="1">
                <a:ea typeface="+mn-lt"/>
                <a:cs typeface="+mn-lt"/>
              </a:rPr>
              <a:t>20. výročí Evropského </a:t>
            </a:r>
            <a:r>
              <a:rPr lang="cs-CZ" sz="3125" b="1">
                <a:cs typeface="Calibri"/>
              </a:rPr>
              <a:t>týdne</a:t>
            </a:r>
            <a:r>
              <a:rPr lang="cs-CZ" sz="3125" b="1">
                <a:ea typeface="+mn-lt"/>
                <a:cs typeface="+mn-lt"/>
              </a:rPr>
              <a:t> regionů a měst </a:t>
            </a:r>
            <a:endParaRPr lang="en-US"/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MMR workshop: </a:t>
            </a:r>
            <a:r>
              <a:rPr lang="en-GB" sz="2300">
                <a:ea typeface="+mn-lt"/>
                <a:cs typeface="+mn-lt"/>
              </a:rPr>
              <a:t>Living SDGs in local communities</a:t>
            </a:r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ESPON workshop: </a:t>
            </a:r>
            <a:r>
              <a:rPr lang="en-US" sz="2300">
                <a:ea typeface="+mn-lt"/>
                <a:cs typeface="+mn-lt"/>
              </a:rPr>
              <a:t>Entrepreneurial regional governance -territorial cohesion through open Innovation</a:t>
            </a:r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Registrace</a:t>
            </a:r>
            <a:r>
              <a:rPr lang="en-US" sz="2300">
                <a:ea typeface="+mn-lt"/>
                <a:cs typeface="+mn-lt"/>
              </a:rPr>
              <a:t>: </a:t>
            </a:r>
            <a:r>
              <a:rPr lang="cs-CZ" sz="2300">
                <a:ea typeface="+mn-lt"/>
                <a:cs typeface="+mn-lt"/>
              </a:rPr>
              <a:t>spuštěna od</a:t>
            </a:r>
            <a:r>
              <a:rPr lang="en-US" sz="2300">
                <a:ea typeface="+mn-lt"/>
                <a:cs typeface="+mn-lt"/>
              </a:rPr>
              <a:t> 30. 8. 2022</a:t>
            </a:r>
          </a:p>
          <a:p>
            <a:pPr marL="450170" indent="-450170"/>
            <a:r>
              <a:rPr lang="cs-CZ" sz="2700" b="1">
                <a:ea typeface="+mn-lt"/>
                <a:cs typeface="+mn-lt"/>
              </a:rPr>
              <a:t>Konference Inovativní region: příležitosti a výzvy, 9. - 11. 11. 2022 </a:t>
            </a:r>
            <a:endParaRPr lang="cs-CZ" sz="2700">
              <a:ea typeface="+mn-lt"/>
              <a:cs typeface="+mn-lt"/>
            </a:endParaRPr>
          </a:p>
          <a:p>
            <a:pPr marL="975262" lvl="1" indent="-374613"/>
            <a:r>
              <a:rPr lang="cs-CZ" sz="2344">
                <a:cs typeface="Calibri"/>
              </a:rPr>
              <a:t>Mezinárodní účast, spolupráce s OLK, propojení stakeholderů</a:t>
            </a:r>
          </a:p>
          <a:p>
            <a:pPr marL="975262" lvl="1" indent="-374613"/>
            <a:r>
              <a:rPr lang="cs-CZ" sz="2300">
                <a:cs typeface="Calibri"/>
              </a:rPr>
              <a:t>Témata: HSOÚ, Dobrá praxe, Inovace, Rozvoj území, Telemedicína, TIA aj. </a:t>
            </a:r>
          </a:p>
          <a:p>
            <a:pPr marL="975262" lvl="1" indent="-374613"/>
            <a:r>
              <a:rPr lang="cs-CZ" sz="2300">
                <a:cs typeface="Calibri"/>
              </a:rPr>
              <a:t>září 2022: zaslání pozvánky</a:t>
            </a:r>
          </a:p>
          <a:p>
            <a:pPr marL="450170" indent="-450170"/>
            <a:r>
              <a:rPr lang="cs-CZ" sz="2735" b="1">
                <a:cs typeface="Calibri"/>
              </a:rPr>
              <a:t>Informace</a:t>
            </a:r>
            <a:r>
              <a:rPr lang="cs-CZ" sz="2735">
                <a:cs typeface="Calibri"/>
              </a:rPr>
              <a:t>: </a:t>
            </a:r>
            <a:r>
              <a:rPr lang="cs-CZ" sz="2735">
                <a:hlinkClick r:id="rId4"/>
              </a:rPr>
              <a:t>Ministerstvo pro místní rozvoj ČR - Priority (mmr.cz)</a:t>
            </a:r>
            <a:endParaRPr lang="cs-CZ" sz="2735">
              <a:cs typeface="Calibri"/>
            </a:endParaRPr>
          </a:p>
          <a:p>
            <a:pPr marL="975262" lvl="1" indent="-374613" algn="r"/>
            <a:endParaRPr lang="cs-CZ" sz="2344">
              <a:cs typeface="Calibri"/>
            </a:endParaRPr>
          </a:p>
          <a:p>
            <a:pPr marL="600015" lvl="1" indent="0">
              <a:buNone/>
            </a:pPr>
            <a:endParaRPr lang="cs-CZ" sz="2344">
              <a:cs typeface="Calibri"/>
            </a:endParaRPr>
          </a:p>
          <a:p>
            <a:pPr marL="859069" lvl="1" indent="-334612">
              <a:buFont typeface="Arial,Sans-Serif" pitchFamily="34" charset="0"/>
              <a:buChar char="•"/>
            </a:pPr>
            <a:endParaRPr lang="cs-CZ" sz="2735" b="1">
              <a:cs typeface="Calibri"/>
            </a:endParaRPr>
          </a:p>
          <a:p>
            <a:pPr marL="859069" lvl="1" indent="-446360">
              <a:buFont typeface="Arial,Sans-Serif" pitchFamily="34" charset="0"/>
              <a:buChar char="•"/>
            </a:pPr>
            <a:endParaRPr lang="cs-CZ" sz="2344">
              <a:cs typeface="Calibri"/>
            </a:endParaRPr>
          </a:p>
          <a:p>
            <a:pPr marL="600015" lvl="1" indent="0">
              <a:buNone/>
            </a:pPr>
            <a:endParaRPr lang="cs-CZ" sz="2735">
              <a:cs typeface="Calibri"/>
            </a:endParaRPr>
          </a:p>
          <a:p>
            <a:pPr marL="975262" lvl="1" indent="-374613"/>
            <a:endParaRPr lang="cs-CZ">
              <a:cs typeface="Calibri"/>
            </a:endParaRPr>
          </a:p>
          <a:p>
            <a:pPr marL="975262" lvl="1" indent="-374613"/>
            <a:endParaRPr lang="cs-CZ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950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F7B9FA8-37CA-4F0D-9810-4AAAB5490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590" y="1758839"/>
            <a:ext cx="10971372" cy="1170252"/>
          </a:xfrm>
        </p:spPr>
        <p:txBody>
          <a:bodyPr>
            <a:normAutofit fontScale="90000"/>
          </a:bodyPr>
          <a:lstStyle/>
          <a:p>
            <a:r>
              <a:rPr lang="cs-CZ"/>
              <a:t>Aktuální informace o programovém období 2021–2027</a:t>
            </a:r>
          </a:p>
        </p:txBody>
      </p:sp>
    </p:spTree>
    <p:extLst>
      <p:ext uri="{BB962C8B-B14F-4D97-AF65-F5344CB8AC3E}">
        <p14:creationId xmlns:p14="http://schemas.microsoft.com/office/powerpoint/2010/main" val="323008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13014" y="1039479"/>
            <a:ext cx="10081666" cy="1225574"/>
          </a:xfrm>
        </p:spPr>
        <p:txBody>
          <a:bodyPr lIns="90000" tIns="45720" rIns="91440" bIns="45720" anchor="t">
            <a:normAutofit fontScale="90000"/>
          </a:bodyPr>
          <a:lstStyle/>
          <a:p>
            <a:pPr algn="l"/>
            <a:r>
              <a:rPr lang="cs-CZ" dirty="0"/>
              <a:t>Děkujeme za pozornost.</a:t>
            </a:r>
            <a:r>
              <a:rPr lang="cs-CZ" sz="3200" dirty="0">
                <a:cs typeface="Calibri"/>
              </a:rPr>
              <a:t/>
            </a:r>
            <a:br>
              <a:rPr lang="cs-CZ" sz="3200" dirty="0">
                <a:cs typeface="Calibri"/>
              </a:rPr>
            </a:br>
            <a:r>
              <a:rPr lang="cs-CZ" sz="3200" dirty="0">
                <a:cs typeface="Calibri"/>
              </a:rPr>
              <a:t/>
            </a:r>
            <a:br>
              <a:rPr lang="cs-CZ" sz="3200" dirty="0">
                <a:cs typeface="Calibri"/>
              </a:rPr>
            </a:br>
            <a:endParaRPr lang="cs-CZ" sz="3200" dirty="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>
                <a:solidFill>
                  <a:schemeClr val="accent2"/>
                </a:solidFill>
              </a:rPr>
              <a:t/>
            </a:r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512" y="2362200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B14389-B542-47F1-B99B-27800BF98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17605"/>
            <a:ext cx="10830542" cy="925313"/>
          </a:xfrm>
        </p:spPr>
        <p:txBody>
          <a:bodyPr lIns="91428" tIns="45714" rIns="91428" bIns="45714" anchor="t">
            <a:normAutofit/>
          </a:bodyPr>
          <a:lstStyle/>
          <a:p>
            <a:r>
              <a:rPr lang="cs-CZ" sz="3500">
                <a:ea typeface="Calibri"/>
                <a:cs typeface="Calibri"/>
              </a:rPr>
              <a:t>Abeceda fondů EU</a:t>
            </a:r>
            <a:endParaRPr lang="cs-CZ"/>
          </a:p>
        </p:txBody>
      </p:sp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8DAC9175-5AE7-4173-9478-9EFE569320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499"/>
          <a:stretch/>
        </p:blipFill>
        <p:spPr>
          <a:xfrm>
            <a:off x="1376752" y="1379027"/>
            <a:ext cx="3406058" cy="4862224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96" y="1462240"/>
            <a:ext cx="4695799" cy="46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73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420CA9C-BCBC-4229-80B9-5FE38ACD16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5760" y="158416"/>
            <a:ext cx="11577773" cy="969344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D4D037D-EF01-422C-969D-5420A0B99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675" y="1423219"/>
            <a:ext cx="11285061" cy="225422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37ECACD-6826-48B7-A393-4E59C13C3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75" y="3677448"/>
            <a:ext cx="6693538" cy="2254229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80E62AE-DA0E-4FB6-B4EA-91AC1F48E9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6213" y="3677447"/>
            <a:ext cx="4515835" cy="2292655"/>
          </a:xfrm>
          <a:prstGeom prst="rect">
            <a:avLst/>
          </a:prstGeom>
        </p:spPr>
      </p:pic>
      <p:pic>
        <p:nvPicPr>
          <p:cNvPr id="15" name="Grafický objekt 14" descr="Zaškrtnutí se souvislou výplní">
            <a:extLst>
              <a:ext uri="{FF2B5EF4-FFF2-40B4-BE49-F238E27FC236}">
                <a16:creationId xmlns:a16="http://schemas.microsoft.com/office/drawing/2014/main" id="{6F819D54-C17A-4365-A916-100DB3AF32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" y="1676399"/>
            <a:ext cx="457201" cy="457201"/>
          </a:xfrm>
          <a:prstGeom prst="rect">
            <a:avLst/>
          </a:prstGeom>
        </p:spPr>
      </p:pic>
      <p:pic>
        <p:nvPicPr>
          <p:cNvPr id="26" name="Grafický objekt 25" descr="Přesýpací hodiny 90% se souvislou výplní">
            <a:extLst>
              <a:ext uri="{FF2B5EF4-FFF2-40B4-BE49-F238E27FC236}">
                <a16:creationId xmlns:a16="http://schemas.microsoft.com/office/drawing/2014/main" id="{BFAD922B-F548-4EC4-AED7-FAA0A1C09C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224946" y="3887503"/>
            <a:ext cx="597687" cy="601674"/>
          </a:xfrm>
          <a:prstGeom prst="rect">
            <a:avLst/>
          </a:prstGeom>
        </p:spPr>
      </p:pic>
      <p:pic>
        <p:nvPicPr>
          <p:cNvPr id="27" name="Grafický objekt 26" descr="Zaškrtnutí se souvislou výplní">
            <a:extLst>
              <a:ext uri="{FF2B5EF4-FFF2-40B4-BE49-F238E27FC236}">
                <a16:creationId xmlns:a16="http://schemas.microsoft.com/office/drawing/2014/main" id="{39A0D266-7A16-43A5-8BA6-34E9322BEE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570843" y="1747282"/>
            <a:ext cx="457201" cy="457201"/>
          </a:xfrm>
          <a:prstGeom prst="rect">
            <a:avLst/>
          </a:prstGeom>
        </p:spPr>
      </p:pic>
      <p:pic>
        <p:nvPicPr>
          <p:cNvPr id="28" name="Grafický objekt 27" descr="Zaškrtnutí se souvislou výplní">
            <a:extLst>
              <a:ext uri="{FF2B5EF4-FFF2-40B4-BE49-F238E27FC236}">
                <a16:creationId xmlns:a16="http://schemas.microsoft.com/office/drawing/2014/main" id="{C1A4A815-ACC0-4323-8B5F-0045F1C26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767745" y="1739321"/>
            <a:ext cx="457201" cy="457201"/>
          </a:xfrm>
          <a:prstGeom prst="rect">
            <a:avLst/>
          </a:prstGeom>
        </p:spPr>
      </p:pic>
      <p:pic>
        <p:nvPicPr>
          <p:cNvPr id="29" name="Grafický objekt 28" descr="Zaškrtnutí se souvislou výplní">
            <a:extLst>
              <a:ext uri="{FF2B5EF4-FFF2-40B4-BE49-F238E27FC236}">
                <a16:creationId xmlns:a16="http://schemas.microsoft.com/office/drawing/2014/main" id="{757D22AB-C634-4D1B-9621-34AC29267C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609047" y="1762522"/>
            <a:ext cx="457201" cy="457201"/>
          </a:xfrm>
          <a:prstGeom prst="rect">
            <a:avLst/>
          </a:prstGeom>
        </p:spPr>
      </p:pic>
      <p:pic>
        <p:nvPicPr>
          <p:cNvPr id="30" name="Grafický objekt 29" descr="Zaškrtnutí se souvislou výplní">
            <a:extLst>
              <a:ext uri="{FF2B5EF4-FFF2-40B4-BE49-F238E27FC236}">
                <a16:creationId xmlns:a16="http://schemas.microsoft.com/office/drawing/2014/main" id="{2CA78B2F-EA3D-4AC4-ADF6-BFA75E7F48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" y="4033938"/>
            <a:ext cx="457201" cy="457201"/>
          </a:xfrm>
          <a:prstGeom prst="rect">
            <a:avLst/>
          </a:prstGeom>
        </p:spPr>
      </p:pic>
      <p:pic>
        <p:nvPicPr>
          <p:cNvPr id="31" name="Grafický objekt 30" descr="Zaškrtnutí se souvislou výplní">
            <a:extLst>
              <a:ext uri="{FF2B5EF4-FFF2-40B4-BE49-F238E27FC236}">
                <a16:creationId xmlns:a16="http://schemas.microsoft.com/office/drawing/2014/main" id="{85B16E84-273C-435F-A6F1-67A241F88B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83308" y="4043861"/>
            <a:ext cx="457201" cy="457201"/>
          </a:xfrm>
          <a:prstGeom prst="rect">
            <a:avLst/>
          </a:prstGeom>
        </p:spPr>
      </p:pic>
      <p:pic>
        <p:nvPicPr>
          <p:cNvPr id="32" name="Grafický objekt 31" descr="Zaškrtnutí se souvislou výplní">
            <a:extLst>
              <a:ext uri="{FF2B5EF4-FFF2-40B4-BE49-F238E27FC236}">
                <a16:creationId xmlns:a16="http://schemas.microsoft.com/office/drawing/2014/main" id="{9F9547D9-49D0-4321-AAD2-504E90693F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31616" y="3988147"/>
            <a:ext cx="457201" cy="457201"/>
          </a:xfrm>
          <a:prstGeom prst="rect">
            <a:avLst/>
          </a:prstGeom>
        </p:spPr>
      </p:pic>
      <p:pic>
        <p:nvPicPr>
          <p:cNvPr id="33" name="Grafický objekt 32" descr="Zaškrtnutí se souvislou výplní">
            <a:extLst>
              <a:ext uri="{FF2B5EF4-FFF2-40B4-BE49-F238E27FC236}">
                <a16:creationId xmlns:a16="http://schemas.microsoft.com/office/drawing/2014/main" id="{2DC66D22-7BF0-4FD7-8561-A99BD62BD8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580029" y="3988147"/>
            <a:ext cx="457201" cy="45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02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Podporované oblasti a příklady žadatelů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2B4AC051-67FC-415D-A91E-76BE6EE8E3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0190" y="1382581"/>
            <a:ext cx="9093320" cy="495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B14389-B542-47F1-B99B-27800BF98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28" tIns="45714" rIns="91428" bIns="45714" anchor="t">
            <a:normAutofit/>
          </a:bodyPr>
          <a:lstStyle/>
          <a:p>
            <a:r>
              <a:rPr lang="cs-CZ" sz="3500">
                <a:ea typeface="Calibri"/>
                <a:cs typeface="Calibri"/>
              </a:rPr>
              <a:t>Vyhlašované výzvy v r. 2022</a:t>
            </a:r>
            <a:endParaRPr lang="cs-CZ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0FAF50-ACD4-A90A-A138-BBABAAAC6DB9}"/>
              </a:ext>
            </a:extLst>
          </p:cNvPr>
          <p:cNvSpPr txBox="1"/>
          <p:nvPr/>
        </p:nvSpPr>
        <p:spPr>
          <a:xfrm>
            <a:off x="2893866" y="1606207"/>
            <a:ext cx="1760191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6600" b="1" dirty="0">
                <a:solidFill>
                  <a:srgbClr val="0C4CA3"/>
                </a:solidFill>
              </a:rPr>
              <a:t>181</a:t>
            </a:r>
            <a:r>
              <a:rPr lang="cs-CZ" sz="3600" b="1" dirty="0">
                <a:solidFill>
                  <a:srgbClr val="0C4CA3"/>
                </a:solidFill>
              </a:rPr>
              <a:t> </a:t>
            </a:r>
            <a:br>
              <a:rPr lang="cs-CZ" sz="3600" b="1" dirty="0">
                <a:solidFill>
                  <a:srgbClr val="0C4CA3"/>
                </a:solidFill>
              </a:rPr>
            </a:br>
            <a:r>
              <a:rPr lang="cs-CZ" sz="3600" b="1" dirty="0">
                <a:solidFill>
                  <a:srgbClr val="0C4CA3"/>
                </a:solidFill>
              </a:rPr>
              <a:t>výzev</a:t>
            </a:r>
            <a:endParaRPr lang="en-US" sz="3600" b="1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84466E1-F5B4-45F4-A2F3-32EAC21F3214}"/>
              </a:ext>
            </a:extLst>
          </p:cNvPr>
          <p:cNvSpPr txBox="1"/>
          <p:nvPr/>
        </p:nvSpPr>
        <p:spPr>
          <a:xfrm>
            <a:off x="7477589" y="1606206"/>
            <a:ext cx="1760191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6600" b="1" dirty="0">
                <a:solidFill>
                  <a:srgbClr val="0C4CA3"/>
                </a:solidFill>
              </a:rPr>
              <a:t>242</a:t>
            </a:r>
            <a:r>
              <a:rPr lang="cs-CZ" sz="3600" b="1" dirty="0">
                <a:solidFill>
                  <a:srgbClr val="0C4CA3"/>
                </a:solidFill>
              </a:rPr>
              <a:t> </a:t>
            </a:r>
            <a:br>
              <a:rPr lang="cs-CZ" sz="3600" b="1" dirty="0">
                <a:solidFill>
                  <a:srgbClr val="0C4CA3"/>
                </a:solidFill>
              </a:rPr>
            </a:br>
            <a:r>
              <a:rPr lang="cs-CZ" sz="3600" b="1" dirty="0">
                <a:solidFill>
                  <a:srgbClr val="0C4CA3"/>
                </a:solidFill>
              </a:rPr>
              <a:t>mld. Kč</a:t>
            </a:r>
            <a:endParaRPr lang="en-US" sz="3600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D44D3C4-8903-40D4-98B3-9DA345C58E36}"/>
              </a:ext>
            </a:extLst>
          </p:cNvPr>
          <p:cNvSpPr txBox="1"/>
          <p:nvPr/>
        </p:nvSpPr>
        <p:spPr>
          <a:xfrm>
            <a:off x="842332" y="3552235"/>
            <a:ext cx="10265917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2600" b="1" dirty="0"/>
              <a:t>Aktuálně vyhlášené výzvy a jejich harmonogramy naleznete na</a:t>
            </a:r>
            <a:endParaRPr lang="en-US" sz="2600" b="1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0A99817-29D7-4D28-A923-3D33D6AE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07" y="4328713"/>
            <a:ext cx="5128198" cy="1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9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C13593-8B57-4F9D-B80B-366A595A9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IROP 2021–2027, výzvy na rok 2022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789A76-AAB3-4D29-8591-62D1714E1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918" y="1506233"/>
            <a:ext cx="6052444" cy="4384104"/>
          </a:xfrm>
        </p:spPr>
        <p:txBody>
          <a:bodyPr lIns="91428" tIns="45714" rIns="91428" bIns="45714" anchor="t"/>
          <a:lstStyle/>
          <a:p>
            <a:pPr marL="450170" indent="-450170"/>
            <a:r>
              <a:rPr lang="cs-CZ" sz="1950" b="1"/>
              <a:t>7/2022</a:t>
            </a:r>
            <a:r>
              <a:rPr lang="cs-CZ" sz="1950"/>
              <a:t> – knihovny BĚŽÍ</a:t>
            </a:r>
          </a:p>
          <a:p>
            <a:pPr marL="450170" indent="-450170"/>
            <a:r>
              <a:rPr lang="cs-CZ" sz="1950" b="1"/>
              <a:t>8/2022</a:t>
            </a:r>
            <a:r>
              <a:rPr lang="cs-CZ" sz="1950"/>
              <a:t> – kybernetická bezpečnost BĚŽÍ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8/2022</a:t>
            </a:r>
            <a:r>
              <a:rPr lang="cs-CZ" sz="1950"/>
              <a:t> – MŠ, IZS, </a:t>
            </a:r>
            <a:r>
              <a:rPr lang="cs-CZ" sz="1950" err="1"/>
              <a:t>eGoverment</a:t>
            </a:r>
            <a:r>
              <a:rPr lang="cs-CZ" sz="1950"/>
              <a:t> a kybernetická bezpečnost BĚŽÍ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9/2022 </a:t>
            </a:r>
            <a:r>
              <a:rPr lang="cs-CZ" sz="1950"/>
              <a:t>– Sociální služby, Knihovny (ITI), IZS – PČR a HZS, MŠ (ITI), silnice II. třídy, ZŠ, sociální bydlení, nízkoemisní a bezemisní vozidla pro veřejnou dopravu, eGovernment a kyberbezpečnost (ITI)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10/2022</a:t>
            </a:r>
            <a:r>
              <a:rPr lang="cs-CZ" sz="1950"/>
              <a:t> –  sociální služby (ITI), zdravotní následná péče, muzea, </a:t>
            </a:r>
            <a:r>
              <a:rPr lang="cs-CZ" sz="1950" err="1"/>
              <a:t>cyklodoprava</a:t>
            </a:r>
            <a:r>
              <a:rPr lang="cs-CZ" sz="1950"/>
              <a:t>, ZŠ (ITI), sociální bydlení (ITI), nízkoemisní a bezemisní vozidla pro veřejnou dopravu (ITI), nemotorová doprava, SŠ, neveřejná síťová infrastruktura veřejné správy, vzdělávání (CLLD), sociální služby (CLLD)   </a:t>
            </a:r>
            <a:endParaRPr lang="cs-CZ" sz="1950">
              <a:cs typeface="Calibri"/>
            </a:endParaRPr>
          </a:p>
          <a:p>
            <a:pPr marL="0" indent="0">
              <a:buNone/>
            </a:pPr>
            <a:r>
              <a:rPr lang="cs-CZ" sz="1367" dirty="0">
                <a:hlinkClick r:id="rId3"/>
              </a:rPr>
              <a:t>IROP - Ministerstvo pro místní rozvoj ČR - Plánované výzvy IROP 2021–2027 (mmr.cz)</a:t>
            </a:r>
            <a:endParaRPr lang="cs-CZ" sz="1367" dirty="0"/>
          </a:p>
        </p:txBody>
      </p:sp>
      <p:pic>
        <p:nvPicPr>
          <p:cNvPr id="4" name="Picture Placeholder 8">
            <a:extLst>
              <a:ext uri="{FF2B5EF4-FFF2-40B4-BE49-F238E27FC236}">
                <a16:creationId xmlns:a16="http://schemas.microsoft.com/office/drawing/2014/main" id="{6A5982E9-D404-4EE0-A33F-5086D130CD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689" r="-744"/>
          <a:stretch/>
        </p:blipFill>
        <p:spPr>
          <a:xfrm>
            <a:off x="6836470" y="1505067"/>
            <a:ext cx="4895702" cy="2829499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C4D8843B-74C0-4C4F-94B1-4448D3AAD663}"/>
              </a:ext>
            </a:extLst>
          </p:cNvPr>
          <p:cNvSpPr txBox="1"/>
          <p:nvPr/>
        </p:nvSpPr>
        <p:spPr>
          <a:xfrm>
            <a:off x="6325656" y="4196757"/>
            <a:ext cx="5917960" cy="571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09">
              <a:spcBef>
                <a:spcPts val="977"/>
              </a:spcBef>
              <a:buClr>
                <a:srgbClr val="1D70B8"/>
              </a:buClr>
              <a:defRPr/>
            </a:pPr>
            <a:r>
              <a:rPr lang="cs-CZ" sz="1563" b="1" dirty="0">
                <a:solidFill>
                  <a:srgbClr val="17365D"/>
                </a:solidFill>
                <a:latin typeface="Calibri"/>
                <a:sym typeface="Arial"/>
              </a:rPr>
              <a:t>V ČR jsou v období 2021–2027 zastoupeny nově všechny tři kategorie regionů s odlišnou mírou spolufinancování z prostředků EU:</a:t>
            </a:r>
            <a:endParaRPr lang="cs-CZ" sz="1563" b="1" dirty="0">
              <a:solidFill>
                <a:srgbClr val="262626"/>
              </a:solidFill>
              <a:latin typeface="Calibri"/>
              <a:sym typeface="Arial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E8173-AF16-442C-93CA-CB42EDC64B1E}"/>
              </a:ext>
            </a:extLst>
          </p:cNvPr>
          <p:cNvSpPr/>
          <p:nvPr/>
        </p:nvSpPr>
        <p:spPr>
          <a:xfrm>
            <a:off x="6624005" y="4927263"/>
            <a:ext cx="1678724" cy="307422"/>
          </a:xfrm>
          <a:prstGeom prst="rect">
            <a:avLst/>
          </a:prstGeom>
          <a:solidFill>
            <a:srgbClr val="FDC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Více rozvinuté 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VRR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9AA7F5-A55E-4BDA-8907-87466482F4AC}"/>
              </a:ext>
            </a:extLst>
          </p:cNvPr>
          <p:cNvSpPr/>
          <p:nvPr/>
        </p:nvSpPr>
        <p:spPr>
          <a:xfrm>
            <a:off x="6624005" y="5271285"/>
            <a:ext cx="1678724" cy="307422"/>
          </a:xfrm>
          <a:prstGeom prst="rect">
            <a:avLst/>
          </a:prstGeom>
          <a:solidFill>
            <a:srgbClr val="1A4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Přechodové </a:t>
            </a:r>
            <a:br>
              <a:rPr lang="cs-CZ" sz="1172" b="1" dirty="0">
                <a:solidFill>
                  <a:prstClr val="white"/>
                </a:solidFill>
                <a:latin typeface="Calibri"/>
              </a:rPr>
            </a:br>
            <a:r>
              <a:rPr lang="cs-CZ" sz="1172" b="1" dirty="0">
                <a:solidFill>
                  <a:prstClr val="white"/>
                </a:solidFill>
                <a:latin typeface="Calibri"/>
              </a:rPr>
              <a:t>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PR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70B7A0F-337B-4994-B10E-579F5A22A772}"/>
              </a:ext>
            </a:extLst>
          </p:cNvPr>
          <p:cNvSpPr/>
          <p:nvPr/>
        </p:nvSpPr>
        <p:spPr>
          <a:xfrm>
            <a:off x="6624005" y="5615306"/>
            <a:ext cx="1678724" cy="307422"/>
          </a:xfrm>
          <a:prstGeom prst="rect">
            <a:avLst/>
          </a:prstGeom>
          <a:solidFill>
            <a:srgbClr val="A3B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Méně rozvinuté 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MRR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55B388AB-D7EE-483C-9127-C65572689F9D}"/>
              </a:ext>
            </a:extLst>
          </p:cNvPr>
          <p:cNvSpPr/>
          <p:nvPr/>
        </p:nvSpPr>
        <p:spPr>
          <a:xfrm>
            <a:off x="8344336" y="4927263"/>
            <a:ext cx="3271358" cy="307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40 %</a:t>
            </a: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2F3588D9-7999-4F27-AF7D-AE9F58886B00}"/>
              </a:ext>
            </a:extLst>
          </p:cNvPr>
          <p:cNvSpPr/>
          <p:nvPr/>
        </p:nvSpPr>
        <p:spPr>
          <a:xfrm>
            <a:off x="8344336" y="5271285"/>
            <a:ext cx="3271358" cy="3074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70 %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FAC7B8B9-3157-49FF-B084-10FBD58A2717}"/>
              </a:ext>
            </a:extLst>
          </p:cNvPr>
          <p:cNvSpPr/>
          <p:nvPr/>
        </p:nvSpPr>
        <p:spPr>
          <a:xfrm>
            <a:off x="8344336" y="5615306"/>
            <a:ext cx="3271358" cy="307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85 %</a:t>
            </a:r>
          </a:p>
        </p:txBody>
      </p:sp>
    </p:spTree>
    <p:extLst>
      <p:ext uri="{BB962C8B-B14F-4D97-AF65-F5344CB8AC3E}">
        <p14:creationId xmlns:p14="http://schemas.microsoft.com/office/powerpoint/2010/main" val="2978224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2A9A984-AED4-4990-9922-A7E960154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 ČR 2023–2024</a:t>
            </a:r>
          </a:p>
        </p:txBody>
      </p:sp>
    </p:spTree>
    <p:extLst>
      <p:ext uri="{BB962C8B-B14F-4D97-AF65-F5344CB8AC3E}">
        <p14:creationId xmlns:p14="http://schemas.microsoft.com/office/powerpoint/2010/main" val="2735212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680DC78-870D-45BB-8ADB-F8B0A6608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 21–22: stav plnění aktivit</a:t>
            </a:r>
          </a:p>
        </p:txBody>
      </p:sp>
      <p:pic>
        <p:nvPicPr>
          <p:cNvPr id="25" name="Obrázek 24">
            <a:extLst>
              <a:ext uri="{FF2B5EF4-FFF2-40B4-BE49-F238E27FC236}">
                <a16:creationId xmlns:a16="http://schemas.microsoft.com/office/drawing/2014/main" id="{551ABE2C-0D95-4896-A69D-049085DBA3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  <p:sp>
        <p:nvSpPr>
          <p:cNvPr id="30" name="TextovéPole 29">
            <a:extLst>
              <a:ext uri="{FF2B5EF4-FFF2-40B4-BE49-F238E27FC236}">
                <a16:creationId xmlns:a16="http://schemas.microsoft.com/office/drawing/2014/main" id="{B7030018-BD35-46BA-9485-922E2E36D29A}"/>
              </a:ext>
            </a:extLst>
          </p:cNvPr>
          <p:cNvSpPr txBox="1"/>
          <p:nvPr/>
        </p:nvSpPr>
        <p:spPr>
          <a:xfrm>
            <a:off x="6751015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31. 8.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Venkov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1B956C40-0BCB-46BD-BE8C-C754360B5F6B}"/>
              </a:ext>
            </a:extLst>
          </p:cNvPr>
          <p:cNvSpPr txBox="1"/>
          <p:nvPr/>
        </p:nvSpPr>
        <p:spPr>
          <a:xfrm>
            <a:off x="3312360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26. 8.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Regiony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24D15C0C-4E11-4071-BF64-2FE5B7E44392}"/>
              </a:ext>
            </a:extLst>
          </p:cNvPr>
          <p:cNvSpPr txBox="1"/>
          <p:nvPr/>
        </p:nvSpPr>
        <p:spPr>
          <a:xfrm>
            <a:off x="4995060" y="5352066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30. 8.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Města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D0729470-229A-4140-A756-BA94447F3B44}"/>
              </a:ext>
            </a:extLst>
          </p:cNvPr>
          <p:cNvSpPr txBox="1"/>
          <p:nvPr/>
        </p:nvSpPr>
        <p:spPr>
          <a:xfrm>
            <a:off x="10152224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14. 11.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NSK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0E83A914-3119-4572-8A4F-C126395B7DD2}"/>
              </a:ext>
            </a:extLst>
          </p:cNvPr>
          <p:cNvSpPr txBox="1"/>
          <p:nvPr/>
        </p:nvSpPr>
        <p:spPr>
          <a:xfrm>
            <a:off x="8424618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7. 9.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SRR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graphicFrame>
        <p:nvGraphicFramePr>
          <p:cNvPr id="35" name="Graf 34">
            <a:extLst>
              <a:ext uri="{FF2B5EF4-FFF2-40B4-BE49-F238E27FC236}">
                <a16:creationId xmlns:a16="http://schemas.microsoft.com/office/drawing/2014/main" id="{C8D1AE32-B854-4CDE-89B8-1AC96B2F57F8}"/>
              </a:ext>
              <a:ext uri="{147F2762-F138-4A5C-976F-8EAC2B608ADB}">
                <a16:predDERef xmlns:a16="http://schemas.microsoft.com/office/drawing/2014/main" pred="{3CDAF1BB-25FC-40D8-8665-93C4B431C3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165747"/>
              </p:ext>
            </p:extLst>
          </p:nvPr>
        </p:nvGraphicFramePr>
        <p:xfrm>
          <a:off x="6328621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Graf 35">
            <a:extLst>
              <a:ext uri="{FF2B5EF4-FFF2-40B4-BE49-F238E27FC236}">
                <a16:creationId xmlns:a16="http://schemas.microsoft.com/office/drawing/2014/main" id="{B79D0ACB-0B39-44E0-B40B-A0A4032B4B19}"/>
              </a:ext>
              <a:ext uri="{147F2762-F138-4A5C-976F-8EAC2B608ADB}">
                <a16:predDERef xmlns:a16="http://schemas.microsoft.com/office/drawing/2014/main" pred="{BCBDF127-5E53-5846-B2DF-4D9D95E0AD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72212"/>
              </p:ext>
            </p:extLst>
          </p:nvPr>
        </p:nvGraphicFramePr>
        <p:xfrm>
          <a:off x="3578414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7" name="Zástupný symbol pro obsah 10">
            <a:extLst>
              <a:ext uri="{FF2B5EF4-FFF2-40B4-BE49-F238E27FC236}">
                <a16:creationId xmlns:a16="http://schemas.microsoft.com/office/drawing/2014/main" id="{43F010C9-268F-4894-8E70-AAA8A8F4DD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615" y="1378064"/>
            <a:ext cx="820243" cy="820243"/>
          </a:xfrm>
          <a:prstGeom prst="rect">
            <a:avLst/>
          </a:prstGeom>
        </p:spPr>
      </p:pic>
      <p:pic>
        <p:nvPicPr>
          <p:cNvPr id="38" name="Obrázek 37">
            <a:extLst>
              <a:ext uri="{FF2B5EF4-FFF2-40B4-BE49-F238E27FC236}">
                <a16:creationId xmlns:a16="http://schemas.microsoft.com/office/drawing/2014/main" id="{BEE08B9A-EDDA-4767-9B03-6B38A2A0E7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71" y="1378064"/>
            <a:ext cx="820243" cy="820243"/>
          </a:xfrm>
          <a:prstGeom prst="rect">
            <a:avLst/>
          </a:prstGeom>
        </p:spPr>
      </p:pic>
      <p:pic>
        <p:nvPicPr>
          <p:cNvPr id="39" name="Obrázek 38">
            <a:extLst>
              <a:ext uri="{FF2B5EF4-FFF2-40B4-BE49-F238E27FC236}">
                <a16:creationId xmlns:a16="http://schemas.microsoft.com/office/drawing/2014/main" id="{36E123C7-92E4-4BC1-A30D-7F8742085F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191" y="1378063"/>
            <a:ext cx="819267" cy="819267"/>
          </a:xfrm>
          <a:prstGeom prst="rect">
            <a:avLst/>
          </a:prstGeom>
        </p:spPr>
      </p:pic>
      <p:pic>
        <p:nvPicPr>
          <p:cNvPr id="40" name="Obrázek 39">
            <a:extLst>
              <a:ext uri="{FF2B5EF4-FFF2-40B4-BE49-F238E27FC236}">
                <a16:creationId xmlns:a16="http://schemas.microsoft.com/office/drawing/2014/main" id="{E30C3A7D-FCDE-44C7-BE77-684AF48D1C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687" y="1378063"/>
            <a:ext cx="819267" cy="819267"/>
          </a:xfrm>
          <a:prstGeom prst="rect">
            <a:avLst/>
          </a:prstGeom>
        </p:spPr>
      </p:pic>
      <p:sp>
        <p:nvSpPr>
          <p:cNvPr id="41" name="Zástupný obsah 3">
            <a:extLst>
              <a:ext uri="{FF2B5EF4-FFF2-40B4-BE49-F238E27FC236}">
                <a16:creationId xmlns:a16="http://schemas.microsoft.com/office/drawing/2014/main" id="{BD1D8553-9DDE-4EF8-A47C-2AB6E34B063F}"/>
              </a:ext>
            </a:extLst>
          </p:cNvPr>
          <p:cNvSpPr txBox="1">
            <a:spLocks/>
          </p:cNvSpPr>
          <p:nvPr/>
        </p:nvSpPr>
        <p:spPr>
          <a:xfrm>
            <a:off x="3848667" y="20681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Metropole a Aglomerace</a:t>
            </a:r>
          </a:p>
        </p:txBody>
      </p:sp>
      <p:sp>
        <p:nvSpPr>
          <p:cNvPr id="42" name="Zástupný obsah 3">
            <a:extLst>
              <a:ext uri="{FF2B5EF4-FFF2-40B4-BE49-F238E27FC236}">
                <a16:creationId xmlns:a16="http://schemas.microsoft.com/office/drawing/2014/main" id="{D3F3629B-E7D2-4A2B-89BF-15CBEC12378B}"/>
              </a:ext>
            </a:extLst>
          </p:cNvPr>
          <p:cNvSpPr txBox="1">
            <a:spLocks/>
          </p:cNvSpPr>
          <p:nvPr/>
        </p:nvSpPr>
        <p:spPr>
          <a:xfrm>
            <a:off x="6618093" y="20715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Regionální centra</a:t>
            </a:r>
          </a:p>
        </p:txBody>
      </p:sp>
      <p:sp>
        <p:nvSpPr>
          <p:cNvPr id="43" name="Zástupný obsah 3">
            <a:extLst>
              <a:ext uri="{FF2B5EF4-FFF2-40B4-BE49-F238E27FC236}">
                <a16:creationId xmlns:a16="http://schemas.microsoft.com/office/drawing/2014/main" id="{BC013424-01C2-48D0-BF9A-C606C6A22840}"/>
              </a:ext>
            </a:extLst>
          </p:cNvPr>
          <p:cNvSpPr txBox="1">
            <a:spLocks/>
          </p:cNvSpPr>
          <p:nvPr/>
        </p:nvSpPr>
        <p:spPr>
          <a:xfrm>
            <a:off x="9115155" y="2070561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HSOÚ</a:t>
            </a:r>
          </a:p>
        </p:txBody>
      </p:sp>
      <p:sp>
        <p:nvSpPr>
          <p:cNvPr id="44" name="Zástupný obsah 3">
            <a:extLst>
              <a:ext uri="{FF2B5EF4-FFF2-40B4-BE49-F238E27FC236}">
                <a16:creationId xmlns:a16="http://schemas.microsoft.com/office/drawing/2014/main" id="{BBA57C57-3652-43A9-86A6-B1A6DE5721E4}"/>
              </a:ext>
            </a:extLst>
          </p:cNvPr>
          <p:cNvSpPr txBox="1">
            <a:spLocks/>
          </p:cNvSpPr>
          <p:nvPr/>
        </p:nvSpPr>
        <p:spPr>
          <a:xfrm>
            <a:off x="690086" y="20681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Celkem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2BC7F4CE-7987-4CC4-9167-2B254B2C1ADD}"/>
              </a:ext>
            </a:extLst>
          </p:cNvPr>
          <p:cNvSpPr txBox="1"/>
          <p:nvPr/>
        </p:nvSpPr>
        <p:spPr>
          <a:xfrm>
            <a:off x="4840445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36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932CB67A-989B-479D-8520-0C8B7E324CFD}"/>
              </a:ext>
            </a:extLst>
          </p:cNvPr>
          <p:cNvSpPr txBox="1"/>
          <p:nvPr/>
        </p:nvSpPr>
        <p:spPr>
          <a:xfrm>
            <a:off x="7590652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53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0A541235-C124-425B-BDFD-B978F9C4F690}"/>
              </a:ext>
            </a:extLst>
          </p:cNvPr>
          <p:cNvSpPr txBox="1"/>
          <p:nvPr/>
        </p:nvSpPr>
        <p:spPr>
          <a:xfrm>
            <a:off x="10161837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16FC2FCB-1393-43AA-A4F3-D8EAAE369F44}"/>
              </a:ext>
            </a:extLst>
          </p:cNvPr>
          <p:cNvSpPr txBox="1"/>
          <p:nvPr/>
        </p:nvSpPr>
        <p:spPr>
          <a:xfrm>
            <a:off x="1454428" y="3691289"/>
            <a:ext cx="11331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>
                <a:solidFill>
                  <a:schemeClr val="tx1">
                    <a:lumMod val="50000"/>
                    <a:lumOff val="50000"/>
                  </a:schemeClr>
                </a:solidFill>
              </a:rPr>
              <a:t>107</a:t>
            </a:r>
          </a:p>
        </p:txBody>
      </p:sp>
      <p:graphicFrame>
        <p:nvGraphicFramePr>
          <p:cNvPr id="50" name="Graf 49">
            <a:extLst>
              <a:ext uri="{FF2B5EF4-FFF2-40B4-BE49-F238E27FC236}">
                <a16:creationId xmlns:a16="http://schemas.microsoft.com/office/drawing/2014/main" id="{CABA042A-D6AF-435D-8751-6BD2717F69A0}"/>
              </a:ext>
              <a:ext uri="{147F2762-F138-4A5C-976F-8EAC2B608ADB}">
                <a16:predDERef xmlns:a16="http://schemas.microsoft.com/office/drawing/2014/main" pred="{66D18B44-D525-4E39-9448-50296122B1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565003"/>
              </p:ext>
            </p:extLst>
          </p:nvPr>
        </p:nvGraphicFramePr>
        <p:xfrm>
          <a:off x="-319013" y="2068174"/>
          <a:ext cx="46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2" name="Graf 51">
            <a:extLst>
              <a:ext uri="{FF2B5EF4-FFF2-40B4-BE49-F238E27FC236}">
                <a16:creationId xmlns:a16="http://schemas.microsoft.com/office/drawing/2014/main" id="{5D713A79-1B18-441B-8BD7-A94CD606CA9F}"/>
              </a:ext>
              <a:ext uri="{147F2762-F138-4A5C-976F-8EAC2B608ADB}">
                <a16:predDERef xmlns:a16="http://schemas.microsoft.com/office/drawing/2014/main" pred="{89077E88-251F-2345-A82A-99C0091F70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333889"/>
              </p:ext>
            </p:extLst>
          </p:nvPr>
        </p:nvGraphicFramePr>
        <p:xfrm>
          <a:off x="8877228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3194801127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9" ma:contentTypeDescription="Vytvoří nový dokument" ma:contentTypeScope="" ma:versionID="ed381681f88c5a65880af36e43e52388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78a231ee8dacb1aca20c30cd34283bc4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C5A50D-16C2-49A5-9BCE-6252C91DAF9F}">
  <ds:schemaRefs>
    <ds:schemaRef ds:uri="http://purl.org/dc/terms/"/>
    <ds:schemaRef ds:uri="http://schemas.openxmlformats.org/package/2006/metadata/core-properties"/>
    <ds:schemaRef ds:uri="a867a263-4c00-4944-a435-72febfd70997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e529b29-b2bb-4f0f-bf76-47ede62a77b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A4F2ACF-9685-4E3D-BA4B-EB67E1E10F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529b29-b2bb-4f0f-bf76-47ede62a77b9"/>
    <ds:schemaRef ds:uri="a867a263-4c00-4944-a435-72febfd709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1103</Words>
  <Application>Microsoft Office PowerPoint</Application>
  <PresentationFormat>Vlastní</PresentationFormat>
  <Paragraphs>170</Paragraphs>
  <Slides>20</Slides>
  <Notes>15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18</vt:i4>
      </vt:variant>
      <vt:variant>
        <vt:lpstr>Nadpisy snímků</vt:lpstr>
      </vt:variant>
      <vt:variant>
        <vt:i4>20</vt:i4>
      </vt:variant>
    </vt:vector>
  </HeadingPairs>
  <TitlesOfParts>
    <vt:vector size="45" baseType="lpstr">
      <vt:lpstr>Arial</vt:lpstr>
      <vt:lpstr>Arial,Sans-Serif</vt:lpstr>
      <vt:lpstr>Calibri</vt:lpstr>
      <vt:lpstr>Calibri Light</vt:lpstr>
      <vt:lpstr>Courier New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1_Šablona final</vt:lpstr>
      <vt:lpstr>2_Šablona final</vt:lpstr>
      <vt:lpstr>Aktuální informace z Ministerstva pro místní rozvoj Odbor strategií a analýz regionální politiky a politiky bydlení </vt:lpstr>
      <vt:lpstr>Aktuální informace o programovém období 2021–2027</vt:lpstr>
      <vt:lpstr>Abeceda fondů EU</vt:lpstr>
      <vt:lpstr>Prezentace aplikace PowerPoint</vt:lpstr>
      <vt:lpstr>Podporované oblasti a příklady žadatelů</vt:lpstr>
      <vt:lpstr>Vyhlašované výzvy v r. 2022</vt:lpstr>
      <vt:lpstr>IROP 2021–2027, výzvy na rok 2022</vt:lpstr>
      <vt:lpstr>Akční plán SRR ČR 2023–2024</vt:lpstr>
      <vt:lpstr>Akční plán SRR 21–22: stav plnění aktivit</vt:lpstr>
      <vt:lpstr>Co se změnilo?</vt:lpstr>
      <vt:lpstr>Využití výstupů Koordinace HSOÚ</vt:lpstr>
      <vt:lpstr>Vymezení regionálních center nižšího řádu</vt:lpstr>
      <vt:lpstr>Národní plán obnovy</vt:lpstr>
      <vt:lpstr>Stav sBF (2.8.1) a nBF (2.8.2)</vt:lpstr>
      <vt:lpstr>Ostatní</vt:lpstr>
      <vt:lpstr>Regionální akční plán</vt:lpstr>
      <vt:lpstr>Hodnocení CLLD 2021–2027</vt:lpstr>
      <vt:lpstr>Hodnocení ITI 2021–2027</vt:lpstr>
      <vt:lpstr>CZ PRES – další aktivity a akce regionální politiky </vt:lpstr>
      <vt:lpstr>Děkujeme za pozornost.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5</cp:revision>
  <cp:lastPrinted>2022-08-29T13:17:11Z</cp:lastPrinted>
  <dcterms:created xsi:type="dcterms:W3CDTF">2021-09-20T08:57:58Z</dcterms:created>
  <dcterms:modified xsi:type="dcterms:W3CDTF">2022-09-12T04:36:15Z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