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sldIdLst>
    <p:sldId id="288" r:id="rId2"/>
    <p:sldId id="281" r:id="rId3"/>
    <p:sldId id="292" r:id="rId4"/>
    <p:sldId id="285" r:id="rId5"/>
    <p:sldId id="291" r:id="rId6"/>
    <p:sldId id="283" r:id="rId7"/>
    <p:sldId id="286" r:id="rId8"/>
    <p:sldId id="287" r:id="rId9"/>
    <p:sldId id="290" r:id="rId10"/>
  </p:sldIdLst>
  <p:sldSz cx="12192000" cy="6858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B8D"/>
    <a:srgbClr val="034DA2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Střední styl 1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75DCB02-9BB8-47FD-8907-85C794F793BA}" styleName="Styl s motivem 1 – zvýraznění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63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2770744-93F9-4E20-8CDB-AED1884AC8A2}" type="doc">
      <dgm:prSet loTypeId="urn:microsoft.com/office/officeart/2005/8/layout/chevron1" loCatId="process" qsTypeId="urn:microsoft.com/office/officeart/2005/8/quickstyle/simple1" qsCatId="simple" csTypeId="urn:microsoft.com/office/officeart/2005/8/colors/colorful1" csCatId="colorful" phldr="1"/>
      <dgm:spPr/>
    </dgm:pt>
    <dgm:pt modelId="{9046B1BF-DABD-43D3-B86B-2492F52AC03E}">
      <dgm:prSet phldrT="[Text]"/>
      <dgm:spPr/>
      <dgm:t>
        <a:bodyPr/>
        <a:lstStyle/>
        <a:p>
          <a:r>
            <a:rPr lang="cs-CZ" dirty="0"/>
            <a:t>Vyhlášení výzvy (cca 16.6.2022)</a:t>
          </a:r>
        </a:p>
      </dgm:t>
    </dgm:pt>
    <dgm:pt modelId="{C98C3C95-FC1C-4AEC-BBD6-D5C12C8CAC04}" type="parTrans" cxnId="{9A248DE7-0CBF-4178-A103-3F3B27D1A388}">
      <dgm:prSet/>
      <dgm:spPr/>
      <dgm:t>
        <a:bodyPr/>
        <a:lstStyle/>
        <a:p>
          <a:endParaRPr lang="cs-CZ"/>
        </a:p>
      </dgm:t>
    </dgm:pt>
    <dgm:pt modelId="{1FCDAB25-716A-49FA-B272-7886961C4479}" type="sibTrans" cxnId="{9A248DE7-0CBF-4178-A103-3F3B27D1A388}">
      <dgm:prSet/>
      <dgm:spPr/>
      <dgm:t>
        <a:bodyPr/>
        <a:lstStyle/>
        <a:p>
          <a:endParaRPr lang="cs-CZ"/>
        </a:p>
      </dgm:t>
    </dgm:pt>
    <dgm:pt modelId="{0F7206CE-391C-445D-8E44-381C222FC17D}">
      <dgm:prSet phldrT="[Text]"/>
      <dgm:spPr/>
      <dgm:t>
        <a:bodyPr/>
        <a:lstStyle/>
        <a:p>
          <a:r>
            <a:rPr lang="cs-CZ" dirty="0"/>
            <a:t>Participace ze strany RSK při prvním kole hodnocení (začátek září)</a:t>
          </a:r>
        </a:p>
      </dgm:t>
    </dgm:pt>
    <dgm:pt modelId="{61CB9E41-7FE3-432E-A535-2733D82DF3A3}" type="parTrans" cxnId="{1B5888E6-EFC6-42BA-9E3A-1500B680F849}">
      <dgm:prSet/>
      <dgm:spPr/>
      <dgm:t>
        <a:bodyPr/>
        <a:lstStyle/>
        <a:p>
          <a:endParaRPr lang="cs-CZ"/>
        </a:p>
      </dgm:t>
    </dgm:pt>
    <dgm:pt modelId="{1C6F55E7-303C-4718-9B7F-C75181D4E2E5}" type="sibTrans" cxnId="{1B5888E6-EFC6-42BA-9E3A-1500B680F849}">
      <dgm:prSet/>
      <dgm:spPr/>
      <dgm:t>
        <a:bodyPr/>
        <a:lstStyle/>
        <a:p>
          <a:endParaRPr lang="cs-CZ"/>
        </a:p>
      </dgm:t>
    </dgm:pt>
    <dgm:pt modelId="{F6FDDFC4-6C61-47FF-A3B2-B6E6B0D1C418}">
      <dgm:prSet phldrT="[Text]"/>
      <dgm:spPr/>
      <dgm:t>
        <a:bodyPr/>
        <a:lstStyle/>
        <a:p>
          <a:r>
            <a:rPr lang="cs-CZ" dirty="0"/>
            <a:t>Druhé kolo hodnocení ze strany expertní komise sestavené MKČR (polovina až konec září)</a:t>
          </a:r>
        </a:p>
      </dgm:t>
    </dgm:pt>
    <dgm:pt modelId="{77F0ED40-F097-4D20-BFCD-655E7988487C}" type="parTrans" cxnId="{1A39E6B8-C2E6-44B5-B302-10A8DCDA283F}">
      <dgm:prSet/>
      <dgm:spPr/>
      <dgm:t>
        <a:bodyPr/>
        <a:lstStyle/>
        <a:p>
          <a:endParaRPr lang="cs-CZ"/>
        </a:p>
      </dgm:t>
    </dgm:pt>
    <dgm:pt modelId="{02769886-DEED-4164-85AE-4F7D7CE722BA}" type="sibTrans" cxnId="{1A39E6B8-C2E6-44B5-B302-10A8DCDA283F}">
      <dgm:prSet/>
      <dgm:spPr/>
      <dgm:t>
        <a:bodyPr/>
        <a:lstStyle/>
        <a:p>
          <a:endParaRPr lang="cs-CZ"/>
        </a:p>
      </dgm:t>
    </dgm:pt>
    <dgm:pt modelId="{6FE35961-587E-41FC-8A0A-9F9E918F442F}">
      <dgm:prSet phldrT="[Text]"/>
      <dgm:spPr/>
      <dgm:t>
        <a:bodyPr/>
        <a:lstStyle/>
        <a:p>
          <a:r>
            <a:rPr lang="cs-CZ" dirty="0"/>
            <a:t>příjem žádostí     (od 16.6.2022 do 11.8.2022</a:t>
          </a:r>
        </a:p>
      </dgm:t>
    </dgm:pt>
    <dgm:pt modelId="{73281163-E858-4E9C-8CB5-3EDB4D6C6375}" type="parTrans" cxnId="{9E14F92E-BFAA-4DB9-8608-642E703ED951}">
      <dgm:prSet/>
      <dgm:spPr/>
      <dgm:t>
        <a:bodyPr/>
        <a:lstStyle/>
        <a:p>
          <a:endParaRPr lang="cs-CZ"/>
        </a:p>
      </dgm:t>
    </dgm:pt>
    <dgm:pt modelId="{A9C9A9CF-1D3C-48CA-AAC9-C95D26B2AFC1}" type="sibTrans" cxnId="{9E14F92E-BFAA-4DB9-8608-642E703ED951}">
      <dgm:prSet/>
      <dgm:spPr/>
      <dgm:t>
        <a:bodyPr/>
        <a:lstStyle/>
        <a:p>
          <a:endParaRPr lang="cs-CZ"/>
        </a:p>
      </dgm:t>
    </dgm:pt>
    <dgm:pt modelId="{A9E19AAF-4645-42D5-A8E0-5D99411F0412}">
      <dgm:prSet phldrT="[Text]"/>
      <dgm:spPr/>
      <dgm:t>
        <a:bodyPr/>
        <a:lstStyle/>
        <a:p>
          <a:r>
            <a:rPr lang="cs-CZ" dirty="0"/>
            <a:t>vyhodnocení způsobilosti resp. formální kontrola (cca 14 dnů)</a:t>
          </a:r>
        </a:p>
      </dgm:t>
    </dgm:pt>
    <dgm:pt modelId="{3B651211-B229-449F-8923-2FE2A0F4A180}" type="parTrans" cxnId="{4462ACB7-E2EF-4AD3-9708-28370BE988DB}">
      <dgm:prSet/>
      <dgm:spPr/>
      <dgm:t>
        <a:bodyPr/>
        <a:lstStyle/>
        <a:p>
          <a:endParaRPr lang="cs-CZ"/>
        </a:p>
      </dgm:t>
    </dgm:pt>
    <dgm:pt modelId="{77BB2108-2E97-4855-94C0-A77A35C2099D}" type="sibTrans" cxnId="{4462ACB7-E2EF-4AD3-9708-28370BE988DB}">
      <dgm:prSet/>
      <dgm:spPr/>
      <dgm:t>
        <a:bodyPr/>
        <a:lstStyle/>
        <a:p>
          <a:endParaRPr lang="cs-CZ"/>
        </a:p>
      </dgm:t>
    </dgm:pt>
    <dgm:pt modelId="{A85D0E0D-531A-4111-8302-269A18059F6D}" type="pres">
      <dgm:prSet presAssocID="{62770744-93F9-4E20-8CDB-AED1884AC8A2}" presName="Name0" presStyleCnt="0">
        <dgm:presLayoutVars>
          <dgm:dir/>
          <dgm:animLvl val="lvl"/>
          <dgm:resizeHandles val="exact"/>
        </dgm:presLayoutVars>
      </dgm:prSet>
      <dgm:spPr/>
    </dgm:pt>
    <dgm:pt modelId="{0EA16B2C-F251-4C6E-B2FD-16B4A6AAAC29}" type="pres">
      <dgm:prSet presAssocID="{9046B1BF-DABD-43D3-B86B-2492F52AC03E}" presName="parTxOnly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5F9280D-1290-463B-9CE2-F440B2E7EBB5}" type="pres">
      <dgm:prSet presAssocID="{1FCDAB25-716A-49FA-B272-7886961C4479}" presName="parTxOnlySpace" presStyleCnt="0"/>
      <dgm:spPr/>
    </dgm:pt>
    <dgm:pt modelId="{B572E250-1300-49A4-A9A1-F92FEEAFFDB9}" type="pres">
      <dgm:prSet presAssocID="{6FE35961-587E-41FC-8A0A-9F9E918F442F}" presName="parTxOnly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3D66548-DF1D-4B7C-8B24-F67999B7F72A}" type="pres">
      <dgm:prSet presAssocID="{A9C9A9CF-1D3C-48CA-AAC9-C95D26B2AFC1}" presName="parTxOnlySpace" presStyleCnt="0"/>
      <dgm:spPr/>
    </dgm:pt>
    <dgm:pt modelId="{BF4195AA-DF89-464B-AAE1-FF5D6618DBE2}" type="pres">
      <dgm:prSet presAssocID="{A9E19AAF-4645-42D5-A8E0-5D99411F0412}" presName="parTxOnly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839E9FD-D600-40D8-9817-935832AAF065}" type="pres">
      <dgm:prSet presAssocID="{77BB2108-2E97-4855-94C0-A77A35C2099D}" presName="parTxOnlySpace" presStyleCnt="0"/>
      <dgm:spPr/>
    </dgm:pt>
    <dgm:pt modelId="{975CE5BF-F805-4793-83B8-A6781E7AED1B}" type="pres">
      <dgm:prSet presAssocID="{0F7206CE-391C-445D-8E44-381C222FC17D}" presName="parTxOnly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0DA3B55E-54C0-4F34-A3AD-B170195DB79A}" type="pres">
      <dgm:prSet presAssocID="{1C6F55E7-303C-4718-9B7F-C75181D4E2E5}" presName="parTxOnlySpace" presStyleCnt="0"/>
      <dgm:spPr/>
    </dgm:pt>
    <dgm:pt modelId="{AC88C88A-F9B9-496F-A733-E70048260E83}" type="pres">
      <dgm:prSet presAssocID="{F6FDDFC4-6C61-47FF-A3B2-B6E6B0D1C418}" presName="parTxOnly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EB1D7697-9DFE-4AC5-A6F8-C23AE2CE9703}" type="presOf" srcId="{62770744-93F9-4E20-8CDB-AED1884AC8A2}" destId="{A85D0E0D-531A-4111-8302-269A18059F6D}" srcOrd="0" destOrd="0" presId="urn:microsoft.com/office/officeart/2005/8/layout/chevron1"/>
    <dgm:cxn modelId="{1A39E6B8-C2E6-44B5-B302-10A8DCDA283F}" srcId="{62770744-93F9-4E20-8CDB-AED1884AC8A2}" destId="{F6FDDFC4-6C61-47FF-A3B2-B6E6B0D1C418}" srcOrd="4" destOrd="0" parTransId="{77F0ED40-F097-4D20-BFCD-655E7988487C}" sibTransId="{02769886-DEED-4164-85AE-4F7D7CE722BA}"/>
    <dgm:cxn modelId="{05AC0915-430E-40DB-A0FF-C76089097AFC}" type="presOf" srcId="{F6FDDFC4-6C61-47FF-A3B2-B6E6B0D1C418}" destId="{AC88C88A-F9B9-496F-A733-E70048260E83}" srcOrd="0" destOrd="0" presId="urn:microsoft.com/office/officeart/2005/8/layout/chevron1"/>
    <dgm:cxn modelId="{1B5888E6-EFC6-42BA-9E3A-1500B680F849}" srcId="{62770744-93F9-4E20-8CDB-AED1884AC8A2}" destId="{0F7206CE-391C-445D-8E44-381C222FC17D}" srcOrd="3" destOrd="0" parTransId="{61CB9E41-7FE3-432E-A535-2733D82DF3A3}" sibTransId="{1C6F55E7-303C-4718-9B7F-C75181D4E2E5}"/>
    <dgm:cxn modelId="{8DA040CA-28C2-4DF3-9FE5-38C5FEF991E1}" type="presOf" srcId="{6FE35961-587E-41FC-8A0A-9F9E918F442F}" destId="{B572E250-1300-49A4-A9A1-F92FEEAFFDB9}" srcOrd="0" destOrd="0" presId="urn:microsoft.com/office/officeart/2005/8/layout/chevron1"/>
    <dgm:cxn modelId="{FD86F368-3C49-49DF-9113-75C638EF1E10}" type="presOf" srcId="{A9E19AAF-4645-42D5-A8E0-5D99411F0412}" destId="{BF4195AA-DF89-464B-AAE1-FF5D6618DBE2}" srcOrd="0" destOrd="0" presId="urn:microsoft.com/office/officeart/2005/8/layout/chevron1"/>
    <dgm:cxn modelId="{9A248DE7-0CBF-4178-A103-3F3B27D1A388}" srcId="{62770744-93F9-4E20-8CDB-AED1884AC8A2}" destId="{9046B1BF-DABD-43D3-B86B-2492F52AC03E}" srcOrd="0" destOrd="0" parTransId="{C98C3C95-FC1C-4AEC-BBD6-D5C12C8CAC04}" sibTransId="{1FCDAB25-716A-49FA-B272-7886961C4479}"/>
    <dgm:cxn modelId="{BA47AA69-17CB-4EA8-847D-156B99D8F5CE}" type="presOf" srcId="{0F7206CE-391C-445D-8E44-381C222FC17D}" destId="{975CE5BF-F805-4793-83B8-A6781E7AED1B}" srcOrd="0" destOrd="0" presId="urn:microsoft.com/office/officeart/2005/8/layout/chevron1"/>
    <dgm:cxn modelId="{E47303C4-6E86-4609-9020-CE91DB72BDD8}" type="presOf" srcId="{9046B1BF-DABD-43D3-B86B-2492F52AC03E}" destId="{0EA16B2C-F251-4C6E-B2FD-16B4A6AAAC29}" srcOrd="0" destOrd="0" presId="urn:microsoft.com/office/officeart/2005/8/layout/chevron1"/>
    <dgm:cxn modelId="{4462ACB7-E2EF-4AD3-9708-28370BE988DB}" srcId="{62770744-93F9-4E20-8CDB-AED1884AC8A2}" destId="{A9E19AAF-4645-42D5-A8E0-5D99411F0412}" srcOrd="2" destOrd="0" parTransId="{3B651211-B229-449F-8923-2FE2A0F4A180}" sibTransId="{77BB2108-2E97-4855-94C0-A77A35C2099D}"/>
    <dgm:cxn modelId="{9E14F92E-BFAA-4DB9-8608-642E703ED951}" srcId="{62770744-93F9-4E20-8CDB-AED1884AC8A2}" destId="{6FE35961-587E-41FC-8A0A-9F9E918F442F}" srcOrd="1" destOrd="0" parTransId="{73281163-E858-4E9C-8CB5-3EDB4D6C6375}" sibTransId="{A9C9A9CF-1D3C-48CA-AAC9-C95D26B2AFC1}"/>
    <dgm:cxn modelId="{AC4CCDCB-E98C-45E8-B79F-72C451411D29}" type="presParOf" srcId="{A85D0E0D-531A-4111-8302-269A18059F6D}" destId="{0EA16B2C-F251-4C6E-B2FD-16B4A6AAAC29}" srcOrd="0" destOrd="0" presId="urn:microsoft.com/office/officeart/2005/8/layout/chevron1"/>
    <dgm:cxn modelId="{8D405A58-8D0F-43C6-99B7-FA914779B0E2}" type="presParOf" srcId="{A85D0E0D-531A-4111-8302-269A18059F6D}" destId="{C5F9280D-1290-463B-9CE2-F440B2E7EBB5}" srcOrd="1" destOrd="0" presId="urn:microsoft.com/office/officeart/2005/8/layout/chevron1"/>
    <dgm:cxn modelId="{629FB1AB-372A-4395-8C6B-B566EB38CF69}" type="presParOf" srcId="{A85D0E0D-531A-4111-8302-269A18059F6D}" destId="{B572E250-1300-49A4-A9A1-F92FEEAFFDB9}" srcOrd="2" destOrd="0" presId="urn:microsoft.com/office/officeart/2005/8/layout/chevron1"/>
    <dgm:cxn modelId="{EC308ED8-4747-4791-ABDC-F1435EC18C2A}" type="presParOf" srcId="{A85D0E0D-531A-4111-8302-269A18059F6D}" destId="{03D66548-DF1D-4B7C-8B24-F67999B7F72A}" srcOrd="3" destOrd="0" presId="urn:microsoft.com/office/officeart/2005/8/layout/chevron1"/>
    <dgm:cxn modelId="{945D0035-BCDA-44DA-BD1A-5C1E771B9B7A}" type="presParOf" srcId="{A85D0E0D-531A-4111-8302-269A18059F6D}" destId="{BF4195AA-DF89-464B-AAE1-FF5D6618DBE2}" srcOrd="4" destOrd="0" presId="urn:microsoft.com/office/officeart/2005/8/layout/chevron1"/>
    <dgm:cxn modelId="{B050772A-B252-4A1C-9452-8FDEB2E41EC7}" type="presParOf" srcId="{A85D0E0D-531A-4111-8302-269A18059F6D}" destId="{5839E9FD-D600-40D8-9817-935832AAF065}" srcOrd="5" destOrd="0" presId="urn:microsoft.com/office/officeart/2005/8/layout/chevron1"/>
    <dgm:cxn modelId="{BD7DB5B4-6B85-4605-BC02-7F6D1D9E6722}" type="presParOf" srcId="{A85D0E0D-531A-4111-8302-269A18059F6D}" destId="{975CE5BF-F805-4793-83B8-A6781E7AED1B}" srcOrd="6" destOrd="0" presId="urn:microsoft.com/office/officeart/2005/8/layout/chevron1"/>
    <dgm:cxn modelId="{D2BFA416-70C4-429F-86F8-2A5929605A3F}" type="presParOf" srcId="{A85D0E0D-531A-4111-8302-269A18059F6D}" destId="{0DA3B55E-54C0-4F34-A3AD-B170195DB79A}" srcOrd="7" destOrd="0" presId="urn:microsoft.com/office/officeart/2005/8/layout/chevron1"/>
    <dgm:cxn modelId="{92DFB543-1005-4C3B-BFEA-7BCE526B4B65}" type="presParOf" srcId="{A85D0E0D-531A-4111-8302-269A18059F6D}" destId="{AC88C88A-F9B9-496F-A733-E70048260E83}" srcOrd="8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C2B4739-AE67-4D11-9A13-4B72C9583924}" type="doc">
      <dgm:prSet loTypeId="urn:microsoft.com/office/officeart/2005/8/layout/hChevron3" loCatId="process" qsTypeId="urn:microsoft.com/office/officeart/2005/8/quickstyle/simple1" qsCatId="simple" csTypeId="urn:microsoft.com/office/officeart/2005/8/colors/accent4_2" csCatId="accent4" phldr="1"/>
      <dgm:spPr/>
    </dgm:pt>
    <dgm:pt modelId="{10E6C4A7-41C8-49BC-8AB3-9A310E04C637}">
      <dgm:prSet phldrT="[Text]"/>
      <dgm:spPr/>
      <dgm:t>
        <a:bodyPr/>
        <a:lstStyle/>
        <a:p>
          <a:r>
            <a:rPr lang="cs-CZ" dirty="0"/>
            <a:t>7-9 členů jmenovaných prostřednictvím RSK obdrží způsobilé žádosti daného kraje</a:t>
          </a:r>
        </a:p>
      </dgm:t>
    </dgm:pt>
    <dgm:pt modelId="{A0A1B0AB-B15B-4078-9672-E296090B1A58}" type="parTrans" cxnId="{4EC90CD9-3827-41D2-9352-04929ECFF05F}">
      <dgm:prSet/>
      <dgm:spPr/>
      <dgm:t>
        <a:bodyPr/>
        <a:lstStyle/>
        <a:p>
          <a:endParaRPr lang="cs-CZ"/>
        </a:p>
      </dgm:t>
    </dgm:pt>
    <dgm:pt modelId="{C27237C4-F395-4FAC-9161-7815E2340D5D}" type="sibTrans" cxnId="{4EC90CD9-3827-41D2-9352-04929ECFF05F}">
      <dgm:prSet/>
      <dgm:spPr/>
      <dgm:t>
        <a:bodyPr/>
        <a:lstStyle/>
        <a:p>
          <a:endParaRPr lang="cs-CZ"/>
        </a:p>
      </dgm:t>
    </dgm:pt>
    <dgm:pt modelId="{CBF35E65-C21D-4BB3-BC65-7BAA2C2797E2}">
      <dgm:prSet phldrT="[Text]"/>
      <dgm:spPr/>
      <dgm:t>
        <a:bodyPr/>
        <a:lstStyle/>
        <a:p>
          <a:r>
            <a:rPr lang="cs-CZ" dirty="0"/>
            <a:t>hodnotící arch obsahující 8 kritérií hodnocení </a:t>
          </a:r>
        </a:p>
      </dgm:t>
    </dgm:pt>
    <dgm:pt modelId="{8784EEAE-EDE2-412F-9044-7E92D78F8795}" type="parTrans" cxnId="{7C676544-C193-43C2-8AB6-737DA5B7E42C}">
      <dgm:prSet/>
      <dgm:spPr/>
      <dgm:t>
        <a:bodyPr/>
        <a:lstStyle/>
        <a:p>
          <a:endParaRPr lang="cs-CZ"/>
        </a:p>
      </dgm:t>
    </dgm:pt>
    <dgm:pt modelId="{8E41F7AF-FACB-4132-AFFF-B992BCCA1E38}" type="sibTrans" cxnId="{7C676544-C193-43C2-8AB6-737DA5B7E42C}">
      <dgm:prSet/>
      <dgm:spPr/>
      <dgm:t>
        <a:bodyPr/>
        <a:lstStyle/>
        <a:p>
          <a:endParaRPr lang="cs-CZ"/>
        </a:p>
      </dgm:t>
    </dgm:pt>
    <dgm:pt modelId="{E2788093-116A-4C7A-8A87-33C6EE7ED92D}">
      <dgm:prSet phldrT="[Text]"/>
      <dgm:spPr/>
      <dgm:t>
        <a:bodyPr/>
        <a:lstStyle/>
        <a:p>
          <a:r>
            <a:rPr lang="cs-CZ" dirty="0"/>
            <a:t>Hodnotící archy budou u každého z projektů zprůměrovány a bude sestavena celková matice</a:t>
          </a:r>
        </a:p>
      </dgm:t>
    </dgm:pt>
    <dgm:pt modelId="{6FD6C841-AD15-4EAD-BD3D-A2B020CDE867}" type="parTrans" cxnId="{5A5EE49D-46CF-4315-A937-71F7531AA0D2}">
      <dgm:prSet/>
      <dgm:spPr/>
      <dgm:t>
        <a:bodyPr/>
        <a:lstStyle/>
        <a:p>
          <a:endParaRPr lang="cs-CZ"/>
        </a:p>
      </dgm:t>
    </dgm:pt>
    <dgm:pt modelId="{52BD58F7-EDD5-4E1C-8A5C-1685D0679165}" type="sibTrans" cxnId="{5A5EE49D-46CF-4315-A937-71F7531AA0D2}">
      <dgm:prSet/>
      <dgm:spPr/>
      <dgm:t>
        <a:bodyPr/>
        <a:lstStyle/>
        <a:p>
          <a:endParaRPr lang="cs-CZ"/>
        </a:p>
      </dgm:t>
    </dgm:pt>
    <dgm:pt modelId="{84AEF867-BE37-43F9-83AF-3D2000AF373D}" type="pres">
      <dgm:prSet presAssocID="{DC2B4739-AE67-4D11-9A13-4B72C9583924}" presName="Name0" presStyleCnt="0">
        <dgm:presLayoutVars>
          <dgm:dir/>
          <dgm:resizeHandles val="exact"/>
        </dgm:presLayoutVars>
      </dgm:prSet>
      <dgm:spPr/>
    </dgm:pt>
    <dgm:pt modelId="{FA018659-0DB6-4387-8C3F-3F8E6010FE2A}" type="pres">
      <dgm:prSet presAssocID="{10E6C4A7-41C8-49BC-8AB3-9A310E04C637}" presName="parTxOnly" presStyleLbl="node1" presStyleIdx="0" presStyleCnt="3" custScaleY="11767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5AACB2C-9C9F-454B-95B9-355C4D4F781B}" type="pres">
      <dgm:prSet presAssocID="{C27237C4-F395-4FAC-9161-7815E2340D5D}" presName="parSpace" presStyleCnt="0"/>
      <dgm:spPr/>
    </dgm:pt>
    <dgm:pt modelId="{876A1BB5-9D2A-48DD-A778-E4E7D31E2A61}" type="pres">
      <dgm:prSet presAssocID="{CBF35E65-C21D-4BB3-BC65-7BAA2C2797E2}" presName="parTxOnly" presStyleLbl="node1" presStyleIdx="1" presStyleCnt="3" custScaleY="11767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AFF9B9E-FCF8-4DFB-A779-AD4D84450789}" type="pres">
      <dgm:prSet presAssocID="{8E41F7AF-FACB-4132-AFFF-B992BCCA1E38}" presName="parSpace" presStyleCnt="0"/>
      <dgm:spPr/>
    </dgm:pt>
    <dgm:pt modelId="{35BFAB5A-F727-44E2-A865-ACCE15B4E994}" type="pres">
      <dgm:prSet presAssocID="{E2788093-116A-4C7A-8A87-33C6EE7ED92D}" presName="parTxOnly" presStyleLbl="node1" presStyleIdx="2" presStyleCnt="3" custScaleY="117676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A5EE49D-46CF-4315-A937-71F7531AA0D2}" srcId="{DC2B4739-AE67-4D11-9A13-4B72C9583924}" destId="{E2788093-116A-4C7A-8A87-33C6EE7ED92D}" srcOrd="2" destOrd="0" parTransId="{6FD6C841-AD15-4EAD-BD3D-A2B020CDE867}" sibTransId="{52BD58F7-EDD5-4E1C-8A5C-1685D0679165}"/>
    <dgm:cxn modelId="{7C676544-C193-43C2-8AB6-737DA5B7E42C}" srcId="{DC2B4739-AE67-4D11-9A13-4B72C9583924}" destId="{CBF35E65-C21D-4BB3-BC65-7BAA2C2797E2}" srcOrd="1" destOrd="0" parTransId="{8784EEAE-EDE2-412F-9044-7E92D78F8795}" sibTransId="{8E41F7AF-FACB-4132-AFFF-B992BCCA1E38}"/>
    <dgm:cxn modelId="{C7B3C175-278B-47CF-8FAF-32BBB34F05AC}" type="presOf" srcId="{10E6C4A7-41C8-49BC-8AB3-9A310E04C637}" destId="{FA018659-0DB6-4387-8C3F-3F8E6010FE2A}" srcOrd="0" destOrd="0" presId="urn:microsoft.com/office/officeart/2005/8/layout/hChevron3"/>
    <dgm:cxn modelId="{4EC90CD9-3827-41D2-9352-04929ECFF05F}" srcId="{DC2B4739-AE67-4D11-9A13-4B72C9583924}" destId="{10E6C4A7-41C8-49BC-8AB3-9A310E04C637}" srcOrd="0" destOrd="0" parTransId="{A0A1B0AB-B15B-4078-9672-E296090B1A58}" sibTransId="{C27237C4-F395-4FAC-9161-7815E2340D5D}"/>
    <dgm:cxn modelId="{7BA2D2B7-BDE1-4CBC-9214-8B46F6F3E204}" type="presOf" srcId="{DC2B4739-AE67-4D11-9A13-4B72C9583924}" destId="{84AEF867-BE37-43F9-83AF-3D2000AF373D}" srcOrd="0" destOrd="0" presId="urn:microsoft.com/office/officeart/2005/8/layout/hChevron3"/>
    <dgm:cxn modelId="{469C61F9-882F-4D16-A40A-9F6FCA38DD23}" type="presOf" srcId="{E2788093-116A-4C7A-8A87-33C6EE7ED92D}" destId="{35BFAB5A-F727-44E2-A865-ACCE15B4E994}" srcOrd="0" destOrd="0" presId="urn:microsoft.com/office/officeart/2005/8/layout/hChevron3"/>
    <dgm:cxn modelId="{AA851926-E477-460E-A2BB-0D7BFA1F9741}" type="presOf" srcId="{CBF35E65-C21D-4BB3-BC65-7BAA2C2797E2}" destId="{876A1BB5-9D2A-48DD-A778-E4E7D31E2A61}" srcOrd="0" destOrd="0" presId="urn:microsoft.com/office/officeart/2005/8/layout/hChevron3"/>
    <dgm:cxn modelId="{8E98002A-7104-481C-A108-74419DBFD3A4}" type="presParOf" srcId="{84AEF867-BE37-43F9-83AF-3D2000AF373D}" destId="{FA018659-0DB6-4387-8C3F-3F8E6010FE2A}" srcOrd="0" destOrd="0" presId="urn:microsoft.com/office/officeart/2005/8/layout/hChevron3"/>
    <dgm:cxn modelId="{F9EE967E-C243-4256-982B-1A6EE7743721}" type="presParOf" srcId="{84AEF867-BE37-43F9-83AF-3D2000AF373D}" destId="{65AACB2C-9C9F-454B-95B9-355C4D4F781B}" srcOrd="1" destOrd="0" presId="urn:microsoft.com/office/officeart/2005/8/layout/hChevron3"/>
    <dgm:cxn modelId="{75B5E21C-C00F-4966-862B-B1D1543996C3}" type="presParOf" srcId="{84AEF867-BE37-43F9-83AF-3D2000AF373D}" destId="{876A1BB5-9D2A-48DD-A778-E4E7D31E2A61}" srcOrd="2" destOrd="0" presId="urn:microsoft.com/office/officeart/2005/8/layout/hChevron3"/>
    <dgm:cxn modelId="{3EDC1920-FB3A-46D5-8E2E-CBC9E47B4AF2}" type="presParOf" srcId="{84AEF867-BE37-43F9-83AF-3D2000AF373D}" destId="{8AFF9B9E-FCF8-4DFB-A779-AD4D84450789}" srcOrd="3" destOrd="0" presId="urn:microsoft.com/office/officeart/2005/8/layout/hChevron3"/>
    <dgm:cxn modelId="{74D5621D-3817-4D5F-BD34-15CEDA3090C9}" type="presParOf" srcId="{84AEF867-BE37-43F9-83AF-3D2000AF373D}" destId="{35BFAB5A-F727-44E2-A865-ACCE15B4E994}" srcOrd="4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14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A16B2C-F251-4C6E-B2FD-16B4A6AAAC29}">
      <dsp:nvSpPr>
        <dsp:cNvPr id="0" name=""/>
        <dsp:cNvSpPr/>
      </dsp:nvSpPr>
      <dsp:spPr>
        <a:xfrm>
          <a:off x="2461" y="2694252"/>
          <a:ext cx="2190477" cy="876191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/>
            <a:t>Vyhlášení výzvy (cca 16.6.2022)</a:t>
          </a:r>
        </a:p>
      </dsp:txBody>
      <dsp:txXfrm>
        <a:off x="440557" y="2694252"/>
        <a:ext cx="1314286" cy="876191"/>
      </dsp:txXfrm>
    </dsp:sp>
    <dsp:sp modelId="{B572E250-1300-49A4-A9A1-F92FEEAFFDB9}">
      <dsp:nvSpPr>
        <dsp:cNvPr id="0" name=""/>
        <dsp:cNvSpPr/>
      </dsp:nvSpPr>
      <dsp:spPr>
        <a:xfrm>
          <a:off x="1973891" y="2694252"/>
          <a:ext cx="2190477" cy="876191"/>
        </a:xfrm>
        <a:prstGeom prst="chevron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/>
            <a:t>příjem žádostí     (od 16.6.2022 do 11.8.2022</a:t>
          </a:r>
        </a:p>
      </dsp:txBody>
      <dsp:txXfrm>
        <a:off x="2411987" y="2694252"/>
        <a:ext cx="1314286" cy="876191"/>
      </dsp:txXfrm>
    </dsp:sp>
    <dsp:sp modelId="{BF4195AA-DF89-464B-AAE1-FF5D6618DBE2}">
      <dsp:nvSpPr>
        <dsp:cNvPr id="0" name=""/>
        <dsp:cNvSpPr/>
      </dsp:nvSpPr>
      <dsp:spPr>
        <a:xfrm>
          <a:off x="3945321" y="2694252"/>
          <a:ext cx="2190477" cy="876191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/>
            <a:t>vyhodnocení způsobilosti resp. formální kontrola (cca 14 dnů)</a:t>
          </a:r>
        </a:p>
      </dsp:txBody>
      <dsp:txXfrm>
        <a:off x="4383417" y="2694252"/>
        <a:ext cx="1314286" cy="876191"/>
      </dsp:txXfrm>
    </dsp:sp>
    <dsp:sp modelId="{975CE5BF-F805-4793-83B8-A6781E7AED1B}">
      <dsp:nvSpPr>
        <dsp:cNvPr id="0" name=""/>
        <dsp:cNvSpPr/>
      </dsp:nvSpPr>
      <dsp:spPr>
        <a:xfrm>
          <a:off x="5916751" y="2694252"/>
          <a:ext cx="2190477" cy="876191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/>
            <a:t>Participace ze strany RSK při prvním kole hodnocení (začátek září)</a:t>
          </a:r>
        </a:p>
      </dsp:txBody>
      <dsp:txXfrm>
        <a:off x="6354847" y="2694252"/>
        <a:ext cx="1314286" cy="876191"/>
      </dsp:txXfrm>
    </dsp:sp>
    <dsp:sp modelId="{AC88C88A-F9B9-496F-A733-E70048260E83}">
      <dsp:nvSpPr>
        <dsp:cNvPr id="0" name=""/>
        <dsp:cNvSpPr/>
      </dsp:nvSpPr>
      <dsp:spPr>
        <a:xfrm>
          <a:off x="7888181" y="2694252"/>
          <a:ext cx="2190477" cy="876191"/>
        </a:xfrm>
        <a:prstGeom prst="chevron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005" tIns="13335" rIns="13335" bIns="13335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000" kern="1200" dirty="0"/>
            <a:t>Druhé kolo hodnocení ze strany expertní komise sestavené MKČR (polovina až konec září)</a:t>
          </a:r>
        </a:p>
      </dsp:txBody>
      <dsp:txXfrm>
        <a:off x="8326277" y="2694252"/>
        <a:ext cx="1314286" cy="87619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018659-0DB6-4387-8C3F-3F8E6010FE2A}">
      <dsp:nvSpPr>
        <dsp:cNvPr id="0" name=""/>
        <dsp:cNvSpPr/>
      </dsp:nvSpPr>
      <dsp:spPr>
        <a:xfrm>
          <a:off x="2742" y="324065"/>
          <a:ext cx="2398194" cy="1128839"/>
        </a:xfrm>
        <a:prstGeom prst="homePlat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/>
            <a:t>7-9 členů jmenovaných prostřednictvím RSK obdrží způsobilé žádosti daného kraje</a:t>
          </a:r>
        </a:p>
      </dsp:txBody>
      <dsp:txXfrm>
        <a:off x="2742" y="324065"/>
        <a:ext cx="2115984" cy="1128839"/>
      </dsp:txXfrm>
    </dsp:sp>
    <dsp:sp modelId="{876A1BB5-9D2A-48DD-A778-E4E7D31E2A61}">
      <dsp:nvSpPr>
        <dsp:cNvPr id="0" name=""/>
        <dsp:cNvSpPr/>
      </dsp:nvSpPr>
      <dsp:spPr>
        <a:xfrm>
          <a:off x="1921297" y="324065"/>
          <a:ext cx="2398194" cy="112883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/>
            <a:t>hodnotící arch obsahující 8 kritérií hodnocení </a:t>
          </a:r>
        </a:p>
      </dsp:txBody>
      <dsp:txXfrm>
        <a:off x="2485717" y="324065"/>
        <a:ext cx="1269355" cy="1128839"/>
      </dsp:txXfrm>
    </dsp:sp>
    <dsp:sp modelId="{35BFAB5A-F727-44E2-A865-ACCE15B4E994}">
      <dsp:nvSpPr>
        <dsp:cNvPr id="0" name=""/>
        <dsp:cNvSpPr/>
      </dsp:nvSpPr>
      <dsp:spPr>
        <a:xfrm>
          <a:off x="3839853" y="324065"/>
          <a:ext cx="2398194" cy="1128839"/>
        </a:xfrm>
        <a:prstGeom prst="chevron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006" tIns="32004" rIns="16002" bIns="32004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200" kern="1200" dirty="0"/>
            <a:t>Hodnotící archy budou u každého z projektů zprůměrovány a bude sestavena celková matice</a:t>
          </a:r>
        </a:p>
      </dsp:txBody>
      <dsp:txXfrm>
        <a:off x="4404273" y="324065"/>
        <a:ext cx="1269355" cy="11288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96F88F7-42B0-4CCA-80C0-C44F8C1400CF}" type="slidenum">
              <a:t>‹#›</a:t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859BC1B6-2551-4A94-AB7E-EF2E7A1FD0C2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9D262665-2984-4AEE-AC05-74E9818A0FC0}" type="slidenum">
              <a:t>‹#›</a:t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39344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7949160" y="182556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439344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7949160" y="4098240"/>
            <a:ext cx="338580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889087B-15E1-4FA2-8554-ABE8294EF14C}" type="slidenum">
              <a:t>‹#›</a:t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cs-CZ" sz="3200" b="0" strike="noStrike" spc="-1"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56448EE5-95CA-4F07-9C6F-70DC78C28B1F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D9DF9AF3-3818-46D1-BC23-992A32221F78}" type="slidenum">
              <a:t>‹#›</a:t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266B475-334C-44BA-A9B2-0C026A5F1BA6}" type="slidenum">
              <a:t>‹#›</a:t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4BBF2843-E7F0-4ED8-8779-79785F8C0E76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cs-CZ" sz="3200" b="0" strike="noStrike" spc="-1"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FB055097-7560-4369-B5FB-3F5DB31738AB}" type="slidenum">
              <a:t>‹#›</a:t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E44ED4BC-6B59-43F2-92C3-650700DB3812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4350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6226200" y="409824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BE2010A4-2ECF-4A93-B5C0-A73E0E617A29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endParaRPr lang="cs-CZ" sz="1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6226200" y="1825560"/>
            <a:ext cx="513108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10515240" cy="20750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cs-CZ" sz="28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5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6"/>
          </p:nvPr>
        </p:nvSpPr>
        <p:spPr/>
        <p:txBody>
          <a:bodyPr/>
          <a:lstStyle/>
          <a:p>
            <a:fld id="{C1486A05-B39C-4650-95A7-A6C9FE358233}" type="slidenum">
              <a:t>‹#›</a:t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4"/>
          </p:nvPr>
        </p:nvSpPr>
        <p:spPr/>
        <p:txBody>
          <a:bodyPr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>
              <a:lnSpc>
                <a:spcPct val="90000"/>
              </a:lnSpc>
            </a:pPr>
            <a:r>
              <a:rPr lang="cs-CZ" sz="4400" b="0" strike="noStrike" spc="-1">
                <a:solidFill>
                  <a:srgbClr val="000000"/>
                </a:solidFill>
                <a:latin typeface="Calibri Light"/>
              </a:rPr>
              <a:t>Kliknutím lze upravit styl.</a:t>
            </a:r>
            <a:endParaRPr lang="cs-CZ" sz="4400" b="0" strike="noStrike" spc="-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lstStyle/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lang="cs-CZ" sz="2800" b="0" strike="noStrike" spc="-1">
                <a:solidFill>
                  <a:srgbClr val="000000"/>
                </a:solidFill>
                <a:latin typeface="Calibri"/>
              </a:rPr>
              <a:t>Po kliknutí můžete upravovat styly textu v předloze.</a:t>
            </a:r>
          </a:p>
          <a:p>
            <a:pPr marL="685800" lvl="1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cs-CZ" sz="2400" b="0" strike="noStrike" spc="-1">
                <a:solidFill>
                  <a:srgbClr val="000000"/>
                </a:solidFill>
                <a:latin typeface="Calibri"/>
              </a:rPr>
              <a:t>Druhá úroveň</a:t>
            </a:r>
          </a:p>
          <a:p>
            <a:pPr marL="1143000" lvl="2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cs-CZ" sz="2000" b="0" strike="noStrike" spc="-1">
                <a:solidFill>
                  <a:srgbClr val="000000"/>
                </a:solidFill>
                <a:latin typeface="Calibri"/>
              </a:rPr>
              <a:t>Třetí úroveň</a:t>
            </a:r>
          </a:p>
          <a:p>
            <a:pPr marL="1600200" lvl="3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Čtvrtá úroveň</a:t>
            </a:r>
          </a:p>
          <a:p>
            <a:pPr marL="2057400" lvl="4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lang="cs-CZ" sz="1800" b="0" strike="noStrike" spc="-1">
                <a:solidFill>
                  <a:srgbClr val="000000"/>
                </a:solidFill>
                <a:latin typeface="Calibri"/>
              </a:rPr>
              <a:t>Pátá úroveň</a:t>
            </a:r>
          </a:p>
        </p:txBody>
      </p:sp>
      <p:sp>
        <p:nvSpPr>
          <p:cNvPr id="43" name="PlaceHolder 3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lang="cs-CZ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>
              <a:lnSpc>
                <a:spcPct val="100000"/>
              </a:lnSpc>
            </a:pPr>
            <a:r>
              <a:rPr lang="cs-CZ" sz="1200" b="0" strike="noStrike" spc="-1">
                <a:solidFill>
                  <a:srgbClr val="8B8B8B"/>
                </a:solidFill>
                <a:latin typeface="Calibri"/>
              </a:rPr>
              <a:t>&lt;date/time&gt;</a:t>
            </a:r>
            <a:endParaRPr lang="cs-CZ" sz="1200" b="0" strike="noStrike" spc="-1">
              <a:latin typeface="Calibri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lnSpc>
                <a:spcPct val="100000"/>
              </a:lnSpc>
              <a:defRPr lang="cs-CZ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cs-CZ" sz="1200" b="0" strike="noStrike" spc="-1">
                <a:solidFill>
                  <a:srgbClr val="8B8B8B"/>
                </a:solidFill>
                <a:latin typeface="Calibri"/>
              </a:rPr>
              <a:t>&lt;footer&gt;</a:t>
            </a:r>
            <a:endParaRPr lang="cs-CZ" sz="1200" b="0" strike="noStrike" spc="-1">
              <a:latin typeface="Calibri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lstStyle>
            <a:lvl1pPr algn="r">
              <a:lnSpc>
                <a:spcPct val="100000"/>
              </a:lnSpc>
              <a:defRPr lang="cs-CZ" sz="1200" b="0" strike="noStrike" spc="-1">
                <a:solidFill>
                  <a:srgbClr val="8B8B8B"/>
                </a:solidFill>
                <a:latin typeface="Calibri"/>
              </a:defRPr>
            </a:lvl1pPr>
          </a:lstStyle>
          <a:p>
            <a:pPr algn="r">
              <a:lnSpc>
                <a:spcPct val="100000"/>
              </a:lnSpc>
            </a:pPr>
            <a:fld id="{63B8538C-2402-450F-8C7F-651BDB7F642B}" type="slidenum">
              <a:rPr lang="cs-CZ" sz="1200" b="0" strike="noStrike" spc="-1">
                <a:solidFill>
                  <a:srgbClr val="8B8B8B"/>
                </a:solidFill>
                <a:latin typeface="Calibri"/>
              </a:rPr>
              <a:t>‹#›</a:t>
            </a:fld>
            <a:endParaRPr lang="cs-CZ" sz="1200" b="0" strike="noStrike" spc="-1"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13" Type="http://schemas.openxmlformats.org/officeDocument/2006/relationships/diagramColors" Target="../diagrams/colors2.xml"/><Relationship Id="rId3" Type="http://schemas.openxmlformats.org/officeDocument/2006/relationships/image" Target="../media/image2.png"/><Relationship Id="rId7" Type="http://schemas.openxmlformats.org/officeDocument/2006/relationships/diagramQuickStyle" Target="../diagrams/quickStyle1.xml"/><Relationship Id="rId12" Type="http://schemas.openxmlformats.org/officeDocument/2006/relationships/diagramQuickStyle" Target="../diagrams/quickStyl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Layout" Target="../diagrams/layout1.xml"/><Relationship Id="rId11" Type="http://schemas.openxmlformats.org/officeDocument/2006/relationships/diagramLayout" Target="../diagrams/layout2.xml"/><Relationship Id="rId5" Type="http://schemas.openxmlformats.org/officeDocument/2006/relationships/diagramData" Target="../diagrams/data1.xml"/><Relationship Id="rId10" Type="http://schemas.openxmlformats.org/officeDocument/2006/relationships/diagramData" Target="../diagrams/data2.xml"/><Relationship Id="rId4" Type="http://schemas.openxmlformats.org/officeDocument/2006/relationships/image" Target="../media/image3.jpeg"/><Relationship Id="rId9" Type="http://schemas.microsoft.com/office/2007/relationships/diagramDrawing" Target="../diagrams/drawing1.xml"/><Relationship Id="rId14" Type="http://schemas.microsoft.com/office/2007/relationships/diagramDrawing" Target="../diagrams/drawin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emf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8">
            <a:extLst>
              <a:ext uri="{FF2B5EF4-FFF2-40B4-BE49-F238E27FC236}">
                <a16:creationId xmlns:a16="http://schemas.microsoft.com/office/drawing/2014/main" id="{21A6B0F6-3E77-4C5B-B62C-CBB012ED2F74}"/>
              </a:ext>
            </a:extLst>
          </p:cNvPr>
          <p:cNvSpPr/>
          <p:nvPr/>
        </p:nvSpPr>
        <p:spPr>
          <a:xfrm>
            <a:off x="-243" y="836712"/>
            <a:ext cx="12192000" cy="440830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4E0A52A3-197E-40FE-B568-DA8384F564FA}"/>
              </a:ext>
            </a:extLst>
          </p:cNvPr>
          <p:cNvSpPr/>
          <p:nvPr/>
        </p:nvSpPr>
        <p:spPr>
          <a:xfrm>
            <a:off x="0" y="980728"/>
            <a:ext cx="12192000" cy="4136098"/>
          </a:xfrm>
          <a:prstGeom prst="rect">
            <a:avLst/>
          </a:prstGeom>
          <a:pattFill prst="dkDnDiag">
            <a:fgClr>
              <a:schemeClr val="bg1">
                <a:lumMod val="85000"/>
              </a:schemeClr>
            </a:fgClr>
            <a:bgClr>
              <a:schemeClr val="bg1">
                <a:lumMod val="6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pSp>
        <p:nvGrpSpPr>
          <p:cNvPr id="10" name="Skupina 9">
            <a:extLst>
              <a:ext uri="{FF2B5EF4-FFF2-40B4-BE49-F238E27FC236}">
                <a16:creationId xmlns:a16="http://schemas.microsoft.com/office/drawing/2014/main" id="{A18A8F7C-A124-4267-9DB4-DE335650C8A8}"/>
              </a:ext>
            </a:extLst>
          </p:cNvPr>
          <p:cNvGrpSpPr>
            <a:grpSpLocks noChangeAspect="1"/>
          </p:cNvGrpSpPr>
          <p:nvPr/>
        </p:nvGrpSpPr>
        <p:grpSpPr>
          <a:xfrm>
            <a:off x="1603413" y="5749077"/>
            <a:ext cx="8030120" cy="707186"/>
            <a:chOff x="3431704" y="6006048"/>
            <a:chExt cx="5112206" cy="450215"/>
          </a:xfrm>
        </p:grpSpPr>
        <p:pic>
          <p:nvPicPr>
            <p:cNvPr id="4" name="Obrázek 3">
              <a:extLst>
                <a:ext uri="{FF2B5EF4-FFF2-40B4-BE49-F238E27FC236}">
                  <a16:creationId xmlns:a16="http://schemas.microsoft.com/office/drawing/2014/main" id="{D9CE03E7-CC5C-451C-9DC5-7D3F681274DF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1704" y="6022559"/>
              <a:ext cx="1583690" cy="417195"/>
            </a:xfrm>
            <a:prstGeom prst="rect">
              <a:avLst/>
            </a:prstGeom>
          </p:spPr>
        </p:pic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93BA2F25-52CA-4113-8CEC-51F0AA78E156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6007" y="6006048"/>
              <a:ext cx="1079500" cy="450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obrázek 1" descr="bar">
              <a:extLst>
                <a:ext uri="{FF2B5EF4-FFF2-40B4-BE49-F238E27FC236}">
                  <a16:creationId xmlns:a16="http://schemas.microsoft.com/office/drawing/2014/main" id="{F0D01106-1176-4AB0-9BA0-FC2B431C77E3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6120" y="6021288"/>
              <a:ext cx="1367790" cy="419735"/>
            </a:xfrm>
            <a:prstGeom prst="rect">
              <a:avLst/>
            </a:prstGeom>
            <a:noFill/>
          </p:spPr>
        </p:pic>
      </p:grpSp>
      <p:sp>
        <p:nvSpPr>
          <p:cNvPr id="7" name="Nadpis 1">
            <a:extLst>
              <a:ext uri="{FF2B5EF4-FFF2-40B4-BE49-F238E27FC236}">
                <a16:creationId xmlns:a16="http://schemas.microsoft.com/office/drawing/2014/main" id="{56E86C0C-F7B2-457E-8F4C-2E339A3537BF}"/>
              </a:ext>
            </a:extLst>
          </p:cNvPr>
          <p:cNvSpPr txBox="1">
            <a:spLocks/>
          </p:cNvSpPr>
          <p:nvPr/>
        </p:nvSpPr>
        <p:spPr>
          <a:xfrm>
            <a:off x="983432" y="594753"/>
            <a:ext cx="8407247" cy="463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cs-CZ" sz="3600" b="1" kern="0" dirty="0">
                <a:solidFill>
                  <a:schemeClr val="bg1"/>
                </a:solidFill>
              </a:rPr>
              <a:t>Národní plán obnovy (NPO) </a:t>
            </a:r>
            <a:r>
              <a:rPr lang="cs-CZ" sz="3200" b="1" kern="0" dirty="0">
                <a:solidFill>
                  <a:schemeClr val="bg1"/>
                </a:solidFill>
              </a:rPr>
              <a:t/>
            </a:r>
            <a:br>
              <a:rPr lang="cs-CZ" sz="3200" b="1" kern="0" dirty="0">
                <a:solidFill>
                  <a:schemeClr val="bg1"/>
                </a:solidFill>
              </a:rPr>
            </a:br>
            <a:r>
              <a:rPr lang="cs-CZ" sz="3200" b="1" kern="0" dirty="0">
                <a:solidFill>
                  <a:schemeClr val="bg1"/>
                </a:solidFill>
              </a:rPr>
              <a:t>2021 – 2026</a:t>
            </a:r>
            <a:r>
              <a:rPr lang="cs-CZ" sz="2800" b="1" kern="0" dirty="0">
                <a:solidFill>
                  <a:schemeClr val="bg1"/>
                </a:solidFill>
              </a:rPr>
              <a:t/>
            </a:r>
            <a:br>
              <a:rPr lang="cs-CZ" sz="2800" b="1" kern="0" dirty="0">
                <a:solidFill>
                  <a:schemeClr val="bg1"/>
                </a:solidFill>
              </a:rPr>
            </a:br>
            <a:r>
              <a:rPr lang="cs-CZ" sz="2800" b="1" kern="0" dirty="0">
                <a:solidFill>
                  <a:schemeClr val="bg1"/>
                </a:solidFill>
              </a:rPr>
              <a:t/>
            </a:r>
            <a:br>
              <a:rPr lang="cs-CZ" sz="2800" b="1" kern="0" dirty="0">
                <a:solidFill>
                  <a:schemeClr val="bg1"/>
                </a:solidFill>
              </a:rPr>
            </a:br>
            <a:r>
              <a:rPr lang="cs-CZ" sz="2800" b="1" kern="0" dirty="0">
                <a:solidFill>
                  <a:schemeClr val="bg1"/>
                </a:solidFill>
              </a:rPr>
              <a:t>komponenta 4.5</a:t>
            </a:r>
          </a:p>
          <a:p>
            <a:pPr algn="ctr"/>
            <a:r>
              <a:rPr lang="cs-CZ" sz="2800" b="1" kern="0" dirty="0">
                <a:solidFill>
                  <a:schemeClr val="bg1"/>
                </a:solidFill>
              </a:rPr>
              <a:t>iniciativa Rozvoj regionálních kulturních a kreativních center</a:t>
            </a:r>
            <a:endParaRPr lang="cs-CZ" sz="3600" kern="0" dirty="0">
              <a:solidFill>
                <a:schemeClr val="bg1"/>
              </a:solidFill>
            </a:endParaRPr>
          </a:p>
        </p:txBody>
      </p:sp>
      <p:sp>
        <p:nvSpPr>
          <p:cNvPr id="18" name="Částečný kruh 17">
            <a:extLst>
              <a:ext uri="{FF2B5EF4-FFF2-40B4-BE49-F238E27FC236}">
                <a16:creationId xmlns:a16="http://schemas.microsoft.com/office/drawing/2014/main" id="{3B3E57C5-B256-4C0E-8F8C-482EB2B40748}"/>
              </a:ext>
            </a:extLst>
          </p:cNvPr>
          <p:cNvSpPr/>
          <p:nvPr/>
        </p:nvSpPr>
        <p:spPr>
          <a:xfrm>
            <a:off x="9408368" y="404664"/>
            <a:ext cx="2799171" cy="5400600"/>
          </a:xfrm>
          <a:custGeom>
            <a:avLst/>
            <a:gdLst>
              <a:gd name="connsiteX0" fmla="*/ 2664296 w 2664296"/>
              <a:gd name="connsiteY0" fmla="*/ 1304055 h 2608109"/>
              <a:gd name="connsiteX1" fmla="*/ 1332148 w 2664296"/>
              <a:gd name="connsiteY1" fmla="*/ 2608110 h 2608109"/>
              <a:gd name="connsiteX2" fmla="*/ 0 w 2664296"/>
              <a:gd name="connsiteY2" fmla="*/ 1304055 h 2608109"/>
              <a:gd name="connsiteX3" fmla="*/ 1332148 w 2664296"/>
              <a:gd name="connsiteY3" fmla="*/ 0 h 2608109"/>
              <a:gd name="connsiteX4" fmla="*/ 1332148 w 2664296"/>
              <a:gd name="connsiteY4" fmla="*/ 1304055 h 2608109"/>
              <a:gd name="connsiteX5" fmla="*/ 2664296 w 2664296"/>
              <a:gd name="connsiteY5" fmla="*/ 1304055 h 2608109"/>
              <a:gd name="connsiteX0" fmla="*/ 1332148 w 1332148"/>
              <a:gd name="connsiteY0" fmla="*/ 1304055 h 2608110"/>
              <a:gd name="connsiteX1" fmla="*/ 1332148 w 1332148"/>
              <a:gd name="connsiteY1" fmla="*/ 2608110 h 2608110"/>
              <a:gd name="connsiteX2" fmla="*/ 0 w 1332148"/>
              <a:gd name="connsiteY2" fmla="*/ 1304055 h 2608110"/>
              <a:gd name="connsiteX3" fmla="*/ 1332148 w 1332148"/>
              <a:gd name="connsiteY3" fmla="*/ 0 h 2608110"/>
              <a:gd name="connsiteX4" fmla="*/ 1332148 w 1332148"/>
              <a:gd name="connsiteY4" fmla="*/ 1304055 h 260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148" h="2608110">
                <a:moveTo>
                  <a:pt x="1332148" y="1304055"/>
                </a:moveTo>
                <a:lnTo>
                  <a:pt x="1332148" y="2608110"/>
                </a:lnTo>
                <a:cubicBezTo>
                  <a:pt x="596423" y="2608110"/>
                  <a:pt x="0" y="2024265"/>
                  <a:pt x="0" y="1304055"/>
                </a:cubicBezTo>
                <a:cubicBezTo>
                  <a:pt x="0" y="583845"/>
                  <a:pt x="596423" y="0"/>
                  <a:pt x="1332148" y="0"/>
                </a:cubicBezTo>
                <a:lnTo>
                  <a:pt x="1332148" y="13040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pic>
        <p:nvPicPr>
          <p:cNvPr id="20" name="Obrázek 19">
            <a:extLst>
              <a:ext uri="{FF2B5EF4-FFF2-40B4-BE49-F238E27FC236}">
                <a16:creationId xmlns:a16="http://schemas.microsoft.com/office/drawing/2014/main" id="{6D367EC6-7A32-4973-8DB6-537F91E1BE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867"/>
          <a:stretch/>
        </p:blipFill>
        <p:spPr>
          <a:xfrm>
            <a:off x="10281286" y="1240560"/>
            <a:ext cx="1935394" cy="370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501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872208" y="404664"/>
            <a:ext cx="9120336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7" name="TextShape 2"/>
          <p:cNvSpPr txBox="1"/>
          <p:nvPr/>
        </p:nvSpPr>
        <p:spPr>
          <a:xfrm>
            <a:off x="507600" y="1484784"/>
            <a:ext cx="11176560" cy="43204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/>
          <a:p>
            <a:pPr algn="just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b="1" strike="noStrike" spc="-1" dirty="0">
                <a:solidFill>
                  <a:srgbClr val="000000"/>
                </a:solidFill>
                <a:uFillTx/>
                <a:latin typeface="Arial" panose="020B0604020202020204" pitchFamily="34" charset="0"/>
                <a:cs typeface="Arial" panose="020B0604020202020204" pitchFamily="34" charset="0"/>
              </a:rPr>
              <a:t>Cíl výzvy</a:t>
            </a:r>
          </a:p>
          <a:p>
            <a:pPr algn="just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r>
              <a:rPr lang="cs-CZ" sz="1600" b="0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Hlavním cílem výzvy a příslušného dotačního titulu je </a:t>
            </a:r>
            <a:r>
              <a:rPr lang="cs-CZ" sz="1600" b="1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zajistit rozvoj kulturního a kreativního sektoru </a:t>
            </a:r>
            <a:r>
              <a:rPr lang="cs-CZ" sz="1600" b="0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rámci ČR. Důraz předkládaných akcí by měl být kladen na zajištění </a:t>
            </a:r>
            <a:r>
              <a:rPr lang="cs-CZ" sz="1600" b="1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mezisektorové spolupráce </a:t>
            </a:r>
            <a:r>
              <a:rPr lang="cs-CZ" sz="1600" b="0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rozvoj inovačního potenciálu kulturního a kreativního sektoru, </a:t>
            </a:r>
            <a:r>
              <a:rPr lang="cs-CZ" sz="1600" b="1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zefektivnění či zvýšení udržitelnosti kulturní infrastruktury</a:t>
            </a:r>
            <a:r>
              <a:rPr lang="cs-CZ" sz="1600" b="0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a přimět jednotlivé </a:t>
            </a:r>
            <a:r>
              <a:rPr lang="cs-CZ" sz="1600" b="0" strike="noStrike" spc="-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stakeholdery</a:t>
            </a:r>
            <a:r>
              <a:rPr lang="cs-CZ" sz="1600" b="0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ke </a:t>
            </a:r>
            <a:r>
              <a:rPr lang="cs-CZ" sz="1600" b="1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kooperativnímu financování při realizaci a udržitelnosti projektu</a:t>
            </a:r>
            <a:r>
              <a:rPr lang="cs-CZ" sz="1600" b="0" strike="noStrike" spc="-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Cílem investice je vytvořit alespoň patnáct kulturních a kreativních center, která zajistí rovnoměrný rozvoj kulturního a kreativního sektoru na celém území České republiky.</a:t>
            </a:r>
          </a:p>
          <a:p>
            <a:pPr algn="just">
              <a:lnSpc>
                <a:spcPct val="110000"/>
              </a:lnSpc>
              <a:spcBef>
                <a:spcPts val="1001"/>
              </a:spcBef>
              <a:tabLst>
                <a:tab pos="0" algn="l"/>
              </a:tabLst>
            </a:pPr>
            <a:endParaRPr lang="cs-CZ" sz="1600" b="0" strike="noStrike" spc="-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063552" y="404664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Komponenta 	4.5</a:t>
            </a:r>
          </a:p>
          <a:p>
            <a:r>
              <a:rPr lang="cs-CZ" b="1" dirty="0"/>
              <a:t>Iniciativa	Rozvoj regionálních kulturních a kreativních center</a:t>
            </a: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94" y="6235656"/>
            <a:ext cx="1583690" cy="417195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97" y="6219145"/>
            <a:ext cx="1079500" cy="45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1" descr="ba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810" y="6234385"/>
            <a:ext cx="1367790" cy="419735"/>
          </a:xfrm>
          <a:prstGeom prst="rect">
            <a:avLst/>
          </a:prstGeom>
          <a:noFill/>
        </p:spPr>
      </p:pic>
      <p:sp>
        <p:nvSpPr>
          <p:cNvPr id="3" name="Vývojový diagram: děrná páska 2"/>
          <p:cNvSpPr/>
          <p:nvPr/>
        </p:nvSpPr>
        <p:spPr>
          <a:xfrm rot="21276063">
            <a:off x="-71318" y="5987309"/>
            <a:ext cx="12309506" cy="680523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9874 h 18874"/>
              <a:gd name="connsiteX1" fmla="*/ 2508 w 10000"/>
              <a:gd name="connsiteY1" fmla="*/ 0 h 18874"/>
              <a:gd name="connsiteX2" fmla="*/ 5000 w 10000"/>
              <a:gd name="connsiteY2" fmla="*/ 9874 h 18874"/>
              <a:gd name="connsiteX3" fmla="*/ 7500 w 10000"/>
              <a:gd name="connsiteY3" fmla="*/ 8874 h 18874"/>
              <a:gd name="connsiteX4" fmla="*/ 10000 w 10000"/>
              <a:gd name="connsiteY4" fmla="*/ 9874 h 18874"/>
              <a:gd name="connsiteX5" fmla="*/ 10000 w 10000"/>
              <a:gd name="connsiteY5" fmla="*/ 17874 h 18874"/>
              <a:gd name="connsiteX6" fmla="*/ 7500 w 10000"/>
              <a:gd name="connsiteY6" fmla="*/ 16874 h 18874"/>
              <a:gd name="connsiteX7" fmla="*/ 5000 w 10000"/>
              <a:gd name="connsiteY7" fmla="*/ 17874 h 18874"/>
              <a:gd name="connsiteX8" fmla="*/ 2500 w 10000"/>
              <a:gd name="connsiteY8" fmla="*/ 18874 h 18874"/>
              <a:gd name="connsiteX9" fmla="*/ 0 w 10000"/>
              <a:gd name="connsiteY9" fmla="*/ 17874 h 18874"/>
              <a:gd name="connsiteX10" fmla="*/ 0 w 10000"/>
              <a:gd name="connsiteY10" fmla="*/ 9874 h 18874"/>
              <a:gd name="connsiteX0" fmla="*/ 0 w 10000"/>
              <a:gd name="connsiteY0" fmla="*/ 9874 h 18353"/>
              <a:gd name="connsiteX1" fmla="*/ 2508 w 10000"/>
              <a:gd name="connsiteY1" fmla="*/ 0 h 18353"/>
              <a:gd name="connsiteX2" fmla="*/ 5000 w 10000"/>
              <a:gd name="connsiteY2" fmla="*/ 9874 h 18353"/>
              <a:gd name="connsiteX3" fmla="*/ 7500 w 10000"/>
              <a:gd name="connsiteY3" fmla="*/ 8874 h 18353"/>
              <a:gd name="connsiteX4" fmla="*/ 10000 w 10000"/>
              <a:gd name="connsiteY4" fmla="*/ 9874 h 18353"/>
              <a:gd name="connsiteX5" fmla="*/ 10000 w 10000"/>
              <a:gd name="connsiteY5" fmla="*/ 17874 h 18353"/>
              <a:gd name="connsiteX6" fmla="*/ 7500 w 10000"/>
              <a:gd name="connsiteY6" fmla="*/ 16874 h 18353"/>
              <a:gd name="connsiteX7" fmla="*/ 5000 w 10000"/>
              <a:gd name="connsiteY7" fmla="*/ 17874 h 18353"/>
              <a:gd name="connsiteX8" fmla="*/ 2497 w 10000"/>
              <a:gd name="connsiteY8" fmla="*/ 7871 h 18353"/>
              <a:gd name="connsiteX9" fmla="*/ 0 w 10000"/>
              <a:gd name="connsiteY9" fmla="*/ 17874 h 18353"/>
              <a:gd name="connsiteX10" fmla="*/ 0 w 10000"/>
              <a:gd name="connsiteY10" fmla="*/ 9874 h 18353"/>
              <a:gd name="connsiteX0" fmla="*/ 0 w 10000"/>
              <a:gd name="connsiteY0" fmla="*/ 9874 h 64678"/>
              <a:gd name="connsiteX1" fmla="*/ 2508 w 10000"/>
              <a:gd name="connsiteY1" fmla="*/ 0 h 64678"/>
              <a:gd name="connsiteX2" fmla="*/ 5000 w 10000"/>
              <a:gd name="connsiteY2" fmla="*/ 9874 h 64678"/>
              <a:gd name="connsiteX3" fmla="*/ 7500 w 10000"/>
              <a:gd name="connsiteY3" fmla="*/ 8874 h 64678"/>
              <a:gd name="connsiteX4" fmla="*/ 10000 w 10000"/>
              <a:gd name="connsiteY4" fmla="*/ 9874 h 64678"/>
              <a:gd name="connsiteX5" fmla="*/ 9898 w 10000"/>
              <a:gd name="connsiteY5" fmla="*/ 64678 h 64678"/>
              <a:gd name="connsiteX6" fmla="*/ 7500 w 10000"/>
              <a:gd name="connsiteY6" fmla="*/ 16874 h 64678"/>
              <a:gd name="connsiteX7" fmla="*/ 5000 w 10000"/>
              <a:gd name="connsiteY7" fmla="*/ 17874 h 64678"/>
              <a:gd name="connsiteX8" fmla="*/ 2497 w 10000"/>
              <a:gd name="connsiteY8" fmla="*/ 7871 h 64678"/>
              <a:gd name="connsiteX9" fmla="*/ 0 w 10000"/>
              <a:gd name="connsiteY9" fmla="*/ 17874 h 64678"/>
              <a:gd name="connsiteX10" fmla="*/ 0 w 10000"/>
              <a:gd name="connsiteY10" fmla="*/ 9874 h 64678"/>
              <a:gd name="connsiteX0" fmla="*/ 0 w 9912"/>
              <a:gd name="connsiteY0" fmla="*/ 9874 h 64678"/>
              <a:gd name="connsiteX1" fmla="*/ 2508 w 9912"/>
              <a:gd name="connsiteY1" fmla="*/ 0 h 64678"/>
              <a:gd name="connsiteX2" fmla="*/ 5000 w 9912"/>
              <a:gd name="connsiteY2" fmla="*/ 9874 h 64678"/>
              <a:gd name="connsiteX3" fmla="*/ 7500 w 9912"/>
              <a:gd name="connsiteY3" fmla="*/ 8874 h 64678"/>
              <a:gd name="connsiteX4" fmla="*/ 9912 w 9912"/>
              <a:gd name="connsiteY4" fmla="*/ 23927 h 64678"/>
              <a:gd name="connsiteX5" fmla="*/ 9898 w 9912"/>
              <a:gd name="connsiteY5" fmla="*/ 64678 h 64678"/>
              <a:gd name="connsiteX6" fmla="*/ 7500 w 9912"/>
              <a:gd name="connsiteY6" fmla="*/ 16874 h 64678"/>
              <a:gd name="connsiteX7" fmla="*/ 5000 w 9912"/>
              <a:gd name="connsiteY7" fmla="*/ 17874 h 64678"/>
              <a:gd name="connsiteX8" fmla="*/ 2497 w 9912"/>
              <a:gd name="connsiteY8" fmla="*/ 7871 h 64678"/>
              <a:gd name="connsiteX9" fmla="*/ 0 w 9912"/>
              <a:gd name="connsiteY9" fmla="*/ 17874 h 64678"/>
              <a:gd name="connsiteX10" fmla="*/ 0 w 9912"/>
              <a:gd name="connsiteY10" fmla="*/ 9874 h 64678"/>
              <a:gd name="connsiteX0" fmla="*/ 0 w 10044"/>
              <a:gd name="connsiteY0" fmla="*/ 1527 h 10000"/>
              <a:gd name="connsiteX1" fmla="*/ 2530 w 10044"/>
              <a:gd name="connsiteY1" fmla="*/ 0 h 10000"/>
              <a:gd name="connsiteX2" fmla="*/ 5044 w 10044"/>
              <a:gd name="connsiteY2" fmla="*/ 1527 h 10000"/>
              <a:gd name="connsiteX3" fmla="*/ 7567 w 10044"/>
              <a:gd name="connsiteY3" fmla="*/ 1372 h 10000"/>
              <a:gd name="connsiteX4" fmla="*/ 10044 w 10044"/>
              <a:gd name="connsiteY4" fmla="*/ 3778 h 10000"/>
              <a:gd name="connsiteX5" fmla="*/ 9986 w 10044"/>
              <a:gd name="connsiteY5" fmla="*/ 10000 h 10000"/>
              <a:gd name="connsiteX6" fmla="*/ 7567 w 10044"/>
              <a:gd name="connsiteY6" fmla="*/ 2609 h 10000"/>
              <a:gd name="connsiteX7" fmla="*/ 5044 w 10044"/>
              <a:gd name="connsiteY7" fmla="*/ 2764 h 10000"/>
              <a:gd name="connsiteX8" fmla="*/ 2519 w 10044"/>
              <a:gd name="connsiteY8" fmla="*/ 1217 h 10000"/>
              <a:gd name="connsiteX9" fmla="*/ 0 w 10044"/>
              <a:gd name="connsiteY9" fmla="*/ 2764 h 10000"/>
              <a:gd name="connsiteX10" fmla="*/ 0 w 10044"/>
              <a:gd name="connsiteY10" fmla="*/ 1527 h 10000"/>
              <a:gd name="connsiteX0" fmla="*/ 0 w 10016"/>
              <a:gd name="connsiteY0" fmla="*/ 1527 h 10000"/>
              <a:gd name="connsiteX1" fmla="*/ 2530 w 10016"/>
              <a:gd name="connsiteY1" fmla="*/ 0 h 10000"/>
              <a:gd name="connsiteX2" fmla="*/ 5044 w 10016"/>
              <a:gd name="connsiteY2" fmla="*/ 1527 h 10000"/>
              <a:gd name="connsiteX3" fmla="*/ 7567 w 10016"/>
              <a:gd name="connsiteY3" fmla="*/ 1372 h 10000"/>
              <a:gd name="connsiteX4" fmla="*/ 10016 w 10016"/>
              <a:gd name="connsiteY4" fmla="*/ 4616 h 10000"/>
              <a:gd name="connsiteX5" fmla="*/ 9986 w 10016"/>
              <a:gd name="connsiteY5" fmla="*/ 10000 h 10000"/>
              <a:gd name="connsiteX6" fmla="*/ 7567 w 10016"/>
              <a:gd name="connsiteY6" fmla="*/ 2609 h 10000"/>
              <a:gd name="connsiteX7" fmla="*/ 5044 w 10016"/>
              <a:gd name="connsiteY7" fmla="*/ 2764 h 10000"/>
              <a:gd name="connsiteX8" fmla="*/ 2519 w 10016"/>
              <a:gd name="connsiteY8" fmla="*/ 1217 h 10000"/>
              <a:gd name="connsiteX9" fmla="*/ 0 w 10016"/>
              <a:gd name="connsiteY9" fmla="*/ 2764 h 10000"/>
              <a:gd name="connsiteX10" fmla="*/ 0 w 10016"/>
              <a:gd name="connsiteY10" fmla="*/ 1527 h 10000"/>
              <a:gd name="connsiteX0" fmla="*/ 50 w 10016"/>
              <a:gd name="connsiteY0" fmla="*/ 0 h 10750"/>
              <a:gd name="connsiteX1" fmla="*/ 2530 w 10016"/>
              <a:gd name="connsiteY1" fmla="*/ 750 h 10750"/>
              <a:gd name="connsiteX2" fmla="*/ 5044 w 10016"/>
              <a:gd name="connsiteY2" fmla="*/ 2277 h 10750"/>
              <a:gd name="connsiteX3" fmla="*/ 7567 w 10016"/>
              <a:gd name="connsiteY3" fmla="*/ 2122 h 10750"/>
              <a:gd name="connsiteX4" fmla="*/ 10016 w 10016"/>
              <a:gd name="connsiteY4" fmla="*/ 5366 h 10750"/>
              <a:gd name="connsiteX5" fmla="*/ 9986 w 10016"/>
              <a:gd name="connsiteY5" fmla="*/ 10750 h 10750"/>
              <a:gd name="connsiteX6" fmla="*/ 7567 w 10016"/>
              <a:gd name="connsiteY6" fmla="*/ 3359 h 10750"/>
              <a:gd name="connsiteX7" fmla="*/ 5044 w 10016"/>
              <a:gd name="connsiteY7" fmla="*/ 3514 h 10750"/>
              <a:gd name="connsiteX8" fmla="*/ 2519 w 10016"/>
              <a:gd name="connsiteY8" fmla="*/ 1967 h 10750"/>
              <a:gd name="connsiteX9" fmla="*/ 0 w 10016"/>
              <a:gd name="connsiteY9" fmla="*/ 3514 h 10750"/>
              <a:gd name="connsiteX10" fmla="*/ 50 w 10016"/>
              <a:gd name="connsiteY10" fmla="*/ 0 h 10750"/>
              <a:gd name="connsiteX0" fmla="*/ 40 w 10006"/>
              <a:gd name="connsiteY0" fmla="*/ 0 h 10750"/>
              <a:gd name="connsiteX1" fmla="*/ 2520 w 10006"/>
              <a:gd name="connsiteY1" fmla="*/ 750 h 10750"/>
              <a:gd name="connsiteX2" fmla="*/ 5034 w 10006"/>
              <a:gd name="connsiteY2" fmla="*/ 2277 h 10750"/>
              <a:gd name="connsiteX3" fmla="*/ 7557 w 10006"/>
              <a:gd name="connsiteY3" fmla="*/ 2122 h 10750"/>
              <a:gd name="connsiteX4" fmla="*/ 10006 w 10006"/>
              <a:gd name="connsiteY4" fmla="*/ 5366 h 10750"/>
              <a:gd name="connsiteX5" fmla="*/ 9976 w 10006"/>
              <a:gd name="connsiteY5" fmla="*/ 10750 h 10750"/>
              <a:gd name="connsiteX6" fmla="*/ 7557 w 10006"/>
              <a:gd name="connsiteY6" fmla="*/ 3359 h 10750"/>
              <a:gd name="connsiteX7" fmla="*/ 5034 w 10006"/>
              <a:gd name="connsiteY7" fmla="*/ 3514 h 10750"/>
              <a:gd name="connsiteX8" fmla="*/ 2509 w 10006"/>
              <a:gd name="connsiteY8" fmla="*/ 1967 h 10750"/>
              <a:gd name="connsiteX9" fmla="*/ 0 w 10006"/>
              <a:gd name="connsiteY9" fmla="*/ 4715 h 10750"/>
              <a:gd name="connsiteX10" fmla="*/ 40 w 10006"/>
              <a:gd name="connsiteY10" fmla="*/ 0 h 10750"/>
              <a:gd name="connsiteX0" fmla="*/ 4 w 10010"/>
              <a:gd name="connsiteY0" fmla="*/ 0 h 10526"/>
              <a:gd name="connsiteX1" fmla="*/ 2524 w 10010"/>
              <a:gd name="connsiteY1" fmla="*/ 526 h 10526"/>
              <a:gd name="connsiteX2" fmla="*/ 5038 w 10010"/>
              <a:gd name="connsiteY2" fmla="*/ 2053 h 10526"/>
              <a:gd name="connsiteX3" fmla="*/ 7561 w 10010"/>
              <a:gd name="connsiteY3" fmla="*/ 1898 h 10526"/>
              <a:gd name="connsiteX4" fmla="*/ 10010 w 10010"/>
              <a:gd name="connsiteY4" fmla="*/ 5142 h 10526"/>
              <a:gd name="connsiteX5" fmla="*/ 9980 w 10010"/>
              <a:gd name="connsiteY5" fmla="*/ 10526 h 10526"/>
              <a:gd name="connsiteX6" fmla="*/ 7561 w 10010"/>
              <a:gd name="connsiteY6" fmla="*/ 3135 h 10526"/>
              <a:gd name="connsiteX7" fmla="*/ 5038 w 10010"/>
              <a:gd name="connsiteY7" fmla="*/ 3290 h 10526"/>
              <a:gd name="connsiteX8" fmla="*/ 2513 w 10010"/>
              <a:gd name="connsiteY8" fmla="*/ 1743 h 10526"/>
              <a:gd name="connsiteX9" fmla="*/ 4 w 10010"/>
              <a:gd name="connsiteY9" fmla="*/ 4491 h 10526"/>
              <a:gd name="connsiteX10" fmla="*/ 4 w 10010"/>
              <a:gd name="connsiteY10" fmla="*/ 0 h 10526"/>
              <a:gd name="connsiteX0" fmla="*/ 41 w 10047"/>
              <a:gd name="connsiteY0" fmla="*/ 0 h 10526"/>
              <a:gd name="connsiteX1" fmla="*/ 2561 w 10047"/>
              <a:gd name="connsiteY1" fmla="*/ 526 h 10526"/>
              <a:gd name="connsiteX2" fmla="*/ 5075 w 10047"/>
              <a:gd name="connsiteY2" fmla="*/ 2053 h 10526"/>
              <a:gd name="connsiteX3" fmla="*/ 7598 w 10047"/>
              <a:gd name="connsiteY3" fmla="*/ 1898 h 10526"/>
              <a:gd name="connsiteX4" fmla="*/ 10047 w 10047"/>
              <a:gd name="connsiteY4" fmla="*/ 5142 h 10526"/>
              <a:gd name="connsiteX5" fmla="*/ 10017 w 10047"/>
              <a:gd name="connsiteY5" fmla="*/ 10526 h 10526"/>
              <a:gd name="connsiteX6" fmla="*/ 7598 w 10047"/>
              <a:gd name="connsiteY6" fmla="*/ 3135 h 10526"/>
              <a:gd name="connsiteX7" fmla="*/ 5075 w 10047"/>
              <a:gd name="connsiteY7" fmla="*/ 3290 h 10526"/>
              <a:gd name="connsiteX8" fmla="*/ 2550 w 10047"/>
              <a:gd name="connsiteY8" fmla="*/ 1743 h 10526"/>
              <a:gd name="connsiteX9" fmla="*/ 0 w 10047"/>
              <a:gd name="connsiteY9" fmla="*/ 4862 h 10526"/>
              <a:gd name="connsiteX10" fmla="*/ 41 w 10047"/>
              <a:gd name="connsiteY10" fmla="*/ 0 h 1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47" h="10526">
                <a:moveTo>
                  <a:pt x="41" y="0"/>
                </a:moveTo>
                <a:cubicBezTo>
                  <a:pt x="41" y="85"/>
                  <a:pt x="1722" y="184"/>
                  <a:pt x="2561" y="526"/>
                </a:cubicBezTo>
                <a:cubicBezTo>
                  <a:pt x="3400" y="868"/>
                  <a:pt x="4236" y="1824"/>
                  <a:pt x="5075" y="2053"/>
                </a:cubicBezTo>
                <a:cubicBezTo>
                  <a:pt x="5915" y="2281"/>
                  <a:pt x="6769" y="1383"/>
                  <a:pt x="7598" y="1898"/>
                </a:cubicBezTo>
                <a:cubicBezTo>
                  <a:pt x="8427" y="2413"/>
                  <a:pt x="10047" y="5057"/>
                  <a:pt x="10047" y="5142"/>
                </a:cubicBezTo>
                <a:cubicBezTo>
                  <a:pt x="10042" y="7243"/>
                  <a:pt x="10022" y="8426"/>
                  <a:pt x="10017" y="10526"/>
                </a:cubicBezTo>
                <a:cubicBezTo>
                  <a:pt x="10017" y="10441"/>
                  <a:pt x="8421" y="4341"/>
                  <a:pt x="7598" y="3135"/>
                </a:cubicBezTo>
                <a:cubicBezTo>
                  <a:pt x="6774" y="1929"/>
                  <a:pt x="5917" y="3522"/>
                  <a:pt x="5075" y="3290"/>
                </a:cubicBezTo>
                <a:cubicBezTo>
                  <a:pt x="4234" y="3058"/>
                  <a:pt x="3943" y="1743"/>
                  <a:pt x="2550" y="1743"/>
                </a:cubicBezTo>
                <a:cubicBezTo>
                  <a:pt x="1157" y="1743"/>
                  <a:pt x="0" y="4947"/>
                  <a:pt x="0" y="4862"/>
                </a:cubicBezTo>
                <a:cubicBezTo>
                  <a:pt x="17" y="3691"/>
                  <a:pt x="24" y="1171"/>
                  <a:pt x="4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864096" y="303039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NÁRODNÍ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PLÁN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OBNOVY</a:t>
            </a: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70A7B972-2F07-42AD-833B-D0D4A2E33CCC}"/>
              </a:ext>
            </a:extLst>
          </p:cNvPr>
          <p:cNvSpPr/>
          <p:nvPr/>
        </p:nvSpPr>
        <p:spPr>
          <a:xfrm>
            <a:off x="623392" y="3645024"/>
            <a:ext cx="6096000" cy="120667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15000"/>
              </a:lnSpc>
              <a:spcAft>
                <a:spcPts val="0"/>
              </a:spcAft>
            </a:pPr>
            <a:r>
              <a:rPr lang="cs-CZ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Podporované aktivity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Výstavba nového kulturního a kreativního centra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"/>
            </a:pPr>
            <a:r>
              <a:rPr lang="cs-CZ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Přestavba stávajícího objektu na kulturní a kreativní centrum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Symbol" panose="05050102010706020507" pitchFamily="18" charset="2"/>
              <a:buChar char=""/>
            </a:pPr>
            <a:r>
              <a:rPr lang="cs-CZ" sz="16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Rozšíření stávajícího kulturního a kreativního centra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872208" y="404664"/>
            <a:ext cx="9120336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063552" y="404664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Komponenta 	4.5</a:t>
            </a:r>
          </a:p>
          <a:p>
            <a:r>
              <a:rPr lang="cs-CZ" b="1" dirty="0"/>
              <a:t>Iniciativa	Rozvoj regionálních kulturních a kreativních center</a:t>
            </a: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94" y="6235656"/>
            <a:ext cx="1583690" cy="417195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97" y="6219145"/>
            <a:ext cx="1079500" cy="45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1" descr="ba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810" y="6234385"/>
            <a:ext cx="1367790" cy="419735"/>
          </a:xfrm>
          <a:prstGeom prst="rect">
            <a:avLst/>
          </a:prstGeom>
          <a:noFill/>
        </p:spPr>
      </p:pic>
      <p:sp>
        <p:nvSpPr>
          <p:cNvPr id="3" name="Vývojový diagram: děrná páska 2"/>
          <p:cNvSpPr/>
          <p:nvPr/>
        </p:nvSpPr>
        <p:spPr>
          <a:xfrm rot="21276063">
            <a:off x="-71318" y="5987309"/>
            <a:ext cx="12309506" cy="680523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9874 h 18874"/>
              <a:gd name="connsiteX1" fmla="*/ 2508 w 10000"/>
              <a:gd name="connsiteY1" fmla="*/ 0 h 18874"/>
              <a:gd name="connsiteX2" fmla="*/ 5000 w 10000"/>
              <a:gd name="connsiteY2" fmla="*/ 9874 h 18874"/>
              <a:gd name="connsiteX3" fmla="*/ 7500 w 10000"/>
              <a:gd name="connsiteY3" fmla="*/ 8874 h 18874"/>
              <a:gd name="connsiteX4" fmla="*/ 10000 w 10000"/>
              <a:gd name="connsiteY4" fmla="*/ 9874 h 18874"/>
              <a:gd name="connsiteX5" fmla="*/ 10000 w 10000"/>
              <a:gd name="connsiteY5" fmla="*/ 17874 h 18874"/>
              <a:gd name="connsiteX6" fmla="*/ 7500 w 10000"/>
              <a:gd name="connsiteY6" fmla="*/ 16874 h 18874"/>
              <a:gd name="connsiteX7" fmla="*/ 5000 w 10000"/>
              <a:gd name="connsiteY7" fmla="*/ 17874 h 18874"/>
              <a:gd name="connsiteX8" fmla="*/ 2500 w 10000"/>
              <a:gd name="connsiteY8" fmla="*/ 18874 h 18874"/>
              <a:gd name="connsiteX9" fmla="*/ 0 w 10000"/>
              <a:gd name="connsiteY9" fmla="*/ 17874 h 18874"/>
              <a:gd name="connsiteX10" fmla="*/ 0 w 10000"/>
              <a:gd name="connsiteY10" fmla="*/ 9874 h 18874"/>
              <a:gd name="connsiteX0" fmla="*/ 0 w 10000"/>
              <a:gd name="connsiteY0" fmla="*/ 9874 h 18353"/>
              <a:gd name="connsiteX1" fmla="*/ 2508 w 10000"/>
              <a:gd name="connsiteY1" fmla="*/ 0 h 18353"/>
              <a:gd name="connsiteX2" fmla="*/ 5000 w 10000"/>
              <a:gd name="connsiteY2" fmla="*/ 9874 h 18353"/>
              <a:gd name="connsiteX3" fmla="*/ 7500 w 10000"/>
              <a:gd name="connsiteY3" fmla="*/ 8874 h 18353"/>
              <a:gd name="connsiteX4" fmla="*/ 10000 w 10000"/>
              <a:gd name="connsiteY4" fmla="*/ 9874 h 18353"/>
              <a:gd name="connsiteX5" fmla="*/ 10000 w 10000"/>
              <a:gd name="connsiteY5" fmla="*/ 17874 h 18353"/>
              <a:gd name="connsiteX6" fmla="*/ 7500 w 10000"/>
              <a:gd name="connsiteY6" fmla="*/ 16874 h 18353"/>
              <a:gd name="connsiteX7" fmla="*/ 5000 w 10000"/>
              <a:gd name="connsiteY7" fmla="*/ 17874 h 18353"/>
              <a:gd name="connsiteX8" fmla="*/ 2497 w 10000"/>
              <a:gd name="connsiteY8" fmla="*/ 7871 h 18353"/>
              <a:gd name="connsiteX9" fmla="*/ 0 w 10000"/>
              <a:gd name="connsiteY9" fmla="*/ 17874 h 18353"/>
              <a:gd name="connsiteX10" fmla="*/ 0 w 10000"/>
              <a:gd name="connsiteY10" fmla="*/ 9874 h 18353"/>
              <a:gd name="connsiteX0" fmla="*/ 0 w 10000"/>
              <a:gd name="connsiteY0" fmla="*/ 9874 h 64678"/>
              <a:gd name="connsiteX1" fmla="*/ 2508 w 10000"/>
              <a:gd name="connsiteY1" fmla="*/ 0 h 64678"/>
              <a:gd name="connsiteX2" fmla="*/ 5000 w 10000"/>
              <a:gd name="connsiteY2" fmla="*/ 9874 h 64678"/>
              <a:gd name="connsiteX3" fmla="*/ 7500 w 10000"/>
              <a:gd name="connsiteY3" fmla="*/ 8874 h 64678"/>
              <a:gd name="connsiteX4" fmla="*/ 10000 w 10000"/>
              <a:gd name="connsiteY4" fmla="*/ 9874 h 64678"/>
              <a:gd name="connsiteX5" fmla="*/ 9898 w 10000"/>
              <a:gd name="connsiteY5" fmla="*/ 64678 h 64678"/>
              <a:gd name="connsiteX6" fmla="*/ 7500 w 10000"/>
              <a:gd name="connsiteY6" fmla="*/ 16874 h 64678"/>
              <a:gd name="connsiteX7" fmla="*/ 5000 w 10000"/>
              <a:gd name="connsiteY7" fmla="*/ 17874 h 64678"/>
              <a:gd name="connsiteX8" fmla="*/ 2497 w 10000"/>
              <a:gd name="connsiteY8" fmla="*/ 7871 h 64678"/>
              <a:gd name="connsiteX9" fmla="*/ 0 w 10000"/>
              <a:gd name="connsiteY9" fmla="*/ 17874 h 64678"/>
              <a:gd name="connsiteX10" fmla="*/ 0 w 10000"/>
              <a:gd name="connsiteY10" fmla="*/ 9874 h 64678"/>
              <a:gd name="connsiteX0" fmla="*/ 0 w 9912"/>
              <a:gd name="connsiteY0" fmla="*/ 9874 h 64678"/>
              <a:gd name="connsiteX1" fmla="*/ 2508 w 9912"/>
              <a:gd name="connsiteY1" fmla="*/ 0 h 64678"/>
              <a:gd name="connsiteX2" fmla="*/ 5000 w 9912"/>
              <a:gd name="connsiteY2" fmla="*/ 9874 h 64678"/>
              <a:gd name="connsiteX3" fmla="*/ 7500 w 9912"/>
              <a:gd name="connsiteY3" fmla="*/ 8874 h 64678"/>
              <a:gd name="connsiteX4" fmla="*/ 9912 w 9912"/>
              <a:gd name="connsiteY4" fmla="*/ 23927 h 64678"/>
              <a:gd name="connsiteX5" fmla="*/ 9898 w 9912"/>
              <a:gd name="connsiteY5" fmla="*/ 64678 h 64678"/>
              <a:gd name="connsiteX6" fmla="*/ 7500 w 9912"/>
              <a:gd name="connsiteY6" fmla="*/ 16874 h 64678"/>
              <a:gd name="connsiteX7" fmla="*/ 5000 w 9912"/>
              <a:gd name="connsiteY7" fmla="*/ 17874 h 64678"/>
              <a:gd name="connsiteX8" fmla="*/ 2497 w 9912"/>
              <a:gd name="connsiteY8" fmla="*/ 7871 h 64678"/>
              <a:gd name="connsiteX9" fmla="*/ 0 w 9912"/>
              <a:gd name="connsiteY9" fmla="*/ 17874 h 64678"/>
              <a:gd name="connsiteX10" fmla="*/ 0 w 9912"/>
              <a:gd name="connsiteY10" fmla="*/ 9874 h 64678"/>
              <a:gd name="connsiteX0" fmla="*/ 0 w 10044"/>
              <a:gd name="connsiteY0" fmla="*/ 1527 h 10000"/>
              <a:gd name="connsiteX1" fmla="*/ 2530 w 10044"/>
              <a:gd name="connsiteY1" fmla="*/ 0 h 10000"/>
              <a:gd name="connsiteX2" fmla="*/ 5044 w 10044"/>
              <a:gd name="connsiteY2" fmla="*/ 1527 h 10000"/>
              <a:gd name="connsiteX3" fmla="*/ 7567 w 10044"/>
              <a:gd name="connsiteY3" fmla="*/ 1372 h 10000"/>
              <a:gd name="connsiteX4" fmla="*/ 10044 w 10044"/>
              <a:gd name="connsiteY4" fmla="*/ 3778 h 10000"/>
              <a:gd name="connsiteX5" fmla="*/ 9986 w 10044"/>
              <a:gd name="connsiteY5" fmla="*/ 10000 h 10000"/>
              <a:gd name="connsiteX6" fmla="*/ 7567 w 10044"/>
              <a:gd name="connsiteY6" fmla="*/ 2609 h 10000"/>
              <a:gd name="connsiteX7" fmla="*/ 5044 w 10044"/>
              <a:gd name="connsiteY7" fmla="*/ 2764 h 10000"/>
              <a:gd name="connsiteX8" fmla="*/ 2519 w 10044"/>
              <a:gd name="connsiteY8" fmla="*/ 1217 h 10000"/>
              <a:gd name="connsiteX9" fmla="*/ 0 w 10044"/>
              <a:gd name="connsiteY9" fmla="*/ 2764 h 10000"/>
              <a:gd name="connsiteX10" fmla="*/ 0 w 10044"/>
              <a:gd name="connsiteY10" fmla="*/ 1527 h 10000"/>
              <a:gd name="connsiteX0" fmla="*/ 0 w 10016"/>
              <a:gd name="connsiteY0" fmla="*/ 1527 h 10000"/>
              <a:gd name="connsiteX1" fmla="*/ 2530 w 10016"/>
              <a:gd name="connsiteY1" fmla="*/ 0 h 10000"/>
              <a:gd name="connsiteX2" fmla="*/ 5044 w 10016"/>
              <a:gd name="connsiteY2" fmla="*/ 1527 h 10000"/>
              <a:gd name="connsiteX3" fmla="*/ 7567 w 10016"/>
              <a:gd name="connsiteY3" fmla="*/ 1372 h 10000"/>
              <a:gd name="connsiteX4" fmla="*/ 10016 w 10016"/>
              <a:gd name="connsiteY4" fmla="*/ 4616 h 10000"/>
              <a:gd name="connsiteX5" fmla="*/ 9986 w 10016"/>
              <a:gd name="connsiteY5" fmla="*/ 10000 h 10000"/>
              <a:gd name="connsiteX6" fmla="*/ 7567 w 10016"/>
              <a:gd name="connsiteY6" fmla="*/ 2609 h 10000"/>
              <a:gd name="connsiteX7" fmla="*/ 5044 w 10016"/>
              <a:gd name="connsiteY7" fmla="*/ 2764 h 10000"/>
              <a:gd name="connsiteX8" fmla="*/ 2519 w 10016"/>
              <a:gd name="connsiteY8" fmla="*/ 1217 h 10000"/>
              <a:gd name="connsiteX9" fmla="*/ 0 w 10016"/>
              <a:gd name="connsiteY9" fmla="*/ 2764 h 10000"/>
              <a:gd name="connsiteX10" fmla="*/ 0 w 10016"/>
              <a:gd name="connsiteY10" fmla="*/ 1527 h 10000"/>
              <a:gd name="connsiteX0" fmla="*/ 50 w 10016"/>
              <a:gd name="connsiteY0" fmla="*/ 0 h 10750"/>
              <a:gd name="connsiteX1" fmla="*/ 2530 w 10016"/>
              <a:gd name="connsiteY1" fmla="*/ 750 h 10750"/>
              <a:gd name="connsiteX2" fmla="*/ 5044 w 10016"/>
              <a:gd name="connsiteY2" fmla="*/ 2277 h 10750"/>
              <a:gd name="connsiteX3" fmla="*/ 7567 w 10016"/>
              <a:gd name="connsiteY3" fmla="*/ 2122 h 10750"/>
              <a:gd name="connsiteX4" fmla="*/ 10016 w 10016"/>
              <a:gd name="connsiteY4" fmla="*/ 5366 h 10750"/>
              <a:gd name="connsiteX5" fmla="*/ 9986 w 10016"/>
              <a:gd name="connsiteY5" fmla="*/ 10750 h 10750"/>
              <a:gd name="connsiteX6" fmla="*/ 7567 w 10016"/>
              <a:gd name="connsiteY6" fmla="*/ 3359 h 10750"/>
              <a:gd name="connsiteX7" fmla="*/ 5044 w 10016"/>
              <a:gd name="connsiteY7" fmla="*/ 3514 h 10750"/>
              <a:gd name="connsiteX8" fmla="*/ 2519 w 10016"/>
              <a:gd name="connsiteY8" fmla="*/ 1967 h 10750"/>
              <a:gd name="connsiteX9" fmla="*/ 0 w 10016"/>
              <a:gd name="connsiteY9" fmla="*/ 3514 h 10750"/>
              <a:gd name="connsiteX10" fmla="*/ 50 w 10016"/>
              <a:gd name="connsiteY10" fmla="*/ 0 h 10750"/>
              <a:gd name="connsiteX0" fmla="*/ 40 w 10006"/>
              <a:gd name="connsiteY0" fmla="*/ 0 h 10750"/>
              <a:gd name="connsiteX1" fmla="*/ 2520 w 10006"/>
              <a:gd name="connsiteY1" fmla="*/ 750 h 10750"/>
              <a:gd name="connsiteX2" fmla="*/ 5034 w 10006"/>
              <a:gd name="connsiteY2" fmla="*/ 2277 h 10750"/>
              <a:gd name="connsiteX3" fmla="*/ 7557 w 10006"/>
              <a:gd name="connsiteY3" fmla="*/ 2122 h 10750"/>
              <a:gd name="connsiteX4" fmla="*/ 10006 w 10006"/>
              <a:gd name="connsiteY4" fmla="*/ 5366 h 10750"/>
              <a:gd name="connsiteX5" fmla="*/ 9976 w 10006"/>
              <a:gd name="connsiteY5" fmla="*/ 10750 h 10750"/>
              <a:gd name="connsiteX6" fmla="*/ 7557 w 10006"/>
              <a:gd name="connsiteY6" fmla="*/ 3359 h 10750"/>
              <a:gd name="connsiteX7" fmla="*/ 5034 w 10006"/>
              <a:gd name="connsiteY7" fmla="*/ 3514 h 10750"/>
              <a:gd name="connsiteX8" fmla="*/ 2509 w 10006"/>
              <a:gd name="connsiteY8" fmla="*/ 1967 h 10750"/>
              <a:gd name="connsiteX9" fmla="*/ 0 w 10006"/>
              <a:gd name="connsiteY9" fmla="*/ 4715 h 10750"/>
              <a:gd name="connsiteX10" fmla="*/ 40 w 10006"/>
              <a:gd name="connsiteY10" fmla="*/ 0 h 10750"/>
              <a:gd name="connsiteX0" fmla="*/ 4 w 10010"/>
              <a:gd name="connsiteY0" fmla="*/ 0 h 10526"/>
              <a:gd name="connsiteX1" fmla="*/ 2524 w 10010"/>
              <a:gd name="connsiteY1" fmla="*/ 526 h 10526"/>
              <a:gd name="connsiteX2" fmla="*/ 5038 w 10010"/>
              <a:gd name="connsiteY2" fmla="*/ 2053 h 10526"/>
              <a:gd name="connsiteX3" fmla="*/ 7561 w 10010"/>
              <a:gd name="connsiteY3" fmla="*/ 1898 h 10526"/>
              <a:gd name="connsiteX4" fmla="*/ 10010 w 10010"/>
              <a:gd name="connsiteY4" fmla="*/ 5142 h 10526"/>
              <a:gd name="connsiteX5" fmla="*/ 9980 w 10010"/>
              <a:gd name="connsiteY5" fmla="*/ 10526 h 10526"/>
              <a:gd name="connsiteX6" fmla="*/ 7561 w 10010"/>
              <a:gd name="connsiteY6" fmla="*/ 3135 h 10526"/>
              <a:gd name="connsiteX7" fmla="*/ 5038 w 10010"/>
              <a:gd name="connsiteY7" fmla="*/ 3290 h 10526"/>
              <a:gd name="connsiteX8" fmla="*/ 2513 w 10010"/>
              <a:gd name="connsiteY8" fmla="*/ 1743 h 10526"/>
              <a:gd name="connsiteX9" fmla="*/ 4 w 10010"/>
              <a:gd name="connsiteY9" fmla="*/ 4491 h 10526"/>
              <a:gd name="connsiteX10" fmla="*/ 4 w 10010"/>
              <a:gd name="connsiteY10" fmla="*/ 0 h 10526"/>
              <a:gd name="connsiteX0" fmla="*/ 41 w 10047"/>
              <a:gd name="connsiteY0" fmla="*/ 0 h 10526"/>
              <a:gd name="connsiteX1" fmla="*/ 2561 w 10047"/>
              <a:gd name="connsiteY1" fmla="*/ 526 h 10526"/>
              <a:gd name="connsiteX2" fmla="*/ 5075 w 10047"/>
              <a:gd name="connsiteY2" fmla="*/ 2053 h 10526"/>
              <a:gd name="connsiteX3" fmla="*/ 7598 w 10047"/>
              <a:gd name="connsiteY3" fmla="*/ 1898 h 10526"/>
              <a:gd name="connsiteX4" fmla="*/ 10047 w 10047"/>
              <a:gd name="connsiteY4" fmla="*/ 5142 h 10526"/>
              <a:gd name="connsiteX5" fmla="*/ 10017 w 10047"/>
              <a:gd name="connsiteY5" fmla="*/ 10526 h 10526"/>
              <a:gd name="connsiteX6" fmla="*/ 7598 w 10047"/>
              <a:gd name="connsiteY6" fmla="*/ 3135 h 10526"/>
              <a:gd name="connsiteX7" fmla="*/ 5075 w 10047"/>
              <a:gd name="connsiteY7" fmla="*/ 3290 h 10526"/>
              <a:gd name="connsiteX8" fmla="*/ 2550 w 10047"/>
              <a:gd name="connsiteY8" fmla="*/ 1743 h 10526"/>
              <a:gd name="connsiteX9" fmla="*/ 0 w 10047"/>
              <a:gd name="connsiteY9" fmla="*/ 4862 h 10526"/>
              <a:gd name="connsiteX10" fmla="*/ 41 w 10047"/>
              <a:gd name="connsiteY10" fmla="*/ 0 h 1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47" h="10526">
                <a:moveTo>
                  <a:pt x="41" y="0"/>
                </a:moveTo>
                <a:cubicBezTo>
                  <a:pt x="41" y="85"/>
                  <a:pt x="1722" y="184"/>
                  <a:pt x="2561" y="526"/>
                </a:cubicBezTo>
                <a:cubicBezTo>
                  <a:pt x="3400" y="868"/>
                  <a:pt x="4236" y="1824"/>
                  <a:pt x="5075" y="2053"/>
                </a:cubicBezTo>
                <a:cubicBezTo>
                  <a:pt x="5915" y="2281"/>
                  <a:pt x="6769" y="1383"/>
                  <a:pt x="7598" y="1898"/>
                </a:cubicBezTo>
                <a:cubicBezTo>
                  <a:pt x="8427" y="2413"/>
                  <a:pt x="10047" y="5057"/>
                  <a:pt x="10047" y="5142"/>
                </a:cubicBezTo>
                <a:cubicBezTo>
                  <a:pt x="10042" y="7243"/>
                  <a:pt x="10022" y="8426"/>
                  <a:pt x="10017" y="10526"/>
                </a:cubicBezTo>
                <a:cubicBezTo>
                  <a:pt x="10017" y="10441"/>
                  <a:pt x="8421" y="4341"/>
                  <a:pt x="7598" y="3135"/>
                </a:cubicBezTo>
                <a:cubicBezTo>
                  <a:pt x="6774" y="1929"/>
                  <a:pt x="5917" y="3522"/>
                  <a:pt x="5075" y="3290"/>
                </a:cubicBezTo>
                <a:cubicBezTo>
                  <a:pt x="4234" y="3058"/>
                  <a:pt x="3943" y="1743"/>
                  <a:pt x="2550" y="1743"/>
                </a:cubicBezTo>
                <a:cubicBezTo>
                  <a:pt x="1157" y="1743"/>
                  <a:pt x="0" y="4947"/>
                  <a:pt x="0" y="4862"/>
                </a:cubicBezTo>
                <a:cubicBezTo>
                  <a:pt x="17" y="3691"/>
                  <a:pt x="24" y="1171"/>
                  <a:pt x="4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864096" y="303039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NÁRODNÍ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PLÁN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OBNOVY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FE60041E-28BC-460C-85BB-CEC8AF42892B}"/>
              </a:ext>
            </a:extLst>
          </p:cNvPr>
          <p:cNvSpPr/>
          <p:nvPr/>
        </p:nvSpPr>
        <p:spPr>
          <a:xfrm>
            <a:off x="969077" y="1917658"/>
            <a:ext cx="11117941" cy="29511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15000"/>
              </a:lnSpc>
              <a:spcBef>
                <a:spcPts val="1800"/>
              </a:spcBef>
              <a:spcAft>
                <a:spcPts val="1000"/>
              </a:spcAft>
            </a:pPr>
            <a:r>
              <a:rPr lang="cs-CZ" b="1" kern="0" dirty="0">
                <a:latin typeface="Arial" panose="020B0604020202020204" pitchFamily="34" charset="0"/>
                <a:cs typeface="Arial" panose="020B0604020202020204" pitchFamily="34" charset="0"/>
              </a:rPr>
              <a:t>Základní parametry</a:t>
            </a:r>
          </a:p>
          <a:p>
            <a:pPr marL="285750" lvl="0" indent="-28575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cs-CZ" kern="0" dirty="0">
                <a:latin typeface="Arial" panose="020B0604020202020204" pitchFamily="34" charset="0"/>
                <a:cs typeface="Arial" panose="020B0604020202020204" pitchFamily="34" charset="0"/>
              </a:rPr>
              <a:t>Termín vyhlášení</a:t>
            </a:r>
          </a:p>
          <a:p>
            <a:pPr marL="285750" lvl="0" indent="-28575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cs-CZ" kern="0" dirty="0">
                <a:latin typeface="Arial" panose="020B0604020202020204" pitchFamily="34" charset="0"/>
                <a:cs typeface="Arial" panose="020B0604020202020204" pitchFamily="34" charset="0"/>
              </a:rPr>
              <a:t>Výše podpory</a:t>
            </a:r>
          </a:p>
          <a:p>
            <a:pPr marL="285750" indent="-28575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cs-CZ" kern="0" dirty="0">
                <a:latin typeface="Arial" panose="020B0604020202020204" pitchFamily="34" charset="0"/>
                <a:cs typeface="Arial" panose="020B0604020202020204" pitchFamily="34" charset="0"/>
              </a:rPr>
              <a:t>Zdroje financování</a:t>
            </a:r>
          </a:p>
          <a:p>
            <a:pPr marL="285750" indent="-285750">
              <a:lnSpc>
                <a:spcPct val="115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cs-CZ" kern="0" dirty="0">
                <a:latin typeface="Arial" panose="020B0604020202020204" pitchFamily="34" charset="0"/>
                <a:cs typeface="Arial" panose="020B0604020202020204" pitchFamily="34" charset="0"/>
              </a:rPr>
              <a:t>Období realizace</a:t>
            </a:r>
          </a:p>
          <a:p>
            <a:pPr lvl="0">
              <a:lnSpc>
                <a:spcPct val="115000"/>
              </a:lnSpc>
              <a:spcBef>
                <a:spcPts val="1800"/>
              </a:spcBef>
              <a:spcAft>
                <a:spcPts val="1000"/>
              </a:spcAft>
            </a:pPr>
            <a:endParaRPr lang="cs-CZ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454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872208" y="404664"/>
            <a:ext cx="9120336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063552" y="404664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Komponenta 	4.5</a:t>
            </a:r>
          </a:p>
          <a:p>
            <a:r>
              <a:rPr lang="cs-CZ" b="1" dirty="0"/>
              <a:t>Iniciativa	Rozvoj regionálních kulturních a kreativních center</a:t>
            </a: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94" y="6235656"/>
            <a:ext cx="1583690" cy="417195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97" y="6219145"/>
            <a:ext cx="1079500" cy="45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1" descr="ba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810" y="6234385"/>
            <a:ext cx="1367790" cy="419735"/>
          </a:xfrm>
          <a:prstGeom prst="rect">
            <a:avLst/>
          </a:prstGeom>
          <a:noFill/>
        </p:spPr>
      </p:pic>
      <p:sp>
        <p:nvSpPr>
          <p:cNvPr id="3" name="Vývojový diagram: děrná páska 2"/>
          <p:cNvSpPr/>
          <p:nvPr/>
        </p:nvSpPr>
        <p:spPr>
          <a:xfrm rot="21276063">
            <a:off x="-71318" y="5987309"/>
            <a:ext cx="12309506" cy="680523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9874 h 18874"/>
              <a:gd name="connsiteX1" fmla="*/ 2508 w 10000"/>
              <a:gd name="connsiteY1" fmla="*/ 0 h 18874"/>
              <a:gd name="connsiteX2" fmla="*/ 5000 w 10000"/>
              <a:gd name="connsiteY2" fmla="*/ 9874 h 18874"/>
              <a:gd name="connsiteX3" fmla="*/ 7500 w 10000"/>
              <a:gd name="connsiteY3" fmla="*/ 8874 h 18874"/>
              <a:gd name="connsiteX4" fmla="*/ 10000 w 10000"/>
              <a:gd name="connsiteY4" fmla="*/ 9874 h 18874"/>
              <a:gd name="connsiteX5" fmla="*/ 10000 w 10000"/>
              <a:gd name="connsiteY5" fmla="*/ 17874 h 18874"/>
              <a:gd name="connsiteX6" fmla="*/ 7500 w 10000"/>
              <a:gd name="connsiteY6" fmla="*/ 16874 h 18874"/>
              <a:gd name="connsiteX7" fmla="*/ 5000 w 10000"/>
              <a:gd name="connsiteY7" fmla="*/ 17874 h 18874"/>
              <a:gd name="connsiteX8" fmla="*/ 2500 w 10000"/>
              <a:gd name="connsiteY8" fmla="*/ 18874 h 18874"/>
              <a:gd name="connsiteX9" fmla="*/ 0 w 10000"/>
              <a:gd name="connsiteY9" fmla="*/ 17874 h 18874"/>
              <a:gd name="connsiteX10" fmla="*/ 0 w 10000"/>
              <a:gd name="connsiteY10" fmla="*/ 9874 h 18874"/>
              <a:gd name="connsiteX0" fmla="*/ 0 w 10000"/>
              <a:gd name="connsiteY0" fmla="*/ 9874 h 18353"/>
              <a:gd name="connsiteX1" fmla="*/ 2508 w 10000"/>
              <a:gd name="connsiteY1" fmla="*/ 0 h 18353"/>
              <a:gd name="connsiteX2" fmla="*/ 5000 w 10000"/>
              <a:gd name="connsiteY2" fmla="*/ 9874 h 18353"/>
              <a:gd name="connsiteX3" fmla="*/ 7500 w 10000"/>
              <a:gd name="connsiteY3" fmla="*/ 8874 h 18353"/>
              <a:gd name="connsiteX4" fmla="*/ 10000 w 10000"/>
              <a:gd name="connsiteY4" fmla="*/ 9874 h 18353"/>
              <a:gd name="connsiteX5" fmla="*/ 10000 w 10000"/>
              <a:gd name="connsiteY5" fmla="*/ 17874 h 18353"/>
              <a:gd name="connsiteX6" fmla="*/ 7500 w 10000"/>
              <a:gd name="connsiteY6" fmla="*/ 16874 h 18353"/>
              <a:gd name="connsiteX7" fmla="*/ 5000 w 10000"/>
              <a:gd name="connsiteY7" fmla="*/ 17874 h 18353"/>
              <a:gd name="connsiteX8" fmla="*/ 2497 w 10000"/>
              <a:gd name="connsiteY8" fmla="*/ 7871 h 18353"/>
              <a:gd name="connsiteX9" fmla="*/ 0 w 10000"/>
              <a:gd name="connsiteY9" fmla="*/ 17874 h 18353"/>
              <a:gd name="connsiteX10" fmla="*/ 0 w 10000"/>
              <a:gd name="connsiteY10" fmla="*/ 9874 h 18353"/>
              <a:gd name="connsiteX0" fmla="*/ 0 w 10000"/>
              <a:gd name="connsiteY0" fmla="*/ 9874 h 64678"/>
              <a:gd name="connsiteX1" fmla="*/ 2508 w 10000"/>
              <a:gd name="connsiteY1" fmla="*/ 0 h 64678"/>
              <a:gd name="connsiteX2" fmla="*/ 5000 w 10000"/>
              <a:gd name="connsiteY2" fmla="*/ 9874 h 64678"/>
              <a:gd name="connsiteX3" fmla="*/ 7500 w 10000"/>
              <a:gd name="connsiteY3" fmla="*/ 8874 h 64678"/>
              <a:gd name="connsiteX4" fmla="*/ 10000 w 10000"/>
              <a:gd name="connsiteY4" fmla="*/ 9874 h 64678"/>
              <a:gd name="connsiteX5" fmla="*/ 9898 w 10000"/>
              <a:gd name="connsiteY5" fmla="*/ 64678 h 64678"/>
              <a:gd name="connsiteX6" fmla="*/ 7500 w 10000"/>
              <a:gd name="connsiteY6" fmla="*/ 16874 h 64678"/>
              <a:gd name="connsiteX7" fmla="*/ 5000 w 10000"/>
              <a:gd name="connsiteY7" fmla="*/ 17874 h 64678"/>
              <a:gd name="connsiteX8" fmla="*/ 2497 w 10000"/>
              <a:gd name="connsiteY8" fmla="*/ 7871 h 64678"/>
              <a:gd name="connsiteX9" fmla="*/ 0 w 10000"/>
              <a:gd name="connsiteY9" fmla="*/ 17874 h 64678"/>
              <a:gd name="connsiteX10" fmla="*/ 0 w 10000"/>
              <a:gd name="connsiteY10" fmla="*/ 9874 h 64678"/>
              <a:gd name="connsiteX0" fmla="*/ 0 w 9912"/>
              <a:gd name="connsiteY0" fmla="*/ 9874 h 64678"/>
              <a:gd name="connsiteX1" fmla="*/ 2508 w 9912"/>
              <a:gd name="connsiteY1" fmla="*/ 0 h 64678"/>
              <a:gd name="connsiteX2" fmla="*/ 5000 w 9912"/>
              <a:gd name="connsiteY2" fmla="*/ 9874 h 64678"/>
              <a:gd name="connsiteX3" fmla="*/ 7500 w 9912"/>
              <a:gd name="connsiteY3" fmla="*/ 8874 h 64678"/>
              <a:gd name="connsiteX4" fmla="*/ 9912 w 9912"/>
              <a:gd name="connsiteY4" fmla="*/ 23927 h 64678"/>
              <a:gd name="connsiteX5" fmla="*/ 9898 w 9912"/>
              <a:gd name="connsiteY5" fmla="*/ 64678 h 64678"/>
              <a:gd name="connsiteX6" fmla="*/ 7500 w 9912"/>
              <a:gd name="connsiteY6" fmla="*/ 16874 h 64678"/>
              <a:gd name="connsiteX7" fmla="*/ 5000 w 9912"/>
              <a:gd name="connsiteY7" fmla="*/ 17874 h 64678"/>
              <a:gd name="connsiteX8" fmla="*/ 2497 w 9912"/>
              <a:gd name="connsiteY8" fmla="*/ 7871 h 64678"/>
              <a:gd name="connsiteX9" fmla="*/ 0 w 9912"/>
              <a:gd name="connsiteY9" fmla="*/ 17874 h 64678"/>
              <a:gd name="connsiteX10" fmla="*/ 0 w 9912"/>
              <a:gd name="connsiteY10" fmla="*/ 9874 h 64678"/>
              <a:gd name="connsiteX0" fmla="*/ 0 w 10044"/>
              <a:gd name="connsiteY0" fmla="*/ 1527 h 10000"/>
              <a:gd name="connsiteX1" fmla="*/ 2530 w 10044"/>
              <a:gd name="connsiteY1" fmla="*/ 0 h 10000"/>
              <a:gd name="connsiteX2" fmla="*/ 5044 w 10044"/>
              <a:gd name="connsiteY2" fmla="*/ 1527 h 10000"/>
              <a:gd name="connsiteX3" fmla="*/ 7567 w 10044"/>
              <a:gd name="connsiteY3" fmla="*/ 1372 h 10000"/>
              <a:gd name="connsiteX4" fmla="*/ 10044 w 10044"/>
              <a:gd name="connsiteY4" fmla="*/ 3778 h 10000"/>
              <a:gd name="connsiteX5" fmla="*/ 9986 w 10044"/>
              <a:gd name="connsiteY5" fmla="*/ 10000 h 10000"/>
              <a:gd name="connsiteX6" fmla="*/ 7567 w 10044"/>
              <a:gd name="connsiteY6" fmla="*/ 2609 h 10000"/>
              <a:gd name="connsiteX7" fmla="*/ 5044 w 10044"/>
              <a:gd name="connsiteY7" fmla="*/ 2764 h 10000"/>
              <a:gd name="connsiteX8" fmla="*/ 2519 w 10044"/>
              <a:gd name="connsiteY8" fmla="*/ 1217 h 10000"/>
              <a:gd name="connsiteX9" fmla="*/ 0 w 10044"/>
              <a:gd name="connsiteY9" fmla="*/ 2764 h 10000"/>
              <a:gd name="connsiteX10" fmla="*/ 0 w 10044"/>
              <a:gd name="connsiteY10" fmla="*/ 1527 h 10000"/>
              <a:gd name="connsiteX0" fmla="*/ 0 w 10016"/>
              <a:gd name="connsiteY0" fmla="*/ 1527 h 10000"/>
              <a:gd name="connsiteX1" fmla="*/ 2530 w 10016"/>
              <a:gd name="connsiteY1" fmla="*/ 0 h 10000"/>
              <a:gd name="connsiteX2" fmla="*/ 5044 w 10016"/>
              <a:gd name="connsiteY2" fmla="*/ 1527 h 10000"/>
              <a:gd name="connsiteX3" fmla="*/ 7567 w 10016"/>
              <a:gd name="connsiteY3" fmla="*/ 1372 h 10000"/>
              <a:gd name="connsiteX4" fmla="*/ 10016 w 10016"/>
              <a:gd name="connsiteY4" fmla="*/ 4616 h 10000"/>
              <a:gd name="connsiteX5" fmla="*/ 9986 w 10016"/>
              <a:gd name="connsiteY5" fmla="*/ 10000 h 10000"/>
              <a:gd name="connsiteX6" fmla="*/ 7567 w 10016"/>
              <a:gd name="connsiteY6" fmla="*/ 2609 h 10000"/>
              <a:gd name="connsiteX7" fmla="*/ 5044 w 10016"/>
              <a:gd name="connsiteY7" fmla="*/ 2764 h 10000"/>
              <a:gd name="connsiteX8" fmla="*/ 2519 w 10016"/>
              <a:gd name="connsiteY8" fmla="*/ 1217 h 10000"/>
              <a:gd name="connsiteX9" fmla="*/ 0 w 10016"/>
              <a:gd name="connsiteY9" fmla="*/ 2764 h 10000"/>
              <a:gd name="connsiteX10" fmla="*/ 0 w 10016"/>
              <a:gd name="connsiteY10" fmla="*/ 1527 h 10000"/>
              <a:gd name="connsiteX0" fmla="*/ 50 w 10016"/>
              <a:gd name="connsiteY0" fmla="*/ 0 h 10750"/>
              <a:gd name="connsiteX1" fmla="*/ 2530 w 10016"/>
              <a:gd name="connsiteY1" fmla="*/ 750 h 10750"/>
              <a:gd name="connsiteX2" fmla="*/ 5044 w 10016"/>
              <a:gd name="connsiteY2" fmla="*/ 2277 h 10750"/>
              <a:gd name="connsiteX3" fmla="*/ 7567 w 10016"/>
              <a:gd name="connsiteY3" fmla="*/ 2122 h 10750"/>
              <a:gd name="connsiteX4" fmla="*/ 10016 w 10016"/>
              <a:gd name="connsiteY4" fmla="*/ 5366 h 10750"/>
              <a:gd name="connsiteX5" fmla="*/ 9986 w 10016"/>
              <a:gd name="connsiteY5" fmla="*/ 10750 h 10750"/>
              <a:gd name="connsiteX6" fmla="*/ 7567 w 10016"/>
              <a:gd name="connsiteY6" fmla="*/ 3359 h 10750"/>
              <a:gd name="connsiteX7" fmla="*/ 5044 w 10016"/>
              <a:gd name="connsiteY7" fmla="*/ 3514 h 10750"/>
              <a:gd name="connsiteX8" fmla="*/ 2519 w 10016"/>
              <a:gd name="connsiteY8" fmla="*/ 1967 h 10750"/>
              <a:gd name="connsiteX9" fmla="*/ 0 w 10016"/>
              <a:gd name="connsiteY9" fmla="*/ 3514 h 10750"/>
              <a:gd name="connsiteX10" fmla="*/ 50 w 10016"/>
              <a:gd name="connsiteY10" fmla="*/ 0 h 10750"/>
              <a:gd name="connsiteX0" fmla="*/ 40 w 10006"/>
              <a:gd name="connsiteY0" fmla="*/ 0 h 10750"/>
              <a:gd name="connsiteX1" fmla="*/ 2520 w 10006"/>
              <a:gd name="connsiteY1" fmla="*/ 750 h 10750"/>
              <a:gd name="connsiteX2" fmla="*/ 5034 w 10006"/>
              <a:gd name="connsiteY2" fmla="*/ 2277 h 10750"/>
              <a:gd name="connsiteX3" fmla="*/ 7557 w 10006"/>
              <a:gd name="connsiteY3" fmla="*/ 2122 h 10750"/>
              <a:gd name="connsiteX4" fmla="*/ 10006 w 10006"/>
              <a:gd name="connsiteY4" fmla="*/ 5366 h 10750"/>
              <a:gd name="connsiteX5" fmla="*/ 9976 w 10006"/>
              <a:gd name="connsiteY5" fmla="*/ 10750 h 10750"/>
              <a:gd name="connsiteX6" fmla="*/ 7557 w 10006"/>
              <a:gd name="connsiteY6" fmla="*/ 3359 h 10750"/>
              <a:gd name="connsiteX7" fmla="*/ 5034 w 10006"/>
              <a:gd name="connsiteY7" fmla="*/ 3514 h 10750"/>
              <a:gd name="connsiteX8" fmla="*/ 2509 w 10006"/>
              <a:gd name="connsiteY8" fmla="*/ 1967 h 10750"/>
              <a:gd name="connsiteX9" fmla="*/ 0 w 10006"/>
              <a:gd name="connsiteY9" fmla="*/ 4715 h 10750"/>
              <a:gd name="connsiteX10" fmla="*/ 40 w 10006"/>
              <a:gd name="connsiteY10" fmla="*/ 0 h 10750"/>
              <a:gd name="connsiteX0" fmla="*/ 4 w 10010"/>
              <a:gd name="connsiteY0" fmla="*/ 0 h 10526"/>
              <a:gd name="connsiteX1" fmla="*/ 2524 w 10010"/>
              <a:gd name="connsiteY1" fmla="*/ 526 h 10526"/>
              <a:gd name="connsiteX2" fmla="*/ 5038 w 10010"/>
              <a:gd name="connsiteY2" fmla="*/ 2053 h 10526"/>
              <a:gd name="connsiteX3" fmla="*/ 7561 w 10010"/>
              <a:gd name="connsiteY3" fmla="*/ 1898 h 10526"/>
              <a:gd name="connsiteX4" fmla="*/ 10010 w 10010"/>
              <a:gd name="connsiteY4" fmla="*/ 5142 h 10526"/>
              <a:gd name="connsiteX5" fmla="*/ 9980 w 10010"/>
              <a:gd name="connsiteY5" fmla="*/ 10526 h 10526"/>
              <a:gd name="connsiteX6" fmla="*/ 7561 w 10010"/>
              <a:gd name="connsiteY6" fmla="*/ 3135 h 10526"/>
              <a:gd name="connsiteX7" fmla="*/ 5038 w 10010"/>
              <a:gd name="connsiteY7" fmla="*/ 3290 h 10526"/>
              <a:gd name="connsiteX8" fmla="*/ 2513 w 10010"/>
              <a:gd name="connsiteY8" fmla="*/ 1743 h 10526"/>
              <a:gd name="connsiteX9" fmla="*/ 4 w 10010"/>
              <a:gd name="connsiteY9" fmla="*/ 4491 h 10526"/>
              <a:gd name="connsiteX10" fmla="*/ 4 w 10010"/>
              <a:gd name="connsiteY10" fmla="*/ 0 h 10526"/>
              <a:gd name="connsiteX0" fmla="*/ 41 w 10047"/>
              <a:gd name="connsiteY0" fmla="*/ 0 h 10526"/>
              <a:gd name="connsiteX1" fmla="*/ 2561 w 10047"/>
              <a:gd name="connsiteY1" fmla="*/ 526 h 10526"/>
              <a:gd name="connsiteX2" fmla="*/ 5075 w 10047"/>
              <a:gd name="connsiteY2" fmla="*/ 2053 h 10526"/>
              <a:gd name="connsiteX3" fmla="*/ 7598 w 10047"/>
              <a:gd name="connsiteY3" fmla="*/ 1898 h 10526"/>
              <a:gd name="connsiteX4" fmla="*/ 10047 w 10047"/>
              <a:gd name="connsiteY4" fmla="*/ 5142 h 10526"/>
              <a:gd name="connsiteX5" fmla="*/ 10017 w 10047"/>
              <a:gd name="connsiteY5" fmla="*/ 10526 h 10526"/>
              <a:gd name="connsiteX6" fmla="*/ 7598 w 10047"/>
              <a:gd name="connsiteY6" fmla="*/ 3135 h 10526"/>
              <a:gd name="connsiteX7" fmla="*/ 5075 w 10047"/>
              <a:gd name="connsiteY7" fmla="*/ 3290 h 10526"/>
              <a:gd name="connsiteX8" fmla="*/ 2550 w 10047"/>
              <a:gd name="connsiteY8" fmla="*/ 1743 h 10526"/>
              <a:gd name="connsiteX9" fmla="*/ 0 w 10047"/>
              <a:gd name="connsiteY9" fmla="*/ 4862 h 10526"/>
              <a:gd name="connsiteX10" fmla="*/ 41 w 10047"/>
              <a:gd name="connsiteY10" fmla="*/ 0 h 1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47" h="10526">
                <a:moveTo>
                  <a:pt x="41" y="0"/>
                </a:moveTo>
                <a:cubicBezTo>
                  <a:pt x="41" y="85"/>
                  <a:pt x="1722" y="184"/>
                  <a:pt x="2561" y="526"/>
                </a:cubicBezTo>
                <a:cubicBezTo>
                  <a:pt x="3400" y="868"/>
                  <a:pt x="4236" y="1824"/>
                  <a:pt x="5075" y="2053"/>
                </a:cubicBezTo>
                <a:cubicBezTo>
                  <a:pt x="5915" y="2281"/>
                  <a:pt x="6769" y="1383"/>
                  <a:pt x="7598" y="1898"/>
                </a:cubicBezTo>
                <a:cubicBezTo>
                  <a:pt x="8427" y="2413"/>
                  <a:pt x="10047" y="5057"/>
                  <a:pt x="10047" y="5142"/>
                </a:cubicBezTo>
                <a:cubicBezTo>
                  <a:pt x="10042" y="7243"/>
                  <a:pt x="10022" y="8426"/>
                  <a:pt x="10017" y="10526"/>
                </a:cubicBezTo>
                <a:cubicBezTo>
                  <a:pt x="10017" y="10441"/>
                  <a:pt x="8421" y="4341"/>
                  <a:pt x="7598" y="3135"/>
                </a:cubicBezTo>
                <a:cubicBezTo>
                  <a:pt x="6774" y="1929"/>
                  <a:pt x="5917" y="3522"/>
                  <a:pt x="5075" y="3290"/>
                </a:cubicBezTo>
                <a:cubicBezTo>
                  <a:pt x="4234" y="3058"/>
                  <a:pt x="3943" y="1743"/>
                  <a:pt x="2550" y="1743"/>
                </a:cubicBezTo>
                <a:cubicBezTo>
                  <a:pt x="1157" y="1743"/>
                  <a:pt x="0" y="4947"/>
                  <a:pt x="0" y="4862"/>
                </a:cubicBezTo>
                <a:cubicBezTo>
                  <a:pt x="17" y="3691"/>
                  <a:pt x="24" y="1171"/>
                  <a:pt x="4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864096" y="303039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NÁRODNÍ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PLÁN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OBNOVY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5BDB8720-E882-4EA7-8A88-ADC134E510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19547882"/>
              </p:ext>
            </p:extLst>
          </p:nvPr>
        </p:nvGraphicFramePr>
        <p:xfrm>
          <a:off x="1127448" y="-675456"/>
          <a:ext cx="10081120" cy="6264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B098E762-D383-4913-A1A1-8691F91A5E0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43405207"/>
              </p:ext>
            </p:extLst>
          </p:nvPr>
        </p:nvGraphicFramePr>
        <p:xfrm>
          <a:off x="2963040" y="3429000"/>
          <a:ext cx="6240790" cy="17769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:p14="http://schemas.microsoft.com/office/powerpoint/2010/main" val="32905124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872208" y="404664"/>
            <a:ext cx="9120336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063552" y="404664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Komponenta 	4.5</a:t>
            </a:r>
          </a:p>
          <a:p>
            <a:r>
              <a:rPr lang="cs-CZ" b="1" dirty="0"/>
              <a:t>Iniciativa	Rozvoj regionálních kulturních a kreativních center</a:t>
            </a: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94" y="6235656"/>
            <a:ext cx="1583690" cy="417195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97" y="6219145"/>
            <a:ext cx="1079500" cy="45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1" descr="ba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810" y="6234385"/>
            <a:ext cx="1367790" cy="419735"/>
          </a:xfrm>
          <a:prstGeom prst="rect">
            <a:avLst/>
          </a:prstGeom>
          <a:noFill/>
        </p:spPr>
      </p:pic>
      <p:sp>
        <p:nvSpPr>
          <p:cNvPr id="3" name="Vývojový diagram: děrná páska 2"/>
          <p:cNvSpPr/>
          <p:nvPr/>
        </p:nvSpPr>
        <p:spPr>
          <a:xfrm rot="21276063">
            <a:off x="-71318" y="5987309"/>
            <a:ext cx="12309506" cy="680523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9874 h 18874"/>
              <a:gd name="connsiteX1" fmla="*/ 2508 w 10000"/>
              <a:gd name="connsiteY1" fmla="*/ 0 h 18874"/>
              <a:gd name="connsiteX2" fmla="*/ 5000 w 10000"/>
              <a:gd name="connsiteY2" fmla="*/ 9874 h 18874"/>
              <a:gd name="connsiteX3" fmla="*/ 7500 w 10000"/>
              <a:gd name="connsiteY3" fmla="*/ 8874 h 18874"/>
              <a:gd name="connsiteX4" fmla="*/ 10000 w 10000"/>
              <a:gd name="connsiteY4" fmla="*/ 9874 h 18874"/>
              <a:gd name="connsiteX5" fmla="*/ 10000 w 10000"/>
              <a:gd name="connsiteY5" fmla="*/ 17874 h 18874"/>
              <a:gd name="connsiteX6" fmla="*/ 7500 w 10000"/>
              <a:gd name="connsiteY6" fmla="*/ 16874 h 18874"/>
              <a:gd name="connsiteX7" fmla="*/ 5000 w 10000"/>
              <a:gd name="connsiteY7" fmla="*/ 17874 h 18874"/>
              <a:gd name="connsiteX8" fmla="*/ 2500 w 10000"/>
              <a:gd name="connsiteY8" fmla="*/ 18874 h 18874"/>
              <a:gd name="connsiteX9" fmla="*/ 0 w 10000"/>
              <a:gd name="connsiteY9" fmla="*/ 17874 h 18874"/>
              <a:gd name="connsiteX10" fmla="*/ 0 w 10000"/>
              <a:gd name="connsiteY10" fmla="*/ 9874 h 18874"/>
              <a:gd name="connsiteX0" fmla="*/ 0 w 10000"/>
              <a:gd name="connsiteY0" fmla="*/ 9874 h 18353"/>
              <a:gd name="connsiteX1" fmla="*/ 2508 w 10000"/>
              <a:gd name="connsiteY1" fmla="*/ 0 h 18353"/>
              <a:gd name="connsiteX2" fmla="*/ 5000 w 10000"/>
              <a:gd name="connsiteY2" fmla="*/ 9874 h 18353"/>
              <a:gd name="connsiteX3" fmla="*/ 7500 w 10000"/>
              <a:gd name="connsiteY3" fmla="*/ 8874 h 18353"/>
              <a:gd name="connsiteX4" fmla="*/ 10000 w 10000"/>
              <a:gd name="connsiteY4" fmla="*/ 9874 h 18353"/>
              <a:gd name="connsiteX5" fmla="*/ 10000 w 10000"/>
              <a:gd name="connsiteY5" fmla="*/ 17874 h 18353"/>
              <a:gd name="connsiteX6" fmla="*/ 7500 w 10000"/>
              <a:gd name="connsiteY6" fmla="*/ 16874 h 18353"/>
              <a:gd name="connsiteX7" fmla="*/ 5000 w 10000"/>
              <a:gd name="connsiteY7" fmla="*/ 17874 h 18353"/>
              <a:gd name="connsiteX8" fmla="*/ 2497 w 10000"/>
              <a:gd name="connsiteY8" fmla="*/ 7871 h 18353"/>
              <a:gd name="connsiteX9" fmla="*/ 0 w 10000"/>
              <a:gd name="connsiteY9" fmla="*/ 17874 h 18353"/>
              <a:gd name="connsiteX10" fmla="*/ 0 w 10000"/>
              <a:gd name="connsiteY10" fmla="*/ 9874 h 18353"/>
              <a:gd name="connsiteX0" fmla="*/ 0 w 10000"/>
              <a:gd name="connsiteY0" fmla="*/ 9874 h 64678"/>
              <a:gd name="connsiteX1" fmla="*/ 2508 w 10000"/>
              <a:gd name="connsiteY1" fmla="*/ 0 h 64678"/>
              <a:gd name="connsiteX2" fmla="*/ 5000 w 10000"/>
              <a:gd name="connsiteY2" fmla="*/ 9874 h 64678"/>
              <a:gd name="connsiteX3" fmla="*/ 7500 w 10000"/>
              <a:gd name="connsiteY3" fmla="*/ 8874 h 64678"/>
              <a:gd name="connsiteX4" fmla="*/ 10000 w 10000"/>
              <a:gd name="connsiteY4" fmla="*/ 9874 h 64678"/>
              <a:gd name="connsiteX5" fmla="*/ 9898 w 10000"/>
              <a:gd name="connsiteY5" fmla="*/ 64678 h 64678"/>
              <a:gd name="connsiteX6" fmla="*/ 7500 w 10000"/>
              <a:gd name="connsiteY6" fmla="*/ 16874 h 64678"/>
              <a:gd name="connsiteX7" fmla="*/ 5000 w 10000"/>
              <a:gd name="connsiteY7" fmla="*/ 17874 h 64678"/>
              <a:gd name="connsiteX8" fmla="*/ 2497 w 10000"/>
              <a:gd name="connsiteY8" fmla="*/ 7871 h 64678"/>
              <a:gd name="connsiteX9" fmla="*/ 0 w 10000"/>
              <a:gd name="connsiteY9" fmla="*/ 17874 h 64678"/>
              <a:gd name="connsiteX10" fmla="*/ 0 w 10000"/>
              <a:gd name="connsiteY10" fmla="*/ 9874 h 64678"/>
              <a:gd name="connsiteX0" fmla="*/ 0 w 9912"/>
              <a:gd name="connsiteY0" fmla="*/ 9874 h 64678"/>
              <a:gd name="connsiteX1" fmla="*/ 2508 w 9912"/>
              <a:gd name="connsiteY1" fmla="*/ 0 h 64678"/>
              <a:gd name="connsiteX2" fmla="*/ 5000 w 9912"/>
              <a:gd name="connsiteY2" fmla="*/ 9874 h 64678"/>
              <a:gd name="connsiteX3" fmla="*/ 7500 w 9912"/>
              <a:gd name="connsiteY3" fmla="*/ 8874 h 64678"/>
              <a:gd name="connsiteX4" fmla="*/ 9912 w 9912"/>
              <a:gd name="connsiteY4" fmla="*/ 23927 h 64678"/>
              <a:gd name="connsiteX5" fmla="*/ 9898 w 9912"/>
              <a:gd name="connsiteY5" fmla="*/ 64678 h 64678"/>
              <a:gd name="connsiteX6" fmla="*/ 7500 w 9912"/>
              <a:gd name="connsiteY6" fmla="*/ 16874 h 64678"/>
              <a:gd name="connsiteX7" fmla="*/ 5000 w 9912"/>
              <a:gd name="connsiteY7" fmla="*/ 17874 h 64678"/>
              <a:gd name="connsiteX8" fmla="*/ 2497 w 9912"/>
              <a:gd name="connsiteY8" fmla="*/ 7871 h 64678"/>
              <a:gd name="connsiteX9" fmla="*/ 0 w 9912"/>
              <a:gd name="connsiteY9" fmla="*/ 17874 h 64678"/>
              <a:gd name="connsiteX10" fmla="*/ 0 w 9912"/>
              <a:gd name="connsiteY10" fmla="*/ 9874 h 64678"/>
              <a:gd name="connsiteX0" fmla="*/ 0 w 10044"/>
              <a:gd name="connsiteY0" fmla="*/ 1527 h 10000"/>
              <a:gd name="connsiteX1" fmla="*/ 2530 w 10044"/>
              <a:gd name="connsiteY1" fmla="*/ 0 h 10000"/>
              <a:gd name="connsiteX2" fmla="*/ 5044 w 10044"/>
              <a:gd name="connsiteY2" fmla="*/ 1527 h 10000"/>
              <a:gd name="connsiteX3" fmla="*/ 7567 w 10044"/>
              <a:gd name="connsiteY3" fmla="*/ 1372 h 10000"/>
              <a:gd name="connsiteX4" fmla="*/ 10044 w 10044"/>
              <a:gd name="connsiteY4" fmla="*/ 3778 h 10000"/>
              <a:gd name="connsiteX5" fmla="*/ 9986 w 10044"/>
              <a:gd name="connsiteY5" fmla="*/ 10000 h 10000"/>
              <a:gd name="connsiteX6" fmla="*/ 7567 w 10044"/>
              <a:gd name="connsiteY6" fmla="*/ 2609 h 10000"/>
              <a:gd name="connsiteX7" fmla="*/ 5044 w 10044"/>
              <a:gd name="connsiteY7" fmla="*/ 2764 h 10000"/>
              <a:gd name="connsiteX8" fmla="*/ 2519 w 10044"/>
              <a:gd name="connsiteY8" fmla="*/ 1217 h 10000"/>
              <a:gd name="connsiteX9" fmla="*/ 0 w 10044"/>
              <a:gd name="connsiteY9" fmla="*/ 2764 h 10000"/>
              <a:gd name="connsiteX10" fmla="*/ 0 w 10044"/>
              <a:gd name="connsiteY10" fmla="*/ 1527 h 10000"/>
              <a:gd name="connsiteX0" fmla="*/ 0 w 10016"/>
              <a:gd name="connsiteY0" fmla="*/ 1527 h 10000"/>
              <a:gd name="connsiteX1" fmla="*/ 2530 w 10016"/>
              <a:gd name="connsiteY1" fmla="*/ 0 h 10000"/>
              <a:gd name="connsiteX2" fmla="*/ 5044 w 10016"/>
              <a:gd name="connsiteY2" fmla="*/ 1527 h 10000"/>
              <a:gd name="connsiteX3" fmla="*/ 7567 w 10016"/>
              <a:gd name="connsiteY3" fmla="*/ 1372 h 10000"/>
              <a:gd name="connsiteX4" fmla="*/ 10016 w 10016"/>
              <a:gd name="connsiteY4" fmla="*/ 4616 h 10000"/>
              <a:gd name="connsiteX5" fmla="*/ 9986 w 10016"/>
              <a:gd name="connsiteY5" fmla="*/ 10000 h 10000"/>
              <a:gd name="connsiteX6" fmla="*/ 7567 w 10016"/>
              <a:gd name="connsiteY6" fmla="*/ 2609 h 10000"/>
              <a:gd name="connsiteX7" fmla="*/ 5044 w 10016"/>
              <a:gd name="connsiteY7" fmla="*/ 2764 h 10000"/>
              <a:gd name="connsiteX8" fmla="*/ 2519 w 10016"/>
              <a:gd name="connsiteY8" fmla="*/ 1217 h 10000"/>
              <a:gd name="connsiteX9" fmla="*/ 0 w 10016"/>
              <a:gd name="connsiteY9" fmla="*/ 2764 h 10000"/>
              <a:gd name="connsiteX10" fmla="*/ 0 w 10016"/>
              <a:gd name="connsiteY10" fmla="*/ 1527 h 10000"/>
              <a:gd name="connsiteX0" fmla="*/ 50 w 10016"/>
              <a:gd name="connsiteY0" fmla="*/ 0 h 10750"/>
              <a:gd name="connsiteX1" fmla="*/ 2530 w 10016"/>
              <a:gd name="connsiteY1" fmla="*/ 750 h 10750"/>
              <a:gd name="connsiteX2" fmla="*/ 5044 w 10016"/>
              <a:gd name="connsiteY2" fmla="*/ 2277 h 10750"/>
              <a:gd name="connsiteX3" fmla="*/ 7567 w 10016"/>
              <a:gd name="connsiteY3" fmla="*/ 2122 h 10750"/>
              <a:gd name="connsiteX4" fmla="*/ 10016 w 10016"/>
              <a:gd name="connsiteY4" fmla="*/ 5366 h 10750"/>
              <a:gd name="connsiteX5" fmla="*/ 9986 w 10016"/>
              <a:gd name="connsiteY5" fmla="*/ 10750 h 10750"/>
              <a:gd name="connsiteX6" fmla="*/ 7567 w 10016"/>
              <a:gd name="connsiteY6" fmla="*/ 3359 h 10750"/>
              <a:gd name="connsiteX7" fmla="*/ 5044 w 10016"/>
              <a:gd name="connsiteY7" fmla="*/ 3514 h 10750"/>
              <a:gd name="connsiteX8" fmla="*/ 2519 w 10016"/>
              <a:gd name="connsiteY8" fmla="*/ 1967 h 10750"/>
              <a:gd name="connsiteX9" fmla="*/ 0 w 10016"/>
              <a:gd name="connsiteY9" fmla="*/ 3514 h 10750"/>
              <a:gd name="connsiteX10" fmla="*/ 50 w 10016"/>
              <a:gd name="connsiteY10" fmla="*/ 0 h 10750"/>
              <a:gd name="connsiteX0" fmla="*/ 40 w 10006"/>
              <a:gd name="connsiteY0" fmla="*/ 0 h 10750"/>
              <a:gd name="connsiteX1" fmla="*/ 2520 w 10006"/>
              <a:gd name="connsiteY1" fmla="*/ 750 h 10750"/>
              <a:gd name="connsiteX2" fmla="*/ 5034 w 10006"/>
              <a:gd name="connsiteY2" fmla="*/ 2277 h 10750"/>
              <a:gd name="connsiteX3" fmla="*/ 7557 w 10006"/>
              <a:gd name="connsiteY3" fmla="*/ 2122 h 10750"/>
              <a:gd name="connsiteX4" fmla="*/ 10006 w 10006"/>
              <a:gd name="connsiteY4" fmla="*/ 5366 h 10750"/>
              <a:gd name="connsiteX5" fmla="*/ 9976 w 10006"/>
              <a:gd name="connsiteY5" fmla="*/ 10750 h 10750"/>
              <a:gd name="connsiteX6" fmla="*/ 7557 w 10006"/>
              <a:gd name="connsiteY6" fmla="*/ 3359 h 10750"/>
              <a:gd name="connsiteX7" fmla="*/ 5034 w 10006"/>
              <a:gd name="connsiteY7" fmla="*/ 3514 h 10750"/>
              <a:gd name="connsiteX8" fmla="*/ 2509 w 10006"/>
              <a:gd name="connsiteY8" fmla="*/ 1967 h 10750"/>
              <a:gd name="connsiteX9" fmla="*/ 0 w 10006"/>
              <a:gd name="connsiteY9" fmla="*/ 4715 h 10750"/>
              <a:gd name="connsiteX10" fmla="*/ 40 w 10006"/>
              <a:gd name="connsiteY10" fmla="*/ 0 h 10750"/>
              <a:gd name="connsiteX0" fmla="*/ 4 w 10010"/>
              <a:gd name="connsiteY0" fmla="*/ 0 h 10526"/>
              <a:gd name="connsiteX1" fmla="*/ 2524 w 10010"/>
              <a:gd name="connsiteY1" fmla="*/ 526 h 10526"/>
              <a:gd name="connsiteX2" fmla="*/ 5038 w 10010"/>
              <a:gd name="connsiteY2" fmla="*/ 2053 h 10526"/>
              <a:gd name="connsiteX3" fmla="*/ 7561 w 10010"/>
              <a:gd name="connsiteY3" fmla="*/ 1898 h 10526"/>
              <a:gd name="connsiteX4" fmla="*/ 10010 w 10010"/>
              <a:gd name="connsiteY4" fmla="*/ 5142 h 10526"/>
              <a:gd name="connsiteX5" fmla="*/ 9980 w 10010"/>
              <a:gd name="connsiteY5" fmla="*/ 10526 h 10526"/>
              <a:gd name="connsiteX6" fmla="*/ 7561 w 10010"/>
              <a:gd name="connsiteY6" fmla="*/ 3135 h 10526"/>
              <a:gd name="connsiteX7" fmla="*/ 5038 w 10010"/>
              <a:gd name="connsiteY7" fmla="*/ 3290 h 10526"/>
              <a:gd name="connsiteX8" fmla="*/ 2513 w 10010"/>
              <a:gd name="connsiteY8" fmla="*/ 1743 h 10526"/>
              <a:gd name="connsiteX9" fmla="*/ 4 w 10010"/>
              <a:gd name="connsiteY9" fmla="*/ 4491 h 10526"/>
              <a:gd name="connsiteX10" fmla="*/ 4 w 10010"/>
              <a:gd name="connsiteY10" fmla="*/ 0 h 10526"/>
              <a:gd name="connsiteX0" fmla="*/ 41 w 10047"/>
              <a:gd name="connsiteY0" fmla="*/ 0 h 10526"/>
              <a:gd name="connsiteX1" fmla="*/ 2561 w 10047"/>
              <a:gd name="connsiteY1" fmla="*/ 526 h 10526"/>
              <a:gd name="connsiteX2" fmla="*/ 5075 w 10047"/>
              <a:gd name="connsiteY2" fmla="*/ 2053 h 10526"/>
              <a:gd name="connsiteX3" fmla="*/ 7598 w 10047"/>
              <a:gd name="connsiteY3" fmla="*/ 1898 h 10526"/>
              <a:gd name="connsiteX4" fmla="*/ 10047 w 10047"/>
              <a:gd name="connsiteY4" fmla="*/ 5142 h 10526"/>
              <a:gd name="connsiteX5" fmla="*/ 10017 w 10047"/>
              <a:gd name="connsiteY5" fmla="*/ 10526 h 10526"/>
              <a:gd name="connsiteX6" fmla="*/ 7598 w 10047"/>
              <a:gd name="connsiteY6" fmla="*/ 3135 h 10526"/>
              <a:gd name="connsiteX7" fmla="*/ 5075 w 10047"/>
              <a:gd name="connsiteY7" fmla="*/ 3290 h 10526"/>
              <a:gd name="connsiteX8" fmla="*/ 2550 w 10047"/>
              <a:gd name="connsiteY8" fmla="*/ 1743 h 10526"/>
              <a:gd name="connsiteX9" fmla="*/ 0 w 10047"/>
              <a:gd name="connsiteY9" fmla="*/ 4862 h 10526"/>
              <a:gd name="connsiteX10" fmla="*/ 41 w 10047"/>
              <a:gd name="connsiteY10" fmla="*/ 0 h 1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47" h="10526">
                <a:moveTo>
                  <a:pt x="41" y="0"/>
                </a:moveTo>
                <a:cubicBezTo>
                  <a:pt x="41" y="85"/>
                  <a:pt x="1722" y="184"/>
                  <a:pt x="2561" y="526"/>
                </a:cubicBezTo>
                <a:cubicBezTo>
                  <a:pt x="3400" y="868"/>
                  <a:pt x="4236" y="1824"/>
                  <a:pt x="5075" y="2053"/>
                </a:cubicBezTo>
                <a:cubicBezTo>
                  <a:pt x="5915" y="2281"/>
                  <a:pt x="6769" y="1383"/>
                  <a:pt x="7598" y="1898"/>
                </a:cubicBezTo>
                <a:cubicBezTo>
                  <a:pt x="8427" y="2413"/>
                  <a:pt x="10047" y="5057"/>
                  <a:pt x="10047" y="5142"/>
                </a:cubicBezTo>
                <a:cubicBezTo>
                  <a:pt x="10042" y="7243"/>
                  <a:pt x="10022" y="8426"/>
                  <a:pt x="10017" y="10526"/>
                </a:cubicBezTo>
                <a:cubicBezTo>
                  <a:pt x="10017" y="10441"/>
                  <a:pt x="8421" y="4341"/>
                  <a:pt x="7598" y="3135"/>
                </a:cubicBezTo>
                <a:cubicBezTo>
                  <a:pt x="6774" y="1929"/>
                  <a:pt x="5917" y="3522"/>
                  <a:pt x="5075" y="3290"/>
                </a:cubicBezTo>
                <a:cubicBezTo>
                  <a:pt x="4234" y="3058"/>
                  <a:pt x="3943" y="1743"/>
                  <a:pt x="2550" y="1743"/>
                </a:cubicBezTo>
                <a:cubicBezTo>
                  <a:pt x="1157" y="1743"/>
                  <a:pt x="0" y="4947"/>
                  <a:pt x="0" y="4862"/>
                </a:cubicBezTo>
                <a:cubicBezTo>
                  <a:pt x="17" y="3691"/>
                  <a:pt x="24" y="1171"/>
                  <a:pt x="4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864096" y="303039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NÁRODNÍ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PLÁN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OBNOVY</a:t>
            </a: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FC83C150-5937-4993-B035-00EF00D3D00C}"/>
              </a:ext>
            </a:extLst>
          </p:cNvPr>
          <p:cNvSpPr/>
          <p:nvPr/>
        </p:nvSpPr>
        <p:spPr>
          <a:xfrm>
            <a:off x="836079" y="1905506"/>
            <a:ext cx="101531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cs-CZ" sz="1600" dirty="0">
                <a:latin typeface="Arial" panose="020B0604020202020204" pitchFamily="34" charset="0"/>
                <a:ea typeface="Calibri" panose="020F0502020204030204" pitchFamily="34" charset="0"/>
              </a:rPr>
              <a:t>První kolo hodnocení investičních akcí, resp. doporučení pro expertní komisi, bude probíhat prostřednictvím Regionálních stálých konferencí (dále jen RSK) a Magistrátu hl. m. Prahy (dále jen MHMP). Jednotlivé RSK jmenují 7 až 9 hodnotitelů (nemusí se jednat o členy RSK), kteří následně provedou faktické hodnocení. U výběru těchto hodnotitelů musí být dodržena podmínka rovnoměrného zastoupení (např. zástupci akademické sféry, kraje, města, neziskového sektoru, apod.), a zároveň je nutné zohlednit zákon č. 159/2006 Sb. o střetu zájmů a s ním spojená rizika. Seznam hodnotitelů je ze strany RSK a MHMP sestaven a schválen, a pro poskytovatele dotace (MK) znám, před rozesláním přijatých žádostí na jednotlivé sekretariáty RSK. Samotné hodnocení budou hodnotitelé vkládat do „Hodnotícího archu hodnotitele“, které bude následně shromažďovat sekretariát příslušného RSK. Z těchto jednotlivých archů bude prostřednictvím sekretariátů sestavena „Hodnotící matice projektů“ obsahující mimo výsledné hodnoty projektů také jejich pořadí. Finální výstup hodnocení včetně pořadí jednotlivé RSK schválí (resp. přijmou výrok usnesení) a prostřednictvím sekretariátů zašlou poskytovateli dotace (MK).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205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872208" y="404664"/>
            <a:ext cx="9120336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063552" y="404664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Komponenta 	4.5</a:t>
            </a:r>
          </a:p>
          <a:p>
            <a:r>
              <a:rPr lang="cs-CZ" b="1" dirty="0"/>
              <a:t>Iniciativa	Rozvoj regionálních kulturních a kreativních center</a:t>
            </a: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94" y="6235656"/>
            <a:ext cx="1583690" cy="417195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97" y="6219145"/>
            <a:ext cx="1079500" cy="45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1" descr="ba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810" y="6234385"/>
            <a:ext cx="1367790" cy="419735"/>
          </a:xfrm>
          <a:prstGeom prst="rect">
            <a:avLst/>
          </a:prstGeom>
          <a:noFill/>
        </p:spPr>
      </p:pic>
      <p:sp>
        <p:nvSpPr>
          <p:cNvPr id="3" name="Vývojový diagram: děrná páska 2"/>
          <p:cNvSpPr/>
          <p:nvPr/>
        </p:nvSpPr>
        <p:spPr>
          <a:xfrm rot="21276063">
            <a:off x="-71318" y="5987309"/>
            <a:ext cx="12309506" cy="680523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9874 h 18874"/>
              <a:gd name="connsiteX1" fmla="*/ 2508 w 10000"/>
              <a:gd name="connsiteY1" fmla="*/ 0 h 18874"/>
              <a:gd name="connsiteX2" fmla="*/ 5000 w 10000"/>
              <a:gd name="connsiteY2" fmla="*/ 9874 h 18874"/>
              <a:gd name="connsiteX3" fmla="*/ 7500 w 10000"/>
              <a:gd name="connsiteY3" fmla="*/ 8874 h 18874"/>
              <a:gd name="connsiteX4" fmla="*/ 10000 w 10000"/>
              <a:gd name="connsiteY4" fmla="*/ 9874 h 18874"/>
              <a:gd name="connsiteX5" fmla="*/ 10000 w 10000"/>
              <a:gd name="connsiteY5" fmla="*/ 17874 h 18874"/>
              <a:gd name="connsiteX6" fmla="*/ 7500 w 10000"/>
              <a:gd name="connsiteY6" fmla="*/ 16874 h 18874"/>
              <a:gd name="connsiteX7" fmla="*/ 5000 w 10000"/>
              <a:gd name="connsiteY7" fmla="*/ 17874 h 18874"/>
              <a:gd name="connsiteX8" fmla="*/ 2500 w 10000"/>
              <a:gd name="connsiteY8" fmla="*/ 18874 h 18874"/>
              <a:gd name="connsiteX9" fmla="*/ 0 w 10000"/>
              <a:gd name="connsiteY9" fmla="*/ 17874 h 18874"/>
              <a:gd name="connsiteX10" fmla="*/ 0 w 10000"/>
              <a:gd name="connsiteY10" fmla="*/ 9874 h 18874"/>
              <a:gd name="connsiteX0" fmla="*/ 0 w 10000"/>
              <a:gd name="connsiteY0" fmla="*/ 9874 h 18353"/>
              <a:gd name="connsiteX1" fmla="*/ 2508 w 10000"/>
              <a:gd name="connsiteY1" fmla="*/ 0 h 18353"/>
              <a:gd name="connsiteX2" fmla="*/ 5000 w 10000"/>
              <a:gd name="connsiteY2" fmla="*/ 9874 h 18353"/>
              <a:gd name="connsiteX3" fmla="*/ 7500 w 10000"/>
              <a:gd name="connsiteY3" fmla="*/ 8874 h 18353"/>
              <a:gd name="connsiteX4" fmla="*/ 10000 w 10000"/>
              <a:gd name="connsiteY4" fmla="*/ 9874 h 18353"/>
              <a:gd name="connsiteX5" fmla="*/ 10000 w 10000"/>
              <a:gd name="connsiteY5" fmla="*/ 17874 h 18353"/>
              <a:gd name="connsiteX6" fmla="*/ 7500 w 10000"/>
              <a:gd name="connsiteY6" fmla="*/ 16874 h 18353"/>
              <a:gd name="connsiteX7" fmla="*/ 5000 w 10000"/>
              <a:gd name="connsiteY7" fmla="*/ 17874 h 18353"/>
              <a:gd name="connsiteX8" fmla="*/ 2497 w 10000"/>
              <a:gd name="connsiteY8" fmla="*/ 7871 h 18353"/>
              <a:gd name="connsiteX9" fmla="*/ 0 w 10000"/>
              <a:gd name="connsiteY9" fmla="*/ 17874 h 18353"/>
              <a:gd name="connsiteX10" fmla="*/ 0 w 10000"/>
              <a:gd name="connsiteY10" fmla="*/ 9874 h 18353"/>
              <a:gd name="connsiteX0" fmla="*/ 0 w 10000"/>
              <a:gd name="connsiteY0" fmla="*/ 9874 h 64678"/>
              <a:gd name="connsiteX1" fmla="*/ 2508 w 10000"/>
              <a:gd name="connsiteY1" fmla="*/ 0 h 64678"/>
              <a:gd name="connsiteX2" fmla="*/ 5000 w 10000"/>
              <a:gd name="connsiteY2" fmla="*/ 9874 h 64678"/>
              <a:gd name="connsiteX3" fmla="*/ 7500 w 10000"/>
              <a:gd name="connsiteY3" fmla="*/ 8874 h 64678"/>
              <a:gd name="connsiteX4" fmla="*/ 10000 w 10000"/>
              <a:gd name="connsiteY4" fmla="*/ 9874 h 64678"/>
              <a:gd name="connsiteX5" fmla="*/ 9898 w 10000"/>
              <a:gd name="connsiteY5" fmla="*/ 64678 h 64678"/>
              <a:gd name="connsiteX6" fmla="*/ 7500 w 10000"/>
              <a:gd name="connsiteY6" fmla="*/ 16874 h 64678"/>
              <a:gd name="connsiteX7" fmla="*/ 5000 w 10000"/>
              <a:gd name="connsiteY7" fmla="*/ 17874 h 64678"/>
              <a:gd name="connsiteX8" fmla="*/ 2497 w 10000"/>
              <a:gd name="connsiteY8" fmla="*/ 7871 h 64678"/>
              <a:gd name="connsiteX9" fmla="*/ 0 w 10000"/>
              <a:gd name="connsiteY9" fmla="*/ 17874 h 64678"/>
              <a:gd name="connsiteX10" fmla="*/ 0 w 10000"/>
              <a:gd name="connsiteY10" fmla="*/ 9874 h 64678"/>
              <a:gd name="connsiteX0" fmla="*/ 0 w 9912"/>
              <a:gd name="connsiteY0" fmla="*/ 9874 h 64678"/>
              <a:gd name="connsiteX1" fmla="*/ 2508 w 9912"/>
              <a:gd name="connsiteY1" fmla="*/ 0 h 64678"/>
              <a:gd name="connsiteX2" fmla="*/ 5000 w 9912"/>
              <a:gd name="connsiteY2" fmla="*/ 9874 h 64678"/>
              <a:gd name="connsiteX3" fmla="*/ 7500 w 9912"/>
              <a:gd name="connsiteY3" fmla="*/ 8874 h 64678"/>
              <a:gd name="connsiteX4" fmla="*/ 9912 w 9912"/>
              <a:gd name="connsiteY4" fmla="*/ 23927 h 64678"/>
              <a:gd name="connsiteX5" fmla="*/ 9898 w 9912"/>
              <a:gd name="connsiteY5" fmla="*/ 64678 h 64678"/>
              <a:gd name="connsiteX6" fmla="*/ 7500 w 9912"/>
              <a:gd name="connsiteY6" fmla="*/ 16874 h 64678"/>
              <a:gd name="connsiteX7" fmla="*/ 5000 w 9912"/>
              <a:gd name="connsiteY7" fmla="*/ 17874 h 64678"/>
              <a:gd name="connsiteX8" fmla="*/ 2497 w 9912"/>
              <a:gd name="connsiteY8" fmla="*/ 7871 h 64678"/>
              <a:gd name="connsiteX9" fmla="*/ 0 w 9912"/>
              <a:gd name="connsiteY9" fmla="*/ 17874 h 64678"/>
              <a:gd name="connsiteX10" fmla="*/ 0 w 9912"/>
              <a:gd name="connsiteY10" fmla="*/ 9874 h 64678"/>
              <a:gd name="connsiteX0" fmla="*/ 0 w 10044"/>
              <a:gd name="connsiteY0" fmla="*/ 1527 h 10000"/>
              <a:gd name="connsiteX1" fmla="*/ 2530 w 10044"/>
              <a:gd name="connsiteY1" fmla="*/ 0 h 10000"/>
              <a:gd name="connsiteX2" fmla="*/ 5044 w 10044"/>
              <a:gd name="connsiteY2" fmla="*/ 1527 h 10000"/>
              <a:gd name="connsiteX3" fmla="*/ 7567 w 10044"/>
              <a:gd name="connsiteY3" fmla="*/ 1372 h 10000"/>
              <a:gd name="connsiteX4" fmla="*/ 10044 w 10044"/>
              <a:gd name="connsiteY4" fmla="*/ 3778 h 10000"/>
              <a:gd name="connsiteX5" fmla="*/ 9986 w 10044"/>
              <a:gd name="connsiteY5" fmla="*/ 10000 h 10000"/>
              <a:gd name="connsiteX6" fmla="*/ 7567 w 10044"/>
              <a:gd name="connsiteY6" fmla="*/ 2609 h 10000"/>
              <a:gd name="connsiteX7" fmla="*/ 5044 w 10044"/>
              <a:gd name="connsiteY7" fmla="*/ 2764 h 10000"/>
              <a:gd name="connsiteX8" fmla="*/ 2519 w 10044"/>
              <a:gd name="connsiteY8" fmla="*/ 1217 h 10000"/>
              <a:gd name="connsiteX9" fmla="*/ 0 w 10044"/>
              <a:gd name="connsiteY9" fmla="*/ 2764 h 10000"/>
              <a:gd name="connsiteX10" fmla="*/ 0 w 10044"/>
              <a:gd name="connsiteY10" fmla="*/ 1527 h 10000"/>
              <a:gd name="connsiteX0" fmla="*/ 0 w 10016"/>
              <a:gd name="connsiteY0" fmla="*/ 1527 h 10000"/>
              <a:gd name="connsiteX1" fmla="*/ 2530 w 10016"/>
              <a:gd name="connsiteY1" fmla="*/ 0 h 10000"/>
              <a:gd name="connsiteX2" fmla="*/ 5044 w 10016"/>
              <a:gd name="connsiteY2" fmla="*/ 1527 h 10000"/>
              <a:gd name="connsiteX3" fmla="*/ 7567 w 10016"/>
              <a:gd name="connsiteY3" fmla="*/ 1372 h 10000"/>
              <a:gd name="connsiteX4" fmla="*/ 10016 w 10016"/>
              <a:gd name="connsiteY4" fmla="*/ 4616 h 10000"/>
              <a:gd name="connsiteX5" fmla="*/ 9986 w 10016"/>
              <a:gd name="connsiteY5" fmla="*/ 10000 h 10000"/>
              <a:gd name="connsiteX6" fmla="*/ 7567 w 10016"/>
              <a:gd name="connsiteY6" fmla="*/ 2609 h 10000"/>
              <a:gd name="connsiteX7" fmla="*/ 5044 w 10016"/>
              <a:gd name="connsiteY7" fmla="*/ 2764 h 10000"/>
              <a:gd name="connsiteX8" fmla="*/ 2519 w 10016"/>
              <a:gd name="connsiteY8" fmla="*/ 1217 h 10000"/>
              <a:gd name="connsiteX9" fmla="*/ 0 w 10016"/>
              <a:gd name="connsiteY9" fmla="*/ 2764 h 10000"/>
              <a:gd name="connsiteX10" fmla="*/ 0 w 10016"/>
              <a:gd name="connsiteY10" fmla="*/ 1527 h 10000"/>
              <a:gd name="connsiteX0" fmla="*/ 50 w 10016"/>
              <a:gd name="connsiteY0" fmla="*/ 0 h 10750"/>
              <a:gd name="connsiteX1" fmla="*/ 2530 w 10016"/>
              <a:gd name="connsiteY1" fmla="*/ 750 h 10750"/>
              <a:gd name="connsiteX2" fmla="*/ 5044 w 10016"/>
              <a:gd name="connsiteY2" fmla="*/ 2277 h 10750"/>
              <a:gd name="connsiteX3" fmla="*/ 7567 w 10016"/>
              <a:gd name="connsiteY3" fmla="*/ 2122 h 10750"/>
              <a:gd name="connsiteX4" fmla="*/ 10016 w 10016"/>
              <a:gd name="connsiteY4" fmla="*/ 5366 h 10750"/>
              <a:gd name="connsiteX5" fmla="*/ 9986 w 10016"/>
              <a:gd name="connsiteY5" fmla="*/ 10750 h 10750"/>
              <a:gd name="connsiteX6" fmla="*/ 7567 w 10016"/>
              <a:gd name="connsiteY6" fmla="*/ 3359 h 10750"/>
              <a:gd name="connsiteX7" fmla="*/ 5044 w 10016"/>
              <a:gd name="connsiteY7" fmla="*/ 3514 h 10750"/>
              <a:gd name="connsiteX8" fmla="*/ 2519 w 10016"/>
              <a:gd name="connsiteY8" fmla="*/ 1967 h 10750"/>
              <a:gd name="connsiteX9" fmla="*/ 0 w 10016"/>
              <a:gd name="connsiteY9" fmla="*/ 3514 h 10750"/>
              <a:gd name="connsiteX10" fmla="*/ 50 w 10016"/>
              <a:gd name="connsiteY10" fmla="*/ 0 h 10750"/>
              <a:gd name="connsiteX0" fmla="*/ 40 w 10006"/>
              <a:gd name="connsiteY0" fmla="*/ 0 h 10750"/>
              <a:gd name="connsiteX1" fmla="*/ 2520 w 10006"/>
              <a:gd name="connsiteY1" fmla="*/ 750 h 10750"/>
              <a:gd name="connsiteX2" fmla="*/ 5034 w 10006"/>
              <a:gd name="connsiteY2" fmla="*/ 2277 h 10750"/>
              <a:gd name="connsiteX3" fmla="*/ 7557 w 10006"/>
              <a:gd name="connsiteY3" fmla="*/ 2122 h 10750"/>
              <a:gd name="connsiteX4" fmla="*/ 10006 w 10006"/>
              <a:gd name="connsiteY4" fmla="*/ 5366 h 10750"/>
              <a:gd name="connsiteX5" fmla="*/ 9976 w 10006"/>
              <a:gd name="connsiteY5" fmla="*/ 10750 h 10750"/>
              <a:gd name="connsiteX6" fmla="*/ 7557 w 10006"/>
              <a:gd name="connsiteY6" fmla="*/ 3359 h 10750"/>
              <a:gd name="connsiteX7" fmla="*/ 5034 w 10006"/>
              <a:gd name="connsiteY7" fmla="*/ 3514 h 10750"/>
              <a:gd name="connsiteX8" fmla="*/ 2509 w 10006"/>
              <a:gd name="connsiteY8" fmla="*/ 1967 h 10750"/>
              <a:gd name="connsiteX9" fmla="*/ 0 w 10006"/>
              <a:gd name="connsiteY9" fmla="*/ 4715 h 10750"/>
              <a:gd name="connsiteX10" fmla="*/ 40 w 10006"/>
              <a:gd name="connsiteY10" fmla="*/ 0 h 10750"/>
              <a:gd name="connsiteX0" fmla="*/ 4 w 10010"/>
              <a:gd name="connsiteY0" fmla="*/ 0 h 10526"/>
              <a:gd name="connsiteX1" fmla="*/ 2524 w 10010"/>
              <a:gd name="connsiteY1" fmla="*/ 526 h 10526"/>
              <a:gd name="connsiteX2" fmla="*/ 5038 w 10010"/>
              <a:gd name="connsiteY2" fmla="*/ 2053 h 10526"/>
              <a:gd name="connsiteX3" fmla="*/ 7561 w 10010"/>
              <a:gd name="connsiteY3" fmla="*/ 1898 h 10526"/>
              <a:gd name="connsiteX4" fmla="*/ 10010 w 10010"/>
              <a:gd name="connsiteY4" fmla="*/ 5142 h 10526"/>
              <a:gd name="connsiteX5" fmla="*/ 9980 w 10010"/>
              <a:gd name="connsiteY5" fmla="*/ 10526 h 10526"/>
              <a:gd name="connsiteX6" fmla="*/ 7561 w 10010"/>
              <a:gd name="connsiteY6" fmla="*/ 3135 h 10526"/>
              <a:gd name="connsiteX7" fmla="*/ 5038 w 10010"/>
              <a:gd name="connsiteY7" fmla="*/ 3290 h 10526"/>
              <a:gd name="connsiteX8" fmla="*/ 2513 w 10010"/>
              <a:gd name="connsiteY8" fmla="*/ 1743 h 10526"/>
              <a:gd name="connsiteX9" fmla="*/ 4 w 10010"/>
              <a:gd name="connsiteY9" fmla="*/ 4491 h 10526"/>
              <a:gd name="connsiteX10" fmla="*/ 4 w 10010"/>
              <a:gd name="connsiteY10" fmla="*/ 0 h 10526"/>
              <a:gd name="connsiteX0" fmla="*/ 41 w 10047"/>
              <a:gd name="connsiteY0" fmla="*/ 0 h 10526"/>
              <a:gd name="connsiteX1" fmla="*/ 2561 w 10047"/>
              <a:gd name="connsiteY1" fmla="*/ 526 h 10526"/>
              <a:gd name="connsiteX2" fmla="*/ 5075 w 10047"/>
              <a:gd name="connsiteY2" fmla="*/ 2053 h 10526"/>
              <a:gd name="connsiteX3" fmla="*/ 7598 w 10047"/>
              <a:gd name="connsiteY3" fmla="*/ 1898 h 10526"/>
              <a:gd name="connsiteX4" fmla="*/ 10047 w 10047"/>
              <a:gd name="connsiteY4" fmla="*/ 5142 h 10526"/>
              <a:gd name="connsiteX5" fmla="*/ 10017 w 10047"/>
              <a:gd name="connsiteY5" fmla="*/ 10526 h 10526"/>
              <a:gd name="connsiteX6" fmla="*/ 7598 w 10047"/>
              <a:gd name="connsiteY6" fmla="*/ 3135 h 10526"/>
              <a:gd name="connsiteX7" fmla="*/ 5075 w 10047"/>
              <a:gd name="connsiteY7" fmla="*/ 3290 h 10526"/>
              <a:gd name="connsiteX8" fmla="*/ 2550 w 10047"/>
              <a:gd name="connsiteY8" fmla="*/ 1743 h 10526"/>
              <a:gd name="connsiteX9" fmla="*/ 0 w 10047"/>
              <a:gd name="connsiteY9" fmla="*/ 4862 h 10526"/>
              <a:gd name="connsiteX10" fmla="*/ 41 w 10047"/>
              <a:gd name="connsiteY10" fmla="*/ 0 h 1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47" h="10526">
                <a:moveTo>
                  <a:pt x="41" y="0"/>
                </a:moveTo>
                <a:cubicBezTo>
                  <a:pt x="41" y="85"/>
                  <a:pt x="1722" y="184"/>
                  <a:pt x="2561" y="526"/>
                </a:cubicBezTo>
                <a:cubicBezTo>
                  <a:pt x="3400" y="868"/>
                  <a:pt x="4236" y="1824"/>
                  <a:pt x="5075" y="2053"/>
                </a:cubicBezTo>
                <a:cubicBezTo>
                  <a:pt x="5915" y="2281"/>
                  <a:pt x="6769" y="1383"/>
                  <a:pt x="7598" y="1898"/>
                </a:cubicBezTo>
                <a:cubicBezTo>
                  <a:pt x="8427" y="2413"/>
                  <a:pt x="10047" y="5057"/>
                  <a:pt x="10047" y="5142"/>
                </a:cubicBezTo>
                <a:cubicBezTo>
                  <a:pt x="10042" y="7243"/>
                  <a:pt x="10022" y="8426"/>
                  <a:pt x="10017" y="10526"/>
                </a:cubicBezTo>
                <a:cubicBezTo>
                  <a:pt x="10017" y="10441"/>
                  <a:pt x="8421" y="4341"/>
                  <a:pt x="7598" y="3135"/>
                </a:cubicBezTo>
                <a:cubicBezTo>
                  <a:pt x="6774" y="1929"/>
                  <a:pt x="5917" y="3522"/>
                  <a:pt x="5075" y="3290"/>
                </a:cubicBezTo>
                <a:cubicBezTo>
                  <a:pt x="4234" y="3058"/>
                  <a:pt x="3943" y="1743"/>
                  <a:pt x="2550" y="1743"/>
                </a:cubicBezTo>
                <a:cubicBezTo>
                  <a:pt x="1157" y="1743"/>
                  <a:pt x="0" y="4947"/>
                  <a:pt x="0" y="4862"/>
                </a:cubicBezTo>
                <a:cubicBezTo>
                  <a:pt x="17" y="3691"/>
                  <a:pt x="24" y="1171"/>
                  <a:pt x="4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-864096" y="303039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NÁRODNÍ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PLÁN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OBNOVY</a:t>
            </a:r>
          </a:p>
        </p:txBody>
      </p:sp>
      <p:pic>
        <p:nvPicPr>
          <p:cNvPr id="11" name="Obrázek 10">
            <a:extLst>
              <a:ext uri="{FF2B5EF4-FFF2-40B4-BE49-F238E27FC236}">
                <a16:creationId xmlns:a16="http://schemas.microsoft.com/office/drawing/2014/main" id="{6C18EABD-508C-48D0-988B-BF76F387280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565"/>
          <a:stretch/>
        </p:blipFill>
        <p:spPr>
          <a:xfrm>
            <a:off x="1872208" y="1248608"/>
            <a:ext cx="8055247" cy="4487219"/>
          </a:xfrm>
          <a:prstGeom prst="rect">
            <a:avLst/>
          </a:prstGeom>
        </p:spPr>
      </p:pic>
      <p:sp>
        <p:nvSpPr>
          <p:cNvPr id="12" name="Obdélník 11">
            <a:extLst>
              <a:ext uri="{FF2B5EF4-FFF2-40B4-BE49-F238E27FC236}">
                <a16:creationId xmlns:a16="http://schemas.microsoft.com/office/drawing/2014/main" id="{D9DFEDAD-A020-48A3-B1A3-3B48E5D496FA}"/>
              </a:ext>
            </a:extLst>
          </p:cNvPr>
          <p:cNvSpPr/>
          <p:nvPr/>
        </p:nvSpPr>
        <p:spPr>
          <a:xfrm rot="16200000">
            <a:off x="-848504" y="3347498"/>
            <a:ext cx="4392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Kritéria hodnocení iniciativy </a:t>
            </a:r>
          </a:p>
          <a:p>
            <a:r>
              <a:rPr lang="cs-CZ" sz="1400" dirty="0"/>
              <a:t>Rozvoj regionálních kulturních a kreativních center</a:t>
            </a:r>
          </a:p>
        </p:txBody>
      </p:sp>
    </p:spTree>
    <p:extLst>
      <p:ext uri="{BB962C8B-B14F-4D97-AF65-F5344CB8AC3E}">
        <p14:creationId xmlns:p14="http://schemas.microsoft.com/office/powerpoint/2010/main" val="4037302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872208" y="404664"/>
            <a:ext cx="9120336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063552" y="404664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Komponenta 	4.5</a:t>
            </a:r>
          </a:p>
          <a:p>
            <a:r>
              <a:rPr lang="cs-CZ" b="1" dirty="0"/>
              <a:t>Iniciativa	Rozvoj regionálních kulturních a kreativních center</a:t>
            </a: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94" y="6235656"/>
            <a:ext cx="1583690" cy="417195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97" y="6219145"/>
            <a:ext cx="1079500" cy="45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1" descr="ba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810" y="6234385"/>
            <a:ext cx="1367790" cy="419735"/>
          </a:xfrm>
          <a:prstGeom prst="rect">
            <a:avLst/>
          </a:prstGeom>
          <a:noFill/>
        </p:spPr>
      </p:pic>
      <p:pic>
        <p:nvPicPr>
          <p:cNvPr id="13" name="Obrázek 12">
            <a:extLst>
              <a:ext uri="{FF2B5EF4-FFF2-40B4-BE49-F238E27FC236}">
                <a16:creationId xmlns:a16="http://schemas.microsoft.com/office/drawing/2014/main" id="{4D6E04FC-5623-44B5-8F17-33C5449F08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19536" y="1327994"/>
            <a:ext cx="8184232" cy="4695689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-864096" y="303039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NÁRODNÍ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PLÁN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OBNOVY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D9DFEDAD-A020-48A3-B1A3-3B48E5D496FA}"/>
              </a:ext>
            </a:extLst>
          </p:cNvPr>
          <p:cNvSpPr/>
          <p:nvPr/>
        </p:nvSpPr>
        <p:spPr>
          <a:xfrm rot="16200000">
            <a:off x="-848504" y="3347498"/>
            <a:ext cx="4392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Hodnotící arch člena doporučující komise RSK </a:t>
            </a:r>
          </a:p>
          <a:p>
            <a:r>
              <a:rPr lang="cs-CZ" sz="1400" dirty="0"/>
              <a:t>Rozvoj regionálních kulturních a kreativních center</a:t>
            </a:r>
          </a:p>
        </p:txBody>
      </p:sp>
      <p:sp>
        <p:nvSpPr>
          <p:cNvPr id="3" name="Vývojový diagram: děrná páska 2"/>
          <p:cNvSpPr/>
          <p:nvPr/>
        </p:nvSpPr>
        <p:spPr>
          <a:xfrm rot="21276063">
            <a:off x="-71318" y="5987309"/>
            <a:ext cx="12309506" cy="680523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9874 h 18874"/>
              <a:gd name="connsiteX1" fmla="*/ 2508 w 10000"/>
              <a:gd name="connsiteY1" fmla="*/ 0 h 18874"/>
              <a:gd name="connsiteX2" fmla="*/ 5000 w 10000"/>
              <a:gd name="connsiteY2" fmla="*/ 9874 h 18874"/>
              <a:gd name="connsiteX3" fmla="*/ 7500 w 10000"/>
              <a:gd name="connsiteY3" fmla="*/ 8874 h 18874"/>
              <a:gd name="connsiteX4" fmla="*/ 10000 w 10000"/>
              <a:gd name="connsiteY4" fmla="*/ 9874 h 18874"/>
              <a:gd name="connsiteX5" fmla="*/ 10000 w 10000"/>
              <a:gd name="connsiteY5" fmla="*/ 17874 h 18874"/>
              <a:gd name="connsiteX6" fmla="*/ 7500 w 10000"/>
              <a:gd name="connsiteY6" fmla="*/ 16874 h 18874"/>
              <a:gd name="connsiteX7" fmla="*/ 5000 w 10000"/>
              <a:gd name="connsiteY7" fmla="*/ 17874 h 18874"/>
              <a:gd name="connsiteX8" fmla="*/ 2500 w 10000"/>
              <a:gd name="connsiteY8" fmla="*/ 18874 h 18874"/>
              <a:gd name="connsiteX9" fmla="*/ 0 w 10000"/>
              <a:gd name="connsiteY9" fmla="*/ 17874 h 18874"/>
              <a:gd name="connsiteX10" fmla="*/ 0 w 10000"/>
              <a:gd name="connsiteY10" fmla="*/ 9874 h 18874"/>
              <a:gd name="connsiteX0" fmla="*/ 0 w 10000"/>
              <a:gd name="connsiteY0" fmla="*/ 9874 h 18353"/>
              <a:gd name="connsiteX1" fmla="*/ 2508 w 10000"/>
              <a:gd name="connsiteY1" fmla="*/ 0 h 18353"/>
              <a:gd name="connsiteX2" fmla="*/ 5000 w 10000"/>
              <a:gd name="connsiteY2" fmla="*/ 9874 h 18353"/>
              <a:gd name="connsiteX3" fmla="*/ 7500 w 10000"/>
              <a:gd name="connsiteY3" fmla="*/ 8874 h 18353"/>
              <a:gd name="connsiteX4" fmla="*/ 10000 w 10000"/>
              <a:gd name="connsiteY4" fmla="*/ 9874 h 18353"/>
              <a:gd name="connsiteX5" fmla="*/ 10000 w 10000"/>
              <a:gd name="connsiteY5" fmla="*/ 17874 h 18353"/>
              <a:gd name="connsiteX6" fmla="*/ 7500 w 10000"/>
              <a:gd name="connsiteY6" fmla="*/ 16874 h 18353"/>
              <a:gd name="connsiteX7" fmla="*/ 5000 w 10000"/>
              <a:gd name="connsiteY7" fmla="*/ 17874 h 18353"/>
              <a:gd name="connsiteX8" fmla="*/ 2497 w 10000"/>
              <a:gd name="connsiteY8" fmla="*/ 7871 h 18353"/>
              <a:gd name="connsiteX9" fmla="*/ 0 w 10000"/>
              <a:gd name="connsiteY9" fmla="*/ 17874 h 18353"/>
              <a:gd name="connsiteX10" fmla="*/ 0 w 10000"/>
              <a:gd name="connsiteY10" fmla="*/ 9874 h 18353"/>
              <a:gd name="connsiteX0" fmla="*/ 0 w 10000"/>
              <a:gd name="connsiteY0" fmla="*/ 9874 h 64678"/>
              <a:gd name="connsiteX1" fmla="*/ 2508 w 10000"/>
              <a:gd name="connsiteY1" fmla="*/ 0 h 64678"/>
              <a:gd name="connsiteX2" fmla="*/ 5000 w 10000"/>
              <a:gd name="connsiteY2" fmla="*/ 9874 h 64678"/>
              <a:gd name="connsiteX3" fmla="*/ 7500 w 10000"/>
              <a:gd name="connsiteY3" fmla="*/ 8874 h 64678"/>
              <a:gd name="connsiteX4" fmla="*/ 10000 w 10000"/>
              <a:gd name="connsiteY4" fmla="*/ 9874 h 64678"/>
              <a:gd name="connsiteX5" fmla="*/ 9898 w 10000"/>
              <a:gd name="connsiteY5" fmla="*/ 64678 h 64678"/>
              <a:gd name="connsiteX6" fmla="*/ 7500 w 10000"/>
              <a:gd name="connsiteY6" fmla="*/ 16874 h 64678"/>
              <a:gd name="connsiteX7" fmla="*/ 5000 w 10000"/>
              <a:gd name="connsiteY7" fmla="*/ 17874 h 64678"/>
              <a:gd name="connsiteX8" fmla="*/ 2497 w 10000"/>
              <a:gd name="connsiteY8" fmla="*/ 7871 h 64678"/>
              <a:gd name="connsiteX9" fmla="*/ 0 w 10000"/>
              <a:gd name="connsiteY9" fmla="*/ 17874 h 64678"/>
              <a:gd name="connsiteX10" fmla="*/ 0 w 10000"/>
              <a:gd name="connsiteY10" fmla="*/ 9874 h 64678"/>
              <a:gd name="connsiteX0" fmla="*/ 0 w 9912"/>
              <a:gd name="connsiteY0" fmla="*/ 9874 h 64678"/>
              <a:gd name="connsiteX1" fmla="*/ 2508 w 9912"/>
              <a:gd name="connsiteY1" fmla="*/ 0 h 64678"/>
              <a:gd name="connsiteX2" fmla="*/ 5000 w 9912"/>
              <a:gd name="connsiteY2" fmla="*/ 9874 h 64678"/>
              <a:gd name="connsiteX3" fmla="*/ 7500 w 9912"/>
              <a:gd name="connsiteY3" fmla="*/ 8874 h 64678"/>
              <a:gd name="connsiteX4" fmla="*/ 9912 w 9912"/>
              <a:gd name="connsiteY4" fmla="*/ 23927 h 64678"/>
              <a:gd name="connsiteX5" fmla="*/ 9898 w 9912"/>
              <a:gd name="connsiteY5" fmla="*/ 64678 h 64678"/>
              <a:gd name="connsiteX6" fmla="*/ 7500 w 9912"/>
              <a:gd name="connsiteY6" fmla="*/ 16874 h 64678"/>
              <a:gd name="connsiteX7" fmla="*/ 5000 w 9912"/>
              <a:gd name="connsiteY7" fmla="*/ 17874 h 64678"/>
              <a:gd name="connsiteX8" fmla="*/ 2497 w 9912"/>
              <a:gd name="connsiteY8" fmla="*/ 7871 h 64678"/>
              <a:gd name="connsiteX9" fmla="*/ 0 w 9912"/>
              <a:gd name="connsiteY9" fmla="*/ 17874 h 64678"/>
              <a:gd name="connsiteX10" fmla="*/ 0 w 9912"/>
              <a:gd name="connsiteY10" fmla="*/ 9874 h 64678"/>
              <a:gd name="connsiteX0" fmla="*/ 0 w 10044"/>
              <a:gd name="connsiteY0" fmla="*/ 1527 h 10000"/>
              <a:gd name="connsiteX1" fmla="*/ 2530 w 10044"/>
              <a:gd name="connsiteY1" fmla="*/ 0 h 10000"/>
              <a:gd name="connsiteX2" fmla="*/ 5044 w 10044"/>
              <a:gd name="connsiteY2" fmla="*/ 1527 h 10000"/>
              <a:gd name="connsiteX3" fmla="*/ 7567 w 10044"/>
              <a:gd name="connsiteY3" fmla="*/ 1372 h 10000"/>
              <a:gd name="connsiteX4" fmla="*/ 10044 w 10044"/>
              <a:gd name="connsiteY4" fmla="*/ 3778 h 10000"/>
              <a:gd name="connsiteX5" fmla="*/ 9986 w 10044"/>
              <a:gd name="connsiteY5" fmla="*/ 10000 h 10000"/>
              <a:gd name="connsiteX6" fmla="*/ 7567 w 10044"/>
              <a:gd name="connsiteY6" fmla="*/ 2609 h 10000"/>
              <a:gd name="connsiteX7" fmla="*/ 5044 w 10044"/>
              <a:gd name="connsiteY7" fmla="*/ 2764 h 10000"/>
              <a:gd name="connsiteX8" fmla="*/ 2519 w 10044"/>
              <a:gd name="connsiteY8" fmla="*/ 1217 h 10000"/>
              <a:gd name="connsiteX9" fmla="*/ 0 w 10044"/>
              <a:gd name="connsiteY9" fmla="*/ 2764 h 10000"/>
              <a:gd name="connsiteX10" fmla="*/ 0 w 10044"/>
              <a:gd name="connsiteY10" fmla="*/ 1527 h 10000"/>
              <a:gd name="connsiteX0" fmla="*/ 0 w 10016"/>
              <a:gd name="connsiteY0" fmla="*/ 1527 h 10000"/>
              <a:gd name="connsiteX1" fmla="*/ 2530 w 10016"/>
              <a:gd name="connsiteY1" fmla="*/ 0 h 10000"/>
              <a:gd name="connsiteX2" fmla="*/ 5044 w 10016"/>
              <a:gd name="connsiteY2" fmla="*/ 1527 h 10000"/>
              <a:gd name="connsiteX3" fmla="*/ 7567 w 10016"/>
              <a:gd name="connsiteY3" fmla="*/ 1372 h 10000"/>
              <a:gd name="connsiteX4" fmla="*/ 10016 w 10016"/>
              <a:gd name="connsiteY4" fmla="*/ 4616 h 10000"/>
              <a:gd name="connsiteX5" fmla="*/ 9986 w 10016"/>
              <a:gd name="connsiteY5" fmla="*/ 10000 h 10000"/>
              <a:gd name="connsiteX6" fmla="*/ 7567 w 10016"/>
              <a:gd name="connsiteY6" fmla="*/ 2609 h 10000"/>
              <a:gd name="connsiteX7" fmla="*/ 5044 w 10016"/>
              <a:gd name="connsiteY7" fmla="*/ 2764 h 10000"/>
              <a:gd name="connsiteX8" fmla="*/ 2519 w 10016"/>
              <a:gd name="connsiteY8" fmla="*/ 1217 h 10000"/>
              <a:gd name="connsiteX9" fmla="*/ 0 w 10016"/>
              <a:gd name="connsiteY9" fmla="*/ 2764 h 10000"/>
              <a:gd name="connsiteX10" fmla="*/ 0 w 10016"/>
              <a:gd name="connsiteY10" fmla="*/ 1527 h 10000"/>
              <a:gd name="connsiteX0" fmla="*/ 50 w 10016"/>
              <a:gd name="connsiteY0" fmla="*/ 0 h 10750"/>
              <a:gd name="connsiteX1" fmla="*/ 2530 w 10016"/>
              <a:gd name="connsiteY1" fmla="*/ 750 h 10750"/>
              <a:gd name="connsiteX2" fmla="*/ 5044 w 10016"/>
              <a:gd name="connsiteY2" fmla="*/ 2277 h 10750"/>
              <a:gd name="connsiteX3" fmla="*/ 7567 w 10016"/>
              <a:gd name="connsiteY3" fmla="*/ 2122 h 10750"/>
              <a:gd name="connsiteX4" fmla="*/ 10016 w 10016"/>
              <a:gd name="connsiteY4" fmla="*/ 5366 h 10750"/>
              <a:gd name="connsiteX5" fmla="*/ 9986 w 10016"/>
              <a:gd name="connsiteY5" fmla="*/ 10750 h 10750"/>
              <a:gd name="connsiteX6" fmla="*/ 7567 w 10016"/>
              <a:gd name="connsiteY6" fmla="*/ 3359 h 10750"/>
              <a:gd name="connsiteX7" fmla="*/ 5044 w 10016"/>
              <a:gd name="connsiteY7" fmla="*/ 3514 h 10750"/>
              <a:gd name="connsiteX8" fmla="*/ 2519 w 10016"/>
              <a:gd name="connsiteY8" fmla="*/ 1967 h 10750"/>
              <a:gd name="connsiteX9" fmla="*/ 0 w 10016"/>
              <a:gd name="connsiteY9" fmla="*/ 3514 h 10750"/>
              <a:gd name="connsiteX10" fmla="*/ 50 w 10016"/>
              <a:gd name="connsiteY10" fmla="*/ 0 h 10750"/>
              <a:gd name="connsiteX0" fmla="*/ 40 w 10006"/>
              <a:gd name="connsiteY0" fmla="*/ 0 h 10750"/>
              <a:gd name="connsiteX1" fmla="*/ 2520 w 10006"/>
              <a:gd name="connsiteY1" fmla="*/ 750 h 10750"/>
              <a:gd name="connsiteX2" fmla="*/ 5034 w 10006"/>
              <a:gd name="connsiteY2" fmla="*/ 2277 h 10750"/>
              <a:gd name="connsiteX3" fmla="*/ 7557 w 10006"/>
              <a:gd name="connsiteY3" fmla="*/ 2122 h 10750"/>
              <a:gd name="connsiteX4" fmla="*/ 10006 w 10006"/>
              <a:gd name="connsiteY4" fmla="*/ 5366 h 10750"/>
              <a:gd name="connsiteX5" fmla="*/ 9976 w 10006"/>
              <a:gd name="connsiteY5" fmla="*/ 10750 h 10750"/>
              <a:gd name="connsiteX6" fmla="*/ 7557 w 10006"/>
              <a:gd name="connsiteY6" fmla="*/ 3359 h 10750"/>
              <a:gd name="connsiteX7" fmla="*/ 5034 w 10006"/>
              <a:gd name="connsiteY7" fmla="*/ 3514 h 10750"/>
              <a:gd name="connsiteX8" fmla="*/ 2509 w 10006"/>
              <a:gd name="connsiteY8" fmla="*/ 1967 h 10750"/>
              <a:gd name="connsiteX9" fmla="*/ 0 w 10006"/>
              <a:gd name="connsiteY9" fmla="*/ 4715 h 10750"/>
              <a:gd name="connsiteX10" fmla="*/ 40 w 10006"/>
              <a:gd name="connsiteY10" fmla="*/ 0 h 10750"/>
              <a:gd name="connsiteX0" fmla="*/ 4 w 10010"/>
              <a:gd name="connsiteY0" fmla="*/ 0 h 10526"/>
              <a:gd name="connsiteX1" fmla="*/ 2524 w 10010"/>
              <a:gd name="connsiteY1" fmla="*/ 526 h 10526"/>
              <a:gd name="connsiteX2" fmla="*/ 5038 w 10010"/>
              <a:gd name="connsiteY2" fmla="*/ 2053 h 10526"/>
              <a:gd name="connsiteX3" fmla="*/ 7561 w 10010"/>
              <a:gd name="connsiteY3" fmla="*/ 1898 h 10526"/>
              <a:gd name="connsiteX4" fmla="*/ 10010 w 10010"/>
              <a:gd name="connsiteY4" fmla="*/ 5142 h 10526"/>
              <a:gd name="connsiteX5" fmla="*/ 9980 w 10010"/>
              <a:gd name="connsiteY5" fmla="*/ 10526 h 10526"/>
              <a:gd name="connsiteX6" fmla="*/ 7561 w 10010"/>
              <a:gd name="connsiteY6" fmla="*/ 3135 h 10526"/>
              <a:gd name="connsiteX7" fmla="*/ 5038 w 10010"/>
              <a:gd name="connsiteY7" fmla="*/ 3290 h 10526"/>
              <a:gd name="connsiteX8" fmla="*/ 2513 w 10010"/>
              <a:gd name="connsiteY8" fmla="*/ 1743 h 10526"/>
              <a:gd name="connsiteX9" fmla="*/ 4 w 10010"/>
              <a:gd name="connsiteY9" fmla="*/ 4491 h 10526"/>
              <a:gd name="connsiteX10" fmla="*/ 4 w 10010"/>
              <a:gd name="connsiteY10" fmla="*/ 0 h 10526"/>
              <a:gd name="connsiteX0" fmla="*/ 41 w 10047"/>
              <a:gd name="connsiteY0" fmla="*/ 0 h 10526"/>
              <a:gd name="connsiteX1" fmla="*/ 2561 w 10047"/>
              <a:gd name="connsiteY1" fmla="*/ 526 h 10526"/>
              <a:gd name="connsiteX2" fmla="*/ 5075 w 10047"/>
              <a:gd name="connsiteY2" fmla="*/ 2053 h 10526"/>
              <a:gd name="connsiteX3" fmla="*/ 7598 w 10047"/>
              <a:gd name="connsiteY3" fmla="*/ 1898 h 10526"/>
              <a:gd name="connsiteX4" fmla="*/ 10047 w 10047"/>
              <a:gd name="connsiteY4" fmla="*/ 5142 h 10526"/>
              <a:gd name="connsiteX5" fmla="*/ 10017 w 10047"/>
              <a:gd name="connsiteY5" fmla="*/ 10526 h 10526"/>
              <a:gd name="connsiteX6" fmla="*/ 7598 w 10047"/>
              <a:gd name="connsiteY6" fmla="*/ 3135 h 10526"/>
              <a:gd name="connsiteX7" fmla="*/ 5075 w 10047"/>
              <a:gd name="connsiteY7" fmla="*/ 3290 h 10526"/>
              <a:gd name="connsiteX8" fmla="*/ 2550 w 10047"/>
              <a:gd name="connsiteY8" fmla="*/ 1743 h 10526"/>
              <a:gd name="connsiteX9" fmla="*/ 0 w 10047"/>
              <a:gd name="connsiteY9" fmla="*/ 4862 h 10526"/>
              <a:gd name="connsiteX10" fmla="*/ 41 w 10047"/>
              <a:gd name="connsiteY10" fmla="*/ 0 h 1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47" h="10526">
                <a:moveTo>
                  <a:pt x="41" y="0"/>
                </a:moveTo>
                <a:cubicBezTo>
                  <a:pt x="41" y="85"/>
                  <a:pt x="1722" y="184"/>
                  <a:pt x="2561" y="526"/>
                </a:cubicBezTo>
                <a:cubicBezTo>
                  <a:pt x="3400" y="868"/>
                  <a:pt x="4236" y="1824"/>
                  <a:pt x="5075" y="2053"/>
                </a:cubicBezTo>
                <a:cubicBezTo>
                  <a:pt x="5915" y="2281"/>
                  <a:pt x="6769" y="1383"/>
                  <a:pt x="7598" y="1898"/>
                </a:cubicBezTo>
                <a:cubicBezTo>
                  <a:pt x="8427" y="2413"/>
                  <a:pt x="10047" y="5057"/>
                  <a:pt x="10047" y="5142"/>
                </a:cubicBezTo>
                <a:cubicBezTo>
                  <a:pt x="10042" y="7243"/>
                  <a:pt x="10022" y="8426"/>
                  <a:pt x="10017" y="10526"/>
                </a:cubicBezTo>
                <a:cubicBezTo>
                  <a:pt x="10017" y="10441"/>
                  <a:pt x="8421" y="4341"/>
                  <a:pt x="7598" y="3135"/>
                </a:cubicBezTo>
                <a:cubicBezTo>
                  <a:pt x="6774" y="1929"/>
                  <a:pt x="5917" y="3522"/>
                  <a:pt x="5075" y="3290"/>
                </a:cubicBezTo>
                <a:cubicBezTo>
                  <a:pt x="4234" y="3058"/>
                  <a:pt x="3943" y="1743"/>
                  <a:pt x="2550" y="1743"/>
                </a:cubicBezTo>
                <a:cubicBezTo>
                  <a:pt x="1157" y="1743"/>
                  <a:pt x="0" y="4947"/>
                  <a:pt x="0" y="4862"/>
                </a:cubicBezTo>
                <a:cubicBezTo>
                  <a:pt x="17" y="3691"/>
                  <a:pt x="24" y="1171"/>
                  <a:pt x="4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3114251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872208" y="404664"/>
            <a:ext cx="9120336" cy="72008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2063552" y="404664"/>
            <a:ext cx="89289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Komponenta 	4.5</a:t>
            </a:r>
          </a:p>
          <a:p>
            <a:r>
              <a:rPr lang="cs-CZ" b="1" dirty="0"/>
              <a:t>Iniciativa	Rozvoj regionálních kulturních a kreativních center</a:t>
            </a:r>
            <a:endParaRPr lang="cs-CZ" dirty="0"/>
          </a:p>
        </p:txBody>
      </p:sp>
      <p:pic>
        <p:nvPicPr>
          <p:cNvPr id="7" name="Obrázek 6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394" y="6235656"/>
            <a:ext cx="1583690" cy="417195"/>
          </a:xfrm>
          <a:prstGeom prst="rect">
            <a:avLst/>
          </a:prstGeom>
        </p:spPr>
      </p:pic>
      <p:pic>
        <p:nvPicPr>
          <p:cNvPr id="8" name="Obrázek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08697" y="6219145"/>
            <a:ext cx="1079500" cy="45021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1" descr="bar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810" y="6234385"/>
            <a:ext cx="1367790" cy="419735"/>
          </a:xfrm>
          <a:prstGeom prst="rect">
            <a:avLst/>
          </a:prstGeom>
          <a:noFill/>
        </p:spPr>
      </p:pic>
      <p:sp>
        <p:nvSpPr>
          <p:cNvPr id="6" name="TextovéPole 5"/>
          <p:cNvSpPr txBox="1"/>
          <p:nvPr/>
        </p:nvSpPr>
        <p:spPr>
          <a:xfrm>
            <a:off x="-864096" y="303039"/>
            <a:ext cx="27363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NÁRODNÍ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PLÁN </a:t>
            </a:r>
          </a:p>
          <a:p>
            <a:pPr algn="r"/>
            <a:r>
              <a:rPr lang="cs-CZ" b="1" dirty="0">
                <a:solidFill>
                  <a:schemeClr val="bg1">
                    <a:lumMod val="75000"/>
                  </a:schemeClr>
                </a:solidFill>
              </a:rPr>
              <a:t>OBNOVY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D9DFEDAD-A020-48A3-B1A3-3B48E5D496FA}"/>
              </a:ext>
            </a:extLst>
          </p:cNvPr>
          <p:cNvSpPr/>
          <p:nvPr/>
        </p:nvSpPr>
        <p:spPr>
          <a:xfrm rot="16200000">
            <a:off x="-848504" y="3347498"/>
            <a:ext cx="43926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Hodnotící arch regionálních stálých konferencí</a:t>
            </a:r>
          </a:p>
          <a:p>
            <a:r>
              <a:rPr lang="cs-CZ" sz="1400" dirty="0"/>
              <a:t>Rozvoj regionálních kulturních a kreativních center</a:t>
            </a:r>
          </a:p>
        </p:txBody>
      </p:sp>
      <p:sp>
        <p:nvSpPr>
          <p:cNvPr id="3" name="Vývojový diagram: děrná páska 2"/>
          <p:cNvSpPr/>
          <p:nvPr/>
        </p:nvSpPr>
        <p:spPr>
          <a:xfrm rot="21276063">
            <a:off x="-71318" y="5987309"/>
            <a:ext cx="12309506" cy="680523"/>
          </a:xfrm>
          <a:custGeom>
            <a:avLst/>
            <a:gdLst>
              <a:gd name="connsiteX0" fmla="*/ 0 w 10000"/>
              <a:gd name="connsiteY0" fmla="*/ 1000 h 10000"/>
              <a:gd name="connsiteX1" fmla="*/ 2500 w 10000"/>
              <a:gd name="connsiteY1" fmla="*/ 2000 h 10000"/>
              <a:gd name="connsiteX2" fmla="*/ 5000 w 10000"/>
              <a:gd name="connsiteY2" fmla="*/ 1000 h 10000"/>
              <a:gd name="connsiteX3" fmla="*/ 7500 w 10000"/>
              <a:gd name="connsiteY3" fmla="*/ 0 h 10000"/>
              <a:gd name="connsiteX4" fmla="*/ 10000 w 10000"/>
              <a:gd name="connsiteY4" fmla="*/ 1000 h 10000"/>
              <a:gd name="connsiteX5" fmla="*/ 10000 w 10000"/>
              <a:gd name="connsiteY5" fmla="*/ 9000 h 10000"/>
              <a:gd name="connsiteX6" fmla="*/ 7500 w 10000"/>
              <a:gd name="connsiteY6" fmla="*/ 8000 h 10000"/>
              <a:gd name="connsiteX7" fmla="*/ 5000 w 10000"/>
              <a:gd name="connsiteY7" fmla="*/ 9000 h 10000"/>
              <a:gd name="connsiteX8" fmla="*/ 2500 w 10000"/>
              <a:gd name="connsiteY8" fmla="*/ 10000 h 10000"/>
              <a:gd name="connsiteX9" fmla="*/ 0 w 10000"/>
              <a:gd name="connsiteY9" fmla="*/ 9000 h 10000"/>
              <a:gd name="connsiteX10" fmla="*/ 0 w 10000"/>
              <a:gd name="connsiteY10" fmla="*/ 1000 h 10000"/>
              <a:gd name="connsiteX0" fmla="*/ 0 w 10000"/>
              <a:gd name="connsiteY0" fmla="*/ 9874 h 18874"/>
              <a:gd name="connsiteX1" fmla="*/ 2508 w 10000"/>
              <a:gd name="connsiteY1" fmla="*/ 0 h 18874"/>
              <a:gd name="connsiteX2" fmla="*/ 5000 w 10000"/>
              <a:gd name="connsiteY2" fmla="*/ 9874 h 18874"/>
              <a:gd name="connsiteX3" fmla="*/ 7500 w 10000"/>
              <a:gd name="connsiteY3" fmla="*/ 8874 h 18874"/>
              <a:gd name="connsiteX4" fmla="*/ 10000 w 10000"/>
              <a:gd name="connsiteY4" fmla="*/ 9874 h 18874"/>
              <a:gd name="connsiteX5" fmla="*/ 10000 w 10000"/>
              <a:gd name="connsiteY5" fmla="*/ 17874 h 18874"/>
              <a:gd name="connsiteX6" fmla="*/ 7500 w 10000"/>
              <a:gd name="connsiteY6" fmla="*/ 16874 h 18874"/>
              <a:gd name="connsiteX7" fmla="*/ 5000 w 10000"/>
              <a:gd name="connsiteY7" fmla="*/ 17874 h 18874"/>
              <a:gd name="connsiteX8" fmla="*/ 2500 w 10000"/>
              <a:gd name="connsiteY8" fmla="*/ 18874 h 18874"/>
              <a:gd name="connsiteX9" fmla="*/ 0 w 10000"/>
              <a:gd name="connsiteY9" fmla="*/ 17874 h 18874"/>
              <a:gd name="connsiteX10" fmla="*/ 0 w 10000"/>
              <a:gd name="connsiteY10" fmla="*/ 9874 h 18874"/>
              <a:gd name="connsiteX0" fmla="*/ 0 w 10000"/>
              <a:gd name="connsiteY0" fmla="*/ 9874 h 18353"/>
              <a:gd name="connsiteX1" fmla="*/ 2508 w 10000"/>
              <a:gd name="connsiteY1" fmla="*/ 0 h 18353"/>
              <a:gd name="connsiteX2" fmla="*/ 5000 w 10000"/>
              <a:gd name="connsiteY2" fmla="*/ 9874 h 18353"/>
              <a:gd name="connsiteX3" fmla="*/ 7500 w 10000"/>
              <a:gd name="connsiteY3" fmla="*/ 8874 h 18353"/>
              <a:gd name="connsiteX4" fmla="*/ 10000 w 10000"/>
              <a:gd name="connsiteY4" fmla="*/ 9874 h 18353"/>
              <a:gd name="connsiteX5" fmla="*/ 10000 w 10000"/>
              <a:gd name="connsiteY5" fmla="*/ 17874 h 18353"/>
              <a:gd name="connsiteX6" fmla="*/ 7500 w 10000"/>
              <a:gd name="connsiteY6" fmla="*/ 16874 h 18353"/>
              <a:gd name="connsiteX7" fmla="*/ 5000 w 10000"/>
              <a:gd name="connsiteY7" fmla="*/ 17874 h 18353"/>
              <a:gd name="connsiteX8" fmla="*/ 2497 w 10000"/>
              <a:gd name="connsiteY8" fmla="*/ 7871 h 18353"/>
              <a:gd name="connsiteX9" fmla="*/ 0 w 10000"/>
              <a:gd name="connsiteY9" fmla="*/ 17874 h 18353"/>
              <a:gd name="connsiteX10" fmla="*/ 0 w 10000"/>
              <a:gd name="connsiteY10" fmla="*/ 9874 h 18353"/>
              <a:gd name="connsiteX0" fmla="*/ 0 w 10000"/>
              <a:gd name="connsiteY0" fmla="*/ 9874 h 64678"/>
              <a:gd name="connsiteX1" fmla="*/ 2508 w 10000"/>
              <a:gd name="connsiteY1" fmla="*/ 0 h 64678"/>
              <a:gd name="connsiteX2" fmla="*/ 5000 w 10000"/>
              <a:gd name="connsiteY2" fmla="*/ 9874 h 64678"/>
              <a:gd name="connsiteX3" fmla="*/ 7500 w 10000"/>
              <a:gd name="connsiteY3" fmla="*/ 8874 h 64678"/>
              <a:gd name="connsiteX4" fmla="*/ 10000 w 10000"/>
              <a:gd name="connsiteY4" fmla="*/ 9874 h 64678"/>
              <a:gd name="connsiteX5" fmla="*/ 9898 w 10000"/>
              <a:gd name="connsiteY5" fmla="*/ 64678 h 64678"/>
              <a:gd name="connsiteX6" fmla="*/ 7500 w 10000"/>
              <a:gd name="connsiteY6" fmla="*/ 16874 h 64678"/>
              <a:gd name="connsiteX7" fmla="*/ 5000 w 10000"/>
              <a:gd name="connsiteY7" fmla="*/ 17874 h 64678"/>
              <a:gd name="connsiteX8" fmla="*/ 2497 w 10000"/>
              <a:gd name="connsiteY8" fmla="*/ 7871 h 64678"/>
              <a:gd name="connsiteX9" fmla="*/ 0 w 10000"/>
              <a:gd name="connsiteY9" fmla="*/ 17874 h 64678"/>
              <a:gd name="connsiteX10" fmla="*/ 0 w 10000"/>
              <a:gd name="connsiteY10" fmla="*/ 9874 h 64678"/>
              <a:gd name="connsiteX0" fmla="*/ 0 w 9912"/>
              <a:gd name="connsiteY0" fmla="*/ 9874 h 64678"/>
              <a:gd name="connsiteX1" fmla="*/ 2508 w 9912"/>
              <a:gd name="connsiteY1" fmla="*/ 0 h 64678"/>
              <a:gd name="connsiteX2" fmla="*/ 5000 w 9912"/>
              <a:gd name="connsiteY2" fmla="*/ 9874 h 64678"/>
              <a:gd name="connsiteX3" fmla="*/ 7500 w 9912"/>
              <a:gd name="connsiteY3" fmla="*/ 8874 h 64678"/>
              <a:gd name="connsiteX4" fmla="*/ 9912 w 9912"/>
              <a:gd name="connsiteY4" fmla="*/ 23927 h 64678"/>
              <a:gd name="connsiteX5" fmla="*/ 9898 w 9912"/>
              <a:gd name="connsiteY5" fmla="*/ 64678 h 64678"/>
              <a:gd name="connsiteX6" fmla="*/ 7500 w 9912"/>
              <a:gd name="connsiteY6" fmla="*/ 16874 h 64678"/>
              <a:gd name="connsiteX7" fmla="*/ 5000 w 9912"/>
              <a:gd name="connsiteY7" fmla="*/ 17874 h 64678"/>
              <a:gd name="connsiteX8" fmla="*/ 2497 w 9912"/>
              <a:gd name="connsiteY8" fmla="*/ 7871 h 64678"/>
              <a:gd name="connsiteX9" fmla="*/ 0 w 9912"/>
              <a:gd name="connsiteY9" fmla="*/ 17874 h 64678"/>
              <a:gd name="connsiteX10" fmla="*/ 0 w 9912"/>
              <a:gd name="connsiteY10" fmla="*/ 9874 h 64678"/>
              <a:gd name="connsiteX0" fmla="*/ 0 w 10044"/>
              <a:gd name="connsiteY0" fmla="*/ 1527 h 10000"/>
              <a:gd name="connsiteX1" fmla="*/ 2530 w 10044"/>
              <a:gd name="connsiteY1" fmla="*/ 0 h 10000"/>
              <a:gd name="connsiteX2" fmla="*/ 5044 w 10044"/>
              <a:gd name="connsiteY2" fmla="*/ 1527 h 10000"/>
              <a:gd name="connsiteX3" fmla="*/ 7567 w 10044"/>
              <a:gd name="connsiteY3" fmla="*/ 1372 h 10000"/>
              <a:gd name="connsiteX4" fmla="*/ 10044 w 10044"/>
              <a:gd name="connsiteY4" fmla="*/ 3778 h 10000"/>
              <a:gd name="connsiteX5" fmla="*/ 9986 w 10044"/>
              <a:gd name="connsiteY5" fmla="*/ 10000 h 10000"/>
              <a:gd name="connsiteX6" fmla="*/ 7567 w 10044"/>
              <a:gd name="connsiteY6" fmla="*/ 2609 h 10000"/>
              <a:gd name="connsiteX7" fmla="*/ 5044 w 10044"/>
              <a:gd name="connsiteY7" fmla="*/ 2764 h 10000"/>
              <a:gd name="connsiteX8" fmla="*/ 2519 w 10044"/>
              <a:gd name="connsiteY8" fmla="*/ 1217 h 10000"/>
              <a:gd name="connsiteX9" fmla="*/ 0 w 10044"/>
              <a:gd name="connsiteY9" fmla="*/ 2764 h 10000"/>
              <a:gd name="connsiteX10" fmla="*/ 0 w 10044"/>
              <a:gd name="connsiteY10" fmla="*/ 1527 h 10000"/>
              <a:gd name="connsiteX0" fmla="*/ 0 w 10016"/>
              <a:gd name="connsiteY0" fmla="*/ 1527 h 10000"/>
              <a:gd name="connsiteX1" fmla="*/ 2530 w 10016"/>
              <a:gd name="connsiteY1" fmla="*/ 0 h 10000"/>
              <a:gd name="connsiteX2" fmla="*/ 5044 w 10016"/>
              <a:gd name="connsiteY2" fmla="*/ 1527 h 10000"/>
              <a:gd name="connsiteX3" fmla="*/ 7567 w 10016"/>
              <a:gd name="connsiteY3" fmla="*/ 1372 h 10000"/>
              <a:gd name="connsiteX4" fmla="*/ 10016 w 10016"/>
              <a:gd name="connsiteY4" fmla="*/ 4616 h 10000"/>
              <a:gd name="connsiteX5" fmla="*/ 9986 w 10016"/>
              <a:gd name="connsiteY5" fmla="*/ 10000 h 10000"/>
              <a:gd name="connsiteX6" fmla="*/ 7567 w 10016"/>
              <a:gd name="connsiteY6" fmla="*/ 2609 h 10000"/>
              <a:gd name="connsiteX7" fmla="*/ 5044 w 10016"/>
              <a:gd name="connsiteY7" fmla="*/ 2764 h 10000"/>
              <a:gd name="connsiteX8" fmla="*/ 2519 w 10016"/>
              <a:gd name="connsiteY8" fmla="*/ 1217 h 10000"/>
              <a:gd name="connsiteX9" fmla="*/ 0 w 10016"/>
              <a:gd name="connsiteY9" fmla="*/ 2764 h 10000"/>
              <a:gd name="connsiteX10" fmla="*/ 0 w 10016"/>
              <a:gd name="connsiteY10" fmla="*/ 1527 h 10000"/>
              <a:gd name="connsiteX0" fmla="*/ 50 w 10016"/>
              <a:gd name="connsiteY0" fmla="*/ 0 h 10750"/>
              <a:gd name="connsiteX1" fmla="*/ 2530 w 10016"/>
              <a:gd name="connsiteY1" fmla="*/ 750 h 10750"/>
              <a:gd name="connsiteX2" fmla="*/ 5044 w 10016"/>
              <a:gd name="connsiteY2" fmla="*/ 2277 h 10750"/>
              <a:gd name="connsiteX3" fmla="*/ 7567 w 10016"/>
              <a:gd name="connsiteY3" fmla="*/ 2122 h 10750"/>
              <a:gd name="connsiteX4" fmla="*/ 10016 w 10016"/>
              <a:gd name="connsiteY4" fmla="*/ 5366 h 10750"/>
              <a:gd name="connsiteX5" fmla="*/ 9986 w 10016"/>
              <a:gd name="connsiteY5" fmla="*/ 10750 h 10750"/>
              <a:gd name="connsiteX6" fmla="*/ 7567 w 10016"/>
              <a:gd name="connsiteY6" fmla="*/ 3359 h 10750"/>
              <a:gd name="connsiteX7" fmla="*/ 5044 w 10016"/>
              <a:gd name="connsiteY7" fmla="*/ 3514 h 10750"/>
              <a:gd name="connsiteX8" fmla="*/ 2519 w 10016"/>
              <a:gd name="connsiteY8" fmla="*/ 1967 h 10750"/>
              <a:gd name="connsiteX9" fmla="*/ 0 w 10016"/>
              <a:gd name="connsiteY9" fmla="*/ 3514 h 10750"/>
              <a:gd name="connsiteX10" fmla="*/ 50 w 10016"/>
              <a:gd name="connsiteY10" fmla="*/ 0 h 10750"/>
              <a:gd name="connsiteX0" fmla="*/ 40 w 10006"/>
              <a:gd name="connsiteY0" fmla="*/ 0 h 10750"/>
              <a:gd name="connsiteX1" fmla="*/ 2520 w 10006"/>
              <a:gd name="connsiteY1" fmla="*/ 750 h 10750"/>
              <a:gd name="connsiteX2" fmla="*/ 5034 w 10006"/>
              <a:gd name="connsiteY2" fmla="*/ 2277 h 10750"/>
              <a:gd name="connsiteX3" fmla="*/ 7557 w 10006"/>
              <a:gd name="connsiteY3" fmla="*/ 2122 h 10750"/>
              <a:gd name="connsiteX4" fmla="*/ 10006 w 10006"/>
              <a:gd name="connsiteY4" fmla="*/ 5366 h 10750"/>
              <a:gd name="connsiteX5" fmla="*/ 9976 w 10006"/>
              <a:gd name="connsiteY5" fmla="*/ 10750 h 10750"/>
              <a:gd name="connsiteX6" fmla="*/ 7557 w 10006"/>
              <a:gd name="connsiteY6" fmla="*/ 3359 h 10750"/>
              <a:gd name="connsiteX7" fmla="*/ 5034 w 10006"/>
              <a:gd name="connsiteY7" fmla="*/ 3514 h 10750"/>
              <a:gd name="connsiteX8" fmla="*/ 2509 w 10006"/>
              <a:gd name="connsiteY8" fmla="*/ 1967 h 10750"/>
              <a:gd name="connsiteX9" fmla="*/ 0 w 10006"/>
              <a:gd name="connsiteY9" fmla="*/ 4715 h 10750"/>
              <a:gd name="connsiteX10" fmla="*/ 40 w 10006"/>
              <a:gd name="connsiteY10" fmla="*/ 0 h 10750"/>
              <a:gd name="connsiteX0" fmla="*/ 4 w 10010"/>
              <a:gd name="connsiteY0" fmla="*/ 0 h 10526"/>
              <a:gd name="connsiteX1" fmla="*/ 2524 w 10010"/>
              <a:gd name="connsiteY1" fmla="*/ 526 h 10526"/>
              <a:gd name="connsiteX2" fmla="*/ 5038 w 10010"/>
              <a:gd name="connsiteY2" fmla="*/ 2053 h 10526"/>
              <a:gd name="connsiteX3" fmla="*/ 7561 w 10010"/>
              <a:gd name="connsiteY3" fmla="*/ 1898 h 10526"/>
              <a:gd name="connsiteX4" fmla="*/ 10010 w 10010"/>
              <a:gd name="connsiteY4" fmla="*/ 5142 h 10526"/>
              <a:gd name="connsiteX5" fmla="*/ 9980 w 10010"/>
              <a:gd name="connsiteY5" fmla="*/ 10526 h 10526"/>
              <a:gd name="connsiteX6" fmla="*/ 7561 w 10010"/>
              <a:gd name="connsiteY6" fmla="*/ 3135 h 10526"/>
              <a:gd name="connsiteX7" fmla="*/ 5038 w 10010"/>
              <a:gd name="connsiteY7" fmla="*/ 3290 h 10526"/>
              <a:gd name="connsiteX8" fmla="*/ 2513 w 10010"/>
              <a:gd name="connsiteY8" fmla="*/ 1743 h 10526"/>
              <a:gd name="connsiteX9" fmla="*/ 4 w 10010"/>
              <a:gd name="connsiteY9" fmla="*/ 4491 h 10526"/>
              <a:gd name="connsiteX10" fmla="*/ 4 w 10010"/>
              <a:gd name="connsiteY10" fmla="*/ 0 h 10526"/>
              <a:gd name="connsiteX0" fmla="*/ 41 w 10047"/>
              <a:gd name="connsiteY0" fmla="*/ 0 h 10526"/>
              <a:gd name="connsiteX1" fmla="*/ 2561 w 10047"/>
              <a:gd name="connsiteY1" fmla="*/ 526 h 10526"/>
              <a:gd name="connsiteX2" fmla="*/ 5075 w 10047"/>
              <a:gd name="connsiteY2" fmla="*/ 2053 h 10526"/>
              <a:gd name="connsiteX3" fmla="*/ 7598 w 10047"/>
              <a:gd name="connsiteY3" fmla="*/ 1898 h 10526"/>
              <a:gd name="connsiteX4" fmla="*/ 10047 w 10047"/>
              <a:gd name="connsiteY4" fmla="*/ 5142 h 10526"/>
              <a:gd name="connsiteX5" fmla="*/ 10017 w 10047"/>
              <a:gd name="connsiteY5" fmla="*/ 10526 h 10526"/>
              <a:gd name="connsiteX6" fmla="*/ 7598 w 10047"/>
              <a:gd name="connsiteY6" fmla="*/ 3135 h 10526"/>
              <a:gd name="connsiteX7" fmla="*/ 5075 w 10047"/>
              <a:gd name="connsiteY7" fmla="*/ 3290 h 10526"/>
              <a:gd name="connsiteX8" fmla="*/ 2550 w 10047"/>
              <a:gd name="connsiteY8" fmla="*/ 1743 h 10526"/>
              <a:gd name="connsiteX9" fmla="*/ 0 w 10047"/>
              <a:gd name="connsiteY9" fmla="*/ 4862 h 10526"/>
              <a:gd name="connsiteX10" fmla="*/ 41 w 10047"/>
              <a:gd name="connsiteY10" fmla="*/ 0 h 10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0047" h="10526">
                <a:moveTo>
                  <a:pt x="41" y="0"/>
                </a:moveTo>
                <a:cubicBezTo>
                  <a:pt x="41" y="85"/>
                  <a:pt x="1722" y="184"/>
                  <a:pt x="2561" y="526"/>
                </a:cubicBezTo>
                <a:cubicBezTo>
                  <a:pt x="3400" y="868"/>
                  <a:pt x="4236" y="1824"/>
                  <a:pt x="5075" y="2053"/>
                </a:cubicBezTo>
                <a:cubicBezTo>
                  <a:pt x="5915" y="2281"/>
                  <a:pt x="6769" y="1383"/>
                  <a:pt x="7598" y="1898"/>
                </a:cubicBezTo>
                <a:cubicBezTo>
                  <a:pt x="8427" y="2413"/>
                  <a:pt x="10047" y="5057"/>
                  <a:pt x="10047" y="5142"/>
                </a:cubicBezTo>
                <a:cubicBezTo>
                  <a:pt x="10042" y="7243"/>
                  <a:pt x="10022" y="8426"/>
                  <a:pt x="10017" y="10526"/>
                </a:cubicBezTo>
                <a:cubicBezTo>
                  <a:pt x="10017" y="10441"/>
                  <a:pt x="8421" y="4341"/>
                  <a:pt x="7598" y="3135"/>
                </a:cubicBezTo>
                <a:cubicBezTo>
                  <a:pt x="6774" y="1929"/>
                  <a:pt x="5917" y="3522"/>
                  <a:pt x="5075" y="3290"/>
                </a:cubicBezTo>
                <a:cubicBezTo>
                  <a:pt x="4234" y="3058"/>
                  <a:pt x="3943" y="1743"/>
                  <a:pt x="2550" y="1743"/>
                </a:cubicBezTo>
                <a:cubicBezTo>
                  <a:pt x="1157" y="1743"/>
                  <a:pt x="0" y="4947"/>
                  <a:pt x="0" y="4862"/>
                </a:cubicBezTo>
                <a:cubicBezTo>
                  <a:pt x="17" y="3691"/>
                  <a:pt x="24" y="1171"/>
                  <a:pt x="4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noFill/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3FF60104-7013-464D-BA3F-C53A3E7F75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2208" y="1340768"/>
            <a:ext cx="6823185" cy="448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9895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Skupina 9">
            <a:extLst>
              <a:ext uri="{FF2B5EF4-FFF2-40B4-BE49-F238E27FC236}">
                <a16:creationId xmlns:a16="http://schemas.microsoft.com/office/drawing/2014/main" id="{A18A8F7C-A124-4267-9DB4-DE335650C8A8}"/>
              </a:ext>
            </a:extLst>
          </p:cNvPr>
          <p:cNvGrpSpPr>
            <a:grpSpLocks noChangeAspect="1"/>
          </p:cNvGrpSpPr>
          <p:nvPr/>
        </p:nvGrpSpPr>
        <p:grpSpPr>
          <a:xfrm>
            <a:off x="1603413" y="5749077"/>
            <a:ext cx="8030120" cy="707186"/>
            <a:chOff x="3431704" y="6006048"/>
            <a:chExt cx="5112206" cy="450215"/>
          </a:xfrm>
        </p:grpSpPr>
        <p:pic>
          <p:nvPicPr>
            <p:cNvPr id="4" name="Obrázek 3">
              <a:extLst>
                <a:ext uri="{FF2B5EF4-FFF2-40B4-BE49-F238E27FC236}">
                  <a16:creationId xmlns:a16="http://schemas.microsoft.com/office/drawing/2014/main" id="{D9CE03E7-CC5C-451C-9DC5-7D3F681274DF}"/>
                </a:ext>
              </a:extLst>
            </p:cNvPr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1704" y="6022559"/>
              <a:ext cx="1583690" cy="417195"/>
            </a:xfrm>
            <a:prstGeom prst="rect">
              <a:avLst/>
            </a:prstGeom>
          </p:spPr>
        </p:pic>
        <p:pic>
          <p:nvPicPr>
            <p:cNvPr id="5" name="Obrázek 4">
              <a:extLst>
                <a:ext uri="{FF2B5EF4-FFF2-40B4-BE49-F238E27FC236}">
                  <a16:creationId xmlns:a16="http://schemas.microsoft.com/office/drawing/2014/main" id="{93BA2F25-52CA-4113-8CEC-51F0AA78E156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56007" y="6006048"/>
              <a:ext cx="1079500" cy="45021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obrázek 1" descr="bar">
              <a:extLst>
                <a:ext uri="{FF2B5EF4-FFF2-40B4-BE49-F238E27FC236}">
                  <a16:creationId xmlns:a16="http://schemas.microsoft.com/office/drawing/2014/main" id="{F0D01106-1176-4AB0-9BA0-FC2B431C77E3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6120" y="6021288"/>
              <a:ext cx="1367790" cy="419735"/>
            </a:xfrm>
            <a:prstGeom prst="rect">
              <a:avLst/>
            </a:prstGeom>
            <a:noFill/>
          </p:spPr>
        </p:pic>
      </p:grpSp>
      <p:sp>
        <p:nvSpPr>
          <p:cNvPr id="7" name="Nadpis 1">
            <a:extLst>
              <a:ext uri="{FF2B5EF4-FFF2-40B4-BE49-F238E27FC236}">
                <a16:creationId xmlns:a16="http://schemas.microsoft.com/office/drawing/2014/main" id="{56E86C0C-F7B2-457E-8F4C-2E339A3537BF}"/>
              </a:ext>
            </a:extLst>
          </p:cNvPr>
          <p:cNvSpPr txBox="1">
            <a:spLocks/>
          </p:cNvSpPr>
          <p:nvPr/>
        </p:nvSpPr>
        <p:spPr>
          <a:xfrm>
            <a:off x="1437580" y="790139"/>
            <a:ext cx="8407247" cy="4634447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cs-CZ" sz="4400" b="1" kern="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Děkuji za pozornost</a:t>
            </a:r>
            <a:endParaRPr lang="cs-CZ" sz="4400" kern="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Částečný kruh 17">
            <a:extLst>
              <a:ext uri="{FF2B5EF4-FFF2-40B4-BE49-F238E27FC236}">
                <a16:creationId xmlns:a16="http://schemas.microsoft.com/office/drawing/2014/main" id="{3B3E57C5-B256-4C0E-8F8C-482EB2B40748}"/>
              </a:ext>
            </a:extLst>
          </p:cNvPr>
          <p:cNvSpPr/>
          <p:nvPr/>
        </p:nvSpPr>
        <p:spPr>
          <a:xfrm>
            <a:off x="9408368" y="404664"/>
            <a:ext cx="2799171" cy="5400600"/>
          </a:xfrm>
          <a:custGeom>
            <a:avLst/>
            <a:gdLst>
              <a:gd name="connsiteX0" fmla="*/ 2664296 w 2664296"/>
              <a:gd name="connsiteY0" fmla="*/ 1304055 h 2608109"/>
              <a:gd name="connsiteX1" fmla="*/ 1332148 w 2664296"/>
              <a:gd name="connsiteY1" fmla="*/ 2608110 h 2608109"/>
              <a:gd name="connsiteX2" fmla="*/ 0 w 2664296"/>
              <a:gd name="connsiteY2" fmla="*/ 1304055 h 2608109"/>
              <a:gd name="connsiteX3" fmla="*/ 1332148 w 2664296"/>
              <a:gd name="connsiteY3" fmla="*/ 0 h 2608109"/>
              <a:gd name="connsiteX4" fmla="*/ 1332148 w 2664296"/>
              <a:gd name="connsiteY4" fmla="*/ 1304055 h 2608109"/>
              <a:gd name="connsiteX5" fmla="*/ 2664296 w 2664296"/>
              <a:gd name="connsiteY5" fmla="*/ 1304055 h 2608109"/>
              <a:gd name="connsiteX0" fmla="*/ 1332148 w 1332148"/>
              <a:gd name="connsiteY0" fmla="*/ 1304055 h 2608110"/>
              <a:gd name="connsiteX1" fmla="*/ 1332148 w 1332148"/>
              <a:gd name="connsiteY1" fmla="*/ 2608110 h 2608110"/>
              <a:gd name="connsiteX2" fmla="*/ 0 w 1332148"/>
              <a:gd name="connsiteY2" fmla="*/ 1304055 h 2608110"/>
              <a:gd name="connsiteX3" fmla="*/ 1332148 w 1332148"/>
              <a:gd name="connsiteY3" fmla="*/ 0 h 2608110"/>
              <a:gd name="connsiteX4" fmla="*/ 1332148 w 1332148"/>
              <a:gd name="connsiteY4" fmla="*/ 1304055 h 2608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32148" h="2608110">
                <a:moveTo>
                  <a:pt x="1332148" y="1304055"/>
                </a:moveTo>
                <a:lnTo>
                  <a:pt x="1332148" y="2608110"/>
                </a:lnTo>
                <a:cubicBezTo>
                  <a:pt x="596423" y="2608110"/>
                  <a:pt x="0" y="2024265"/>
                  <a:pt x="0" y="1304055"/>
                </a:cubicBezTo>
                <a:cubicBezTo>
                  <a:pt x="0" y="583845"/>
                  <a:pt x="596423" y="0"/>
                  <a:pt x="1332148" y="0"/>
                </a:cubicBezTo>
                <a:lnTo>
                  <a:pt x="1332148" y="130405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  <p:pic>
        <p:nvPicPr>
          <p:cNvPr id="20" name="Obrázek 19">
            <a:extLst>
              <a:ext uri="{FF2B5EF4-FFF2-40B4-BE49-F238E27FC236}">
                <a16:creationId xmlns:a16="http://schemas.microsoft.com/office/drawing/2014/main" id="{6D367EC6-7A32-4973-8DB6-537F91E1BEA2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EFD"/>
              </a:clrFrom>
              <a:clrTo>
                <a:srgbClr val="FFFE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3867"/>
          <a:stretch/>
        </p:blipFill>
        <p:spPr>
          <a:xfrm>
            <a:off x="10281286" y="1240560"/>
            <a:ext cx="1935394" cy="3700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176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5289</TotalTime>
  <Words>551</Words>
  <Application>Microsoft Office PowerPoint</Application>
  <PresentationFormat>Širokoúhlá obrazovka</PresentationFormat>
  <Paragraphs>64</Paragraphs>
  <Slides>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6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DejaVu Sans</vt:lpstr>
      <vt:lpstr>Symbol</vt:lpstr>
      <vt:lpstr>Times New Roman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Národní plán obnovy</dc:title>
  <dc:creator>Vořechovský Jan</dc:creator>
  <cp:lastModifiedBy>Lásková Lenka</cp:lastModifiedBy>
  <cp:revision>6</cp:revision>
  <dcterms:created xsi:type="dcterms:W3CDTF">2021-06-02T05:40:33Z</dcterms:created>
  <dcterms:modified xsi:type="dcterms:W3CDTF">2022-06-09T08:57:28Z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Širokoúhlá obrazovka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32</vt:i4>
  </property>
</Properties>
</file>