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9" r:id="rId2"/>
    <p:sldId id="272" r:id="rId3"/>
    <p:sldId id="271" r:id="rId4"/>
    <p:sldId id="274" r:id="rId5"/>
    <p:sldId id="273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82">
          <p15:clr>
            <a:srgbClr val="A4A3A4"/>
          </p15:clr>
        </p15:guide>
        <p15:guide id="2" pos="48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56A6"/>
    <a:srgbClr val="00529C"/>
    <a:srgbClr val="0B55A2"/>
    <a:srgbClr val="0C56A4"/>
    <a:srgbClr val="CCCCCC"/>
    <a:srgbClr val="5FA4E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4814"/>
    <p:restoredTop sz="86433"/>
  </p:normalViewPr>
  <p:slideViewPr>
    <p:cSldViewPr snapToGrid="0" snapToObjects="1">
      <p:cViewPr varScale="1">
        <p:scale>
          <a:sx n="115" d="100"/>
          <a:sy n="115" d="100"/>
        </p:scale>
        <p:origin x="1116" y="108"/>
      </p:cViewPr>
      <p:guideLst>
        <p:guide orient="horz" pos="3382"/>
        <p:guide pos="48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24D319-7988-0C47-A5AD-1F558D33A394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6DEBE-37C2-3D4C-B405-6A6964797A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32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6DD4C1-CE3B-8245-AB32-946652F98E9B}" type="datetimeFigureOut">
              <a:rPr lang="en-US" smtClean="0"/>
              <a:t>6/6/2022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AU"/>
              <a:t>Click to edit Master text styles</a:t>
            </a:r>
          </a:p>
          <a:p>
            <a:pPr lvl="1"/>
            <a:r>
              <a:rPr lang="en-AU"/>
              <a:t>Second level</a:t>
            </a:r>
          </a:p>
          <a:p>
            <a:pPr lvl="2"/>
            <a:r>
              <a:rPr lang="en-AU"/>
              <a:t>Third level</a:t>
            </a:r>
          </a:p>
          <a:p>
            <a:pPr lvl="3"/>
            <a:r>
              <a:rPr lang="en-AU"/>
              <a:t>Fourth level</a:t>
            </a:r>
          </a:p>
          <a:p>
            <a:pPr lvl="4"/>
            <a:r>
              <a:rPr lang="en-AU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1A35AD-0B81-F94A-83A1-9125CBB4FF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6195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98065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924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0490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47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va obsah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bg1"/>
                </a:solidFill>
              </a:defRPr>
            </a:lvl1pPr>
          </a:lstStyle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4973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88B61CF2-46DE-C141-AA64-5A32E0451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83137" y="6356349"/>
            <a:ext cx="500431" cy="365125"/>
          </a:xfrm>
        </p:spPr>
        <p:txBody>
          <a:bodyPr/>
          <a:lstStyle/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1074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183137" y="6356349"/>
            <a:ext cx="5004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29C"/>
                </a:solidFill>
              </a:defRPr>
            </a:lvl1pPr>
          </a:lstStyle>
          <a:p>
            <a:fld id="{4000C4B2-41BC-D741-8B94-B76DB6967C0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051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61" r:id="rId4"/>
    <p:sldLayoutId id="2147483662" r:id="rId5"/>
    <p:sldLayoutId id="2147483660" r:id="rId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b="1" kern="1200">
          <a:solidFill>
            <a:srgbClr val="00529C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lnSpc>
          <a:spcPct val="100000"/>
        </a:lnSpc>
        <a:spcBef>
          <a:spcPct val="20000"/>
        </a:spcBef>
        <a:spcAft>
          <a:spcPts val="200"/>
        </a:spcAft>
        <a:buFont typeface="Arial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4025" indent="-187325" algn="l" defTabSz="457200" rtl="0" eaLnBrk="1" latinLnBrk="0" hangingPunct="1">
        <a:lnSpc>
          <a:spcPct val="100000"/>
        </a:lnSpc>
        <a:spcBef>
          <a:spcPts val="1680"/>
        </a:spcBef>
        <a:spcAft>
          <a:spcPts val="0"/>
        </a:spcAft>
        <a:buFont typeface="Arial"/>
        <a:buChar char="•"/>
        <a:defRPr sz="2000" b="1" kern="1200">
          <a:solidFill>
            <a:srgbClr val="00529C"/>
          </a:solidFill>
          <a:latin typeface="+mn-lt"/>
          <a:ea typeface="+mn-ea"/>
          <a:cs typeface="+mn-cs"/>
        </a:defRPr>
      </a:lvl2pPr>
      <a:lvl3pPr marL="720725" indent="-187325" algn="l" defTabSz="457200" rtl="0" eaLnBrk="1" latinLnBrk="0" hangingPunct="1">
        <a:lnSpc>
          <a:spcPct val="100000"/>
        </a:lnSpc>
        <a:spcBef>
          <a:spcPts val="700"/>
        </a:spcBef>
        <a:spcAft>
          <a:spcPts val="0"/>
        </a:spcAft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87425" indent="-187325" algn="l" defTabSz="457200" rtl="0" eaLnBrk="1" latinLnBrk="0" hangingPunct="1">
        <a:lnSpc>
          <a:spcPct val="100000"/>
        </a:lnSpc>
        <a:spcBef>
          <a:spcPct val="20000"/>
        </a:spcBef>
        <a:spcAft>
          <a:spcPts val="0"/>
        </a:spcAft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54125" indent="-173038" algn="l" defTabSz="457200" rtl="0" eaLnBrk="1" latinLnBrk="0" hangingPunct="1">
        <a:lnSpc>
          <a:spcPct val="100000"/>
        </a:lnSpc>
        <a:spcBef>
          <a:spcPct val="20000"/>
        </a:spcBef>
        <a:spcAft>
          <a:spcPts val="0"/>
        </a:spcAft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marie.miskova@crr.cz" TargetMode="External"/><Relationship Id="rId2" Type="http://schemas.openxmlformats.org/officeDocument/2006/relationships/hyperlink" Target="https://ks.crr.cz/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mailto:lenka.kyrianova@crr.cz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68A737-6413-1046-BFA6-F6A3779A8C3F}"/>
              </a:ext>
            </a:extLst>
          </p:cNvPr>
          <p:cNvSpPr txBox="1">
            <a:spLocks/>
          </p:cNvSpPr>
          <p:nvPr/>
        </p:nvSpPr>
        <p:spPr>
          <a:xfrm>
            <a:off x="779228" y="927335"/>
            <a:ext cx="6400800" cy="3208337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5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Aktuální informace z Centra pro regionální rozvoj České republiky-  IROP2</a:t>
            </a:r>
            <a:endParaRPr lang="cs-CZ" sz="5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BC9B11F6-08F1-3545-BF2C-568AE684575E}"/>
              </a:ext>
            </a:extLst>
          </p:cNvPr>
          <p:cNvSpPr txBox="1">
            <a:spLocks/>
          </p:cNvSpPr>
          <p:nvPr/>
        </p:nvSpPr>
        <p:spPr>
          <a:xfrm>
            <a:off x="779228" y="4991313"/>
            <a:ext cx="6400800" cy="43180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9A93C5EC-424C-AC4D-B30E-0A1EDBAEB96F}"/>
              </a:ext>
            </a:extLst>
          </p:cNvPr>
          <p:cNvSpPr txBox="1">
            <a:spLocks/>
          </p:cNvSpPr>
          <p:nvPr/>
        </p:nvSpPr>
        <p:spPr>
          <a:xfrm>
            <a:off x="779228" y="5577122"/>
            <a:ext cx="6524625" cy="3698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Ing. Marie Míšková – 17.6.2022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244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11B9097-D240-154A-A09B-2A85D58E1FD7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158440" cy="412958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 rtl="0" eaLnBrk="1" fontAlgn="t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b="1" i="0" u="none" strike="noStrike" kern="1200" dirty="0">
                <a:solidFill>
                  <a:srgbClr val="10253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Rozhodnutí EK o schválení PD IROP</a:t>
            </a:r>
            <a:endParaRPr lang="cs-CZ" sz="1800" b="0" i="0" u="none" strike="noStrike" dirty="0">
              <a:effectLst/>
              <a:latin typeface="Arial" panose="020B0604020202020204" pitchFamily="34" charset="0"/>
            </a:endParaRPr>
          </a:p>
          <a:p>
            <a:pPr algn="l" rtl="0" eaLnBrk="1" fontAlgn="t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>
                <a:solidFill>
                  <a:srgbClr val="10253F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cs-CZ" sz="1800" b="0" i="0" u="none" strike="noStrike" kern="1200" dirty="0">
                <a:solidFill>
                  <a:srgbClr val="10253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červen/červenec 2022</a:t>
            </a:r>
            <a:endParaRPr lang="cs-CZ" sz="1800" b="0" i="0" u="none" strike="noStrike" dirty="0">
              <a:effectLst/>
              <a:latin typeface="Arial" panose="020B0604020202020204" pitchFamily="34" charset="0"/>
            </a:endParaRPr>
          </a:p>
          <a:p>
            <a:pPr algn="l" rtl="0" eaLnBrk="1" fontAlgn="t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cs-CZ" sz="1800" b="0" i="0" u="none" strike="noStrike" dirty="0">
              <a:effectLst/>
              <a:latin typeface="Arial" panose="020B0604020202020204" pitchFamily="34" charset="0"/>
            </a:endParaRPr>
          </a:p>
          <a:p>
            <a:pPr marL="285750" indent="-285750" algn="l" rtl="0" eaLnBrk="1" fontAlgn="t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b="1" i="0" u="none" strike="noStrike" kern="1200" dirty="0">
                <a:solidFill>
                  <a:srgbClr val="10253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jednání MV IROP 2021-2027 (schválení kritérií)</a:t>
            </a:r>
            <a:endParaRPr lang="cs-CZ" sz="1800" b="0" i="0" u="none" strike="noStrike" dirty="0">
              <a:effectLst/>
              <a:latin typeface="Arial" panose="020B0604020202020204" pitchFamily="34" charset="0"/>
            </a:endParaRPr>
          </a:p>
          <a:p>
            <a:pPr algn="l" rtl="0" eaLnBrk="1" fontAlgn="t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800" b="0" i="0" u="none" strike="noStrike" kern="1200">
                <a:solidFill>
                  <a:srgbClr val="10253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červenec </a:t>
            </a:r>
            <a:r>
              <a:rPr lang="cs-CZ" sz="1800" b="0" i="0" u="none" strike="noStrike" kern="1200" dirty="0">
                <a:solidFill>
                  <a:srgbClr val="10253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2022</a:t>
            </a:r>
          </a:p>
          <a:p>
            <a:pPr algn="l" rtl="0" eaLnBrk="1" fontAlgn="t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endParaRPr lang="cs-CZ" sz="1800" b="0" i="0" u="none" strike="noStrike" dirty="0">
              <a:effectLst/>
              <a:latin typeface="Arial" panose="020B0604020202020204" pitchFamily="34" charset="0"/>
            </a:endParaRPr>
          </a:p>
          <a:p>
            <a:pPr marL="285750" indent="-285750" algn="l" rtl="0" eaLnBrk="1" fontAlgn="b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b="1" i="0" u="none" strike="noStrike" kern="1200" dirty="0">
                <a:solidFill>
                  <a:srgbClr val="10253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PRVNÍ VÝZVY IROP PRO IND PROJEKTY</a:t>
            </a:r>
            <a:endParaRPr lang="cs-CZ" sz="1800" b="0" i="0" u="none" strike="noStrike" dirty="0">
              <a:effectLst/>
              <a:latin typeface="Arial" panose="020B0604020202020204" pitchFamily="34" charset="0"/>
            </a:endParaRPr>
          </a:p>
          <a:p>
            <a:pPr algn="l" rtl="0" eaLnBrk="1" fontAlgn="b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cs-CZ" dirty="0">
                <a:solidFill>
                  <a:srgbClr val="10253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      srpen 2022</a:t>
            </a:r>
          </a:p>
          <a:p>
            <a:pPr marL="285750" indent="-285750" algn="l" rtl="0" eaLnBrk="1" fontAlgn="b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800" b="1" i="0" u="none" strike="noStrike" kern="1200" dirty="0">
              <a:solidFill>
                <a:srgbClr val="10253F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l" rtl="0" eaLnBrk="1" fontAlgn="b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cs-CZ" sz="1800" b="1" i="0" u="none" strike="noStrike" kern="1200" dirty="0">
                <a:solidFill>
                  <a:srgbClr val="10253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PRVNÍ VÝZVY IROP PRO IN PROJEKTY</a:t>
            </a:r>
            <a:endParaRPr lang="cs-CZ" sz="1800" b="0" i="0" u="none" strike="noStrike" dirty="0">
              <a:effectLst/>
              <a:latin typeface="Arial" panose="020B0604020202020204" pitchFamily="34" charset="0"/>
            </a:endParaRPr>
          </a:p>
          <a:p>
            <a:pPr marR="0" algn="l" rtl="0" eaLnBrk="1" fontAlgn="b" latinLnBrk="0" hangingPunct="1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800" b="1" i="0" u="none" strike="noStrike" kern="1200" dirty="0">
                <a:solidFill>
                  <a:srgbClr val="10253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cs-CZ" dirty="0">
                <a:solidFill>
                  <a:srgbClr val="10253F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2. polovina 2022</a:t>
            </a: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394E8B13-D9A1-6E4D-A5A3-AB540DAFCB99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latin typeface="Arial" panose="020B0604020202020204" pitchFamily="34" charset="0"/>
                <a:cs typeface="Arial" panose="020B0604020202020204" pitchFamily="34" charset="0"/>
              </a:rPr>
              <a:t>Harmonogram schvalování IROP2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1CCBB1C8-18D1-1846-A4A6-1818B4606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4920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D8F12B2A-97E4-2C43-8325-B08A28FCF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3438C0C9-9787-9242-8582-8935FAF917D8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445620" cy="4365973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Předpoklad vyhlášení prvních </a:t>
            </a:r>
            <a:r>
              <a:rPr lang="cs-CZ">
                <a:latin typeface="Arial" panose="020B0604020202020204" pitchFamily="34" charset="0"/>
                <a:cs typeface="Arial" panose="020B0604020202020204" pitchFamily="34" charset="0"/>
              </a:rPr>
              <a:t>výzev – srpen </a:t>
            </a:r>
            <a:r>
              <a:rPr lang="cs-CZ" dirty="0"/>
              <a:t>2022</a:t>
            </a:r>
          </a:p>
          <a:p>
            <a:pPr>
              <a:lnSpc>
                <a:spcPct val="90000"/>
              </a:lnSpc>
            </a:pPr>
            <a:endParaRPr lang="cs-CZ" dirty="0"/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1. vlna výzev (do podzimu 2022) nejspíše v tomto pořadí: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silnice, kybernetická bezpečnost, knihovny, MŠ, vozidla, sociální služby, IZS-ZZS, muzea, ZŠ, </a:t>
            </a:r>
            <a:r>
              <a:rPr lang="cs-CZ" dirty="0" err="1">
                <a:latin typeface="Arial" panose="020B0604020202020204" pitchFamily="34" charset="0"/>
                <a:cs typeface="Arial" panose="020B0604020202020204" pitchFamily="34" charset="0"/>
              </a:rPr>
              <a:t>cyklodoprava</a:t>
            </a: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, eGovernment, SŠ, psychiatrie, bezpečnost dopravy, IZS-MV, další vzdělávání</a:t>
            </a:r>
          </a:p>
          <a:p>
            <a:pPr lvl="1">
              <a:lnSpc>
                <a:spcPct val="90000"/>
              </a:lnSpc>
            </a:pPr>
            <a:endParaRPr lang="cs-CZ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cs-CZ" dirty="0"/>
              <a:t>2. vlna výzev (zima 2022):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cs-CZ" dirty="0"/>
              <a:t>následná péče, sociální bydlení, paliativní péče, telematika, </a:t>
            </a:r>
            <a:r>
              <a:rPr lang="cs-CZ" dirty="0" err="1"/>
              <a:t>eHealth</a:t>
            </a:r>
            <a:r>
              <a:rPr lang="cs-CZ" dirty="0"/>
              <a:t>, speciální vzdělávání, terminály, DI sociálních služeb, neveřejné sítě</a:t>
            </a:r>
          </a:p>
          <a:p>
            <a:pPr lvl="1">
              <a:lnSpc>
                <a:spcPct val="90000"/>
              </a:lnSpc>
            </a:pPr>
            <a:endParaRPr lang="cs-CZ" sz="1000" dirty="0"/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3. vlna výzev (pravděpodobně až 2023):</a:t>
            </a: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cs-CZ" dirty="0">
                <a:latin typeface="Arial" panose="020B0604020202020204" pitchFamily="34" charset="0"/>
                <a:cs typeface="Arial" panose="020B0604020202020204" pitchFamily="34" charset="0"/>
              </a:rPr>
              <a:t>veřejná prostranství, plnicí a dobíjecí stanice, cestovní ruch, standardizace ÚP, infekční kliniky, onkologická péče, urgentní příjmy</a:t>
            </a:r>
          </a:p>
          <a:p>
            <a:pPr marL="0" indent="0" algn="ctr">
              <a:lnSpc>
                <a:spcPct val="90000"/>
              </a:lnSpc>
              <a:buNone/>
            </a:pPr>
            <a:endParaRPr lang="cs-CZ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ctr">
              <a:lnSpc>
                <a:spcPct val="90000"/>
              </a:lnSpc>
              <a:buNone/>
            </a:pPr>
            <a:r>
              <a:rPr lang="cs-CZ" b="1" dirty="0"/>
              <a:t>Integrované výzvy budou vyhlášeny vždy po individuálních výzvách</a:t>
            </a: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9135655-E394-5840-A990-731AB244CD14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solidFill>
                  <a:srgbClr val="0C56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Stav ve schvalování OP</a:t>
            </a:r>
            <a:endParaRPr 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2818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D8F12B2A-97E4-2C43-8325-B08A28FCF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00C4B2-41BC-D741-8B94-B76DB6967C0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3438C0C9-9787-9242-8582-8935FAF917D8}"/>
              </a:ext>
            </a:extLst>
          </p:cNvPr>
          <p:cNvSpPr txBox="1">
            <a:spLocks/>
          </p:cNvSpPr>
          <p:nvPr/>
        </p:nvSpPr>
        <p:spPr>
          <a:xfrm>
            <a:off x="1127929" y="1716045"/>
            <a:ext cx="7445620" cy="436597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200"/>
              </a:spcAft>
              <a:buFont typeface="Arial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4025" indent="-187325" algn="l" defTabSz="457200" rtl="0" eaLnBrk="1" latinLnBrk="0" hangingPunct="1">
              <a:lnSpc>
                <a:spcPct val="100000"/>
              </a:lnSpc>
              <a:spcBef>
                <a:spcPts val="1680"/>
              </a:spcBef>
              <a:spcAft>
                <a:spcPts val="0"/>
              </a:spcAft>
              <a:buFont typeface="Arial"/>
              <a:buChar char="•"/>
              <a:defRPr sz="2000" b="1" kern="1200">
                <a:solidFill>
                  <a:srgbClr val="00529C"/>
                </a:solidFill>
                <a:latin typeface="+mn-lt"/>
                <a:ea typeface="+mn-ea"/>
                <a:cs typeface="+mn-cs"/>
              </a:defRPr>
            </a:lvl2pPr>
            <a:lvl3pPr marL="720725" indent="-187325" algn="l" defTabSz="457200" rtl="0" eaLnBrk="1" latinLnBrk="0" hangingPunct="1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87425" indent="-187325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54125" indent="-173038" algn="l" defTabSz="457200" rtl="0" eaLnBrk="1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cs-CZ" b="1" dirty="0">
                <a:latin typeface="Arial" panose="020B0604020202020204" pitchFamily="34" charset="0"/>
                <a:cs typeface="Arial" panose="020B0604020202020204" pitchFamily="34" charset="0"/>
              </a:rPr>
              <a:t>Konzultace dotazů/projektových záměrů</a:t>
            </a:r>
          </a:p>
          <a:p>
            <a:pPr>
              <a:lnSpc>
                <a:spcPct val="90000"/>
              </a:lnSpc>
            </a:pP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cs-CZ" sz="1800" b="1" i="0" u="none" strike="noStrike" dirty="0">
                <a:solidFill>
                  <a:srgbClr val="0C56A6"/>
                </a:solidFill>
                <a:effectLst/>
                <a:latin typeface="Arial" panose="020B0604020202020204" pitchFamily="34" charset="0"/>
              </a:rPr>
              <a:t>Konzultační servis </a:t>
            </a:r>
            <a:r>
              <a:rPr lang="cs-CZ" sz="1800" b="0" i="0" u="none" strike="noStrike" dirty="0">
                <a:effectLst/>
                <a:latin typeface="Arial" panose="020B0604020202020204" pitchFamily="34" charset="0"/>
              </a:rPr>
              <a:t>- dostupný přes webové rozhraní </a:t>
            </a:r>
            <a:r>
              <a:rPr lang="cs-CZ" sz="1800" b="0" i="0" u="sng" strike="noStrike" dirty="0">
                <a:effectLst/>
                <a:latin typeface="Arial" panose="020B06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https://ks.crr.cz/</a:t>
            </a:r>
            <a:endParaRPr lang="cs-CZ" sz="1800" b="0" i="0" u="sng" strike="noStrike" dirty="0">
              <a:effectLst/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endParaRPr lang="cs-CZ" sz="1800" b="0" i="0" u="sng" strike="noStrike" dirty="0">
              <a:effectLst/>
              <a:latin typeface="Arial" panose="020B0604020202020204" pitchFamily="34" charset="0"/>
            </a:endParaRPr>
          </a:p>
          <a:p>
            <a:pPr marL="285750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cs-CZ" b="1" dirty="0">
                <a:solidFill>
                  <a:srgbClr val="0C56A6"/>
                </a:solidFill>
                <a:latin typeface="Arial" panose="020B0604020202020204" pitchFamily="34" charset="0"/>
              </a:rPr>
              <a:t>Osobní konzultace </a:t>
            </a:r>
          </a:p>
          <a:p>
            <a:pPr>
              <a:lnSpc>
                <a:spcPct val="90000"/>
              </a:lnSpc>
            </a:pPr>
            <a:r>
              <a:rPr lang="cs-CZ" dirty="0">
                <a:latin typeface="Arial" panose="020B0604020202020204" pitchFamily="34" charset="0"/>
              </a:rPr>
              <a:t>     Závodní 391/96C, 360 06 Karlovy Vary</a:t>
            </a:r>
          </a:p>
          <a:p>
            <a:pPr>
              <a:lnSpc>
                <a:spcPct val="90000"/>
              </a:lnSpc>
            </a:pPr>
            <a:r>
              <a:rPr lang="cs-CZ" dirty="0">
                <a:latin typeface="Arial" panose="020B0604020202020204" pitchFamily="34" charset="0"/>
              </a:rPr>
              <a:t>	</a:t>
            </a:r>
          </a:p>
          <a:p>
            <a:pPr>
              <a:lnSpc>
                <a:spcPct val="90000"/>
              </a:lnSpc>
            </a:pPr>
            <a:r>
              <a:rPr lang="cs-CZ" b="1" dirty="0">
                <a:solidFill>
                  <a:srgbClr val="0C56A6"/>
                </a:solidFill>
                <a:latin typeface="Arial" panose="020B0604020202020204" pitchFamily="34" charset="0"/>
              </a:rPr>
              <a:t>Kontakt:</a:t>
            </a:r>
          </a:p>
          <a:p>
            <a:pPr fontAlgn="t">
              <a:lnSpc>
                <a:spcPct val="90000"/>
              </a:lnSpc>
            </a:pPr>
            <a:endParaRPr lang="cs-CZ" sz="1300" b="1" dirty="0"/>
          </a:p>
          <a:p>
            <a:pPr fontAlgn="t">
              <a:lnSpc>
                <a:spcPct val="90000"/>
              </a:lnSpc>
            </a:pPr>
            <a:r>
              <a:rPr lang="cs-CZ" sz="1300" b="1" dirty="0"/>
              <a:t>Ing. Marie MÍŠKOVÁ                      </a:t>
            </a:r>
            <a:r>
              <a:rPr lang="cs-CZ" sz="1300" dirty="0"/>
              <a:t>tel.: 354 770 238 / 731 604 698       </a:t>
            </a:r>
            <a:r>
              <a:rPr lang="cs-CZ" sz="1300" dirty="0"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marie.miskova@crr.cz</a:t>
            </a:r>
            <a:endParaRPr lang="cs-CZ" sz="1300" dirty="0"/>
          </a:p>
          <a:p>
            <a:pPr>
              <a:lnSpc>
                <a:spcPct val="90000"/>
              </a:lnSpc>
            </a:pPr>
            <a:endParaRPr lang="cs-CZ" dirty="0">
              <a:latin typeface="Arial" panose="020B0604020202020204" pitchFamily="34" charset="0"/>
            </a:endParaRPr>
          </a:p>
          <a:p>
            <a:pPr>
              <a:lnSpc>
                <a:spcPct val="90000"/>
              </a:lnSpc>
            </a:pPr>
            <a:r>
              <a:rPr lang="cs-CZ" sz="1800" b="0" i="0" dirty="0">
                <a:effectLst/>
                <a:latin typeface="Arial" panose="020B0604020202020204" pitchFamily="34" charset="0"/>
              </a:rPr>
              <a:t>​</a:t>
            </a:r>
          </a:p>
          <a:p>
            <a:pPr>
              <a:lnSpc>
                <a:spcPct val="90000"/>
              </a:lnSpc>
            </a:pPr>
            <a:endParaRPr lang="cs-CZ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D9135655-E394-5840-A990-731AB244CD14}"/>
              </a:ext>
            </a:extLst>
          </p:cNvPr>
          <p:cNvSpPr txBox="1">
            <a:spLocks/>
          </p:cNvSpPr>
          <p:nvPr/>
        </p:nvSpPr>
        <p:spPr>
          <a:xfrm>
            <a:off x="1127928" y="675488"/>
            <a:ext cx="7053562" cy="75789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cs-CZ" sz="2800" dirty="0">
                <a:solidFill>
                  <a:srgbClr val="0C56A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Konzultace</a:t>
            </a:r>
            <a:endParaRPr lang="cs-CZ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ulka 4">
            <a:extLst>
              <a:ext uri="{FF2B5EF4-FFF2-40B4-BE49-F238E27FC236}">
                <a16:creationId xmlns:a16="http://schemas.microsoft.com/office/drawing/2014/main" id="{D098015F-9F6A-43F2-AEA1-14620142B0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5064106"/>
              </p:ext>
            </p:extLst>
          </p:nvPr>
        </p:nvGraphicFramePr>
        <p:xfrm>
          <a:off x="1127928" y="5074439"/>
          <a:ext cx="7886700" cy="272837"/>
        </p:xfrm>
        <a:graphic>
          <a:graphicData uri="http://schemas.openxmlformats.org/drawingml/2006/table">
            <a:tbl>
              <a:tblPr/>
              <a:tblGrid>
                <a:gridCol w="2628900">
                  <a:extLst>
                    <a:ext uri="{9D8B030D-6E8A-4147-A177-3AD203B41FA5}">
                      <a16:colId xmlns:a16="http://schemas.microsoft.com/office/drawing/2014/main" val="1688354676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1271076931"/>
                    </a:ext>
                  </a:extLst>
                </a:gridCol>
                <a:gridCol w="2628900">
                  <a:extLst>
                    <a:ext uri="{9D8B030D-6E8A-4147-A177-3AD203B41FA5}">
                      <a16:colId xmlns:a16="http://schemas.microsoft.com/office/drawing/2014/main" val="3828838394"/>
                    </a:ext>
                  </a:extLst>
                </a:gridCol>
              </a:tblGrid>
              <a:tr h="272837">
                <a:tc>
                  <a:txBody>
                    <a:bodyPr/>
                    <a:lstStyle/>
                    <a:p>
                      <a:pPr fontAlgn="t"/>
                      <a:r>
                        <a:rPr lang="cs-CZ" sz="1300" b="1" dirty="0">
                          <a:effectLst/>
                        </a:rPr>
                        <a:t>Ing. Lenka KYRIANOVÁ</a:t>
                      </a:r>
                      <a:endParaRPr lang="cs-CZ" sz="1300" dirty="0">
                        <a:effectLst/>
                      </a:endParaRPr>
                    </a:p>
                  </a:txBody>
                  <a:tcPr marL="68209" marR="68209" marT="34105" marB="341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de-DE" sz="1300" dirty="0">
                          <a:effectLst/>
                        </a:rPr>
                        <a:t>tel.: 354 770 228 / 731 644 330</a:t>
                      </a:r>
                      <a:r>
                        <a:rPr lang="cs-CZ" sz="1300" dirty="0">
                          <a:effectLst/>
                        </a:rPr>
                        <a:t> </a:t>
                      </a:r>
                      <a:endParaRPr lang="de-DE" sz="1300" dirty="0">
                        <a:effectLst/>
                      </a:endParaRPr>
                    </a:p>
                  </a:txBody>
                  <a:tcPr marL="68209" marR="68209" marT="34105" marB="341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cs-CZ" sz="1300" u="none" strike="noStrike" dirty="0">
                          <a:solidFill>
                            <a:schemeClr val="tx1"/>
                          </a:solidFill>
                          <a:effectLst/>
                          <a:hlinkClick r:id="rId4">
                            <a:extLst>
                              <a:ext uri="{A12FA001-AC4F-418D-AE19-62706E023703}">
                                <ahyp:hlinkClr xmlns:ahyp="http://schemas.microsoft.com/office/drawing/2018/hyperlinkcolor" xmlns="" val="tx"/>
                              </a:ext>
                            </a:extLst>
                          </a:hlinkClick>
                        </a:rPr>
                        <a:t>lenka.kyrianova@crr.cz</a:t>
                      </a:r>
                      <a:endParaRPr lang="cs-CZ" sz="13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8209" marR="68209" marT="34105" marB="34105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05779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11749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8F933821-A5DA-7140-8831-7E4D84AA8A8E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501650" cy="365125"/>
          </a:xfrm>
        </p:spPr>
        <p:txBody>
          <a:bodyPr/>
          <a:lstStyle/>
          <a:p>
            <a:fld id="{4000C4B2-41BC-D741-8B94-B76DB6967C0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81CD06E-30C7-0F4B-9F7B-A86A3F339833}"/>
              </a:ext>
            </a:extLst>
          </p:cNvPr>
          <p:cNvSpPr txBox="1">
            <a:spLocks/>
          </p:cNvSpPr>
          <p:nvPr/>
        </p:nvSpPr>
        <p:spPr>
          <a:xfrm>
            <a:off x="0" y="2938585"/>
            <a:ext cx="9143999" cy="890466"/>
          </a:xfrm>
          <a:prstGeom prst="rect">
            <a:avLst/>
          </a:prstGeom>
        </p:spPr>
        <p:txBody>
          <a:bodyPr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529C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cs-CZ" sz="5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Děkuji za pozornost</a:t>
            </a:r>
            <a:r>
              <a:rPr lang="cs-CZ" sz="50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sz="5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86396"/>
      </p:ext>
    </p:extLst>
  </p:cSld>
  <p:clrMapOvr>
    <a:masterClrMapping/>
  </p:clrMapOvr>
</p:sld>
</file>

<file path=ppt/theme/theme1.xml><?xml version="1.0" encoding="utf-8"?>
<a:theme xmlns:a="http://schemas.openxmlformats.org/drawingml/2006/main" name="CRR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CRR PPT modra" id="{D7112295-DE83-5842-848C-194A14FDB72F}" vid="{3F9FFF0E-BF0B-D64C-A9D2-5EEC900BA2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CRR template</Template>
  <TotalTime>205</TotalTime>
  <Words>275</Words>
  <Application>Microsoft Office PowerPoint</Application>
  <PresentationFormat>Předvádění na obrazovce (4:3)</PresentationFormat>
  <Paragraphs>48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CRR template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 na více řádků, třeba i na tři anebo dokonce i na čtyři.</dc:title>
  <dc:subject/>
  <dc:creator>Microsoft Office User</dc:creator>
  <cp:keywords/>
  <dc:description/>
  <cp:lastModifiedBy>Lásková Lenka</cp:lastModifiedBy>
  <cp:revision>20</cp:revision>
  <dcterms:created xsi:type="dcterms:W3CDTF">2021-01-13T14:58:16Z</dcterms:created>
  <dcterms:modified xsi:type="dcterms:W3CDTF">2022-06-06T11:59:49Z</dcterms:modified>
  <cp:category/>
</cp:coreProperties>
</file>