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76" r:id="rId3"/>
    <p:sldId id="279" r:id="rId4"/>
    <p:sldId id="280" r:id="rId5"/>
    <p:sldId id="281" r:id="rId6"/>
  </p:sldIdLst>
  <p:sldSz cx="9144000" cy="6858000" type="screen4x3"/>
  <p:notesSz cx="9144000" cy="6858000"/>
  <p:embeddedFontLst>
    <p:embeddedFont>
      <p:font typeface="Roboto Light" panose="020B0604020202020204" charset="0"/>
      <p:regular r:id="rId7"/>
      <p:italic r:id="rId8"/>
    </p:embeddedFont>
    <p:embeddedFont>
      <p:font typeface="Roboto Medium" panose="020B0604020202020204" charset="0"/>
      <p:regular r:id="rId9"/>
      <p:italic r:id="rId10"/>
    </p:embeddedFont>
  </p:embeddedFontLst>
  <p:defaultTextStyle>
    <a:defPPr>
      <a:defRPr lang="cs-CZ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E1F65"/>
    <a:srgbClr val="E73938"/>
    <a:srgbClr val="EFE8F8"/>
    <a:srgbClr val="24B2A3"/>
    <a:srgbClr val="D19D03"/>
    <a:srgbClr val="C0613F"/>
    <a:srgbClr val="EE7AAE"/>
    <a:srgbClr val="354459"/>
    <a:srgbClr val="A5A5A5"/>
    <a:srgbClr val="5954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1230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Úvodní snímek - MŽP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Obrázek 6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762" y="0"/>
            <a:ext cx="9142476" cy="6858000"/>
          </a:xfrm>
          <a:prstGeom prst="rect">
            <a:avLst/>
          </a:prstGeom>
        </p:spPr>
      </p:pic>
      <p:pic>
        <p:nvPicPr>
          <p:cNvPr id="5" name="Obrázek 2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762" y="0"/>
            <a:ext cx="9142476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Uvodni snime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 bwMode="auto">
          <a:xfrm>
            <a:off x="467544" y="980728"/>
            <a:ext cx="6464300" cy="5184576"/>
          </a:xfrm>
          <a:prstGeom prst="rect">
            <a:avLst/>
          </a:prstGeom>
          <a:solidFill>
            <a:schemeClr val="bg1">
              <a:alpha val="80000"/>
            </a:schemeClr>
          </a:solidFill>
        </p:spPr>
        <p:txBody>
          <a:bodyPr anchor="b"/>
          <a:lstStyle>
            <a:lvl1pPr marL="0" indent="0" algn="r">
              <a:buNone/>
              <a:defRPr sz="1000">
                <a:solidFill>
                  <a:schemeClr val="bg1"/>
                </a:solidFill>
              </a:defRPr>
            </a:lvl1pPr>
          </a:lstStyle>
          <a:p>
            <a:pPr lvl="0">
              <a:defRPr/>
            </a:pPr>
            <a:r>
              <a:rPr lang="cs-CZ"/>
              <a:t>Kliknutím lze upravit styly předlohy textu.</a:t>
            </a:r>
            <a:endParaRPr/>
          </a:p>
        </p:txBody>
      </p:sp>
      <p:sp>
        <p:nvSpPr>
          <p:cNvPr id="5" name="Zástupný symbol pro obrázek 13"/>
          <p:cNvSpPr>
            <a:spLocks noGrp="1" noChangeAspect="1"/>
          </p:cNvSpPr>
          <p:nvPr>
            <p:ph type="pic" sz="quarter" idx="17" hasCustomPrompt="1"/>
          </p:nvPr>
        </p:nvSpPr>
        <p:spPr bwMode="auto">
          <a:xfrm>
            <a:off x="483296" y="1084008"/>
            <a:ext cx="8117280" cy="4810240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accent1"/>
                </a:solidFill>
                <a:latin typeface="Roboto"/>
                <a:ea typeface="Roboto"/>
                <a:cs typeface="Roboto"/>
              </a:defRPr>
            </a:lvl1pPr>
          </a:lstStyle>
          <a:p>
            <a:pPr>
              <a:defRPr/>
            </a:pPr>
            <a:r>
              <a:rPr lang="cs-CZ"/>
              <a:t>Kliknutím na ikonu přidejte obrázek a přeneste jej do pozadí</a:t>
            </a:r>
            <a:endParaRPr/>
          </a:p>
        </p:txBody>
      </p:sp>
      <p:sp>
        <p:nvSpPr>
          <p:cNvPr id="6" name="Zástupný symbol pro text 16"/>
          <p:cNvSpPr>
            <a:spLocks noGrp="1"/>
          </p:cNvSpPr>
          <p:nvPr>
            <p:ph type="body" sz="quarter" idx="19"/>
          </p:nvPr>
        </p:nvSpPr>
        <p:spPr bwMode="auto">
          <a:xfrm>
            <a:off x="964320" y="3550189"/>
            <a:ext cx="5551896" cy="23957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FontTx/>
              <a:buNone/>
              <a:defRPr sz="2000" b="0">
                <a:solidFill>
                  <a:schemeClr val="accent6"/>
                </a:solidFill>
                <a:latin typeface="Roboto Medium"/>
                <a:ea typeface="Roboto Medium"/>
                <a:cs typeface="Roboto Medium"/>
              </a:defRPr>
            </a:lvl1pPr>
            <a:lvl2pPr marL="457200" indent="0">
              <a:buFontTx/>
              <a:buNone/>
              <a:defRPr sz="2000">
                <a:latin typeface="Roboto Medium"/>
                <a:ea typeface="Roboto Medium"/>
                <a:cs typeface="Roboto Medium"/>
              </a:defRPr>
            </a:lvl2pPr>
            <a:lvl3pPr marL="914400" indent="0">
              <a:buFontTx/>
              <a:buNone/>
              <a:defRPr sz="2000">
                <a:latin typeface="Roboto Medium"/>
                <a:ea typeface="Roboto Medium"/>
                <a:cs typeface="Roboto Medium"/>
              </a:defRPr>
            </a:lvl3pPr>
            <a:lvl4pPr marL="1371600" indent="0">
              <a:buFontTx/>
              <a:buNone/>
              <a:defRPr sz="2000">
                <a:latin typeface="Roboto Medium"/>
                <a:ea typeface="Roboto Medium"/>
                <a:cs typeface="Roboto Medium"/>
              </a:defRPr>
            </a:lvl4pPr>
            <a:lvl5pPr marL="1828800" indent="0">
              <a:buFontTx/>
              <a:buNone/>
              <a:defRPr sz="2000">
                <a:latin typeface="Roboto Medium"/>
                <a:ea typeface="Roboto Medium"/>
                <a:cs typeface="Roboto Medium"/>
              </a:defRPr>
            </a:lvl5pPr>
          </a:lstStyle>
          <a:p>
            <a:pPr lvl="0">
              <a:defRPr/>
            </a:pPr>
            <a:r>
              <a:rPr lang="cs-CZ"/>
              <a:t>Kliknutím lze upravit styly předlohy textu.</a:t>
            </a:r>
            <a:endParaRPr/>
          </a:p>
        </p:txBody>
      </p:sp>
      <p:sp>
        <p:nvSpPr>
          <p:cNvPr id="7" name="Zástupný symbol pro text 16"/>
          <p:cNvSpPr>
            <a:spLocks noGrp="1"/>
          </p:cNvSpPr>
          <p:nvPr>
            <p:ph type="body" sz="quarter" idx="20"/>
          </p:nvPr>
        </p:nvSpPr>
        <p:spPr bwMode="auto">
          <a:xfrm>
            <a:off x="964320" y="3837493"/>
            <a:ext cx="4810240" cy="23957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6"/>
                </a:solidFill>
                <a:latin typeface="Roboto Medium"/>
                <a:ea typeface="Roboto Medium"/>
                <a:cs typeface="Roboto Medium"/>
              </a:defRPr>
            </a:lvl1pPr>
            <a:lvl2pPr marL="457200" indent="0">
              <a:buFontTx/>
              <a:buNone/>
              <a:defRPr sz="2000">
                <a:latin typeface="Roboto Medium"/>
                <a:ea typeface="Roboto Medium"/>
                <a:cs typeface="Roboto Medium"/>
              </a:defRPr>
            </a:lvl2pPr>
            <a:lvl3pPr marL="914400" indent="0">
              <a:buFontTx/>
              <a:buNone/>
              <a:defRPr sz="2000">
                <a:latin typeface="Roboto Medium"/>
                <a:ea typeface="Roboto Medium"/>
                <a:cs typeface="Roboto Medium"/>
              </a:defRPr>
            </a:lvl3pPr>
            <a:lvl4pPr marL="1371600" indent="0">
              <a:buFontTx/>
              <a:buNone/>
              <a:defRPr sz="2000">
                <a:latin typeface="Roboto Medium"/>
                <a:ea typeface="Roboto Medium"/>
                <a:cs typeface="Roboto Medium"/>
              </a:defRPr>
            </a:lvl4pPr>
            <a:lvl5pPr marL="1828800" indent="0">
              <a:buFontTx/>
              <a:buNone/>
              <a:defRPr sz="2000">
                <a:latin typeface="Roboto Medium"/>
                <a:ea typeface="Roboto Medium"/>
                <a:cs typeface="Roboto Medium"/>
              </a:defRPr>
            </a:lvl5pPr>
          </a:lstStyle>
          <a:p>
            <a:pPr lvl="0">
              <a:defRPr/>
            </a:pPr>
            <a:r>
              <a:rPr lang="cs-CZ"/>
              <a:t>Kliknutím lze upravit styly předlohy textu.</a:t>
            </a:r>
            <a:endParaRPr/>
          </a:p>
        </p:txBody>
      </p:sp>
      <p:sp>
        <p:nvSpPr>
          <p:cNvPr id="8" name="Zástupný symbol pro text 16"/>
          <p:cNvSpPr>
            <a:spLocks noGrp="1"/>
          </p:cNvSpPr>
          <p:nvPr>
            <p:ph type="body" sz="quarter" idx="21"/>
          </p:nvPr>
        </p:nvSpPr>
        <p:spPr bwMode="auto">
          <a:xfrm>
            <a:off x="971599" y="4437112"/>
            <a:ext cx="5551896" cy="239579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sz="1400" b="0">
                <a:solidFill>
                  <a:schemeClr val="accent6"/>
                </a:solidFill>
                <a:latin typeface="Roboto Medium"/>
                <a:ea typeface="Roboto Medium"/>
                <a:cs typeface="Roboto Medium"/>
              </a:defRPr>
            </a:lvl1pPr>
            <a:lvl2pPr marL="457200" indent="0">
              <a:buFontTx/>
              <a:buNone/>
              <a:defRPr sz="2000">
                <a:latin typeface="Roboto Medium"/>
                <a:ea typeface="Roboto Medium"/>
                <a:cs typeface="Roboto Medium"/>
              </a:defRPr>
            </a:lvl2pPr>
            <a:lvl3pPr marL="914400" indent="0">
              <a:buFontTx/>
              <a:buNone/>
              <a:defRPr sz="2000">
                <a:latin typeface="Roboto Medium"/>
                <a:ea typeface="Roboto Medium"/>
                <a:cs typeface="Roboto Medium"/>
              </a:defRPr>
            </a:lvl3pPr>
            <a:lvl4pPr marL="1371600" indent="0">
              <a:buFontTx/>
              <a:buNone/>
              <a:defRPr sz="2000">
                <a:latin typeface="Roboto Medium"/>
                <a:ea typeface="Roboto Medium"/>
                <a:cs typeface="Roboto Medium"/>
              </a:defRPr>
            </a:lvl4pPr>
            <a:lvl5pPr marL="1828800" indent="0">
              <a:buFontTx/>
              <a:buNone/>
              <a:defRPr sz="2000">
                <a:latin typeface="Roboto Medium"/>
                <a:ea typeface="Roboto Medium"/>
                <a:cs typeface="Roboto Medium"/>
              </a:defRPr>
            </a:lvl5pPr>
          </a:lstStyle>
          <a:p>
            <a:pPr lvl="0">
              <a:defRPr/>
            </a:pPr>
            <a:r>
              <a:rPr lang="cs-CZ"/>
              <a:t>Kliknutím lze upravit styly předlohy textu.</a:t>
            </a:r>
            <a:endParaRPr/>
          </a:p>
        </p:txBody>
      </p:sp>
      <p:sp>
        <p:nvSpPr>
          <p:cNvPr id="9" name="Zástupný symbol pro text 16"/>
          <p:cNvSpPr>
            <a:spLocks noGrp="1"/>
          </p:cNvSpPr>
          <p:nvPr>
            <p:ph type="body" sz="quarter" idx="22"/>
          </p:nvPr>
        </p:nvSpPr>
        <p:spPr bwMode="auto">
          <a:xfrm>
            <a:off x="971599" y="4653136"/>
            <a:ext cx="3487424" cy="240512"/>
          </a:xfrm>
          <a:prstGeom prst="rect">
            <a:avLst/>
          </a:prstGeom>
        </p:spPr>
        <p:txBody>
          <a:bodyPr lIns="0" tIns="36000" rIns="0" bIns="0">
            <a:normAutofit/>
          </a:bodyPr>
          <a:lstStyle>
            <a:lvl1pPr marL="0" indent="0">
              <a:buFontTx/>
              <a:buNone/>
              <a:defRPr sz="1200">
                <a:solidFill>
                  <a:schemeClr val="accent6"/>
                </a:solidFill>
                <a:latin typeface="Roboto Light"/>
                <a:ea typeface="Roboto Light"/>
                <a:cs typeface="Roboto Light"/>
              </a:defRPr>
            </a:lvl1pPr>
            <a:lvl2pPr marL="457200" indent="0">
              <a:buFontTx/>
              <a:buNone/>
              <a:defRPr sz="2000">
                <a:latin typeface="Roboto Medium"/>
                <a:ea typeface="Roboto Medium"/>
                <a:cs typeface="Roboto Medium"/>
              </a:defRPr>
            </a:lvl2pPr>
            <a:lvl3pPr marL="914400" indent="0">
              <a:buFontTx/>
              <a:buNone/>
              <a:defRPr sz="2000">
                <a:latin typeface="Roboto Medium"/>
                <a:ea typeface="Roboto Medium"/>
                <a:cs typeface="Roboto Medium"/>
              </a:defRPr>
            </a:lvl3pPr>
            <a:lvl4pPr marL="1371600" indent="0">
              <a:buFontTx/>
              <a:buNone/>
              <a:defRPr sz="2000">
                <a:latin typeface="Roboto Medium"/>
                <a:ea typeface="Roboto Medium"/>
                <a:cs typeface="Roboto Medium"/>
              </a:defRPr>
            </a:lvl4pPr>
            <a:lvl5pPr marL="1828800" indent="0">
              <a:buFontTx/>
              <a:buNone/>
              <a:defRPr sz="2000">
                <a:latin typeface="Roboto Medium"/>
                <a:ea typeface="Roboto Medium"/>
                <a:cs typeface="Roboto Medium"/>
              </a:defRPr>
            </a:lvl5pPr>
          </a:lstStyle>
          <a:p>
            <a:pPr lvl="0">
              <a:defRPr/>
            </a:pPr>
            <a:r>
              <a:rPr lang="cs-CZ"/>
              <a:t>Kliknutím lze upravit styly předlohy textu.</a:t>
            </a:r>
            <a:endParaRPr/>
          </a:p>
        </p:txBody>
      </p:sp>
      <p:sp>
        <p:nvSpPr>
          <p:cNvPr id="10" name="Nadpis 1"/>
          <p:cNvSpPr>
            <a:spLocks noGrp="1"/>
          </p:cNvSpPr>
          <p:nvPr>
            <p:ph type="title" hasCustomPrompt="1"/>
          </p:nvPr>
        </p:nvSpPr>
        <p:spPr bwMode="auto">
          <a:xfrm>
            <a:off x="966592" y="1745415"/>
            <a:ext cx="5549624" cy="1684516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algn="l">
              <a:defRPr sz="4000" b="1" cap="all">
                <a:solidFill>
                  <a:schemeClr val="tx1"/>
                </a:solidFill>
                <a:latin typeface="Roboto"/>
                <a:ea typeface="Roboto"/>
                <a:cs typeface="Roboto"/>
              </a:defRPr>
            </a:lvl1pPr>
          </a:lstStyle>
          <a:p>
            <a:pPr>
              <a:defRPr/>
            </a:pPr>
            <a:r>
              <a:rPr lang="cs-CZ"/>
              <a:t>KLIKNUTÍM LZE UPRAVIT STYL.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Obrázek 5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762" y="0"/>
            <a:ext cx="9142476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Obrázek 9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658" y="-3083"/>
            <a:ext cx="9143342" cy="6858000"/>
          </a:xfrm>
          <a:prstGeom prst="rect">
            <a:avLst/>
          </a:prstGeom>
        </p:spPr>
      </p:pic>
      <p:sp>
        <p:nvSpPr>
          <p:cNvPr id="5" name="Zástupný symbol pro text 2"/>
          <p:cNvSpPr>
            <a:spLocks noGrp="1"/>
          </p:cNvSpPr>
          <p:nvPr>
            <p:ph type="body" sz="quarter" idx="10"/>
          </p:nvPr>
        </p:nvSpPr>
        <p:spPr bwMode="auto">
          <a:xfrm>
            <a:off x="-658" y="0"/>
            <a:ext cx="9144000" cy="6858000"/>
          </a:xfrm>
          <a:prstGeom prst="rect">
            <a:avLst/>
          </a:prstGeom>
          <a:gradFill>
            <a:gsLst>
              <a:gs pos="0">
                <a:schemeClr val="tx2">
                  <a:alpha val="0"/>
                </a:schemeClr>
              </a:gs>
              <a:gs pos="100000">
                <a:schemeClr val="tx2">
                  <a:alpha val="85000"/>
                </a:schemeClr>
              </a:gs>
            </a:gsLst>
            <a:lin ang="5400000" scaled="1"/>
          </a:gradFill>
        </p:spPr>
        <p:txBody>
          <a:bodyPr/>
          <a:lstStyle/>
          <a:p>
            <a:pPr>
              <a:defRPr/>
            </a:pPr>
            <a:endParaRPr lang="cs-CZ" dirty="0"/>
          </a:p>
        </p:txBody>
      </p:sp>
      <p:sp>
        <p:nvSpPr>
          <p:cNvPr id="6" name="Obdélník 3"/>
          <p:cNvSpPr/>
          <p:nvPr/>
        </p:nvSpPr>
        <p:spPr bwMode="auto">
          <a:xfrm>
            <a:off x="755486" y="4136525"/>
            <a:ext cx="7631712" cy="574608"/>
          </a:xfrm>
          <a:prstGeom prst="rect">
            <a:avLst/>
          </a:prstGeom>
          <a:solidFill>
            <a:srgbClr val="3E1F6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defRPr/>
            </a:pPr>
            <a:endParaRPr lang="cs-CZ" dirty="0"/>
          </a:p>
        </p:txBody>
      </p:sp>
      <p:sp>
        <p:nvSpPr>
          <p:cNvPr id="7" name="Zástupný symbol pro text 5"/>
          <p:cNvSpPr>
            <a:spLocks noGrp="1"/>
          </p:cNvSpPr>
          <p:nvPr>
            <p:ph type="body" sz="quarter" idx="20"/>
          </p:nvPr>
        </p:nvSpPr>
        <p:spPr bwMode="auto">
          <a:xfrm>
            <a:off x="1031734" y="4961845"/>
            <a:ext cx="4681187" cy="239579"/>
          </a:xfrm>
        </p:spPr>
        <p:txBody>
          <a:bodyPr/>
          <a:lstStyle/>
          <a:p>
            <a:pPr>
              <a:defRPr/>
            </a:pPr>
            <a:r>
              <a:rPr lang="cs-CZ" dirty="0">
                <a:solidFill>
                  <a:schemeClr val="bg1"/>
                </a:solidFill>
              </a:rPr>
              <a:t>Jan Hlaváček, Ministerstvo životního prostředí</a:t>
            </a:r>
            <a:endParaRPr dirty="0"/>
          </a:p>
        </p:txBody>
      </p:sp>
      <p:sp>
        <p:nvSpPr>
          <p:cNvPr id="8" name="Nadpis 1"/>
          <p:cNvSpPr>
            <a:spLocks noGrp="1"/>
          </p:cNvSpPr>
          <p:nvPr>
            <p:ph type="title"/>
          </p:nvPr>
        </p:nvSpPr>
        <p:spPr bwMode="auto">
          <a:xfrm>
            <a:off x="1024838" y="3451322"/>
            <a:ext cx="7631712" cy="507077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cs-CZ" sz="2800" dirty="0">
                <a:solidFill>
                  <a:schemeClr val="bg1"/>
                </a:solidFill>
              </a:rPr>
              <a:t>OP spravedlivá transformace</a:t>
            </a:r>
            <a:endParaRPr dirty="0"/>
          </a:p>
        </p:txBody>
      </p:sp>
      <p:sp>
        <p:nvSpPr>
          <p:cNvPr id="9" name="Nadpis 1"/>
          <p:cNvSpPr txBox="1"/>
          <p:nvPr/>
        </p:nvSpPr>
        <p:spPr bwMode="auto">
          <a:xfrm>
            <a:off x="1024838" y="4272454"/>
            <a:ext cx="7141436" cy="35368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l" defTabSz="914400">
              <a:spcBef>
                <a:spcPts val="0"/>
              </a:spcBef>
              <a:buNone/>
              <a:defRPr sz="4000" b="1" cap="all">
                <a:solidFill>
                  <a:schemeClr val="tx1"/>
                </a:solidFill>
                <a:latin typeface="Roboto"/>
                <a:ea typeface="Roboto"/>
                <a:cs typeface="Roboto"/>
              </a:defRPr>
            </a:lvl1pPr>
          </a:lstStyle>
          <a:p>
            <a:pPr>
              <a:defRPr/>
            </a:pPr>
            <a:r>
              <a:rPr lang="cs-CZ" sz="2000" dirty="0">
                <a:solidFill>
                  <a:schemeClr val="bg1"/>
                </a:solidFill>
              </a:rPr>
              <a:t>RSK </a:t>
            </a:r>
            <a:r>
              <a:rPr lang="cs-CZ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cs-CZ" sz="2000" dirty="0">
                <a:solidFill>
                  <a:schemeClr val="bg1"/>
                </a:solidFill>
                <a:latin typeface="+mj-lt"/>
                <a:cs typeface="Times New Roman" panose="02020603050405020304" pitchFamily="18" charset="0"/>
              </a:rPr>
              <a:t>Karlovarský kraj</a:t>
            </a:r>
            <a:r>
              <a:rPr lang="cs-CZ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cs-CZ" sz="1600" dirty="0">
              <a:solidFill>
                <a:schemeClr val="bg1"/>
              </a:solidFill>
            </a:endParaRPr>
          </a:p>
        </p:txBody>
      </p:sp>
      <p:sp>
        <p:nvSpPr>
          <p:cNvPr id="11" name="TextovéPole 13"/>
          <p:cNvSpPr txBox="1"/>
          <p:nvPr/>
        </p:nvSpPr>
        <p:spPr bwMode="auto">
          <a:xfrm>
            <a:off x="971600" y="5209455"/>
            <a:ext cx="59954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cs-CZ" sz="1400" dirty="0">
                <a:solidFill>
                  <a:schemeClr val="bg1"/>
                </a:solidFill>
              </a:rPr>
              <a:t>17. 6. 2022</a:t>
            </a:r>
            <a:endParaRPr lang="cs-CZ" sz="1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ovéPole 37">
            <a:extLst>
              <a:ext uri="{FF2B5EF4-FFF2-40B4-BE49-F238E27FC236}">
                <a16:creationId xmlns:a16="http://schemas.microsoft.com/office/drawing/2014/main" id="{04C237EC-95DB-49A8-BB90-C4DBF19E006B}"/>
              </a:ext>
            </a:extLst>
          </p:cNvPr>
          <p:cNvSpPr txBox="1"/>
          <p:nvPr/>
        </p:nvSpPr>
        <p:spPr bwMode="auto">
          <a:xfrm>
            <a:off x="612062" y="577238"/>
            <a:ext cx="52100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cs-CZ" sz="2000" b="1" dirty="0">
                <a:solidFill>
                  <a:schemeClr val="tx2"/>
                </a:solidFill>
              </a:rPr>
              <a:t>Strategické projekty v Karlovarském kraji</a:t>
            </a:r>
            <a:endParaRPr dirty="0"/>
          </a:p>
        </p:txBody>
      </p:sp>
      <p:sp>
        <p:nvSpPr>
          <p:cNvPr id="10" name="TextovéPole 37">
            <a:extLst>
              <a:ext uri="{FF2B5EF4-FFF2-40B4-BE49-F238E27FC236}">
                <a16:creationId xmlns:a16="http://schemas.microsoft.com/office/drawing/2014/main" id="{D3888612-D898-4D3F-A78C-8BFAA16DEE49}"/>
              </a:ext>
            </a:extLst>
          </p:cNvPr>
          <p:cNvSpPr txBox="1"/>
          <p:nvPr/>
        </p:nvSpPr>
        <p:spPr bwMode="auto">
          <a:xfrm>
            <a:off x="575798" y="1231611"/>
            <a:ext cx="33922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cs-CZ" sz="2000" b="1" dirty="0">
                <a:solidFill>
                  <a:schemeClr val="tx2"/>
                </a:solidFill>
              </a:rPr>
              <a:t>11 doporučených projektů</a:t>
            </a:r>
            <a:endParaRPr b="1" dirty="0"/>
          </a:p>
        </p:txBody>
      </p:sp>
      <p:sp>
        <p:nvSpPr>
          <p:cNvPr id="12" name="TextovéPole 37">
            <a:extLst>
              <a:ext uri="{FF2B5EF4-FFF2-40B4-BE49-F238E27FC236}">
                <a16:creationId xmlns:a16="http://schemas.microsoft.com/office/drawing/2014/main" id="{C8D05CBA-5F8B-4DFA-AEC3-BE20C66A59B0}"/>
              </a:ext>
            </a:extLst>
          </p:cNvPr>
          <p:cNvSpPr txBox="1"/>
          <p:nvPr/>
        </p:nvSpPr>
        <p:spPr bwMode="auto">
          <a:xfrm>
            <a:off x="1399722" y="1777186"/>
            <a:ext cx="34355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cs-CZ" sz="1600" dirty="0">
                <a:solidFill>
                  <a:schemeClr val="tx2"/>
                </a:solidFill>
              </a:rPr>
              <a:t>Krajská kulturní a kreativní kancelář</a:t>
            </a:r>
            <a:endParaRPr sz="1400" dirty="0"/>
          </a:p>
        </p:txBody>
      </p:sp>
      <p:sp>
        <p:nvSpPr>
          <p:cNvPr id="13" name="TextovéPole 37">
            <a:extLst>
              <a:ext uri="{FF2B5EF4-FFF2-40B4-BE49-F238E27FC236}">
                <a16:creationId xmlns:a16="http://schemas.microsoft.com/office/drawing/2014/main" id="{17A30A42-8120-4AE4-9015-F85AB55F4F8D}"/>
              </a:ext>
            </a:extLst>
          </p:cNvPr>
          <p:cNvSpPr txBox="1"/>
          <p:nvPr/>
        </p:nvSpPr>
        <p:spPr bwMode="auto">
          <a:xfrm>
            <a:off x="1399722" y="2091928"/>
            <a:ext cx="10967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cs-CZ" sz="1600" dirty="0" err="1">
                <a:solidFill>
                  <a:schemeClr val="tx2"/>
                </a:solidFill>
              </a:rPr>
              <a:t>vl:aštovka</a:t>
            </a:r>
            <a:endParaRPr sz="1400" dirty="0"/>
          </a:p>
        </p:txBody>
      </p:sp>
      <p:sp>
        <p:nvSpPr>
          <p:cNvPr id="14" name="TextovéPole 37">
            <a:extLst>
              <a:ext uri="{FF2B5EF4-FFF2-40B4-BE49-F238E27FC236}">
                <a16:creationId xmlns:a16="http://schemas.microsoft.com/office/drawing/2014/main" id="{B2C15441-7811-4FEE-AD7A-E28F91F28D10}"/>
              </a:ext>
            </a:extLst>
          </p:cNvPr>
          <p:cNvSpPr txBox="1"/>
          <p:nvPr/>
        </p:nvSpPr>
        <p:spPr bwMode="auto">
          <a:xfrm>
            <a:off x="1399722" y="2645589"/>
            <a:ext cx="24881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cs-CZ" sz="1600" dirty="0">
                <a:solidFill>
                  <a:schemeClr val="tx2"/>
                </a:solidFill>
              </a:rPr>
              <a:t>Krajské inovační centrum</a:t>
            </a:r>
            <a:endParaRPr sz="1400" dirty="0"/>
          </a:p>
        </p:txBody>
      </p:sp>
      <p:sp>
        <p:nvSpPr>
          <p:cNvPr id="15" name="TextovéPole 37">
            <a:extLst>
              <a:ext uri="{FF2B5EF4-FFF2-40B4-BE49-F238E27FC236}">
                <a16:creationId xmlns:a16="http://schemas.microsoft.com/office/drawing/2014/main" id="{3A220C5D-3F04-4F5D-8D15-5890FFC081FF}"/>
              </a:ext>
            </a:extLst>
          </p:cNvPr>
          <p:cNvSpPr txBox="1"/>
          <p:nvPr/>
        </p:nvSpPr>
        <p:spPr bwMode="auto">
          <a:xfrm>
            <a:off x="1399722" y="2972038"/>
            <a:ext cx="29322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cs-CZ" sz="1600" dirty="0">
                <a:solidFill>
                  <a:schemeClr val="tx2"/>
                </a:solidFill>
              </a:rPr>
              <a:t>Centrum lázeňského výzkumu</a:t>
            </a:r>
            <a:endParaRPr sz="1400" dirty="0"/>
          </a:p>
        </p:txBody>
      </p:sp>
      <p:sp>
        <p:nvSpPr>
          <p:cNvPr id="16" name="TextovéPole 37">
            <a:extLst>
              <a:ext uri="{FF2B5EF4-FFF2-40B4-BE49-F238E27FC236}">
                <a16:creationId xmlns:a16="http://schemas.microsoft.com/office/drawing/2014/main" id="{07CA8356-5A65-46C2-B215-C56CDEB36D39}"/>
              </a:ext>
            </a:extLst>
          </p:cNvPr>
          <p:cNvSpPr txBox="1"/>
          <p:nvPr/>
        </p:nvSpPr>
        <p:spPr bwMode="auto">
          <a:xfrm>
            <a:off x="1399722" y="3286780"/>
            <a:ext cx="44278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cs-CZ" sz="1600" dirty="0">
                <a:solidFill>
                  <a:schemeClr val="tx2"/>
                </a:solidFill>
              </a:rPr>
              <a:t>Agentura pro transformaci Karlovarského kraje</a:t>
            </a:r>
            <a:endParaRPr sz="1400" dirty="0"/>
          </a:p>
        </p:txBody>
      </p:sp>
      <p:sp>
        <p:nvSpPr>
          <p:cNvPr id="17" name="TextovéPole 37">
            <a:extLst>
              <a:ext uri="{FF2B5EF4-FFF2-40B4-BE49-F238E27FC236}">
                <a16:creationId xmlns:a16="http://schemas.microsoft.com/office/drawing/2014/main" id="{5CA397E2-CC74-4A1E-B417-6A2B8FC051C8}"/>
              </a:ext>
            </a:extLst>
          </p:cNvPr>
          <p:cNvSpPr txBox="1"/>
          <p:nvPr/>
        </p:nvSpPr>
        <p:spPr bwMode="auto">
          <a:xfrm>
            <a:off x="1436625" y="3840441"/>
            <a:ext cx="29642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cs-CZ" sz="1600" dirty="0">
                <a:solidFill>
                  <a:schemeClr val="tx2"/>
                </a:solidFill>
              </a:rPr>
              <a:t>Krajský business park Sokolov</a:t>
            </a:r>
            <a:endParaRPr sz="1400" dirty="0"/>
          </a:p>
        </p:txBody>
      </p:sp>
      <p:sp>
        <p:nvSpPr>
          <p:cNvPr id="18" name="TextovéPole 37">
            <a:extLst>
              <a:ext uri="{FF2B5EF4-FFF2-40B4-BE49-F238E27FC236}">
                <a16:creationId xmlns:a16="http://schemas.microsoft.com/office/drawing/2014/main" id="{FBA4D15B-AC62-4FAB-BC26-6856C2837BAC}"/>
              </a:ext>
            </a:extLst>
          </p:cNvPr>
          <p:cNvSpPr txBox="1"/>
          <p:nvPr/>
        </p:nvSpPr>
        <p:spPr bwMode="auto">
          <a:xfrm>
            <a:off x="1436625" y="4169822"/>
            <a:ext cx="21403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cs-CZ" sz="1600" dirty="0">
                <a:solidFill>
                  <a:schemeClr val="tx2"/>
                </a:solidFill>
              </a:rPr>
              <a:t>Chytrá krajina 2030+ </a:t>
            </a:r>
            <a:endParaRPr sz="1400" dirty="0"/>
          </a:p>
        </p:txBody>
      </p:sp>
      <p:sp>
        <p:nvSpPr>
          <p:cNvPr id="19" name="TextovéPole 37">
            <a:extLst>
              <a:ext uri="{FF2B5EF4-FFF2-40B4-BE49-F238E27FC236}">
                <a16:creationId xmlns:a16="http://schemas.microsoft.com/office/drawing/2014/main" id="{03947752-0B87-43CB-8CE6-3ABB3EDFF67C}"/>
              </a:ext>
            </a:extLst>
          </p:cNvPr>
          <p:cNvSpPr txBox="1"/>
          <p:nvPr/>
        </p:nvSpPr>
        <p:spPr bwMode="auto">
          <a:xfrm>
            <a:off x="1436625" y="4483081"/>
            <a:ext cx="41280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cs-CZ" sz="1600" dirty="0">
                <a:solidFill>
                  <a:schemeClr val="tx2"/>
                </a:solidFill>
              </a:rPr>
              <a:t>Sokolovská investiční a green </a:t>
            </a:r>
            <a:r>
              <a:rPr lang="cs-CZ" sz="1600" dirty="0" err="1">
                <a:solidFill>
                  <a:schemeClr val="tx2"/>
                </a:solidFill>
              </a:rPr>
              <a:t>development</a:t>
            </a:r>
            <a:endParaRPr sz="1400" dirty="0"/>
          </a:p>
        </p:txBody>
      </p:sp>
      <p:sp>
        <p:nvSpPr>
          <p:cNvPr id="20" name="TextovéPole 37">
            <a:extLst>
              <a:ext uri="{FF2B5EF4-FFF2-40B4-BE49-F238E27FC236}">
                <a16:creationId xmlns:a16="http://schemas.microsoft.com/office/drawing/2014/main" id="{8A773509-2E00-46F3-9C62-384D1244826F}"/>
              </a:ext>
            </a:extLst>
          </p:cNvPr>
          <p:cNvSpPr txBox="1"/>
          <p:nvPr/>
        </p:nvSpPr>
        <p:spPr bwMode="auto">
          <a:xfrm>
            <a:off x="1436625" y="4811013"/>
            <a:ext cx="50946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cs-CZ" sz="1600" dirty="0">
                <a:solidFill>
                  <a:schemeClr val="tx2"/>
                </a:solidFill>
              </a:rPr>
              <a:t>Udržitelná revitalizace a resocializace lokality Medard </a:t>
            </a:r>
            <a:endParaRPr sz="1400" dirty="0"/>
          </a:p>
        </p:txBody>
      </p:sp>
      <p:sp>
        <p:nvSpPr>
          <p:cNvPr id="21" name="TextovéPole 37">
            <a:extLst>
              <a:ext uri="{FF2B5EF4-FFF2-40B4-BE49-F238E27FC236}">
                <a16:creationId xmlns:a16="http://schemas.microsoft.com/office/drawing/2014/main" id="{84F1CB6F-D58D-4B44-AE3A-CAF9D1E2748E}"/>
              </a:ext>
            </a:extLst>
          </p:cNvPr>
          <p:cNvSpPr txBox="1"/>
          <p:nvPr/>
        </p:nvSpPr>
        <p:spPr bwMode="auto">
          <a:xfrm>
            <a:off x="1436625" y="5113650"/>
            <a:ext cx="44454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cs-CZ" sz="1600" dirty="0">
                <a:solidFill>
                  <a:schemeClr val="tx2"/>
                </a:solidFill>
              </a:rPr>
              <a:t>Regenerace </a:t>
            </a:r>
            <a:r>
              <a:rPr lang="cs-CZ" sz="1600" dirty="0" err="1">
                <a:solidFill>
                  <a:schemeClr val="tx2"/>
                </a:solidFill>
              </a:rPr>
              <a:t>brownfieldu</a:t>
            </a:r>
            <a:r>
              <a:rPr lang="cs-CZ" sz="1600" dirty="0">
                <a:solidFill>
                  <a:schemeClr val="tx2"/>
                </a:solidFill>
              </a:rPr>
              <a:t> Horský hotel Klínovec</a:t>
            </a:r>
            <a:endParaRPr sz="1400" dirty="0"/>
          </a:p>
        </p:txBody>
      </p:sp>
      <p:sp>
        <p:nvSpPr>
          <p:cNvPr id="22" name="Obdélník 21">
            <a:extLst>
              <a:ext uri="{FF2B5EF4-FFF2-40B4-BE49-F238E27FC236}">
                <a16:creationId xmlns:a16="http://schemas.microsoft.com/office/drawing/2014/main" id="{3B785120-5319-41A9-BC08-BC6388D783C6}"/>
              </a:ext>
            </a:extLst>
          </p:cNvPr>
          <p:cNvSpPr/>
          <p:nvPr/>
        </p:nvSpPr>
        <p:spPr>
          <a:xfrm>
            <a:off x="1436625" y="5744219"/>
            <a:ext cx="744941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>
                <a:solidFill>
                  <a:schemeClr val="tx2"/>
                </a:solidFill>
              </a:rPr>
              <a:t>Rekonstrukce Střední uměleckoprůmyslové školy keramické a sklářské</a:t>
            </a:r>
          </a:p>
        </p:txBody>
      </p:sp>
      <p:grpSp>
        <p:nvGrpSpPr>
          <p:cNvPr id="23" name="Skupina 22">
            <a:extLst>
              <a:ext uri="{FF2B5EF4-FFF2-40B4-BE49-F238E27FC236}">
                <a16:creationId xmlns:a16="http://schemas.microsoft.com/office/drawing/2014/main" id="{C85537B2-5B94-4658-B231-AE7F3413931A}"/>
              </a:ext>
            </a:extLst>
          </p:cNvPr>
          <p:cNvGrpSpPr/>
          <p:nvPr/>
        </p:nvGrpSpPr>
        <p:grpSpPr>
          <a:xfrm>
            <a:off x="642467" y="1850377"/>
            <a:ext cx="543245" cy="543245"/>
            <a:chOff x="611559" y="736913"/>
            <a:chExt cx="720000" cy="720000"/>
          </a:xfrm>
        </p:grpSpPr>
        <p:sp>
          <p:nvSpPr>
            <p:cNvPr id="24" name="Volný tvar: obrazec 3">
              <a:extLst>
                <a:ext uri="{FF2B5EF4-FFF2-40B4-BE49-F238E27FC236}">
                  <a16:creationId xmlns:a16="http://schemas.microsoft.com/office/drawing/2014/main" id="{5A11EF86-BA2E-4EEB-8A26-8A583328EF68}"/>
                </a:ext>
              </a:extLst>
            </p:cNvPr>
            <p:cNvSpPr/>
            <p:nvPr/>
          </p:nvSpPr>
          <p:spPr bwMode="auto">
            <a:xfrm>
              <a:off x="611559" y="736913"/>
              <a:ext cx="720000" cy="720000"/>
            </a:xfrm>
            <a:custGeom>
              <a:avLst/>
              <a:gdLst>
                <a:gd name="connsiteX0" fmla="*/ 0 w 1241964"/>
                <a:gd name="connsiteY0" fmla="*/ 0 h 1241964"/>
                <a:gd name="connsiteX1" fmla="*/ 1241965 w 1241964"/>
                <a:gd name="connsiteY1" fmla="*/ 0 h 1241964"/>
                <a:gd name="connsiteX2" fmla="*/ 1241965 w 1241964"/>
                <a:gd name="connsiteY2" fmla="*/ 1241965 h 1241964"/>
                <a:gd name="connsiteX3" fmla="*/ 0 w 1241964"/>
                <a:gd name="connsiteY3" fmla="*/ 1241965 h 1241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1964" h="1241964" extrusionOk="0">
                  <a:moveTo>
                    <a:pt x="0" y="0"/>
                  </a:moveTo>
                  <a:lnTo>
                    <a:pt x="1241965" y="0"/>
                  </a:lnTo>
                  <a:lnTo>
                    <a:pt x="1241965" y="1241965"/>
                  </a:lnTo>
                  <a:lnTo>
                    <a:pt x="0" y="1241965"/>
                  </a:lnTo>
                  <a:close/>
                </a:path>
              </a:pathLst>
            </a:custGeom>
            <a:solidFill>
              <a:srgbClr val="354459"/>
            </a:solidFill>
            <a:ln w="10478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cs-CZ" dirty="0"/>
            </a:p>
          </p:txBody>
        </p:sp>
        <p:sp>
          <p:nvSpPr>
            <p:cNvPr id="25" name="Volný tvar: obrazec 4">
              <a:extLst>
                <a:ext uri="{FF2B5EF4-FFF2-40B4-BE49-F238E27FC236}">
                  <a16:creationId xmlns:a16="http://schemas.microsoft.com/office/drawing/2014/main" id="{E7E6927C-4934-4CC9-9FCC-FACBA9FF4517}"/>
                </a:ext>
              </a:extLst>
            </p:cNvPr>
            <p:cNvSpPr/>
            <p:nvPr/>
          </p:nvSpPr>
          <p:spPr bwMode="auto">
            <a:xfrm>
              <a:off x="746495" y="886192"/>
              <a:ext cx="450129" cy="421443"/>
            </a:xfrm>
            <a:custGeom>
              <a:avLst/>
              <a:gdLst>
                <a:gd name="connsiteX0" fmla="*/ 495491 w 554545"/>
                <a:gd name="connsiteY0" fmla="*/ 47244 h 519207"/>
                <a:gd name="connsiteX1" fmla="*/ 495491 w 554545"/>
                <a:gd name="connsiteY1" fmla="*/ 0 h 519207"/>
                <a:gd name="connsiteX2" fmla="*/ 47149 w 554545"/>
                <a:gd name="connsiteY2" fmla="*/ 0 h 519207"/>
                <a:gd name="connsiteX3" fmla="*/ 47149 w 554545"/>
                <a:gd name="connsiteY3" fmla="*/ 47244 h 519207"/>
                <a:gd name="connsiteX4" fmla="*/ 0 w 554545"/>
                <a:gd name="connsiteY4" fmla="*/ 212408 h 519207"/>
                <a:gd name="connsiteX5" fmla="*/ 0 w 554545"/>
                <a:gd name="connsiteY5" fmla="*/ 239459 h 519207"/>
                <a:gd name="connsiteX6" fmla="*/ 35433 w 554545"/>
                <a:gd name="connsiteY6" fmla="*/ 296894 h 519207"/>
                <a:gd name="connsiteX7" fmla="*/ 35433 w 554545"/>
                <a:gd name="connsiteY7" fmla="*/ 519112 h 519207"/>
                <a:gd name="connsiteX8" fmla="*/ 129826 w 554545"/>
                <a:gd name="connsiteY8" fmla="*/ 519112 h 519207"/>
                <a:gd name="connsiteX9" fmla="*/ 129826 w 554545"/>
                <a:gd name="connsiteY9" fmla="*/ 330422 h 519207"/>
                <a:gd name="connsiteX10" fmla="*/ 224219 w 554545"/>
                <a:gd name="connsiteY10" fmla="*/ 330422 h 519207"/>
                <a:gd name="connsiteX11" fmla="*/ 224219 w 554545"/>
                <a:gd name="connsiteY11" fmla="*/ 519208 h 519207"/>
                <a:gd name="connsiteX12" fmla="*/ 507397 w 554545"/>
                <a:gd name="connsiteY12" fmla="*/ 519208 h 519207"/>
                <a:gd name="connsiteX13" fmla="*/ 507397 w 554545"/>
                <a:gd name="connsiteY13" fmla="*/ 301752 h 519207"/>
                <a:gd name="connsiteX14" fmla="*/ 554546 w 554545"/>
                <a:gd name="connsiteY14" fmla="*/ 239459 h 519207"/>
                <a:gd name="connsiteX15" fmla="*/ 554546 w 554545"/>
                <a:gd name="connsiteY15" fmla="*/ 212408 h 519207"/>
                <a:gd name="connsiteX16" fmla="*/ 495491 w 554545"/>
                <a:gd name="connsiteY16" fmla="*/ 47244 h 519207"/>
                <a:gd name="connsiteX17" fmla="*/ 64865 w 554545"/>
                <a:gd name="connsiteY17" fmla="*/ 280702 h 519207"/>
                <a:gd name="connsiteX18" fmla="*/ 23527 w 554545"/>
                <a:gd name="connsiteY18" fmla="*/ 235934 h 519207"/>
                <a:gd name="connsiteX19" fmla="*/ 106108 w 554545"/>
                <a:gd name="connsiteY19" fmla="*/ 235934 h 519207"/>
                <a:gd name="connsiteX20" fmla="*/ 64865 w 554545"/>
                <a:gd name="connsiteY20" fmla="*/ 280702 h 519207"/>
                <a:gd name="connsiteX21" fmla="*/ 64865 w 554545"/>
                <a:gd name="connsiteY21" fmla="*/ 280702 h 519207"/>
                <a:gd name="connsiteX22" fmla="*/ 401098 w 554545"/>
                <a:gd name="connsiteY22" fmla="*/ 47244 h 519207"/>
                <a:gd name="connsiteX23" fmla="*/ 424720 w 554545"/>
                <a:gd name="connsiteY23" fmla="*/ 212408 h 519207"/>
                <a:gd name="connsiteX24" fmla="*/ 342138 w 554545"/>
                <a:gd name="connsiteY24" fmla="*/ 212408 h 519207"/>
                <a:gd name="connsiteX25" fmla="*/ 330327 w 554545"/>
                <a:gd name="connsiteY25" fmla="*/ 47244 h 519207"/>
                <a:gd name="connsiteX26" fmla="*/ 401098 w 554545"/>
                <a:gd name="connsiteY26" fmla="*/ 47244 h 519207"/>
                <a:gd name="connsiteX27" fmla="*/ 424720 w 554545"/>
                <a:gd name="connsiteY27" fmla="*/ 236030 h 519207"/>
                <a:gd name="connsiteX28" fmla="*/ 383381 w 554545"/>
                <a:gd name="connsiteY28" fmla="*/ 280797 h 519207"/>
                <a:gd name="connsiteX29" fmla="*/ 342138 w 554545"/>
                <a:gd name="connsiteY29" fmla="*/ 236030 h 519207"/>
                <a:gd name="connsiteX30" fmla="*/ 424720 w 554545"/>
                <a:gd name="connsiteY30" fmla="*/ 236030 h 519207"/>
                <a:gd name="connsiteX31" fmla="*/ 171069 w 554545"/>
                <a:gd name="connsiteY31" fmla="*/ 280702 h 519207"/>
                <a:gd name="connsiteX32" fmla="*/ 129730 w 554545"/>
                <a:gd name="connsiteY32" fmla="*/ 235934 h 519207"/>
                <a:gd name="connsiteX33" fmla="*/ 212312 w 554545"/>
                <a:gd name="connsiteY33" fmla="*/ 235934 h 519207"/>
                <a:gd name="connsiteX34" fmla="*/ 171069 w 554545"/>
                <a:gd name="connsiteY34" fmla="*/ 280702 h 519207"/>
                <a:gd name="connsiteX35" fmla="*/ 171069 w 554545"/>
                <a:gd name="connsiteY35" fmla="*/ 280702 h 519207"/>
                <a:gd name="connsiteX36" fmla="*/ 212312 w 554545"/>
                <a:gd name="connsiteY36" fmla="*/ 212408 h 519207"/>
                <a:gd name="connsiteX37" fmla="*/ 129730 w 554545"/>
                <a:gd name="connsiteY37" fmla="*/ 212408 h 519207"/>
                <a:gd name="connsiteX38" fmla="*/ 153352 w 554545"/>
                <a:gd name="connsiteY38" fmla="*/ 47244 h 519207"/>
                <a:gd name="connsiteX39" fmla="*/ 224123 w 554545"/>
                <a:gd name="connsiteY39" fmla="*/ 47244 h 519207"/>
                <a:gd name="connsiteX40" fmla="*/ 212312 w 554545"/>
                <a:gd name="connsiteY40" fmla="*/ 212408 h 519207"/>
                <a:gd name="connsiteX41" fmla="*/ 235934 w 554545"/>
                <a:gd name="connsiteY41" fmla="*/ 236030 h 519207"/>
                <a:gd name="connsiteX42" fmla="*/ 318516 w 554545"/>
                <a:gd name="connsiteY42" fmla="*/ 236030 h 519207"/>
                <a:gd name="connsiteX43" fmla="*/ 277178 w 554545"/>
                <a:gd name="connsiteY43" fmla="*/ 280797 h 519207"/>
                <a:gd name="connsiteX44" fmla="*/ 235934 w 554545"/>
                <a:gd name="connsiteY44" fmla="*/ 236030 h 519207"/>
                <a:gd name="connsiteX45" fmla="*/ 235934 w 554545"/>
                <a:gd name="connsiteY45" fmla="*/ 236030 h 519207"/>
                <a:gd name="connsiteX46" fmla="*/ 460153 w 554545"/>
                <a:gd name="connsiteY46" fmla="*/ 471964 h 519207"/>
                <a:gd name="connsiteX47" fmla="*/ 271367 w 554545"/>
                <a:gd name="connsiteY47" fmla="*/ 471964 h 519207"/>
                <a:gd name="connsiteX48" fmla="*/ 271367 w 554545"/>
                <a:gd name="connsiteY48" fmla="*/ 330422 h 519207"/>
                <a:gd name="connsiteX49" fmla="*/ 460153 w 554545"/>
                <a:gd name="connsiteY49" fmla="*/ 330422 h 519207"/>
                <a:gd name="connsiteX50" fmla="*/ 460153 w 554545"/>
                <a:gd name="connsiteY50" fmla="*/ 471964 h 519207"/>
                <a:gd name="connsiteX51" fmla="*/ 489585 w 554545"/>
                <a:gd name="connsiteY51" fmla="*/ 280702 h 519207"/>
                <a:gd name="connsiteX52" fmla="*/ 448342 w 554545"/>
                <a:gd name="connsiteY52" fmla="*/ 235934 h 519207"/>
                <a:gd name="connsiteX53" fmla="*/ 530924 w 554545"/>
                <a:gd name="connsiteY53" fmla="*/ 235934 h 519207"/>
                <a:gd name="connsiteX54" fmla="*/ 489585 w 554545"/>
                <a:gd name="connsiteY54" fmla="*/ 280702 h 519207"/>
                <a:gd name="connsiteX55" fmla="*/ 489585 w 554545"/>
                <a:gd name="connsiteY55" fmla="*/ 280702 h 519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554545" h="519207" extrusionOk="0">
                  <a:moveTo>
                    <a:pt x="495491" y="47244"/>
                  </a:moveTo>
                  <a:lnTo>
                    <a:pt x="495491" y="0"/>
                  </a:lnTo>
                  <a:lnTo>
                    <a:pt x="47149" y="0"/>
                  </a:lnTo>
                  <a:lnTo>
                    <a:pt x="47149" y="47244"/>
                  </a:lnTo>
                  <a:lnTo>
                    <a:pt x="0" y="212408"/>
                  </a:lnTo>
                  <a:lnTo>
                    <a:pt x="0" y="239459"/>
                  </a:lnTo>
                  <a:cubicBezTo>
                    <a:pt x="0" y="264033"/>
                    <a:pt x="14573" y="285941"/>
                    <a:pt x="35433" y="296894"/>
                  </a:cubicBezTo>
                  <a:cubicBezTo>
                    <a:pt x="35433" y="369761"/>
                    <a:pt x="35433" y="519112"/>
                    <a:pt x="35433" y="519112"/>
                  </a:cubicBezTo>
                  <a:lnTo>
                    <a:pt x="129826" y="519112"/>
                  </a:lnTo>
                  <a:lnTo>
                    <a:pt x="129826" y="330422"/>
                  </a:lnTo>
                  <a:lnTo>
                    <a:pt x="224219" y="330422"/>
                  </a:lnTo>
                  <a:lnTo>
                    <a:pt x="224219" y="519208"/>
                  </a:lnTo>
                  <a:lnTo>
                    <a:pt x="507397" y="519208"/>
                  </a:lnTo>
                  <a:lnTo>
                    <a:pt x="507397" y="301752"/>
                  </a:lnTo>
                  <a:cubicBezTo>
                    <a:pt x="534257" y="293846"/>
                    <a:pt x="554546" y="268510"/>
                    <a:pt x="554546" y="239459"/>
                  </a:cubicBezTo>
                  <a:lnTo>
                    <a:pt x="554546" y="212408"/>
                  </a:lnTo>
                  <a:lnTo>
                    <a:pt x="495491" y="47244"/>
                  </a:lnTo>
                  <a:close/>
                  <a:moveTo>
                    <a:pt x="64865" y="280702"/>
                  </a:moveTo>
                  <a:cubicBezTo>
                    <a:pt x="45434" y="280702"/>
                    <a:pt x="23527" y="265081"/>
                    <a:pt x="23527" y="235934"/>
                  </a:cubicBezTo>
                  <a:lnTo>
                    <a:pt x="106108" y="235934"/>
                  </a:lnTo>
                  <a:cubicBezTo>
                    <a:pt x="106204" y="265081"/>
                    <a:pt x="84392" y="280702"/>
                    <a:pt x="64865" y="280702"/>
                  </a:cubicBezTo>
                  <a:lnTo>
                    <a:pt x="64865" y="280702"/>
                  </a:lnTo>
                  <a:close/>
                  <a:moveTo>
                    <a:pt x="401098" y="47244"/>
                  </a:moveTo>
                  <a:lnTo>
                    <a:pt x="424720" y="212408"/>
                  </a:lnTo>
                  <a:cubicBezTo>
                    <a:pt x="378428" y="212408"/>
                    <a:pt x="376142" y="212408"/>
                    <a:pt x="342138" y="212408"/>
                  </a:cubicBezTo>
                  <a:lnTo>
                    <a:pt x="330327" y="47244"/>
                  </a:lnTo>
                  <a:lnTo>
                    <a:pt x="401098" y="47244"/>
                  </a:lnTo>
                  <a:close/>
                  <a:moveTo>
                    <a:pt x="424720" y="236030"/>
                  </a:moveTo>
                  <a:cubicBezTo>
                    <a:pt x="424720" y="264890"/>
                    <a:pt x="403098" y="280797"/>
                    <a:pt x="383381" y="280797"/>
                  </a:cubicBezTo>
                  <a:cubicBezTo>
                    <a:pt x="363284" y="280797"/>
                    <a:pt x="342138" y="264605"/>
                    <a:pt x="342138" y="236030"/>
                  </a:cubicBezTo>
                  <a:lnTo>
                    <a:pt x="424720" y="236030"/>
                  </a:lnTo>
                  <a:close/>
                  <a:moveTo>
                    <a:pt x="171069" y="280702"/>
                  </a:moveTo>
                  <a:cubicBezTo>
                    <a:pt x="151638" y="280702"/>
                    <a:pt x="129730" y="265081"/>
                    <a:pt x="129730" y="235934"/>
                  </a:cubicBezTo>
                  <a:lnTo>
                    <a:pt x="212312" y="235934"/>
                  </a:lnTo>
                  <a:cubicBezTo>
                    <a:pt x="212312" y="265081"/>
                    <a:pt x="190500" y="280702"/>
                    <a:pt x="171069" y="280702"/>
                  </a:cubicBezTo>
                  <a:lnTo>
                    <a:pt x="171069" y="280702"/>
                  </a:lnTo>
                  <a:close/>
                  <a:moveTo>
                    <a:pt x="212312" y="212408"/>
                  </a:moveTo>
                  <a:cubicBezTo>
                    <a:pt x="179451" y="212408"/>
                    <a:pt x="174879" y="212408"/>
                    <a:pt x="129730" y="212408"/>
                  </a:cubicBezTo>
                  <a:lnTo>
                    <a:pt x="153352" y="47244"/>
                  </a:lnTo>
                  <a:lnTo>
                    <a:pt x="224123" y="47244"/>
                  </a:lnTo>
                  <a:lnTo>
                    <a:pt x="212312" y="212408"/>
                  </a:lnTo>
                  <a:close/>
                  <a:moveTo>
                    <a:pt x="235934" y="236030"/>
                  </a:moveTo>
                  <a:lnTo>
                    <a:pt x="318516" y="236030"/>
                  </a:lnTo>
                  <a:cubicBezTo>
                    <a:pt x="318516" y="265081"/>
                    <a:pt x="296704" y="280797"/>
                    <a:pt x="277178" y="280797"/>
                  </a:cubicBezTo>
                  <a:cubicBezTo>
                    <a:pt x="257842" y="280702"/>
                    <a:pt x="235934" y="265176"/>
                    <a:pt x="235934" y="236030"/>
                  </a:cubicBezTo>
                  <a:lnTo>
                    <a:pt x="235934" y="236030"/>
                  </a:lnTo>
                  <a:close/>
                  <a:moveTo>
                    <a:pt x="460153" y="471964"/>
                  </a:moveTo>
                  <a:lnTo>
                    <a:pt x="271367" y="471964"/>
                  </a:lnTo>
                  <a:lnTo>
                    <a:pt x="271367" y="330422"/>
                  </a:lnTo>
                  <a:lnTo>
                    <a:pt x="460153" y="330422"/>
                  </a:lnTo>
                  <a:lnTo>
                    <a:pt x="460153" y="471964"/>
                  </a:lnTo>
                  <a:close/>
                  <a:moveTo>
                    <a:pt x="489585" y="280702"/>
                  </a:moveTo>
                  <a:cubicBezTo>
                    <a:pt x="469487" y="280702"/>
                    <a:pt x="448342" y="264509"/>
                    <a:pt x="448342" y="235934"/>
                  </a:cubicBezTo>
                  <a:lnTo>
                    <a:pt x="530924" y="235934"/>
                  </a:lnTo>
                  <a:cubicBezTo>
                    <a:pt x="530924" y="264890"/>
                    <a:pt x="509207" y="280702"/>
                    <a:pt x="489585" y="280702"/>
                  </a:cubicBezTo>
                  <a:lnTo>
                    <a:pt x="489585" y="280702"/>
                  </a:lnTo>
                  <a:close/>
                </a:path>
              </a:pathLst>
            </a:custGeom>
            <a:solidFill>
              <a:srgbClr val="FFFFFF"/>
            </a:solidFill>
            <a:ln w="10478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cs-CZ" dirty="0"/>
            </a:p>
          </p:txBody>
        </p:sp>
      </p:grpSp>
      <p:grpSp>
        <p:nvGrpSpPr>
          <p:cNvPr id="26" name="Skupina 25">
            <a:extLst>
              <a:ext uri="{FF2B5EF4-FFF2-40B4-BE49-F238E27FC236}">
                <a16:creationId xmlns:a16="http://schemas.microsoft.com/office/drawing/2014/main" id="{F5BA450D-0DD8-4742-8405-4480312DFBDC}"/>
              </a:ext>
            </a:extLst>
          </p:cNvPr>
          <p:cNvGrpSpPr/>
          <p:nvPr/>
        </p:nvGrpSpPr>
        <p:grpSpPr>
          <a:xfrm>
            <a:off x="642112" y="2861318"/>
            <a:ext cx="543600" cy="543600"/>
            <a:chOff x="683568" y="404664"/>
            <a:chExt cx="720000" cy="720000"/>
          </a:xfrm>
        </p:grpSpPr>
        <p:sp>
          <p:nvSpPr>
            <p:cNvPr id="27" name="Volný tvar: obrazec 3">
              <a:extLst>
                <a:ext uri="{FF2B5EF4-FFF2-40B4-BE49-F238E27FC236}">
                  <a16:creationId xmlns:a16="http://schemas.microsoft.com/office/drawing/2014/main" id="{3E1A37A6-019E-4864-860C-6B6470E5DA9A}"/>
                </a:ext>
              </a:extLst>
            </p:cNvPr>
            <p:cNvSpPr/>
            <p:nvPr/>
          </p:nvSpPr>
          <p:spPr bwMode="auto">
            <a:xfrm>
              <a:off x="683568" y="404664"/>
              <a:ext cx="720000" cy="720000"/>
            </a:xfrm>
            <a:custGeom>
              <a:avLst/>
              <a:gdLst>
                <a:gd name="connsiteX0" fmla="*/ 0 w 1241964"/>
                <a:gd name="connsiteY0" fmla="*/ 0 h 1241964"/>
                <a:gd name="connsiteX1" fmla="*/ 1241965 w 1241964"/>
                <a:gd name="connsiteY1" fmla="*/ 0 h 1241964"/>
                <a:gd name="connsiteX2" fmla="*/ 1241965 w 1241964"/>
                <a:gd name="connsiteY2" fmla="*/ 1241965 h 1241964"/>
                <a:gd name="connsiteX3" fmla="*/ 0 w 1241964"/>
                <a:gd name="connsiteY3" fmla="*/ 1241965 h 1241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1964" h="1241964" extrusionOk="0">
                  <a:moveTo>
                    <a:pt x="0" y="0"/>
                  </a:moveTo>
                  <a:lnTo>
                    <a:pt x="1241965" y="0"/>
                  </a:lnTo>
                  <a:lnTo>
                    <a:pt x="1241965" y="1241965"/>
                  </a:lnTo>
                  <a:lnTo>
                    <a:pt x="0" y="1241965"/>
                  </a:lnTo>
                  <a:close/>
                </a:path>
              </a:pathLst>
            </a:custGeom>
            <a:solidFill>
              <a:srgbClr val="F2AE2D"/>
            </a:solidFill>
            <a:ln w="10478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cs-CZ" dirty="0"/>
            </a:p>
          </p:txBody>
        </p:sp>
        <p:sp>
          <p:nvSpPr>
            <p:cNvPr id="28" name="Volný tvar: obrazec 27">
              <a:extLst>
                <a:ext uri="{FF2B5EF4-FFF2-40B4-BE49-F238E27FC236}">
                  <a16:creationId xmlns:a16="http://schemas.microsoft.com/office/drawing/2014/main" id="{6775AF93-5DD6-477D-96D4-6C8029D55EDE}"/>
                </a:ext>
              </a:extLst>
            </p:cNvPr>
            <p:cNvSpPr/>
            <p:nvPr/>
          </p:nvSpPr>
          <p:spPr bwMode="auto">
            <a:xfrm>
              <a:off x="828087" y="533330"/>
              <a:ext cx="401909" cy="436227"/>
            </a:xfrm>
            <a:custGeom>
              <a:avLst/>
              <a:gdLst>
                <a:gd name="connsiteX0" fmla="*/ 505956 w 518994"/>
                <a:gd name="connsiteY0" fmla="*/ 436531 h 563308"/>
                <a:gd name="connsiteX1" fmla="*/ 342031 w 518994"/>
                <a:gd name="connsiteY1" fmla="*/ 178975 h 563308"/>
                <a:gd name="connsiteX2" fmla="*/ 342031 w 518994"/>
                <a:gd name="connsiteY2" fmla="*/ 99060 h 563308"/>
                <a:gd name="connsiteX3" fmla="*/ 391561 w 518994"/>
                <a:gd name="connsiteY3" fmla="*/ 49530 h 563308"/>
                <a:gd name="connsiteX4" fmla="*/ 342031 w 518994"/>
                <a:gd name="connsiteY4" fmla="*/ 0 h 563308"/>
                <a:gd name="connsiteX5" fmla="*/ 176963 w 518994"/>
                <a:gd name="connsiteY5" fmla="*/ 0 h 563308"/>
                <a:gd name="connsiteX6" fmla="*/ 127433 w 518994"/>
                <a:gd name="connsiteY6" fmla="*/ 49530 h 563308"/>
                <a:gd name="connsiteX7" fmla="*/ 176963 w 518994"/>
                <a:gd name="connsiteY7" fmla="*/ 99060 h 563308"/>
                <a:gd name="connsiteX8" fmla="*/ 176963 w 518994"/>
                <a:gd name="connsiteY8" fmla="*/ 178975 h 563308"/>
                <a:gd name="connsiteX9" fmla="*/ 13038 w 518994"/>
                <a:gd name="connsiteY9" fmla="*/ 436531 h 563308"/>
                <a:gd name="connsiteX10" fmla="*/ 82665 w 518994"/>
                <a:gd name="connsiteY10" fmla="*/ 563309 h 563308"/>
                <a:gd name="connsiteX11" fmla="*/ 436329 w 518994"/>
                <a:gd name="connsiteY11" fmla="*/ 563309 h 563308"/>
                <a:gd name="connsiteX12" fmla="*/ 505956 w 518994"/>
                <a:gd name="connsiteY12" fmla="*/ 436531 h 563308"/>
                <a:gd name="connsiteX13" fmla="*/ 505956 w 518994"/>
                <a:gd name="connsiteY13" fmla="*/ 436531 h 563308"/>
                <a:gd name="connsiteX14" fmla="*/ 207443 w 518994"/>
                <a:gd name="connsiteY14" fmla="*/ 192596 h 563308"/>
                <a:gd name="connsiteX15" fmla="*/ 210015 w 518994"/>
                <a:gd name="connsiteY15" fmla="*/ 183737 h 563308"/>
                <a:gd name="connsiteX16" fmla="*/ 210015 w 518994"/>
                <a:gd name="connsiteY16" fmla="*/ 99060 h 563308"/>
                <a:gd name="connsiteX17" fmla="*/ 226493 w 518994"/>
                <a:gd name="connsiteY17" fmla="*/ 82582 h 563308"/>
                <a:gd name="connsiteX18" fmla="*/ 210015 w 518994"/>
                <a:gd name="connsiteY18" fmla="*/ 66008 h 563308"/>
                <a:gd name="connsiteX19" fmla="*/ 176963 w 518994"/>
                <a:gd name="connsiteY19" fmla="*/ 66008 h 563308"/>
                <a:gd name="connsiteX20" fmla="*/ 160485 w 518994"/>
                <a:gd name="connsiteY20" fmla="*/ 49530 h 563308"/>
                <a:gd name="connsiteX21" fmla="*/ 176963 w 518994"/>
                <a:gd name="connsiteY21" fmla="*/ 33052 h 563308"/>
                <a:gd name="connsiteX22" fmla="*/ 342031 w 518994"/>
                <a:gd name="connsiteY22" fmla="*/ 33052 h 563308"/>
                <a:gd name="connsiteX23" fmla="*/ 358509 w 518994"/>
                <a:gd name="connsiteY23" fmla="*/ 49530 h 563308"/>
                <a:gd name="connsiteX24" fmla="*/ 342031 w 518994"/>
                <a:gd name="connsiteY24" fmla="*/ 66008 h 563308"/>
                <a:gd name="connsiteX25" fmla="*/ 308979 w 518994"/>
                <a:gd name="connsiteY25" fmla="*/ 66008 h 563308"/>
                <a:gd name="connsiteX26" fmla="*/ 292501 w 518994"/>
                <a:gd name="connsiteY26" fmla="*/ 82487 h 563308"/>
                <a:gd name="connsiteX27" fmla="*/ 308979 w 518994"/>
                <a:gd name="connsiteY27" fmla="*/ 98965 h 563308"/>
                <a:gd name="connsiteX28" fmla="*/ 308979 w 518994"/>
                <a:gd name="connsiteY28" fmla="*/ 183642 h 563308"/>
                <a:gd name="connsiteX29" fmla="*/ 311551 w 518994"/>
                <a:gd name="connsiteY29" fmla="*/ 192500 h 563308"/>
                <a:gd name="connsiteX30" fmla="*/ 356414 w 518994"/>
                <a:gd name="connsiteY30" fmla="*/ 262985 h 563308"/>
                <a:gd name="connsiteX31" fmla="*/ 243066 w 518994"/>
                <a:gd name="connsiteY31" fmla="*/ 284702 h 563308"/>
                <a:gd name="connsiteX32" fmla="*/ 191536 w 518994"/>
                <a:gd name="connsiteY32" fmla="*/ 319087 h 563308"/>
                <a:gd name="connsiteX33" fmla="*/ 114860 w 518994"/>
                <a:gd name="connsiteY33" fmla="*/ 337852 h 563308"/>
                <a:gd name="connsiteX34" fmla="*/ 207443 w 518994"/>
                <a:gd name="connsiteY34" fmla="*/ 192596 h 563308"/>
                <a:gd name="connsiteX35" fmla="*/ 436329 w 518994"/>
                <a:gd name="connsiteY35" fmla="*/ 530352 h 563308"/>
                <a:gd name="connsiteX36" fmla="*/ 82665 w 518994"/>
                <a:gd name="connsiteY36" fmla="*/ 530352 h 563308"/>
                <a:gd name="connsiteX37" fmla="*/ 40851 w 518994"/>
                <a:gd name="connsiteY37" fmla="*/ 454247 h 563308"/>
                <a:gd name="connsiteX38" fmla="*/ 95715 w 518994"/>
                <a:gd name="connsiteY38" fmla="*/ 368237 h 563308"/>
                <a:gd name="connsiteX39" fmla="*/ 127719 w 518994"/>
                <a:gd name="connsiteY39" fmla="*/ 371761 h 563308"/>
                <a:gd name="connsiteX40" fmla="*/ 209919 w 518994"/>
                <a:gd name="connsiteY40" fmla="*/ 346710 h 563308"/>
                <a:gd name="connsiteX41" fmla="*/ 261450 w 518994"/>
                <a:gd name="connsiteY41" fmla="*/ 312325 h 563308"/>
                <a:gd name="connsiteX42" fmla="*/ 386513 w 518994"/>
                <a:gd name="connsiteY42" fmla="*/ 310325 h 563308"/>
                <a:gd name="connsiteX43" fmla="*/ 478048 w 518994"/>
                <a:gd name="connsiteY43" fmla="*/ 454247 h 563308"/>
                <a:gd name="connsiteX44" fmla="*/ 436329 w 518994"/>
                <a:gd name="connsiteY44" fmla="*/ 530352 h 563308"/>
                <a:gd name="connsiteX45" fmla="*/ 436329 w 518994"/>
                <a:gd name="connsiteY45" fmla="*/ 530352 h 563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518994" h="563308" extrusionOk="0">
                  <a:moveTo>
                    <a:pt x="505956" y="436531"/>
                  </a:moveTo>
                  <a:cubicBezTo>
                    <a:pt x="501194" y="429006"/>
                    <a:pt x="346794" y="186404"/>
                    <a:pt x="342031" y="178975"/>
                  </a:cubicBezTo>
                  <a:lnTo>
                    <a:pt x="342031" y="99060"/>
                  </a:lnTo>
                  <a:cubicBezTo>
                    <a:pt x="369368" y="99060"/>
                    <a:pt x="391561" y="76867"/>
                    <a:pt x="391561" y="49530"/>
                  </a:cubicBezTo>
                  <a:cubicBezTo>
                    <a:pt x="391561" y="22193"/>
                    <a:pt x="369368" y="0"/>
                    <a:pt x="342031" y="0"/>
                  </a:cubicBezTo>
                  <a:lnTo>
                    <a:pt x="176963" y="0"/>
                  </a:lnTo>
                  <a:cubicBezTo>
                    <a:pt x="149626" y="0"/>
                    <a:pt x="127433" y="22193"/>
                    <a:pt x="127433" y="49530"/>
                  </a:cubicBezTo>
                  <a:cubicBezTo>
                    <a:pt x="127433" y="76867"/>
                    <a:pt x="149626" y="99060"/>
                    <a:pt x="176963" y="99060"/>
                  </a:cubicBezTo>
                  <a:lnTo>
                    <a:pt x="176963" y="178975"/>
                  </a:lnTo>
                  <a:lnTo>
                    <a:pt x="13038" y="436531"/>
                  </a:lnTo>
                  <a:cubicBezTo>
                    <a:pt x="-21919" y="491490"/>
                    <a:pt x="17514" y="563309"/>
                    <a:pt x="82665" y="563309"/>
                  </a:cubicBezTo>
                  <a:lnTo>
                    <a:pt x="436329" y="563309"/>
                  </a:lnTo>
                  <a:cubicBezTo>
                    <a:pt x="501480" y="563404"/>
                    <a:pt x="540913" y="491490"/>
                    <a:pt x="505956" y="436531"/>
                  </a:cubicBezTo>
                  <a:lnTo>
                    <a:pt x="505956" y="436531"/>
                  </a:lnTo>
                  <a:close/>
                  <a:moveTo>
                    <a:pt x="207443" y="192596"/>
                  </a:moveTo>
                  <a:cubicBezTo>
                    <a:pt x="209157" y="189929"/>
                    <a:pt x="210015" y="186881"/>
                    <a:pt x="210015" y="183737"/>
                  </a:cubicBezTo>
                  <a:lnTo>
                    <a:pt x="210015" y="99060"/>
                  </a:lnTo>
                  <a:cubicBezTo>
                    <a:pt x="219159" y="99060"/>
                    <a:pt x="226493" y="91631"/>
                    <a:pt x="226493" y="82582"/>
                  </a:cubicBezTo>
                  <a:cubicBezTo>
                    <a:pt x="226493" y="73533"/>
                    <a:pt x="219159" y="66008"/>
                    <a:pt x="210015" y="66008"/>
                  </a:cubicBezTo>
                  <a:lnTo>
                    <a:pt x="176963" y="66008"/>
                  </a:lnTo>
                  <a:cubicBezTo>
                    <a:pt x="167819" y="66008"/>
                    <a:pt x="160485" y="58579"/>
                    <a:pt x="160485" y="49530"/>
                  </a:cubicBezTo>
                  <a:cubicBezTo>
                    <a:pt x="160485" y="40386"/>
                    <a:pt x="167914" y="33052"/>
                    <a:pt x="176963" y="33052"/>
                  </a:cubicBezTo>
                  <a:lnTo>
                    <a:pt x="342031" y="33052"/>
                  </a:lnTo>
                  <a:cubicBezTo>
                    <a:pt x="351175" y="33052"/>
                    <a:pt x="358509" y="40481"/>
                    <a:pt x="358509" y="49530"/>
                  </a:cubicBezTo>
                  <a:cubicBezTo>
                    <a:pt x="358509" y="58674"/>
                    <a:pt x="351080" y="66008"/>
                    <a:pt x="342031" y="66008"/>
                  </a:cubicBezTo>
                  <a:lnTo>
                    <a:pt x="308979" y="66008"/>
                  </a:lnTo>
                  <a:cubicBezTo>
                    <a:pt x="299835" y="66008"/>
                    <a:pt x="292501" y="73438"/>
                    <a:pt x="292501" y="82487"/>
                  </a:cubicBezTo>
                  <a:cubicBezTo>
                    <a:pt x="292501" y="91535"/>
                    <a:pt x="299931" y="98965"/>
                    <a:pt x="308979" y="98965"/>
                  </a:cubicBezTo>
                  <a:lnTo>
                    <a:pt x="308979" y="183642"/>
                  </a:lnTo>
                  <a:cubicBezTo>
                    <a:pt x="308979" y="186785"/>
                    <a:pt x="309837" y="189833"/>
                    <a:pt x="311551" y="192500"/>
                  </a:cubicBezTo>
                  <a:lnTo>
                    <a:pt x="356414" y="262985"/>
                  </a:lnTo>
                  <a:cubicBezTo>
                    <a:pt x="318028" y="254794"/>
                    <a:pt x="277166" y="262033"/>
                    <a:pt x="243066" y="284702"/>
                  </a:cubicBezTo>
                  <a:lnTo>
                    <a:pt x="191536" y="319087"/>
                  </a:lnTo>
                  <a:cubicBezTo>
                    <a:pt x="168676" y="334328"/>
                    <a:pt x="141625" y="340805"/>
                    <a:pt x="114860" y="337852"/>
                  </a:cubicBezTo>
                  <a:lnTo>
                    <a:pt x="207443" y="192596"/>
                  </a:lnTo>
                  <a:close/>
                  <a:moveTo>
                    <a:pt x="436329" y="530352"/>
                  </a:moveTo>
                  <a:lnTo>
                    <a:pt x="82665" y="530352"/>
                  </a:lnTo>
                  <a:cubicBezTo>
                    <a:pt x="43518" y="530352"/>
                    <a:pt x="19896" y="487299"/>
                    <a:pt x="40851" y="454247"/>
                  </a:cubicBezTo>
                  <a:lnTo>
                    <a:pt x="95715" y="368237"/>
                  </a:lnTo>
                  <a:cubicBezTo>
                    <a:pt x="106287" y="370618"/>
                    <a:pt x="117051" y="371761"/>
                    <a:pt x="127719" y="371761"/>
                  </a:cubicBezTo>
                  <a:cubicBezTo>
                    <a:pt x="156675" y="371761"/>
                    <a:pt x="185154" y="363284"/>
                    <a:pt x="209919" y="346710"/>
                  </a:cubicBezTo>
                  <a:lnTo>
                    <a:pt x="261450" y="312325"/>
                  </a:lnTo>
                  <a:cubicBezTo>
                    <a:pt x="299359" y="287084"/>
                    <a:pt x="348032" y="286417"/>
                    <a:pt x="386513" y="310325"/>
                  </a:cubicBezTo>
                  <a:lnTo>
                    <a:pt x="478048" y="454247"/>
                  </a:lnTo>
                  <a:cubicBezTo>
                    <a:pt x="499098" y="487299"/>
                    <a:pt x="475476" y="530352"/>
                    <a:pt x="436329" y="530352"/>
                  </a:cubicBezTo>
                  <a:lnTo>
                    <a:pt x="436329" y="530352"/>
                  </a:lnTo>
                  <a:close/>
                </a:path>
              </a:pathLst>
            </a:custGeom>
            <a:solidFill>
              <a:srgbClr val="FFFFFF"/>
            </a:solidFill>
            <a:ln w="10478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cs-CZ"/>
            </a:p>
          </p:txBody>
        </p:sp>
      </p:grpSp>
      <p:grpSp>
        <p:nvGrpSpPr>
          <p:cNvPr id="29" name="Skupina 28">
            <a:extLst>
              <a:ext uri="{FF2B5EF4-FFF2-40B4-BE49-F238E27FC236}">
                <a16:creationId xmlns:a16="http://schemas.microsoft.com/office/drawing/2014/main" id="{4A434DFC-64CC-4F99-8670-AA70F3953B22}"/>
              </a:ext>
            </a:extLst>
          </p:cNvPr>
          <p:cNvGrpSpPr/>
          <p:nvPr/>
        </p:nvGrpSpPr>
        <p:grpSpPr>
          <a:xfrm>
            <a:off x="642112" y="4308685"/>
            <a:ext cx="543600" cy="543600"/>
            <a:chOff x="683568" y="404664"/>
            <a:chExt cx="720000" cy="720000"/>
          </a:xfrm>
        </p:grpSpPr>
        <p:sp>
          <p:nvSpPr>
            <p:cNvPr id="30" name="Volný tvar: obrazec 3">
              <a:extLst>
                <a:ext uri="{FF2B5EF4-FFF2-40B4-BE49-F238E27FC236}">
                  <a16:creationId xmlns:a16="http://schemas.microsoft.com/office/drawing/2014/main" id="{642DE1E5-1BC2-4D43-80A4-6848C95F1418}"/>
                </a:ext>
              </a:extLst>
            </p:cNvPr>
            <p:cNvSpPr/>
            <p:nvPr/>
          </p:nvSpPr>
          <p:spPr bwMode="auto">
            <a:xfrm>
              <a:off x="683568" y="404664"/>
              <a:ext cx="720000" cy="720000"/>
            </a:xfrm>
            <a:custGeom>
              <a:avLst/>
              <a:gdLst>
                <a:gd name="connsiteX0" fmla="*/ 0 w 1241964"/>
                <a:gd name="connsiteY0" fmla="*/ 0 h 1241964"/>
                <a:gd name="connsiteX1" fmla="*/ 1241965 w 1241964"/>
                <a:gd name="connsiteY1" fmla="*/ 0 h 1241964"/>
                <a:gd name="connsiteX2" fmla="*/ 1241965 w 1241964"/>
                <a:gd name="connsiteY2" fmla="*/ 1241965 h 1241964"/>
                <a:gd name="connsiteX3" fmla="*/ 0 w 1241964"/>
                <a:gd name="connsiteY3" fmla="*/ 1241965 h 1241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1964" h="1241964" extrusionOk="0">
                  <a:moveTo>
                    <a:pt x="0" y="0"/>
                  </a:moveTo>
                  <a:lnTo>
                    <a:pt x="1241965" y="0"/>
                  </a:lnTo>
                  <a:lnTo>
                    <a:pt x="1241965" y="1241965"/>
                  </a:lnTo>
                  <a:lnTo>
                    <a:pt x="0" y="1241965"/>
                  </a:lnTo>
                  <a:close/>
                </a:path>
              </a:pathLst>
            </a:custGeom>
            <a:solidFill>
              <a:srgbClr val="595432"/>
            </a:solidFill>
            <a:ln w="10478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cs-CZ" dirty="0"/>
            </a:p>
          </p:txBody>
        </p:sp>
        <p:grpSp>
          <p:nvGrpSpPr>
            <p:cNvPr id="31" name="Grafický objekt 33">
              <a:extLst>
                <a:ext uri="{FF2B5EF4-FFF2-40B4-BE49-F238E27FC236}">
                  <a16:creationId xmlns:a16="http://schemas.microsoft.com/office/drawing/2014/main" id="{7831B64C-E34C-4F1C-BB65-2641B587ED3A}"/>
                </a:ext>
              </a:extLst>
            </p:cNvPr>
            <p:cNvGrpSpPr/>
            <p:nvPr/>
          </p:nvGrpSpPr>
          <p:grpSpPr bwMode="auto">
            <a:xfrm>
              <a:off x="818037" y="563576"/>
              <a:ext cx="451061" cy="423510"/>
              <a:chOff x="985722" y="3099156"/>
              <a:chExt cx="595693" cy="559308"/>
            </a:xfrm>
            <a:solidFill>
              <a:srgbClr val="FFFFFF"/>
            </a:solidFill>
          </p:grpSpPr>
          <p:sp>
            <p:nvSpPr>
              <p:cNvPr id="32" name="Volný tvar: obrazec 64">
                <a:extLst>
                  <a:ext uri="{FF2B5EF4-FFF2-40B4-BE49-F238E27FC236}">
                    <a16:creationId xmlns:a16="http://schemas.microsoft.com/office/drawing/2014/main" id="{EEDD8245-F661-4309-8066-12D3AE4849AB}"/>
                  </a:ext>
                </a:extLst>
              </p:cNvPr>
              <p:cNvSpPr/>
              <p:nvPr/>
            </p:nvSpPr>
            <p:spPr bwMode="auto">
              <a:xfrm>
                <a:off x="985817" y="3332137"/>
                <a:ext cx="595598" cy="221646"/>
              </a:xfrm>
              <a:custGeom>
                <a:avLst/>
                <a:gdLst>
                  <a:gd name="connsiteX0" fmla="*/ 541211 w 595598"/>
                  <a:gd name="connsiteY0" fmla="*/ 0 h 221646"/>
                  <a:gd name="connsiteX1" fmla="*/ 297751 w 595598"/>
                  <a:gd name="connsiteY1" fmla="*/ 158591 h 221646"/>
                  <a:gd name="connsiteX2" fmla="*/ 54388 w 595598"/>
                  <a:gd name="connsiteY2" fmla="*/ 0 h 221646"/>
                  <a:gd name="connsiteX3" fmla="*/ 0 w 595598"/>
                  <a:gd name="connsiteY3" fmla="*/ 28289 h 221646"/>
                  <a:gd name="connsiteX4" fmla="*/ 297751 w 595598"/>
                  <a:gd name="connsiteY4" fmla="*/ 221647 h 221646"/>
                  <a:gd name="connsiteX5" fmla="*/ 595598 w 595598"/>
                  <a:gd name="connsiteY5" fmla="*/ 28384 h 221646"/>
                  <a:gd name="connsiteX6" fmla="*/ 541211 w 595598"/>
                  <a:gd name="connsiteY6" fmla="*/ 0 h 221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95598" h="221646" extrusionOk="0">
                    <a:moveTo>
                      <a:pt x="541211" y="0"/>
                    </a:moveTo>
                    <a:lnTo>
                      <a:pt x="297751" y="158591"/>
                    </a:lnTo>
                    <a:lnTo>
                      <a:pt x="54388" y="0"/>
                    </a:lnTo>
                    <a:lnTo>
                      <a:pt x="0" y="28289"/>
                    </a:lnTo>
                    <a:lnTo>
                      <a:pt x="297751" y="221647"/>
                    </a:lnTo>
                    <a:lnTo>
                      <a:pt x="595598" y="28384"/>
                    </a:lnTo>
                    <a:lnTo>
                      <a:pt x="541211" y="0"/>
                    </a:lnTo>
                    <a:close/>
                  </a:path>
                </a:pathLst>
              </a:custGeom>
              <a:solidFill>
                <a:srgbClr val="FFFFFF"/>
              </a:solidFill>
              <a:ln w="104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>
                  <a:defRPr/>
                </a:pPr>
                <a:endParaRPr lang="cs-CZ"/>
              </a:p>
            </p:txBody>
          </p:sp>
          <p:sp>
            <p:nvSpPr>
              <p:cNvPr id="33" name="Volný tvar: obrazec 65">
                <a:extLst>
                  <a:ext uri="{FF2B5EF4-FFF2-40B4-BE49-F238E27FC236}">
                    <a16:creationId xmlns:a16="http://schemas.microsoft.com/office/drawing/2014/main" id="{44EBCD4C-F640-4604-94D0-1528FCB7E181}"/>
                  </a:ext>
                </a:extLst>
              </p:cNvPr>
              <p:cNvSpPr/>
              <p:nvPr/>
            </p:nvSpPr>
            <p:spPr bwMode="auto">
              <a:xfrm>
                <a:off x="985817" y="3436817"/>
                <a:ext cx="595598" cy="221646"/>
              </a:xfrm>
              <a:custGeom>
                <a:avLst/>
                <a:gdLst>
                  <a:gd name="connsiteX0" fmla="*/ 541211 w 595598"/>
                  <a:gd name="connsiteY0" fmla="*/ 0 h 221646"/>
                  <a:gd name="connsiteX1" fmla="*/ 297751 w 595598"/>
                  <a:gd name="connsiteY1" fmla="*/ 158591 h 221646"/>
                  <a:gd name="connsiteX2" fmla="*/ 54388 w 595598"/>
                  <a:gd name="connsiteY2" fmla="*/ 0 h 221646"/>
                  <a:gd name="connsiteX3" fmla="*/ 0 w 595598"/>
                  <a:gd name="connsiteY3" fmla="*/ 28289 h 221646"/>
                  <a:gd name="connsiteX4" fmla="*/ 297751 w 595598"/>
                  <a:gd name="connsiteY4" fmla="*/ 221647 h 221646"/>
                  <a:gd name="connsiteX5" fmla="*/ 595598 w 595598"/>
                  <a:gd name="connsiteY5" fmla="*/ 28384 h 221646"/>
                  <a:gd name="connsiteX6" fmla="*/ 541211 w 595598"/>
                  <a:gd name="connsiteY6" fmla="*/ 0 h 2216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95598" h="221646" extrusionOk="0">
                    <a:moveTo>
                      <a:pt x="541211" y="0"/>
                    </a:moveTo>
                    <a:lnTo>
                      <a:pt x="297751" y="158591"/>
                    </a:lnTo>
                    <a:lnTo>
                      <a:pt x="54388" y="0"/>
                    </a:lnTo>
                    <a:lnTo>
                      <a:pt x="0" y="28289"/>
                    </a:lnTo>
                    <a:lnTo>
                      <a:pt x="297751" y="221647"/>
                    </a:lnTo>
                    <a:lnTo>
                      <a:pt x="595598" y="28384"/>
                    </a:lnTo>
                    <a:lnTo>
                      <a:pt x="541211" y="0"/>
                    </a:lnTo>
                    <a:close/>
                  </a:path>
                </a:pathLst>
              </a:custGeom>
              <a:solidFill>
                <a:srgbClr val="FFFFFF"/>
              </a:solidFill>
              <a:ln w="104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>
                  <a:defRPr/>
                </a:pPr>
                <a:endParaRPr lang="cs-CZ"/>
              </a:p>
            </p:txBody>
          </p:sp>
          <p:sp>
            <p:nvSpPr>
              <p:cNvPr id="34" name="Volný tvar: obrazec 66">
                <a:extLst>
                  <a:ext uri="{FF2B5EF4-FFF2-40B4-BE49-F238E27FC236}">
                    <a16:creationId xmlns:a16="http://schemas.microsoft.com/office/drawing/2014/main" id="{94A51969-AA04-460C-9B9E-F9D3EA361512}"/>
                  </a:ext>
                </a:extLst>
              </p:cNvPr>
              <p:cNvSpPr/>
              <p:nvPr/>
            </p:nvSpPr>
            <p:spPr bwMode="auto">
              <a:xfrm>
                <a:off x="1112023" y="3160401"/>
                <a:ext cx="136302" cy="82962"/>
              </a:xfrm>
              <a:custGeom>
                <a:avLst/>
                <a:gdLst>
                  <a:gd name="connsiteX0" fmla="*/ 54197 w 136302"/>
                  <a:gd name="connsiteY0" fmla="*/ 0 h 82962"/>
                  <a:gd name="connsiteX1" fmla="*/ 0 w 136302"/>
                  <a:gd name="connsiteY1" fmla="*/ 28861 h 82962"/>
                  <a:gd name="connsiteX2" fmla="*/ 83630 w 136302"/>
                  <a:gd name="connsiteY2" fmla="*/ 82963 h 82962"/>
                  <a:gd name="connsiteX3" fmla="*/ 136303 w 136302"/>
                  <a:gd name="connsiteY3" fmla="*/ 50864 h 82962"/>
                  <a:gd name="connsiteX4" fmla="*/ 54197 w 136302"/>
                  <a:gd name="connsiteY4" fmla="*/ 0 h 82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6302" h="82962" extrusionOk="0">
                    <a:moveTo>
                      <a:pt x="54197" y="0"/>
                    </a:moveTo>
                    <a:lnTo>
                      <a:pt x="0" y="28861"/>
                    </a:lnTo>
                    <a:lnTo>
                      <a:pt x="83630" y="82963"/>
                    </a:lnTo>
                    <a:lnTo>
                      <a:pt x="136303" y="50864"/>
                    </a:lnTo>
                    <a:lnTo>
                      <a:pt x="54197" y="0"/>
                    </a:lnTo>
                    <a:close/>
                  </a:path>
                </a:pathLst>
              </a:custGeom>
              <a:solidFill>
                <a:srgbClr val="FFFFFF"/>
              </a:solidFill>
              <a:ln w="104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>
                  <a:defRPr/>
                </a:pPr>
                <a:endParaRPr lang="cs-CZ"/>
              </a:p>
            </p:txBody>
          </p:sp>
          <p:sp>
            <p:nvSpPr>
              <p:cNvPr id="35" name="Volný tvar: obrazec 67">
                <a:extLst>
                  <a:ext uri="{FF2B5EF4-FFF2-40B4-BE49-F238E27FC236}">
                    <a16:creationId xmlns:a16="http://schemas.microsoft.com/office/drawing/2014/main" id="{7CCD7544-EAB6-4A25-99DE-3ADF2CE6B9E5}"/>
                  </a:ext>
                </a:extLst>
              </p:cNvPr>
              <p:cNvSpPr/>
              <p:nvPr/>
            </p:nvSpPr>
            <p:spPr bwMode="auto">
              <a:xfrm>
                <a:off x="1110214" y="3284512"/>
                <a:ext cx="141160" cy="89915"/>
              </a:xfrm>
              <a:custGeom>
                <a:avLst/>
                <a:gdLst>
                  <a:gd name="connsiteX0" fmla="*/ 84868 w 141160"/>
                  <a:gd name="connsiteY0" fmla="*/ 0 h 89915"/>
                  <a:gd name="connsiteX1" fmla="*/ 0 w 141160"/>
                  <a:gd name="connsiteY1" fmla="*/ 51721 h 89915"/>
                  <a:gd name="connsiteX2" fmla="*/ 58579 w 141160"/>
                  <a:gd name="connsiteY2" fmla="*/ 89916 h 89915"/>
                  <a:gd name="connsiteX3" fmla="*/ 141161 w 141160"/>
                  <a:gd name="connsiteY3" fmla="*/ 36481 h 89915"/>
                  <a:gd name="connsiteX4" fmla="*/ 84868 w 141160"/>
                  <a:gd name="connsiteY4" fmla="*/ 0 h 89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1160" h="89915" extrusionOk="0">
                    <a:moveTo>
                      <a:pt x="84868" y="0"/>
                    </a:moveTo>
                    <a:lnTo>
                      <a:pt x="0" y="51721"/>
                    </a:lnTo>
                    <a:lnTo>
                      <a:pt x="58579" y="89916"/>
                    </a:lnTo>
                    <a:lnTo>
                      <a:pt x="141161" y="36481"/>
                    </a:lnTo>
                    <a:lnTo>
                      <a:pt x="84868" y="0"/>
                    </a:lnTo>
                    <a:close/>
                  </a:path>
                </a:pathLst>
              </a:custGeom>
              <a:solidFill>
                <a:srgbClr val="FFFFFF"/>
              </a:solidFill>
              <a:ln w="104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>
                  <a:defRPr/>
                </a:pPr>
                <a:endParaRPr lang="cs-CZ"/>
              </a:p>
            </p:txBody>
          </p:sp>
          <p:sp>
            <p:nvSpPr>
              <p:cNvPr id="36" name="Volný tvar: obrazec 68">
                <a:extLst>
                  <a:ext uri="{FF2B5EF4-FFF2-40B4-BE49-F238E27FC236}">
                    <a16:creationId xmlns:a16="http://schemas.microsoft.com/office/drawing/2014/main" id="{EE660775-2A4F-43C5-8B92-16B391F4909D}"/>
                  </a:ext>
                </a:extLst>
              </p:cNvPr>
              <p:cNvSpPr/>
              <p:nvPr/>
            </p:nvSpPr>
            <p:spPr bwMode="auto">
              <a:xfrm>
                <a:off x="1228228" y="3231839"/>
                <a:ext cx="108394" cy="68389"/>
              </a:xfrm>
              <a:custGeom>
                <a:avLst/>
                <a:gdLst>
                  <a:gd name="connsiteX0" fmla="*/ 53435 w 108394"/>
                  <a:gd name="connsiteY0" fmla="*/ 0 h 68389"/>
                  <a:gd name="connsiteX1" fmla="*/ 0 w 108394"/>
                  <a:gd name="connsiteY1" fmla="*/ 32575 h 68389"/>
                  <a:gd name="connsiteX2" fmla="*/ 55340 w 108394"/>
                  <a:gd name="connsiteY2" fmla="*/ 68390 h 68389"/>
                  <a:gd name="connsiteX3" fmla="*/ 108394 w 108394"/>
                  <a:gd name="connsiteY3" fmla="*/ 34099 h 68389"/>
                  <a:gd name="connsiteX4" fmla="*/ 53435 w 108394"/>
                  <a:gd name="connsiteY4" fmla="*/ 0 h 68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8394" h="68389" extrusionOk="0">
                    <a:moveTo>
                      <a:pt x="53435" y="0"/>
                    </a:moveTo>
                    <a:lnTo>
                      <a:pt x="0" y="32575"/>
                    </a:lnTo>
                    <a:lnTo>
                      <a:pt x="55340" y="68390"/>
                    </a:lnTo>
                    <a:lnTo>
                      <a:pt x="108394" y="34099"/>
                    </a:lnTo>
                    <a:lnTo>
                      <a:pt x="53435" y="0"/>
                    </a:lnTo>
                    <a:close/>
                  </a:path>
                </a:pathLst>
              </a:custGeom>
              <a:solidFill>
                <a:srgbClr val="FFFFFF"/>
              </a:solidFill>
              <a:ln w="104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>
                  <a:defRPr/>
                </a:pPr>
                <a:endParaRPr lang="cs-CZ"/>
              </a:p>
            </p:txBody>
          </p:sp>
          <p:sp>
            <p:nvSpPr>
              <p:cNvPr id="37" name="Volný tvar: obrazec 69">
                <a:extLst>
                  <a:ext uri="{FF2B5EF4-FFF2-40B4-BE49-F238E27FC236}">
                    <a16:creationId xmlns:a16="http://schemas.microsoft.com/office/drawing/2014/main" id="{942B60D6-93B9-4C5A-8000-E4CCBB0AC892}"/>
                  </a:ext>
                </a:extLst>
              </p:cNvPr>
              <p:cNvSpPr/>
              <p:nvPr/>
            </p:nvSpPr>
            <p:spPr bwMode="auto">
              <a:xfrm>
                <a:off x="1315668" y="3286227"/>
                <a:ext cx="138017" cy="88201"/>
              </a:xfrm>
              <a:custGeom>
                <a:avLst/>
                <a:gdLst>
                  <a:gd name="connsiteX0" fmla="*/ 53721 w 138017"/>
                  <a:gd name="connsiteY0" fmla="*/ 0 h 88201"/>
                  <a:gd name="connsiteX1" fmla="*/ 0 w 138017"/>
                  <a:gd name="connsiteY1" fmla="*/ 34766 h 88201"/>
                  <a:gd name="connsiteX2" fmla="*/ 82582 w 138017"/>
                  <a:gd name="connsiteY2" fmla="*/ 88201 h 88201"/>
                  <a:gd name="connsiteX3" fmla="*/ 138017 w 138017"/>
                  <a:gd name="connsiteY3" fmla="*/ 52102 h 88201"/>
                  <a:gd name="connsiteX4" fmla="*/ 53721 w 138017"/>
                  <a:gd name="connsiteY4" fmla="*/ 0 h 882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8017" h="88201" extrusionOk="0">
                    <a:moveTo>
                      <a:pt x="53721" y="0"/>
                    </a:moveTo>
                    <a:lnTo>
                      <a:pt x="0" y="34766"/>
                    </a:lnTo>
                    <a:lnTo>
                      <a:pt x="82582" y="88201"/>
                    </a:lnTo>
                    <a:lnTo>
                      <a:pt x="138017" y="52102"/>
                    </a:lnTo>
                    <a:lnTo>
                      <a:pt x="53721" y="0"/>
                    </a:lnTo>
                    <a:close/>
                  </a:path>
                </a:pathLst>
              </a:custGeom>
              <a:solidFill>
                <a:srgbClr val="FFFFFF"/>
              </a:solidFill>
              <a:ln w="104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>
                  <a:defRPr/>
                </a:pPr>
                <a:endParaRPr lang="cs-CZ"/>
              </a:p>
            </p:txBody>
          </p:sp>
          <p:sp>
            <p:nvSpPr>
              <p:cNvPr id="38" name="Volný tvar: obrazec 70">
                <a:extLst>
                  <a:ext uri="{FF2B5EF4-FFF2-40B4-BE49-F238E27FC236}">
                    <a16:creationId xmlns:a16="http://schemas.microsoft.com/office/drawing/2014/main" id="{23C8818E-4B98-45F7-8B49-4F87E9FFFCE5}"/>
                  </a:ext>
                </a:extLst>
              </p:cNvPr>
              <p:cNvSpPr/>
              <p:nvPr/>
            </p:nvSpPr>
            <p:spPr bwMode="auto">
              <a:xfrm>
                <a:off x="1315096" y="3159925"/>
                <a:ext cx="139922" cy="84963"/>
              </a:xfrm>
              <a:custGeom>
                <a:avLst/>
                <a:gdLst>
                  <a:gd name="connsiteX0" fmla="*/ 84773 w 139922"/>
                  <a:gd name="connsiteY0" fmla="*/ 0 h 84963"/>
                  <a:gd name="connsiteX1" fmla="*/ 0 w 139922"/>
                  <a:gd name="connsiteY1" fmla="*/ 51626 h 84963"/>
                  <a:gd name="connsiteX2" fmla="*/ 53911 w 139922"/>
                  <a:gd name="connsiteY2" fmla="*/ 84963 h 84963"/>
                  <a:gd name="connsiteX3" fmla="*/ 139922 w 139922"/>
                  <a:gd name="connsiteY3" fmla="*/ 29337 h 84963"/>
                  <a:gd name="connsiteX4" fmla="*/ 84773 w 139922"/>
                  <a:gd name="connsiteY4" fmla="*/ 0 h 849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9922" h="84963" extrusionOk="0">
                    <a:moveTo>
                      <a:pt x="84773" y="0"/>
                    </a:moveTo>
                    <a:lnTo>
                      <a:pt x="0" y="51626"/>
                    </a:lnTo>
                    <a:lnTo>
                      <a:pt x="53911" y="84963"/>
                    </a:lnTo>
                    <a:lnTo>
                      <a:pt x="139922" y="29337"/>
                    </a:lnTo>
                    <a:lnTo>
                      <a:pt x="84773" y="0"/>
                    </a:lnTo>
                    <a:close/>
                  </a:path>
                </a:pathLst>
              </a:custGeom>
              <a:solidFill>
                <a:srgbClr val="FFFFFF"/>
              </a:solidFill>
              <a:ln w="104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>
                  <a:defRPr/>
                </a:pPr>
                <a:endParaRPr lang="cs-CZ"/>
              </a:p>
            </p:txBody>
          </p:sp>
          <p:sp>
            <p:nvSpPr>
              <p:cNvPr id="39" name="Volný tvar: obrazec 71">
                <a:extLst>
                  <a:ext uri="{FF2B5EF4-FFF2-40B4-BE49-F238E27FC236}">
                    <a16:creationId xmlns:a16="http://schemas.microsoft.com/office/drawing/2014/main" id="{FB9B6388-B573-40FD-BEE9-78FF81611E4C}"/>
                  </a:ext>
                </a:extLst>
              </p:cNvPr>
              <p:cNvSpPr/>
              <p:nvPr/>
            </p:nvSpPr>
            <p:spPr bwMode="auto">
              <a:xfrm>
                <a:off x="1200796" y="3341757"/>
                <a:ext cx="165354" cy="107442"/>
              </a:xfrm>
              <a:custGeom>
                <a:avLst/>
                <a:gdLst>
                  <a:gd name="connsiteX0" fmla="*/ 82677 w 165354"/>
                  <a:gd name="connsiteY0" fmla="*/ 0 h 107442"/>
                  <a:gd name="connsiteX1" fmla="*/ 0 w 165354"/>
                  <a:gd name="connsiteY1" fmla="*/ 53531 h 107442"/>
                  <a:gd name="connsiteX2" fmla="*/ 82677 w 165354"/>
                  <a:gd name="connsiteY2" fmla="*/ 107442 h 107442"/>
                  <a:gd name="connsiteX3" fmla="*/ 165354 w 165354"/>
                  <a:gd name="connsiteY3" fmla="*/ 53531 h 107442"/>
                  <a:gd name="connsiteX4" fmla="*/ 82677 w 165354"/>
                  <a:gd name="connsiteY4" fmla="*/ 0 h 107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5354" h="107442" extrusionOk="0">
                    <a:moveTo>
                      <a:pt x="82677" y="0"/>
                    </a:moveTo>
                    <a:lnTo>
                      <a:pt x="0" y="53531"/>
                    </a:lnTo>
                    <a:lnTo>
                      <a:pt x="82677" y="107442"/>
                    </a:lnTo>
                    <a:lnTo>
                      <a:pt x="165354" y="53531"/>
                    </a:lnTo>
                    <a:lnTo>
                      <a:pt x="82677" y="0"/>
                    </a:lnTo>
                    <a:close/>
                  </a:path>
                </a:pathLst>
              </a:custGeom>
              <a:solidFill>
                <a:srgbClr val="FFFFFF"/>
              </a:solidFill>
              <a:ln w="104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>
                  <a:defRPr/>
                </a:pPr>
                <a:endParaRPr lang="cs-CZ"/>
              </a:p>
            </p:txBody>
          </p:sp>
          <p:sp>
            <p:nvSpPr>
              <p:cNvPr id="40" name="Volný tvar: obrazec 72">
                <a:extLst>
                  <a:ext uri="{FF2B5EF4-FFF2-40B4-BE49-F238E27FC236}">
                    <a16:creationId xmlns:a16="http://schemas.microsoft.com/office/drawing/2014/main" id="{321C35F4-F5A0-420E-81B7-69CF30DB900E}"/>
                  </a:ext>
                </a:extLst>
              </p:cNvPr>
              <p:cNvSpPr/>
              <p:nvPr/>
            </p:nvSpPr>
            <p:spPr bwMode="auto">
              <a:xfrm>
                <a:off x="985722" y="3208026"/>
                <a:ext cx="176879" cy="107060"/>
              </a:xfrm>
              <a:custGeom>
                <a:avLst/>
                <a:gdLst>
                  <a:gd name="connsiteX0" fmla="*/ 91059 w 176879"/>
                  <a:gd name="connsiteY0" fmla="*/ 0 h 107060"/>
                  <a:gd name="connsiteX1" fmla="*/ 0 w 176879"/>
                  <a:gd name="connsiteY1" fmla="*/ 47816 h 107060"/>
                  <a:gd name="connsiteX2" fmla="*/ 92107 w 176879"/>
                  <a:gd name="connsiteY2" fmla="*/ 107061 h 107060"/>
                  <a:gd name="connsiteX3" fmla="*/ 176879 w 176879"/>
                  <a:gd name="connsiteY3" fmla="*/ 55436 h 107060"/>
                  <a:gd name="connsiteX4" fmla="*/ 91059 w 176879"/>
                  <a:gd name="connsiteY4" fmla="*/ 0 h 1070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6879" h="107060" extrusionOk="0">
                    <a:moveTo>
                      <a:pt x="91059" y="0"/>
                    </a:moveTo>
                    <a:lnTo>
                      <a:pt x="0" y="47816"/>
                    </a:lnTo>
                    <a:lnTo>
                      <a:pt x="92107" y="107061"/>
                    </a:lnTo>
                    <a:lnTo>
                      <a:pt x="176879" y="55436"/>
                    </a:lnTo>
                    <a:lnTo>
                      <a:pt x="91059" y="0"/>
                    </a:lnTo>
                    <a:close/>
                  </a:path>
                </a:pathLst>
              </a:custGeom>
              <a:solidFill>
                <a:srgbClr val="FFFFFF"/>
              </a:solidFill>
              <a:ln w="104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>
                  <a:defRPr/>
                </a:pPr>
                <a:endParaRPr lang="cs-CZ"/>
              </a:p>
            </p:txBody>
          </p:sp>
          <p:sp>
            <p:nvSpPr>
              <p:cNvPr id="41" name="Volný tvar: obrazec 73">
                <a:extLst>
                  <a:ext uri="{FF2B5EF4-FFF2-40B4-BE49-F238E27FC236}">
                    <a16:creationId xmlns:a16="http://schemas.microsoft.com/office/drawing/2014/main" id="{EC1DB755-0CC4-475B-8350-BA701C402D05}"/>
                  </a:ext>
                </a:extLst>
              </p:cNvPr>
              <p:cNvSpPr/>
              <p:nvPr/>
            </p:nvSpPr>
            <p:spPr bwMode="auto">
              <a:xfrm>
                <a:off x="1201844" y="3099156"/>
                <a:ext cx="162115" cy="91725"/>
              </a:xfrm>
              <a:custGeom>
                <a:avLst/>
                <a:gdLst>
                  <a:gd name="connsiteX0" fmla="*/ 81629 w 162115"/>
                  <a:gd name="connsiteY0" fmla="*/ 0 h 91725"/>
                  <a:gd name="connsiteX1" fmla="*/ 0 w 162115"/>
                  <a:gd name="connsiteY1" fmla="*/ 42291 h 91725"/>
                  <a:gd name="connsiteX2" fmla="*/ 79915 w 162115"/>
                  <a:gd name="connsiteY2" fmla="*/ 91726 h 91725"/>
                  <a:gd name="connsiteX3" fmla="*/ 162116 w 162115"/>
                  <a:gd name="connsiteY3" fmla="*/ 41719 h 91725"/>
                  <a:gd name="connsiteX4" fmla="*/ 81629 w 162115"/>
                  <a:gd name="connsiteY4" fmla="*/ 0 h 91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2115" h="91725" extrusionOk="0">
                    <a:moveTo>
                      <a:pt x="81629" y="0"/>
                    </a:moveTo>
                    <a:lnTo>
                      <a:pt x="0" y="42291"/>
                    </a:lnTo>
                    <a:lnTo>
                      <a:pt x="79915" y="91726"/>
                    </a:lnTo>
                    <a:lnTo>
                      <a:pt x="162116" y="41719"/>
                    </a:lnTo>
                    <a:lnTo>
                      <a:pt x="81629" y="0"/>
                    </a:lnTo>
                    <a:close/>
                  </a:path>
                </a:pathLst>
              </a:custGeom>
              <a:solidFill>
                <a:srgbClr val="FFFFFF"/>
              </a:solidFill>
              <a:ln w="104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>
                  <a:defRPr/>
                </a:pPr>
                <a:endParaRPr lang="cs-CZ"/>
              </a:p>
            </p:txBody>
          </p:sp>
          <p:sp>
            <p:nvSpPr>
              <p:cNvPr id="42" name="Volný tvar: obrazec 74">
                <a:extLst>
                  <a:ext uri="{FF2B5EF4-FFF2-40B4-BE49-F238E27FC236}">
                    <a16:creationId xmlns:a16="http://schemas.microsoft.com/office/drawing/2014/main" id="{8B7EE1E3-67C7-473D-A0E8-15A2BC37D481}"/>
                  </a:ext>
                </a:extLst>
              </p:cNvPr>
              <p:cNvSpPr/>
              <p:nvPr/>
            </p:nvSpPr>
            <p:spPr bwMode="auto">
              <a:xfrm>
                <a:off x="1401774" y="3208026"/>
                <a:ext cx="179546" cy="109347"/>
              </a:xfrm>
              <a:custGeom>
                <a:avLst/>
                <a:gdLst>
                  <a:gd name="connsiteX0" fmla="*/ 88392 w 179546"/>
                  <a:gd name="connsiteY0" fmla="*/ 0 h 109347"/>
                  <a:gd name="connsiteX1" fmla="*/ 0 w 179546"/>
                  <a:gd name="connsiteY1" fmla="*/ 57245 h 109347"/>
                  <a:gd name="connsiteX2" fmla="*/ 84106 w 179546"/>
                  <a:gd name="connsiteY2" fmla="*/ 109347 h 109347"/>
                  <a:gd name="connsiteX3" fmla="*/ 179546 w 179546"/>
                  <a:gd name="connsiteY3" fmla="*/ 47911 h 109347"/>
                  <a:gd name="connsiteX4" fmla="*/ 88392 w 179546"/>
                  <a:gd name="connsiteY4" fmla="*/ 0 h 1093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9546" h="109347" extrusionOk="0">
                    <a:moveTo>
                      <a:pt x="88392" y="0"/>
                    </a:moveTo>
                    <a:lnTo>
                      <a:pt x="0" y="57245"/>
                    </a:lnTo>
                    <a:lnTo>
                      <a:pt x="84106" y="109347"/>
                    </a:lnTo>
                    <a:lnTo>
                      <a:pt x="179546" y="47911"/>
                    </a:lnTo>
                    <a:lnTo>
                      <a:pt x="88392" y="0"/>
                    </a:lnTo>
                    <a:close/>
                  </a:path>
                </a:pathLst>
              </a:custGeom>
              <a:solidFill>
                <a:srgbClr val="FFFFFF"/>
              </a:solidFill>
              <a:ln w="104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>
                  <a:defRPr/>
                </a:pPr>
                <a:endParaRPr lang="cs-CZ"/>
              </a:p>
            </p:txBody>
          </p:sp>
        </p:grpSp>
      </p:grpSp>
      <p:grpSp>
        <p:nvGrpSpPr>
          <p:cNvPr id="43" name="Skupina 42">
            <a:extLst>
              <a:ext uri="{FF2B5EF4-FFF2-40B4-BE49-F238E27FC236}">
                <a16:creationId xmlns:a16="http://schemas.microsoft.com/office/drawing/2014/main" id="{641DF75D-6CC2-4F1E-9909-D7706EA8F5F3}"/>
              </a:ext>
            </a:extLst>
          </p:cNvPr>
          <p:cNvGrpSpPr/>
          <p:nvPr/>
        </p:nvGrpSpPr>
        <p:grpSpPr>
          <a:xfrm>
            <a:off x="642112" y="5641696"/>
            <a:ext cx="543600" cy="543600"/>
            <a:chOff x="683568" y="404664"/>
            <a:chExt cx="720000" cy="720000"/>
          </a:xfrm>
        </p:grpSpPr>
        <p:sp>
          <p:nvSpPr>
            <p:cNvPr id="44" name="Volný tvar: obrazec 3">
              <a:extLst>
                <a:ext uri="{FF2B5EF4-FFF2-40B4-BE49-F238E27FC236}">
                  <a16:creationId xmlns:a16="http://schemas.microsoft.com/office/drawing/2014/main" id="{3996C4D7-95DF-474A-BB6D-72D9967FA5D9}"/>
                </a:ext>
              </a:extLst>
            </p:cNvPr>
            <p:cNvSpPr/>
            <p:nvPr/>
          </p:nvSpPr>
          <p:spPr bwMode="auto">
            <a:xfrm>
              <a:off x="683568" y="404664"/>
              <a:ext cx="720000" cy="720000"/>
            </a:xfrm>
            <a:custGeom>
              <a:avLst/>
              <a:gdLst>
                <a:gd name="connsiteX0" fmla="*/ 0 w 1241964"/>
                <a:gd name="connsiteY0" fmla="*/ 0 h 1241964"/>
                <a:gd name="connsiteX1" fmla="*/ 1241965 w 1241964"/>
                <a:gd name="connsiteY1" fmla="*/ 0 h 1241964"/>
                <a:gd name="connsiteX2" fmla="*/ 1241965 w 1241964"/>
                <a:gd name="connsiteY2" fmla="*/ 1241965 h 1241964"/>
                <a:gd name="connsiteX3" fmla="*/ 0 w 1241964"/>
                <a:gd name="connsiteY3" fmla="*/ 1241965 h 1241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1964" h="1241964" extrusionOk="0">
                  <a:moveTo>
                    <a:pt x="0" y="0"/>
                  </a:moveTo>
                  <a:lnTo>
                    <a:pt x="1241965" y="0"/>
                  </a:lnTo>
                  <a:lnTo>
                    <a:pt x="1241965" y="1241965"/>
                  </a:lnTo>
                  <a:lnTo>
                    <a:pt x="0" y="1241965"/>
                  </a:lnTo>
                  <a:close/>
                </a:path>
              </a:pathLst>
            </a:custGeom>
            <a:solidFill>
              <a:srgbClr val="EE7AAE"/>
            </a:solidFill>
            <a:ln w="10478" cap="flat">
              <a:noFill/>
              <a:prstDash val="solid"/>
              <a:miter/>
            </a:ln>
          </p:spPr>
          <p:txBody>
            <a:bodyPr rtlCol="0" anchor="ctr"/>
            <a:lstStyle/>
            <a:p>
              <a:pPr>
                <a:defRPr/>
              </a:pPr>
              <a:endParaRPr lang="cs-CZ" dirty="0"/>
            </a:p>
          </p:txBody>
        </p:sp>
        <p:grpSp>
          <p:nvGrpSpPr>
            <p:cNvPr id="45" name="Skupina 44">
              <a:extLst>
                <a:ext uri="{FF2B5EF4-FFF2-40B4-BE49-F238E27FC236}">
                  <a16:creationId xmlns:a16="http://schemas.microsoft.com/office/drawing/2014/main" id="{3C03382B-7EF2-4363-AEEB-374BF7EBC52C}"/>
                </a:ext>
              </a:extLst>
            </p:cNvPr>
            <p:cNvGrpSpPr/>
            <p:nvPr/>
          </p:nvGrpSpPr>
          <p:grpSpPr>
            <a:xfrm>
              <a:off x="850395" y="568485"/>
              <a:ext cx="413761" cy="413692"/>
              <a:chOff x="6053059" y="2783546"/>
              <a:chExt cx="626000" cy="625895"/>
            </a:xfrm>
          </p:grpSpPr>
          <p:sp>
            <p:nvSpPr>
              <p:cNvPr id="46" name="Volný tvar: obrazec 91">
                <a:extLst>
                  <a:ext uri="{FF2B5EF4-FFF2-40B4-BE49-F238E27FC236}">
                    <a16:creationId xmlns:a16="http://schemas.microsoft.com/office/drawing/2014/main" id="{6A5062CE-6BCA-4CF9-9873-4C3A9068E087}"/>
                  </a:ext>
                </a:extLst>
              </p:cNvPr>
              <p:cNvSpPr/>
              <p:nvPr/>
            </p:nvSpPr>
            <p:spPr bwMode="auto">
              <a:xfrm>
                <a:off x="6157322" y="2783546"/>
                <a:ext cx="260815" cy="260816"/>
              </a:xfrm>
              <a:custGeom>
                <a:avLst/>
                <a:gdLst>
                  <a:gd name="connsiteX0" fmla="*/ 117824 w 235648"/>
                  <a:gd name="connsiteY0" fmla="*/ 235648 h 235648"/>
                  <a:gd name="connsiteX1" fmla="*/ 0 w 235648"/>
                  <a:gd name="connsiteY1" fmla="*/ 117824 h 235648"/>
                  <a:gd name="connsiteX2" fmla="*/ 117824 w 235648"/>
                  <a:gd name="connsiteY2" fmla="*/ 0 h 235648"/>
                  <a:gd name="connsiteX3" fmla="*/ 235649 w 235648"/>
                  <a:gd name="connsiteY3" fmla="*/ 117824 h 235648"/>
                  <a:gd name="connsiteX4" fmla="*/ 117824 w 235648"/>
                  <a:gd name="connsiteY4" fmla="*/ 235648 h 235648"/>
                  <a:gd name="connsiteX5" fmla="*/ 117824 w 235648"/>
                  <a:gd name="connsiteY5" fmla="*/ 235648 h 2356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35648" h="235648" extrusionOk="0">
                    <a:moveTo>
                      <a:pt x="117824" y="235648"/>
                    </a:moveTo>
                    <a:cubicBezTo>
                      <a:pt x="52864" y="235648"/>
                      <a:pt x="0" y="182785"/>
                      <a:pt x="0" y="117824"/>
                    </a:cubicBezTo>
                    <a:cubicBezTo>
                      <a:pt x="0" y="52864"/>
                      <a:pt x="52864" y="0"/>
                      <a:pt x="117824" y="0"/>
                    </a:cubicBezTo>
                    <a:cubicBezTo>
                      <a:pt x="182785" y="0"/>
                      <a:pt x="235649" y="52864"/>
                      <a:pt x="235649" y="117824"/>
                    </a:cubicBezTo>
                    <a:cubicBezTo>
                      <a:pt x="235649" y="182785"/>
                      <a:pt x="182880" y="235648"/>
                      <a:pt x="117824" y="235648"/>
                    </a:cubicBezTo>
                    <a:lnTo>
                      <a:pt x="117824" y="235648"/>
                    </a:lnTo>
                    <a:close/>
                  </a:path>
                </a:pathLst>
              </a:custGeom>
              <a:solidFill>
                <a:srgbClr val="FFFFFF"/>
              </a:solidFill>
              <a:ln w="104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>
                  <a:defRPr/>
                </a:pPr>
                <a:endParaRPr lang="cs-CZ"/>
              </a:p>
            </p:txBody>
          </p:sp>
          <p:sp>
            <p:nvSpPr>
              <p:cNvPr id="47" name="Volný tvar: obrazec 92">
                <a:extLst>
                  <a:ext uri="{FF2B5EF4-FFF2-40B4-BE49-F238E27FC236}">
                    <a16:creationId xmlns:a16="http://schemas.microsoft.com/office/drawing/2014/main" id="{082621C9-DC9A-440E-B96C-7A40DD9A95B2}"/>
                  </a:ext>
                </a:extLst>
              </p:cNvPr>
              <p:cNvSpPr/>
              <p:nvPr/>
            </p:nvSpPr>
            <p:spPr bwMode="auto">
              <a:xfrm>
                <a:off x="6053059" y="3096060"/>
                <a:ext cx="380681" cy="235158"/>
              </a:xfrm>
              <a:custGeom>
                <a:avLst/>
                <a:gdLst>
                  <a:gd name="connsiteX0" fmla="*/ 111919 w 343947"/>
                  <a:gd name="connsiteY0" fmla="*/ 345 h 212466"/>
                  <a:gd name="connsiteX1" fmla="*/ 0 w 343947"/>
                  <a:gd name="connsiteY1" fmla="*/ 112263 h 212466"/>
                  <a:gd name="connsiteX2" fmla="*/ 0 w 343947"/>
                  <a:gd name="connsiteY2" fmla="*/ 194750 h 212466"/>
                  <a:gd name="connsiteX3" fmla="*/ 17717 w 343947"/>
                  <a:gd name="connsiteY3" fmla="*/ 212466 h 212466"/>
                  <a:gd name="connsiteX4" fmla="*/ 235744 w 343947"/>
                  <a:gd name="connsiteY4" fmla="*/ 212466 h 212466"/>
                  <a:gd name="connsiteX5" fmla="*/ 235744 w 343947"/>
                  <a:gd name="connsiteY5" fmla="*/ 135885 h 212466"/>
                  <a:gd name="connsiteX6" fmla="*/ 311372 w 343947"/>
                  <a:gd name="connsiteY6" fmla="*/ 48636 h 212466"/>
                  <a:gd name="connsiteX7" fmla="*/ 343948 w 343947"/>
                  <a:gd name="connsiteY7" fmla="*/ 4821 h 212466"/>
                  <a:gd name="connsiteX8" fmla="*/ 111919 w 343947"/>
                  <a:gd name="connsiteY8" fmla="*/ 345 h 212466"/>
                  <a:gd name="connsiteX9" fmla="*/ 111919 w 343947"/>
                  <a:gd name="connsiteY9" fmla="*/ 345 h 2124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343947" h="212466" extrusionOk="0">
                    <a:moveTo>
                      <a:pt x="111919" y="345"/>
                    </a:moveTo>
                    <a:cubicBezTo>
                      <a:pt x="50197" y="345"/>
                      <a:pt x="0" y="50541"/>
                      <a:pt x="0" y="112263"/>
                    </a:cubicBezTo>
                    <a:lnTo>
                      <a:pt x="0" y="194750"/>
                    </a:lnTo>
                    <a:cubicBezTo>
                      <a:pt x="0" y="204370"/>
                      <a:pt x="8001" y="212466"/>
                      <a:pt x="17717" y="212466"/>
                    </a:cubicBezTo>
                    <a:lnTo>
                      <a:pt x="235744" y="212466"/>
                    </a:lnTo>
                    <a:lnTo>
                      <a:pt x="235744" y="135885"/>
                    </a:lnTo>
                    <a:cubicBezTo>
                      <a:pt x="235744" y="91594"/>
                      <a:pt x="268700" y="55018"/>
                      <a:pt x="311372" y="48636"/>
                    </a:cubicBezTo>
                    <a:cubicBezTo>
                      <a:pt x="317468" y="30729"/>
                      <a:pt x="329089" y="15680"/>
                      <a:pt x="343948" y="4821"/>
                    </a:cubicBezTo>
                    <a:cubicBezTo>
                      <a:pt x="320231" y="-1846"/>
                      <a:pt x="318992" y="345"/>
                      <a:pt x="111919" y="345"/>
                    </a:cubicBezTo>
                    <a:lnTo>
                      <a:pt x="111919" y="345"/>
                    </a:lnTo>
                    <a:close/>
                  </a:path>
                </a:pathLst>
              </a:custGeom>
              <a:solidFill>
                <a:srgbClr val="FFFFFF"/>
              </a:solidFill>
              <a:ln w="104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>
                  <a:defRPr/>
                </a:pPr>
                <a:endParaRPr lang="cs-CZ" dirty="0"/>
              </a:p>
            </p:txBody>
          </p:sp>
          <p:sp>
            <p:nvSpPr>
              <p:cNvPr id="48" name="Volný tvar: obrazec 93">
                <a:extLst>
                  <a:ext uri="{FF2B5EF4-FFF2-40B4-BE49-F238E27FC236}">
                    <a16:creationId xmlns:a16="http://schemas.microsoft.com/office/drawing/2014/main" id="{49155C55-6156-4F99-8E0E-1D97F6286218}"/>
                  </a:ext>
                </a:extLst>
              </p:cNvPr>
              <p:cNvSpPr/>
              <p:nvPr/>
            </p:nvSpPr>
            <p:spPr bwMode="auto">
              <a:xfrm>
                <a:off x="6379026" y="3135553"/>
                <a:ext cx="287171" cy="154022"/>
              </a:xfrm>
              <a:custGeom>
                <a:avLst/>
                <a:gdLst>
                  <a:gd name="connsiteX0" fmla="*/ 229838 w 259460"/>
                  <a:gd name="connsiteY0" fmla="*/ 58960 h 139160"/>
                  <a:gd name="connsiteX1" fmla="*/ 200406 w 259460"/>
                  <a:gd name="connsiteY1" fmla="*/ 58960 h 139160"/>
                  <a:gd name="connsiteX2" fmla="*/ 200406 w 259460"/>
                  <a:gd name="connsiteY2" fmla="*/ 41243 h 139160"/>
                  <a:gd name="connsiteX3" fmla="*/ 159163 w 259460"/>
                  <a:gd name="connsiteY3" fmla="*/ 0 h 139160"/>
                  <a:gd name="connsiteX4" fmla="*/ 100203 w 259460"/>
                  <a:gd name="connsiteY4" fmla="*/ 0 h 139160"/>
                  <a:gd name="connsiteX5" fmla="*/ 58960 w 259460"/>
                  <a:gd name="connsiteY5" fmla="*/ 41243 h 139160"/>
                  <a:gd name="connsiteX6" fmla="*/ 58960 w 259460"/>
                  <a:gd name="connsiteY6" fmla="*/ 58960 h 139160"/>
                  <a:gd name="connsiteX7" fmla="*/ 29527 w 259460"/>
                  <a:gd name="connsiteY7" fmla="*/ 58960 h 139160"/>
                  <a:gd name="connsiteX8" fmla="*/ 0 w 259460"/>
                  <a:gd name="connsiteY8" fmla="*/ 71533 h 139160"/>
                  <a:gd name="connsiteX9" fmla="*/ 129730 w 259460"/>
                  <a:gd name="connsiteY9" fmla="*/ 139160 h 139160"/>
                  <a:gd name="connsiteX10" fmla="*/ 259461 w 259460"/>
                  <a:gd name="connsiteY10" fmla="*/ 71533 h 139160"/>
                  <a:gd name="connsiteX11" fmla="*/ 229838 w 259460"/>
                  <a:gd name="connsiteY11" fmla="*/ 58960 h 139160"/>
                  <a:gd name="connsiteX12" fmla="*/ 229838 w 259460"/>
                  <a:gd name="connsiteY12" fmla="*/ 58960 h 139160"/>
                  <a:gd name="connsiteX13" fmla="*/ 94297 w 259460"/>
                  <a:gd name="connsiteY13" fmla="*/ 58960 h 139160"/>
                  <a:gd name="connsiteX14" fmla="*/ 94297 w 259460"/>
                  <a:gd name="connsiteY14" fmla="*/ 41243 h 139160"/>
                  <a:gd name="connsiteX15" fmla="*/ 100203 w 259460"/>
                  <a:gd name="connsiteY15" fmla="*/ 35338 h 139160"/>
                  <a:gd name="connsiteX16" fmla="*/ 159163 w 259460"/>
                  <a:gd name="connsiteY16" fmla="*/ 35338 h 139160"/>
                  <a:gd name="connsiteX17" fmla="*/ 165068 w 259460"/>
                  <a:gd name="connsiteY17" fmla="*/ 41243 h 139160"/>
                  <a:gd name="connsiteX18" fmla="*/ 165068 w 259460"/>
                  <a:gd name="connsiteY18" fmla="*/ 58960 h 139160"/>
                  <a:gd name="connsiteX19" fmla="*/ 94297 w 259460"/>
                  <a:gd name="connsiteY19" fmla="*/ 58960 h 1391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59460" h="139160" extrusionOk="0">
                    <a:moveTo>
                      <a:pt x="229838" y="58960"/>
                    </a:moveTo>
                    <a:lnTo>
                      <a:pt x="200406" y="58960"/>
                    </a:lnTo>
                    <a:lnTo>
                      <a:pt x="200406" y="41243"/>
                    </a:lnTo>
                    <a:cubicBezTo>
                      <a:pt x="200406" y="18478"/>
                      <a:pt x="181927" y="0"/>
                      <a:pt x="159163" y="0"/>
                    </a:cubicBezTo>
                    <a:lnTo>
                      <a:pt x="100203" y="0"/>
                    </a:lnTo>
                    <a:cubicBezTo>
                      <a:pt x="77438" y="0"/>
                      <a:pt x="58960" y="18478"/>
                      <a:pt x="58960" y="41243"/>
                    </a:cubicBezTo>
                    <a:lnTo>
                      <a:pt x="58960" y="58960"/>
                    </a:lnTo>
                    <a:lnTo>
                      <a:pt x="29527" y="58960"/>
                    </a:lnTo>
                    <a:cubicBezTo>
                      <a:pt x="17907" y="58960"/>
                      <a:pt x="7525" y="63818"/>
                      <a:pt x="0" y="71533"/>
                    </a:cubicBezTo>
                    <a:lnTo>
                      <a:pt x="129730" y="139160"/>
                    </a:lnTo>
                    <a:lnTo>
                      <a:pt x="259461" y="71533"/>
                    </a:lnTo>
                    <a:cubicBezTo>
                      <a:pt x="251936" y="63818"/>
                      <a:pt x="241459" y="58960"/>
                      <a:pt x="229838" y="58960"/>
                    </a:cubicBezTo>
                    <a:lnTo>
                      <a:pt x="229838" y="58960"/>
                    </a:lnTo>
                    <a:close/>
                    <a:moveTo>
                      <a:pt x="94297" y="58960"/>
                    </a:moveTo>
                    <a:lnTo>
                      <a:pt x="94297" y="41243"/>
                    </a:lnTo>
                    <a:cubicBezTo>
                      <a:pt x="94297" y="38005"/>
                      <a:pt x="96965" y="35338"/>
                      <a:pt x="100203" y="35338"/>
                    </a:cubicBezTo>
                    <a:lnTo>
                      <a:pt x="159163" y="35338"/>
                    </a:lnTo>
                    <a:cubicBezTo>
                      <a:pt x="162401" y="35338"/>
                      <a:pt x="165068" y="38005"/>
                      <a:pt x="165068" y="41243"/>
                    </a:cubicBezTo>
                    <a:lnTo>
                      <a:pt x="165068" y="58960"/>
                    </a:lnTo>
                    <a:lnTo>
                      <a:pt x="94297" y="58960"/>
                    </a:lnTo>
                    <a:close/>
                  </a:path>
                </a:pathLst>
              </a:custGeom>
              <a:solidFill>
                <a:srgbClr val="FFFFFF"/>
              </a:solidFill>
              <a:ln w="104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>
                  <a:defRPr/>
                </a:pPr>
                <a:endParaRPr lang="cs-CZ"/>
              </a:p>
            </p:txBody>
          </p:sp>
          <p:sp>
            <p:nvSpPr>
              <p:cNvPr id="49" name="Volný tvar: obrazec 94">
                <a:extLst>
                  <a:ext uri="{FF2B5EF4-FFF2-40B4-BE49-F238E27FC236}">
                    <a16:creationId xmlns:a16="http://schemas.microsoft.com/office/drawing/2014/main" id="{DB317377-6546-4739-865C-3A4D32CE09D6}"/>
                  </a:ext>
                </a:extLst>
              </p:cNvPr>
              <p:cNvSpPr/>
              <p:nvPr/>
            </p:nvSpPr>
            <p:spPr bwMode="auto">
              <a:xfrm>
                <a:off x="6366059" y="3252045"/>
                <a:ext cx="313000" cy="157396"/>
              </a:xfrm>
              <a:custGeom>
                <a:avLst/>
                <a:gdLst>
                  <a:gd name="connsiteX0" fmla="*/ 149542 w 282797"/>
                  <a:gd name="connsiteY0" fmla="*/ 69532 h 142208"/>
                  <a:gd name="connsiteX1" fmla="*/ 133255 w 282797"/>
                  <a:gd name="connsiteY1" fmla="*/ 69532 h 142208"/>
                  <a:gd name="connsiteX2" fmla="*/ 0 w 282797"/>
                  <a:gd name="connsiteY2" fmla="*/ 0 h 142208"/>
                  <a:gd name="connsiteX3" fmla="*/ 0 w 282797"/>
                  <a:gd name="connsiteY3" fmla="*/ 100965 h 142208"/>
                  <a:gd name="connsiteX4" fmla="*/ 41243 w 282797"/>
                  <a:gd name="connsiteY4" fmla="*/ 142208 h 142208"/>
                  <a:gd name="connsiteX5" fmla="*/ 241554 w 282797"/>
                  <a:gd name="connsiteY5" fmla="*/ 142208 h 142208"/>
                  <a:gd name="connsiteX6" fmla="*/ 282797 w 282797"/>
                  <a:gd name="connsiteY6" fmla="*/ 100965 h 142208"/>
                  <a:gd name="connsiteX7" fmla="*/ 282797 w 282797"/>
                  <a:gd name="connsiteY7" fmla="*/ 0 h 142208"/>
                  <a:gd name="connsiteX8" fmla="*/ 149542 w 282797"/>
                  <a:gd name="connsiteY8" fmla="*/ 69532 h 142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2797" h="142208" extrusionOk="0">
                    <a:moveTo>
                      <a:pt x="149542" y="69532"/>
                    </a:moveTo>
                    <a:cubicBezTo>
                      <a:pt x="144399" y="72199"/>
                      <a:pt x="138303" y="72199"/>
                      <a:pt x="133255" y="69532"/>
                    </a:cubicBezTo>
                    <a:lnTo>
                      <a:pt x="0" y="0"/>
                    </a:lnTo>
                    <a:lnTo>
                      <a:pt x="0" y="100965"/>
                    </a:lnTo>
                    <a:cubicBezTo>
                      <a:pt x="0" y="123730"/>
                      <a:pt x="18479" y="142208"/>
                      <a:pt x="41243" y="142208"/>
                    </a:cubicBezTo>
                    <a:lnTo>
                      <a:pt x="241554" y="142208"/>
                    </a:lnTo>
                    <a:cubicBezTo>
                      <a:pt x="264319" y="142208"/>
                      <a:pt x="282797" y="123730"/>
                      <a:pt x="282797" y="100965"/>
                    </a:cubicBezTo>
                    <a:lnTo>
                      <a:pt x="282797" y="0"/>
                    </a:lnTo>
                    <a:lnTo>
                      <a:pt x="149542" y="69532"/>
                    </a:lnTo>
                    <a:close/>
                  </a:path>
                </a:pathLst>
              </a:custGeom>
              <a:solidFill>
                <a:srgbClr val="FFFFFF"/>
              </a:solidFill>
              <a:ln w="10478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>
                  <a:defRPr/>
                </a:pPr>
                <a:endParaRPr lang="cs-CZ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29424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cxnSp>
        <p:nvCxnSpPr>
          <p:cNvPr id="4" name="Přímá spojnice 9"/>
          <p:cNvCxnSpPr>
            <a:cxnSpLocks/>
          </p:cNvCxnSpPr>
          <p:nvPr/>
        </p:nvCxnSpPr>
        <p:spPr bwMode="auto">
          <a:xfrm flipH="1">
            <a:off x="1600292" y="1930635"/>
            <a:ext cx="1" cy="832566"/>
          </a:xfrm>
          <a:prstGeom prst="line">
            <a:avLst/>
          </a:prstGeom>
          <a:ln w="28575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Ovál 11"/>
          <p:cNvSpPr/>
          <p:nvPr/>
        </p:nvSpPr>
        <p:spPr bwMode="auto">
          <a:xfrm>
            <a:off x="528507" y="2891531"/>
            <a:ext cx="210841" cy="210841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cs-CZ"/>
          </a:p>
        </p:txBody>
      </p:sp>
      <p:cxnSp>
        <p:nvCxnSpPr>
          <p:cNvPr id="6" name="Přímá spojnice se šipkou 12"/>
          <p:cNvCxnSpPr>
            <a:cxnSpLocks/>
            <a:stCxn id="5" idx="6"/>
          </p:cNvCxnSpPr>
          <p:nvPr/>
        </p:nvCxnSpPr>
        <p:spPr bwMode="auto">
          <a:xfrm>
            <a:off x="739348" y="2996952"/>
            <a:ext cx="7793092" cy="0"/>
          </a:xfrm>
          <a:prstGeom prst="straightConnector1">
            <a:avLst/>
          </a:prstGeom>
          <a:ln w="57150"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ovéPole 21"/>
          <p:cNvSpPr txBox="1"/>
          <p:nvPr/>
        </p:nvSpPr>
        <p:spPr bwMode="auto">
          <a:xfrm>
            <a:off x="671720" y="1504228"/>
            <a:ext cx="1857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cs-CZ" dirty="0">
                <a:solidFill>
                  <a:schemeClr val="bg1">
                    <a:lumMod val="50000"/>
                  </a:schemeClr>
                </a:solidFill>
              </a:rPr>
              <a:t>výzva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Ovál 17"/>
          <p:cNvSpPr/>
          <p:nvPr/>
        </p:nvSpPr>
        <p:spPr bwMode="auto">
          <a:xfrm>
            <a:off x="1505187" y="2891530"/>
            <a:ext cx="210841" cy="210841"/>
          </a:xfrm>
          <a:prstGeom prst="ellipse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cs-CZ"/>
          </a:p>
        </p:txBody>
      </p:sp>
      <p:cxnSp>
        <p:nvCxnSpPr>
          <p:cNvPr id="32" name="Přímá spojnice se šipkou 12">
            <a:extLst>
              <a:ext uri="{FF2B5EF4-FFF2-40B4-BE49-F238E27FC236}">
                <a16:creationId xmlns:a16="http://schemas.microsoft.com/office/drawing/2014/main" id="{27B9BE05-DBD1-4EF8-885F-7F5F25FD96F2}"/>
              </a:ext>
            </a:extLst>
          </p:cNvPr>
          <p:cNvCxnSpPr>
            <a:cxnSpLocks/>
          </p:cNvCxnSpPr>
          <p:nvPr/>
        </p:nvCxnSpPr>
        <p:spPr bwMode="auto">
          <a:xfrm>
            <a:off x="4716016" y="2990136"/>
            <a:ext cx="3816424" cy="6814"/>
          </a:xfrm>
          <a:prstGeom prst="straightConnector1">
            <a:avLst/>
          </a:prstGeom>
          <a:ln w="571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ál 19"/>
          <p:cNvSpPr/>
          <p:nvPr/>
        </p:nvSpPr>
        <p:spPr bwMode="auto">
          <a:xfrm>
            <a:off x="4804558" y="4995337"/>
            <a:ext cx="210841" cy="210841"/>
          </a:xfrm>
          <a:prstGeom prst="ellipse">
            <a:avLst/>
          </a:prstGeom>
          <a:solidFill>
            <a:srgbClr val="3E1F65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cs-CZ"/>
          </a:p>
        </p:txBody>
      </p:sp>
      <p:cxnSp>
        <p:nvCxnSpPr>
          <p:cNvPr id="11" name="Přímá spojnice 20"/>
          <p:cNvCxnSpPr>
            <a:cxnSpLocks/>
          </p:cNvCxnSpPr>
          <p:nvPr/>
        </p:nvCxnSpPr>
        <p:spPr bwMode="auto">
          <a:xfrm>
            <a:off x="4788024" y="2333819"/>
            <a:ext cx="0" cy="429382"/>
          </a:xfrm>
          <a:prstGeom prst="line">
            <a:avLst/>
          </a:prstGeom>
          <a:ln w="28575">
            <a:solidFill>
              <a:srgbClr val="24B2A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nice se šipkou 22"/>
          <p:cNvCxnSpPr>
            <a:cxnSpLocks/>
          </p:cNvCxnSpPr>
          <p:nvPr/>
        </p:nvCxnSpPr>
        <p:spPr bwMode="auto">
          <a:xfrm>
            <a:off x="2637603" y="4117565"/>
            <a:ext cx="3254141" cy="0"/>
          </a:xfrm>
          <a:prstGeom prst="straightConnector1">
            <a:avLst/>
          </a:prstGeom>
          <a:ln w="57150">
            <a:solidFill>
              <a:schemeClr val="tx2"/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Ovál 23"/>
          <p:cNvSpPr/>
          <p:nvPr/>
        </p:nvSpPr>
        <p:spPr bwMode="auto">
          <a:xfrm>
            <a:off x="5786324" y="2884715"/>
            <a:ext cx="210841" cy="210841"/>
          </a:xfrm>
          <a:prstGeom prst="ellipse">
            <a:avLst/>
          </a:prstGeom>
          <a:solidFill>
            <a:srgbClr val="D19D03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cs-CZ"/>
          </a:p>
        </p:txBody>
      </p:sp>
      <p:sp>
        <p:nvSpPr>
          <p:cNvPr id="14" name="Ovál 24"/>
          <p:cNvSpPr/>
          <p:nvPr/>
        </p:nvSpPr>
        <p:spPr bwMode="auto">
          <a:xfrm>
            <a:off x="4697335" y="2889839"/>
            <a:ext cx="210841" cy="210841"/>
          </a:xfrm>
          <a:prstGeom prst="ellipse">
            <a:avLst/>
          </a:prstGeom>
          <a:solidFill>
            <a:srgbClr val="24B2A3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cs-CZ"/>
          </a:p>
        </p:txBody>
      </p:sp>
      <p:sp>
        <p:nvSpPr>
          <p:cNvPr id="16" name="TextovéPole 21"/>
          <p:cNvSpPr txBox="1"/>
          <p:nvPr/>
        </p:nvSpPr>
        <p:spPr bwMode="auto">
          <a:xfrm>
            <a:off x="3639450" y="1937646"/>
            <a:ext cx="2335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cs-CZ" b="1" dirty="0">
                <a:solidFill>
                  <a:srgbClr val="24B2A3"/>
                </a:solidFill>
              </a:rPr>
              <a:t>RSK</a:t>
            </a:r>
            <a:endParaRPr b="1" dirty="0">
              <a:solidFill>
                <a:srgbClr val="24B2A3"/>
              </a:solidFill>
            </a:endParaRPr>
          </a:p>
        </p:txBody>
      </p:sp>
      <p:sp>
        <p:nvSpPr>
          <p:cNvPr id="17" name="TextovéPole 21"/>
          <p:cNvSpPr txBox="1"/>
          <p:nvPr/>
        </p:nvSpPr>
        <p:spPr bwMode="auto">
          <a:xfrm>
            <a:off x="2350953" y="4348355"/>
            <a:ext cx="38274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cs-CZ" sz="1600" dirty="0">
                <a:solidFill>
                  <a:schemeClr val="tx2"/>
                </a:solidFill>
              </a:rPr>
              <a:t>příprava studií proveditelnosti</a:t>
            </a:r>
            <a:endParaRPr sz="1600" b="1" dirty="0">
              <a:solidFill>
                <a:srgbClr val="BE864B"/>
              </a:solidFill>
            </a:endParaRPr>
          </a:p>
        </p:txBody>
      </p:sp>
      <p:sp>
        <p:nvSpPr>
          <p:cNvPr id="19" name="TextovéPole 21"/>
          <p:cNvSpPr txBox="1"/>
          <p:nvPr/>
        </p:nvSpPr>
        <p:spPr bwMode="auto">
          <a:xfrm>
            <a:off x="6300192" y="4348355"/>
            <a:ext cx="22100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cs-CZ" sz="1600" b="1" dirty="0">
                <a:solidFill>
                  <a:srgbClr val="E73938"/>
                </a:solidFill>
              </a:rPr>
              <a:t>realizace</a:t>
            </a:r>
            <a:r>
              <a:rPr lang="cs-CZ" sz="1600" dirty="0">
                <a:solidFill>
                  <a:srgbClr val="E73938"/>
                </a:solidFill>
              </a:rPr>
              <a:t> projektů</a:t>
            </a:r>
            <a:endParaRPr sz="1600" b="1" dirty="0">
              <a:solidFill>
                <a:srgbClr val="E73938"/>
              </a:solidFill>
            </a:endParaRPr>
          </a:p>
        </p:txBody>
      </p:sp>
      <p:sp>
        <p:nvSpPr>
          <p:cNvPr id="20" name="TextovéPole 33"/>
          <p:cNvSpPr txBox="1"/>
          <p:nvPr/>
        </p:nvSpPr>
        <p:spPr bwMode="auto">
          <a:xfrm>
            <a:off x="1239564" y="3264511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</a:rPr>
              <a:t>03/21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TextovéPole 37"/>
          <p:cNvSpPr txBox="1"/>
          <p:nvPr/>
        </p:nvSpPr>
        <p:spPr bwMode="auto">
          <a:xfrm>
            <a:off x="611560" y="578315"/>
            <a:ext cx="185178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cs-CZ" sz="2000" b="1">
                <a:solidFill>
                  <a:schemeClr val="tx2"/>
                </a:solidFill>
              </a:rPr>
              <a:t>Harmonogram</a:t>
            </a:r>
            <a:endParaRPr/>
          </a:p>
        </p:txBody>
      </p:sp>
      <p:cxnSp>
        <p:nvCxnSpPr>
          <p:cNvPr id="23" name="Přímá spojnice 39"/>
          <p:cNvCxnSpPr>
            <a:cxnSpLocks/>
          </p:cNvCxnSpPr>
          <p:nvPr/>
        </p:nvCxnSpPr>
        <p:spPr bwMode="auto">
          <a:xfrm>
            <a:off x="5868144" y="1926968"/>
            <a:ext cx="0" cy="813702"/>
          </a:xfrm>
          <a:prstGeom prst="line">
            <a:avLst/>
          </a:prstGeom>
          <a:ln w="28575">
            <a:solidFill>
              <a:srgbClr val="D19D0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ovéPole 21"/>
          <p:cNvSpPr txBox="1"/>
          <p:nvPr/>
        </p:nvSpPr>
        <p:spPr bwMode="auto">
          <a:xfrm>
            <a:off x="5054507" y="1488105"/>
            <a:ext cx="1627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cs-CZ" b="1" dirty="0">
                <a:solidFill>
                  <a:srgbClr val="D19D03"/>
                </a:solidFill>
              </a:rPr>
              <a:t>ostrá výzva</a:t>
            </a:r>
            <a:endParaRPr b="1" dirty="0">
              <a:solidFill>
                <a:srgbClr val="0A5943"/>
              </a:solidFill>
            </a:endParaRPr>
          </a:p>
        </p:txBody>
      </p:sp>
      <p:cxnSp>
        <p:nvCxnSpPr>
          <p:cNvPr id="29" name="Přímá spojnice 9">
            <a:extLst>
              <a:ext uri="{FF2B5EF4-FFF2-40B4-BE49-F238E27FC236}">
                <a16:creationId xmlns:a16="http://schemas.microsoft.com/office/drawing/2014/main" id="{9DEFB6ED-B069-4DE5-9CC7-16166E3C2ED0}"/>
              </a:ext>
            </a:extLst>
          </p:cNvPr>
          <p:cNvCxnSpPr>
            <a:cxnSpLocks/>
          </p:cNvCxnSpPr>
          <p:nvPr/>
        </p:nvCxnSpPr>
        <p:spPr bwMode="auto">
          <a:xfrm flipH="1">
            <a:off x="2637603" y="2333819"/>
            <a:ext cx="1" cy="378247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ovéPole 21">
            <a:extLst>
              <a:ext uri="{FF2B5EF4-FFF2-40B4-BE49-F238E27FC236}">
                <a16:creationId xmlns:a16="http://schemas.microsoft.com/office/drawing/2014/main" id="{A2C16D93-3D1D-47A9-8406-F6E226F2AFAD}"/>
              </a:ext>
            </a:extLst>
          </p:cNvPr>
          <p:cNvSpPr txBox="1"/>
          <p:nvPr/>
        </p:nvSpPr>
        <p:spPr bwMode="auto">
          <a:xfrm>
            <a:off x="1636101" y="1945904"/>
            <a:ext cx="20102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cs-CZ" dirty="0">
                <a:solidFill>
                  <a:srgbClr val="3E1F65"/>
                </a:solidFill>
              </a:rPr>
              <a:t>doporučení </a:t>
            </a:r>
            <a:r>
              <a:rPr lang="cs-CZ" b="1" dirty="0">
                <a:solidFill>
                  <a:srgbClr val="3E1F65"/>
                </a:solidFill>
              </a:rPr>
              <a:t>RSK</a:t>
            </a:r>
            <a:endParaRPr lang="en-US" b="1" dirty="0">
              <a:solidFill>
                <a:srgbClr val="3E1F65"/>
              </a:solidFill>
            </a:endParaRPr>
          </a:p>
        </p:txBody>
      </p:sp>
      <p:sp>
        <p:nvSpPr>
          <p:cNvPr id="31" name="Ovál 19">
            <a:extLst>
              <a:ext uri="{FF2B5EF4-FFF2-40B4-BE49-F238E27FC236}">
                <a16:creationId xmlns:a16="http://schemas.microsoft.com/office/drawing/2014/main" id="{AE3C3380-8225-4396-B17E-9738B1C39939}"/>
              </a:ext>
            </a:extLst>
          </p:cNvPr>
          <p:cNvSpPr/>
          <p:nvPr/>
        </p:nvSpPr>
        <p:spPr bwMode="auto">
          <a:xfrm>
            <a:off x="2532182" y="2884715"/>
            <a:ext cx="210841" cy="210841"/>
          </a:xfrm>
          <a:prstGeom prst="ellipse">
            <a:avLst/>
          </a:prstGeom>
          <a:solidFill>
            <a:srgbClr val="3E1F65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cs-CZ"/>
          </a:p>
        </p:txBody>
      </p:sp>
      <p:sp>
        <p:nvSpPr>
          <p:cNvPr id="33" name="TextovéPole 33">
            <a:extLst>
              <a:ext uri="{FF2B5EF4-FFF2-40B4-BE49-F238E27FC236}">
                <a16:creationId xmlns:a16="http://schemas.microsoft.com/office/drawing/2014/main" id="{FCDDE87A-A7E3-4508-B39F-C428E7B2FDFE}"/>
              </a:ext>
            </a:extLst>
          </p:cNvPr>
          <p:cNvSpPr txBox="1"/>
          <p:nvPr/>
        </p:nvSpPr>
        <p:spPr bwMode="auto">
          <a:xfrm>
            <a:off x="2256728" y="3271601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</a:rPr>
              <a:t>06/21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4" name="TextovéPole 33">
            <a:extLst>
              <a:ext uri="{FF2B5EF4-FFF2-40B4-BE49-F238E27FC236}">
                <a16:creationId xmlns:a16="http://schemas.microsoft.com/office/drawing/2014/main" id="{82981EE8-9EE5-4713-91DA-250F2EE89BB2}"/>
              </a:ext>
            </a:extLst>
          </p:cNvPr>
          <p:cNvSpPr txBox="1"/>
          <p:nvPr/>
        </p:nvSpPr>
        <p:spPr bwMode="auto">
          <a:xfrm>
            <a:off x="3273892" y="3271601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cs-CZ" b="1" dirty="0">
                <a:solidFill>
                  <a:schemeClr val="bg1">
                    <a:lumMod val="50000"/>
                  </a:schemeClr>
                </a:solidFill>
              </a:rPr>
              <a:t>11/21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5" name="Ovál 19">
            <a:extLst>
              <a:ext uri="{FF2B5EF4-FFF2-40B4-BE49-F238E27FC236}">
                <a16:creationId xmlns:a16="http://schemas.microsoft.com/office/drawing/2014/main" id="{B1B93561-0066-4AEF-92A8-2A54ADD2B2DC}"/>
              </a:ext>
            </a:extLst>
          </p:cNvPr>
          <p:cNvSpPr/>
          <p:nvPr/>
        </p:nvSpPr>
        <p:spPr bwMode="auto">
          <a:xfrm>
            <a:off x="3534030" y="2874599"/>
            <a:ext cx="210841" cy="210841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cs-CZ"/>
          </a:p>
        </p:txBody>
      </p:sp>
      <p:cxnSp>
        <p:nvCxnSpPr>
          <p:cNvPr id="36" name="Přímá spojnice 9">
            <a:extLst>
              <a:ext uri="{FF2B5EF4-FFF2-40B4-BE49-F238E27FC236}">
                <a16:creationId xmlns:a16="http://schemas.microsoft.com/office/drawing/2014/main" id="{9D8B6C74-90E0-4E85-89E8-9F89AD96187F}"/>
              </a:ext>
            </a:extLst>
          </p:cNvPr>
          <p:cNvCxnSpPr>
            <a:cxnSpLocks/>
          </p:cNvCxnSpPr>
          <p:nvPr/>
        </p:nvCxnSpPr>
        <p:spPr bwMode="auto">
          <a:xfrm>
            <a:off x="3645957" y="1873560"/>
            <a:ext cx="1" cy="811060"/>
          </a:xfrm>
          <a:prstGeom prst="line">
            <a:avLst/>
          </a:prstGeom>
          <a:ln w="28575">
            <a:solidFill>
              <a:schemeClr val="bg2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ovéPole 21">
            <a:extLst>
              <a:ext uri="{FF2B5EF4-FFF2-40B4-BE49-F238E27FC236}">
                <a16:creationId xmlns:a16="http://schemas.microsoft.com/office/drawing/2014/main" id="{DA538E38-D071-4355-B017-A8991C417947}"/>
              </a:ext>
            </a:extLst>
          </p:cNvPr>
          <p:cNvSpPr txBox="1"/>
          <p:nvPr/>
        </p:nvSpPr>
        <p:spPr bwMode="auto">
          <a:xfrm>
            <a:off x="2743582" y="1169801"/>
            <a:ext cx="1857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cs-CZ" dirty="0">
                <a:solidFill>
                  <a:schemeClr val="bg1">
                    <a:lumMod val="50000"/>
                  </a:schemeClr>
                </a:solidFill>
              </a:rPr>
              <a:t>výzva na přípravu</a:t>
            </a:r>
            <a:endParaRPr lang="en-US" b="1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42" name="Přímá spojnice se šipkou 22">
            <a:extLst>
              <a:ext uri="{FF2B5EF4-FFF2-40B4-BE49-F238E27FC236}">
                <a16:creationId xmlns:a16="http://schemas.microsoft.com/office/drawing/2014/main" id="{01790CFC-4FC7-4530-9BCB-FD4C368A71C1}"/>
              </a:ext>
            </a:extLst>
          </p:cNvPr>
          <p:cNvCxnSpPr>
            <a:cxnSpLocks/>
          </p:cNvCxnSpPr>
          <p:nvPr/>
        </p:nvCxnSpPr>
        <p:spPr bwMode="auto">
          <a:xfrm>
            <a:off x="6178392" y="4117565"/>
            <a:ext cx="2282040" cy="0"/>
          </a:xfrm>
          <a:prstGeom prst="straightConnector1">
            <a:avLst/>
          </a:prstGeom>
          <a:ln w="57150">
            <a:solidFill>
              <a:srgbClr val="E73938"/>
            </a:solidFill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ovéPole 37">
            <a:extLst>
              <a:ext uri="{FF2B5EF4-FFF2-40B4-BE49-F238E27FC236}">
                <a16:creationId xmlns:a16="http://schemas.microsoft.com/office/drawing/2014/main" id="{04C237EC-95DB-49A8-BB90-C4DBF19E006B}"/>
              </a:ext>
            </a:extLst>
          </p:cNvPr>
          <p:cNvSpPr txBox="1"/>
          <p:nvPr/>
        </p:nvSpPr>
        <p:spPr bwMode="auto">
          <a:xfrm>
            <a:off x="612062" y="577238"/>
            <a:ext cx="42178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cs-CZ" sz="2000" b="1" dirty="0">
                <a:solidFill>
                  <a:schemeClr val="tx2"/>
                </a:solidFill>
              </a:rPr>
              <a:t>Role RSK před vyhlášením výzvy</a:t>
            </a:r>
            <a:endParaRPr dirty="0"/>
          </a:p>
        </p:txBody>
      </p:sp>
      <p:sp>
        <p:nvSpPr>
          <p:cNvPr id="50" name="TextovéPole 49">
            <a:extLst>
              <a:ext uri="{FF2B5EF4-FFF2-40B4-BE49-F238E27FC236}">
                <a16:creationId xmlns:a16="http://schemas.microsoft.com/office/drawing/2014/main" id="{9CE4026E-D79A-43BB-B886-DC536746BA72}"/>
              </a:ext>
            </a:extLst>
          </p:cNvPr>
          <p:cNvSpPr txBox="1"/>
          <p:nvPr/>
        </p:nvSpPr>
        <p:spPr bwMode="auto">
          <a:xfrm>
            <a:off x="612062" y="1268760"/>
            <a:ext cx="79928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tx2"/>
                </a:solidFill>
              </a:rPr>
              <a:t>od MŽP/SFŽP dostane informace o každém projektu ve sjednocené struktuře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cs-CZ" sz="2000" dirty="0">
              <a:solidFill>
                <a:schemeClr val="tx2"/>
              </a:solidFill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ACB1E4EF-3BB2-49FB-AAC1-4CBB776CACB6}"/>
              </a:ext>
            </a:extLst>
          </p:cNvPr>
          <p:cNvSpPr txBox="1"/>
          <p:nvPr/>
        </p:nvSpPr>
        <p:spPr>
          <a:xfrm>
            <a:off x="1259632" y="2279487"/>
            <a:ext cx="583264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cs-CZ" dirty="0">
                <a:solidFill>
                  <a:schemeClr val="tx2"/>
                </a:solidFill>
              </a:rPr>
              <a:t>Základní údaje o projektu a partnerech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>
                <a:solidFill>
                  <a:schemeClr val="tx2"/>
                </a:solidFill>
              </a:rPr>
              <a:t>Charakteristika projektového záměru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>
                <a:solidFill>
                  <a:schemeClr val="tx2"/>
                </a:solidFill>
              </a:rPr>
              <a:t>Popis očekávaných cílů projektu, jeho výsledků a výstupů  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>
                <a:solidFill>
                  <a:schemeClr val="tx2"/>
                </a:solidFill>
              </a:rPr>
              <a:t>Technické řešení projektu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>
                <a:solidFill>
                  <a:schemeClr val="tx2"/>
                </a:solidFill>
              </a:rPr>
              <a:t>Financování projektu a rozpočet projektu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>
                <a:solidFill>
                  <a:schemeClr val="tx2"/>
                </a:solidFill>
              </a:rPr>
              <a:t>Předpokládaný harmonogram realizace projektu 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>
                <a:solidFill>
                  <a:schemeClr val="tx2"/>
                </a:solidFill>
              </a:rPr>
              <a:t>Udržitelnost 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>
                <a:solidFill>
                  <a:schemeClr val="tx2"/>
                </a:solidFill>
              </a:rPr>
              <a:t>Riziková analýza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>
                <a:solidFill>
                  <a:schemeClr val="tx2"/>
                </a:solidFill>
              </a:rPr>
              <a:t>Veřejná podpora</a:t>
            </a:r>
          </a:p>
          <a:p>
            <a:pPr marL="342900" indent="-342900">
              <a:buFont typeface="+mj-lt"/>
              <a:buAutoNum type="arabicPeriod"/>
            </a:pPr>
            <a:r>
              <a:rPr lang="cs-CZ" dirty="0">
                <a:solidFill>
                  <a:schemeClr val="tx2"/>
                </a:solidFill>
              </a:rPr>
              <a:t>Změny</a:t>
            </a:r>
          </a:p>
          <a:p>
            <a:pPr marL="342900" indent="-342900">
              <a:buFont typeface="+mj-lt"/>
              <a:buAutoNum type="arabicPeriod"/>
            </a:pPr>
            <a:endParaRPr lang="cs-CZ" dirty="0"/>
          </a:p>
          <a:p>
            <a:endParaRPr lang="cs-CZ" dirty="0"/>
          </a:p>
        </p:txBody>
      </p:sp>
      <p:sp>
        <p:nvSpPr>
          <p:cNvPr id="51" name="TextovéPole 50">
            <a:extLst>
              <a:ext uri="{FF2B5EF4-FFF2-40B4-BE49-F238E27FC236}">
                <a16:creationId xmlns:a16="http://schemas.microsoft.com/office/drawing/2014/main" id="{899D9284-9A1F-4C6F-AA7E-15C6118BF7BE}"/>
              </a:ext>
            </a:extLst>
          </p:cNvPr>
          <p:cNvSpPr txBox="1"/>
          <p:nvPr/>
        </p:nvSpPr>
        <p:spPr bwMode="auto">
          <a:xfrm>
            <a:off x="755576" y="5618863"/>
            <a:ext cx="7992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tx2"/>
                </a:solidFill>
              </a:rPr>
              <a:t>kromě informací od nositele, půjde i o komentář z naší strany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cs-CZ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94121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ovéPole 37">
            <a:extLst>
              <a:ext uri="{FF2B5EF4-FFF2-40B4-BE49-F238E27FC236}">
                <a16:creationId xmlns:a16="http://schemas.microsoft.com/office/drawing/2014/main" id="{04C237EC-95DB-49A8-BB90-C4DBF19E006B}"/>
              </a:ext>
            </a:extLst>
          </p:cNvPr>
          <p:cNvSpPr txBox="1"/>
          <p:nvPr/>
        </p:nvSpPr>
        <p:spPr bwMode="auto">
          <a:xfrm>
            <a:off x="612062" y="577238"/>
            <a:ext cx="42178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cs-CZ" sz="2000" b="1" dirty="0">
                <a:solidFill>
                  <a:schemeClr val="tx2"/>
                </a:solidFill>
              </a:rPr>
              <a:t>Role RSK před vyhlášením výzvy</a:t>
            </a:r>
            <a:endParaRPr dirty="0"/>
          </a:p>
        </p:txBody>
      </p:sp>
      <p:sp>
        <p:nvSpPr>
          <p:cNvPr id="50" name="TextovéPole 49">
            <a:extLst>
              <a:ext uri="{FF2B5EF4-FFF2-40B4-BE49-F238E27FC236}">
                <a16:creationId xmlns:a16="http://schemas.microsoft.com/office/drawing/2014/main" id="{9CE4026E-D79A-43BB-B886-DC536746BA72}"/>
              </a:ext>
            </a:extLst>
          </p:cNvPr>
          <p:cNvSpPr txBox="1"/>
          <p:nvPr/>
        </p:nvSpPr>
        <p:spPr bwMode="auto">
          <a:xfrm>
            <a:off x="612062" y="1268760"/>
            <a:ext cx="7992888" cy="232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tx2"/>
                </a:solidFill>
              </a:rPr>
              <a:t>RSK nebude o projektech rozhodovat</a:t>
            </a:r>
          </a:p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tx2"/>
                </a:solidFill>
              </a:rPr>
              <a:t>smyslem jednání bude zejména diskuze a projednání změn v projektech oproti původní předběžné studii proveditelnosti</a:t>
            </a:r>
          </a:p>
          <a:p>
            <a:pPr marL="342900" indent="-342900">
              <a:spcAft>
                <a:spcPts val="1800"/>
              </a:spcAft>
              <a:buFont typeface="Arial" panose="020B0604020202020204" pitchFamily="34" charset="0"/>
              <a:buChar char="•"/>
            </a:pPr>
            <a:endParaRPr lang="cs-CZ" sz="2000" dirty="0">
              <a:solidFill>
                <a:schemeClr val="tx2"/>
              </a:solidFill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cs-CZ" sz="2000" dirty="0">
              <a:solidFill>
                <a:schemeClr val="tx2"/>
              </a:solidFill>
            </a:endParaRPr>
          </a:p>
        </p:txBody>
      </p:sp>
      <p:sp>
        <p:nvSpPr>
          <p:cNvPr id="2" name="Obdélník 1">
            <a:extLst>
              <a:ext uri="{FF2B5EF4-FFF2-40B4-BE49-F238E27FC236}">
                <a16:creationId xmlns:a16="http://schemas.microsoft.com/office/drawing/2014/main" id="{910BC62C-CB63-4929-80F9-F0CC6F566AFA}"/>
              </a:ext>
            </a:extLst>
          </p:cNvPr>
          <p:cNvSpPr/>
          <p:nvPr/>
        </p:nvSpPr>
        <p:spPr>
          <a:xfrm>
            <a:off x="179512" y="4724826"/>
            <a:ext cx="79208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spcAft>
                <a:spcPts val="600"/>
              </a:spcAft>
            </a:pPr>
            <a:r>
              <a:rPr lang="cs-CZ" sz="2000" b="1" dirty="0">
                <a:solidFill>
                  <a:srgbClr val="3E1F65"/>
                </a:solidFill>
              </a:rPr>
              <a:t>Neztratil projekt změnami důvod, proč jsme ho doporučili?</a:t>
            </a:r>
          </a:p>
        </p:txBody>
      </p:sp>
      <p:sp>
        <p:nvSpPr>
          <p:cNvPr id="7" name="Obdélník 6">
            <a:extLst>
              <a:ext uri="{FF2B5EF4-FFF2-40B4-BE49-F238E27FC236}">
                <a16:creationId xmlns:a16="http://schemas.microsoft.com/office/drawing/2014/main" id="{E99B3084-1FC9-4EE1-8A5B-4737CA6085A0}"/>
              </a:ext>
            </a:extLst>
          </p:cNvPr>
          <p:cNvSpPr/>
          <p:nvPr/>
        </p:nvSpPr>
        <p:spPr>
          <a:xfrm>
            <a:off x="899592" y="2815337"/>
            <a:ext cx="6912266" cy="1554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tx2"/>
                </a:solidFill>
              </a:rPr>
              <a:t>věcné změny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tx2"/>
                </a:solidFill>
              </a:rPr>
              <a:t>změny rozpočtů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tx2"/>
                </a:solidFill>
              </a:rPr>
              <a:t>harmonogram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chemeClr val="tx2"/>
                </a:solidFill>
              </a:rPr>
              <a:t>rizika </a:t>
            </a:r>
          </a:p>
        </p:txBody>
      </p:sp>
      <p:sp>
        <p:nvSpPr>
          <p:cNvPr id="4" name="Šipka: doprava 3">
            <a:extLst>
              <a:ext uri="{FF2B5EF4-FFF2-40B4-BE49-F238E27FC236}">
                <a16:creationId xmlns:a16="http://schemas.microsoft.com/office/drawing/2014/main" id="{BAEAD5B3-FD20-4495-8147-5BAC665B7402}"/>
              </a:ext>
            </a:extLst>
          </p:cNvPr>
          <p:cNvSpPr/>
          <p:nvPr/>
        </p:nvSpPr>
        <p:spPr bwMode="auto">
          <a:xfrm>
            <a:off x="1295872" y="5376787"/>
            <a:ext cx="288032" cy="288032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E74A77AD-1D39-4164-A10B-43D0B2ED4F10}"/>
              </a:ext>
            </a:extLst>
          </p:cNvPr>
          <p:cNvSpPr txBox="1"/>
          <p:nvPr/>
        </p:nvSpPr>
        <p:spPr>
          <a:xfrm>
            <a:off x="1691680" y="5317296"/>
            <a:ext cx="4929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>
                <a:solidFill>
                  <a:schemeClr val="tx2"/>
                </a:solidFill>
              </a:rPr>
              <a:t>potvrzení/nepotvrzení </a:t>
            </a:r>
            <a:r>
              <a:rPr lang="cs-CZ" dirty="0">
                <a:solidFill>
                  <a:schemeClr val="tx2"/>
                </a:solidFill>
              </a:rPr>
              <a:t>původního doporučení</a:t>
            </a:r>
          </a:p>
        </p:txBody>
      </p:sp>
    </p:spTree>
    <p:extLst>
      <p:ext uri="{BB962C8B-B14F-4D97-AF65-F5344CB8AC3E}">
        <p14:creationId xmlns:p14="http://schemas.microsoft.com/office/powerpoint/2010/main" val="2830779611"/>
      </p:ext>
    </p:extLst>
  </p:cSld>
  <p:clrMapOvr>
    <a:masterClrMapping/>
  </p:clrMapOvr>
</p:sld>
</file>

<file path=ppt/theme/theme1.xml><?xml version="1.0" encoding="utf-8"?>
<a:theme xmlns:a="http://schemas.openxmlformats.org/drawingml/2006/main" name="MZP_2020_A">
  <a:themeElements>
    <a:clrScheme name="color MZP2020">
      <a:dk1>
        <a:srgbClr val="7BC143"/>
      </a:dk1>
      <a:lt1>
        <a:srgbClr val="FFFFFF"/>
      </a:lt1>
      <a:dk2>
        <a:srgbClr val="000000"/>
      </a:dk2>
      <a:lt2>
        <a:srgbClr val="FFFFFF"/>
      </a:lt2>
      <a:accent1>
        <a:srgbClr val="7BC143"/>
      </a:accent1>
      <a:accent2>
        <a:srgbClr val="A5A5A5"/>
      </a:accent2>
      <a:accent3>
        <a:srgbClr val="467A26"/>
      </a:accent3>
      <a:accent4>
        <a:srgbClr val="7BC143"/>
      </a:accent4>
      <a:accent5>
        <a:srgbClr val="517B14"/>
      </a:accent5>
      <a:accent6>
        <a:srgbClr val="000000"/>
      </a:accent6>
      <a:hlink>
        <a:srgbClr val="FFC000"/>
      </a:hlink>
      <a:folHlink>
        <a:srgbClr val="84C5D6"/>
      </a:folHlink>
    </a:clrScheme>
    <a:fontScheme name="roboto sada">
      <a:majorFont>
        <a:latin typeface="roboto nadpis"/>
        <a:ea typeface="Arial"/>
        <a:cs typeface="Arial"/>
      </a:majorFont>
      <a:minorFont>
        <a:latin typeface="roboto"/>
        <a:ea typeface="Arial"/>
        <a:cs typeface="Arial"/>
      </a:minorFont>
    </a:fontScheme>
    <a:fmtScheme name="Kancelář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prstGeom prst="rect">
          <a:avLst/>
        </a:prstGeom>
        <a:solidFill>
          <a:schemeClr val="bg1"/>
        </a:solidFill>
        <a:ln>
          <a:noFill/>
        </a:ln>
      </a:spPr>
      <a:bodyPr/>
      <a:lstStyle/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MŽP (4-3)</Template>
  <TotalTime>532</TotalTime>
  <Words>205</Words>
  <Application>Microsoft Office PowerPoint</Application>
  <DocSecurity>0</DocSecurity>
  <PresentationFormat>Předvádění na obrazovce (4:3)</PresentationFormat>
  <Paragraphs>50</Paragraphs>
  <Slides>5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5</vt:i4>
      </vt:variant>
    </vt:vector>
  </HeadingPairs>
  <TitlesOfParts>
    <vt:vector size="13" baseType="lpstr">
      <vt:lpstr>roboto</vt:lpstr>
      <vt:lpstr>Roboto Light</vt:lpstr>
      <vt:lpstr>Arial</vt:lpstr>
      <vt:lpstr>roboto nadpis</vt:lpstr>
      <vt:lpstr>roboto</vt:lpstr>
      <vt:lpstr>Roboto Medium</vt:lpstr>
      <vt:lpstr>Times New Roman</vt:lpstr>
      <vt:lpstr>MZP_2020_A</vt:lpstr>
      <vt:lpstr>OP spravedlivá transformace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Operační program Fond pro spravedlivou transformaci</dc:title>
  <dc:subject/>
  <dc:creator>Jan Hlaváček</dc:creator>
  <cp:keywords/>
  <dc:description/>
  <cp:lastModifiedBy>Hlaváček Jan</cp:lastModifiedBy>
  <cp:revision>218</cp:revision>
  <dcterms:created xsi:type="dcterms:W3CDTF">2020-09-08T10:23:06Z</dcterms:created>
  <dcterms:modified xsi:type="dcterms:W3CDTF">2022-06-09T11:06:30Z</dcterms:modified>
  <cp:category/>
  <dc:identifier/>
  <cp:contentStatus/>
  <dc:language/>
  <cp:version/>
</cp:coreProperties>
</file>