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85" r:id="rId6"/>
    <p:sldMasterId id="2147483697" r:id="rId7"/>
    <p:sldMasterId id="2147483709" r:id="rId8"/>
  </p:sldMasterIdLst>
  <p:notesMasterIdLst>
    <p:notesMasterId r:id="rId90"/>
  </p:notesMasterIdLst>
  <p:sldIdLst>
    <p:sldId id="258" r:id="rId9"/>
    <p:sldId id="271" r:id="rId10"/>
    <p:sldId id="1271" r:id="rId11"/>
    <p:sldId id="1272" r:id="rId12"/>
    <p:sldId id="1274" r:id="rId13"/>
    <p:sldId id="1498" r:id="rId14"/>
    <p:sldId id="2145706450" r:id="rId15"/>
    <p:sldId id="2145706451" r:id="rId16"/>
    <p:sldId id="2145706456" r:id="rId17"/>
    <p:sldId id="2145706455" r:id="rId18"/>
    <p:sldId id="2145706457" r:id="rId19"/>
    <p:sldId id="2145706458" r:id="rId20"/>
    <p:sldId id="2145706459" r:id="rId21"/>
    <p:sldId id="2145706460" r:id="rId22"/>
    <p:sldId id="2145706461" r:id="rId23"/>
    <p:sldId id="2145706462" r:id="rId24"/>
    <p:sldId id="2145706467" r:id="rId25"/>
    <p:sldId id="2145706463" r:id="rId26"/>
    <p:sldId id="2145706464" r:id="rId27"/>
    <p:sldId id="2145706465" r:id="rId28"/>
    <p:sldId id="2145706466" r:id="rId29"/>
    <p:sldId id="1262" r:id="rId30"/>
    <p:sldId id="387" r:id="rId31"/>
    <p:sldId id="394" r:id="rId32"/>
    <p:sldId id="396" r:id="rId33"/>
    <p:sldId id="398" r:id="rId34"/>
    <p:sldId id="397" r:id="rId35"/>
    <p:sldId id="395" r:id="rId36"/>
    <p:sldId id="399" r:id="rId37"/>
    <p:sldId id="391" r:id="rId38"/>
    <p:sldId id="389" r:id="rId39"/>
    <p:sldId id="393" r:id="rId40"/>
    <p:sldId id="274" r:id="rId41"/>
    <p:sldId id="2145706468" r:id="rId42"/>
    <p:sldId id="264" r:id="rId43"/>
    <p:sldId id="2145706469" r:id="rId44"/>
    <p:sldId id="2145706470" r:id="rId45"/>
    <p:sldId id="2145706471" r:id="rId46"/>
    <p:sldId id="2145706472" r:id="rId47"/>
    <p:sldId id="2145706473" r:id="rId48"/>
    <p:sldId id="2145706474" r:id="rId49"/>
    <p:sldId id="2145706475" r:id="rId50"/>
    <p:sldId id="2145706476" r:id="rId51"/>
    <p:sldId id="2145706477" r:id="rId52"/>
    <p:sldId id="270" r:id="rId53"/>
    <p:sldId id="256" r:id="rId54"/>
    <p:sldId id="265" r:id="rId55"/>
    <p:sldId id="288" r:id="rId56"/>
    <p:sldId id="287" r:id="rId57"/>
    <p:sldId id="273" r:id="rId58"/>
    <p:sldId id="412" r:id="rId59"/>
    <p:sldId id="289" r:id="rId60"/>
    <p:sldId id="278" r:id="rId61"/>
    <p:sldId id="275" r:id="rId62"/>
    <p:sldId id="285" r:id="rId63"/>
    <p:sldId id="276" r:id="rId64"/>
    <p:sldId id="272" r:id="rId65"/>
    <p:sldId id="277" r:id="rId66"/>
    <p:sldId id="284" r:id="rId67"/>
    <p:sldId id="283" r:id="rId68"/>
    <p:sldId id="290" r:id="rId69"/>
    <p:sldId id="260" r:id="rId70"/>
    <p:sldId id="401" r:id="rId71"/>
    <p:sldId id="402" r:id="rId72"/>
    <p:sldId id="259" r:id="rId73"/>
    <p:sldId id="261" r:id="rId74"/>
    <p:sldId id="403" r:id="rId75"/>
    <p:sldId id="262" r:id="rId76"/>
    <p:sldId id="263" r:id="rId77"/>
    <p:sldId id="404" r:id="rId78"/>
    <p:sldId id="405" r:id="rId79"/>
    <p:sldId id="266" r:id="rId80"/>
    <p:sldId id="267" r:id="rId81"/>
    <p:sldId id="406" r:id="rId82"/>
    <p:sldId id="407" r:id="rId83"/>
    <p:sldId id="269" r:id="rId84"/>
    <p:sldId id="268" r:id="rId85"/>
    <p:sldId id="408" r:id="rId86"/>
    <p:sldId id="409" r:id="rId87"/>
    <p:sldId id="410" r:id="rId88"/>
    <p:sldId id="411" r:id="rId89"/>
  </p:sldIdLst>
  <p:sldSz cx="12192000" cy="6858000"/>
  <p:notesSz cx="10018713" cy="68881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32BF"/>
    <a:srgbClr val="312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3" cy="345605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74952" y="0"/>
            <a:ext cx="4341443" cy="345605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0CBEFD76-7C2A-4935-8C38-56F61F4F8D2E}" type="datetimeFigureOut">
              <a:rPr lang="cs-CZ" smtClean="0"/>
              <a:t>14.06.2023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01872" y="3314929"/>
            <a:ext cx="8014970" cy="2712214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542560"/>
            <a:ext cx="4341443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74952" y="6542560"/>
            <a:ext cx="4341443" cy="345603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42F0BD51-4C3B-4285-B690-33D827EDD7E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892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9E54A-1AF1-4500-BC1C-579C8999CFF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60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4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43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052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59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559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451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596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94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22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45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300" dirty="0">
                <a:cs typeface="Calibri"/>
              </a:rPr>
              <a:t>Celkový souhrn dosavadních a (plánovaných) nástrojů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0F837E-1D4F-41D8-8CCB-44B239FE86FE}" type="slidenum">
              <a:rPr kumimoji="0" lang="cs-CZ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6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532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941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0BD51-4C3B-4285-B690-33D827EDD7EA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96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312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43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555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997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26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4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5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DF51B-D342-4289-82CC-128604CC1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2AB550-134A-4E37-8E30-EDC4EDE28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C47E0B-2075-454E-8A93-6FFAC6BA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4D7109-F06A-4D03-A88D-FD257F8AD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33DD79-A9AF-49C2-9859-3B3A78A6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EE727C-E27F-4158-931F-2B5D89529EE7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1BE92647-9B19-47C1-AC66-2A3B5435A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29116"/>
            <a:ext cx="1808285" cy="821369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4704293-3023-47BE-BA62-4E76687DA0BE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3127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616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0D4B5-57AE-439E-A207-2FAD2B9A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E299FD2-8BF8-47A9-8C1F-C1F77F3F6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12949E-5C91-4C45-9BE6-A3F89A18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D941B2-D0C0-478A-8E56-6A0B0A27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C45231-B470-43E1-82E4-766F8286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BAE3-56FF-436C-81D5-2781A4687AB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289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915EF97-7185-4608-A422-FB7794FAF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18B553-187F-4EE7-9D2C-2CC5453E9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63B997-8FA4-4429-9199-496CB8F2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00ABDB-BF76-4EB4-9DE3-1A8BF1B6D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1DD04C-E2D7-4360-B229-FBE4964B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BAE3-56FF-436C-81D5-2781A4687AB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705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026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210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968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2781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461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202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293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03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384D4-6C23-48F8-87EA-6B2C8A06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425298" cy="1325563"/>
          </a:xfrm>
        </p:spPr>
        <p:txBody>
          <a:bodyPr/>
          <a:lstStyle>
            <a:lvl1pPr>
              <a:defRPr cap="small" baseline="0"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F2F447-7429-4253-847F-66ECD0B12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8A645-DF94-4B24-84F9-376CA350A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6C7E6D-4642-4F68-89C7-DC6BB432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FF40FC-0211-40A2-834E-3BF50AAE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4ABAE3-56FF-436C-81D5-2781A4687AB2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E2B4006-6C57-4B75-A227-F9674B317A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1313" y="365125"/>
            <a:ext cx="923860" cy="102549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C95369E-32CA-42BF-A6A9-975A06D9BE5C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3127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9802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810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8466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344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EF1A8-8D94-4AE5-1763-2F821A076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770261-2CDB-7A86-8383-0D5D0D8A0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4E125E-39DE-BC08-F199-F27AE959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3CB88-A6DC-4A53-85F3-A48C796B9EE8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64F364-CAB1-98A3-7D10-63E73733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6C9FDF-1718-8C65-58FC-3EE25D145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0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0D56D0-21CB-4F87-18B0-3A60D88A8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84807E-23E9-5DDD-A491-57A559626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B44B1D4-15D0-64EE-BD45-E657B06F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41DF5-9C06-4090-8037-51CB23A4B6A0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2A4753-00E2-4094-FF47-37F210E2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E34CFE-4815-D555-B102-8A33232A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8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BA5180-DF2A-567C-6DBC-33B31536E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83EE66-C98D-DBF5-7ADB-98E613FB7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13BC27-3862-8E0A-BCF0-3CB6C709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0B6F-9F57-4F2B-B593-6D1BCFB7EB94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1F18FA-858E-BAC1-0981-E7BC10E38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E9C505-8795-5C27-29D8-EA5F5938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2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E6F78-0D41-AFD0-4416-F562E5F0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A48B5-064F-9556-B03F-594643325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432478-C2C7-B32F-32B3-70E09ECB8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93DF8E-0604-CC06-DD66-D6387889E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DD51-212B-41D4-B78F-BE6AEBC1A765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E70E56-1FC2-5F50-E8D8-7A9C28F5A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2C5A63-C708-256A-43A9-73364BAD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65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2EDD4-1B33-2892-0202-4224898A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CACB9C-1F5C-EC2F-379B-6EE82592C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A90875-B2E6-7FC9-B44B-F36EA2B13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859F47-323A-5756-00F2-184D62DCB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6A2E50-9CCE-274E-40E2-93481A953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71B94C-4784-A067-0F2E-9D3955553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B32AE-EE98-4582-8368-31FCA037485E}" type="datetime1">
              <a:rPr lang="en-US" smtClean="0"/>
              <a:t>6/14/2023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B00BB58-6807-5FF1-E6D1-A84AB734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ABA329E-FC58-57D4-6798-510051D9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10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FF102-45FF-96F3-09B7-A4FB39DEF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264F174-923B-A743-33A0-72CFEA76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0641-7451-4985-A80A-606AD41FE2D8}" type="datetime1">
              <a:rPr lang="en-US" smtClean="0"/>
              <a:t>6/14/2023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25CD3B-A2C1-B13C-9CC8-627AFB5AA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D40335-381D-7270-8899-92D10798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09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EB8BFF-FE98-50A3-7853-2E767C434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BBC6-34E8-4374-A8BC-7B2D0FE23C44}" type="datetime1">
              <a:rPr lang="en-US" smtClean="0"/>
              <a:t>6/14/2023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0CEA55-26CD-9127-9961-868FCB62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6F1D004-15F6-5E16-66E2-69B52A62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1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D6390-1764-46F0-93A9-F97CCD483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FEEF3B-E65D-488E-A14B-F0F91D282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32F30D-B9A3-421A-AD39-7DC05DAB0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A67469-136A-4E11-BBFD-074A3995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4ABAE3-56FF-436C-81D5-2781A4687AB2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492918F-F2AC-4486-96D0-1FFF4B35C456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rgbClr val="3127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2A137061-5A75-4E8C-BE6D-98BB0675C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39165" y="5048728"/>
            <a:ext cx="1808285" cy="8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36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1A3BCE-FCE3-006B-82B6-BB730ADAC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260671-EE8E-1097-E9EC-BA12CD6E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AFC306-7D6B-52DD-FAC8-983C03443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851D44-1D91-E5AF-A018-7D5C8592D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5F62A-8A29-43BE-B3E4-D1CC9D7A811D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116B91-E0A4-140E-FDC3-F9E85246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438D67-7CDA-9429-7D11-0BBBCB89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66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CC60A-1A55-FD42-91E8-309593375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DF9A69-5DAB-E9EE-327A-B9B7E3421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B306F0-2534-D625-1222-0FB667AA5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7EED58-4C3E-4B75-4BF4-A75B2643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B3D5B-2F40-4DAD-B9AE-4B25A581AE87}" type="datetime1">
              <a:rPr lang="en-US" smtClean="0"/>
              <a:t>6/14/2023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34437BA-CC41-89FF-7A9F-87E074B2D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A5A5249-8404-9140-B56F-7C93B923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9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2D29D9-6E1A-5232-18E3-C84E8BB02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A7AB73B-60FD-95F5-78A6-30629A4C9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0FF9B8-EC86-F41B-4AB8-B1574EA2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6A91-4A65-4017-8521-2A4BDD1C140B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92C667-4F89-2606-6B80-2BC25180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5CCC2E-15A8-083D-A001-04444E3D3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11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8CCDA2F-31F3-5D66-3C0F-8CDDCC119E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C3D54B1-C800-A85E-6D7D-5718EA9E2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010345-0788-9806-0DE7-51F4ADD8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DCA2-9386-4C38-8DE1-E8128B392B83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805EE2-E0E1-989E-087B-B13D9450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5682E1-71BD-C9D4-0105-696F4E120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72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594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127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376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382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172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95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7CFC8-3561-49B6-AC61-4C117DCD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531C90-2084-48F2-95EC-7022D5D32F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EF2EB37-460B-45DB-AFFB-E8092E3F8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EDB0E0-7325-4273-BD0C-FC188DB3E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D0CBA1-01AF-4396-BD95-C32CE09B9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78FFEE-B44D-47DA-A9CF-559F5D8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BAE3-56FF-436C-81D5-2781A4687AB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48111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987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219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558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622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2590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118" y="4624630"/>
            <a:ext cx="8534400" cy="492317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l">
              <a:buNone/>
              <a:defRPr sz="2735" baseline="0">
                <a:solidFill>
                  <a:srgbClr val="034EA2"/>
                </a:solidFill>
              </a:defRPr>
            </a:lvl1pPr>
            <a:lvl2pPr marL="6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</a:t>
            </a:r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900117" y="879042"/>
            <a:ext cx="4465077" cy="60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67" b="1"/>
              <a:t>MINISTERSTVO PRO MÍSTNÍ ROZVOJ </a:t>
            </a:r>
            <a:br>
              <a:rPr lang="cs-CZ" sz="1758" b="1"/>
            </a:br>
            <a:r>
              <a:rPr lang="cs-CZ" sz="1953" b="1"/>
              <a:t>Národní orgán pro koordinaci</a:t>
            </a:r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900117" y="2109699"/>
            <a:ext cx="10972800" cy="1143000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l">
              <a:defRPr sz="3907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7" y="5327626"/>
            <a:ext cx="4609112" cy="351971"/>
          </a:xfrm>
          <a:prstGeom prst="rect">
            <a:avLst/>
          </a:prstGeom>
        </p:spPr>
        <p:txBody>
          <a:bodyPr lIns="90000" rIns="144000">
            <a:noAutofit/>
          </a:bodyPr>
          <a:lstStyle>
            <a:lvl1pPr>
              <a:buNone/>
              <a:defRPr sz="1953">
                <a:solidFill>
                  <a:srgbClr val="034EA2"/>
                </a:solidFill>
              </a:defRPr>
            </a:lvl1pPr>
          </a:lstStyle>
          <a:p>
            <a:pPr lvl="0"/>
            <a:r>
              <a:rPr lang="cs-CZ"/>
              <a:t>Datum a místo</a:t>
            </a:r>
          </a:p>
        </p:txBody>
      </p:sp>
      <p:pic>
        <p:nvPicPr>
          <p:cNvPr id="10" name="Obrázek 9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7" y="0"/>
            <a:ext cx="4591474" cy="4483966"/>
          </a:xfrm>
          <a:prstGeom prst="rect">
            <a:avLst/>
          </a:prstGeom>
        </p:spPr>
      </p:pic>
      <p:pic>
        <p:nvPicPr>
          <p:cNvPr id="13" name="Obrázek 12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3461" y="5820258"/>
            <a:ext cx="4465077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45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118" y="4624630"/>
            <a:ext cx="8534400" cy="492317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l">
              <a:buNone/>
              <a:defRPr sz="2735" baseline="0">
                <a:solidFill>
                  <a:srgbClr val="034EA2"/>
                </a:solidFill>
              </a:defRPr>
            </a:lvl1pPr>
            <a:lvl2pPr marL="6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</a:t>
            </a:r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900117" y="879042"/>
            <a:ext cx="4465077" cy="30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67" b="1"/>
              <a:t>MINISTERSTVO PRO MÍSTNÍ ROZVOJ </a:t>
            </a:r>
            <a:endParaRPr lang="cs-CZ" sz="1953" b="1"/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900117" y="2109699"/>
            <a:ext cx="10972800" cy="1143000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l">
              <a:defRPr sz="3907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7" y="5327626"/>
            <a:ext cx="4609112" cy="351971"/>
          </a:xfrm>
          <a:prstGeom prst="rect">
            <a:avLst/>
          </a:prstGeom>
        </p:spPr>
        <p:txBody>
          <a:bodyPr lIns="90000" rIns="144000">
            <a:noAutofit/>
          </a:bodyPr>
          <a:lstStyle>
            <a:lvl1pPr>
              <a:buNone/>
              <a:defRPr sz="1953">
                <a:solidFill>
                  <a:srgbClr val="034EA2"/>
                </a:solidFill>
              </a:defRPr>
            </a:lvl1pPr>
          </a:lstStyle>
          <a:p>
            <a:pPr lvl="0"/>
            <a:r>
              <a:rPr lang="cs-CZ"/>
              <a:t>Datum a místo</a:t>
            </a:r>
          </a:p>
        </p:txBody>
      </p:sp>
      <p:pic>
        <p:nvPicPr>
          <p:cNvPr id="10" name="Obrázek 9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7" y="0"/>
            <a:ext cx="4591474" cy="4483966"/>
          </a:xfrm>
          <a:prstGeom prst="rect">
            <a:avLst/>
          </a:prstGeom>
        </p:spPr>
      </p:pic>
      <p:pic>
        <p:nvPicPr>
          <p:cNvPr id="13" name="Obrázek 12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3461" y="5820258"/>
            <a:ext cx="4465077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9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PTP_CZ_RO_B_C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8557" y="6166210"/>
            <a:ext cx="3986433" cy="67181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1" y="16002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907"/>
            </a:lvl1pPr>
            <a:lvl2pPr>
              <a:buFont typeface="Arial" pitchFamily="34" charset="0"/>
              <a:buChar char="»"/>
              <a:defRPr sz="3516"/>
            </a:lvl2pPr>
            <a:lvl4pPr>
              <a:buFont typeface="Arial" pitchFamily="34" charset="0"/>
              <a:buChar char="»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73223"/>
            <a:ext cx="8040470" cy="684777"/>
          </a:xfrm>
          <a:prstGeom prst="rect">
            <a:avLst/>
          </a:prstGeom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957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50662" y="2152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6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tématu/předělu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26" y="3499331"/>
            <a:ext cx="8093494" cy="66983"/>
          </a:xfrm>
          <a:prstGeom prst="rect">
            <a:avLst/>
          </a:prstGeom>
        </p:spPr>
      </p:pic>
      <p:pic>
        <p:nvPicPr>
          <p:cNvPr id="9" name="Obrázek 8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8557" y="6166210"/>
            <a:ext cx="3986433" cy="671810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73223"/>
            <a:ext cx="8040470" cy="6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1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ředělov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50662" y="2152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6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tématu/předělu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26" y="3499331"/>
            <a:ext cx="8093494" cy="66983"/>
          </a:xfrm>
          <a:prstGeom prst="rect">
            <a:avLst/>
          </a:prstGeom>
        </p:spPr>
      </p:pic>
      <p:pic>
        <p:nvPicPr>
          <p:cNvPr id="9" name="Obrázek 8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8557" y="6166210"/>
            <a:ext cx="3986433" cy="671810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66210"/>
            <a:ext cx="8040470" cy="6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7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A7F49-8836-4674-AF61-0963C70F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5D4ABE-BBC7-4871-BA75-A9A02529C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8785536-B557-40AB-A0A8-5B34184E7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D4D22CA-09E8-4779-A2F6-8B599FBA7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3480AFF-8B10-48BF-9F34-64949D8DB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87F2D05-025B-482D-AD8D-88803D07A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16138E-7332-4418-B8A2-D4D59B10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8B99DD0-11C7-4317-A6CD-130080DE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BAE3-56FF-436C-81D5-2781A4687AB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354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622382" y="1530375"/>
            <a:ext cx="10947238" cy="42903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1" name="Obrázek 10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8557" y="6166210"/>
            <a:ext cx="3986433" cy="671810"/>
          </a:xfrm>
          <a:prstGeom prst="rect">
            <a:avLst/>
          </a:prstGeom>
        </p:spPr>
      </p:pic>
      <p:pic>
        <p:nvPicPr>
          <p:cNvPr id="12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73223"/>
            <a:ext cx="8040470" cy="6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291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5" name="Zástupný symbol pro tabulku 14"/>
          <p:cNvSpPr>
            <a:spLocks noGrp="1"/>
          </p:cNvSpPr>
          <p:nvPr>
            <p:ph type="tbl" sz="quarter" idx="13"/>
          </p:nvPr>
        </p:nvSpPr>
        <p:spPr>
          <a:xfrm>
            <a:off x="622381" y="1600149"/>
            <a:ext cx="11018684" cy="42205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tabulku.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2" name="Obrázek 11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8557" y="6166210"/>
            <a:ext cx="3986433" cy="671810"/>
          </a:xfrm>
          <a:prstGeom prst="rect">
            <a:avLst/>
          </a:prstGeom>
        </p:spPr>
      </p:pic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73223"/>
            <a:ext cx="8040470" cy="6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97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846976" y="4694959"/>
            <a:ext cx="8498050" cy="984636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>
              <a:buNone/>
              <a:defRPr sz="2735" baseline="0">
                <a:solidFill>
                  <a:srgbClr val="034EA2"/>
                </a:solidFill>
              </a:defRPr>
            </a:lvl1pPr>
            <a:lvl2pPr marL="6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 a kontakt</a:t>
            </a:r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1054237" y="2724284"/>
            <a:ext cx="10082978" cy="1197034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ctr">
              <a:defRPr sz="5274" b="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Rozloučení</a:t>
            </a:r>
          </a:p>
        </p:txBody>
      </p:sp>
      <p:pic>
        <p:nvPicPr>
          <p:cNvPr id="9" name="Obrázek 8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7" y="0"/>
            <a:ext cx="4591474" cy="4483966"/>
          </a:xfrm>
          <a:prstGeom prst="rect">
            <a:avLst/>
          </a:prstGeom>
        </p:spPr>
      </p:pic>
      <p:pic>
        <p:nvPicPr>
          <p:cNvPr id="10" name="Obrázek 9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3461" y="5820258"/>
            <a:ext cx="4465077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39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/>
          <p:cNvSpPr txBox="1">
            <a:spLocks/>
          </p:cNvSpPr>
          <p:nvPr userDrawn="1"/>
        </p:nvSpPr>
        <p:spPr>
          <a:xfrm>
            <a:off x="1871133" y="3789363"/>
            <a:ext cx="9611784" cy="5762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539"/>
              <a:t>MINISTERSTVO PRO MÍSTNÍ ROZVOJ ČR</a:t>
            </a: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1871532" y="4581128"/>
            <a:ext cx="9409045" cy="18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977"/>
              </a:spcBef>
              <a:spcAft>
                <a:spcPts val="977"/>
              </a:spcAft>
              <a:buNone/>
              <a:defRPr sz="1953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4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3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9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9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5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2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" name="Nadpis 13"/>
          <p:cNvSpPr>
            <a:spLocks noGrp="1" noChangeAspect="1"/>
          </p:cNvSpPr>
          <p:nvPr>
            <p:ph type="title"/>
          </p:nvPr>
        </p:nvSpPr>
        <p:spPr>
          <a:xfrm>
            <a:off x="1871533" y="1988840"/>
            <a:ext cx="9710869" cy="1872208"/>
          </a:xfrm>
          <a:prstGeom prst="rect">
            <a:avLst/>
          </a:prstGeom>
        </p:spPr>
        <p:txBody>
          <a:bodyPr anchor="b"/>
          <a:lstStyle>
            <a:lvl1pPr algn="l">
              <a:defRPr b="1" baseline="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pic>
        <p:nvPicPr>
          <p:cNvPr id="8" name="obrázek 1" descr="mmr_barevne"/>
          <p:cNvPicPr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51385" y="620584"/>
            <a:ext cx="2159635" cy="467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539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 bez loga na pozadí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808075" y="781788"/>
            <a:ext cx="10545726" cy="69111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 rot="10800000" flipV="1">
            <a:off x="808075" y="1663700"/>
            <a:ext cx="10545726" cy="4396859"/>
          </a:xfrm>
          <a:prstGeom prst="rect">
            <a:avLst/>
          </a:prstGeom>
        </p:spPr>
        <p:txBody>
          <a:bodyPr/>
          <a:lstStyle>
            <a:lvl1pPr marL="348830" indent="-348830">
              <a:defRPr/>
            </a:lvl1pPr>
            <a:lvl2pPr marL="697661" indent="-251157">
              <a:buFont typeface="Courier New" panose="02070309020205020404" pitchFamily="49" charset="0"/>
              <a:buChar char="o"/>
              <a:defRPr/>
            </a:lvl2pPr>
            <a:lvl3pPr marL="1116257" indent="-223251">
              <a:buFont typeface="Wingdings" panose="05000000000000000000" pitchFamily="2" charset="2"/>
              <a:buChar char="§"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4E01-F173-423B-BCD8-B8C3DB995DD1}" type="datetime1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1FABD4B-2F30-49F8-98F3-E2840AF18A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771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 bez loga na pozadí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808076" y="781788"/>
            <a:ext cx="10545726" cy="69111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 rot="10800000" flipV="1">
            <a:off x="808076" y="1663700"/>
            <a:ext cx="10545726" cy="4396859"/>
          </a:xfrm>
          <a:prstGeom prst="rect">
            <a:avLst/>
          </a:prstGeom>
        </p:spPr>
        <p:txBody>
          <a:bodyPr/>
          <a:lstStyle>
            <a:lvl1pPr marL="340668" indent="-340668">
              <a:defRPr/>
            </a:lvl1pPr>
            <a:lvl2pPr marL="681337" indent="-245281">
              <a:buFont typeface="Courier New" panose="02070309020205020404" pitchFamily="49" charset="0"/>
              <a:buChar char="o"/>
              <a:defRPr/>
            </a:lvl2pPr>
            <a:lvl3pPr marL="1090139" indent="-218028">
              <a:buFont typeface="Wingdings" panose="05000000000000000000" pitchFamily="2" charset="2"/>
              <a:buChar char="§"/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84E01-F173-423B-BCD8-B8C3DB995DD1}" type="datetime1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1FABD4B-2F30-49F8-98F3-E2840AF18AB3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3F2D9F1-BC76-45A6-9158-8D6EA64CDF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0" y="6206906"/>
            <a:ext cx="1702980" cy="3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23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9D4346E4-3B44-4087-99AB-95B7F2D6F059}"/>
              </a:ext>
            </a:extLst>
          </p:cNvPr>
          <p:cNvSpPr/>
          <p:nvPr userDrawn="1"/>
        </p:nvSpPr>
        <p:spPr>
          <a:xfrm>
            <a:off x="1" y="-27214"/>
            <a:ext cx="9521658" cy="6885215"/>
          </a:xfrm>
          <a:prstGeom prst="rect">
            <a:avLst/>
          </a:prstGeom>
          <a:gradFill flip="none" rotWithShape="1">
            <a:gsLst>
              <a:gs pos="0">
                <a:srgbClr val="18B29C"/>
              </a:gs>
              <a:gs pos="100000">
                <a:srgbClr val="4470B4"/>
              </a:gs>
              <a:gs pos="100000">
                <a:srgbClr val="4470B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344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0958" y="4078732"/>
            <a:ext cx="8648700" cy="753399"/>
          </a:xfrm>
          <a:prstGeom prst="rect">
            <a:avLst/>
          </a:prstGeom>
        </p:spPr>
        <p:txBody>
          <a:bodyPr/>
          <a:lstStyle>
            <a:lvl1pPr>
              <a:defRPr sz="468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C040B-CC02-40F0-BE26-2A9B4A3C6A6C}" type="datetime1">
              <a:rPr lang="cs-CZ" smtClean="0"/>
              <a:t>14.06.2023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032581B-33F6-48BD-8BE1-CA255D0623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297" y="5701521"/>
            <a:ext cx="2142703" cy="71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693268-82EA-412A-974B-7CD04C1F5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AC9B631-2EB8-4DAB-B4EA-1ABF6D683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718FA0-9851-4586-A89A-C8932851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F6327C0-7258-4D58-B229-4CC39CEB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BAE3-56FF-436C-81D5-2781A4687AB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0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6AF43A1-4C2A-4268-9391-1B772D37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412016-4F82-47F6-A3D4-60E6AC30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62B538-5A5C-4F87-A21D-75F62E96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BAE3-56FF-436C-81D5-2781A4687AB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471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2F201-3C6B-44A2-8A39-4AEC9BF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D8EF82-554B-4591-A002-46B6F4FB7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888B098-317A-4A06-B0F1-DD43C79A7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35E8E4-4205-413F-9DF6-939D2CCC6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0EB586-D56D-4CAC-9AF7-ADEE34CE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447AA7-0BB0-4504-B0C7-D8D6E7A0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BAE3-56FF-436C-81D5-2781A4687AB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36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EDA98-3911-4527-A510-1B735B88A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5CE3B63-2462-4F45-A518-2441E8EFE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872B1B0-2D7F-47FB-AD67-41AF63A55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C7258A-4891-45FA-8DBC-13FD57C75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718776-5DE4-4D6D-89E3-4ADF5218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DDE1D7-49E0-4ADA-BF03-8026C9D3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BAE3-56FF-436C-81D5-2781A4687AB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757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2935FE0-853B-4DCF-BBF1-D3A98163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B08FDD0-3211-4B90-8ABC-0ED5D5024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4D47BC-12F7-4A7C-9A19-2CBA9E433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670127-E519-4439-9214-B4EA32BDF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517DE0-46C2-4EE9-A33F-8408F6FA9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ABAE3-56FF-436C-81D5-2781A4687AB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486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8AB54-D148-B942-A9CE-55A9BEF375E2}" type="datetimeFigureOut">
              <a:rPr lang="cs-CZ" smtClean="0"/>
              <a:pPr/>
              <a:t>14.06.2023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C9896-F542-D645-BF67-80AC1998F42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31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E133C06-F6D6-F73C-10E9-467B68BE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CD4880-0DF8-85B4-E1F6-FD836D635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6CB292-F452-464A-DBDC-B6D0AD1E4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1CDD4-6896-4340-94DC-C457F28AFFCA}" type="datetime1">
              <a:rPr lang="en-US" smtClean="0"/>
              <a:t>6/14/2023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A2D337-52DA-1E64-F7A4-DD61D3765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CA8C33-EE84-0DF5-844E-3B09E9627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36047-447E-4143-AE6F-428BA766E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6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881-60BC-4503-B5C4-5F5A774FF41F}" type="datetimeFigureOut">
              <a:rPr lang="cs-CZ" smtClean="0"/>
              <a:t>14.06.2023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93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60642" y="5749927"/>
            <a:ext cx="2844800" cy="365125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r">
              <a:defRPr sz="1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28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defTabSz="1200855" rtl="0" eaLnBrk="1" latinLnBrk="0" hangingPunct="1">
        <a:spcBef>
          <a:spcPct val="0"/>
        </a:spcBef>
        <a:buNone/>
        <a:defRPr sz="57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320" indent="-450320" algn="l" defTabSz="1200855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695" indent="-375267" algn="l" defTabSz="1200855" rtl="0" eaLnBrk="1" latinLnBrk="0" hangingPunct="1">
        <a:spcBef>
          <a:spcPct val="20000"/>
        </a:spcBef>
        <a:buFont typeface="Arial" pitchFamily="34" charset="0"/>
        <a:buChar char="–"/>
        <a:defRPr sz="3711" kern="1200">
          <a:solidFill>
            <a:schemeClr val="tx1"/>
          </a:solidFill>
          <a:latin typeface="+mn-lt"/>
          <a:ea typeface="+mn-ea"/>
          <a:cs typeface="+mn-cs"/>
        </a:defRPr>
      </a:lvl2pPr>
      <a:lvl3pPr marL="1501069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3125" kern="1200">
          <a:solidFill>
            <a:schemeClr val="tx1"/>
          </a:solidFill>
          <a:latin typeface="+mn-lt"/>
          <a:ea typeface="+mn-ea"/>
          <a:cs typeface="+mn-cs"/>
        </a:defRPr>
      </a:lvl3pPr>
      <a:lvl4pPr marL="2101496" indent="-300214" algn="l" defTabSz="1200855" rtl="0" eaLnBrk="1" latinLnBrk="0" hangingPunct="1">
        <a:spcBef>
          <a:spcPct val="20000"/>
        </a:spcBef>
        <a:buFont typeface="Arial" pitchFamily="34" charset="0"/>
        <a:buChar char="–"/>
        <a:defRPr sz="2637" kern="1200">
          <a:solidFill>
            <a:schemeClr val="tx1"/>
          </a:solidFill>
          <a:latin typeface="+mn-lt"/>
          <a:ea typeface="+mn-ea"/>
          <a:cs typeface="+mn-cs"/>
        </a:defRPr>
      </a:lvl4pPr>
      <a:lvl5pPr marL="2701923" indent="-300214" algn="l" defTabSz="1200855" rtl="0" eaLnBrk="1" latinLnBrk="0" hangingPunct="1">
        <a:spcBef>
          <a:spcPct val="20000"/>
        </a:spcBef>
        <a:buFont typeface="Arial" pitchFamily="34" charset="0"/>
        <a:buChar char="»"/>
        <a:defRPr sz="2637" kern="1200">
          <a:solidFill>
            <a:schemeClr val="tx1"/>
          </a:solidFill>
          <a:latin typeface="+mn-lt"/>
          <a:ea typeface="+mn-ea"/>
          <a:cs typeface="+mn-cs"/>
        </a:defRPr>
      </a:lvl5pPr>
      <a:lvl6pPr marL="3302351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6pPr>
      <a:lvl7pPr marL="3902778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7pPr>
      <a:lvl8pPr marL="4503205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8pPr>
      <a:lvl9pPr marL="5103634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1pPr>
      <a:lvl2pPr marL="600427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1200855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3pPr>
      <a:lvl4pPr marL="1801282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4pPr>
      <a:lvl5pPr marL="2401709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5pPr>
      <a:lvl6pPr marL="3002137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6pPr>
      <a:lvl7pPr marL="3602565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7pPr>
      <a:lvl8pPr marL="4202992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8pPr>
      <a:lvl9pPr marL="4803419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r.cz/cs/microsites/uzemni-dimenze/regionalni-rozvoj/strategie-regionalniho-rozvoje-cr-2021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menimekraj.cz/" TargetMode="External"/><Relationship Id="rId4" Type="http://schemas.openxmlformats.org/officeDocument/2006/relationships/hyperlink" Target="https://www.rskkvk.cz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petra.skalova@kr-karlovarsky.cz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-ustecky.cz/rozvoj-kraje-v-mistnim-meritku/ms-286367/p1=286367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4630B-80DE-47B1-BE44-9ABDE9DA5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153" y="2573794"/>
            <a:ext cx="10791647" cy="11928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800" b="1" dirty="0"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Seminář o HSOÚ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81B882D1-A07D-4DF2-AD65-E4E8306857C7}"/>
              </a:ext>
            </a:extLst>
          </p:cNvPr>
          <p:cNvSpPr txBox="1">
            <a:spLocks/>
          </p:cNvSpPr>
          <p:nvPr/>
        </p:nvSpPr>
        <p:spPr>
          <a:xfrm>
            <a:off x="7513607" y="5507618"/>
            <a:ext cx="4459858" cy="993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600" b="1" dirty="0">
              <a:solidFill>
                <a:srgbClr val="312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727C-E27F-4158-931F-2B5D89529EE7}" type="slidenum">
              <a:rPr lang="cs-CZ" smtClean="0">
                <a:solidFill>
                  <a:schemeClr val="bg1"/>
                </a:solidFill>
              </a:rPr>
              <a:pPr/>
              <a:t>1</a:t>
            </a:fld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C3A19A6-BF10-4520-9C5D-51C6878E0E5F}"/>
              </a:ext>
            </a:extLst>
          </p:cNvPr>
          <p:cNvSpPr txBox="1"/>
          <p:nvPr/>
        </p:nvSpPr>
        <p:spPr>
          <a:xfrm>
            <a:off x="10612073" y="6132135"/>
            <a:ext cx="174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14.6.2023</a:t>
            </a:r>
          </a:p>
        </p:txBody>
      </p:sp>
    </p:spTree>
    <p:extLst>
      <p:ext uri="{BB962C8B-B14F-4D97-AF65-F5344CB8AC3E}">
        <p14:creationId xmlns:p14="http://schemas.microsoft.com/office/powerpoint/2010/main" val="1641569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5629FCA-A9CC-46D6-B324-2B2803E86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17" y="5052384"/>
            <a:ext cx="8446195" cy="735759"/>
          </a:xfrm>
        </p:spPr>
        <p:txBody>
          <a:bodyPr vert="horz" lIns="89299" tIns="44649" rIns="89299" bIns="44649" rtlCol="0" anchor="b">
            <a:normAutofit fontScale="90000"/>
          </a:bodyPr>
          <a:lstStyle/>
          <a:p>
            <a:pPr algn="ctr"/>
            <a:r>
              <a:rPr lang="cs-CZ" sz="429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Národní dotační tituly</a:t>
            </a:r>
            <a:r>
              <a:rPr lang="en-US" sz="429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MMR</a:t>
            </a:r>
            <a:r>
              <a:rPr lang="cs-CZ" sz="429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sz="429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29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podpora HSOÚ</a:t>
            </a:r>
            <a:endParaRPr lang="en-US" sz="429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6" descr="Obsah obrázku voda, venku, obloha, hora&#10;&#10;Popis se vygeneroval automaticky.">
            <a:extLst>
              <a:ext uri="{FF2B5EF4-FFF2-40B4-BE49-F238E27FC236}">
                <a16:creationId xmlns:a16="http://schemas.microsoft.com/office/drawing/2014/main" id="{5DBEB19B-257E-F06E-AD90-D6C660988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96" r="2" b="15794"/>
          <a:stretch/>
        </p:blipFill>
        <p:spPr>
          <a:xfrm>
            <a:off x="472329" y="606282"/>
            <a:ext cx="8694971" cy="3678677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247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8B99A-A3BE-8723-3D76-7D2C46C7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Podpora rozvoje regionů 2019+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6893AB-7E74-566F-9D34-1489E7A77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62" y="1408012"/>
            <a:ext cx="11026357" cy="4525963"/>
          </a:xfrm>
        </p:spPr>
        <p:txBody>
          <a:bodyPr/>
          <a:lstStyle/>
          <a:p>
            <a:pPr marL="348555" indent="-348555"/>
            <a:r>
              <a:rPr lang="cs-CZ" sz="2735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Dílčí změna:</a:t>
            </a:r>
          </a:p>
          <a:p>
            <a:pPr lvl="1"/>
            <a:r>
              <a:rPr lang="cs-CZ" sz="2149" b="1" dirty="0">
                <a:ea typeface="+mn-lt"/>
                <a:cs typeface="+mn-lt"/>
              </a:rPr>
              <a:t>Změna hodnotících kritérií </a:t>
            </a:r>
            <a:r>
              <a:rPr lang="cs-CZ" sz="2149" dirty="0">
                <a:ea typeface="+mn-lt"/>
                <a:cs typeface="+mn-lt"/>
              </a:rPr>
              <a:t>u věcného hodnocení </a:t>
            </a:r>
            <a:endParaRPr lang="cs-CZ" sz="2149" dirty="0"/>
          </a:p>
          <a:p>
            <a:pPr lvl="2">
              <a:buFont typeface="Courier New" panose="020B0604020202020204" pitchFamily="34" charset="0"/>
              <a:buChar char="o"/>
            </a:pPr>
            <a:r>
              <a:rPr lang="cs-CZ" sz="2149" dirty="0">
                <a:ea typeface="+mn-lt"/>
                <a:cs typeface="+mn-lt"/>
              </a:rPr>
              <a:t>Podpora obnovy místních komunikací + Rekonstrukce a přestavba veřejných budov </a:t>
            </a:r>
          </a:p>
          <a:p>
            <a:pPr lvl="1"/>
            <a:r>
              <a:rPr lang="cs-CZ" sz="2149" b="1" dirty="0">
                <a:solidFill>
                  <a:srgbClr val="000000"/>
                </a:solidFill>
                <a:cs typeface="Calibri"/>
              </a:rPr>
              <a:t>Pilotně testovaná bonifikace projektových žádostí evidovaných v ISPZ</a:t>
            </a:r>
          </a:p>
          <a:p>
            <a:pPr marL="348555" indent="-348555"/>
            <a:r>
              <a:rPr lang="cs-CZ" sz="2735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Výhoda pro HSOÚ:</a:t>
            </a:r>
          </a:p>
          <a:p>
            <a:pPr lvl="1"/>
            <a:r>
              <a:rPr lang="cs-CZ" sz="2149" b="1" dirty="0">
                <a:ea typeface="+mn-lt"/>
                <a:cs typeface="+mn-lt"/>
              </a:rPr>
              <a:t>zvýšení bonifikace u projektů, které se realizují v HSOÚ a uhelných krajích</a:t>
            </a:r>
          </a:p>
          <a:p>
            <a:pPr lvl="1"/>
            <a:r>
              <a:rPr lang="cs-CZ" sz="2149" b="1" dirty="0">
                <a:ea typeface="+mn-lt"/>
                <a:cs typeface="+mn-lt"/>
              </a:rPr>
              <a:t>zvýšení bonifikace u žadatelů (obcí) s menším počtem obyvatel</a:t>
            </a:r>
          </a:p>
          <a:p>
            <a:pPr marL="348555" indent="-348555"/>
            <a:r>
              <a:rPr lang="cs-CZ" sz="2735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Další plánované změny:</a:t>
            </a:r>
          </a:p>
          <a:p>
            <a:pPr lvl="1"/>
            <a:r>
              <a:rPr lang="cs-CZ" sz="2149" b="1" dirty="0">
                <a:ea typeface="+mn-lt"/>
                <a:cs typeface="+mn-lt"/>
              </a:rPr>
              <a:t>nový dotačně – úvěrový program</a:t>
            </a:r>
            <a:r>
              <a:rPr lang="cs-CZ" sz="2149" dirty="0">
                <a:ea typeface="+mn-lt"/>
                <a:cs typeface="+mn-lt"/>
              </a:rPr>
              <a:t>, pilotní program na podporu místních komunikací </a:t>
            </a:r>
            <a:br>
              <a:rPr lang="cs-CZ" sz="2149" dirty="0">
                <a:ea typeface="+mn-lt"/>
                <a:cs typeface="+mn-lt"/>
              </a:rPr>
            </a:br>
            <a:r>
              <a:rPr lang="cs-CZ" sz="2149" dirty="0">
                <a:ea typeface="+mn-lt"/>
                <a:cs typeface="+mn-lt"/>
              </a:rPr>
              <a:t>(50 % dotace, 40 % zvýhodněný úvěr, 10 % spoluúčast) </a:t>
            </a:r>
          </a:p>
          <a:p>
            <a:pPr lvl="1"/>
            <a:r>
              <a:rPr lang="cs-CZ" sz="2149" dirty="0">
                <a:ea typeface="+mn-lt"/>
                <a:cs typeface="+mn-lt"/>
              </a:rPr>
              <a:t>cíl: řešení dlouhodobě vysoké poptávky z území, podpora většího množství žadatelů</a:t>
            </a:r>
            <a:endParaRPr lang="cs-CZ" sz="2149" dirty="0">
              <a:cs typeface="Calibri" panose="020F0502020204030204"/>
            </a:endParaRPr>
          </a:p>
          <a:p>
            <a:pPr marL="0" indent="0" algn="just">
              <a:buNone/>
            </a:pPr>
            <a:endParaRPr lang="cs-CZ" sz="2735" dirty="0"/>
          </a:p>
        </p:txBody>
      </p:sp>
    </p:spTree>
    <p:extLst>
      <p:ext uri="{BB962C8B-B14F-4D97-AF65-F5344CB8AC3E}">
        <p14:creationId xmlns:p14="http://schemas.microsoft.com/office/powerpoint/2010/main" val="1657367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1D544-2166-6658-6D21-2D7F39A2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programy MMR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439AF4-B083-DDC2-F9D1-9FF0B1D1A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61" y="1453234"/>
            <a:ext cx="11071578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735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Národní program podpory cestovního ruchu v regionech</a:t>
            </a:r>
          </a:p>
          <a:p>
            <a:pPr marL="348555" indent="-348555"/>
            <a:r>
              <a:rPr lang="cs-CZ" sz="2149" b="1" dirty="0">
                <a:ea typeface="+mn-lt"/>
                <a:cs typeface="+mn-lt"/>
              </a:rPr>
              <a:t>výhoda pro HSOÚ: hodnotící kritéria - bonifikace </a:t>
            </a:r>
          </a:p>
          <a:p>
            <a:pPr marL="348555" indent="-348555"/>
            <a:r>
              <a:rPr lang="cs-CZ" sz="2149" dirty="0">
                <a:ea typeface="+mn-lt"/>
                <a:cs typeface="+mn-lt"/>
              </a:rPr>
              <a:t>aktuálně se připravuje nový program (veřejná infrastruktura + destinační management               a marketing), </a:t>
            </a:r>
            <a:r>
              <a:rPr lang="cs-CZ" sz="2149" dirty="0">
                <a:solidFill>
                  <a:srgbClr val="000000"/>
                </a:solidFill>
                <a:cs typeface="Calibri"/>
              </a:rPr>
              <a:t>první výzvy: 4Q 2023</a:t>
            </a:r>
            <a:endParaRPr lang="cs-CZ" sz="2149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sz="2735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Podpora bydlení 2022+</a:t>
            </a:r>
          </a:p>
          <a:p>
            <a:pPr marL="348555" indent="-348555"/>
            <a:r>
              <a:rPr lang="cs-CZ" sz="2149" b="1" dirty="0">
                <a:ea typeface="+mn-lt"/>
                <a:cs typeface="+mn-lt"/>
              </a:rPr>
              <a:t>výhoda pro HSOÚ: bonifikace </a:t>
            </a:r>
          </a:p>
          <a:p>
            <a:pPr marL="348555" indent="-348555"/>
            <a:r>
              <a:rPr lang="cs-CZ" sz="2149" dirty="0">
                <a:ea typeface="+mn-lt"/>
                <a:cs typeface="+mn-lt"/>
              </a:rPr>
              <a:t>poslední výzva: 4Q 2023</a:t>
            </a:r>
          </a:p>
          <a:p>
            <a:pPr marL="348555" indent="-348555"/>
            <a:r>
              <a:rPr lang="cs-CZ" sz="2149" dirty="0">
                <a:ea typeface="+mn-lt"/>
                <a:cs typeface="+mn-lt"/>
              </a:rPr>
              <a:t>bude se připravovat nový program Podpora bydlení, alokace rozpočtu (2024, 2025): 250 mil. Kč </a:t>
            </a:r>
            <a:endParaRPr lang="cs-CZ" sz="2149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cs-CZ" sz="2735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Podpora územního plánování </a:t>
            </a:r>
            <a:r>
              <a:rPr lang="cs-CZ" sz="2735" b="1" i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(ÚP + architektonické a urbanistické studie)</a:t>
            </a:r>
          </a:p>
          <a:p>
            <a:pPr marL="348555" indent="-348555">
              <a:buFont typeface="Arial"/>
              <a:buChar char="•"/>
            </a:pPr>
            <a:r>
              <a:rPr lang="cs-CZ" sz="2149" b="1" dirty="0">
                <a:ea typeface="+mn-lt"/>
                <a:cs typeface="+mn-lt"/>
              </a:rPr>
              <a:t>výhoda pro HSOÚ: bonifikace </a:t>
            </a:r>
          </a:p>
          <a:p>
            <a:pPr marL="348555" indent="-348555">
              <a:buFont typeface="Arial"/>
              <a:buChar char="•"/>
            </a:pPr>
            <a:r>
              <a:rPr lang="cs-CZ" sz="2149" dirty="0">
                <a:solidFill>
                  <a:srgbClr val="000000"/>
                </a:solidFill>
                <a:ea typeface="+mn-lt"/>
                <a:cs typeface="+mn-lt"/>
              </a:rPr>
              <a:t>výzva: od 14. 3 – 31. 10. 2023</a:t>
            </a:r>
            <a:endParaRPr lang="cs-CZ" sz="2149" b="1" dirty="0">
              <a:solidFill>
                <a:srgbClr val="4372B3"/>
              </a:solidFill>
              <a:cs typeface="Calibri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635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CD8D7-16A0-BAED-D163-E03A6FF9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plánované nové programy MMR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E5693-6EB8-039D-E938-E89D46AFA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62" y="1374097"/>
            <a:ext cx="11150714" cy="4877645"/>
          </a:xfrm>
        </p:spPr>
        <p:txBody>
          <a:bodyPr/>
          <a:lstStyle/>
          <a:p>
            <a:pPr marL="0" indent="0">
              <a:buNone/>
            </a:pPr>
            <a:r>
              <a:rPr lang="cs-CZ" sz="2539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Podpora regenerace </a:t>
            </a:r>
            <a:r>
              <a:rPr lang="cs-CZ" sz="2539" b="1" dirty="0" err="1">
                <a:solidFill>
                  <a:srgbClr val="034EA2"/>
                </a:solidFill>
                <a:latin typeface="+mj-lt"/>
                <a:ea typeface="+mj-ea"/>
                <a:cs typeface="+mj-cs"/>
              </a:rPr>
              <a:t>brownfields</a:t>
            </a:r>
            <a:r>
              <a:rPr lang="cs-CZ" sz="2539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 II</a:t>
            </a:r>
          </a:p>
          <a:p>
            <a:pPr marL="860285" lvl="1" indent="-334910">
              <a:buFont typeface="Arial" panose="020B0604020202020204" pitchFamily="34" charset="0"/>
              <a:buChar char="•"/>
            </a:pPr>
            <a:r>
              <a:rPr lang="cs-CZ" sz="2149" dirty="0">
                <a:latin typeface="+mj-lt"/>
                <a:ea typeface="+mj-ea"/>
                <a:cs typeface="+mj-cs"/>
              </a:rPr>
              <a:t>dotačně-úvěrový program (SFPI)</a:t>
            </a:r>
          </a:p>
          <a:p>
            <a:pPr marL="860285" lvl="1" indent="-334910">
              <a:buFont typeface="Arial" panose="020B0604020202020204" pitchFamily="34" charset="0"/>
              <a:buChar char="•"/>
            </a:pPr>
            <a:r>
              <a:rPr lang="cs-CZ" sz="2149" dirty="0">
                <a:latin typeface="+mj-lt"/>
                <a:ea typeface="+mj-ea"/>
                <a:cs typeface="+mj-cs"/>
              </a:rPr>
              <a:t>společně s programem bude koordinován vznik programu Podpora revitalizace území</a:t>
            </a:r>
          </a:p>
          <a:p>
            <a:pPr marL="860285" lvl="1" indent="-334910">
              <a:buFont typeface="Arial" panose="020B0604020202020204" pitchFamily="34" charset="0"/>
              <a:buChar char="•"/>
            </a:pPr>
            <a:r>
              <a:rPr lang="cs-CZ" sz="2149" b="1" dirty="0">
                <a:latin typeface="+mj-lt"/>
                <a:ea typeface="+mj-ea"/>
                <a:cs typeface="+mj-cs"/>
              </a:rPr>
              <a:t>výhoda pro HSOÚ: </a:t>
            </a:r>
            <a:r>
              <a:rPr lang="cs-CZ" sz="2149" dirty="0">
                <a:latin typeface="+mj-lt"/>
                <a:ea typeface="+mj-ea"/>
                <a:cs typeface="+mj-cs"/>
              </a:rPr>
              <a:t>plánované odstupňování %výše dotační podpory pro HSOÚ</a:t>
            </a:r>
          </a:p>
          <a:p>
            <a:pPr marL="0" indent="0">
              <a:buNone/>
            </a:pPr>
            <a:r>
              <a:rPr lang="cs-CZ" sz="2539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Podpora rozvoje regionů 2024+</a:t>
            </a:r>
          </a:p>
          <a:p>
            <a:pPr marL="860285" lvl="1" indent="-334910">
              <a:buFont typeface="Arial" panose="020B0604020202020204" pitchFamily="34" charset="0"/>
              <a:buChar char="•"/>
            </a:pPr>
            <a:r>
              <a:rPr lang="cs-CZ" sz="2149" dirty="0">
                <a:latin typeface="+mj-lt"/>
                <a:ea typeface="+mj-ea"/>
                <a:cs typeface="+mj-cs"/>
              </a:rPr>
              <a:t>podpora obnovy a rozvoje malých obcí, návaznost na minulé programy, nově: podpora absorpční kapacity vč. </a:t>
            </a:r>
            <a:r>
              <a:rPr lang="cs-CZ" sz="2149" dirty="0" err="1">
                <a:latin typeface="+mj-lt"/>
                <a:ea typeface="+mj-ea"/>
                <a:cs typeface="+mj-cs"/>
              </a:rPr>
              <a:t>smart</a:t>
            </a:r>
            <a:r>
              <a:rPr lang="cs-CZ" sz="2149" dirty="0">
                <a:latin typeface="+mj-lt"/>
                <a:ea typeface="+mj-ea"/>
                <a:cs typeface="+mj-cs"/>
              </a:rPr>
              <a:t> projektů</a:t>
            </a:r>
          </a:p>
          <a:p>
            <a:pPr marL="860285" lvl="1" indent="-334910">
              <a:buFont typeface="Arial" panose="020B0604020202020204" pitchFamily="34" charset="0"/>
              <a:buChar char="•"/>
            </a:pPr>
            <a:r>
              <a:rPr lang="cs-CZ" sz="2149" dirty="0">
                <a:latin typeface="+mj-lt"/>
                <a:ea typeface="+mj-ea"/>
                <a:cs typeface="+mj-cs"/>
              </a:rPr>
              <a:t>forma podpory: dotace; dotace + zvýhodněný úvěr</a:t>
            </a:r>
          </a:p>
          <a:p>
            <a:pPr marL="860285" lvl="1" indent="-334910">
              <a:buFont typeface="Arial" panose="020B0604020202020204" pitchFamily="34" charset="0"/>
              <a:buChar char="•"/>
            </a:pPr>
            <a:r>
              <a:rPr lang="cs-CZ" sz="2149" b="1" dirty="0">
                <a:latin typeface="+mj-lt"/>
                <a:ea typeface="+mj-ea"/>
                <a:cs typeface="+mj-cs"/>
              </a:rPr>
              <a:t>výhoda pro HSOÚ: </a:t>
            </a:r>
            <a:r>
              <a:rPr lang="cs-CZ" sz="2149" dirty="0">
                <a:latin typeface="+mj-lt"/>
                <a:ea typeface="+mj-ea"/>
                <a:cs typeface="+mj-cs"/>
              </a:rPr>
              <a:t>bonifikace</a:t>
            </a:r>
          </a:p>
          <a:p>
            <a:pPr marL="0" indent="0">
              <a:buNone/>
            </a:pPr>
            <a:r>
              <a:rPr lang="cs-CZ" sz="2539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Podpora HSOÚ</a:t>
            </a:r>
          </a:p>
          <a:p>
            <a:pPr marL="860285" lvl="1" indent="-334910">
              <a:buFont typeface="Arial" panose="020B0604020202020204" pitchFamily="34" charset="0"/>
              <a:buChar char="•"/>
            </a:pPr>
            <a:r>
              <a:rPr lang="cs-CZ" sz="2149" dirty="0">
                <a:latin typeface="+mj-lt"/>
                <a:ea typeface="+mj-ea"/>
                <a:cs typeface="+mj-cs"/>
              </a:rPr>
              <a:t>podpora občanské vybavenosti a obslužnosti obcí, absorpční kapacity</a:t>
            </a:r>
          </a:p>
          <a:p>
            <a:pPr marL="860285" lvl="1" indent="-334910">
              <a:buFont typeface="Arial" panose="020B0604020202020204" pitchFamily="34" charset="0"/>
              <a:buChar char="•"/>
            </a:pPr>
            <a:r>
              <a:rPr lang="cs-CZ" sz="2149" b="1" dirty="0">
                <a:latin typeface="+mj-lt"/>
                <a:ea typeface="+mj-ea"/>
                <a:cs typeface="+mj-cs"/>
              </a:rPr>
              <a:t>Výhoda pro HSOÚ: </a:t>
            </a:r>
            <a:r>
              <a:rPr lang="cs-CZ" sz="2149" dirty="0">
                <a:latin typeface="+mj-lt"/>
                <a:ea typeface="+mj-ea"/>
                <a:cs typeface="+mj-cs"/>
              </a:rPr>
              <a:t>výzvy určené pouze pro žadatele z HSOÚ</a:t>
            </a:r>
          </a:p>
        </p:txBody>
      </p:sp>
    </p:spTree>
    <p:extLst>
      <p:ext uri="{BB962C8B-B14F-4D97-AF65-F5344CB8AC3E}">
        <p14:creationId xmlns:p14="http://schemas.microsoft.com/office/powerpoint/2010/main" val="3357989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84A9B0E-06C8-EAE4-87E2-23187ECE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892" y="1531001"/>
            <a:ext cx="10715878" cy="11430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Evaluace EU fondů 2014–2020 </a:t>
            </a:r>
            <a:br>
              <a:rPr lang="cs-CZ" b="1" dirty="0"/>
            </a:br>
            <a:r>
              <a:rPr lang="cs-CZ" b="1" dirty="0"/>
              <a:t>v Karlovarském kraji</a:t>
            </a:r>
          </a:p>
        </p:txBody>
      </p:sp>
    </p:spTree>
    <p:extLst>
      <p:ext uri="{BB962C8B-B14F-4D97-AF65-F5344CB8AC3E}">
        <p14:creationId xmlns:p14="http://schemas.microsoft.com/office/powerpoint/2010/main" val="729391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BEBD917-7E93-77EC-6F5D-9EC5648D8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Krátké info o projektu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084C4F-CEBF-2329-451E-327171CD1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61" y="1419318"/>
            <a:ext cx="10715878" cy="5002001"/>
          </a:xfrm>
        </p:spPr>
        <p:txBody>
          <a:bodyPr/>
          <a:lstStyle/>
          <a:p>
            <a:pPr>
              <a:spcAft>
                <a:spcPts val="586"/>
              </a:spcAft>
            </a:pPr>
            <a:r>
              <a:rPr lang="cs-CZ" sz="2735" dirty="0">
                <a:cs typeface="Arial" panose="020B0604020202020204" pitchFamily="34" charset="0"/>
              </a:rPr>
              <a:t>výstup je součástí projektu </a:t>
            </a:r>
            <a:r>
              <a:rPr lang="cs-CZ" sz="2735" b="1" dirty="0">
                <a:cs typeface="Arial" panose="020B0604020202020204" pitchFamily="34" charset="0"/>
              </a:rPr>
              <a:t>Výsledková evaluace – přínosy fondů EU na regionální úrovni, </a:t>
            </a:r>
            <a:r>
              <a:rPr lang="cs-CZ" sz="2735" dirty="0">
                <a:cs typeface="Arial" panose="020B0604020202020204" pitchFamily="34" charset="0"/>
              </a:rPr>
              <a:t>zpracovatel: Ernst </a:t>
            </a:r>
            <a:r>
              <a:rPr lang="en-US" sz="2735" dirty="0">
                <a:cs typeface="Arial" panose="020B0604020202020204" pitchFamily="34" charset="0"/>
              </a:rPr>
              <a:t>&amp; Young, s.</a:t>
            </a:r>
            <a:r>
              <a:rPr lang="cs-CZ" sz="2735" dirty="0">
                <a:cs typeface="Arial" panose="020B0604020202020204" pitchFamily="34" charset="0"/>
              </a:rPr>
              <a:t> </a:t>
            </a:r>
            <a:r>
              <a:rPr lang="en-US" sz="2735" dirty="0">
                <a:cs typeface="Arial" panose="020B0604020202020204" pitchFamily="34" charset="0"/>
              </a:rPr>
              <a:t>r.</a:t>
            </a:r>
            <a:r>
              <a:rPr lang="cs-CZ" sz="2735" dirty="0">
                <a:cs typeface="Arial" panose="020B0604020202020204" pitchFamily="34" charset="0"/>
              </a:rPr>
              <a:t> </a:t>
            </a:r>
            <a:r>
              <a:rPr lang="en-US" sz="2735" dirty="0">
                <a:cs typeface="Arial" panose="020B0604020202020204" pitchFamily="34" charset="0"/>
              </a:rPr>
              <a:t>o.</a:t>
            </a:r>
            <a:endParaRPr lang="cs-CZ" sz="2735" dirty="0">
              <a:cs typeface="Arial" panose="020B0604020202020204" pitchFamily="34" charset="0"/>
            </a:endParaRPr>
          </a:p>
          <a:p>
            <a:pPr>
              <a:spcAft>
                <a:spcPts val="586"/>
              </a:spcAft>
            </a:pPr>
            <a:r>
              <a:rPr lang="cs-CZ" sz="2735" dirty="0">
                <a:cs typeface="Arial" panose="020B0604020202020204" pitchFamily="34" charset="0"/>
              </a:rPr>
              <a:t>datum zpracování: 01/2023 – 07/2023</a:t>
            </a:r>
          </a:p>
          <a:p>
            <a:pPr>
              <a:spcAft>
                <a:spcPts val="586"/>
              </a:spcAft>
            </a:pPr>
            <a:r>
              <a:rPr lang="cs-CZ" sz="2735" dirty="0">
                <a:cs typeface="Arial" panose="020B0604020202020204" pitchFamily="34" charset="0"/>
              </a:rPr>
              <a:t>data o čerpání fondů EU: k 31. 12. 2022 </a:t>
            </a:r>
          </a:p>
          <a:p>
            <a:pPr>
              <a:spcAft>
                <a:spcPts val="586"/>
              </a:spcAft>
            </a:pPr>
            <a:r>
              <a:rPr lang="cs-CZ" sz="2735" dirty="0">
                <a:cs typeface="Arial" panose="020B0604020202020204" pitchFamily="34" charset="0"/>
              </a:rPr>
              <a:t>Metodika</a:t>
            </a:r>
            <a:endParaRPr lang="cs-CZ" sz="7814" dirty="0"/>
          </a:p>
          <a:p>
            <a:pPr lvl="1">
              <a:spcAft>
                <a:spcPts val="586"/>
              </a:spcAft>
            </a:pPr>
            <a:r>
              <a:rPr lang="cs-CZ" sz="2539" dirty="0" err="1">
                <a:solidFill>
                  <a:srgbClr val="000000"/>
                </a:solidFill>
                <a:cs typeface="Arial" panose="020B0604020202020204" pitchFamily="34" charset="0"/>
              </a:rPr>
              <a:t>Desk</a:t>
            </a:r>
            <a:r>
              <a:rPr lang="cs-CZ" sz="2539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sz="2539" dirty="0" err="1">
                <a:solidFill>
                  <a:srgbClr val="000000"/>
                </a:solidFill>
                <a:cs typeface="Arial" panose="020B0604020202020204" pitchFamily="34" charset="0"/>
              </a:rPr>
              <a:t>research</a:t>
            </a:r>
            <a:endParaRPr lang="cs-CZ" sz="2539" dirty="0"/>
          </a:p>
          <a:p>
            <a:pPr lvl="1">
              <a:spcAft>
                <a:spcPts val="586"/>
              </a:spcAft>
            </a:pPr>
            <a:r>
              <a:rPr lang="cs-CZ" sz="2539" dirty="0">
                <a:solidFill>
                  <a:srgbClr val="000000"/>
                </a:solidFill>
                <a:cs typeface="Arial" panose="020B0604020202020204" pitchFamily="34" charset="0"/>
              </a:rPr>
              <a:t>Rozhovory (2–5/ 2023, 30 respondentů)</a:t>
            </a:r>
            <a:endParaRPr lang="cs-CZ" sz="2539" dirty="0"/>
          </a:p>
          <a:p>
            <a:pPr lvl="1">
              <a:spcAft>
                <a:spcPts val="586"/>
              </a:spcAft>
            </a:pPr>
            <a:r>
              <a:rPr lang="en-US" sz="2539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Dota</a:t>
            </a:r>
            <a:r>
              <a:rPr lang="cs-CZ" sz="2539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zníkové</a:t>
            </a:r>
            <a:r>
              <a:rPr lang="cs-CZ" sz="2539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šetření (</a:t>
            </a:r>
            <a:r>
              <a:rPr lang="cs-CZ" sz="2539" dirty="0">
                <a:solidFill>
                  <a:srgbClr val="000000"/>
                </a:solidFill>
                <a:cs typeface="Arial" panose="020B0604020202020204" pitchFamily="34" charset="0"/>
              </a:rPr>
              <a:t>2–5/ 2023</a:t>
            </a:r>
            <a:r>
              <a:rPr lang="cs-CZ" sz="2539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381 respondentů)</a:t>
            </a:r>
            <a:endParaRPr lang="cs-CZ" sz="2539" dirty="0"/>
          </a:p>
          <a:p>
            <a:pPr lvl="1">
              <a:spcAft>
                <a:spcPts val="586"/>
              </a:spcAft>
            </a:pPr>
            <a:r>
              <a:rPr lang="cs-CZ" sz="2539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Deskriptivní statistika, pokročile statistické metody (CID, DID, regrese)</a:t>
            </a:r>
            <a:endParaRPr lang="cs-CZ" sz="2539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218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78F40-A75E-1682-E92A-55F35E6B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v Karlovarském kraji</a:t>
            </a:r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id="{B54BA0E0-2CD1-1F71-2ACD-BBBFD023C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56"/>
          <a:stretch/>
        </p:blipFill>
        <p:spPr bwMode="auto">
          <a:xfrm>
            <a:off x="142735" y="1296993"/>
            <a:ext cx="7009187" cy="5561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D1EBBB-3B23-BFB7-8D98-3B19261138B9}"/>
              </a:ext>
            </a:extLst>
          </p:cNvPr>
          <p:cNvSpPr txBox="1"/>
          <p:nvPr/>
        </p:nvSpPr>
        <p:spPr>
          <a:xfrm>
            <a:off x="7231060" y="1729686"/>
            <a:ext cx="4818206" cy="429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0855"/>
            <a:r>
              <a:rPr lang="cs-CZ" sz="1953" dirty="0">
                <a:solidFill>
                  <a:srgbClr val="262626"/>
                </a:solidFill>
                <a:latin typeface="Calibri"/>
              </a:rPr>
              <a:t>SO ORP Sokolov: 31,3 % podpory EU fondů v kraji (4,5 mld. Kč)</a:t>
            </a:r>
          </a:p>
          <a:p>
            <a:pPr defTabSz="1200855"/>
            <a:r>
              <a:rPr lang="cs-CZ" sz="1953" dirty="0">
                <a:solidFill>
                  <a:srgbClr val="262626"/>
                </a:solidFill>
                <a:latin typeface="Calibri"/>
              </a:rPr>
              <a:t>SO ORP Karlovy Vary</a:t>
            </a:r>
          </a:p>
          <a:p>
            <a:pPr defTabSz="1200855"/>
            <a:endParaRPr lang="cs-CZ" sz="1953" dirty="0">
              <a:solidFill>
                <a:srgbClr val="262626"/>
              </a:solidFill>
              <a:latin typeface="Calibri"/>
            </a:endParaRPr>
          </a:p>
          <a:p>
            <a:pPr defTabSz="1200855"/>
            <a:r>
              <a:rPr lang="cs-CZ" sz="1953" dirty="0">
                <a:solidFill>
                  <a:srgbClr val="262626"/>
                </a:solidFill>
                <a:latin typeface="Calibri"/>
              </a:rPr>
              <a:t>Podpora projektů v oblasti konkurenceschopnosti a zaměstnanosti, např. </a:t>
            </a:r>
          </a:p>
          <a:p>
            <a:pPr marL="334910" indent="-334910" defTabSz="1200855">
              <a:buFont typeface="Courier New" panose="02070309020205020404" pitchFamily="49" charset="0"/>
              <a:buChar char="o"/>
            </a:pPr>
            <a:r>
              <a:rPr lang="cs-CZ" sz="1953" i="1" dirty="0">
                <a:solidFill>
                  <a:srgbClr val="262626"/>
                </a:solidFill>
                <a:latin typeface="Calibri"/>
              </a:rPr>
              <a:t>Iniciativa podpory zaměstnanosti mládeže pro region NUTS 2 Severozápad v Karlovarském kraji se zaměřením na mladé ve věku 15–29 let</a:t>
            </a:r>
          </a:p>
          <a:p>
            <a:pPr marL="334910" indent="-334910" defTabSz="1200855">
              <a:buFont typeface="Courier New" panose="02070309020205020404" pitchFamily="49" charset="0"/>
              <a:buChar char="o"/>
            </a:pPr>
            <a:r>
              <a:rPr lang="en-US" sz="1953" i="1" dirty="0" err="1">
                <a:solidFill>
                  <a:srgbClr val="262626"/>
                </a:solidFill>
                <a:latin typeface="Calibri"/>
              </a:rPr>
              <a:t>Rozvoj</a:t>
            </a:r>
            <a:r>
              <a:rPr lang="en-US" sz="1953" i="1" dirty="0">
                <a:solidFill>
                  <a:srgbClr val="262626"/>
                </a:solidFill>
                <a:latin typeface="Calibri"/>
              </a:rPr>
              <a:t> BOHEMIA HEALING MINERAL WATERS CZ </a:t>
            </a:r>
            <a:r>
              <a:rPr lang="en-US" sz="1953" i="1" dirty="0" err="1">
                <a:solidFill>
                  <a:srgbClr val="262626"/>
                </a:solidFill>
                <a:latin typeface="Calibri"/>
              </a:rPr>
              <a:t>a.s</a:t>
            </a:r>
            <a:endParaRPr lang="cs-CZ" sz="1953" i="1" dirty="0">
              <a:solidFill>
                <a:srgbClr val="262626"/>
              </a:solidFill>
              <a:latin typeface="Calibri"/>
            </a:endParaRPr>
          </a:p>
          <a:p>
            <a:pPr marL="334910" indent="-334910" defTabSz="1200855">
              <a:buFont typeface="Courier New" panose="02070309020205020404" pitchFamily="49" charset="0"/>
              <a:buChar char="o"/>
            </a:pPr>
            <a:r>
              <a:rPr lang="cs-CZ" sz="1953" i="1" dirty="0">
                <a:solidFill>
                  <a:srgbClr val="262626"/>
                </a:solidFill>
                <a:latin typeface="Calibri"/>
              </a:rPr>
              <a:t>Rekonstrukce haly a nové přístavby v areálu </a:t>
            </a:r>
            <a:r>
              <a:rPr lang="cs-CZ" sz="1953" i="1" dirty="0" err="1">
                <a:solidFill>
                  <a:srgbClr val="262626"/>
                </a:solidFill>
                <a:latin typeface="Calibri"/>
              </a:rPr>
              <a:t>Svatavských</a:t>
            </a:r>
            <a:r>
              <a:rPr lang="cs-CZ" sz="1953" i="1" dirty="0">
                <a:solidFill>
                  <a:srgbClr val="262626"/>
                </a:solidFill>
                <a:latin typeface="Calibri"/>
              </a:rPr>
              <a:t> strojíren s. r. o </a:t>
            </a:r>
          </a:p>
        </p:txBody>
      </p:sp>
    </p:spTree>
    <p:extLst>
      <p:ext uri="{BB962C8B-B14F-4D97-AF65-F5344CB8AC3E}">
        <p14:creationId xmlns:p14="http://schemas.microsoft.com/office/powerpoint/2010/main" val="161773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F2185D-CC94-8A5E-4891-3B0F81CE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278934279">
            <a:extLst>
              <a:ext uri="{FF2B5EF4-FFF2-40B4-BE49-F238E27FC236}">
                <a16:creationId xmlns:a16="http://schemas.microsoft.com/office/drawing/2014/main" id="{FC54E987-DCC6-A342-D46F-4BD03A663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0"/>
          <a:stretch/>
        </p:blipFill>
        <p:spPr bwMode="auto">
          <a:xfrm>
            <a:off x="1895034" y="1"/>
            <a:ext cx="857840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757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B6795-B993-69AA-857B-35DC6C8B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Přínosy fondů </a:t>
            </a:r>
            <a:r>
              <a:rPr lang="cs-CZ" sz="2735" b="0" dirty="0"/>
              <a:t>(1/3)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8FBCB1-4303-89D4-DBA4-51ACCBF50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19" y="1441303"/>
            <a:ext cx="11339056" cy="1776406"/>
          </a:xfrm>
        </p:spPr>
        <p:txBody>
          <a:bodyPr/>
          <a:lstStyle/>
          <a:p>
            <a:pPr marL="0" indent="0">
              <a:buNone/>
            </a:pPr>
            <a:r>
              <a:rPr lang="cs-CZ" sz="2149" dirty="0"/>
              <a:t>Projekty napomohly snižování nezaměstnanosti, rozvoji sociální integrace, propojení I snížení znečištění ovzduší. Dařilo se zvyšovat kvalitu vzdělávání infrastrukturními i „měkkými“ projekty. Nepodařilo se podpořit výzkum a vývoj, především kvůli nerozvinuté výzkumné a podnikatelské infrastruktuře. Kraj měl k dispozici i podporu programu RESTART zacílenou na transformaci kraje a zvyšování absorpční kapacity.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497BF6E4-E09F-EB7F-8374-B09FFA18AFBD}"/>
              </a:ext>
            </a:extLst>
          </p:cNvPr>
          <p:cNvSpPr txBox="1"/>
          <p:nvPr/>
        </p:nvSpPr>
        <p:spPr>
          <a:xfrm>
            <a:off x="549719" y="4019688"/>
            <a:ext cx="1758083" cy="1229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00855">
              <a:spcBef>
                <a:spcPts val="293"/>
              </a:spcBef>
              <a:spcAft>
                <a:spcPts val="293"/>
              </a:spcAft>
            </a:pPr>
            <a:r>
              <a:rPr lang="cs-CZ" sz="1953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cs-CZ" sz="1367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bytů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podpořených bytů sociálního bydlení.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celé ČR bylo podpořeno 1 074 bytů. </a:t>
            </a:r>
          </a:p>
        </p:txBody>
      </p:sp>
      <p:pic>
        <p:nvPicPr>
          <p:cNvPr id="48" name="Graphic 28" descr="For Sale outline">
            <a:extLst>
              <a:ext uri="{FF2B5EF4-FFF2-40B4-BE49-F238E27FC236}">
                <a16:creationId xmlns:a16="http://schemas.microsoft.com/office/drawing/2014/main" id="{7DDAD373-9863-FD83-6953-A1A23643C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142731" y="3323429"/>
            <a:ext cx="474456" cy="474456"/>
          </a:xfrm>
          <a:prstGeom prst="rect">
            <a:avLst/>
          </a:prstGeom>
        </p:spPr>
      </p:pic>
      <p:sp>
        <p:nvSpPr>
          <p:cNvPr id="49" name="TextBox 9">
            <a:extLst>
              <a:ext uri="{FF2B5EF4-FFF2-40B4-BE49-F238E27FC236}">
                <a16:creationId xmlns:a16="http://schemas.microsoft.com/office/drawing/2014/main" id="{F683D961-41BF-0AB2-5DFB-BB524C8707AC}"/>
              </a:ext>
            </a:extLst>
          </p:cNvPr>
          <p:cNvSpPr txBox="1"/>
          <p:nvPr/>
        </p:nvSpPr>
        <p:spPr>
          <a:xfrm>
            <a:off x="2327494" y="4073783"/>
            <a:ext cx="1863568" cy="18362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00855">
              <a:spcBef>
                <a:spcPts val="293"/>
              </a:spcBef>
              <a:spcAft>
                <a:spcPts val="293"/>
              </a:spcAft>
            </a:pPr>
            <a:r>
              <a:rPr lang="cs-CZ" sz="195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1 740 </a:t>
            </a:r>
            <a:r>
              <a:rPr lang="cs-CZ" sz="1367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zdrojů</a:t>
            </a:r>
            <a:r>
              <a:rPr lang="cs-CZ" sz="195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879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bylo adresováno opatřeními na snížení emisního zatížení.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Celorepublikový výsledek je opatření necelých 80 tisíc zdrojů.</a:t>
            </a:r>
          </a:p>
          <a:p>
            <a:pPr algn="ctr" defTabSz="1200855">
              <a:spcAft>
                <a:spcPts val="391"/>
              </a:spcAft>
            </a:pPr>
            <a:endParaRPr lang="cs-CZ" sz="879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28" descr="Oil Rig outline">
            <a:extLst>
              <a:ext uri="{FF2B5EF4-FFF2-40B4-BE49-F238E27FC236}">
                <a16:creationId xmlns:a16="http://schemas.microsoft.com/office/drawing/2014/main" id="{94119CB7-BF76-A1D3-0366-EDC0B0BEE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>
            <a:off x="3022050" y="3278931"/>
            <a:ext cx="474456" cy="474456"/>
          </a:xfrm>
          <a:prstGeom prst="rect">
            <a:avLst/>
          </a:prstGeom>
        </p:spPr>
      </p:pic>
      <p:grpSp>
        <p:nvGrpSpPr>
          <p:cNvPr id="51" name="Group 79">
            <a:extLst>
              <a:ext uri="{FF2B5EF4-FFF2-40B4-BE49-F238E27FC236}">
                <a16:creationId xmlns:a16="http://schemas.microsoft.com/office/drawing/2014/main" id="{D9221EA2-DF00-5319-6D54-5811B636695A}"/>
              </a:ext>
            </a:extLst>
          </p:cNvPr>
          <p:cNvGrpSpPr/>
          <p:nvPr/>
        </p:nvGrpSpPr>
        <p:grpSpPr>
          <a:xfrm>
            <a:off x="4875671" y="3373444"/>
            <a:ext cx="597748" cy="597748"/>
            <a:chOff x="5079417" y="1968440"/>
            <a:chExt cx="612000" cy="612000"/>
          </a:xfrm>
        </p:grpSpPr>
        <p:sp>
          <p:nvSpPr>
            <p:cNvPr id="52" name="Oval 70">
              <a:extLst>
                <a:ext uri="{FF2B5EF4-FFF2-40B4-BE49-F238E27FC236}">
                  <a16:creationId xmlns:a16="http://schemas.microsoft.com/office/drawing/2014/main" id="{6E060EC4-3AE6-0694-A718-C54F3BEB8C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9417" y="1968440"/>
              <a:ext cx="612000" cy="612000"/>
            </a:xfrm>
            <a:prstGeom prst="ellipse">
              <a:avLst/>
            </a:prstGeom>
            <a:solidFill>
              <a:srgbClr val="FF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200855"/>
              <a:endParaRPr lang="cs-CZ" sz="2344">
                <a:solidFill>
                  <a:prstClr val="white"/>
                </a:solidFill>
                <a:highlight>
                  <a:srgbClr val="FFFF00"/>
                </a:highlight>
                <a:latin typeface="Calibri"/>
              </a:endParaRPr>
            </a:p>
          </p:txBody>
        </p:sp>
        <p:grpSp>
          <p:nvGrpSpPr>
            <p:cNvPr id="53" name="Group 81">
              <a:extLst>
                <a:ext uri="{FF2B5EF4-FFF2-40B4-BE49-F238E27FC236}">
                  <a16:creationId xmlns:a16="http://schemas.microsoft.com/office/drawing/2014/main" id="{3F23D73A-9373-C673-FF84-FC28B3DF26C0}"/>
                </a:ext>
              </a:extLst>
            </p:cNvPr>
            <p:cNvGrpSpPr/>
            <p:nvPr/>
          </p:nvGrpSpPr>
          <p:grpSpPr>
            <a:xfrm>
              <a:off x="5188799" y="1999801"/>
              <a:ext cx="411898" cy="518136"/>
              <a:chOff x="3059113" y="2919413"/>
              <a:chExt cx="1101726" cy="1385887"/>
            </a:xfrm>
            <a:solidFill>
              <a:srgbClr val="2E2E38"/>
            </a:solidFill>
          </p:grpSpPr>
          <p:sp>
            <p:nvSpPr>
              <p:cNvPr id="54" name="Freeform 82">
                <a:extLst>
                  <a:ext uri="{FF2B5EF4-FFF2-40B4-BE49-F238E27FC236}">
                    <a16:creationId xmlns:a16="http://schemas.microsoft.com/office/drawing/2014/main" id="{06C5F7EB-2949-BE80-D65C-C2463108A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4126" y="3338513"/>
                <a:ext cx="280988" cy="434975"/>
              </a:xfrm>
              <a:custGeom>
                <a:avLst/>
                <a:gdLst>
                  <a:gd name="T0" fmla="*/ 177 w 177"/>
                  <a:gd name="T1" fmla="*/ 274 h 274"/>
                  <a:gd name="T2" fmla="*/ 160 w 177"/>
                  <a:gd name="T3" fmla="*/ 274 h 274"/>
                  <a:gd name="T4" fmla="*/ 160 w 177"/>
                  <a:gd name="T5" fmla="*/ 265 h 274"/>
                  <a:gd name="T6" fmla="*/ 160 w 177"/>
                  <a:gd name="T7" fmla="*/ 265 h 274"/>
                  <a:gd name="T8" fmla="*/ 160 w 177"/>
                  <a:gd name="T9" fmla="*/ 246 h 274"/>
                  <a:gd name="T10" fmla="*/ 157 w 177"/>
                  <a:gd name="T11" fmla="*/ 227 h 274"/>
                  <a:gd name="T12" fmla="*/ 154 w 177"/>
                  <a:gd name="T13" fmla="*/ 208 h 274"/>
                  <a:gd name="T14" fmla="*/ 149 w 177"/>
                  <a:gd name="T15" fmla="*/ 189 h 274"/>
                  <a:gd name="T16" fmla="*/ 144 w 177"/>
                  <a:gd name="T17" fmla="*/ 172 h 274"/>
                  <a:gd name="T18" fmla="*/ 136 w 177"/>
                  <a:gd name="T19" fmla="*/ 154 h 274"/>
                  <a:gd name="T20" fmla="*/ 128 w 177"/>
                  <a:gd name="T21" fmla="*/ 137 h 274"/>
                  <a:gd name="T22" fmla="*/ 119 w 177"/>
                  <a:gd name="T23" fmla="*/ 121 h 274"/>
                  <a:gd name="T24" fmla="*/ 109 w 177"/>
                  <a:gd name="T25" fmla="*/ 105 h 274"/>
                  <a:gd name="T26" fmla="*/ 98 w 177"/>
                  <a:gd name="T27" fmla="*/ 91 h 274"/>
                  <a:gd name="T28" fmla="*/ 86 w 177"/>
                  <a:gd name="T29" fmla="*/ 77 h 274"/>
                  <a:gd name="T30" fmla="*/ 71 w 177"/>
                  <a:gd name="T31" fmla="*/ 63 h 274"/>
                  <a:gd name="T32" fmla="*/ 57 w 177"/>
                  <a:gd name="T33" fmla="*/ 52 h 274"/>
                  <a:gd name="T34" fmla="*/ 41 w 177"/>
                  <a:gd name="T35" fmla="*/ 39 h 274"/>
                  <a:gd name="T36" fmla="*/ 25 w 177"/>
                  <a:gd name="T37" fmla="*/ 30 h 274"/>
                  <a:gd name="T38" fmla="*/ 8 w 177"/>
                  <a:gd name="T39" fmla="*/ 20 h 274"/>
                  <a:gd name="T40" fmla="*/ 0 w 177"/>
                  <a:gd name="T41" fmla="*/ 15 h 274"/>
                  <a:gd name="T42" fmla="*/ 10 w 177"/>
                  <a:gd name="T43" fmla="*/ 0 h 274"/>
                  <a:gd name="T44" fmla="*/ 18 w 177"/>
                  <a:gd name="T45" fmla="*/ 4 h 274"/>
                  <a:gd name="T46" fmla="*/ 18 w 177"/>
                  <a:gd name="T47" fmla="*/ 4 h 274"/>
                  <a:gd name="T48" fmla="*/ 35 w 177"/>
                  <a:gd name="T49" fmla="*/ 14 h 274"/>
                  <a:gd name="T50" fmla="*/ 52 w 177"/>
                  <a:gd name="T51" fmla="*/ 25 h 274"/>
                  <a:gd name="T52" fmla="*/ 68 w 177"/>
                  <a:gd name="T53" fmla="*/ 38 h 274"/>
                  <a:gd name="T54" fmla="*/ 84 w 177"/>
                  <a:gd name="T55" fmla="*/ 50 h 274"/>
                  <a:gd name="T56" fmla="*/ 98 w 177"/>
                  <a:gd name="T57" fmla="*/ 64 h 274"/>
                  <a:gd name="T58" fmla="*/ 111 w 177"/>
                  <a:gd name="T59" fmla="*/ 79 h 274"/>
                  <a:gd name="T60" fmla="*/ 124 w 177"/>
                  <a:gd name="T61" fmla="*/ 96 h 274"/>
                  <a:gd name="T62" fmla="*/ 135 w 177"/>
                  <a:gd name="T63" fmla="*/ 112 h 274"/>
                  <a:gd name="T64" fmla="*/ 144 w 177"/>
                  <a:gd name="T65" fmla="*/ 129 h 274"/>
                  <a:gd name="T66" fmla="*/ 154 w 177"/>
                  <a:gd name="T67" fmla="*/ 146 h 274"/>
                  <a:gd name="T68" fmla="*/ 160 w 177"/>
                  <a:gd name="T69" fmla="*/ 165 h 274"/>
                  <a:gd name="T70" fmla="*/ 166 w 177"/>
                  <a:gd name="T71" fmla="*/ 184 h 274"/>
                  <a:gd name="T72" fmla="*/ 171 w 177"/>
                  <a:gd name="T73" fmla="*/ 205 h 274"/>
                  <a:gd name="T74" fmla="*/ 176 w 177"/>
                  <a:gd name="T75" fmla="*/ 224 h 274"/>
                  <a:gd name="T76" fmla="*/ 177 w 177"/>
                  <a:gd name="T77" fmla="*/ 244 h 274"/>
                  <a:gd name="T78" fmla="*/ 177 w 177"/>
                  <a:gd name="T79" fmla="*/ 265 h 274"/>
                  <a:gd name="T80" fmla="*/ 177 w 177"/>
                  <a:gd name="T81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7" h="274">
                    <a:moveTo>
                      <a:pt x="177" y="274"/>
                    </a:moveTo>
                    <a:lnTo>
                      <a:pt x="160" y="274"/>
                    </a:lnTo>
                    <a:lnTo>
                      <a:pt x="160" y="265"/>
                    </a:lnTo>
                    <a:lnTo>
                      <a:pt x="160" y="265"/>
                    </a:lnTo>
                    <a:lnTo>
                      <a:pt x="160" y="246"/>
                    </a:lnTo>
                    <a:lnTo>
                      <a:pt x="157" y="227"/>
                    </a:lnTo>
                    <a:lnTo>
                      <a:pt x="154" y="208"/>
                    </a:lnTo>
                    <a:lnTo>
                      <a:pt x="149" y="189"/>
                    </a:lnTo>
                    <a:lnTo>
                      <a:pt x="144" y="172"/>
                    </a:lnTo>
                    <a:lnTo>
                      <a:pt x="136" y="154"/>
                    </a:lnTo>
                    <a:lnTo>
                      <a:pt x="128" y="137"/>
                    </a:lnTo>
                    <a:lnTo>
                      <a:pt x="119" y="121"/>
                    </a:lnTo>
                    <a:lnTo>
                      <a:pt x="109" y="105"/>
                    </a:lnTo>
                    <a:lnTo>
                      <a:pt x="98" y="91"/>
                    </a:lnTo>
                    <a:lnTo>
                      <a:pt x="86" y="77"/>
                    </a:lnTo>
                    <a:lnTo>
                      <a:pt x="71" y="63"/>
                    </a:lnTo>
                    <a:lnTo>
                      <a:pt x="57" y="52"/>
                    </a:lnTo>
                    <a:lnTo>
                      <a:pt x="41" y="39"/>
                    </a:lnTo>
                    <a:lnTo>
                      <a:pt x="25" y="30"/>
                    </a:lnTo>
                    <a:lnTo>
                      <a:pt x="8" y="20"/>
                    </a:lnTo>
                    <a:lnTo>
                      <a:pt x="0" y="15"/>
                    </a:lnTo>
                    <a:lnTo>
                      <a:pt x="10" y="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35" y="14"/>
                    </a:lnTo>
                    <a:lnTo>
                      <a:pt x="52" y="25"/>
                    </a:lnTo>
                    <a:lnTo>
                      <a:pt x="68" y="38"/>
                    </a:lnTo>
                    <a:lnTo>
                      <a:pt x="84" y="50"/>
                    </a:lnTo>
                    <a:lnTo>
                      <a:pt x="98" y="64"/>
                    </a:lnTo>
                    <a:lnTo>
                      <a:pt x="111" y="79"/>
                    </a:lnTo>
                    <a:lnTo>
                      <a:pt x="124" y="96"/>
                    </a:lnTo>
                    <a:lnTo>
                      <a:pt x="135" y="112"/>
                    </a:lnTo>
                    <a:lnTo>
                      <a:pt x="144" y="129"/>
                    </a:lnTo>
                    <a:lnTo>
                      <a:pt x="154" y="146"/>
                    </a:lnTo>
                    <a:lnTo>
                      <a:pt x="160" y="165"/>
                    </a:lnTo>
                    <a:lnTo>
                      <a:pt x="166" y="184"/>
                    </a:lnTo>
                    <a:lnTo>
                      <a:pt x="171" y="205"/>
                    </a:lnTo>
                    <a:lnTo>
                      <a:pt x="176" y="224"/>
                    </a:lnTo>
                    <a:lnTo>
                      <a:pt x="177" y="244"/>
                    </a:lnTo>
                    <a:lnTo>
                      <a:pt x="177" y="265"/>
                    </a:lnTo>
                    <a:lnTo>
                      <a:pt x="177" y="2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55" name="Freeform 83">
                <a:extLst>
                  <a:ext uri="{FF2B5EF4-FFF2-40B4-BE49-F238E27FC236}">
                    <a16:creationId xmlns:a16="http://schemas.microsoft.com/office/drawing/2014/main" id="{7A083100-5007-69F9-9FFF-64A43886E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663" y="3343275"/>
                <a:ext cx="271463" cy="688975"/>
              </a:xfrm>
              <a:custGeom>
                <a:avLst/>
                <a:gdLst>
                  <a:gd name="T0" fmla="*/ 55 w 171"/>
                  <a:gd name="T1" fmla="*/ 434 h 434"/>
                  <a:gd name="T2" fmla="*/ 51 w 171"/>
                  <a:gd name="T3" fmla="*/ 426 h 434"/>
                  <a:gd name="T4" fmla="*/ 51 w 171"/>
                  <a:gd name="T5" fmla="*/ 426 h 434"/>
                  <a:gd name="T6" fmla="*/ 40 w 171"/>
                  <a:gd name="T7" fmla="*/ 409 h 434"/>
                  <a:gd name="T8" fmla="*/ 29 w 171"/>
                  <a:gd name="T9" fmla="*/ 388 h 434"/>
                  <a:gd name="T10" fmla="*/ 21 w 171"/>
                  <a:gd name="T11" fmla="*/ 369 h 434"/>
                  <a:gd name="T12" fmla="*/ 13 w 171"/>
                  <a:gd name="T13" fmla="*/ 349 h 434"/>
                  <a:gd name="T14" fmla="*/ 8 w 171"/>
                  <a:gd name="T15" fmla="*/ 328 h 434"/>
                  <a:gd name="T16" fmla="*/ 3 w 171"/>
                  <a:gd name="T17" fmla="*/ 306 h 434"/>
                  <a:gd name="T18" fmla="*/ 2 w 171"/>
                  <a:gd name="T19" fmla="*/ 284 h 434"/>
                  <a:gd name="T20" fmla="*/ 0 w 171"/>
                  <a:gd name="T21" fmla="*/ 262 h 434"/>
                  <a:gd name="T22" fmla="*/ 0 w 171"/>
                  <a:gd name="T23" fmla="*/ 262 h 434"/>
                  <a:gd name="T24" fmla="*/ 2 w 171"/>
                  <a:gd name="T25" fmla="*/ 243 h 434"/>
                  <a:gd name="T26" fmla="*/ 3 w 171"/>
                  <a:gd name="T27" fmla="*/ 222 h 434"/>
                  <a:gd name="T28" fmla="*/ 6 w 171"/>
                  <a:gd name="T29" fmla="*/ 203 h 434"/>
                  <a:gd name="T30" fmla="*/ 11 w 171"/>
                  <a:gd name="T31" fmla="*/ 184 h 434"/>
                  <a:gd name="T32" fmla="*/ 18 w 171"/>
                  <a:gd name="T33" fmla="*/ 166 h 434"/>
                  <a:gd name="T34" fmla="*/ 24 w 171"/>
                  <a:gd name="T35" fmla="*/ 147 h 434"/>
                  <a:gd name="T36" fmla="*/ 33 w 171"/>
                  <a:gd name="T37" fmla="*/ 129 h 434"/>
                  <a:gd name="T38" fmla="*/ 43 w 171"/>
                  <a:gd name="T39" fmla="*/ 112 h 434"/>
                  <a:gd name="T40" fmla="*/ 52 w 171"/>
                  <a:gd name="T41" fmla="*/ 96 h 434"/>
                  <a:gd name="T42" fmla="*/ 65 w 171"/>
                  <a:gd name="T43" fmla="*/ 80 h 434"/>
                  <a:gd name="T44" fmla="*/ 78 w 171"/>
                  <a:gd name="T45" fmla="*/ 66 h 434"/>
                  <a:gd name="T46" fmla="*/ 90 w 171"/>
                  <a:gd name="T47" fmla="*/ 52 h 434"/>
                  <a:gd name="T48" fmla="*/ 105 w 171"/>
                  <a:gd name="T49" fmla="*/ 38 h 434"/>
                  <a:gd name="T50" fmla="*/ 120 w 171"/>
                  <a:gd name="T51" fmla="*/ 25 h 434"/>
                  <a:gd name="T52" fmla="*/ 138 w 171"/>
                  <a:gd name="T53" fmla="*/ 14 h 434"/>
                  <a:gd name="T54" fmla="*/ 155 w 171"/>
                  <a:gd name="T55" fmla="*/ 5 h 434"/>
                  <a:gd name="T56" fmla="*/ 163 w 171"/>
                  <a:gd name="T57" fmla="*/ 0 h 434"/>
                  <a:gd name="T58" fmla="*/ 171 w 171"/>
                  <a:gd name="T59" fmla="*/ 16 h 434"/>
                  <a:gd name="T60" fmla="*/ 163 w 171"/>
                  <a:gd name="T61" fmla="*/ 20 h 434"/>
                  <a:gd name="T62" fmla="*/ 163 w 171"/>
                  <a:gd name="T63" fmla="*/ 20 h 434"/>
                  <a:gd name="T64" fmla="*/ 147 w 171"/>
                  <a:gd name="T65" fmla="*/ 30 h 434"/>
                  <a:gd name="T66" fmla="*/ 131 w 171"/>
                  <a:gd name="T67" fmla="*/ 41 h 434"/>
                  <a:gd name="T68" fmla="*/ 117 w 171"/>
                  <a:gd name="T69" fmla="*/ 52 h 434"/>
                  <a:gd name="T70" fmla="*/ 103 w 171"/>
                  <a:gd name="T71" fmla="*/ 65 h 434"/>
                  <a:gd name="T72" fmla="*/ 90 w 171"/>
                  <a:gd name="T73" fmla="*/ 77 h 434"/>
                  <a:gd name="T74" fmla="*/ 78 w 171"/>
                  <a:gd name="T75" fmla="*/ 91 h 434"/>
                  <a:gd name="T76" fmla="*/ 68 w 171"/>
                  <a:gd name="T77" fmla="*/ 106 h 434"/>
                  <a:gd name="T78" fmla="*/ 57 w 171"/>
                  <a:gd name="T79" fmla="*/ 121 h 434"/>
                  <a:gd name="T80" fmla="*/ 49 w 171"/>
                  <a:gd name="T81" fmla="*/ 137 h 434"/>
                  <a:gd name="T82" fmla="*/ 41 w 171"/>
                  <a:gd name="T83" fmla="*/ 155 h 434"/>
                  <a:gd name="T84" fmla="*/ 35 w 171"/>
                  <a:gd name="T85" fmla="*/ 172 h 434"/>
                  <a:gd name="T86" fmla="*/ 29 w 171"/>
                  <a:gd name="T87" fmla="*/ 189 h 434"/>
                  <a:gd name="T88" fmla="*/ 24 w 171"/>
                  <a:gd name="T89" fmla="*/ 207 h 434"/>
                  <a:gd name="T90" fmla="*/ 21 w 171"/>
                  <a:gd name="T91" fmla="*/ 226 h 434"/>
                  <a:gd name="T92" fmla="*/ 19 w 171"/>
                  <a:gd name="T93" fmla="*/ 244 h 434"/>
                  <a:gd name="T94" fmla="*/ 19 w 171"/>
                  <a:gd name="T95" fmla="*/ 262 h 434"/>
                  <a:gd name="T96" fmla="*/ 19 w 171"/>
                  <a:gd name="T97" fmla="*/ 262 h 434"/>
                  <a:gd name="T98" fmla="*/ 19 w 171"/>
                  <a:gd name="T99" fmla="*/ 284 h 434"/>
                  <a:gd name="T100" fmla="*/ 22 w 171"/>
                  <a:gd name="T101" fmla="*/ 303 h 434"/>
                  <a:gd name="T102" fmla="*/ 25 w 171"/>
                  <a:gd name="T103" fmla="*/ 323 h 434"/>
                  <a:gd name="T104" fmla="*/ 30 w 171"/>
                  <a:gd name="T105" fmla="*/ 344 h 434"/>
                  <a:gd name="T106" fmla="*/ 38 w 171"/>
                  <a:gd name="T107" fmla="*/ 363 h 434"/>
                  <a:gd name="T108" fmla="*/ 46 w 171"/>
                  <a:gd name="T109" fmla="*/ 382 h 434"/>
                  <a:gd name="T110" fmla="*/ 55 w 171"/>
                  <a:gd name="T111" fmla="*/ 399 h 434"/>
                  <a:gd name="T112" fmla="*/ 67 w 171"/>
                  <a:gd name="T113" fmla="*/ 417 h 434"/>
                  <a:gd name="T114" fmla="*/ 71 w 171"/>
                  <a:gd name="T115" fmla="*/ 424 h 434"/>
                  <a:gd name="T116" fmla="*/ 55 w 171"/>
                  <a:gd name="T117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1" h="434">
                    <a:moveTo>
                      <a:pt x="55" y="434"/>
                    </a:moveTo>
                    <a:lnTo>
                      <a:pt x="51" y="426"/>
                    </a:lnTo>
                    <a:lnTo>
                      <a:pt x="51" y="426"/>
                    </a:lnTo>
                    <a:lnTo>
                      <a:pt x="40" y="409"/>
                    </a:lnTo>
                    <a:lnTo>
                      <a:pt x="29" y="388"/>
                    </a:lnTo>
                    <a:lnTo>
                      <a:pt x="21" y="369"/>
                    </a:lnTo>
                    <a:lnTo>
                      <a:pt x="13" y="349"/>
                    </a:lnTo>
                    <a:lnTo>
                      <a:pt x="8" y="328"/>
                    </a:lnTo>
                    <a:lnTo>
                      <a:pt x="3" y="306"/>
                    </a:lnTo>
                    <a:lnTo>
                      <a:pt x="2" y="284"/>
                    </a:lnTo>
                    <a:lnTo>
                      <a:pt x="0" y="262"/>
                    </a:lnTo>
                    <a:lnTo>
                      <a:pt x="0" y="262"/>
                    </a:lnTo>
                    <a:lnTo>
                      <a:pt x="2" y="243"/>
                    </a:lnTo>
                    <a:lnTo>
                      <a:pt x="3" y="222"/>
                    </a:lnTo>
                    <a:lnTo>
                      <a:pt x="6" y="203"/>
                    </a:lnTo>
                    <a:lnTo>
                      <a:pt x="11" y="184"/>
                    </a:lnTo>
                    <a:lnTo>
                      <a:pt x="18" y="166"/>
                    </a:lnTo>
                    <a:lnTo>
                      <a:pt x="24" y="147"/>
                    </a:lnTo>
                    <a:lnTo>
                      <a:pt x="33" y="129"/>
                    </a:lnTo>
                    <a:lnTo>
                      <a:pt x="43" y="112"/>
                    </a:lnTo>
                    <a:lnTo>
                      <a:pt x="52" y="96"/>
                    </a:lnTo>
                    <a:lnTo>
                      <a:pt x="65" y="80"/>
                    </a:lnTo>
                    <a:lnTo>
                      <a:pt x="78" y="66"/>
                    </a:lnTo>
                    <a:lnTo>
                      <a:pt x="90" y="52"/>
                    </a:lnTo>
                    <a:lnTo>
                      <a:pt x="105" y="38"/>
                    </a:lnTo>
                    <a:lnTo>
                      <a:pt x="120" y="25"/>
                    </a:lnTo>
                    <a:lnTo>
                      <a:pt x="138" y="14"/>
                    </a:lnTo>
                    <a:lnTo>
                      <a:pt x="155" y="5"/>
                    </a:lnTo>
                    <a:lnTo>
                      <a:pt x="163" y="0"/>
                    </a:lnTo>
                    <a:lnTo>
                      <a:pt x="171" y="16"/>
                    </a:lnTo>
                    <a:lnTo>
                      <a:pt x="163" y="20"/>
                    </a:lnTo>
                    <a:lnTo>
                      <a:pt x="163" y="20"/>
                    </a:lnTo>
                    <a:lnTo>
                      <a:pt x="147" y="30"/>
                    </a:lnTo>
                    <a:lnTo>
                      <a:pt x="131" y="41"/>
                    </a:lnTo>
                    <a:lnTo>
                      <a:pt x="117" y="52"/>
                    </a:lnTo>
                    <a:lnTo>
                      <a:pt x="103" y="65"/>
                    </a:lnTo>
                    <a:lnTo>
                      <a:pt x="90" y="77"/>
                    </a:lnTo>
                    <a:lnTo>
                      <a:pt x="78" y="91"/>
                    </a:lnTo>
                    <a:lnTo>
                      <a:pt x="68" y="106"/>
                    </a:lnTo>
                    <a:lnTo>
                      <a:pt x="57" y="121"/>
                    </a:lnTo>
                    <a:lnTo>
                      <a:pt x="49" y="137"/>
                    </a:lnTo>
                    <a:lnTo>
                      <a:pt x="41" y="155"/>
                    </a:lnTo>
                    <a:lnTo>
                      <a:pt x="35" y="172"/>
                    </a:lnTo>
                    <a:lnTo>
                      <a:pt x="29" y="189"/>
                    </a:lnTo>
                    <a:lnTo>
                      <a:pt x="24" y="207"/>
                    </a:lnTo>
                    <a:lnTo>
                      <a:pt x="21" y="226"/>
                    </a:lnTo>
                    <a:lnTo>
                      <a:pt x="19" y="244"/>
                    </a:lnTo>
                    <a:lnTo>
                      <a:pt x="19" y="262"/>
                    </a:lnTo>
                    <a:lnTo>
                      <a:pt x="19" y="262"/>
                    </a:lnTo>
                    <a:lnTo>
                      <a:pt x="19" y="284"/>
                    </a:lnTo>
                    <a:lnTo>
                      <a:pt x="22" y="303"/>
                    </a:lnTo>
                    <a:lnTo>
                      <a:pt x="25" y="323"/>
                    </a:lnTo>
                    <a:lnTo>
                      <a:pt x="30" y="344"/>
                    </a:lnTo>
                    <a:lnTo>
                      <a:pt x="38" y="363"/>
                    </a:lnTo>
                    <a:lnTo>
                      <a:pt x="46" y="382"/>
                    </a:lnTo>
                    <a:lnTo>
                      <a:pt x="55" y="399"/>
                    </a:lnTo>
                    <a:lnTo>
                      <a:pt x="67" y="417"/>
                    </a:lnTo>
                    <a:lnTo>
                      <a:pt x="71" y="424"/>
                    </a:lnTo>
                    <a:lnTo>
                      <a:pt x="55" y="4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56" name="Freeform 84">
                <a:extLst>
                  <a:ext uri="{FF2B5EF4-FFF2-40B4-BE49-F238E27FC236}">
                    <a16:creationId xmlns:a16="http://schemas.microsoft.com/office/drawing/2014/main" id="{464E2531-CE1E-99D1-42ED-799CB04B87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9838" y="3879850"/>
                <a:ext cx="280988" cy="309562"/>
              </a:xfrm>
              <a:custGeom>
                <a:avLst/>
                <a:gdLst>
                  <a:gd name="T0" fmla="*/ 8 w 177"/>
                  <a:gd name="T1" fmla="*/ 195 h 195"/>
                  <a:gd name="T2" fmla="*/ 0 w 177"/>
                  <a:gd name="T3" fmla="*/ 180 h 195"/>
                  <a:gd name="T4" fmla="*/ 8 w 177"/>
                  <a:gd name="T5" fmla="*/ 175 h 195"/>
                  <a:gd name="T6" fmla="*/ 8 w 177"/>
                  <a:gd name="T7" fmla="*/ 175 h 195"/>
                  <a:gd name="T8" fmla="*/ 27 w 177"/>
                  <a:gd name="T9" fmla="*/ 165 h 195"/>
                  <a:gd name="T10" fmla="*/ 34 w 177"/>
                  <a:gd name="T11" fmla="*/ 161 h 195"/>
                  <a:gd name="T12" fmla="*/ 44 w 177"/>
                  <a:gd name="T13" fmla="*/ 176 h 195"/>
                  <a:gd name="T14" fmla="*/ 36 w 177"/>
                  <a:gd name="T15" fmla="*/ 181 h 195"/>
                  <a:gd name="T16" fmla="*/ 36 w 177"/>
                  <a:gd name="T17" fmla="*/ 181 h 195"/>
                  <a:gd name="T18" fmla="*/ 16 w 177"/>
                  <a:gd name="T19" fmla="*/ 192 h 195"/>
                  <a:gd name="T20" fmla="*/ 8 w 177"/>
                  <a:gd name="T21" fmla="*/ 195 h 195"/>
                  <a:gd name="T22" fmla="*/ 60 w 177"/>
                  <a:gd name="T23" fmla="*/ 167 h 195"/>
                  <a:gd name="T24" fmla="*/ 49 w 177"/>
                  <a:gd name="T25" fmla="*/ 153 h 195"/>
                  <a:gd name="T26" fmla="*/ 57 w 177"/>
                  <a:gd name="T27" fmla="*/ 146 h 195"/>
                  <a:gd name="T28" fmla="*/ 57 w 177"/>
                  <a:gd name="T29" fmla="*/ 146 h 195"/>
                  <a:gd name="T30" fmla="*/ 69 w 177"/>
                  <a:gd name="T31" fmla="*/ 137 h 195"/>
                  <a:gd name="T32" fmla="*/ 83 w 177"/>
                  <a:gd name="T33" fmla="*/ 124 h 195"/>
                  <a:gd name="T34" fmla="*/ 90 w 177"/>
                  <a:gd name="T35" fmla="*/ 118 h 195"/>
                  <a:gd name="T36" fmla="*/ 102 w 177"/>
                  <a:gd name="T37" fmla="*/ 132 h 195"/>
                  <a:gd name="T38" fmla="*/ 95 w 177"/>
                  <a:gd name="T39" fmla="*/ 137 h 195"/>
                  <a:gd name="T40" fmla="*/ 95 w 177"/>
                  <a:gd name="T41" fmla="*/ 137 h 195"/>
                  <a:gd name="T42" fmla="*/ 82 w 177"/>
                  <a:gd name="T43" fmla="*/ 150 h 195"/>
                  <a:gd name="T44" fmla="*/ 66 w 177"/>
                  <a:gd name="T45" fmla="*/ 162 h 195"/>
                  <a:gd name="T46" fmla="*/ 60 w 177"/>
                  <a:gd name="T47" fmla="*/ 167 h 195"/>
                  <a:gd name="T48" fmla="*/ 115 w 177"/>
                  <a:gd name="T49" fmla="*/ 118 h 195"/>
                  <a:gd name="T50" fmla="*/ 101 w 177"/>
                  <a:gd name="T51" fmla="*/ 105 h 195"/>
                  <a:gd name="T52" fmla="*/ 107 w 177"/>
                  <a:gd name="T53" fmla="*/ 99 h 195"/>
                  <a:gd name="T54" fmla="*/ 107 w 177"/>
                  <a:gd name="T55" fmla="*/ 99 h 195"/>
                  <a:gd name="T56" fmla="*/ 117 w 177"/>
                  <a:gd name="T57" fmla="*/ 85 h 195"/>
                  <a:gd name="T58" fmla="*/ 128 w 177"/>
                  <a:gd name="T59" fmla="*/ 71 h 195"/>
                  <a:gd name="T60" fmla="*/ 133 w 177"/>
                  <a:gd name="T61" fmla="*/ 63 h 195"/>
                  <a:gd name="T62" fmla="*/ 147 w 177"/>
                  <a:gd name="T63" fmla="*/ 72 h 195"/>
                  <a:gd name="T64" fmla="*/ 142 w 177"/>
                  <a:gd name="T65" fmla="*/ 80 h 195"/>
                  <a:gd name="T66" fmla="*/ 142 w 177"/>
                  <a:gd name="T67" fmla="*/ 80 h 195"/>
                  <a:gd name="T68" fmla="*/ 133 w 177"/>
                  <a:gd name="T69" fmla="*/ 96 h 195"/>
                  <a:gd name="T70" fmla="*/ 120 w 177"/>
                  <a:gd name="T71" fmla="*/ 110 h 195"/>
                  <a:gd name="T72" fmla="*/ 115 w 177"/>
                  <a:gd name="T73" fmla="*/ 118 h 195"/>
                  <a:gd name="T74" fmla="*/ 156 w 177"/>
                  <a:gd name="T75" fmla="*/ 56 h 195"/>
                  <a:gd name="T76" fmla="*/ 140 w 177"/>
                  <a:gd name="T77" fmla="*/ 49 h 195"/>
                  <a:gd name="T78" fmla="*/ 144 w 177"/>
                  <a:gd name="T79" fmla="*/ 41 h 195"/>
                  <a:gd name="T80" fmla="*/ 144 w 177"/>
                  <a:gd name="T81" fmla="*/ 41 h 195"/>
                  <a:gd name="T82" fmla="*/ 150 w 177"/>
                  <a:gd name="T83" fmla="*/ 25 h 195"/>
                  <a:gd name="T84" fmla="*/ 156 w 177"/>
                  <a:gd name="T85" fmla="*/ 8 h 195"/>
                  <a:gd name="T86" fmla="*/ 159 w 177"/>
                  <a:gd name="T87" fmla="*/ 0 h 195"/>
                  <a:gd name="T88" fmla="*/ 177 w 177"/>
                  <a:gd name="T89" fmla="*/ 4 h 195"/>
                  <a:gd name="T90" fmla="*/ 174 w 177"/>
                  <a:gd name="T91" fmla="*/ 14 h 195"/>
                  <a:gd name="T92" fmla="*/ 174 w 177"/>
                  <a:gd name="T93" fmla="*/ 14 h 195"/>
                  <a:gd name="T94" fmla="*/ 167 w 177"/>
                  <a:gd name="T95" fmla="*/ 31 h 195"/>
                  <a:gd name="T96" fmla="*/ 159 w 177"/>
                  <a:gd name="T97" fmla="*/ 47 h 195"/>
                  <a:gd name="T98" fmla="*/ 156 w 177"/>
                  <a:gd name="T99" fmla="*/ 56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7" h="195">
                    <a:moveTo>
                      <a:pt x="8" y="195"/>
                    </a:moveTo>
                    <a:lnTo>
                      <a:pt x="0" y="180"/>
                    </a:lnTo>
                    <a:lnTo>
                      <a:pt x="8" y="175"/>
                    </a:lnTo>
                    <a:lnTo>
                      <a:pt x="8" y="175"/>
                    </a:lnTo>
                    <a:lnTo>
                      <a:pt x="27" y="165"/>
                    </a:lnTo>
                    <a:lnTo>
                      <a:pt x="34" y="161"/>
                    </a:lnTo>
                    <a:lnTo>
                      <a:pt x="44" y="176"/>
                    </a:lnTo>
                    <a:lnTo>
                      <a:pt x="36" y="181"/>
                    </a:lnTo>
                    <a:lnTo>
                      <a:pt x="36" y="181"/>
                    </a:lnTo>
                    <a:lnTo>
                      <a:pt x="16" y="192"/>
                    </a:lnTo>
                    <a:lnTo>
                      <a:pt x="8" y="195"/>
                    </a:lnTo>
                    <a:close/>
                    <a:moveTo>
                      <a:pt x="60" y="167"/>
                    </a:moveTo>
                    <a:lnTo>
                      <a:pt x="49" y="153"/>
                    </a:lnTo>
                    <a:lnTo>
                      <a:pt x="57" y="146"/>
                    </a:lnTo>
                    <a:lnTo>
                      <a:pt x="57" y="146"/>
                    </a:lnTo>
                    <a:lnTo>
                      <a:pt x="69" y="137"/>
                    </a:lnTo>
                    <a:lnTo>
                      <a:pt x="83" y="124"/>
                    </a:lnTo>
                    <a:lnTo>
                      <a:pt x="90" y="118"/>
                    </a:lnTo>
                    <a:lnTo>
                      <a:pt x="102" y="132"/>
                    </a:lnTo>
                    <a:lnTo>
                      <a:pt x="95" y="137"/>
                    </a:lnTo>
                    <a:lnTo>
                      <a:pt x="95" y="137"/>
                    </a:lnTo>
                    <a:lnTo>
                      <a:pt x="82" y="150"/>
                    </a:lnTo>
                    <a:lnTo>
                      <a:pt x="66" y="162"/>
                    </a:lnTo>
                    <a:lnTo>
                      <a:pt x="60" y="167"/>
                    </a:lnTo>
                    <a:close/>
                    <a:moveTo>
                      <a:pt x="115" y="118"/>
                    </a:moveTo>
                    <a:lnTo>
                      <a:pt x="101" y="105"/>
                    </a:lnTo>
                    <a:lnTo>
                      <a:pt x="107" y="99"/>
                    </a:lnTo>
                    <a:lnTo>
                      <a:pt x="107" y="99"/>
                    </a:lnTo>
                    <a:lnTo>
                      <a:pt x="117" y="85"/>
                    </a:lnTo>
                    <a:lnTo>
                      <a:pt x="128" y="71"/>
                    </a:lnTo>
                    <a:lnTo>
                      <a:pt x="133" y="63"/>
                    </a:lnTo>
                    <a:lnTo>
                      <a:pt x="147" y="72"/>
                    </a:lnTo>
                    <a:lnTo>
                      <a:pt x="142" y="80"/>
                    </a:lnTo>
                    <a:lnTo>
                      <a:pt x="142" y="80"/>
                    </a:lnTo>
                    <a:lnTo>
                      <a:pt x="133" y="96"/>
                    </a:lnTo>
                    <a:lnTo>
                      <a:pt x="120" y="110"/>
                    </a:lnTo>
                    <a:lnTo>
                      <a:pt x="115" y="118"/>
                    </a:lnTo>
                    <a:close/>
                    <a:moveTo>
                      <a:pt x="156" y="56"/>
                    </a:moveTo>
                    <a:lnTo>
                      <a:pt x="140" y="49"/>
                    </a:lnTo>
                    <a:lnTo>
                      <a:pt x="144" y="41"/>
                    </a:lnTo>
                    <a:lnTo>
                      <a:pt x="144" y="41"/>
                    </a:lnTo>
                    <a:lnTo>
                      <a:pt x="150" y="25"/>
                    </a:lnTo>
                    <a:lnTo>
                      <a:pt x="156" y="8"/>
                    </a:lnTo>
                    <a:lnTo>
                      <a:pt x="159" y="0"/>
                    </a:lnTo>
                    <a:lnTo>
                      <a:pt x="177" y="4"/>
                    </a:lnTo>
                    <a:lnTo>
                      <a:pt x="174" y="14"/>
                    </a:lnTo>
                    <a:lnTo>
                      <a:pt x="174" y="14"/>
                    </a:lnTo>
                    <a:lnTo>
                      <a:pt x="167" y="31"/>
                    </a:lnTo>
                    <a:lnTo>
                      <a:pt x="159" y="47"/>
                    </a:lnTo>
                    <a:lnTo>
                      <a:pt x="156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57" name="Freeform 85">
                <a:extLst>
                  <a:ext uri="{FF2B5EF4-FFF2-40B4-BE49-F238E27FC236}">
                    <a16:creationId xmlns:a16="http://schemas.microsoft.com/office/drawing/2014/main" id="{B0071D2D-5DB1-4173-5F68-BF763729AC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5351" y="3844925"/>
                <a:ext cx="363538" cy="309562"/>
              </a:xfrm>
              <a:custGeom>
                <a:avLst/>
                <a:gdLst>
                  <a:gd name="T0" fmla="*/ 114 w 229"/>
                  <a:gd name="T1" fmla="*/ 195 h 195"/>
                  <a:gd name="T2" fmla="*/ 92 w 229"/>
                  <a:gd name="T3" fmla="*/ 192 h 195"/>
                  <a:gd name="T4" fmla="*/ 70 w 229"/>
                  <a:gd name="T5" fmla="*/ 186 h 195"/>
                  <a:gd name="T6" fmla="*/ 51 w 229"/>
                  <a:gd name="T7" fmla="*/ 175 h 195"/>
                  <a:gd name="T8" fmla="*/ 33 w 229"/>
                  <a:gd name="T9" fmla="*/ 162 h 195"/>
                  <a:gd name="T10" fmla="*/ 19 w 229"/>
                  <a:gd name="T11" fmla="*/ 145 h 195"/>
                  <a:gd name="T12" fmla="*/ 8 w 229"/>
                  <a:gd name="T13" fmla="*/ 124 h 195"/>
                  <a:gd name="T14" fmla="*/ 2 w 229"/>
                  <a:gd name="T15" fmla="*/ 104 h 195"/>
                  <a:gd name="T16" fmla="*/ 0 w 229"/>
                  <a:gd name="T17" fmla="*/ 80 h 195"/>
                  <a:gd name="T18" fmla="*/ 229 w 229"/>
                  <a:gd name="T19" fmla="*/ 0 h 195"/>
                  <a:gd name="T20" fmla="*/ 229 w 229"/>
                  <a:gd name="T21" fmla="*/ 80 h 195"/>
                  <a:gd name="T22" fmla="*/ 226 w 229"/>
                  <a:gd name="T23" fmla="*/ 104 h 195"/>
                  <a:gd name="T24" fmla="*/ 220 w 229"/>
                  <a:gd name="T25" fmla="*/ 124 h 195"/>
                  <a:gd name="T26" fmla="*/ 209 w 229"/>
                  <a:gd name="T27" fmla="*/ 145 h 195"/>
                  <a:gd name="T28" fmla="*/ 195 w 229"/>
                  <a:gd name="T29" fmla="*/ 162 h 195"/>
                  <a:gd name="T30" fmla="*/ 179 w 229"/>
                  <a:gd name="T31" fmla="*/ 175 h 195"/>
                  <a:gd name="T32" fmla="*/ 158 w 229"/>
                  <a:gd name="T33" fmla="*/ 186 h 195"/>
                  <a:gd name="T34" fmla="*/ 138 w 229"/>
                  <a:gd name="T35" fmla="*/ 192 h 195"/>
                  <a:gd name="T36" fmla="*/ 114 w 229"/>
                  <a:gd name="T37" fmla="*/ 195 h 195"/>
                  <a:gd name="T38" fmla="*/ 18 w 229"/>
                  <a:gd name="T39" fmla="*/ 17 h 195"/>
                  <a:gd name="T40" fmla="*/ 18 w 229"/>
                  <a:gd name="T41" fmla="*/ 80 h 195"/>
                  <a:gd name="T42" fmla="*/ 19 w 229"/>
                  <a:gd name="T43" fmla="*/ 101 h 195"/>
                  <a:gd name="T44" fmla="*/ 25 w 229"/>
                  <a:gd name="T45" fmla="*/ 118 h 195"/>
                  <a:gd name="T46" fmla="*/ 46 w 229"/>
                  <a:gd name="T47" fmla="*/ 148 h 195"/>
                  <a:gd name="T48" fmla="*/ 78 w 229"/>
                  <a:gd name="T49" fmla="*/ 170 h 195"/>
                  <a:gd name="T50" fmla="*/ 95 w 229"/>
                  <a:gd name="T51" fmla="*/ 175 h 195"/>
                  <a:gd name="T52" fmla="*/ 114 w 229"/>
                  <a:gd name="T53" fmla="*/ 176 h 195"/>
                  <a:gd name="T54" fmla="*/ 123 w 229"/>
                  <a:gd name="T55" fmla="*/ 176 h 195"/>
                  <a:gd name="T56" fmla="*/ 142 w 229"/>
                  <a:gd name="T57" fmla="*/ 173 h 195"/>
                  <a:gd name="T58" fmla="*/ 168 w 229"/>
                  <a:gd name="T59" fmla="*/ 161 h 195"/>
                  <a:gd name="T60" fmla="*/ 195 w 229"/>
                  <a:gd name="T61" fmla="*/ 134 h 195"/>
                  <a:gd name="T62" fmla="*/ 207 w 229"/>
                  <a:gd name="T63" fmla="*/ 108 h 195"/>
                  <a:gd name="T64" fmla="*/ 210 w 229"/>
                  <a:gd name="T65" fmla="*/ 91 h 195"/>
                  <a:gd name="T66" fmla="*/ 210 w 229"/>
                  <a:gd name="T67" fmla="*/ 1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9" h="195">
                    <a:moveTo>
                      <a:pt x="114" y="195"/>
                    </a:moveTo>
                    <a:lnTo>
                      <a:pt x="114" y="195"/>
                    </a:lnTo>
                    <a:lnTo>
                      <a:pt x="103" y="194"/>
                    </a:lnTo>
                    <a:lnTo>
                      <a:pt x="92" y="192"/>
                    </a:lnTo>
                    <a:lnTo>
                      <a:pt x="81" y="191"/>
                    </a:lnTo>
                    <a:lnTo>
                      <a:pt x="70" y="186"/>
                    </a:lnTo>
                    <a:lnTo>
                      <a:pt x="60" y="181"/>
                    </a:lnTo>
                    <a:lnTo>
                      <a:pt x="51" y="175"/>
                    </a:lnTo>
                    <a:lnTo>
                      <a:pt x="41" y="168"/>
                    </a:lnTo>
                    <a:lnTo>
                      <a:pt x="33" y="162"/>
                    </a:lnTo>
                    <a:lnTo>
                      <a:pt x="25" y="153"/>
                    </a:lnTo>
                    <a:lnTo>
                      <a:pt x="19" y="145"/>
                    </a:lnTo>
                    <a:lnTo>
                      <a:pt x="14" y="135"/>
                    </a:lnTo>
                    <a:lnTo>
                      <a:pt x="8" y="124"/>
                    </a:lnTo>
                    <a:lnTo>
                      <a:pt x="5" y="115"/>
                    </a:lnTo>
                    <a:lnTo>
                      <a:pt x="2" y="104"/>
                    </a:lnTo>
                    <a:lnTo>
                      <a:pt x="0" y="93"/>
                    </a:lnTo>
                    <a:lnTo>
                      <a:pt x="0" y="80"/>
                    </a:lnTo>
                    <a:lnTo>
                      <a:pt x="0" y="0"/>
                    </a:lnTo>
                    <a:lnTo>
                      <a:pt x="229" y="0"/>
                    </a:lnTo>
                    <a:lnTo>
                      <a:pt x="229" y="80"/>
                    </a:lnTo>
                    <a:lnTo>
                      <a:pt x="229" y="80"/>
                    </a:lnTo>
                    <a:lnTo>
                      <a:pt x="228" y="93"/>
                    </a:lnTo>
                    <a:lnTo>
                      <a:pt x="226" y="104"/>
                    </a:lnTo>
                    <a:lnTo>
                      <a:pt x="223" y="115"/>
                    </a:lnTo>
                    <a:lnTo>
                      <a:pt x="220" y="124"/>
                    </a:lnTo>
                    <a:lnTo>
                      <a:pt x="215" y="135"/>
                    </a:lnTo>
                    <a:lnTo>
                      <a:pt x="209" y="145"/>
                    </a:lnTo>
                    <a:lnTo>
                      <a:pt x="202" y="153"/>
                    </a:lnTo>
                    <a:lnTo>
                      <a:pt x="195" y="162"/>
                    </a:lnTo>
                    <a:lnTo>
                      <a:pt x="187" y="168"/>
                    </a:lnTo>
                    <a:lnTo>
                      <a:pt x="179" y="175"/>
                    </a:lnTo>
                    <a:lnTo>
                      <a:pt x="169" y="181"/>
                    </a:lnTo>
                    <a:lnTo>
                      <a:pt x="158" y="186"/>
                    </a:lnTo>
                    <a:lnTo>
                      <a:pt x="149" y="191"/>
                    </a:lnTo>
                    <a:lnTo>
                      <a:pt x="138" y="192"/>
                    </a:lnTo>
                    <a:lnTo>
                      <a:pt x="127" y="194"/>
                    </a:lnTo>
                    <a:lnTo>
                      <a:pt x="114" y="195"/>
                    </a:lnTo>
                    <a:lnTo>
                      <a:pt x="114" y="195"/>
                    </a:lnTo>
                    <a:close/>
                    <a:moveTo>
                      <a:pt x="18" y="17"/>
                    </a:moveTo>
                    <a:lnTo>
                      <a:pt x="18" y="80"/>
                    </a:lnTo>
                    <a:lnTo>
                      <a:pt x="18" y="80"/>
                    </a:lnTo>
                    <a:lnTo>
                      <a:pt x="18" y="91"/>
                    </a:lnTo>
                    <a:lnTo>
                      <a:pt x="19" y="101"/>
                    </a:lnTo>
                    <a:lnTo>
                      <a:pt x="22" y="108"/>
                    </a:lnTo>
                    <a:lnTo>
                      <a:pt x="25" y="118"/>
                    </a:lnTo>
                    <a:lnTo>
                      <a:pt x="35" y="134"/>
                    </a:lnTo>
                    <a:lnTo>
                      <a:pt x="46" y="148"/>
                    </a:lnTo>
                    <a:lnTo>
                      <a:pt x="60" y="161"/>
                    </a:lnTo>
                    <a:lnTo>
                      <a:pt x="78" y="170"/>
                    </a:lnTo>
                    <a:lnTo>
                      <a:pt x="85" y="173"/>
                    </a:lnTo>
                    <a:lnTo>
                      <a:pt x="95" y="175"/>
                    </a:lnTo>
                    <a:lnTo>
                      <a:pt x="104" y="176"/>
                    </a:lnTo>
                    <a:lnTo>
                      <a:pt x="114" y="176"/>
                    </a:lnTo>
                    <a:lnTo>
                      <a:pt x="114" y="176"/>
                    </a:lnTo>
                    <a:lnTo>
                      <a:pt x="123" y="176"/>
                    </a:lnTo>
                    <a:lnTo>
                      <a:pt x="135" y="175"/>
                    </a:lnTo>
                    <a:lnTo>
                      <a:pt x="142" y="173"/>
                    </a:lnTo>
                    <a:lnTo>
                      <a:pt x="152" y="170"/>
                    </a:lnTo>
                    <a:lnTo>
                      <a:pt x="168" y="161"/>
                    </a:lnTo>
                    <a:lnTo>
                      <a:pt x="182" y="148"/>
                    </a:lnTo>
                    <a:lnTo>
                      <a:pt x="195" y="134"/>
                    </a:lnTo>
                    <a:lnTo>
                      <a:pt x="204" y="118"/>
                    </a:lnTo>
                    <a:lnTo>
                      <a:pt x="207" y="108"/>
                    </a:lnTo>
                    <a:lnTo>
                      <a:pt x="209" y="101"/>
                    </a:lnTo>
                    <a:lnTo>
                      <a:pt x="210" y="91"/>
                    </a:lnTo>
                    <a:lnTo>
                      <a:pt x="210" y="80"/>
                    </a:lnTo>
                    <a:lnTo>
                      <a:pt x="210" y="17"/>
                    </a:lnTo>
                    <a:lnTo>
                      <a:pt x="18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58" name="Freeform 86">
                <a:extLst>
                  <a:ext uri="{FF2B5EF4-FFF2-40B4-BE49-F238E27FC236}">
                    <a16:creationId xmlns:a16="http://schemas.microsoft.com/office/drawing/2014/main" id="{81D50E03-2C66-2D90-CC09-7FB56D6ED1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05188" y="3786188"/>
                <a:ext cx="423863" cy="85725"/>
              </a:xfrm>
              <a:custGeom>
                <a:avLst/>
                <a:gdLst>
                  <a:gd name="T0" fmla="*/ 267 w 267"/>
                  <a:gd name="T1" fmla="*/ 54 h 54"/>
                  <a:gd name="T2" fmla="*/ 0 w 267"/>
                  <a:gd name="T3" fmla="*/ 54 h 54"/>
                  <a:gd name="T4" fmla="*/ 0 w 267"/>
                  <a:gd name="T5" fmla="*/ 0 h 54"/>
                  <a:gd name="T6" fmla="*/ 267 w 267"/>
                  <a:gd name="T7" fmla="*/ 0 h 54"/>
                  <a:gd name="T8" fmla="*/ 267 w 267"/>
                  <a:gd name="T9" fmla="*/ 54 h 54"/>
                  <a:gd name="T10" fmla="*/ 18 w 267"/>
                  <a:gd name="T11" fmla="*/ 37 h 54"/>
                  <a:gd name="T12" fmla="*/ 248 w 267"/>
                  <a:gd name="T13" fmla="*/ 37 h 54"/>
                  <a:gd name="T14" fmla="*/ 248 w 267"/>
                  <a:gd name="T15" fmla="*/ 18 h 54"/>
                  <a:gd name="T16" fmla="*/ 18 w 267"/>
                  <a:gd name="T17" fmla="*/ 18 h 54"/>
                  <a:gd name="T18" fmla="*/ 18 w 267"/>
                  <a:gd name="T19" fmla="*/ 3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7" h="54">
                    <a:moveTo>
                      <a:pt x="267" y="54"/>
                    </a:moveTo>
                    <a:lnTo>
                      <a:pt x="0" y="54"/>
                    </a:lnTo>
                    <a:lnTo>
                      <a:pt x="0" y="0"/>
                    </a:lnTo>
                    <a:lnTo>
                      <a:pt x="267" y="0"/>
                    </a:lnTo>
                    <a:lnTo>
                      <a:pt x="267" y="54"/>
                    </a:lnTo>
                    <a:close/>
                    <a:moveTo>
                      <a:pt x="18" y="37"/>
                    </a:moveTo>
                    <a:lnTo>
                      <a:pt x="248" y="37"/>
                    </a:lnTo>
                    <a:lnTo>
                      <a:pt x="248" y="18"/>
                    </a:lnTo>
                    <a:lnTo>
                      <a:pt x="18" y="18"/>
                    </a:lnTo>
                    <a:lnTo>
                      <a:pt x="18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59" name="Freeform 87">
                <a:extLst>
                  <a:ext uri="{FF2B5EF4-FFF2-40B4-BE49-F238E27FC236}">
                    <a16:creationId xmlns:a16="http://schemas.microsoft.com/office/drawing/2014/main" id="{A4BD9ABD-92EC-6ECE-CFA7-C9EC5B351C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7738" y="3603625"/>
                <a:ext cx="93663" cy="211137"/>
              </a:xfrm>
              <a:custGeom>
                <a:avLst/>
                <a:gdLst>
                  <a:gd name="T0" fmla="*/ 59 w 59"/>
                  <a:gd name="T1" fmla="*/ 133 h 133"/>
                  <a:gd name="T2" fmla="*/ 0 w 59"/>
                  <a:gd name="T3" fmla="*/ 133 h 133"/>
                  <a:gd name="T4" fmla="*/ 0 w 59"/>
                  <a:gd name="T5" fmla="*/ 30 h 133"/>
                  <a:gd name="T6" fmla="*/ 0 w 59"/>
                  <a:gd name="T7" fmla="*/ 30 h 133"/>
                  <a:gd name="T8" fmla="*/ 0 w 59"/>
                  <a:gd name="T9" fmla="*/ 24 h 133"/>
                  <a:gd name="T10" fmla="*/ 2 w 59"/>
                  <a:gd name="T11" fmla="*/ 17 h 133"/>
                  <a:gd name="T12" fmla="*/ 5 w 59"/>
                  <a:gd name="T13" fmla="*/ 13 h 133"/>
                  <a:gd name="T14" fmla="*/ 8 w 59"/>
                  <a:gd name="T15" fmla="*/ 9 h 133"/>
                  <a:gd name="T16" fmla="*/ 13 w 59"/>
                  <a:gd name="T17" fmla="*/ 5 h 133"/>
                  <a:gd name="T18" fmla="*/ 18 w 59"/>
                  <a:gd name="T19" fmla="*/ 3 h 133"/>
                  <a:gd name="T20" fmla="*/ 24 w 59"/>
                  <a:gd name="T21" fmla="*/ 0 h 133"/>
                  <a:gd name="T22" fmla="*/ 29 w 59"/>
                  <a:gd name="T23" fmla="*/ 0 h 133"/>
                  <a:gd name="T24" fmla="*/ 29 w 59"/>
                  <a:gd name="T25" fmla="*/ 0 h 133"/>
                  <a:gd name="T26" fmla="*/ 35 w 59"/>
                  <a:gd name="T27" fmla="*/ 0 h 133"/>
                  <a:gd name="T28" fmla="*/ 41 w 59"/>
                  <a:gd name="T29" fmla="*/ 3 h 133"/>
                  <a:gd name="T30" fmla="*/ 46 w 59"/>
                  <a:gd name="T31" fmla="*/ 5 h 133"/>
                  <a:gd name="T32" fmla="*/ 49 w 59"/>
                  <a:gd name="T33" fmla="*/ 9 h 133"/>
                  <a:gd name="T34" fmla="*/ 54 w 59"/>
                  <a:gd name="T35" fmla="*/ 13 h 133"/>
                  <a:gd name="T36" fmla="*/ 56 w 59"/>
                  <a:gd name="T37" fmla="*/ 17 h 133"/>
                  <a:gd name="T38" fmla="*/ 57 w 59"/>
                  <a:gd name="T39" fmla="*/ 24 h 133"/>
                  <a:gd name="T40" fmla="*/ 59 w 59"/>
                  <a:gd name="T41" fmla="*/ 30 h 133"/>
                  <a:gd name="T42" fmla="*/ 59 w 59"/>
                  <a:gd name="T43" fmla="*/ 133 h 133"/>
                  <a:gd name="T44" fmla="*/ 18 w 59"/>
                  <a:gd name="T45" fmla="*/ 115 h 133"/>
                  <a:gd name="T46" fmla="*/ 40 w 59"/>
                  <a:gd name="T47" fmla="*/ 115 h 133"/>
                  <a:gd name="T48" fmla="*/ 40 w 59"/>
                  <a:gd name="T49" fmla="*/ 30 h 133"/>
                  <a:gd name="T50" fmla="*/ 40 w 59"/>
                  <a:gd name="T51" fmla="*/ 30 h 133"/>
                  <a:gd name="T52" fmla="*/ 40 w 59"/>
                  <a:gd name="T53" fmla="*/ 25 h 133"/>
                  <a:gd name="T54" fmla="*/ 37 w 59"/>
                  <a:gd name="T55" fmla="*/ 22 h 133"/>
                  <a:gd name="T56" fmla="*/ 34 w 59"/>
                  <a:gd name="T57" fmla="*/ 19 h 133"/>
                  <a:gd name="T58" fmla="*/ 29 w 59"/>
                  <a:gd name="T59" fmla="*/ 19 h 133"/>
                  <a:gd name="T60" fmla="*/ 29 w 59"/>
                  <a:gd name="T61" fmla="*/ 19 h 133"/>
                  <a:gd name="T62" fmla="*/ 26 w 59"/>
                  <a:gd name="T63" fmla="*/ 19 h 133"/>
                  <a:gd name="T64" fmla="*/ 21 w 59"/>
                  <a:gd name="T65" fmla="*/ 22 h 133"/>
                  <a:gd name="T66" fmla="*/ 19 w 59"/>
                  <a:gd name="T67" fmla="*/ 25 h 133"/>
                  <a:gd name="T68" fmla="*/ 18 w 59"/>
                  <a:gd name="T69" fmla="*/ 30 h 133"/>
                  <a:gd name="T70" fmla="*/ 18 w 59"/>
                  <a:gd name="T71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9" h="133">
                    <a:moveTo>
                      <a:pt x="59" y="133"/>
                    </a:moveTo>
                    <a:lnTo>
                      <a:pt x="0" y="133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2" y="17"/>
                    </a:lnTo>
                    <a:lnTo>
                      <a:pt x="5" y="13"/>
                    </a:lnTo>
                    <a:lnTo>
                      <a:pt x="8" y="9"/>
                    </a:lnTo>
                    <a:lnTo>
                      <a:pt x="13" y="5"/>
                    </a:lnTo>
                    <a:lnTo>
                      <a:pt x="18" y="3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1" y="3"/>
                    </a:lnTo>
                    <a:lnTo>
                      <a:pt x="46" y="5"/>
                    </a:lnTo>
                    <a:lnTo>
                      <a:pt x="49" y="9"/>
                    </a:lnTo>
                    <a:lnTo>
                      <a:pt x="54" y="13"/>
                    </a:lnTo>
                    <a:lnTo>
                      <a:pt x="56" y="17"/>
                    </a:lnTo>
                    <a:lnTo>
                      <a:pt x="57" y="24"/>
                    </a:lnTo>
                    <a:lnTo>
                      <a:pt x="59" y="30"/>
                    </a:lnTo>
                    <a:lnTo>
                      <a:pt x="59" y="133"/>
                    </a:lnTo>
                    <a:close/>
                    <a:moveTo>
                      <a:pt x="18" y="115"/>
                    </a:moveTo>
                    <a:lnTo>
                      <a:pt x="40" y="115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0" y="25"/>
                    </a:lnTo>
                    <a:lnTo>
                      <a:pt x="37" y="22"/>
                    </a:lnTo>
                    <a:lnTo>
                      <a:pt x="34" y="19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26" y="19"/>
                    </a:lnTo>
                    <a:lnTo>
                      <a:pt x="21" y="22"/>
                    </a:lnTo>
                    <a:lnTo>
                      <a:pt x="19" y="25"/>
                    </a:lnTo>
                    <a:lnTo>
                      <a:pt x="18" y="30"/>
                    </a:lnTo>
                    <a:lnTo>
                      <a:pt x="18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60" name="Freeform 88">
                <a:extLst>
                  <a:ext uri="{FF2B5EF4-FFF2-40B4-BE49-F238E27FC236}">
                    <a16:creationId xmlns:a16="http://schemas.microsoft.com/office/drawing/2014/main" id="{17A3DEB5-53E5-207F-C2F7-DB74E95CC1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54426" y="3603625"/>
                <a:ext cx="92075" cy="211137"/>
              </a:xfrm>
              <a:custGeom>
                <a:avLst/>
                <a:gdLst>
                  <a:gd name="T0" fmla="*/ 58 w 58"/>
                  <a:gd name="T1" fmla="*/ 133 h 133"/>
                  <a:gd name="T2" fmla="*/ 0 w 58"/>
                  <a:gd name="T3" fmla="*/ 133 h 133"/>
                  <a:gd name="T4" fmla="*/ 0 w 58"/>
                  <a:gd name="T5" fmla="*/ 30 h 133"/>
                  <a:gd name="T6" fmla="*/ 0 w 58"/>
                  <a:gd name="T7" fmla="*/ 30 h 133"/>
                  <a:gd name="T8" fmla="*/ 0 w 58"/>
                  <a:gd name="T9" fmla="*/ 24 h 133"/>
                  <a:gd name="T10" fmla="*/ 1 w 58"/>
                  <a:gd name="T11" fmla="*/ 17 h 133"/>
                  <a:gd name="T12" fmla="*/ 4 w 58"/>
                  <a:gd name="T13" fmla="*/ 13 h 133"/>
                  <a:gd name="T14" fmla="*/ 8 w 58"/>
                  <a:gd name="T15" fmla="*/ 9 h 133"/>
                  <a:gd name="T16" fmla="*/ 12 w 58"/>
                  <a:gd name="T17" fmla="*/ 5 h 133"/>
                  <a:gd name="T18" fmla="*/ 17 w 58"/>
                  <a:gd name="T19" fmla="*/ 3 h 133"/>
                  <a:gd name="T20" fmla="*/ 22 w 58"/>
                  <a:gd name="T21" fmla="*/ 0 h 133"/>
                  <a:gd name="T22" fmla="*/ 28 w 58"/>
                  <a:gd name="T23" fmla="*/ 0 h 133"/>
                  <a:gd name="T24" fmla="*/ 28 w 58"/>
                  <a:gd name="T25" fmla="*/ 0 h 133"/>
                  <a:gd name="T26" fmla="*/ 34 w 58"/>
                  <a:gd name="T27" fmla="*/ 0 h 133"/>
                  <a:gd name="T28" fmla="*/ 39 w 58"/>
                  <a:gd name="T29" fmla="*/ 3 h 133"/>
                  <a:gd name="T30" fmla="*/ 46 w 58"/>
                  <a:gd name="T31" fmla="*/ 5 h 133"/>
                  <a:gd name="T32" fmla="*/ 49 w 58"/>
                  <a:gd name="T33" fmla="*/ 9 h 133"/>
                  <a:gd name="T34" fmla="*/ 53 w 58"/>
                  <a:gd name="T35" fmla="*/ 13 h 133"/>
                  <a:gd name="T36" fmla="*/ 55 w 58"/>
                  <a:gd name="T37" fmla="*/ 17 h 133"/>
                  <a:gd name="T38" fmla="*/ 57 w 58"/>
                  <a:gd name="T39" fmla="*/ 24 h 133"/>
                  <a:gd name="T40" fmla="*/ 58 w 58"/>
                  <a:gd name="T41" fmla="*/ 30 h 133"/>
                  <a:gd name="T42" fmla="*/ 58 w 58"/>
                  <a:gd name="T43" fmla="*/ 133 h 133"/>
                  <a:gd name="T44" fmla="*/ 17 w 58"/>
                  <a:gd name="T45" fmla="*/ 115 h 133"/>
                  <a:gd name="T46" fmla="*/ 39 w 58"/>
                  <a:gd name="T47" fmla="*/ 115 h 133"/>
                  <a:gd name="T48" fmla="*/ 39 w 58"/>
                  <a:gd name="T49" fmla="*/ 30 h 133"/>
                  <a:gd name="T50" fmla="*/ 39 w 58"/>
                  <a:gd name="T51" fmla="*/ 30 h 133"/>
                  <a:gd name="T52" fmla="*/ 39 w 58"/>
                  <a:gd name="T53" fmla="*/ 25 h 133"/>
                  <a:gd name="T54" fmla="*/ 36 w 58"/>
                  <a:gd name="T55" fmla="*/ 22 h 133"/>
                  <a:gd name="T56" fmla="*/ 33 w 58"/>
                  <a:gd name="T57" fmla="*/ 19 h 133"/>
                  <a:gd name="T58" fmla="*/ 28 w 58"/>
                  <a:gd name="T59" fmla="*/ 19 h 133"/>
                  <a:gd name="T60" fmla="*/ 28 w 58"/>
                  <a:gd name="T61" fmla="*/ 19 h 133"/>
                  <a:gd name="T62" fmla="*/ 23 w 58"/>
                  <a:gd name="T63" fmla="*/ 19 h 133"/>
                  <a:gd name="T64" fmla="*/ 20 w 58"/>
                  <a:gd name="T65" fmla="*/ 22 h 133"/>
                  <a:gd name="T66" fmla="*/ 19 w 58"/>
                  <a:gd name="T67" fmla="*/ 25 h 133"/>
                  <a:gd name="T68" fmla="*/ 17 w 58"/>
                  <a:gd name="T69" fmla="*/ 30 h 133"/>
                  <a:gd name="T70" fmla="*/ 17 w 58"/>
                  <a:gd name="T71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8" h="133">
                    <a:moveTo>
                      <a:pt x="58" y="133"/>
                    </a:moveTo>
                    <a:lnTo>
                      <a:pt x="0" y="133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1" y="17"/>
                    </a:lnTo>
                    <a:lnTo>
                      <a:pt x="4" y="13"/>
                    </a:lnTo>
                    <a:lnTo>
                      <a:pt x="8" y="9"/>
                    </a:lnTo>
                    <a:lnTo>
                      <a:pt x="12" y="5"/>
                    </a:lnTo>
                    <a:lnTo>
                      <a:pt x="17" y="3"/>
                    </a:lnTo>
                    <a:lnTo>
                      <a:pt x="22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39" y="3"/>
                    </a:lnTo>
                    <a:lnTo>
                      <a:pt x="46" y="5"/>
                    </a:lnTo>
                    <a:lnTo>
                      <a:pt x="49" y="9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7" y="24"/>
                    </a:lnTo>
                    <a:lnTo>
                      <a:pt x="58" y="30"/>
                    </a:lnTo>
                    <a:lnTo>
                      <a:pt x="58" y="133"/>
                    </a:lnTo>
                    <a:close/>
                    <a:moveTo>
                      <a:pt x="17" y="115"/>
                    </a:moveTo>
                    <a:lnTo>
                      <a:pt x="39" y="115"/>
                    </a:lnTo>
                    <a:lnTo>
                      <a:pt x="39" y="30"/>
                    </a:lnTo>
                    <a:lnTo>
                      <a:pt x="39" y="30"/>
                    </a:lnTo>
                    <a:lnTo>
                      <a:pt x="39" y="25"/>
                    </a:lnTo>
                    <a:lnTo>
                      <a:pt x="36" y="22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3" y="19"/>
                    </a:lnTo>
                    <a:lnTo>
                      <a:pt x="20" y="22"/>
                    </a:lnTo>
                    <a:lnTo>
                      <a:pt x="19" y="25"/>
                    </a:lnTo>
                    <a:lnTo>
                      <a:pt x="17" y="30"/>
                    </a:lnTo>
                    <a:lnTo>
                      <a:pt x="17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61" name="Freeform 89">
                <a:extLst>
                  <a:ext uri="{FF2B5EF4-FFF2-40B4-BE49-F238E27FC236}">
                    <a16:creationId xmlns:a16="http://schemas.microsoft.com/office/drawing/2014/main" id="{65672C20-9AEA-3991-16E0-EDFA801A3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626" y="4124325"/>
                <a:ext cx="171450" cy="171450"/>
              </a:xfrm>
              <a:custGeom>
                <a:avLst/>
                <a:gdLst>
                  <a:gd name="T0" fmla="*/ 93 w 108"/>
                  <a:gd name="T1" fmla="*/ 108 h 108"/>
                  <a:gd name="T2" fmla="*/ 93 w 108"/>
                  <a:gd name="T3" fmla="*/ 108 h 108"/>
                  <a:gd name="T4" fmla="*/ 78 w 108"/>
                  <a:gd name="T5" fmla="*/ 106 h 108"/>
                  <a:gd name="T6" fmla="*/ 62 w 108"/>
                  <a:gd name="T7" fmla="*/ 101 h 108"/>
                  <a:gd name="T8" fmla="*/ 47 w 108"/>
                  <a:gd name="T9" fmla="*/ 93 h 108"/>
                  <a:gd name="T10" fmla="*/ 33 w 108"/>
                  <a:gd name="T11" fmla="*/ 82 h 108"/>
                  <a:gd name="T12" fmla="*/ 33 w 108"/>
                  <a:gd name="T13" fmla="*/ 82 h 108"/>
                  <a:gd name="T14" fmla="*/ 25 w 108"/>
                  <a:gd name="T15" fmla="*/ 75 h 108"/>
                  <a:gd name="T16" fmla="*/ 19 w 108"/>
                  <a:gd name="T17" fmla="*/ 67 h 108"/>
                  <a:gd name="T18" fmla="*/ 13 w 108"/>
                  <a:gd name="T19" fmla="*/ 59 h 108"/>
                  <a:gd name="T20" fmla="*/ 8 w 108"/>
                  <a:gd name="T21" fmla="*/ 49 h 108"/>
                  <a:gd name="T22" fmla="*/ 5 w 108"/>
                  <a:gd name="T23" fmla="*/ 40 h 108"/>
                  <a:gd name="T24" fmla="*/ 2 w 108"/>
                  <a:gd name="T25" fmla="*/ 30 h 108"/>
                  <a:gd name="T26" fmla="*/ 0 w 108"/>
                  <a:gd name="T27" fmla="*/ 19 h 108"/>
                  <a:gd name="T28" fmla="*/ 0 w 108"/>
                  <a:gd name="T29" fmla="*/ 10 h 108"/>
                  <a:gd name="T30" fmla="*/ 0 w 108"/>
                  <a:gd name="T31" fmla="*/ 0 h 108"/>
                  <a:gd name="T32" fmla="*/ 17 w 108"/>
                  <a:gd name="T33" fmla="*/ 0 h 108"/>
                  <a:gd name="T34" fmla="*/ 17 w 108"/>
                  <a:gd name="T35" fmla="*/ 10 h 108"/>
                  <a:gd name="T36" fmla="*/ 17 w 108"/>
                  <a:gd name="T37" fmla="*/ 10 h 108"/>
                  <a:gd name="T38" fmla="*/ 19 w 108"/>
                  <a:gd name="T39" fmla="*/ 26 h 108"/>
                  <a:gd name="T40" fmla="*/ 25 w 108"/>
                  <a:gd name="T41" fmla="*/ 41 h 108"/>
                  <a:gd name="T42" fmla="*/ 33 w 108"/>
                  <a:gd name="T43" fmla="*/ 57 h 108"/>
                  <a:gd name="T44" fmla="*/ 44 w 108"/>
                  <a:gd name="T45" fmla="*/ 70 h 108"/>
                  <a:gd name="T46" fmla="*/ 44 w 108"/>
                  <a:gd name="T47" fmla="*/ 70 h 108"/>
                  <a:gd name="T48" fmla="*/ 57 w 108"/>
                  <a:gd name="T49" fmla="*/ 79 h 108"/>
                  <a:gd name="T50" fmla="*/ 70 w 108"/>
                  <a:gd name="T51" fmla="*/ 86 h 108"/>
                  <a:gd name="T52" fmla="*/ 84 w 108"/>
                  <a:gd name="T53" fmla="*/ 89 h 108"/>
                  <a:gd name="T54" fmla="*/ 96 w 108"/>
                  <a:gd name="T55" fmla="*/ 90 h 108"/>
                  <a:gd name="T56" fmla="*/ 106 w 108"/>
                  <a:gd name="T57" fmla="*/ 89 h 108"/>
                  <a:gd name="T58" fmla="*/ 108 w 108"/>
                  <a:gd name="T59" fmla="*/ 108 h 108"/>
                  <a:gd name="T60" fmla="*/ 98 w 108"/>
                  <a:gd name="T61" fmla="*/ 108 h 108"/>
                  <a:gd name="T62" fmla="*/ 98 w 108"/>
                  <a:gd name="T63" fmla="*/ 108 h 108"/>
                  <a:gd name="T64" fmla="*/ 93 w 108"/>
                  <a:gd name="T65" fmla="*/ 108 h 108"/>
                  <a:gd name="T66" fmla="*/ 93 w 108"/>
                  <a:gd name="T67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8" h="108">
                    <a:moveTo>
                      <a:pt x="93" y="108"/>
                    </a:moveTo>
                    <a:lnTo>
                      <a:pt x="93" y="108"/>
                    </a:lnTo>
                    <a:lnTo>
                      <a:pt x="78" y="106"/>
                    </a:lnTo>
                    <a:lnTo>
                      <a:pt x="62" y="101"/>
                    </a:lnTo>
                    <a:lnTo>
                      <a:pt x="47" y="93"/>
                    </a:lnTo>
                    <a:lnTo>
                      <a:pt x="33" y="82"/>
                    </a:lnTo>
                    <a:lnTo>
                      <a:pt x="33" y="82"/>
                    </a:lnTo>
                    <a:lnTo>
                      <a:pt x="25" y="75"/>
                    </a:lnTo>
                    <a:lnTo>
                      <a:pt x="19" y="67"/>
                    </a:lnTo>
                    <a:lnTo>
                      <a:pt x="13" y="59"/>
                    </a:lnTo>
                    <a:lnTo>
                      <a:pt x="8" y="49"/>
                    </a:lnTo>
                    <a:lnTo>
                      <a:pt x="5" y="40"/>
                    </a:lnTo>
                    <a:lnTo>
                      <a:pt x="2" y="30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9" y="26"/>
                    </a:lnTo>
                    <a:lnTo>
                      <a:pt x="25" y="41"/>
                    </a:lnTo>
                    <a:lnTo>
                      <a:pt x="33" y="57"/>
                    </a:lnTo>
                    <a:lnTo>
                      <a:pt x="44" y="70"/>
                    </a:lnTo>
                    <a:lnTo>
                      <a:pt x="44" y="70"/>
                    </a:lnTo>
                    <a:lnTo>
                      <a:pt x="57" y="79"/>
                    </a:lnTo>
                    <a:lnTo>
                      <a:pt x="70" y="86"/>
                    </a:lnTo>
                    <a:lnTo>
                      <a:pt x="84" y="89"/>
                    </a:lnTo>
                    <a:lnTo>
                      <a:pt x="96" y="90"/>
                    </a:lnTo>
                    <a:lnTo>
                      <a:pt x="106" y="89"/>
                    </a:lnTo>
                    <a:lnTo>
                      <a:pt x="108" y="108"/>
                    </a:lnTo>
                    <a:lnTo>
                      <a:pt x="98" y="108"/>
                    </a:lnTo>
                    <a:lnTo>
                      <a:pt x="98" y="108"/>
                    </a:lnTo>
                    <a:lnTo>
                      <a:pt x="93" y="108"/>
                    </a:lnTo>
                    <a:lnTo>
                      <a:pt x="93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62" name="Freeform 90">
                <a:extLst>
                  <a:ext uri="{FF2B5EF4-FFF2-40B4-BE49-F238E27FC236}">
                    <a16:creationId xmlns:a16="http://schemas.microsoft.com/office/drawing/2014/main" id="{D88DAB0C-5C2F-5B1A-429E-EBC1C33C7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201" y="3278188"/>
                <a:ext cx="401638" cy="1017587"/>
              </a:xfrm>
              <a:custGeom>
                <a:avLst/>
                <a:gdLst>
                  <a:gd name="T0" fmla="*/ 0 w 253"/>
                  <a:gd name="T1" fmla="*/ 623 h 641"/>
                  <a:gd name="T2" fmla="*/ 10 w 253"/>
                  <a:gd name="T3" fmla="*/ 620 h 641"/>
                  <a:gd name="T4" fmla="*/ 57 w 253"/>
                  <a:gd name="T5" fmla="*/ 601 h 641"/>
                  <a:gd name="T6" fmla="*/ 101 w 253"/>
                  <a:gd name="T7" fmla="*/ 573 h 641"/>
                  <a:gd name="T8" fmla="*/ 139 w 253"/>
                  <a:gd name="T9" fmla="*/ 540 h 641"/>
                  <a:gd name="T10" fmla="*/ 172 w 253"/>
                  <a:gd name="T11" fmla="*/ 502 h 641"/>
                  <a:gd name="T12" fmla="*/ 199 w 253"/>
                  <a:gd name="T13" fmla="*/ 459 h 641"/>
                  <a:gd name="T14" fmla="*/ 218 w 253"/>
                  <a:gd name="T15" fmla="*/ 412 h 641"/>
                  <a:gd name="T16" fmla="*/ 231 w 253"/>
                  <a:gd name="T17" fmla="*/ 361 h 641"/>
                  <a:gd name="T18" fmla="*/ 234 w 253"/>
                  <a:gd name="T19" fmla="*/ 309 h 641"/>
                  <a:gd name="T20" fmla="*/ 234 w 253"/>
                  <a:gd name="T21" fmla="*/ 287 h 641"/>
                  <a:gd name="T22" fmla="*/ 228 w 253"/>
                  <a:gd name="T23" fmla="*/ 243 h 641"/>
                  <a:gd name="T24" fmla="*/ 217 w 253"/>
                  <a:gd name="T25" fmla="*/ 200 h 641"/>
                  <a:gd name="T26" fmla="*/ 199 w 253"/>
                  <a:gd name="T27" fmla="*/ 161 h 641"/>
                  <a:gd name="T28" fmla="*/ 177 w 253"/>
                  <a:gd name="T29" fmla="*/ 123 h 641"/>
                  <a:gd name="T30" fmla="*/ 150 w 253"/>
                  <a:gd name="T31" fmla="*/ 88 h 641"/>
                  <a:gd name="T32" fmla="*/ 119 w 253"/>
                  <a:gd name="T33" fmla="*/ 58 h 641"/>
                  <a:gd name="T34" fmla="*/ 82 w 253"/>
                  <a:gd name="T35" fmla="*/ 31 h 641"/>
                  <a:gd name="T36" fmla="*/ 55 w 253"/>
                  <a:gd name="T37" fmla="*/ 16 h 641"/>
                  <a:gd name="T38" fmla="*/ 71 w 253"/>
                  <a:gd name="T39" fmla="*/ 4 h 641"/>
                  <a:gd name="T40" fmla="*/ 92 w 253"/>
                  <a:gd name="T41" fmla="*/ 17 h 641"/>
                  <a:gd name="T42" fmla="*/ 130 w 253"/>
                  <a:gd name="T43" fmla="*/ 44 h 641"/>
                  <a:gd name="T44" fmla="*/ 163 w 253"/>
                  <a:gd name="T45" fmla="*/ 77 h 641"/>
                  <a:gd name="T46" fmla="*/ 191 w 253"/>
                  <a:gd name="T47" fmla="*/ 112 h 641"/>
                  <a:gd name="T48" fmla="*/ 215 w 253"/>
                  <a:gd name="T49" fmla="*/ 151 h 641"/>
                  <a:gd name="T50" fmla="*/ 232 w 253"/>
                  <a:gd name="T51" fmla="*/ 194 h 641"/>
                  <a:gd name="T52" fmla="*/ 245 w 253"/>
                  <a:gd name="T53" fmla="*/ 240 h 641"/>
                  <a:gd name="T54" fmla="*/ 251 w 253"/>
                  <a:gd name="T55" fmla="*/ 285 h 641"/>
                  <a:gd name="T56" fmla="*/ 253 w 253"/>
                  <a:gd name="T57" fmla="*/ 309 h 641"/>
                  <a:gd name="T58" fmla="*/ 248 w 253"/>
                  <a:gd name="T59" fmla="*/ 364 h 641"/>
                  <a:gd name="T60" fmla="*/ 236 w 253"/>
                  <a:gd name="T61" fmla="*/ 417 h 641"/>
                  <a:gd name="T62" fmla="*/ 215 w 253"/>
                  <a:gd name="T63" fmla="*/ 467 h 641"/>
                  <a:gd name="T64" fmla="*/ 187 w 253"/>
                  <a:gd name="T65" fmla="*/ 513 h 641"/>
                  <a:gd name="T66" fmla="*/ 152 w 253"/>
                  <a:gd name="T67" fmla="*/ 552 h 641"/>
                  <a:gd name="T68" fmla="*/ 112 w 253"/>
                  <a:gd name="T69" fmla="*/ 589 h 641"/>
                  <a:gd name="T70" fmla="*/ 65 w 253"/>
                  <a:gd name="T71" fmla="*/ 617 h 641"/>
                  <a:gd name="T72" fmla="*/ 14 w 253"/>
                  <a:gd name="T73" fmla="*/ 63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3" h="641">
                    <a:moveTo>
                      <a:pt x="6" y="641"/>
                    </a:moveTo>
                    <a:lnTo>
                      <a:pt x="0" y="623"/>
                    </a:lnTo>
                    <a:lnTo>
                      <a:pt x="10" y="620"/>
                    </a:lnTo>
                    <a:lnTo>
                      <a:pt x="10" y="620"/>
                    </a:lnTo>
                    <a:lnTo>
                      <a:pt x="33" y="612"/>
                    </a:lnTo>
                    <a:lnTo>
                      <a:pt x="57" y="601"/>
                    </a:lnTo>
                    <a:lnTo>
                      <a:pt x="79" y="589"/>
                    </a:lnTo>
                    <a:lnTo>
                      <a:pt x="101" y="573"/>
                    </a:lnTo>
                    <a:lnTo>
                      <a:pt x="122" y="557"/>
                    </a:lnTo>
                    <a:lnTo>
                      <a:pt x="139" y="540"/>
                    </a:lnTo>
                    <a:lnTo>
                      <a:pt x="157" y="522"/>
                    </a:lnTo>
                    <a:lnTo>
                      <a:pt x="172" y="502"/>
                    </a:lnTo>
                    <a:lnTo>
                      <a:pt x="187" y="481"/>
                    </a:lnTo>
                    <a:lnTo>
                      <a:pt x="199" y="459"/>
                    </a:lnTo>
                    <a:lnTo>
                      <a:pt x="209" y="435"/>
                    </a:lnTo>
                    <a:lnTo>
                      <a:pt x="218" y="412"/>
                    </a:lnTo>
                    <a:lnTo>
                      <a:pt x="226" y="387"/>
                    </a:lnTo>
                    <a:lnTo>
                      <a:pt x="231" y="361"/>
                    </a:lnTo>
                    <a:lnTo>
                      <a:pt x="234" y="336"/>
                    </a:lnTo>
                    <a:lnTo>
                      <a:pt x="234" y="309"/>
                    </a:lnTo>
                    <a:lnTo>
                      <a:pt x="234" y="309"/>
                    </a:lnTo>
                    <a:lnTo>
                      <a:pt x="234" y="287"/>
                    </a:lnTo>
                    <a:lnTo>
                      <a:pt x="231" y="265"/>
                    </a:lnTo>
                    <a:lnTo>
                      <a:pt x="228" y="243"/>
                    </a:lnTo>
                    <a:lnTo>
                      <a:pt x="223" y="221"/>
                    </a:lnTo>
                    <a:lnTo>
                      <a:pt x="217" y="200"/>
                    </a:lnTo>
                    <a:lnTo>
                      <a:pt x="209" y="180"/>
                    </a:lnTo>
                    <a:lnTo>
                      <a:pt x="199" y="161"/>
                    </a:lnTo>
                    <a:lnTo>
                      <a:pt x="188" y="142"/>
                    </a:lnTo>
                    <a:lnTo>
                      <a:pt x="177" y="123"/>
                    </a:lnTo>
                    <a:lnTo>
                      <a:pt x="163" y="106"/>
                    </a:lnTo>
                    <a:lnTo>
                      <a:pt x="150" y="88"/>
                    </a:lnTo>
                    <a:lnTo>
                      <a:pt x="134" y="72"/>
                    </a:lnTo>
                    <a:lnTo>
                      <a:pt x="119" y="58"/>
                    </a:lnTo>
                    <a:lnTo>
                      <a:pt x="100" y="44"/>
                    </a:lnTo>
                    <a:lnTo>
                      <a:pt x="82" y="31"/>
                    </a:lnTo>
                    <a:lnTo>
                      <a:pt x="63" y="20"/>
                    </a:lnTo>
                    <a:lnTo>
                      <a:pt x="55" y="16"/>
                    </a:lnTo>
                    <a:lnTo>
                      <a:pt x="63" y="0"/>
                    </a:lnTo>
                    <a:lnTo>
                      <a:pt x="71" y="4"/>
                    </a:lnTo>
                    <a:lnTo>
                      <a:pt x="71" y="4"/>
                    </a:lnTo>
                    <a:lnTo>
                      <a:pt x="92" y="17"/>
                    </a:lnTo>
                    <a:lnTo>
                      <a:pt x="111" y="30"/>
                    </a:lnTo>
                    <a:lnTo>
                      <a:pt x="130" y="44"/>
                    </a:lnTo>
                    <a:lnTo>
                      <a:pt x="147" y="60"/>
                    </a:lnTo>
                    <a:lnTo>
                      <a:pt x="163" y="77"/>
                    </a:lnTo>
                    <a:lnTo>
                      <a:pt x="177" y="94"/>
                    </a:lnTo>
                    <a:lnTo>
                      <a:pt x="191" y="112"/>
                    </a:lnTo>
                    <a:lnTo>
                      <a:pt x="204" y="132"/>
                    </a:lnTo>
                    <a:lnTo>
                      <a:pt x="215" y="151"/>
                    </a:lnTo>
                    <a:lnTo>
                      <a:pt x="225" y="173"/>
                    </a:lnTo>
                    <a:lnTo>
                      <a:pt x="232" y="194"/>
                    </a:lnTo>
                    <a:lnTo>
                      <a:pt x="240" y="216"/>
                    </a:lnTo>
                    <a:lnTo>
                      <a:pt x="245" y="240"/>
                    </a:lnTo>
                    <a:lnTo>
                      <a:pt x="250" y="262"/>
                    </a:lnTo>
                    <a:lnTo>
                      <a:pt x="251" y="285"/>
                    </a:lnTo>
                    <a:lnTo>
                      <a:pt x="253" y="309"/>
                    </a:lnTo>
                    <a:lnTo>
                      <a:pt x="253" y="309"/>
                    </a:lnTo>
                    <a:lnTo>
                      <a:pt x="251" y="338"/>
                    </a:lnTo>
                    <a:lnTo>
                      <a:pt x="248" y="364"/>
                    </a:lnTo>
                    <a:lnTo>
                      <a:pt x="244" y="391"/>
                    </a:lnTo>
                    <a:lnTo>
                      <a:pt x="236" y="417"/>
                    </a:lnTo>
                    <a:lnTo>
                      <a:pt x="226" y="442"/>
                    </a:lnTo>
                    <a:lnTo>
                      <a:pt x="215" y="467"/>
                    </a:lnTo>
                    <a:lnTo>
                      <a:pt x="202" y="491"/>
                    </a:lnTo>
                    <a:lnTo>
                      <a:pt x="187" y="513"/>
                    </a:lnTo>
                    <a:lnTo>
                      <a:pt x="171" y="533"/>
                    </a:lnTo>
                    <a:lnTo>
                      <a:pt x="152" y="552"/>
                    </a:lnTo>
                    <a:lnTo>
                      <a:pt x="133" y="571"/>
                    </a:lnTo>
                    <a:lnTo>
                      <a:pt x="112" y="589"/>
                    </a:lnTo>
                    <a:lnTo>
                      <a:pt x="89" y="603"/>
                    </a:lnTo>
                    <a:lnTo>
                      <a:pt x="65" y="617"/>
                    </a:lnTo>
                    <a:lnTo>
                      <a:pt x="41" y="628"/>
                    </a:lnTo>
                    <a:lnTo>
                      <a:pt x="14" y="638"/>
                    </a:lnTo>
                    <a:lnTo>
                      <a:pt x="6" y="6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63" name="Freeform 91">
                <a:extLst>
                  <a:ext uri="{FF2B5EF4-FFF2-40B4-BE49-F238E27FC236}">
                    <a16:creationId xmlns:a16="http://schemas.microsoft.com/office/drawing/2014/main" id="{22D69A0C-9E5A-7364-7A46-53B9597AE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9113" y="3257550"/>
                <a:ext cx="431800" cy="1047750"/>
              </a:xfrm>
              <a:custGeom>
                <a:avLst/>
                <a:gdLst>
                  <a:gd name="T0" fmla="*/ 259 w 272"/>
                  <a:gd name="T1" fmla="*/ 657 h 660"/>
                  <a:gd name="T2" fmla="*/ 231 w 272"/>
                  <a:gd name="T3" fmla="*/ 649 h 660"/>
                  <a:gd name="T4" fmla="*/ 179 w 272"/>
                  <a:gd name="T5" fmla="*/ 625 h 660"/>
                  <a:gd name="T6" fmla="*/ 131 w 272"/>
                  <a:gd name="T7" fmla="*/ 594 h 660"/>
                  <a:gd name="T8" fmla="*/ 90 w 272"/>
                  <a:gd name="T9" fmla="*/ 556 h 660"/>
                  <a:gd name="T10" fmla="*/ 55 w 272"/>
                  <a:gd name="T11" fmla="*/ 512 h 660"/>
                  <a:gd name="T12" fmla="*/ 30 w 272"/>
                  <a:gd name="T13" fmla="*/ 461 h 660"/>
                  <a:gd name="T14" fmla="*/ 11 w 272"/>
                  <a:gd name="T15" fmla="*/ 407 h 660"/>
                  <a:gd name="T16" fmla="*/ 2 w 272"/>
                  <a:gd name="T17" fmla="*/ 351 h 660"/>
                  <a:gd name="T18" fmla="*/ 0 w 272"/>
                  <a:gd name="T19" fmla="*/ 322 h 660"/>
                  <a:gd name="T20" fmla="*/ 3 w 272"/>
                  <a:gd name="T21" fmla="*/ 270 h 660"/>
                  <a:gd name="T22" fmla="*/ 14 w 272"/>
                  <a:gd name="T23" fmla="*/ 221 h 660"/>
                  <a:gd name="T24" fmla="*/ 33 w 272"/>
                  <a:gd name="T25" fmla="*/ 175 h 660"/>
                  <a:gd name="T26" fmla="*/ 57 w 272"/>
                  <a:gd name="T27" fmla="*/ 131 h 660"/>
                  <a:gd name="T28" fmla="*/ 87 w 272"/>
                  <a:gd name="T29" fmla="*/ 92 h 660"/>
                  <a:gd name="T30" fmla="*/ 123 w 272"/>
                  <a:gd name="T31" fmla="*/ 57 h 660"/>
                  <a:gd name="T32" fmla="*/ 164 w 272"/>
                  <a:gd name="T33" fmla="*/ 27 h 660"/>
                  <a:gd name="T34" fmla="*/ 210 w 272"/>
                  <a:gd name="T35" fmla="*/ 3 h 660"/>
                  <a:gd name="T36" fmla="*/ 226 w 272"/>
                  <a:gd name="T37" fmla="*/ 16 h 660"/>
                  <a:gd name="T38" fmla="*/ 218 w 272"/>
                  <a:gd name="T39" fmla="*/ 21 h 660"/>
                  <a:gd name="T40" fmla="*/ 174 w 272"/>
                  <a:gd name="T41" fmla="*/ 43 h 660"/>
                  <a:gd name="T42" fmla="*/ 136 w 272"/>
                  <a:gd name="T43" fmla="*/ 71 h 660"/>
                  <a:gd name="T44" fmla="*/ 101 w 272"/>
                  <a:gd name="T45" fmla="*/ 104 h 660"/>
                  <a:gd name="T46" fmla="*/ 73 w 272"/>
                  <a:gd name="T47" fmla="*/ 141 h 660"/>
                  <a:gd name="T48" fmla="*/ 49 w 272"/>
                  <a:gd name="T49" fmla="*/ 182 h 660"/>
                  <a:gd name="T50" fmla="*/ 32 w 272"/>
                  <a:gd name="T51" fmla="*/ 226 h 660"/>
                  <a:gd name="T52" fmla="*/ 22 w 272"/>
                  <a:gd name="T53" fmla="*/ 273 h 660"/>
                  <a:gd name="T54" fmla="*/ 17 w 272"/>
                  <a:gd name="T55" fmla="*/ 322 h 660"/>
                  <a:gd name="T56" fmla="*/ 19 w 272"/>
                  <a:gd name="T57" fmla="*/ 351 h 660"/>
                  <a:gd name="T58" fmla="*/ 28 w 272"/>
                  <a:gd name="T59" fmla="*/ 404 h 660"/>
                  <a:gd name="T60" fmla="*/ 46 w 272"/>
                  <a:gd name="T61" fmla="*/ 455 h 660"/>
                  <a:gd name="T62" fmla="*/ 71 w 272"/>
                  <a:gd name="T63" fmla="*/ 501 h 660"/>
                  <a:gd name="T64" fmla="*/ 104 w 272"/>
                  <a:gd name="T65" fmla="*/ 543 h 660"/>
                  <a:gd name="T66" fmla="*/ 142 w 272"/>
                  <a:gd name="T67" fmla="*/ 579 h 660"/>
                  <a:gd name="T68" fmla="*/ 187 w 272"/>
                  <a:gd name="T69" fmla="*/ 609 h 660"/>
                  <a:gd name="T70" fmla="*/ 237 w 272"/>
                  <a:gd name="T71" fmla="*/ 632 h 660"/>
                  <a:gd name="T72" fmla="*/ 272 w 272"/>
                  <a:gd name="T73" fmla="*/ 643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2" h="660">
                    <a:moveTo>
                      <a:pt x="267" y="660"/>
                    </a:moveTo>
                    <a:lnTo>
                      <a:pt x="259" y="657"/>
                    </a:lnTo>
                    <a:lnTo>
                      <a:pt x="259" y="657"/>
                    </a:lnTo>
                    <a:lnTo>
                      <a:pt x="231" y="649"/>
                    </a:lnTo>
                    <a:lnTo>
                      <a:pt x="204" y="638"/>
                    </a:lnTo>
                    <a:lnTo>
                      <a:pt x="179" y="625"/>
                    </a:lnTo>
                    <a:lnTo>
                      <a:pt x="155" y="609"/>
                    </a:lnTo>
                    <a:lnTo>
                      <a:pt x="131" y="594"/>
                    </a:lnTo>
                    <a:lnTo>
                      <a:pt x="111" y="575"/>
                    </a:lnTo>
                    <a:lnTo>
                      <a:pt x="90" y="556"/>
                    </a:lnTo>
                    <a:lnTo>
                      <a:pt x="73" y="534"/>
                    </a:lnTo>
                    <a:lnTo>
                      <a:pt x="55" y="512"/>
                    </a:lnTo>
                    <a:lnTo>
                      <a:pt x="41" y="486"/>
                    </a:lnTo>
                    <a:lnTo>
                      <a:pt x="30" y="461"/>
                    </a:lnTo>
                    <a:lnTo>
                      <a:pt x="19" y="436"/>
                    </a:lnTo>
                    <a:lnTo>
                      <a:pt x="11" y="407"/>
                    </a:lnTo>
                    <a:lnTo>
                      <a:pt x="5" y="381"/>
                    </a:lnTo>
                    <a:lnTo>
                      <a:pt x="2" y="351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2" y="297"/>
                    </a:lnTo>
                    <a:lnTo>
                      <a:pt x="3" y="270"/>
                    </a:lnTo>
                    <a:lnTo>
                      <a:pt x="8" y="246"/>
                    </a:lnTo>
                    <a:lnTo>
                      <a:pt x="14" y="221"/>
                    </a:lnTo>
                    <a:lnTo>
                      <a:pt x="24" y="197"/>
                    </a:lnTo>
                    <a:lnTo>
                      <a:pt x="33" y="175"/>
                    </a:lnTo>
                    <a:lnTo>
                      <a:pt x="44" y="153"/>
                    </a:lnTo>
                    <a:lnTo>
                      <a:pt x="57" y="131"/>
                    </a:lnTo>
                    <a:lnTo>
                      <a:pt x="71" y="111"/>
                    </a:lnTo>
                    <a:lnTo>
                      <a:pt x="87" y="92"/>
                    </a:lnTo>
                    <a:lnTo>
                      <a:pt x="104" y="74"/>
                    </a:lnTo>
                    <a:lnTo>
                      <a:pt x="123" y="57"/>
                    </a:lnTo>
                    <a:lnTo>
                      <a:pt x="144" y="41"/>
                    </a:lnTo>
                    <a:lnTo>
                      <a:pt x="164" y="27"/>
                    </a:lnTo>
                    <a:lnTo>
                      <a:pt x="187" y="14"/>
                    </a:lnTo>
                    <a:lnTo>
                      <a:pt x="210" y="3"/>
                    </a:lnTo>
                    <a:lnTo>
                      <a:pt x="218" y="0"/>
                    </a:lnTo>
                    <a:lnTo>
                      <a:pt x="226" y="16"/>
                    </a:lnTo>
                    <a:lnTo>
                      <a:pt x="218" y="21"/>
                    </a:lnTo>
                    <a:lnTo>
                      <a:pt x="218" y="21"/>
                    </a:lnTo>
                    <a:lnTo>
                      <a:pt x="194" y="30"/>
                    </a:lnTo>
                    <a:lnTo>
                      <a:pt x="174" y="43"/>
                    </a:lnTo>
                    <a:lnTo>
                      <a:pt x="153" y="55"/>
                    </a:lnTo>
                    <a:lnTo>
                      <a:pt x="136" y="71"/>
                    </a:lnTo>
                    <a:lnTo>
                      <a:pt x="117" y="87"/>
                    </a:lnTo>
                    <a:lnTo>
                      <a:pt x="101" y="104"/>
                    </a:lnTo>
                    <a:lnTo>
                      <a:pt x="85" y="122"/>
                    </a:lnTo>
                    <a:lnTo>
                      <a:pt x="73" y="141"/>
                    </a:lnTo>
                    <a:lnTo>
                      <a:pt x="60" y="161"/>
                    </a:lnTo>
                    <a:lnTo>
                      <a:pt x="49" y="182"/>
                    </a:lnTo>
                    <a:lnTo>
                      <a:pt x="40" y="204"/>
                    </a:lnTo>
                    <a:lnTo>
                      <a:pt x="32" y="226"/>
                    </a:lnTo>
                    <a:lnTo>
                      <a:pt x="25" y="250"/>
                    </a:lnTo>
                    <a:lnTo>
                      <a:pt x="22" y="273"/>
                    </a:lnTo>
                    <a:lnTo>
                      <a:pt x="19" y="297"/>
                    </a:lnTo>
                    <a:lnTo>
                      <a:pt x="17" y="322"/>
                    </a:lnTo>
                    <a:lnTo>
                      <a:pt x="17" y="322"/>
                    </a:lnTo>
                    <a:lnTo>
                      <a:pt x="19" y="351"/>
                    </a:lnTo>
                    <a:lnTo>
                      <a:pt x="22" y="377"/>
                    </a:lnTo>
                    <a:lnTo>
                      <a:pt x="28" y="404"/>
                    </a:lnTo>
                    <a:lnTo>
                      <a:pt x="36" y="430"/>
                    </a:lnTo>
                    <a:lnTo>
                      <a:pt x="46" y="455"/>
                    </a:lnTo>
                    <a:lnTo>
                      <a:pt x="57" y="478"/>
                    </a:lnTo>
                    <a:lnTo>
                      <a:pt x="71" y="501"/>
                    </a:lnTo>
                    <a:lnTo>
                      <a:pt x="87" y="523"/>
                    </a:lnTo>
                    <a:lnTo>
                      <a:pt x="104" y="543"/>
                    </a:lnTo>
                    <a:lnTo>
                      <a:pt x="122" y="562"/>
                    </a:lnTo>
                    <a:lnTo>
                      <a:pt x="142" y="579"/>
                    </a:lnTo>
                    <a:lnTo>
                      <a:pt x="164" y="595"/>
                    </a:lnTo>
                    <a:lnTo>
                      <a:pt x="187" y="609"/>
                    </a:lnTo>
                    <a:lnTo>
                      <a:pt x="212" y="622"/>
                    </a:lnTo>
                    <a:lnTo>
                      <a:pt x="237" y="632"/>
                    </a:lnTo>
                    <a:lnTo>
                      <a:pt x="264" y="639"/>
                    </a:lnTo>
                    <a:lnTo>
                      <a:pt x="272" y="643"/>
                    </a:lnTo>
                    <a:lnTo>
                      <a:pt x="267" y="6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64" name="Rectangle 92">
                <a:extLst>
                  <a:ext uri="{FF2B5EF4-FFF2-40B4-BE49-F238E27FC236}">
                    <a16:creationId xmlns:a16="http://schemas.microsoft.com/office/drawing/2014/main" id="{019C19BB-A933-58DF-A3C0-FE7C65337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3626" y="3844925"/>
                <a:ext cx="26988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65" name="Freeform 93">
                <a:extLst>
                  <a:ext uri="{FF2B5EF4-FFF2-40B4-BE49-F238E27FC236}">
                    <a16:creationId xmlns:a16="http://schemas.microsoft.com/office/drawing/2014/main" id="{4F182CF0-96CD-928C-28D8-EA2F4A8C75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73463" y="3919538"/>
                <a:ext cx="87313" cy="90487"/>
              </a:xfrm>
              <a:custGeom>
                <a:avLst/>
                <a:gdLst>
                  <a:gd name="T0" fmla="*/ 27 w 55"/>
                  <a:gd name="T1" fmla="*/ 57 h 57"/>
                  <a:gd name="T2" fmla="*/ 27 w 55"/>
                  <a:gd name="T3" fmla="*/ 57 h 57"/>
                  <a:gd name="T4" fmla="*/ 22 w 55"/>
                  <a:gd name="T5" fmla="*/ 57 h 57"/>
                  <a:gd name="T6" fmla="*/ 16 w 55"/>
                  <a:gd name="T7" fmla="*/ 54 h 57"/>
                  <a:gd name="T8" fmla="*/ 11 w 55"/>
                  <a:gd name="T9" fmla="*/ 52 h 57"/>
                  <a:gd name="T10" fmla="*/ 8 w 55"/>
                  <a:gd name="T11" fmla="*/ 49 h 57"/>
                  <a:gd name="T12" fmla="*/ 5 w 55"/>
                  <a:gd name="T13" fmla="*/ 44 h 57"/>
                  <a:gd name="T14" fmla="*/ 2 w 55"/>
                  <a:gd name="T15" fmla="*/ 39 h 57"/>
                  <a:gd name="T16" fmla="*/ 0 w 55"/>
                  <a:gd name="T17" fmla="*/ 35 h 57"/>
                  <a:gd name="T18" fmla="*/ 0 w 55"/>
                  <a:gd name="T19" fmla="*/ 28 h 57"/>
                  <a:gd name="T20" fmla="*/ 0 w 55"/>
                  <a:gd name="T21" fmla="*/ 28 h 57"/>
                  <a:gd name="T22" fmla="*/ 0 w 55"/>
                  <a:gd name="T23" fmla="*/ 24 h 57"/>
                  <a:gd name="T24" fmla="*/ 2 w 55"/>
                  <a:gd name="T25" fmla="*/ 17 h 57"/>
                  <a:gd name="T26" fmla="*/ 5 w 55"/>
                  <a:gd name="T27" fmla="*/ 13 h 57"/>
                  <a:gd name="T28" fmla="*/ 8 w 55"/>
                  <a:gd name="T29" fmla="*/ 9 h 57"/>
                  <a:gd name="T30" fmla="*/ 11 w 55"/>
                  <a:gd name="T31" fmla="*/ 5 h 57"/>
                  <a:gd name="T32" fmla="*/ 16 w 55"/>
                  <a:gd name="T33" fmla="*/ 3 h 57"/>
                  <a:gd name="T34" fmla="*/ 22 w 55"/>
                  <a:gd name="T35" fmla="*/ 1 h 57"/>
                  <a:gd name="T36" fmla="*/ 27 w 55"/>
                  <a:gd name="T37" fmla="*/ 0 h 57"/>
                  <a:gd name="T38" fmla="*/ 27 w 55"/>
                  <a:gd name="T39" fmla="*/ 0 h 57"/>
                  <a:gd name="T40" fmla="*/ 33 w 55"/>
                  <a:gd name="T41" fmla="*/ 1 h 57"/>
                  <a:gd name="T42" fmla="*/ 38 w 55"/>
                  <a:gd name="T43" fmla="*/ 3 h 57"/>
                  <a:gd name="T44" fmla="*/ 43 w 55"/>
                  <a:gd name="T45" fmla="*/ 5 h 57"/>
                  <a:gd name="T46" fmla="*/ 48 w 55"/>
                  <a:gd name="T47" fmla="*/ 9 h 57"/>
                  <a:gd name="T48" fmla="*/ 51 w 55"/>
                  <a:gd name="T49" fmla="*/ 13 h 57"/>
                  <a:gd name="T50" fmla="*/ 54 w 55"/>
                  <a:gd name="T51" fmla="*/ 17 h 57"/>
                  <a:gd name="T52" fmla="*/ 55 w 55"/>
                  <a:gd name="T53" fmla="*/ 24 h 57"/>
                  <a:gd name="T54" fmla="*/ 55 w 55"/>
                  <a:gd name="T55" fmla="*/ 28 h 57"/>
                  <a:gd name="T56" fmla="*/ 55 w 55"/>
                  <a:gd name="T57" fmla="*/ 28 h 57"/>
                  <a:gd name="T58" fmla="*/ 55 w 55"/>
                  <a:gd name="T59" fmla="*/ 35 h 57"/>
                  <a:gd name="T60" fmla="*/ 54 w 55"/>
                  <a:gd name="T61" fmla="*/ 39 h 57"/>
                  <a:gd name="T62" fmla="*/ 51 w 55"/>
                  <a:gd name="T63" fmla="*/ 44 h 57"/>
                  <a:gd name="T64" fmla="*/ 48 w 55"/>
                  <a:gd name="T65" fmla="*/ 49 h 57"/>
                  <a:gd name="T66" fmla="*/ 43 w 55"/>
                  <a:gd name="T67" fmla="*/ 52 h 57"/>
                  <a:gd name="T68" fmla="*/ 38 w 55"/>
                  <a:gd name="T69" fmla="*/ 54 h 57"/>
                  <a:gd name="T70" fmla="*/ 33 w 55"/>
                  <a:gd name="T71" fmla="*/ 57 h 57"/>
                  <a:gd name="T72" fmla="*/ 27 w 55"/>
                  <a:gd name="T73" fmla="*/ 57 h 57"/>
                  <a:gd name="T74" fmla="*/ 27 w 55"/>
                  <a:gd name="T75" fmla="*/ 57 h 57"/>
                  <a:gd name="T76" fmla="*/ 27 w 55"/>
                  <a:gd name="T77" fmla="*/ 19 h 57"/>
                  <a:gd name="T78" fmla="*/ 27 w 55"/>
                  <a:gd name="T79" fmla="*/ 19 h 57"/>
                  <a:gd name="T80" fmla="*/ 24 w 55"/>
                  <a:gd name="T81" fmla="*/ 19 h 57"/>
                  <a:gd name="T82" fmla="*/ 21 w 55"/>
                  <a:gd name="T83" fmla="*/ 22 h 57"/>
                  <a:gd name="T84" fmla="*/ 17 w 55"/>
                  <a:gd name="T85" fmla="*/ 25 h 57"/>
                  <a:gd name="T86" fmla="*/ 17 w 55"/>
                  <a:gd name="T87" fmla="*/ 28 h 57"/>
                  <a:gd name="T88" fmla="*/ 17 w 55"/>
                  <a:gd name="T89" fmla="*/ 28 h 57"/>
                  <a:gd name="T90" fmla="*/ 17 w 55"/>
                  <a:gd name="T91" fmla="*/ 33 h 57"/>
                  <a:gd name="T92" fmla="*/ 21 w 55"/>
                  <a:gd name="T93" fmla="*/ 36 h 57"/>
                  <a:gd name="T94" fmla="*/ 24 w 55"/>
                  <a:gd name="T95" fmla="*/ 38 h 57"/>
                  <a:gd name="T96" fmla="*/ 27 w 55"/>
                  <a:gd name="T97" fmla="*/ 38 h 57"/>
                  <a:gd name="T98" fmla="*/ 27 w 55"/>
                  <a:gd name="T99" fmla="*/ 38 h 57"/>
                  <a:gd name="T100" fmla="*/ 32 w 55"/>
                  <a:gd name="T101" fmla="*/ 38 h 57"/>
                  <a:gd name="T102" fmla="*/ 35 w 55"/>
                  <a:gd name="T103" fmla="*/ 36 h 57"/>
                  <a:gd name="T104" fmla="*/ 36 w 55"/>
                  <a:gd name="T105" fmla="*/ 33 h 57"/>
                  <a:gd name="T106" fmla="*/ 38 w 55"/>
                  <a:gd name="T107" fmla="*/ 28 h 57"/>
                  <a:gd name="T108" fmla="*/ 38 w 55"/>
                  <a:gd name="T109" fmla="*/ 28 h 57"/>
                  <a:gd name="T110" fmla="*/ 36 w 55"/>
                  <a:gd name="T111" fmla="*/ 25 h 57"/>
                  <a:gd name="T112" fmla="*/ 35 w 55"/>
                  <a:gd name="T113" fmla="*/ 22 h 57"/>
                  <a:gd name="T114" fmla="*/ 32 w 55"/>
                  <a:gd name="T115" fmla="*/ 19 h 57"/>
                  <a:gd name="T116" fmla="*/ 27 w 55"/>
                  <a:gd name="T117" fmla="*/ 19 h 57"/>
                  <a:gd name="T118" fmla="*/ 27 w 55"/>
                  <a:gd name="T119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" h="57">
                    <a:moveTo>
                      <a:pt x="27" y="57"/>
                    </a:moveTo>
                    <a:lnTo>
                      <a:pt x="27" y="57"/>
                    </a:lnTo>
                    <a:lnTo>
                      <a:pt x="22" y="57"/>
                    </a:lnTo>
                    <a:lnTo>
                      <a:pt x="16" y="54"/>
                    </a:lnTo>
                    <a:lnTo>
                      <a:pt x="11" y="52"/>
                    </a:lnTo>
                    <a:lnTo>
                      <a:pt x="8" y="49"/>
                    </a:lnTo>
                    <a:lnTo>
                      <a:pt x="5" y="44"/>
                    </a:lnTo>
                    <a:lnTo>
                      <a:pt x="2" y="39"/>
                    </a:lnTo>
                    <a:lnTo>
                      <a:pt x="0" y="35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2" y="17"/>
                    </a:lnTo>
                    <a:lnTo>
                      <a:pt x="5" y="13"/>
                    </a:lnTo>
                    <a:lnTo>
                      <a:pt x="8" y="9"/>
                    </a:lnTo>
                    <a:lnTo>
                      <a:pt x="11" y="5"/>
                    </a:lnTo>
                    <a:lnTo>
                      <a:pt x="16" y="3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33" y="1"/>
                    </a:lnTo>
                    <a:lnTo>
                      <a:pt x="38" y="3"/>
                    </a:lnTo>
                    <a:lnTo>
                      <a:pt x="43" y="5"/>
                    </a:lnTo>
                    <a:lnTo>
                      <a:pt x="48" y="9"/>
                    </a:lnTo>
                    <a:lnTo>
                      <a:pt x="51" y="13"/>
                    </a:lnTo>
                    <a:lnTo>
                      <a:pt x="54" y="17"/>
                    </a:lnTo>
                    <a:lnTo>
                      <a:pt x="55" y="24"/>
                    </a:lnTo>
                    <a:lnTo>
                      <a:pt x="55" y="28"/>
                    </a:lnTo>
                    <a:lnTo>
                      <a:pt x="55" y="28"/>
                    </a:lnTo>
                    <a:lnTo>
                      <a:pt x="55" y="35"/>
                    </a:lnTo>
                    <a:lnTo>
                      <a:pt x="54" y="39"/>
                    </a:lnTo>
                    <a:lnTo>
                      <a:pt x="51" y="44"/>
                    </a:lnTo>
                    <a:lnTo>
                      <a:pt x="48" y="49"/>
                    </a:lnTo>
                    <a:lnTo>
                      <a:pt x="43" y="52"/>
                    </a:lnTo>
                    <a:lnTo>
                      <a:pt x="38" y="54"/>
                    </a:lnTo>
                    <a:lnTo>
                      <a:pt x="33" y="57"/>
                    </a:lnTo>
                    <a:lnTo>
                      <a:pt x="27" y="57"/>
                    </a:lnTo>
                    <a:lnTo>
                      <a:pt x="27" y="57"/>
                    </a:lnTo>
                    <a:close/>
                    <a:moveTo>
                      <a:pt x="27" y="19"/>
                    </a:moveTo>
                    <a:lnTo>
                      <a:pt x="27" y="19"/>
                    </a:lnTo>
                    <a:lnTo>
                      <a:pt x="24" y="19"/>
                    </a:lnTo>
                    <a:lnTo>
                      <a:pt x="21" y="22"/>
                    </a:lnTo>
                    <a:lnTo>
                      <a:pt x="17" y="25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17" y="33"/>
                    </a:lnTo>
                    <a:lnTo>
                      <a:pt x="21" y="36"/>
                    </a:lnTo>
                    <a:lnTo>
                      <a:pt x="24" y="38"/>
                    </a:lnTo>
                    <a:lnTo>
                      <a:pt x="27" y="38"/>
                    </a:lnTo>
                    <a:lnTo>
                      <a:pt x="27" y="38"/>
                    </a:lnTo>
                    <a:lnTo>
                      <a:pt x="32" y="38"/>
                    </a:lnTo>
                    <a:lnTo>
                      <a:pt x="35" y="36"/>
                    </a:lnTo>
                    <a:lnTo>
                      <a:pt x="36" y="33"/>
                    </a:lnTo>
                    <a:lnTo>
                      <a:pt x="38" y="28"/>
                    </a:lnTo>
                    <a:lnTo>
                      <a:pt x="38" y="28"/>
                    </a:lnTo>
                    <a:lnTo>
                      <a:pt x="36" y="25"/>
                    </a:lnTo>
                    <a:lnTo>
                      <a:pt x="35" y="22"/>
                    </a:lnTo>
                    <a:lnTo>
                      <a:pt x="32" y="19"/>
                    </a:lnTo>
                    <a:lnTo>
                      <a:pt x="27" y="19"/>
                    </a:lnTo>
                    <a:lnTo>
                      <a:pt x="27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  <p:sp>
            <p:nvSpPr>
              <p:cNvPr id="66" name="Freeform 94">
                <a:extLst>
                  <a:ext uri="{FF2B5EF4-FFF2-40B4-BE49-F238E27FC236}">
                    <a16:creationId xmlns:a16="http://schemas.microsoft.com/office/drawing/2014/main" id="{FE46C2CB-273B-ABCA-E307-77D4B72CF5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22651" y="2919413"/>
                <a:ext cx="374650" cy="627062"/>
              </a:xfrm>
              <a:custGeom>
                <a:avLst/>
                <a:gdLst>
                  <a:gd name="T0" fmla="*/ 49 w 236"/>
                  <a:gd name="T1" fmla="*/ 395 h 395"/>
                  <a:gd name="T2" fmla="*/ 41 w 236"/>
                  <a:gd name="T3" fmla="*/ 393 h 395"/>
                  <a:gd name="T4" fmla="*/ 37 w 236"/>
                  <a:gd name="T5" fmla="*/ 388 h 395"/>
                  <a:gd name="T6" fmla="*/ 33 w 236"/>
                  <a:gd name="T7" fmla="*/ 379 h 395"/>
                  <a:gd name="T8" fmla="*/ 86 w 236"/>
                  <a:gd name="T9" fmla="*/ 208 h 395"/>
                  <a:gd name="T10" fmla="*/ 19 w 236"/>
                  <a:gd name="T11" fmla="*/ 207 h 395"/>
                  <a:gd name="T12" fmla="*/ 14 w 236"/>
                  <a:gd name="T13" fmla="*/ 207 h 395"/>
                  <a:gd name="T14" fmla="*/ 5 w 236"/>
                  <a:gd name="T15" fmla="*/ 200 h 395"/>
                  <a:gd name="T16" fmla="*/ 2 w 236"/>
                  <a:gd name="T17" fmla="*/ 196 h 395"/>
                  <a:gd name="T18" fmla="*/ 0 w 236"/>
                  <a:gd name="T19" fmla="*/ 185 h 395"/>
                  <a:gd name="T20" fmla="*/ 7 w 236"/>
                  <a:gd name="T21" fmla="*/ 174 h 395"/>
                  <a:gd name="T22" fmla="*/ 176 w 236"/>
                  <a:gd name="T23" fmla="*/ 5 h 395"/>
                  <a:gd name="T24" fmla="*/ 185 w 236"/>
                  <a:gd name="T25" fmla="*/ 0 h 395"/>
                  <a:gd name="T26" fmla="*/ 196 w 236"/>
                  <a:gd name="T27" fmla="*/ 3 h 395"/>
                  <a:gd name="T28" fmla="*/ 199 w 236"/>
                  <a:gd name="T29" fmla="*/ 6 h 395"/>
                  <a:gd name="T30" fmla="*/ 204 w 236"/>
                  <a:gd name="T31" fmla="*/ 17 h 395"/>
                  <a:gd name="T32" fmla="*/ 147 w 236"/>
                  <a:gd name="T33" fmla="*/ 188 h 395"/>
                  <a:gd name="T34" fmla="*/ 217 w 236"/>
                  <a:gd name="T35" fmla="*/ 189 h 395"/>
                  <a:gd name="T36" fmla="*/ 226 w 236"/>
                  <a:gd name="T37" fmla="*/ 193 h 395"/>
                  <a:gd name="T38" fmla="*/ 234 w 236"/>
                  <a:gd name="T39" fmla="*/ 200 h 395"/>
                  <a:gd name="T40" fmla="*/ 236 w 236"/>
                  <a:gd name="T41" fmla="*/ 207 h 395"/>
                  <a:gd name="T42" fmla="*/ 233 w 236"/>
                  <a:gd name="T43" fmla="*/ 218 h 395"/>
                  <a:gd name="T44" fmla="*/ 60 w 236"/>
                  <a:gd name="T45" fmla="*/ 390 h 395"/>
                  <a:gd name="T46" fmla="*/ 56 w 236"/>
                  <a:gd name="T47" fmla="*/ 393 h 395"/>
                  <a:gd name="T48" fmla="*/ 49 w 236"/>
                  <a:gd name="T49" fmla="*/ 395 h 395"/>
                  <a:gd name="T50" fmla="*/ 19 w 236"/>
                  <a:gd name="T51" fmla="*/ 186 h 395"/>
                  <a:gd name="T52" fmla="*/ 86 w 236"/>
                  <a:gd name="T53" fmla="*/ 189 h 395"/>
                  <a:gd name="T54" fmla="*/ 89 w 236"/>
                  <a:gd name="T55" fmla="*/ 189 h 395"/>
                  <a:gd name="T56" fmla="*/ 97 w 236"/>
                  <a:gd name="T57" fmla="*/ 194 h 395"/>
                  <a:gd name="T58" fmla="*/ 100 w 236"/>
                  <a:gd name="T59" fmla="*/ 197 h 395"/>
                  <a:gd name="T60" fmla="*/ 105 w 236"/>
                  <a:gd name="T61" fmla="*/ 205 h 395"/>
                  <a:gd name="T62" fmla="*/ 103 w 236"/>
                  <a:gd name="T63" fmla="*/ 215 h 395"/>
                  <a:gd name="T64" fmla="*/ 217 w 236"/>
                  <a:gd name="T65" fmla="*/ 208 h 395"/>
                  <a:gd name="T66" fmla="*/ 149 w 236"/>
                  <a:gd name="T67" fmla="*/ 207 h 395"/>
                  <a:gd name="T68" fmla="*/ 144 w 236"/>
                  <a:gd name="T69" fmla="*/ 207 h 395"/>
                  <a:gd name="T70" fmla="*/ 136 w 236"/>
                  <a:gd name="T71" fmla="*/ 202 h 395"/>
                  <a:gd name="T72" fmla="*/ 133 w 236"/>
                  <a:gd name="T73" fmla="*/ 199 h 395"/>
                  <a:gd name="T74" fmla="*/ 130 w 236"/>
                  <a:gd name="T75" fmla="*/ 191 h 395"/>
                  <a:gd name="T76" fmla="*/ 130 w 236"/>
                  <a:gd name="T77" fmla="*/ 182 h 395"/>
                  <a:gd name="T78" fmla="*/ 19 w 236"/>
                  <a:gd name="T79" fmla="*/ 186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6" h="395">
                    <a:moveTo>
                      <a:pt x="49" y="395"/>
                    </a:moveTo>
                    <a:lnTo>
                      <a:pt x="49" y="395"/>
                    </a:lnTo>
                    <a:lnTo>
                      <a:pt x="44" y="395"/>
                    </a:lnTo>
                    <a:lnTo>
                      <a:pt x="41" y="393"/>
                    </a:lnTo>
                    <a:lnTo>
                      <a:pt x="41" y="393"/>
                    </a:lnTo>
                    <a:lnTo>
                      <a:pt x="37" y="388"/>
                    </a:lnTo>
                    <a:lnTo>
                      <a:pt x="33" y="384"/>
                    </a:lnTo>
                    <a:lnTo>
                      <a:pt x="33" y="379"/>
                    </a:lnTo>
                    <a:lnTo>
                      <a:pt x="33" y="374"/>
                    </a:lnTo>
                    <a:lnTo>
                      <a:pt x="86" y="208"/>
                    </a:lnTo>
                    <a:lnTo>
                      <a:pt x="86" y="207"/>
                    </a:lnTo>
                    <a:lnTo>
                      <a:pt x="19" y="207"/>
                    </a:lnTo>
                    <a:lnTo>
                      <a:pt x="19" y="207"/>
                    </a:lnTo>
                    <a:lnTo>
                      <a:pt x="14" y="207"/>
                    </a:lnTo>
                    <a:lnTo>
                      <a:pt x="10" y="204"/>
                    </a:lnTo>
                    <a:lnTo>
                      <a:pt x="5" y="200"/>
                    </a:lnTo>
                    <a:lnTo>
                      <a:pt x="2" y="196"/>
                    </a:lnTo>
                    <a:lnTo>
                      <a:pt x="2" y="196"/>
                    </a:lnTo>
                    <a:lnTo>
                      <a:pt x="0" y="189"/>
                    </a:lnTo>
                    <a:lnTo>
                      <a:pt x="0" y="185"/>
                    </a:lnTo>
                    <a:lnTo>
                      <a:pt x="3" y="178"/>
                    </a:lnTo>
                    <a:lnTo>
                      <a:pt x="7" y="174"/>
                    </a:lnTo>
                    <a:lnTo>
                      <a:pt x="176" y="5"/>
                    </a:lnTo>
                    <a:lnTo>
                      <a:pt x="176" y="5"/>
                    </a:lnTo>
                    <a:lnTo>
                      <a:pt x="180" y="2"/>
                    </a:lnTo>
                    <a:lnTo>
                      <a:pt x="185" y="0"/>
                    </a:lnTo>
                    <a:lnTo>
                      <a:pt x="190" y="2"/>
                    </a:lnTo>
                    <a:lnTo>
                      <a:pt x="196" y="3"/>
                    </a:lnTo>
                    <a:lnTo>
                      <a:pt x="196" y="3"/>
                    </a:lnTo>
                    <a:lnTo>
                      <a:pt x="199" y="6"/>
                    </a:lnTo>
                    <a:lnTo>
                      <a:pt x="203" y="11"/>
                    </a:lnTo>
                    <a:lnTo>
                      <a:pt x="204" y="17"/>
                    </a:lnTo>
                    <a:lnTo>
                      <a:pt x="203" y="22"/>
                    </a:lnTo>
                    <a:lnTo>
                      <a:pt x="147" y="188"/>
                    </a:lnTo>
                    <a:lnTo>
                      <a:pt x="217" y="189"/>
                    </a:lnTo>
                    <a:lnTo>
                      <a:pt x="217" y="189"/>
                    </a:lnTo>
                    <a:lnTo>
                      <a:pt x="222" y="189"/>
                    </a:lnTo>
                    <a:lnTo>
                      <a:pt x="226" y="193"/>
                    </a:lnTo>
                    <a:lnTo>
                      <a:pt x="231" y="196"/>
                    </a:lnTo>
                    <a:lnTo>
                      <a:pt x="234" y="200"/>
                    </a:lnTo>
                    <a:lnTo>
                      <a:pt x="234" y="200"/>
                    </a:lnTo>
                    <a:lnTo>
                      <a:pt x="236" y="207"/>
                    </a:lnTo>
                    <a:lnTo>
                      <a:pt x="234" y="212"/>
                    </a:lnTo>
                    <a:lnTo>
                      <a:pt x="233" y="218"/>
                    </a:lnTo>
                    <a:lnTo>
                      <a:pt x="229" y="221"/>
                    </a:lnTo>
                    <a:lnTo>
                      <a:pt x="60" y="390"/>
                    </a:lnTo>
                    <a:lnTo>
                      <a:pt x="60" y="390"/>
                    </a:lnTo>
                    <a:lnTo>
                      <a:pt x="56" y="393"/>
                    </a:lnTo>
                    <a:lnTo>
                      <a:pt x="49" y="395"/>
                    </a:lnTo>
                    <a:lnTo>
                      <a:pt x="49" y="395"/>
                    </a:lnTo>
                    <a:close/>
                    <a:moveTo>
                      <a:pt x="19" y="186"/>
                    </a:moveTo>
                    <a:lnTo>
                      <a:pt x="19" y="186"/>
                    </a:lnTo>
                    <a:lnTo>
                      <a:pt x="19" y="188"/>
                    </a:lnTo>
                    <a:lnTo>
                      <a:pt x="86" y="189"/>
                    </a:lnTo>
                    <a:lnTo>
                      <a:pt x="86" y="189"/>
                    </a:lnTo>
                    <a:lnTo>
                      <a:pt x="89" y="189"/>
                    </a:lnTo>
                    <a:lnTo>
                      <a:pt x="93" y="191"/>
                    </a:lnTo>
                    <a:lnTo>
                      <a:pt x="97" y="194"/>
                    </a:lnTo>
                    <a:lnTo>
                      <a:pt x="100" y="197"/>
                    </a:lnTo>
                    <a:lnTo>
                      <a:pt x="100" y="197"/>
                    </a:lnTo>
                    <a:lnTo>
                      <a:pt x="103" y="200"/>
                    </a:lnTo>
                    <a:lnTo>
                      <a:pt x="105" y="205"/>
                    </a:lnTo>
                    <a:lnTo>
                      <a:pt x="105" y="210"/>
                    </a:lnTo>
                    <a:lnTo>
                      <a:pt x="103" y="215"/>
                    </a:lnTo>
                    <a:lnTo>
                      <a:pt x="52" y="373"/>
                    </a:lnTo>
                    <a:lnTo>
                      <a:pt x="217" y="208"/>
                    </a:lnTo>
                    <a:lnTo>
                      <a:pt x="217" y="207"/>
                    </a:lnTo>
                    <a:lnTo>
                      <a:pt x="149" y="207"/>
                    </a:lnTo>
                    <a:lnTo>
                      <a:pt x="149" y="207"/>
                    </a:lnTo>
                    <a:lnTo>
                      <a:pt x="144" y="207"/>
                    </a:lnTo>
                    <a:lnTo>
                      <a:pt x="139" y="205"/>
                    </a:lnTo>
                    <a:lnTo>
                      <a:pt x="136" y="202"/>
                    </a:lnTo>
                    <a:lnTo>
                      <a:pt x="133" y="199"/>
                    </a:lnTo>
                    <a:lnTo>
                      <a:pt x="133" y="199"/>
                    </a:lnTo>
                    <a:lnTo>
                      <a:pt x="131" y="196"/>
                    </a:lnTo>
                    <a:lnTo>
                      <a:pt x="130" y="191"/>
                    </a:lnTo>
                    <a:lnTo>
                      <a:pt x="130" y="186"/>
                    </a:lnTo>
                    <a:lnTo>
                      <a:pt x="130" y="182"/>
                    </a:lnTo>
                    <a:lnTo>
                      <a:pt x="184" y="22"/>
                    </a:lnTo>
                    <a:lnTo>
                      <a:pt x="19" y="1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IN" sz="1758" kern="0">
                  <a:solidFill>
                    <a:srgbClr val="FFFFFF"/>
                  </a:solidFill>
                  <a:latin typeface="EYInterstate Light"/>
                </a:endParaRPr>
              </a:p>
            </p:txBody>
          </p:sp>
        </p:grpSp>
      </p:grpSp>
      <p:sp>
        <p:nvSpPr>
          <p:cNvPr id="67" name="TextBox 9">
            <a:extLst>
              <a:ext uri="{FF2B5EF4-FFF2-40B4-BE49-F238E27FC236}">
                <a16:creationId xmlns:a16="http://schemas.microsoft.com/office/drawing/2014/main" id="{493E9442-D8B3-AA33-6B9C-98C4750A3010}"/>
              </a:ext>
            </a:extLst>
          </p:cNvPr>
          <p:cNvSpPr txBox="1"/>
          <p:nvPr/>
        </p:nvSpPr>
        <p:spPr>
          <a:xfrm>
            <a:off x="4337917" y="4130840"/>
            <a:ext cx="1758083" cy="14404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00855">
              <a:spcBef>
                <a:spcPts val="293"/>
              </a:spcBef>
              <a:spcAft>
                <a:spcPts val="293"/>
              </a:spcAft>
            </a:pPr>
            <a:r>
              <a:rPr lang="cs-CZ" sz="195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132,3 </a:t>
            </a:r>
            <a:r>
              <a:rPr lang="cs-CZ" sz="1367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tis. GJ/rok 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ušetří podpořené subjekty.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Jedná se o ekvivalent celoroční spotřeby téměř 2 044 bytů.</a:t>
            </a:r>
          </a:p>
        </p:txBody>
      </p:sp>
      <p:sp>
        <p:nvSpPr>
          <p:cNvPr id="68" name="TextBox 8">
            <a:extLst>
              <a:ext uri="{FF2B5EF4-FFF2-40B4-BE49-F238E27FC236}">
                <a16:creationId xmlns:a16="http://schemas.microsoft.com/office/drawing/2014/main" id="{CBC71B4C-C3E1-56ED-DDB2-62E55664A943}"/>
              </a:ext>
            </a:extLst>
          </p:cNvPr>
          <p:cNvSpPr txBox="1"/>
          <p:nvPr/>
        </p:nvSpPr>
        <p:spPr>
          <a:xfrm>
            <a:off x="6335585" y="4028306"/>
            <a:ext cx="1758083" cy="18612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00855">
              <a:spcBef>
                <a:spcPts val="293"/>
              </a:spcBef>
              <a:spcAft>
                <a:spcPts val="293"/>
              </a:spcAft>
            </a:pPr>
            <a:r>
              <a:rPr lang="cs-CZ" sz="1953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cs-CZ" sz="1367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organizací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kde se zvýšila kvalita výchovy, vzdělávání a </a:t>
            </a:r>
            <a:r>
              <a:rPr lang="cs-CZ" sz="1367" dirty="0" err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proinkluzivnost</a:t>
            </a: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Celkový počet podpořených organizací v ČR je přes 5 tisíc.</a:t>
            </a:r>
          </a:p>
        </p:txBody>
      </p:sp>
      <p:pic>
        <p:nvPicPr>
          <p:cNvPr id="69" name="Graphic 28" descr="Storytelling outline">
            <a:extLst>
              <a:ext uri="{FF2B5EF4-FFF2-40B4-BE49-F238E27FC236}">
                <a16:creationId xmlns:a16="http://schemas.microsoft.com/office/drawing/2014/main" id="{EF2D34D3-BA3A-C155-00FF-F366EB5C6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flipH="1">
            <a:off x="6981220" y="3392505"/>
            <a:ext cx="474456" cy="474456"/>
          </a:xfrm>
          <a:prstGeom prst="rect">
            <a:avLst/>
          </a:prstGeom>
        </p:spPr>
      </p:pic>
      <p:sp>
        <p:nvSpPr>
          <p:cNvPr id="70" name="TextBox 9">
            <a:extLst>
              <a:ext uri="{FF2B5EF4-FFF2-40B4-BE49-F238E27FC236}">
                <a16:creationId xmlns:a16="http://schemas.microsoft.com/office/drawing/2014/main" id="{6A9F65E6-A0C5-3579-4DB8-7A14E3DE4C1D}"/>
              </a:ext>
            </a:extLst>
          </p:cNvPr>
          <p:cNvSpPr txBox="1"/>
          <p:nvPr/>
        </p:nvSpPr>
        <p:spPr>
          <a:xfrm>
            <a:off x="8106424" y="3847088"/>
            <a:ext cx="1758083" cy="2252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00855">
              <a:spcBef>
                <a:spcPts val="293"/>
              </a:spcBef>
              <a:spcAft>
                <a:spcPts val="293"/>
              </a:spcAft>
            </a:pPr>
            <a:r>
              <a:rPr lang="cs-CZ" sz="195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312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pracovníci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Noví výzkumní pracovníci byli podpořeni díky fondům EU.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Hodnota je nízká, </a:t>
            </a:r>
            <a:b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celé ČR přibylo přes </a:t>
            </a:r>
            <a:b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1 900 výzkumných pracovníků. </a:t>
            </a:r>
          </a:p>
        </p:txBody>
      </p:sp>
      <p:pic>
        <p:nvPicPr>
          <p:cNvPr id="71" name="Graphic 28" descr="Good Idea outline">
            <a:extLst>
              <a:ext uri="{FF2B5EF4-FFF2-40B4-BE49-F238E27FC236}">
                <a16:creationId xmlns:a16="http://schemas.microsoft.com/office/drawing/2014/main" id="{FD5502A5-67CA-3693-B621-6051E2FBD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flipH="1">
            <a:off x="8767930" y="3429000"/>
            <a:ext cx="474456" cy="474456"/>
          </a:xfrm>
          <a:prstGeom prst="rect">
            <a:avLst/>
          </a:prstGeom>
        </p:spPr>
      </p:pic>
      <p:grpSp>
        <p:nvGrpSpPr>
          <p:cNvPr id="72" name="Group 95">
            <a:extLst>
              <a:ext uri="{FF2B5EF4-FFF2-40B4-BE49-F238E27FC236}">
                <a16:creationId xmlns:a16="http://schemas.microsoft.com/office/drawing/2014/main" id="{ADB54E01-DA99-B65C-E296-4769A0F75E09}"/>
              </a:ext>
            </a:extLst>
          </p:cNvPr>
          <p:cNvGrpSpPr/>
          <p:nvPr/>
        </p:nvGrpSpPr>
        <p:grpSpPr>
          <a:xfrm>
            <a:off x="10535650" y="3301311"/>
            <a:ext cx="597748" cy="597748"/>
            <a:chOff x="5113791" y="4114838"/>
            <a:chExt cx="612000" cy="612000"/>
          </a:xfrm>
        </p:grpSpPr>
        <p:sp>
          <p:nvSpPr>
            <p:cNvPr id="73" name="Oval 70">
              <a:extLst>
                <a:ext uri="{FF2B5EF4-FFF2-40B4-BE49-F238E27FC236}">
                  <a16:creationId xmlns:a16="http://schemas.microsoft.com/office/drawing/2014/main" id="{E1A18E2E-E585-D670-F529-377FCE645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3791" y="4114838"/>
              <a:ext cx="612000" cy="612000"/>
            </a:xfrm>
            <a:prstGeom prst="ellipse">
              <a:avLst/>
            </a:prstGeom>
            <a:solidFill>
              <a:srgbClr val="FF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200855"/>
              <a:endParaRPr lang="cs-CZ" sz="2344">
                <a:solidFill>
                  <a:srgbClr val="262626"/>
                </a:solidFill>
                <a:highlight>
                  <a:srgbClr val="FFFF00"/>
                </a:highlight>
                <a:latin typeface="Calibri"/>
              </a:endParaRPr>
            </a:p>
          </p:txBody>
        </p:sp>
        <p:grpSp>
          <p:nvGrpSpPr>
            <p:cNvPr id="74" name="Group 17">
              <a:extLst>
                <a:ext uri="{FF2B5EF4-FFF2-40B4-BE49-F238E27FC236}">
                  <a16:creationId xmlns:a16="http://schemas.microsoft.com/office/drawing/2014/main" id="{68DCBE1A-730C-BA10-76A4-BFC05B9DDE9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201604" y="4221184"/>
              <a:ext cx="445637" cy="417626"/>
              <a:chOff x="3194" y="937"/>
              <a:chExt cx="700" cy="656"/>
            </a:xfrm>
            <a:solidFill>
              <a:srgbClr val="2E2E38"/>
            </a:solidFill>
          </p:grpSpPr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DBD337D0-DFDA-7EEF-E2E7-9CCCFD2C88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94" y="1345"/>
                <a:ext cx="342" cy="248"/>
              </a:xfrm>
              <a:custGeom>
                <a:avLst/>
                <a:gdLst>
                  <a:gd name="T0" fmla="*/ 94 w 342"/>
                  <a:gd name="T1" fmla="*/ 248 h 248"/>
                  <a:gd name="T2" fmla="*/ 94 w 342"/>
                  <a:gd name="T3" fmla="*/ 248 h 248"/>
                  <a:gd name="T4" fmla="*/ 90 w 342"/>
                  <a:gd name="T5" fmla="*/ 246 h 248"/>
                  <a:gd name="T6" fmla="*/ 88 w 342"/>
                  <a:gd name="T7" fmla="*/ 244 h 248"/>
                  <a:gd name="T8" fmla="*/ 2 w 342"/>
                  <a:gd name="T9" fmla="*/ 128 h 248"/>
                  <a:gd name="T10" fmla="*/ 2 w 342"/>
                  <a:gd name="T11" fmla="*/ 128 h 248"/>
                  <a:gd name="T12" fmla="*/ 0 w 342"/>
                  <a:gd name="T13" fmla="*/ 122 h 248"/>
                  <a:gd name="T14" fmla="*/ 2 w 342"/>
                  <a:gd name="T15" fmla="*/ 118 h 248"/>
                  <a:gd name="T16" fmla="*/ 88 w 342"/>
                  <a:gd name="T17" fmla="*/ 2 h 248"/>
                  <a:gd name="T18" fmla="*/ 88 w 342"/>
                  <a:gd name="T19" fmla="*/ 2 h 248"/>
                  <a:gd name="T20" fmla="*/ 92 w 342"/>
                  <a:gd name="T21" fmla="*/ 0 h 248"/>
                  <a:gd name="T22" fmla="*/ 98 w 342"/>
                  <a:gd name="T23" fmla="*/ 0 h 248"/>
                  <a:gd name="T24" fmla="*/ 98 w 342"/>
                  <a:gd name="T25" fmla="*/ 0 h 248"/>
                  <a:gd name="T26" fmla="*/ 102 w 342"/>
                  <a:gd name="T27" fmla="*/ 4 h 248"/>
                  <a:gd name="T28" fmla="*/ 104 w 342"/>
                  <a:gd name="T29" fmla="*/ 8 h 248"/>
                  <a:gd name="T30" fmla="*/ 104 w 342"/>
                  <a:gd name="T31" fmla="*/ 40 h 248"/>
                  <a:gd name="T32" fmla="*/ 334 w 342"/>
                  <a:gd name="T33" fmla="*/ 40 h 248"/>
                  <a:gd name="T34" fmla="*/ 334 w 342"/>
                  <a:gd name="T35" fmla="*/ 40 h 248"/>
                  <a:gd name="T36" fmla="*/ 338 w 342"/>
                  <a:gd name="T37" fmla="*/ 40 h 248"/>
                  <a:gd name="T38" fmla="*/ 342 w 342"/>
                  <a:gd name="T39" fmla="*/ 44 h 248"/>
                  <a:gd name="T40" fmla="*/ 342 w 342"/>
                  <a:gd name="T41" fmla="*/ 44 h 248"/>
                  <a:gd name="T42" fmla="*/ 342 w 342"/>
                  <a:gd name="T43" fmla="*/ 48 h 248"/>
                  <a:gd name="T44" fmla="*/ 342 w 342"/>
                  <a:gd name="T45" fmla="*/ 54 h 248"/>
                  <a:gd name="T46" fmla="*/ 262 w 342"/>
                  <a:gd name="T47" fmla="*/ 202 h 248"/>
                  <a:gd name="T48" fmla="*/ 262 w 342"/>
                  <a:gd name="T49" fmla="*/ 202 h 248"/>
                  <a:gd name="T50" fmla="*/ 258 w 342"/>
                  <a:gd name="T51" fmla="*/ 204 h 248"/>
                  <a:gd name="T52" fmla="*/ 254 w 342"/>
                  <a:gd name="T53" fmla="*/ 206 h 248"/>
                  <a:gd name="T54" fmla="*/ 104 w 342"/>
                  <a:gd name="T55" fmla="*/ 206 h 248"/>
                  <a:gd name="T56" fmla="*/ 104 w 342"/>
                  <a:gd name="T57" fmla="*/ 238 h 248"/>
                  <a:gd name="T58" fmla="*/ 104 w 342"/>
                  <a:gd name="T59" fmla="*/ 238 h 248"/>
                  <a:gd name="T60" fmla="*/ 102 w 342"/>
                  <a:gd name="T61" fmla="*/ 244 h 248"/>
                  <a:gd name="T62" fmla="*/ 98 w 342"/>
                  <a:gd name="T63" fmla="*/ 246 h 248"/>
                  <a:gd name="T64" fmla="*/ 98 w 342"/>
                  <a:gd name="T65" fmla="*/ 246 h 248"/>
                  <a:gd name="T66" fmla="*/ 94 w 342"/>
                  <a:gd name="T67" fmla="*/ 248 h 248"/>
                  <a:gd name="T68" fmla="*/ 94 w 342"/>
                  <a:gd name="T69" fmla="*/ 248 h 248"/>
                  <a:gd name="T70" fmla="*/ 20 w 342"/>
                  <a:gd name="T71" fmla="*/ 122 h 248"/>
                  <a:gd name="T72" fmla="*/ 86 w 342"/>
                  <a:gd name="T73" fmla="*/ 212 h 248"/>
                  <a:gd name="T74" fmla="*/ 86 w 342"/>
                  <a:gd name="T75" fmla="*/ 196 h 248"/>
                  <a:gd name="T76" fmla="*/ 86 w 342"/>
                  <a:gd name="T77" fmla="*/ 196 h 248"/>
                  <a:gd name="T78" fmla="*/ 86 w 342"/>
                  <a:gd name="T79" fmla="*/ 194 h 248"/>
                  <a:gd name="T80" fmla="*/ 88 w 342"/>
                  <a:gd name="T81" fmla="*/ 190 h 248"/>
                  <a:gd name="T82" fmla="*/ 92 w 342"/>
                  <a:gd name="T83" fmla="*/ 188 h 248"/>
                  <a:gd name="T84" fmla="*/ 94 w 342"/>
                  <a:gd name="T85" fmla="*/ 188 h 248"/>
                  <a:gd name="T86" fmla="*/ 248 w 342"/>
                  <a:gd name="T87" fmla="*/ 188 h 248"/>
                  <a:gd name="T88" fmla="*/ 318 w 342"/>
                  <a:gd name="T89" fmla="*/ 58 h 248"/>
                  <a:gd name="T90" fmla="*/ 94 w 342"/>
                  <a:gd name="T91" fmla="*/ 58 h 248"/>
                  <a:gd name="T92" fmla="*/ 94 w 342"/>
                  <a:gd name="T93" fmla="*/ 58 h 248"/>
                  <a:gd name="T94" fmla="*/ 92 w 342"/>
                  <a:gd name="T95" fmla="*/ 58 h 248"/>
                  <a:gd name="T96" fmla="*/ 88 w 342"/>
                  <a:gd name="T97" fmla="*/ 56 h 248"/>
                  <a:gd name="T98" fmla="*/ 86 w 342"/>
                  <a:gd name="T99" fmla="*/ 52 h 248"/>
                  <a:gd name="T100" fmla="*/ 86 w 342"/>
                  <a:gd name="T101" fmla="*/ 48 h 248"/>
                  <a:gd name="T102" fmla="*/ 86 w 342"/>
                  <a:gd name="T103" fmla="*/ 36 h 248"/>
                  <a:gd name="T104" fmla="*/ 20 w 342"/>
                  <a:gd name="T105" fmla="*/ 122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42" h="248">
                    <a:moveTo>
                      <a:pt x="94" y="248"/>
                    </a:moveTo>
                    <a:lnTo>
                      <a:pt x="94" y="248"/>
                    </a:lnTo>
                    <a:lnTo>
                      <a:pt x="90" y="246"/>
                    </a:lnTo>
                    <a:lnTo>
                      <a:pt x="88" y="244"/>
                    </a:lnTo>
                    <a:lnTo>
                      <a:pt x="2" y="128"/>
                    </a:lnTo>
                    <a:lnTo>
                      <a:pt x="2" y="128"/>
                    </a:lnTo>
                    <a:lnTo>
                      <a:pt x="0" y="122"/>
                    </a:lnTo>
                    <a:lnTo>
                      <a:pt x="2" y="118"/>
                    </a:lnTo>
                    <a:lnTo>
                      <a:pt x="88" y="2"/>
                    </a:lnTo>
                    <a:lnTo>
                      <a:pt x="88" y="2"/>
                    </a:lnTo>
                    <a:lnTo>
                      <a:pt x="92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102" y="4"/>
                    </a:lnTo>
                    <a:lnTo>
                      <a:pt x="104" y="8"/>
                    </a:lnTo>
                    <a:lnTo>
                      <a:pt x="104" y="40"/>
                    </a:lnTo>
                    <a:lnTo>
                      <a:pt x="334" y="40"/>
                    </a:lnTo>
                    <a:lnTo>
                      <a:pt x="334" y="40"/>
                    </a:lnTo>
                    <a:lnTo>
                      <a:pt x="338" y="40"/>
                    </a:lnTo>
                    <a:lnTo>
                      <a:pt x="342" y="44"/>
                    </a:lnTo>
                    <a:lnTo>
                      <a:pt x="342" y="44"/>
                    </a:lnTo>
                    <a:lnTo>
                      <a:pt x="342" y="48"/>
                    </a:lnTo>
                    <a:lnTo>
                      <a:pt x="342" y="54"/>
                    </a:lnTo>
                    <a:lnTo>
                      <a:pt x="262" y="202"/>
                    </a:lnTo>
                    <a:lnTo>
                      <a:pt x="262" y="202"/>
                    </a:lnTo>
                    <a:lnTo>
                      <a:pt x="258" y="204"/>
                    </a:lnTo>
                    <a:lnTo>
                      <a:pt x="254" y="206"/>
                    </a:lnTo>
                    <a:lnTo>
                      <a:pt x="104" y="206"/>
                    </a:lnTo>
                    <a:lnTo>
                      <a:pt x="104" y="238"/>
                    </a:lnTo>
                    <a:lnTo>
                      <a:pt x="104" y="238"/>
                    </a:lnTo>
                    <a:lnTo>
                      <a:pt x="102" y="244"/>
                    </a:lnTo>
                    <a:lnTo>
                      <a:pt x="98" y="246"/>
                    </a:lnTo>
                    <a:lnTo>
                      <a:pt x="98" y="246"/>
                    </a:lnTo>
                    <a:lnTo>
                      <a:pt x="94" y="248"/>
                    </a:lnTo>
                    <a:lnTo>
                      <a:pt x="94" y="248"/>
                    </a:lnTo>
                    <a:close/>
                    <a:moveTo>
                      <a:pt x="20" y="122"/>
                    </a:moveTo>
                    <a:lnTo>
                      <a:pt x="86" y="212"/>
                    </a:lnTo>
                    <a:lnTo>
                      <a:pt x="86" y="196"/>
                    </a:lnTo>
                    <a:lnTo>
                      <a:pt x="86" y="196"/>
                    </a:lnTo>
                    <a:lnTo>
                      <a:pt x="86" y="194"/>
                    </a:lnTo>
                    <a:lnTo>
                      <a:pt x="88" y="190"/>
                    </a:lnTo>
                    <a:lnTo>
                      <a:pt x="92" y="188"/>
                    </a:lnTo>
                    <a:lnTo>
                      <a:pt x="94" y="188"/>
                    </a:lnTo>
                    <a:lnTo>
                      <a:pt x="248" y="188"/>
                    </a:lnTo>
                    <a:lnTo>
                      <a:pt x="318" y="58"/>
                    </a:lnTo>
                    <a:lnTo>
                      <a:pt x="94" y="58"/>
                    </a:lnTo>
                    <a:lnTo>
                      <a:pt x="94" y="58"/>
                    </a:lnTo>
                    <a:lnTo>
                      <a:pt x="92" y="58"/>
                    </a:lnTo>
                    <a:lnTo>
                      <a:pt x="88" y="56"/>
                    </a:lnTo>
                    <a:lnTo>
                      <a:pt x="86" y="52"/>
                    </a:lnTo>
                    <a:lnTo>
                      <a:pt x="86" y="48"/>
                    </a:lnTo>
                    <a:lnTo>
                      <a:pt x="86" y="36"/>
                    </a:lnTo>
                    <a:lnTo>
                      <a:pt x="20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US" sz="1758" kern="0">
                  <a:solidFill>
                    <a:srgbClr val="262626"/>
                  </a:solidFill>
                  <a:latin typeface="EYInterstate Light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B056F123-B286-D7D0-B520-6A849801F1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94" y="1117"/>
                <a:ext cx="262" cy="336"/>
              </a:xfrm>
              <a:custGeom>
                <a:avLst/>
                <a:gdLst>
                  <a:gd name="T0" fmla="*/ 98 w 262"/>
                  <a:gd name="T1" fmla="*/ 336 h 336"/>
                  <a:gd name="T2" fmla="*/ 98 w 262"/>
                  <a:gd name="T3" fmla="*/ 336 h 336"/>
                  <a:gd name="T4" fmla="*/ 94 w 262"/>
                  <a:gd name="T5" fmla="*/ 336 h 336"/>
                  <a:gd name="T6" fmla="*/ 90 w 262"/>
                  <a:gd name="T7" fmla="*/ 332 h 336"/>
                  <a:gd name="T8" fmla="*/ 2 w 262"/>
                  <a:gd name="T9" fmla="*/ 188 h 336"/>
                  <a:gd name="T10" fmla="*/ 2 w 262"/>
                  <a:gd name="T11" fmla="*/ 188 h 336"/>
                  <a:gd name="T12" fmla="*/ 0 w 262"/>
                  <a:gd name="T13" fmla="*/ 184 h 336"/>
                  <a:gd name="T14" fmla="*/ 2 w 262"/>
                  <a:gd name="T15" fmla="*/ 178 h 336"/>
                  <a:gd name="T16" fmla="*/ 76 w 262"/>
                  <a:gd name="T17" fmla="*/ 50 h 336"/>
                  <a:gd name="T18" fmla="*/ 50 w 262"/>
                  <a:gd name="T19" fmla="*/ 34 h 336"/>
                  <a:gd name="T20" fmla="*/ 50 w 262"/>
                  <a:gd name="T21" fmla="*/ 34 h 336"/>
                  <a:gd name="T22" fmla="*/ 46 w 262"/>
                  <a:gd name="T23" fmla="*/ 30 h 336"/>
                  <a:gd name="T24" fmla="*/ 44 w 262"/>
                  <a:gd name="T25" fmla="*/ 24 h 336"/>
                  <a:gd name="T26" fmla="*/ 44 w 262"/>
                  <a:gd name="T27" fmla="*/ 24 h 336"/>
                  <a:gd name="T28" fmla="*/ 48 w 262"/>
                  <a:gd name="T29" fmla="*/ 20 h 336"/>
                  <a:gd name="T30" fmla="*/ 52 w 262"/>
                  <a:gd name="T31" fmla="*/ 16 h 336"/>
                  <a:gd name="T32" fmla="*/ 196 w 262"/>
                  <a:gd name="T33" fmla="*/ 0 h 336"/>
                  <a:gd name="T34" fmla="*/ 196 w 262"/>
                  <a:gd name="T35" fmla="*/ 0 h 336"/>
                  <a:gd name="T36" fmla="*/ 202 w 262"/>
                  <a:gd name="T37" fmla="*/ 2 h 336"/>
                  <a:gd name="T38" fmla="*/ 204 w 262"/>
                  <a:gd name="T39" fmla="*/ 6 h 336"/>
                  <a:gd name="T40" fmla="*/ 260 w 262"/>
                  <a:gd name="T41" fmla="*/ 138 h 336"/>
                  <a:gd name="T42" fmla="*/ 260 w 262"/>
                  <a:gd name="T43" fmla="*/ 138 h 336"/>
                  <a:gd name="T44" fmla="*/ 262 w 262"/>
                  <a:gd name="T45" fmla="*/ 144 h 336"/>
                  <a:gd name="T46" fmla="*/ 258 w 262"/>
                  <a:gd name="T47" fmla="*/ 148 h 336"/>
                  <a:gd name="T48" fmla="*/ 258 w 262"/>
                  <a:gd name="T49" fmla="*/ 148 h 336"/>
                  <a:gd name="T50" fmla="*/ 254 w 262"/>
                  <a:gd name="T51" fmla="*/ 150 h 336"/>
                  <a:gd name="T52" fmla="*/ 248 w 262"/>
                  <a:gd name="T53" fmla="*/ 148 h 336"/>
                  <a:gd name="T54" fmla="*/ 220 w 262"/>
                  <a:gd name="T55" fmla="*/ 134 h 336"/>
                  <a:gd name="T56" fmla="*/ 106 w 262"/>
                  <a:gd name="T57" fmla="*/ 332 h 336"/>
                  <a:gd name="T58" fmla="*/ 106 w 262"/>
                  <a:gd name="T59" fmla="*/ 332 h 336"/>
                  <a:gd name="T60" fmla="*/ 102 w 262"/>
                  <a:gd name="T61" fmla="*/ 336 h 336"/>
                  <a:gd name="T62" fmla="*/ 98 w 262"/>
                  <a:gd name="T63" fmla="*/ 336 h 336"/>
                  <a:gd name="T64" fmla="*/ 98 w 262"/>
                  <a:gd name="T65" fmla="*/ 336 h 336"/>
                  <a:gd name="T66" fmla="*/ 98 w 262"/>
                  <a:gd name="T67" fmla="*/ 336 h 336"/>
                  <a:gd name="T68" fmla="*/ 98 w 262"/>
                  <a:gd name="T69" fmla="*/ 336 h 336"/>
                  <a:gd name="T70" fmla="*/ 20 w 262"/>
                  <a:gd name="T71" fmla="*/ 184 h 336"/>
                  <a:gd name="T72" fmla="*/ 98 w 262"/>
                  <a:gd name="T73" fmla="*/ 310 h 336"/>
                  <a:gd name="T74" fmla="*/ 210 w 262"/>
                  <a:gd name="T75" fmla="*/ 116 h 336"/>
                  <a:gd name="T76" fmla="*/ 210 w 262"/>
                  <a:gd name="T77" fmla="*/ 116 h 336"/>
                  <a:gd name="T78" fmla="*/ 212 w 262"/>
                  <a:gd name="T79" fmla="*/ 114 h 336"/>
                  <a:gd name="T80" fmla="*/ 216 w 262"/>
                  <a:gd name="T81" fmla="*/ 112 h 336"/>
                  <a:gd name="T82" fmla="*/ 216 w 262"/>
                  <a:gd name="T83" fmla="*/ 112 h 336"/>
                  <a:gd name="T84" fmla="*/ 218 w 262"/>
                  <a:gd name="T85" fmla="*/ 112 h 336"/>
                  <a:gd name="T86" fmla="*/ 222 w 262"/>
                  <a:gd name="T87" fmla="*/ 112 h 336"/>
                  <a:gd name="T88" fmla="*/ 234 w 262"/>
                  <a:gd name="T89" fmla="*/ 120 h 336"/>
                  <a:gd name="T90" fmla="*/ 190 w 262"/>
                  <a:gd name="T91" fmla="*/ 18 h 336"/>
                  <a:gd name="T92" fmla="*/ 82 w 262"/>
                  <a:gd name="T93" fmla="*/ 32 h 336"/>
                  <a:gd name="T94" fmla="*/ 94 w 262"/>
                  <a:gd name="T95" fmla="*/ 38 h 336"/>
                  <a:gd name="T96" fmla="*/ 94 w 262"/>
                  <a:gd name="T97" fmla="*/ 38 h 336"/>
                  <a:gd name="T98" fmla="*/ 96 w 262"/>
                  <a:gd name="T99" fmla="*/ 42 h 336"/>
                  <a:gd name="T100" fmla="*/ 98 w 262"/>
                  <a:gd name="T101" fmla="*/ 44 h 336"/>
                  <a:gd name="T102" fmla="*/ 98 w 262"/>
                  <a:gd name="T103" fmla="*/ 44 h 336"/>
                  <a:gd name="T104" fmla="*/ 98 w 262"/>
                  <a:gd name="T105" fmla="*/ 48 h 336"/>
                  <a:gd name="T106" fmla="*/ 98 w 262"/>
                  <a:gd name="T107" fmla="*/ 50 h 336"/>
                  <a:gd name="T108" fmla="*/ 20 w 262"/>
                  <a:gd name="T109" fmla="*/ 184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2" h="336">
                    <a:moveTo>
                      <a:pt x="98" y="336"/>
                    </a:moveTo>
                    <a:lnTo>
                      <a:pt x="98" y="336"/>
                    </a:lnTo>
                    <a:lnTo>
                      <a:pt x="94" y="336"/>
                    </a:lnTo>
                    <a:lnTo>
                      <a:pt x="90" y="332"/>
                    </a:lnTo>
                    <a:lnTo>
                      <a:pt x="2" y="188"/>
                    </a:lnTo>
                    <a:lnTo>
                      <a:pt x="2" y="188"/>
                    </a:lnTo>
                    <a:lnTo>
                      <a:pt x="0" y="184"/>
                    </a:lnTo>
                    <a:lnTo>
                      <a:pt x="2" y="178"/>
                    </a:lnTo>
                    <a:lnTo>
                      <a:pt x="76" y="50"/>
                    </a:lnTo>
                    <a:lnTo>
                      <a:pt x="50" y="34"/>
                    </a:lnTo>
                    <a:lnTo>
                      <a:pt x="50" y="34"/>
                    </a:lnTo>
                    <a:lnTo>
                      <a:pt x="46" y="30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8" y="20"/>
                    </a:lnTo>
                    <a:lnTo>
                      <a:pt x="52" y="16"/>
                    </a:lnTo>
                    <a:lnTo>
                      <a:pt x="196" y="0"/>
                    </a:lnTo>
                    <a:lnTo>
                      <a:pt x="196" y="0"/>
                    </a:lnTo>
                    <a:lnTo>
                      <a:pt x="202" y="2"/>
                    </a:lnTo>
                    <a:lnTo>
                      <a:pt x="204" y="6"/>
                    </a:lnTo>
                    <a:lnTo>
                      <a:pt x="260" y="138"/>
                    </a:lnTo>
                    <a:lnTo>
                      <a:pt x="260" y="138"/>
                    </a:lnTo>
                    <a:lnTo>
                      <a:pt x="262" y="144"/>
                    </a:lnTo>
                    <a:lnTo>
                      <a:pt x="258" y="148"/>
                    </a:lnTo>
                    <a:lnTo>
                      <a:pt x="258" y="148"/>
                    </a:lnTo>
                    <a:lnTo>
                      <a:pt x="254" y="150"/>
                    </a:lnTo>
                    <a:lnTo>
                      <a:pt x="248" y="148"/>
                    </a:lnTo>
                    <a:lnTo>
                      <a:pt x="220" y="134"/>
                    </a:lnTo>
                    <a:lnTo>
                      <a:pt x="106" y="332"/>
                    </a:lnTo>
                    <a:lnTo>
                      <a:pt x="106" y="332"/>
                    </a:lnTo>
                    <a:lnTo>
                      <a:pt x="102" y="336"/>
                    </a:lnTo>
                    <a:lnTo>
                      <a:pt x="98" y="336"/>
                    </a:lnTo>
                    <a:lnTo>
                      <a:pt x="98" y="336"/>
                    </a:lnTo>
                    <a:lnTo>
                      <a:pt x="98" y="336"/>
                    </a:lnTo>
                    <a:lnTo>
                      <a:pt x="98" y="336"/>
                    </a:lnTo>
                    <a:close/>
                    <a:moveTo>
                      <a:pt x="20" y="184"/>
                    </a:moveTo>
                    <a:lnTo>
                      <a:pt x="98" y="310"/>
                    </a:lnTo>
                    <a:lnTo>
                      <a:pt x="210" y="116"/>
                    </a:lnTo>
                    <a:lnTo>
                      <a:pt x="210" y="116"/>
                    </a:lnTo>
                    <a:lnTo>
                      <a:pt x="212" y="114"/>
                    </a:lnTo>
                    <a:lnTo>
                      <a:pt x="216" y="112"/>
                    </a:lnTo>
                    <a:lnTo>
                      <a:pt x="216" y="112"/>
                    </a:lnTo>
                    <a:lnTo>
                      <a:pt x="218" y="112"/>
                    </a:lnTo>
                    <a:lnTo>
                      <a:pt x="222" y="112"/>
                    </a:lnTo>
                    <a:lnTo>
                      <a:pt x="234" y="120"/>
                    </a:lnTo>
                    <a:lnTo>
                      <a:pt x="190" y="18"/>
                    </a:lnTo>
                    <a:lnTo>
                      <a:pt x="82" y="32"/>
                    </a:lnTo>
                    <a:lnTo>
                      <a:pt x="94" y="38"/>
                    </a:lnTo>
                    <a:lnTo>
                      <a:pt x="94" y="38"/>
                    </a:lnTo>
                    <a:lnTo>
                      <a:pt x="96" y="42"/>
                    </a:lnTo>
                    <a:lnTo>
                      <a:pt x="98" y="44"/>
                    </a:lnTo>
                    <a:lnTo>
                      <a:pt x="98" y="44"/>
                    </a:lnTo>
                    <a:lnTo>
                      <a:pt x="98" y="48"/>
                    </a:lnTo>
                    <a:lnTo>
                      <a:pt x="98" y="50"/>
                    </a:lnTo>
                    <a:lnTo>
                      <a:pt x="20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US" sz="1758" kern="0">
                  <a:solidFill>
                    <a:srgbClr val="262626"/>
                  </a:solidFill>
                  <a:latin typeface="EYInterstate Light"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F9E2C4CF-D052-8D47-D9E7-39997E346E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16" y="937"/>
                <a:ext cx="298" cy="268"/>
              </a:xfrm>
              <a:custGeom>
                <a:avLst/>
                <a:gdLst>
                  <a:gd name="T0" fmla="*/ 230 w 298"/>
                  <a:gd name="T1" fmla="*/ 268 h 268"/>
                  <a:gd name="T2" fmla="*/ 230 w 298"/>
                  <a:gd name="T3" fmla="*/ 268 h 268"/>
                  <a:gd name="T4" fmla="*/ 228 w 298"/>
                  <a:gd name="T5" fmla="*/ 268 h 268"/>
                  <a:gd name="T6" fmla="*/ 86 w 298"/>
                  <a:gd name="T7" fmla="*/ 248 h 268"/>
                  <a:gd name="T8" fmla="*/ 86 w 298"/>
                  <a:gd name="T9" fmla="*/ 248 h 268"/>
                  <a:gd name="T10" fmla="*/ 82 w 298"/>
                  <a:gd name="T11" fmla="*/ 244 h 268"/>
                  <a:gd name="T12" fmla="*/ 78 w 298"/>
                  <a:gd name="T13" fmla="*/ 240 h 268"/>
                  <a:gd name="T14" fmla="*/ 78 w 298"/>
                  <a:gd name="T15" fmla="*/ 240 h 268"/>
                  <a:gd name="T16" fmla="*/ 80 w 298"/>
                  <a:gd name="T17" fmla="*/ 234 h 268"/>
                  <a:gd name="T18" fmla="*/ 84 w 298"/>
                  <a:gd name="T19" fmla="*/ 230 h 268"/>
                  <a:gd name="T20" fmla="*/ 110 w 298"/>
                  <a:gd name="T21" fmla="*/ 216 h 268"/>
                  <a:gd name="T22" fmla="*/ 2 w 298"/>
                  <a:gd name="T23" fmla="*/ 14 h 268"/>
                  <a:gd name="T24" fmla="*/ 2 w 298"/>
                  <a:gd name="T25" fmla="*/ 14 h 268"/>
                  <a:gd name="T26" fmla="*/ 0 w 298"/>
                  <a:gd name="T27" fmla="*/ 8 h 268"/>
                  <a:gd name="T28" fmla="*/ 2 w 298"/>
                  <a:gd name="T29" fmla="*/ 4 h 268"/>
                  <a:gd name="T30" fmla="*/ 2 w 298"/>
                  <a:gd name="T31" fmla="*/ 4 h 268"/>
                  <a:gd name="T32" fmla="*/ 4 w 298"/>
                  <a:gd name="T33" fmla="*/ 2 h 268"/>
                  <a:gd name="T34" fmla="*/ 10 w 298"/>
                  <a:gd name="T35" fmla="*/ 0 h 268"/>
                  <a:gd name="T36" fmla="*/ 178 w 298"/>
                  <a:gd name="T37" fmla="*/ 0 h 268"/>
                  <a:gd name="T38" fmla="*/ 178 w 298"/>
                  <a:gd name="T39" fmla="*/ 0 h 268"/>
                  <a:gd name="T40" fmla="*/ 182 w 298"/>
                  <a:gd name="T41" fmla="*/ 2 h 268"/>
                  <a:gd name="T42" fmla="*/ 186 w 298"/>
                  <a:gd name="T43" fmla="*/ 4 h 268"/>
                  <a:gd name="T44" fmla="*/ 256 w 298"/>
                  <a:gd name="T45" fmla="*/ 136 h 268"/>
                  <a:gd name="T46" fmla="*/ 286 w 298"/>
                  <a:gd name="T47" fmla="*/ 120 h 268"/>
                  <a:gd name="T48" fmla="*/ 286 w 298"/>
                  <a:gd name="T49" fmla="*/ 120 h 268"/>
                  <a:gd name="T50" fmla="*/ 290 w 298"/>
                  <a:gd name="T51" fmla="*/ 120 h 268"/>
                  <a:gd name="T52" fmla="*/ 296 w 298"/>
                  <a:gd name="T53" fmla="*/ 122 h 268"/>
                  <a:gd name="T54" fmla="*/ 296 w 298"/>
                  <a:gd name="T55" fmla="*/ 122 h 268"/>
                  <a:gd name="T56" fmla="*/ 298 w 298"/>
                  <a:gd name="T57" fmla="*/ 126 h 268"/>
                  <a:gd name="T58" fmla="*/ 298 w 298"/>
                  <a:gd name="T59" fmla="*/ 132 h 268"/>
                  <a:gd name="T60" fmla="*/ 238 w 298"/>
                  <a:gd name="T61" fmla="*/ 264 h 268"/>
                  <a:gd name="T62" fmla="*/ 238 w 298"/>
                  <a:gd name="T63" fmla="*/ 264 h 268"/>
                  <a:gd name="T64" fmla="*/ 234 w 298"/>
                  <a:gd name="T65" fmla="*/ 266 h 268"/>
                  <a:gd name="T66" fmla="*/ 230 w 298"/>
                  <a:gd name="T67" fmla="*/ 268 h 268"/>
                  <a:gd name="T68" fmla="*/ 230 w 298"/>
                  <a:gd name="T69" fmla="*/ 268 h 268"/>
                  <a:gd name="T70" fmla="*/ 116 w 298"/>
                  <a:gd name="T71" fmla="*/ 234 h 268"/>
                  <a:gd name="T72" fmla="*/ 224 w 298"/>
                  <a:gd name="T73" fmla="*/ 250 h 268"/>
                  <a:gd name="T74" fmla="*/ 270 w 298"/>
                  <a:gd name="T75" fmla="*/ 150 h 268"/>
                  <a:gd name="T76" fmla="*/ 258 w 298"/>
                  <a:gd name="T77" fmla="*/ 156 h 268"/>
                  <a:gd name="T78" fmla="*/ 258 w 298"/>
                  <a:gd name="T79" fmla="*/ 156 h 268"/>
                  <a:gd name="T80" fmla="*/ 254 w 298"/>
                  <a:gd name="T81" fmla="*/ 158 h 268"/>
                  <a:gd name="T82" fmla="*/ 250 w 298"/>
                  <a:gd name="T83" fmla="*/ 156 h 268"/>
                  <a:gd name="T84" fmla="*/ 250 w 298"/>
                  <a:gd name="T85" fmla="*/ 156 h 268"/>
                  <a:gd name="T86" fmla="*/ 248 w 298"/>
                  <a:gd name="T87" fmla="*/ 156 h 268"/>
                  <a:gd name="T88" fmla="*/ 246 w 298"/>
                  <a:gd name="T89" fmla="*/ 152 h 268"/>
                  <a:gd name="T90" fmla="*/ 172 w 298"/>
                  <a:gd name="T91" fmla="*/ 18 h 268"/>
                  <a:gd name="T92" fmla="*/ 24 w 298"/>
                  <a:gd name="T93" fmla="*/ 18 h 268"/>
                  <a:gd name="T94" fmla="*/ 132 w 298"/>
                  <a:gd name="T95" fmla="*/ 214 h 268"/>
                  <a:gd name="T96" fmla="*/ 132 w 298"/>
                  <a:gd name="T97" fmla="*/ 214 h 268"/>
                  <a:gd name="T98" fmla="*/ 132 w 298"/>
                  <a:gd name="T99" fmla="*/ 218 h 268"/>
                  <a:gd name="T100" fmla="*/ 132 w 298"/>
                  <a:gd name="T101" fmla="*/ 222 h 268"/>
                  <a:gd name="T102" fmla="*/ 132 w 298"/>
                  <a:gd name="T103" fmla="*/ 222 h 268"/>
                  <a:gd name="T104" fmla="*/ 130 w 298"/>
                  <a:gd name="T105" fmla="*/ 224 h 268"/>
                  <a:gd name="T106" fmla="*/ 128 w 298"/>
                  <a:gd name="T107" fmla="*/ 226 h 268"/>
                  <a:gd name="T108" fmla="*/ 116 w 298"/>
                  <a:gd name="T109" fmla="*/ 234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8" h="268">
                    <a:moveTo>
                      <a:pt x="230" y="268"/>
                    </a:moveTo>
                    <a:lnTo>
                      <a:pt x="230" y="268"/>
                    </a:lnTo>
                    <a:lnTo>
                      <a:pt x="228" y="268"/>
                    </a:lnTo>
                    <a:lnTo>
                      <a:pt x="86" y="248"/>
                    </a:lnTo>
                    <a:lnTo>
                      <a:pt x="86" y="248"/>
                    </a:lnTo>
                    <a:lnTo>
                      <a:pt x="82" y="244"/>
                    </a:lnTo>
                    <a:lnTo>
                      <a:pt x="78" y="240"/>
                    </a:lnTo>
                    <a:lnTo>
                      <a:pt x="78" y="240"/>
                    </a:lnTo>
                    <a:lnTo>
                      <a:pt x="80" y="234"/>
                    </a:lnTo>
                    <a:lnTo>
                      <a:pt x="84" y="230"/>
                    </a:lnTo>
                    <a:lnTo>
                      <a:pt x="110" y="216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82" y="2"/>
                    </a:lnTo>
                    <a:lnTo>
                      <a:pt x="186" y="4"/>
                    </a:lnTo>
                    <a:lnTo>
                      <a:pt x="256" y="136"/>
                    </a:lnTo>
                    <a:lnTo>
                      <a:pt x="286" y="120"/>
                    </a:lnTo>
                    <a:lnTo>
                      <a:pt x="286" y="120"/>
                    </a:lnTo>
                    <a:lnTo>
                      <a:pt x="290" y="120"/>
                    </a:lnTo>
                    <a:lnTo>
                      <a:pt x="296" y="122"/>
                    </a:lnTo>
                    <a:lnTo>
                      <a:pt x="296" y="122"/>
                    </a:lnTo>
                    <a:lnTo>
                      <a:pt x="298" y="126"/>
                    </a:lnTo>
                    <a:lnTo>
                      <a:pt x="298" y="132"/>
                    </a:lnTo>
                    <a:lnTo>
                      <a:pt x="238" y="264"/>
                    </a:lnTo>
                    <a:lnTo>
                      <a:pt x="238" y="264"/>
                    </a:lnTo>
                    <a:lnTo>
                      <a:pt x="234" y="266"/>
                    </a:lnTo>
                    <a:lnTo>
                      <a:pt x="230" y="268"/>
                    </a:lnTo>
                    <a:lnTo>
                      <a:pt x="230" y="268"/>
                    </a:lnTo>
                    <a:close/>
                    <a:moveTo>
                      <a:pt x="116" y="234"/>
                    </a:moveTo>
                    <a:lnTo>
                      <a:pt x="224" y="250"/>
                    </a:lnTo>
                    <a:lnTo>
                      <a:pt x="270" y="150"/>
                    </a:lnTo>
                    <a:lnTo>
                      <a:pt x="258" y="156"/>
                    </a:lnTo>
                    <a:lnTo>
                      <a:pt x="258" y="156"/>
                    </a:lnTo>
                    <a:lnTo>
                      <a:pt x="254" y="158"/>
                    </a:lnTo>
                    <a:lnTo>
                      <a:pt x="250" y="156"/>
                    </a:lnTo>
                    <a:lnTo>
                      <a:pt x="250" y="156"/>
                    </a:lnTo>
                    <a:lnTo>
                      <a:pt x="248" y="156"/>
                    </a:lnTo>
                    <a:lnTo>
                      <a:pt x="246" y="152"/>
                    </a:lnTo>
                    <a:lnTo>
                      <a:pt x="172" y="18"/>
                    </a:lnTo>
                    <a:lnTo>
                      <a:pt x="24" y="18"/>
                    </a:lnTo>
                    <a:lnTo>
                      <a:pt x="132" y="214"/>
                    </a:lnTo>
                    <a:lnTo>
                      <a:pt x="132" y="214"/>
                    </a:lnTo>
                    <a:lnTo>
                      <a:pt x="132" y="218"/>
                    </a:lnTo>
                    <a:lnTo>
                      <a:pt x="132" y="222"/>
                    </a:lnTo>
                    <a:lnTo>
                      <a:pt x="132" y="222"/>
                    </a:lnTo>
                    <a:lnTo>
                      <a:pt x="130" y="224"/>
                    </a:lnTo>
                    <a:lnTo>
                      <a:pt x="128" y="226"/>
                    </a:lnTo>
                    <a:lnTo>
                      <a:pt x="116" y="2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US" sz="1758" kern="0">
                  <a:solidFill>
                    <a:srgbClr val="262626"/>
                  </a:solidFill>
                  <a:latin typeface="EYInterstate Light"/>
                </a:endParaRPr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E0C9ABBF-7EC7-DCAB-723C-05DE3A1EE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6" y="1379"/>
                <a:ext cx="236" cy="180"/>
              </a:xfrm>
              <a:custGeom>
                <a:avLst/>
                <a:gdLst>
                  <a:gd name="T0" fmla="*/ 226 w 236"/>
                  <a:gd name="T1" fmla="*/ 180 h 180"/>
                  <a:gd name="T2" fmla="*/ 110 w 236"/>
                  <a:gd name="T3" fmla="*/ 180 h 180"/>
                  <a:gd name="T4" fmla="*/ 110 w 236"/>
                  <a:gd name="T5" fmla="*/ 180 h 180"/>
                  <a:gd name="T6" fmla="*/ 94 w 236"/>
                  <a:gd name="T7" fmla="*/ 178 h 180"/>
                  <a:gd name="T8" fmla="*/ 80 w 236"/>
                  <a:gd name="T9" fmla="*/ 172 h 180"/>
                  <a:gd name="T10" fmla="*/ 68 w 236"/>
                  <a:gd name="T11" fmla="*/ 162 h 180"/>
                  <a:gd name="T12" fmla="*/ 58 w 236"/>
                  <a:gd name="T13" fmla="*/ 150 h 180"/>
                  <a:gd name="T14" fmla="*/ 0 w 236"/>
                  <a:gd name="T15" fmla="*/ 58 h 180"/>
                  <a:gd name="T16" fmla="*/ 0 w 236"/>
                  <a:gd name="T17" fmla="*/ 58 h 180"/>
                  <a:gd name="T18" fmla="*/ 0 w 236"/>
                  <a:gd name="T19" fmla="*/ 54 h 180"/>
                  <a:gd name="T20" fmla="*/ 0 w 236"/>
                  <a:gd name="T21" fmla="*/ 50 h 180"/>
                  <a:gd name="T22" fmla="*/ 0 w 236"/>
                  <a:gd name="T23" fmla="*/ 48 h 180"/>
                  <a:gd name="T24" fmla="*/ 4 w 236"/>
                  <a:gd name="T25" fmla="*/ 46 h 180"/>
                  <a:gd name="T26" fmla="*/ 4 w 236"/>
                  <a:gd name="T27" fmla="*/ 46 h 180"/>
                  <a:gd name="T28" fmla="*/ 6 w 236"/>
                  <a:gd name="T29" fmla="*/ 44 h 180"/>
                  <a:gd name="T30" fmla="*/ 10 w 236"/>
                  <a:gd name="T31" fmla="*/ 44 h 180"/>
                  <a:gd name="T32" fmla="*/ 14 w 236"/>
                  <a:gd name="T33" fmla="*/ 46 h 180"/>
                  <a:gd name="T34" fmla="*/ 16 w 236"/>
                  <a:gd name="T35" fmla="*/ 48 h 180"/>
                  <a:gd name="T36" fmla="*/ 72 w 236"/>
                  <a:gd name="T37" fmla="*/ 140 h 180"/>
                  <a:gd name="T38" fmla="*/ 72 w 236"/>
                  <a:gd name="T39" fmla="*/ 140 h 180"/>
                  <a:gd name="T40" fmla="*/ 80 w 236"/>
                  <a:gd name="T41" fmla="*/ 150 h 180"/>
                  <a:gd name="T42" fmla="*/ 90 w 236"/>
                  <a:gd name="T43" fmla="*/ 156 h 180"/>
                  <a:gd name="T44" fmla="*/ 100 w 236"/>
                  <a:gd name="T45" fmla="*/ 160 h 180"/>
                  <a:gd name="T46" fmla="*/ 110 w 236"/>
                  <a:gd name="T47" fmla="*/ 162 h 180"/>
                  <a:gd name="T48" fmla="*/ 218 w 236"/>
                  <a:gd name="T49" fmla="*/ 162 h 180"/>
                  <a:gd name="T50" fmla="*/ 218 w 236"/>
                  <a:gd name="T51" fmla="*/ 18 h 180"/>
                  <a:gd name="T52" fmla="*/ 48 w 236"/>
                  <a:gd name="T53" fmla="*/ 18 h 180"/>
                  <a:gd name="T54" fmla="*/ 48 w 236"/>
                  <a:gd name="T55" fmla="*/ 18 h 180"/>
                  <a:gd name="T56" fmla="*/ 46 w 236"/>
                  <a:gd name="T57" fmla="*/ 16 h 180"/>
                  <a:gd name="T58" fmla="*/ 42 w 236"/>
                  <a:gd name="T59" fmla="*/ 14 h 180"/>
                  <a:gd name="T60" fmla="*/ 40 w 236"/>
                  <a:gd name="T61" fmla="*/ 12 h 180"/>
                  <a:gd name="T62" fmla="*/ 40 w 236"/>
                  <a:gd name="T63" fmla="*/ 8 h 180"/>
                  <a:gd name="T64" fmla="*/ 40 w 236"/>
                  <a:gd name="T65" fmla="*/ 8 h 180"/>
                  <a:gd name="T66" fmla="*/ 40 w 236"/>
                  <a:gd name="T67" fmla="*/ 4 h 180"/>
                  <a:gd name="T68" fmla="*/ 42 w 236"/>
                  <a:gd name="T69" fmla="*/ 2 h 180"/>
                  <a:gd name="T70" fmla="*/ 46 w 236"/>
                  <a:gd name="T71" fmla="*/ 0 h 180"/>
                  <a:gd name="T72" fmla="*/ 48 w 236"/>
                  <a:gd name="T73" fmla="*/ 0 h 180"/>
                  <a:gd name="T74" fmla="*/ 226 w 236"/>
                  <a:gd name="T75" fmla="*/ 0 h 180"/>
                  <a:gd name="T76" fmla="*/ 226 w 236"/>
                  <a:gd name="T77" fmla="*/ 0 h 180"/>
                  <a:gd name="T78" fmla="*/ 230 w 236"/>
                  <a:gd name="T79" fmla="*/ 0 h 180"/>
                  <a:gd name="T80" fmla="*/ 234 w 236"/>
                  <a:gd name="T81" fmla="*/ 2 h 180"/>
                  <a:gd name="T82" fmla="*/ 236 w 236"/>
                  <a:gd name="T83" fmla="*/ 4 h 180"/>
                  <a:gd name="T84" fmla="*/ 236 w 236"/>
                  <a:gd name="T85" fmla="*/ 8 h 180"/>
                  <a:gd name="T86" fmla="*/ 236 w 236"/>
                  <a:gd name="T87" fmla="*/ 172 h 180"/>
                  <a:gd name="T88" fmla="*/ 236 w 236"/>
                  <a:gd name="T89" fmla="*/ 172 h 180"/>
                  <a:gd name="T90" fmla="*/ 236 w 236"/>
                  <a:gd name="T91" fmla="*/ 174 h 180"/>
                  <a:gd name="T92" fmla="*/ 234 w 236"/>
                  <a:gd name="T93" fmla="*/ 178 h 180"/>
                  <a:gd name="T94" fmla="*/ 230 w 236"/>
                  <a:gd name="T95" fmla="*/ 180 h 180"/>
                  <a:gd name="T96" fmla="*/ 226 w 236"/>
                  <a:gd name="T97" fmla="*/ 180 h 180"/>
                  <a:gd name="T98" fmla="*/ 226 w 236"/>
                  <a:gd name="T99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6" h="180">
                    <a:moveTo>
                      <a:pt x="226" y="180"/>
                    </a:moveTo>
                    <a:lnTo>
                      <a:pt x="110" y="180"/>
                    </a:lnTo>
                    <a:lnTo>
                      <a:pt x="110" y="180"/>
                    </a:lnTo>
                    <a:lnTo>
                      <a:pt x="94" y="178"/>
                    </a:lnTo>
                    <a:lnTo>
                      <a:pt x="80" y="172"/>
                    </a:lnTo>
                    <a:lnTo>
                      <a:pt x="68" y="162"/>
                    </a:lnTo>
                    <a:lnTo>
                      <a:pt x="58" y="150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0" y="50"/>
                    </a:lnTo>
                    <a:lnTo>
                      <a:pt x="0" y="48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6" y="44"/>
                    </a:lnTo>
                    <a:lnTo>
                      <a:pt x="10" y="44"/>
                    </a:lnTo>
                    <a:lnTo>
                      <a:pt x="14" y="46"/>
                    </a:lnTo>
                    <a:lnTo>
                      <a:pt x="16" y="48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80" y="150"/>
                    </a:lnTo>
                    <a:lnTo>
                      <a:pt x="90" y="156"/>
                    </a:lnTo>
                    <a:lnTo>
                      <a:pt x="100" y="160"/>
                    </a:lnTo>
                    <a:lnTo>
                      <a:pt x="110" y="162"/>
                    </a:lnTo>
                    <a:lnTo>
                      <a:pt x="218" y="162"/>
                    </a:lnTo>
                    <a:lnTo>
                      <a:pt x="218" y="18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6" y="16"/>
                    </a:lnTo>
                    <a:lnTo>
                      <a:pt x="42" y="14"/>
                    </a:lnTo>
                    <a:lnTo>
                      <a:pt x="40" y="12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42" y="2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226" y="0"/>
                    </a:lnTo>
                    <a:lnTo>
                      <a:pt x="226" y="0"/>
                    </a:lnTo>
                    <a:lnTo>
                      <a:pt x="230" y="0"/>
                    </a:lnTo>
                    <a:lnTo>
                      <a:pt x="234" y="2"/>
                    </a:lnTo>
                    <a:lnTo>
                      <a:pt x="236" y="4"/>
                    </a:lnTo>
                    <a:lnTo>
                      <a:pt x="236" y="8"/>
                    </a:lnTo>
                    <a:lnTo>
                      <a:pt x="236" y="172"/>
                    </a:lnTo>
                    <a:lnTo>
                      <a:pt x="236" y="172"/>
                    </a:lnTo>
                    <a:lnTo>
                      <a:pt x="236" y="174"/>
                    </a:lnTo>
                    <a:lnTo>
                      <a:pt x="234" y="178"/>
                    </a:lnTo>
                    <a:lnTo>
                      <a:pt x="230" y="180"/>
                    </a:lnTo>
                    <a:lnTo>
                      <a:pt x="226" y="180"/>
                    </a:lnTo>
                    <a:lnTo>
                      <a:pt x="226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US" sz="1758" kern="0">
                  <a:solidFill>
                    <a:srgbClr val="262626"/>
                  </a:solidFill>
                  <a:latin typeface="EYInterstate Light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5D984E74-515E-15BC-825B-EAB66157F2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0" y="1151"/>
                <a:ext cx="224" cy="252"/>
              </a:xfrm>
              <a:custGeom>
                <a:avLst/>
                <a:gdLst>
                  <a:gd name="T0" fmla="*/ 158 w 224"/>
                  <a:gd name="T1" fmla="*/ 252 h 252"/>
                  <a:gd name="T2" fmla="*/ 94 w 224"/>
                  <a:gd name="T3" fmla="*/ 252 h 252"/>
                  <a:gd name="T4" fmla="*/ 94 w 224"/>
                  <a:gd name="T5" fmla="*/ 252 h 252"/>
                  <a:gd name="T6" fmla="*/ 90 w 224"/>
                  <a:gd name="T7" fmla="*/ 250 h 252"/>
                  <a:gd name="T8" fmla="*/ 86 w 224"/>
                  <a:gd name="T9" fmla="*/ 248 h 252"/>
                  <a:gd name="T10" fmla="*/ 0 w 224"/>
                  <a:gd name="T11" fmla="*/ 92 h 252"/>
                  <a:gd name="T12" fmla="*/ 0 w 224"/>
                  <a:gd name="T13" fmla="*/ 92 h 252"/>
                  <a:gd name="T14" fmla="*/ 0 w 224"/>
                  <a:gd name="T15" fmla="*/ 88 h 252"/>
                  <a:gd name="T16" fmla="*/ 0 w 224"/>
                  <a:gd name="T17" fmla="*/ 84 h 252"/>
                  <a:gd name="T18" fmla="*/ 2 w 224"/>
                  <a:gd name="T19" fmla="*/ 82 h 252"/>
                  <a:gd name="T20" fmla="*/ 4 w 224"/>
                  <a:gd name="T21" fmla="*/ 78 h 252"/>
                  <a:gd name="T22" fmla="*/ 138 w 224"/>
                  <a:gd name="T23" fmla="*/ 0 h 252"/>
                  <a:gd name="T24" fmla="*/ 138 w 224"/>
                  <a:gd name="T25" fmla="*/ 0 h 252"/>
                  <a:gd name="T26" fmla="*/ 142 w 224"/>
                  <a:gd name="T27" fmla="*/ 0 h 252"/>
                  <a:gd name="T28" fmla="*/ 144 w 224"/>
                  <a:gd name="T29" fmla="*/ 0 h 252"/>
                  <a:gd name="T30" fmla="*/ 148 w 224"/>
                  <a:gd name="T31" fmla="*/ 2 h 252"/>
                  <a:gd name="T32" fmla="*/ 150 w 224"/>
                  <a:gd name="T33" fmla="*/ 4 h 252"/>
                  <a:gd name="T34" fmla="*/ 218 w 224"/>
                  <a:gd name="T35" fmla="*/ 118 h 252"/>
                  <a:gd name="T36" fmla="*/ 218 w 224"/>
                  <a:gd name="T37" fmla="*/ 118 h 252"/>
                  <a:gd name="T38" fmla="*/ 222 w 224"/>
                  <a:gd name="T39" fmla="*/ 130 h 252"/>
                  <a:gd name="T40" fmla="*/ 224 w 224"/>
                  <a:gd name="T41" fmla="*/ 140 h 252"/>
                  <a:gd name="T42" fmla="*/ 222 w 224"/>
                  <a:gd name="T43" fmla="*/ 152 h 252"/>
                  <a:gd name="T44" fmla="*/ 216 w 224"/>
                  <a:gd name="T45" fmla="*/ 162 h 252"/>
                  <a:gd name="T46" fmla="*/ 166 w 224"/>
                  <a:gd name="T47" fmla="*/ 248 h 252"/>
                  <a:gd name="T48" fmla="*/ 166 w 224"/>
                  <a:gd name="T49" fmla="*/ 248 h 252"/>
                  <a:gd name="T50" fmla="*/ 162 w 224"/>
                  <a:gd name="T51" fmla="*/ 250 h 252"/>
                  <a:gd name="T52" fmla="*/ 158 w 224"/>
                  <a:gd name="T53" fmla="*/ 252 h 252"/>
                  <a:gd name="T54" fmla="*/ 158 w 224"/>
                  <a:gd name="T55" fmla="*/ 252 h 252"/>
                  <a:gd name="T56" fmla="*/ 100 w 224"/>
                  <a:gd name="T57" fmla="*/ 234 h 252"/>
                  <a:gd name="T58" fmla="*/ 152 w 224"/>
                  <a:gd name="T59" fmla="*/ 234 h 252"/>
                  <a:gd name="T60" fmla="*/ 202 w 224"/>
                  <a:gd name="T61" fmla="*/ 152 h 252"/>
                  <a:gd name="T62" fmla="*/ 202 w 224"/>
                  <a:gd name="T63" fmla="*/ 152 h 252"/>
                  <a:gd name="T64" fmla="*/ 204 w 224"/>
                  <a:gd name="T65" fmla="*/ 146 h 252"/>
                  <a:gd name="T66" fmla="*/ 204 w 224"/>
                  <a:gd name="T67" fmla="*/ 140 h 252"/>
                  <a:gd name="T68" fmla="*/ 204 w 224"/>
                  <a:gd name="T69" fmla="*/ 134 h 252"/>
                  <a:gd name="T70" fmla="*/ 202 w 224"/>
                  <a:gd name="T71" fmla="*/ 128 h 252"/>
                  <a:gd name="T72" fmla="*/ 140 w 224"/>
                  <a:gd name="T73" fmla="*/ 20 h 252"/>
                  <a:gd name="T74" fmla="*/ 20 w 224"/>
                  <a:gd name="T75" fmla="*/ 90 h 252"/>
                  <a:gd name="T76" fmla="*/ 100 w 224"/>
                  <a:gd name="T77" fmla="*/ 23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4" h="252">
                    <a:moveTo>
                      <a:pt x="158" y="252"/>
                    </a:moveTo>
                    <a:lnTo>
                      <a:pt x="94" y="252"/>
                    </a:lnTo>
                    <a:lnTo>
                      <a:pt x="94" y="252"/>
                    </a:lnTo>
                    <a:lnTo>
                      <a:pt x="90" y="250"/>
                    </a:lnTo>
                    <a:lnTo>
                      <a:pt x="86" y="248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2" y="82"/>
                    </a:lnTo>
                    <a:lnTo>
                      <a:pt x="4" y="78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4" y="0"/>
                    </a:lnTo>
                    <a:lnTo>
                      <a:pt x="148" y="2"/>
                    </a:lnTo>
                    <a:lnTo>
                      <a:pt x="150" y="4"/>
                    </a:lnTo>
                    <a:lnTo>
                      <a:pt x="218" y="118"/>
                    </a:lnTo>
                    <a:lnTo>
                      <a:pt x="218" y="118"/>
                    </a:lnTo>
                    <a:lnTo>
                      <a:pt x="222" y="130"/>
                    </a:lnTo>
                    <a:lnTo>
                      <a:pt x="224" y="140"/>
                    </a:lnTo>
                    <a:lnTo>
                      <a:pt x="222" y="152"/>
                    </a:lnTo>
                    <a:lnTo>
                      <a:pt x="216" y="162"/>
                    </a:lnTo>
                    <a:lnTo>
                      <a:pt x="166" y="248"/>
                    </a:lnTo>
                    <a:lnTo>
                      <a:pt x="166" y="248"/>
                    </a:lnTo>
                    <a:lnTo>
                      <a:pt x="162" y="250"/>
                    </a:lnTo>
                    <a:lnTo>
                      <a:pt x="158" y="252"/>
                    </a:lnTo>
                    <a:lnTo>
                      <a:pt x="158" y="252"/>
                    </a:lnTo>
                    <a:close/>
                    <a:moveTo>
                      <a:pt x="100" y="234"/>
                    </a:moveTo>
                    <a:lnTo>
                      <a:pt x="152" y="234"/>
                    </a:lnTo>
                    <a:lnTo>
                      <a:pt x="202" y="152"/>
                    </a:lnTo>
                    <a:lnTo>
                      <a:pt x="202" y="152"/>
                    </a:lnTo>
                    <a:lnTo>
                      <a:pt x="204" y="146"/>
                    </a:lnTo>
                    <a:lnTo>
                      <a:pt x="204" y="140"/>
                    </a:lnTo>
                    <a:lnTo>
                      <a:pt x="204" y="134"/>
                    </a:lnTo>
                    <a:lnTo>
                      <a:pt x="202" y="128"/>
                    </a:lnTo>
                    <a:lnTo>
                      <a:pt x="140" y="20"/>
                    </a:lnTo>
                    <a:lnTo>
                      <a:pt x="20" y="90"/>
                    </a:lnTo>
                    <a:lnTo>
                      <a:pt x="100" y="2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US" sz="1758" kern="0">
                  <a:solidFill>
                    <a:srgbClr val="262626"/>
                  </a:solidFill>
                  <a:latin typeface="EYInterstate Light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70F1B1F9-84FF-B28D-E269-165E647A53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6" y="937"/>
                <a:ext cx="250" cy="232"/>
              </a:xfrm>
              <a:custGeom>
                <a:avLst/>
                <a:gdLst>
                  <a:gd name="T0" fmla="*/ 148 w 250"/>
                  <a:gd name="T1" fmla="*/ 232 h 232"/>
                  <a:gd name="T2" fmla="*/ 148 w 250"/>
                  <a:gd name="T3" fmla="*/ 232 h 232"/>
                  <a:gd name="T4" fmla="*/ 144 w 250"/>
                  <a:gd name="T5" fmla="*/ 230 h 232"/>
                  <a:gd name="T6" fmla="*/ 4 w 250"/>
                  <a:gd name="T7" fmla="*/ 152 h 232"/>
                  <a:gd name="T8" fmla="*/ 4 w 250"/>
                  <a:gd name="T9" fmla="*/ 152 h 232"/>
                  <a:gd name="T10" fmla="*/ 2 w 250"/>
                  <a:gd name="T11" fmla="*/ 150 h 232"/>
                  <a:gd name="T12" fmla="*/ 0 w 250"/>
                  <a:gd name="T13" fmla="*/ 146 h 232"/>
                  <a:gd name="T14" fmla="*/ 0 w 250"/>
                  <a:gd name="T15" fmla="*/ 146 h 232"/>
                  <a:gd name="T16" fmla="*/ 0 w 250"/>
                  <a:gd name="T17" fmla="*/ 142 h 232"/>
                  <a:gd name="T18" fmla="*/ 2 w 250"/>
                  <a:gd name="T19" fmla="*/ 140 h 232"/>
                  <a:gd name="T20" fmla="*/ 68 w 250"/>
                  <a:gd name="T21" fmla="*/ 40 h 232"/>
                  <a:gd name="T22" fmla="*/ 68 w 250"/>
                  <a:gd name="T23" fmla="*/ 40 h 232"/>
                  <a:gd name="T24" fmla="*/ 76 w 250"/>
                  <a:gd name="T25" fmla="*/ 32 h 232"/>
                  <a:gd name="T26" fmla="*/ 84 w 250"/>
                  <a:gd name="T27" fmla="*/ 24 h 232"/>
                  <a:gd name="T28" fmla="*/ 92 w 250"/>
                  <a:gd name="T29" fmla="*/ 16 h 232"/>
                  <a:gd name="T30" fmla="*/ 102 w 250"/>
                  <a:gd name="T31" fmla="*/ 10 h 232"/>
                  <a:gd name="T32" fmla="*/ 112 w 250"/>
                  <a:gd name="T33" fmla="*/ 6 h 232"/>
                  <a:gd name="T34" fmla="*/ 122 w 250"/>
                  <a:gd name="T35" fmla="*/ 2 h 232"/>
                  <a:gd name="T36" fmla="*/ 134 w 250"/>
                  <a:gd name="T37" fmla="*/ 0 h 232"/>
                  <a:gd name="T38" fmla="*/ 144 w 250"/>
                  <a:gd name="T39" fmla="*/ 0 h 232"/>
                  <a:gd name="T40" fmla="*/ 210 w 250"/>
                  <a:gd name="T41" fmla="*/ 0 h 232"/>
                  <a:gd name="T42" fmla="*/ 210 w 250"/>
                  <a:gd name="T43" fmla="*/ 0 h 232"/>
                  <a:gd name="T44" fmla="*/ 214 w 250"/>
                  <a:gd name="T45" fmla="*/ 2 h 232"/>
                  <a:gd name="T46" fmla="*/ 216 w 250"/>
                  <a:gd name="T47" fmla="*/ 4 h 232"/>
                  <a:gd name="T48" fmla="*/ 248 w 250"/>
                  <a:gd name="T49" fmla="*/ 62 h 232"/>
                  <a:gd name="T50" fmla="*/ 248 w 250"/>
                  <a:gd name="T51" fmla="*/ 62 h 232"/>
                  <a:gd name="T52" fmla="*/ 250 w 250"/>
                  <a:gd name="T53" fmla="*/ 66 h 232"/>
                  <a:gd name="T54" fmla="*/ 248 w 250"/>
                  <a:gd name="T55" fmla="*/ 72 h 232"/>
                  <a:gd name="T56" fmla="*/ 156 w 250"/>
                  <a:gd name="T57" fmla="*/ 228 h 232"/>
                  <a:gd name="T58" fmla="*/ 156 w 250"/>
                  <a:gd name="T59" fmla="*/ 228 h 232"/>
                  <a:gd name="T60" fmla="*/ 152 w 250"/>
                  <a:gd name="T61" fmla="*/ 230 h 232"/>
                  <a:gd name="T62" fmla="*/ 148 w 250"/>
                  <a:gd name="T63" fmla="*/ 232 h 232"/>
                  <a:gd name="T64" fmla="*/ 148 w 250"/>
                  <a:gd name="T65" fmla="*/ 232 h 232"/>
                  <a:gd name="T66" fmla="*/ 22 w 250"/>
                  <a:gd name="T67" fmla="*/ 142 h 232"/>
                  <a:gd name="T68" fmla="*/ 144 w 250"/>
                  <a:gd name="T69" fmla="*/ 210 h 232"/>
                  <a:gd name="T70" fmla="*/ 230 w 250"/>
                  <a:gd name="T71" fmla="*/ 66 h 232"/>
                  <a:gd name="T72" fmla="*/ 204 w 250"/>
                  <a:gd name="T73" fmla="*/ 18 h 232"/>
                  <a:gd name="T74" fmla="*/ 144 w 250"/>
                  <a:gd name="T75" fmla="*/ 18 h 232"/>
                  <a:gd name="T76" fmla="*/ 144 w 250"/>
                  <a:gd name="T77" fmla="*/ 18 h 232"/>
                  <a:gd name="T78" fmla="*/ 126 w 250"/>
                  <a:gd name="T79" fmla="*/ 20 h 232"/>
                  <a:gd name="T80" fmla="*/ 110 w 250"/>
                  <a:gd name="T81" fmla="*/ 26 h 232"/>
                  <a:gd name="T82" fmla="*/ 96 w 250"/>
                  <a:gd name="T83" fmla="*/ 36 h 232"/>
                  <a:gd name="T84" fmla="*/ 84 w 250"/>
                  <a:gd name="T85" fmla="*/ 50 h 232"/>
                  <a:gd name="T86" fmla="*/ 22 w 250"/>
                  <a:gd name="T87" fmla="*/ 14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0" h="232">
                    <a:moveTo>
                      <a:pt x="148" y="232"/>
                    </a:moveTo>
                    <a:lnTo>
                      <a:pt x="148" y="232"/>
                    </a:lnTo>
                    <a:lnTo>
                      <a:pt x="144" y="230"/>
                    </a:lnTo>
                    <a:lnTo>
                      <a:pt x="4" y="152"/>
                    </a:lnTo>
                    <a:lnTo>
                      <a:pt x="4" y="152"/>
                    </a:lnTo>
                    <a:lnTo>
                      <a:pt x="2" y="150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2" y="140"/>
                    </a:lnTo>
                    <a:lnTo>
                      <a:pt x="68" y="40"/>
                    </a:lnTo>
                    <a:lnTo>
                      <a:pt x="68" y="40"/>
                    </a:lnTo>
                    <a:lnTo>
                      <a:pt x="76" y="32"/>
                    </a:lnTo>
                    <a:lnTo>
                      <a:pt x="84" y="24"/>
                    </a:lnTo>
                    <a:lnTo>
                      <a:pt x="92" y="16"/>
                    </a:lnTo>
                    <a:lnTo>
                      <a:pt x="102" y="10"/>
                    </a:lnTo>
                    <a:lnTo>
                      <a:pt x="112" y="6"/>
                    </a:lnTo>
                    <a:lnTo>
                      <a:pt x="122" y="2"/>
                    </a:lnTo>
                    <a:lnTo>
                      <a:pt x="134" y="0"/>
                    </a:lnTo>
                    <a:lnTo>
                      <a:pt x="144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4" y="2"/>
                    </a:lnTo>
                    <a:lnTo>
                      <a:pt x="216" y="4"/>
                    </a:lnTo>
                    <a:lnTo>
                      <a:pt x="248" y="62"/>
                    </a:lnTo>
                    <a:lnTo>
                      <a:pt x="248" y="62"/>
                    </a:lnTo>
                    <a:lnTo>
                      <a:pt x="250" y="66"/>
                    </a:lnTo>
                    <a:lnTo>
                      <a:pt x="248" y="72"/>
                    </a:lnTo>
                    <a:lnTo>
                      <a:pt x="156" y="228"/>
                    </a:lnTo>
                    <a:lnTo>
                      <a:pt x="156" y="228"/>
                    </a:lnTo>
                    <a:lnTo>
                      <a:pt x="152" y="230"/>
                    </a:lnTo>
                    <a:lnTo>
                      <a:pt x="148" y="232"/>
                    </a:lnTo>
                    <a:lnTo>
                      <a:pt x="148" y="232"/>
                    </a:lnTo>
                    <a:close/>
                    <a:moveTo>
                      <a:pt x="22" y="142"/>
                    </a:moveTo>
                    <a:lnTo>
                      <a:pt x="144" y="210"/>
                    </a:lnTo>
                    <a:lnTo>
                      <a:pt x="230" y="66"/>
                    </a:lnTo>
                    <a:lnTo>
                      <a:pt x="204" y="18"/>
                    </a:lnTo>
                    <a:lnTo>
                      <a:pt x="144" y="18"/>
                    </a:lnTo>
                    <a:lnTo>
                      <a:pt x="144" y="18"/>
                    </a:lnTo>
                    <a:lnTo>
                      <a:pt x="126" y="20"/>
                    </a:lnTo>
                    <a:lnTo>
                      <a:pt x="110" y="26"/>
                    </a:lnTo>
                    <a:lnTo>
                      <a:pt x="96" y="36"/>
                    </a:lnTo>
                    <a:lnTo>
                      <a:pt x="84" y="50"/>
                    </a:lnTo>
                    <a:lnTo>
                      <a:pt x="22" y="1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893094">
                  <a:defRPr/>
                </a:pPr>
                <a:endParaRPr lang="en-US" sz="1758" kern="0">
                  <a:solidFill>
                    <a:srgbClr val="262626"/>
                  </a:solidFill>
                  <a:latin typeface="EYInterstate Light"/>
                </a:endParaRPr>
              </a:p>
            </p:txBody>
          </p:sp>
        </p:grpSp>
      </p:grpSp>
      <p:sp>
        <p:nvSpPr>
          <p:cNvPr id="81" name="TextBox 9">
            <a:extLst>
              <a:ext uri="{FF2B5EF4-FFF2-40B4-BE49-F238E27FC236}">
                <a16:creationId xmlns:a16="http://schemas.microsoft.com/office/drawing/2014/main" id="{610FAB03-E06C-05FA-8D17-305611E595AA}"/>
              </a:ext>
            </a:extLst>
          </p:cNvPr>
          <p:cNvSpPr txBox="1"/>
          <p:nvPr/>
        </p:nvSpPr>
        <p:spPr>
          <a:xfrm>
            <a:off x="9989684" y="4019688"/>
            <a:ext cx="1758083" cy="18629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00855">
              <a:spcBef>
                <a:spcPts val="293"/>
              </a:spcBef>
              <a:spcAft>
                <a:spcPts val="293"/>
              </a:spcAft>
            </a:pPr>
            <a:r>
              <a:rPr lang="cs-CZ" sz="1953" b="1" dirty="0">
                <a:solidFill>
                  <a:srgbClr val="FDBE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+ 3 954 </a:t>
            </a:r>
            <a:r>
              <a:rPr lang="cs-CZ" sz="1367" b="1" dirty="0">
                <a:solidFill>
                  <a:srgbClr val="FDBE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hodnota nově vybudované kapacity pro předcházení vzniku komunálního odpadu.</a:t>
            </a:r>
          </a:p>
          <a:p>
            <a:pPr algn="ctr" defTabSz="1200855">
              <a:spcAft>
                <a:spcPts val="391"/>
              </a:spcAft>
            </a:pPr>
            <a:r>
              <a:rPr lang="cs-CZ" sz="1367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Plánovaná hodnota byla ovšem vyšší. </a:t>
            </a:r>
          </a:p>
        </p:txBody>
      </p:sp>
    </p:spTree>
    <p:extLst>
      <p:ext uri="{BB962C8B-B14F-4D97-AF65-F5344CB8AC3E}">
        <p14:creationId xmlns:p14="http://schemas.microsoft.com/office/powerpoint/2010/main" val="150469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B6795-B993-69AA-857B-35DC6C8B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Přínosy fondů </a:t>
            </a:r>
            <a:r>
              <a:rPr lang="cs-CZ" sz="2735" b="0" dirty="0"/>
              <a:t>(2/3) 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86E9DA9-CFFB-325D-2F5A-A25D89A45941}"/>
              </a:ext>
            </a:extLst>
          </p:cNvPr>
          <p:cNvSpPr txBox="1"/>
          <p:nvPr/>
        </p:nvSpPr>
        <p:spPr>
          <a:xfrm>
            <a:off x="475320" y="2165494"/>
            <a:ext cx="5573395" cy="2201963"/>
          </a:xfrm>
          <a:prstGeom prst="rect">
            <a:avLst/>
          </a:prstGeom>
          <a:noFill/>
        </p:spPr>
        <p:txBody>
          <a:bodyPr wrap="square" lIns="421940" tIns="0" rIns="0" bIns="0" rtlCol="0">
            <a:spAutoFit/>
          </a:bodyPr>
          <a:lstStyle/>
          <a:p>
            <a:pPr defTabSz="1200855">
              <a:spcAft>
                <a:spcPts val="293"/>
              </a:spcAft>
            </a:pPr>
            <a:r>
              <a:rPr lang="cs-CZ" sz="1563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Rozvoj zaměstnanosti</a:t>
            </a:r>
          </a:p>
          <a:p>
            <a:pPr defTabSz="1200855">
              <a:spcAft>
                <a:spcPts val="293"/>
              </a:spcAft>
            </a:pP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V kraji rezonují témata spojená se </a:t>
            </a:r>
            <a:r>
              <a:rPr lang="cs-CZ" sz="1563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sociálně vyloučenými lokalitami 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a negativními patologickými jevy. Částečně se v kraji dařilo podpořit vznik </a:t>
            </a:r>
            <a:r>
              <a:rPr lang="cs-CZ" sz="1563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sociálních podniků 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i </a:t>
            </a:r>
            <a:r>
              <a:rPr lang="cs-CZ" sz="1563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podporu zaměstnanosti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. Byly realizovány jak plošné projekty </a:t>
            </a:r>
            <a:r>
              <a:rPr lang="cs-CZ" sz="1563" i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(Nové pracovní příležitosti), 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tak projekty </a:t>
            </a:r>
            <a:r>
              <a:rPr lang="cs-CZ" sz="1563" dirty="0" err="1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zacílenější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 např. na podporu rodičů (</a:t>
            </a:r>
            <a:r>
              <a:rPr lang="cs-CZ" sz="1563" i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Cílená podpora rodičů s dětmi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) i mladých lidí (</a:t>
            </a:r>
            <a:r>
              <a:rPr lang="cs-CZ" sz="1563" i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Iniciativa podpory zaměstnanosti mládeže pro region NUTS 2 Severozápad v Karlovarském kraji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5" name="Skupina 15">
            <a:extLst>
              <a:ext uri="{FF2B5EF4-FFF2-40B4-BE49-F238E27FC236}">
                <a16:creationId xmlns:a16="http://schemas.microsoft.com/office/drawing/2014/main" id="{6CA1932F-5AD7-DA75-CCE5-D8C822325CF0}"/>
              </a:ext>
            </a:extLst>
          </p:cNvPr>
          <p:cNvGrpSpPr/>
          <p:nvPr/>
        </p:nvGrpSpPr>
        <p:grpSpPr>
          <a:xfrm>
            <a:off x="257761" y="2226325"/>
            <a:ext cx="515946" cy="536106"/>
            <a:chOff x="271213" y="7038086"/>
            <a:chExt cx="360000" cy="360000"/>
          </a:xfrm>
        </p:grpSpPr>
        <p:sp>
          <p:nvSpPr>
            <p:cNvPr id="6" name="Ovál 122">
              <a:extLst>
                <a:ext uri="{FF2B5EF4-FFF2-40B4-BE49-F238E27FC236}">
                  <a16:creationId xmlns:a16="http://schemas.microsoft.com/office/drawing/2014/main" id="{A19AEAB3-DEA4-7B40-EB93-8B62EB3B5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213" y="7038086"/>
              <a:ext cx="360000" cy="360000"/>
            </a:xfrm>
            <a:prstGeom prst="ellipse">
              <a:avLst/>
            </a:prstGeom>
            <a:solidFill>
              <a:srgbClr val="FF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0855"/>
              <a:endParaRPr lang="cs-CZ" sz="2344">
                <a:solidFill>
                  <a:prstClr val="white"/>
                </a:solidFill>
                <a:highlight>
                  <a:srgbClr val="FFFF00"/>
                </a:highlight>
                <a:latin typeface="Calibri"/>
              </a:endParaRPr>
            </a:p>
          </p:txBody>
        </p: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93023EE-48A6-DE44-932A-6F76B957ED2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7213" y="7074086"/>
              <a:ext cx="288000" cy="288000"/>
              <a:chOff x="622" y="872"/>
              <a:chExt cx="696" cy="696"/>
            </a:xfrm>
            <a:solidFill>
              <a:schemeClr val="tx1"/>
            </a:solidFill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FCD05E02-99B6-EDC6-ACBA-7C2991030F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2" y="872"/>
                <a:ext cx="696" cy="696"/>
              </a:xfrm>
              <a:custGeom>
                <a:avLst/>
                <a:gdLst>
                  <a:gd name="T0" fmla="*/ 312 w 696"/>
                  <a:gd name="T1" fmla="*/ 694 h 696"/>
                  <a:gd name="T2" fmla="*/ 212 w 696"/>
                  <a:gd name="T3" fmla="*/ 668 h 696"/>
                  <a:gd name="T4" fmla="*/ 126 w 696"/>
                  <a:gd name="T5" fmla="*/ 616 h 696"/>
                  <a:gd name="T6" fmla="*/ 60 w 696"/>
                  <a:gd name="T7" fmla="*/ 542 h 696"/>
                  <a:gd name="T8" fmla="*/ 16 w 696"/>
                  <a:gd name="T9" fmla="*/ 452 h 696"/>
                  <a:gd name="T10" fmla="*/ 0 w 696"/>
                  <a:gd name="T11" fmla="*/ 348 h 696"/>
                  <a:gd name="T12" fmla="*/ 6 w 696"/>
                  <a:gd name="T13" fmla="*/ 278 h 696"/>
                  <a:gd name="T14" fmla="*/ 42 w 696"/>
                  <a:gd name="T15" fmla="*/ 182 h 696"/>
                  <a:gd name="T16" fmla="*/ 102 w 696"/>
                  <a:gd name="T17" fmla="*/ 102 h 696"/>
                  <a:gd name="T18" fmla="*/ 182 w 696"/>
                  <a:gd name="T19" fmla="*/ 42 h 696"/>
                  <a:gd name="T20" fmla="*/ 278 w 696"/>
                  <a:gd name="T21" fmla="*/ 6 h 696"/>
                  <a:gd name="T22" fmla="*/ 348 w 696"/>
                  <a:gd name="T23" fmla="*/ 0 h 696"/>
                  <a:gd name="T24" fmla="*/ 452 w 696"/>
                  <a:gd name="T25" fmla="*/ 16 h 696"/>
                  <a:gd name="T26" fmla="*/ 542 w 696"/>
                  <a:gd name="T27" fmla="*/ 60 h 696"/>
                  <a:gd name="T28" fmla="*/ 616 w 696"/>
                  <a:gd name="T29" fmla="*/ 126 h 696"/>
                  <a:gd name="T30" fmla="*/ 668 w 696"/>
                  <a:gd name="T31" fmla="*/ 212 h 696"/>
                  <a:gd name="T32" fmla="*/ 694 w 696"/>
                  <a:gd name="T33" fmla="*/ 312 h 696"/>
                  <a:gd name="T34" fmla="*/ 694 w 696"/>
                  <a:gd name="T35" fmla="*/ 384 h 696"/>
                  <a:gd name="T36" fmla="*/ 668 w 696"/>
                  <a:gd name="T37" fmla="*/ 482 h 696"/>
                  <a:gd name="T38" fmla="*/ 616 w 696"/>
                  <a:gd name="T39" fmla="*/ 568 h 696"/>
                  <a:gd name="T40" fmla="*/ 542 w 696"/>
                  <a:gd name="T41" fmla="*/ 636 h 696"/>
                  <a:gd name="T42" fmla="*/ 452 w 696"/>
                  <a:gd name="T43" fmla="*/ 680 h 696"/>
                  <a:gd name="T44" fmla="*/ 348 w 696"/>
                  <a:gd name="T45" fmla="*/ 696 h 696"/>
                  <a:gd name="T46" fmla="*/ 348 w 696"/>
                  <a:gd name="T47" fmla="*/ 18 h 696"/>
                  <a:gd name="T48" fmla="*/ 250 w 696"/>
                  <a:gd name="T49" fmla="*/ 32 h 696"/>
                  <a:gd name="T50" fmla="*/ 164 w 696"/>
                  <a:gd name="T51" fmla="*/ 74 h 696"/>
                  <a:gd name="T52" fmla="*/ 94 w 696"/>
                  <a:gd name="T53" fmla="*/ 138 h 696"/>
                  <a:gd name="T54" fmla="*/ 44 w 696"/>
                  <a:gd name="T55" fmla="*/ 220 h 696"/>
                  <a:gd name="T56" fmla="*/ 20 w 696"/>
                  <a:gd name="T57" fmla="*/ 314 h 696"/>
                  <a:gd name="T58" fmla="*/ 20 w 696"/>
                  <a:gd name="T59" fmla="*/ 382 h 696"/>
                  <a:gd name="T60" fmla="*/ 44 w 696"/>
                  <a:gd name="T61" fmla="*/ 476 h 696"/>
                  <a:gd name="T62" fmla="*/ 94 w 696"/>
                  <a:gd name="T63" fmla="*/ 558 h 696"/>
                  <a:gd name="T64" fmla="*/ 164 w 696"/>
                  <a:gd name="T65" fmla="*/ 622 h 696"/>
                  <a:gd name="T66" fmla="*/ 250 w 696"/>
                  <a:gd name="T67" fmla="*/ 662 h 696"/>
                  <a:gd name="T68" fmla="*/ 348 w 696"/>
                  <a:gd name="T69" fmla="*/ 678 h 696"/>
                  <a:gd name="T70" fmla="*/ 414 w 696"/>
                  <a:gd name="T71" fmla="*/ 672 h 696"/>
                  <a:gd name="T72" fmla="*/ 504 w 696"/>
                  <a:gd name="T73" fmla="*/ 638 h 696"/>
                  <a:gd name="T74" fmla="*/ 582 w 696"/>
                  <a:gd name="T75" fmla="*/ 582 h 696"/>
                  <a:gd name="T76" fmla="*/ 638 w 696"/>
                  <a:gd name="T77" fmla="*/ 504 h 696"/>
                  <a:gd name="T78" fmla="*/ 672 w 696"/>
                  <a:gd name="T79" fmla="*/ 414 h 696"/>
                  <a:gd name="T80" fmla="*/ 678 w 696"/>
                  <a:gd name="T81" fmla="*/ 348 h 696"/>
                  <a:gd name="T82" fmla="*/ 664 w 696"/>
                  <a:gd name="T83" fmla="*/ 250 h 696"/>
                  <a:gd name="T84" fmla="*/ 622 w 696"/>
                  <a:gd name="T85" fmla="*/ 164 h 696"/>
                  <a:gd name="T86" fmla="*/ 558 w 696"/>
                  <a:gd name="T87" fmla="*/ 94 h 696"/>
                  <a:gd name="T88" fmla="*/ 476 w 696"/>
                  <a:gd name="T89" fmla="*/ 44 h 696"/>
                  <a:gd name="T90" fmla="*/ 382 w 696"/>
                  <a:gd name="T91" fmla="*/ 2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96" h="696">
                    <a:moveTo>
                      <a:pt x="348" y="696"/>
                    </a:moveTo>
                    <a:lnTo>
                      <a:pt x="348" y="696"/>
                    </a:lnTo>
                    <a:lnTo>
                      <a:pt x="312" y="694"/>
                    </a:lnTo>
                    <a:lnTo>
                      <a:pt x="278" y="688"/>
                    </a:lnTo>
                    <a:lnTo>
                      <a:pt x="244" y="680"/>
                    </a:lnTo>
                    <a:lnTo>
                      <a:pt x="212" y="668"/>
                    </a:lnTo>
                    <a:lnTo>
                      <a:pt x="182" y="654"/>
                    </a:lnTo>
                    <a:lnTo>
                      <a:pt x="154" y="636"/>
                    </a:lnTo>
                    <a:lnTo>
                      <a:pt x="126" y="616"/>
                    </a:lnTo>
                    <a:lnTo>
                      <a:pt x="102" y="594"/>
                    </a:lnTo>
                    <a:lnTo>
                      <a:pt x="80" y="568"/>
                    </a:lnTo>
                    <a:lnTo>
                      <a:pt x="60" y="542"/>
                    </a:lnTo>
                    <a:lnTo>
                      <a:pt x="42" y="514"/>
                    </a:lnTo>
                    <a:lnTo>
                      <a:pt x="28" y="482"/>
                    </a:lnTo>
                    <a:lnTo>
                      <a:pt x="16" y="452"/>
                    </a:lnTo>
                    <a:lnTo>
                      <a:pt x="6" y="418"/>
                    </a:lnTo>
                    <a:lnTo>
                      <a:pt x="2" y="384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2" y="312"/>
                    </a:lnTo>
                    <a:lnTo>
                      <a:pt x="6" y="278"/>
                    </a:lnTo>
                    <a:lnTo>
                      <a:pt x="16" y="244"/>
                    </a:lnTo>
                    <a:lnTo>
                      <a:pt x="28" y="212"/>
                    </a:lnTo>
                    <a:lnTo>
                      <a:pt x="42" y="182"/>
                    </a:lnTo>
                    <a:lnTo>
                      <a:pt x="60" y="154"/>
                    </a:lnTo>
                    <a:lnTo>
                      <a:pt x="80" y="126"/>
                    </a:lnTo>
                    <a:lnTo>
                      <a:pt x="102" y="102"/>
                    </a:lnTo>
                    <a:lnTo>
                      <a:pt x="126" y="80"/>
                    </a:lnTo>
                    <a:lnTo>
                      <a:pt x="154" y="60"/>
                    </a:lnTo>
                    <a:lnTo>
                      <a:pt x="182" y="42"/>
                    </a:lnTo>
                    <a:lnTo>
                      <a:pt x="212" y="28"/>
                    </a:lnTo>
                    <a:lnTo>
                      <a:pt x="244" y="16"/>
                    </a:lnTo>
                    <a:lnTo>
                      <a:pt x="278" y="6"/>
                    </a:lnTo>
                    <a:lnTo>
                      <a:pt x="312" y="2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84" y="2"/>
                    </a:lnTo>
                    <a:lnTo>
                      <a:pt x="418" y="6"/>
                    </a:lnTo>
                    <a:lnTo>
                      <a:pt x="452" y="16"/>
                    </a:lnTo>
                    <a:lnTo>
                      <a:pt x="484" y="28"/>
                    </a:lnTo>
                    <a:lnTo>
                      <a:pt x="514" y="42"/>
                    </a:lnTo>
                    <a:lnTo>
                      <a:pt x="542" y="60"/>
                    </a:lnTo>
                    <a:lnTo>
                      <a:pt x="568" y="80"/>
                    </a:lnTo>
                    <a:lnTo>
                      <a:pt x="594" y="102"/>
                    </a:lnTo>
                    <a:lnTo>
                      <a:pt x="616" y="126"/>
                    </a:lnTo>
                    <a:lnTo>
                      <a:pt x="636" y="154"/>
                    </a:lnTo>
                    <a:lnTo>
                      <a:pt x="654" y="182"/>
                    </a:lnTo>
                    <a:lnTo>
                      <a:pt x="668" y="212"/>
                    </a:lnTo>
                    <a:lnTo>
                      <a:pt x="680" y="244"/>
                    </a:lnTo>
                    <a:lnTo>
                      <a:pt x="688" y="278"/>
                    </a:lnTo>
                    <a:lnTo>
                      <a:pt x="694" y="312"/>
                    </a:lnTo>
                    <a:lnTo>
                      <a:pt x="696" y="348"/>
                    </a:lnTo>
                    <a:lnTo>
                      <a:pt x="696" y="348"/>
                    </a:lnTo>
                    <a:lnTo>
                      <a:pt x="694" y="384"/>
                    </a:lnTo>
                    <a:lnTo>
                      <a:pt x="688" y="418"/>
                    </a:lnTo>
                    <a:lnTo>
                      <a:pt x="680" y="452"/>
                    </a:lnTo>
                    <a:lnTo>
                      <a:pt x="668" y="482"/>
                    </a:lnTo>
                    <a:lnTo>
                      <a:pt x="654" y="514"/>
                    </a:lnTo>
                    <a:lnTo>
                      <a:pt x="636" y="542"/>
                    </a:lnTo>
                    <a:lnTo>
                      <a:pt x="616" y="568"/>
                    </a:lnTo>
                    <a:lnTo>
                      <a:pt x="594" y="594"/>
                    </a:lnTo>
                    <a:lnTo>
                      <a:pt x="568" y="616"/>
                    </a:lnTo>
                    <a:lnTo>
                      <a:pt x="542" y="636"/>
                    </a:lnTo>
                    <a:lnTo>
                      <a:pt x="514" y="654"/>
                    </a:lnTo>
                    <a:lnTo>
                      <a:pt x="484" y="668"/>
                    </a:lnTo>
                    <a:lnTo>
                      <a:pt x="452" y="680"/>
                    </a:lnTo>
                    <a:lnTo>
                      <a:pt x="418" y="688"/>
                    </a:lnTo>
                    <a:lnTo>
                      <a:pt x="384" y="694"/>
                    </a:lnTo>
                    <a:lnTo>
                      <a:pt x="348" y="696"/>
                    </a:lnTo>
                    <a:lnTo>
                      <a:pt x="348" y="696"/>
                    </a:lnTo>
                    <a:close/>
                    <a:moveTo>
                      <a:pt x="348" y="18"/>
                    </a:moveTo>
                    <a:lnTo>
                      <a:pt x="348" y="18"/>
                    </a:lnTo>
                    <a:lnTo>
                      <a:pt x="314" y="20"/>
                    </a:lnTo>
                    <a:lnTo>
                      <a:pt x="282" y="24"/>
                    </a:lnTo>
                    <a:lnTo>
                      <a:pt x="250" y="32"/>
                    </a:lnTo>
                    <a:lnTo>
                      <a:pt x="220" y="44"/>
                    </a:lnTo>
                    <a:lnTo>
                      <a:pt x="190" y="58"/>
                    </a:lnTo>
                    <a:lnTo>
                      <a:pt x="164" y="74"/>
                    </a:lnTo>
                    <a:lnTo>
                      <a:pt x="138" y="94"/>
                    </a:lnTo>
                    <a:lnTo>
                      <a:pt x="114" y="114"/>
                    </a:lnTo>
                    <a:lnTo>
                      <a:pt x="94" y="138"/>
                    </a:lnTo>
                    <a:lnTo>
                      <a:pt x="74" y="164"/>
                    </a:lnTo>
                    <a:lnTo>
                      <a:pt x="58" y="190"/>
                    </a:lnTo>
                    <a:lnTo>
                      <a:pt x="44" y="220"/>
                    </a:lnTo>
                    <a:lnTo>
                      <a:pt x="32" y="250"/>
                    </a:lnTo>
                    <a:lnTo>
                      <a:pt x="24" y="282"/>
                    </a:lnTo>
                    <a:lnTo>
                      <a:pt x="20" y="314"/>
                    </a:lnTo>
                    <a:lnTo>
                      <a:pt x="18" y="348"/>
                    </a:lnTo>
                    <a:lnTo>
                      <a:pt x="18" y="348"/>
                    </a:lnTo>
                    <a:lnTo>
                      <a:pt x="20" y="382"/>
                    </a:lnTo>
                    <a:lnTo>
                      <a:pt x="24" y="414"/>
                    </a:lnTo>
                    <a:lnTo>
                      <a:pt x="32" y="446"/>
                    </a:lnTo>
                    <a:lnTo>
                      <a:pt x="44" y="476"/>
                    </a:lnTo>
                    <a:lnTo>
                      <a:pt x="58" y="504"/>
                    </a:lnTo>
                    <a:lnTo>
                      <a:pt x="74" y="532"/>
                    </a:lnTo>
                    <a:lnTo>
                      <a:pt x="94" y="558"/>
                    </a:lnTo>
                    <a:lnTo>
                      <a:pt x="114" y="582"/>
                    </a:lnTo>
                    <a:lnTo>
                      <a:pt x="138" y="602"/>
                    </a:lnTo>
                    <a:lnTo>
                      <a:pt x="164" y="622"/>
                    </a:lnTo>
                    <a:lnTo>
                      <a:pt x="190" y="638"/>
                    </a:lnTo>
                    <a:lnTo>
                      <a:pt x="220" y="652"/>
                    </a:lnTo>
                    <a:lnTo>
                      <a:pt x="250" y="662"/>
                    </a:lnTo>
                    <a:lnTo>
                      <a:pt x="282" y="672"/>
                    </a:lnTo>
                    <a:lnTo>
                      <a:pt x="314" y="676"/>
                    </a:lnTo>
                    <a:lnTo>
                      <a:pt x="348" y="678"/>
                    </a:lnTo>
                    <a:lnTo>
                      <a:pt x="348" y="678"/>
                    </a:lnTo>
                    <a:lnTo>
                      <a:pt x="382" y="676"/>
                    </a:lnTo>
                    <a:lnTo>
                      <a:pt x="414" y="672"/>
                    </a:lnTo>
                    <a:lnTo>
                      <a:pt x="446" y="662"/>
                    </a:lnTo>
                    <a:lnTo>
                      <a:pt x="476" y="652"/>
                    </a:lnTo>
                    <a:lnTo>
                      <a:pt x="504" y="638"/>
                    </a:lnTo>
                    <a:lnTo>
                      <a:pt x="532" y="622"/>
                    </a:lnTo>
                    <a:lnTo>
                      <a:pt x="558" y="602"/>
                    </a:lnTo>
                    <a:lnTo>
                      <a:pt x="582" y="582"/>
                    </a:lnTo>
                    <a:lnTo>
                      <a:pt x="602" y="558"/>
                    </a:lnTo>
                    <a:lnTo>
                      <a:pt x="622" y="532"/>
                    </a:lnTo>
                    <a:lnTo>
                      <a:pt x="638" y="504"/>
                    </a:lnTo>
                    <a:lnTo>
                      <a:pt x="652" y="476"/>
                    </a:lnTo>
                    <a:lnTo>
                      <a:pt x="664" y="446"/>
                    </a:lnTo>
                    <a:lnTo>
                      <a:pt x="672" y="414"/>
                    </a:lnTo>
                    <a:lnTo>
                      <a:pt x="676" y="382"/>
                    </a:lnTo>
                    <a:lnTo>
                      <a:pt x="678" y="348"/>
                    </a:lnTo>
                    <a:lnTo>
                      <a:pt x="678" y="348"/>
                    </a:lnTo>
                    <a:lnTo>
                      <a:pt x="676" y="314"/>
                    </a:lnTo>
                    <a:lnTo>
                      <a:pt x="672" y="282"/>
                    </a:lnTo>
                    <a:lnTo>
                      <a:pt x="664" y="250"/>
                    </a:lnTo>
                    <a:lnTo>
                      <a:pt x="652" y="220"/>
                    </a:lnTo>
                    <a:lnTo>
                      <a:pt x="638" y="190"/>
                    </a:lnTo>
                    <a:lnTo>
                      <a:pt x="622" y="164"/>
                    </a:lnTo>
                    <a:lnTo>
                      <a:pt x="602" y="138"/>
                    </a:lnTo>
                    <a:lnTo>
                      <a:pt x="582" y="114"/>
                    </a:lnTo>
                    <a:lnTo>
                      <a:pt x="558" y="94"/>
                    </a:lnTo>
                    <a:lnTo>
                      <a:pt x="532" y="74"/>
                    </a:lnTo>
                    <a:lnTo>
                      <a:pt x="504" y="58"/>
                    </a:lnTo>
                    <a:lnTo>
                      <a:pt x="476" y="44"/>
                    </a:lnTo>
                    <a:lnTo>
                      <a:pt x="446" y="32"/>
                    </a:lnTo>
                    <a:lnTo>
                      <a:pt x="414" y="24"/>
                    </a:lnTo>
                    <a:lnTo>
                      <a:pt x="382" y="20"/>
                    </a:lnTo>
                    <a:lnTo>
                      <a:pt x="348" y="18"/>
                    </a:lnTo>
                    <a:lnTo>
                      <a:pt x="348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86C04A1B-CF62-0CDB-B4B0-8D7C6CEF3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" y="1164"/>
                <a:ext cx="164" cy="224"/>
              </a:xfrm>
              <a:custGeom>
                <a:avLst/>
                <a:gdLst>
                  <a:gd name="T0" fmla="*/ 146 w 164"/>
                  <a:gd name="T1" fmla="*/ 224 h 224"/>
                  <a:gd name="T2" fmla="*/ 0 w 164"/>
                  <a:gd name="T3" fmla="*/ 78 h 224"/>
                  <a:gd name="T4" fmla="*/ 76 w 164"/>
                  <a:gd name="T5" fmla="*/ 0 h 224"/>
                  <a:gd name="T6" fmla="*/ 164 w 164"/>
                  <a:gd name="T7" fmla="*/ 88 h 224"/>
                  <a:gd name="T8" fmla="*/ 152 w 164"/>
                  <a:gd name="T9" fmla="*/ 102 h 224"/>
                  <a:gd name="T10" fmla="*/ 76 w 164"/>
                  <a:gd name="T11" fmla="*/ 26 h 224"/>
                  <a:gd name="T12" fmla="*/ 24 w 164"/>
                  <a:gd name="T13" fmla="*/ 78 h 224"/>
                  <a:gd name="T14" fmla="*/ 158 w 164"/>
                  <a:gd name="T15" fmla="*/ 212 h 224"/>
                  <a:gd name="T16" fmla="*/ 146 w 164"/>
                  <a:gd name="T17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4" h="224">
                    <a:moveTo>
                      <a:pt x="146" y="224"/>
                    </a:moveTo>
                    <a:lnTo>
                      <a:pt x="0" y="78"/>
                    </a:lnTo>
                    <a:lnTo>
                      <a:pt x="76" y="0"/>
                    </a:lnTo>
                    <a:lnTo>
                      <a:pt x="164" y="88"/>
                    </a:lnTo>
                    <a:lnTo>
                      <a:pt x="152" y="102"/>
                    </a:lnTo>
                    <a:lnTo>
                      <a:pt x="76" y="26"/>
                    </a:lnTo>
                    <a:lnTo>
                      <a:pt x="24" y="78"/>
                    </a:lnTo>
                    <a:lnTo>
                      <a:pt x="158" y="212"/>
                    </a:lnTo>
                    <a:lnTo>
                      <a:pt x="146" y="2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EB14E460-C360-316C-7292-AD06EA48D7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" y="1044"/>
                <a:ext cx="284" cy="286"/>
              </a:xfrm>
              <a:custGeom>
                <a:avLst/>
                <a:gdLst>
                  <a:gd name="T0" fmla="*/ 76 w 284"/>
                  <a:gd name="T1" fmla="*/ 286 h 286"/>
                  <a:gd name="T2" fmla="*/ 64 w 284"/>
                  <a:gd name="T3" fmla="*/ 274 h 286"/>
                  <a:gd name="T4" fmla="*/ 258 w 284"/>
                  <a:gd name="T5" fmla="*/ 78 h 286"/>
                  <a:gd name="T6" fmla="*/ 206 w 284"/>
                  <a:gd name="T7" fmla="*/ 26 h 286"/>
                  <a:gd name="T8" fmla="*/ 12 w 284"/>
                  <a:gd name="T9" fmla="*/ 222 h 286"/>
                  <a:gd name="T10" fmla="*/ 0 w 284"/>
                  <a:gd name="T11" fmla="*/ 208 h 286"/>
                  <a:gd name="T12" fmla="*/ 206 w 284"/>
                  <a:gd name="T13" fmla="*/ 0 h 286"/>
                  <a:gd name="T14" fmla="*/ 284 w 284"/>
                  <a:gd name="T15" fmla="*/ 78 h 286"/>
                  <a:gd name="T16" fmla="*/ 76 w 284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" h="286">
                    <a:moveTo>
                      <a:pt x="76" y="286"/>
                    </a:moveTo>
                    <a:lnTo>
                      <a:pt x="64" y="274"/>
                    </a:lnTo>
                    <a:lnTo>
                      <a:pt x="258" y="78"/>
                    </a:lnTo>
                    <a:lnTo>
                      <a:pt x="206" y="26"/>
                    </a:lnTo>
                    <a:lnTo>
                      <a:pt x="12" y="222"/>
                    </a:lnTo>
                    <a:lnTo>
                      <a:pt x="0" y="208"/>
                    </a:lnTo>
                    <a:lnTo>
                      <a:pt x="206" y="0"/>
                    </a:lnTo>
                    <a:lnTo>
                      <a:pt x="284" y="78"/>
                    </a:lnTo>
                    <a:lnTo>
                      <a:pt x="76" y="28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11" name="Line 8">
                <a:extLst>
                  <a:ext uri="{FF2B5EF4-FFF2-40B4-BE49-F238E27FC236}">
                    <a16:creationId xmlns:a16="http://schemas.microsoft.com/office/drawing/2014/main" id="{CE2AFAEB-EC2B-4D25-F505-4E99F5625A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0" y="1252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12" name="Line 9">
                <a:extLst>
                  <a:ext uri="{FF2B5EF4-FFF2-40B4-BE49-F238E27FC236}">
                    <a16:creationId xmlns:a16="http://schemas.microsoft.com/office/drawing/2014/main" id="{ACFC56BA-4495-72F5-10F3-4BCBFF054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0" y="1252"/>
                <a:ext cx="0" cy="0"/>
              </a:xfrm>
              <a:prstGeom prst="line">
                <a:avLst/>
              </a:prstGeom>
              <a:grp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E909D251-4806-585E-2D89-84D475B21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" y="1304"/>
                <a:ext cx="154" cy="90"/>
              </a:xfrm>
              <a:custGeom>
                <a:avLst/>
                <a:gdLst>
                  <a:gd name="T0" fmla="*/ 78 w 154"/>
                  <a:gd name="T1" fmla="*/ 90 h 90"/>
                  <a:gd name="T2" fmla="*/ 0 w 154"/>
                  <a:gd name="T3" fmla="*/ 14 h 90"/>
                  <a:gd name="T4" fmla="*/ 14 w 154"/>
                  <a:gd name="T5" fmla="*/ 0 h 90"/>
                  <a:gd name="T6" fmla="*/ 78 w 154"/>
                  <a:gd name="T7" fmla="*/ 66 h 90"/>
                  <a:gd name="T8" fmla="*/ 142 w 154"/>
                  <a:gd name="T9" fmla="*/ 0 h 90"/>
                  <a:gd name="T10" fmla="*/ 154 w 154"/>
                  <a:gd name="T11" fmla="*/ 14 h 90"/>
                  <a:gd name="T12" fmla="*/ 78 w 154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90">
                    <a:moveTo>
                      <a:pt x="78" y="90"/>
                    </a:moveTo>
                    <a:lnTo>
                      <a:pt x="0" y="14"/>
                    </a:lnTo>
                    <a:lnTo>
                      <a:pt x="14" y="0"/>
                    </a:lnTo>
                    <a:lnTo>
                      <a:pt x="78" y="66"/>
                    </a:lnTo>
                    <a:lnTo>
                      <a:pt x="142" y="0"/>
                    </a:lnTo>
                    <a:lnTo>
                      <a:pt x="154" y="14"/>
                    </a:lnTo>
                    <a:lnTo>
                      <a:pt x="78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</p:grpSp>
      </p:grpSp>
      <p:sp>
        <p:nvSpPr>
          <p:cNvPr id="14" name="TextBox 21">
            <a:extLst>
              <a:ext uri="{FF2B5EF4-FFF2-40B4-BE49-F238E27FC236}">
                <a16:creationId xmlns:a16="http://schemas.microsoft.com/office/drawing/2014/main" id="{F04E88C1-EA0B-884E-3C38-EFBF1667D96F}"/>
              </a:ext>
            </a:extLst>
          </p:cNvPr>
          <p:cNvSpPr txBox="1"/>
          <p:nvPr/>
        </p:nvSpPr>
        <p:spPr>
          <a:xfrm>
            <a:off x="453996" y="4499003"/>
            <a:ext cx="5523459" cy="1722074"/>
          </a:xfrm>
          <a:prstGeom prst="rect">
            <a:avLst/>
          </a:prstGeom>
          <a:noFill/>
        </p:spPr>
        <p:txBody>
          <a:bodyPr wrap="square" lIns="421940" tIns="0" rIns="0" bIns="0" rtlCol="0">
            <a:spAutoFit/>
          </a:bodyPr>
          <a:lstStyle/>
          <a:p>
            <a:pPr defTabSz="1200855">
              <a:spcAft>
                <a:spcPts val="293"/>
              </a:spcAft>
            </a:pPr>
            <a:r>
              <a:rPr lang="cs-CZ" sz="1563" b="1" noProof="1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Rozvoj vzdělanosti</a:t>
            </a:r>
            <a:endParaRPr lang="cs-CZ" sz="1563" b="1" dirty="0">
              <a:solidFill>
                <a:srgbClr val="000000"/>
              </a:solidFill>
              <a:latin typeface="Calibri"/>
              <a:cs typeface="Times New Roman" panose="02020603050405020304" pitchFamily="18" charset="0"/>
            </a:endParaRPr>
          </a:p>
          <a:p>
            <a:pPr defTabSz="1200855">
              <a:spcAft>
                <a:spcPts val="293"/>
              </a:spcAft>
            </a:pP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Absence </a:t>
            </a:r>
            <a:r>
              <a:rPr lang="cs-CZ" sz="1563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vysoké školy 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v regionu s sebou nese vysokou potřebu podněcovat spolupráci trhu práce a vzdělávací soustavy jako takové. Tyto aktivity se prostřednictvím fondů nedařilo systematicky a ve větší míře podporovat. Naopak pozitivní efekt projektů je vidět ve zvýšené </a:t>
            </a:r>
            <a:r>
              <a:rPr lang="cs-CZ" sz="1563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kvalitě výuky a vybavenosti škol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FA0D6F78-F795-B28B-FD9D-3185AC3FB9DD}"/>
              </a:ext>
            </a:extLst>
          </p:cNvPr>
          <p:cNvSpPr txBox="1"/>
          <p:nvPr/>
        </p:nvSpPr>
        <p:spPr>
          <a:xfrm>
            <a:off x="6251241" y="2245600"/>
            <a:ext cx="5580272" cy="1720988"/>
          </a:xfrm>
          <a:prstGeom prst="rect">
            <a:avLst/>
          </a:prstGeom>
          <a:noFill/>
        </p:spPr>
        <p:txBody>
          <a:bodyPr wrap="square" lIns="421940" tIns="0" rIns="0" bIns="0" rtlCol="0">
            <a:spAutoFit/>
          </a:bodyPr>
          <a:lstStyle/>
          <a:p>
            <a:pPr defTabSz="1200855">
              <a:spcAft>
                <a:spcPts val="293"/>
              </a:spcAft>
            </a:pPr>
            <a:r>
              <a:rPr lang="cs-CZ" sz="1563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Rozvoj výzkumu a vývoje, inovací </a:t>
            </a:r>
          </a:p>
          <a:p>
            <a:pPr defTabSz="1200855">
              <a:spcAft>
                <a:spcPts val="293"/>
              </a:spcAft>
            </a:pPr>
            <a:r>
              <a:rPr lang="pl-PL" sz="1563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Nedařilo se podpořit rozvoj</a:t>
            </a:r>
            <a:r>
              <a:rPr lang="pl-PL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 VaVaI. Kraj nemá plně rozvinuté podnikatelské a výzkumné prostředí. Tento fakt podtrhuje menší množství podniků oproti jiným krajům, nedaří se ani inkubačním aktivitám. V kraji neexistuje inovační centrum, jehož výstavba je plánována v rámci OPST. Zároveň zde chybí kvalifikovaná pracovní síla, což ovlivňuje úspěšnost projektů.</a:t>
            </a:r>
            <a:endParaRPr lang="pl-PL" sz="1563" i="1" dirty="0">
              <a:solidFill>
                <a:srgbClr val="00000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6" name="TextBox 117">
            <a:extLst>
              <a:ext uri="{FF2B5EF4-FFF2-40B4-BE49-F238E27FC236}">
                <a16:creationId xmlns:a16="http://schemas.microsoft.com/office/drawing/2014/main" id="{2EED85D0-F63B-40D9-60E9-FDC8697A3938}"/>
              </a:ext>
            </a:extLst>
          </p:cNvPr>
          <p:cNvSpPr txBox="1"/>
          <p:nvPr/>
        </p:nvSpPr>
        <p:spPr>
          <a:xfrm>
            <a:off x="738062" y="1463374"/>
            <a:ext cx="11026357" cy="661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00855"/>
            <a:r>
              <a:rPr lang="cs-CZ" sz="2149" b="1" dirty="0">
                <a:solidFill>
                  <a:srgbClr val="262626"/>
                </a:solidFill>
                <a:latin typeface="Calibri"/>
                <a:cs typeface="Arial" panose="020B0604020202020204" pitchFamily="34" charset="0"/>
              </a:rPr>
              <a:t>Fondy EU podpořily zvyšování zaměstnanosti, nedařilo se rozvíjet podnikatelský ekosystém </a:t>
            </a:r>
            <a:br>
              <a:rPr lang="cs-CZ" sz="2149" b="1" dirty="0">
                <a:solidFill>
                  <a:srgbClr val="262626"/>
                </a:solidFill>
                <a:latin typeface="Calibri"/>
                <a:cs typeface="Arial" panose="020B0604020202020204" pitchFamily="34" charset="0"/>
              </a:rPr>
            </a:br>
            <a:r>
              <a:rPr lang="cs-CZ" sz="2149" b="1" dirty="0">
                <a:solidFill>
                  <a:srgbClr val="262626"/>
                </a:solidFill>
                <a:latin typeface="Calibri"/>
                <a:cs typeface="Arial" panose="020B0604020202020204" pitchFamily="34" charset="0"/>
              </a:rPr>
              <a:t>a sektor </a:t>
            </a:r>
            <a:r>
              <a:rPr lang="cs-CZ" sz="2149" b="1" dirty="0" err="1">
                <a:solidFill>
                  <a:srgbClr val="262626"/>
                </a:solidFill>
                <a:latin typeface="Calibri"/>
                <a:cs typeface="Arial" panose="020B0604020202020204" pitchFamily="34" charset="0"/>
              </a:rPr>
              <a:t>VaVaI</a:t>
            </a:r>
            <a:endParaRPr lang="cs-CZ" sz="2149" b="1" dirty="0">
              <a:solidFill>
                <a:srgbClr val="262626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7" name="TextBox 119">
            <a:extLst>
              <a:ext uri="{FF2B5EF4-FFF2-40B4-BE49-F238E27FC236}">
                <a16:creationId xmlns:a16="http://schemas.microsoft.com/office/drawing/2014/main" id="{88CAB898-217C-2102-E444-731ABD94F5D9}"/>
              </a:ext>
            </a:extLst>
          </p:cNvPr>
          <p:cNvSpPr txBox="1"/>
          <p:nvPr/>
        </p:nvSpPr>
        <p:spPr>
          <a:xfrm>
            <a:off x="6260958" y="4326772"/>
            <a:ext cx="5534075" cy="1722074"/>
          </a:xfrm>
          <a:prstGeom prst="rect">
            <a:avLst/>
          </a:prstGeom>
          <a:noFill/>
        </p:spPr>
        <p:txBody>
          <a:bodyPr wrap="square" lIns="421940" tIns="0" rIns="0" bIns="0" rtlCol="0">
            <a:spAutoFit/>
          </a:bodyPr>
          <a:lstStyle/>
          <a:p>
            <a:pPr defTabSz="1200855">
              <a:spcAft>
                <a:spcPts val="293"/>
              </a:spcAft>
            </a:pPr>
            <a:r>
              <a:rPr lang="cs-CZ" sz="1563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Rozvoj dopravy </a:t>
            </a:r>
          </a:p>
          <a:p>
            <a:pPr defTabSz="1200855">
              <a:spcAft>
                <a:spcPts val="293"/>
              </a:spcAft>
            </a:pPr>
            <a:r>
              <a:rPr lang="en-US" sz="1563" dirty="0" err="1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Dlouhodob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é problémy v </a:t>
            </a:r>
            <a:r>
              <a:rPr lang="cs-CZ" sz="1563" b="1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napojení na ostatní regiony </a:t>
            </a:r>
            <a:r>
              <a:rPr lang="cs-CZ" sz="1563" dirty="0">
                <a:solidFill>
                  <a:srgbClr val="000000"/>
                </a:solidFill>
                <a:latin typeface="Calibri"/>
                <a:cs typeface="Times New Roman" panose="02020603050405020304" pitchFamily="18" charset="0"/>
              </a:rPr>
              <a:t>jsou způsobeny primárně absencí dálnice. Příhraniční periferní oblasti jsou špatně dostupné i vnitro regionálně, což dále komplikuje jejich ekonomickou transformaci. (např. SO ORP Kraslice). Tyto problémy se nedařilo prostřednictvím fondů EU řešit.</a:t>
            </a:r>
          </a:p>
        </p:txBody>
      </p:sp>
      <p:grpSp>
        <p:nvGrpSpPr>
          <p:cNvPr id="18" name="Group 104">
            <a:extLst>
              <a:ext uri="{FF2B5EF4-FFF2-40B4-BE49-F238E27FC236}">
                <a16:creationId xmlns:a16="http://schemas.microsoft.com/office/drawing/2014/main" id="{A87F281D-B305-923F-35C3-39253EE09BAC}"/>
              </a:ext>
            </a:extLst>
          </p:cNvPr>
          <p:cNvGrpSpPr/>
          <p:nvPr/>
        </p:nvGrpSpPr>
        <p:grpSpPr>
          <a:xfrm>
            <a:off x="6048714" y="2245600"/>
            <a:ext cx="508801" cy="519065"/>
            <a:chOff x="3833707" y="8576949"/>
            <a:chExt cx="342940" cy="360000"/>
          </a:xfrm>
        </p:grpSpPr>
        <p:sp>
          <p:nvSpPr>
            <p:cNvPr id="19" name="Ovál 179">
              <a:extLst>
                <a:ext uri="{FF2B5EF4-FFF2-40B4-BE49-F238E27FC236}">
                  <a16:creationId xmlns:a16="http://schemas.microsoft.com/office/drawing/2014/main" id="{0BD828F2-9B4B-85CC-EBDE-2F404794B9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33707" y="8576949"/>
              <a:ext cx="342940" cy="360000"/>
            </a:xfrm>
            <a:prstGeom prst="ellipse">
              <a:avLst/>
            </a:prstGeom>
            <a:solidFill>
              <a:srgbClr val="FF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200855"/>
              <a:endParaRPr lang="cs-CZ" sz="2344">
                <a:solidFill>
                  <a:prstClr val="white"/>
                </a:solidFill>
                <a:highlight>
                  <a:srgbClr val="FFFF00"/>
                </a:highlight>
                <a:latin typeface="Calibri"/>
              </a:endParaRPr>
            </a:p>
          </p:txBody>
        </p:sp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FEE9C566-EBD4-B4F3-1060-0ACB126704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70344" y="8618702"/>
              <a:ext cx="274352" cy="288000"/>
              <a:chOff x="1876" y="878"/>
              <a:chExt cx="696" cy="696"/>
            </a:xfrm>
          </p:grpSpPr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9F6EAAFB-7ED1-1900-96B7-5B1A2FB5C6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6" y="878"/>
                <a:ext cx="696" cy="696"/>
              </a:xfrm>
              <a:custGeom>
                <a:avLst/>
                <a:gdLst>
                  <a:gd name="T0" fmla="*/ 312 w 696"/>
                  <a:gd name="T1" fmla="*/ 694 h 696"/>
                  <a:gd name="T2" fmla="*/ 212 w 696"/>
                  <a:gd name="T3" fmla="*/ 668 h 696"/>
                  <a:gd name="T4" fmla="*/ 126 w 696"/>
                  <a:gd name="T5" fmla="*/ 616 h 696"/>
                  <a:gd name="T6" fmla="*/ 58 w 696"/>
                  <a:gd name="T7" fmla="*/ 542 h 696"/>
                  <a:gd name="T8" fmla="*/ 16 w 696"/>
                  <a:gd name="T9" fmla="*/ 452 h 696"/>
                  <a:gd name="T10" fmla="*/ 0 w 696"/>
                  <a:gd name="T11" fmla="*/ 348 h 696"/>
                  <a:gd name="T12" fmla="*/ 6 w 696"/>
                  <a:gd name="T13" fmla="*/ 278 h 696"/>
                  <a:gd name="T14" fmla="*/ 42 w 696"/>
                  <a:gd name="T15" fmla="*/ 182 h 696"/>
                  <a:gd name="T16" fmla="*/ 102 w 696"/>
                  <a:gd name="T17" fmla="*/ 102 h 696"/>
                  <a:gd name="T18" fmla="*/ 182 w 696"/>
                  <a:gd name="T19" fmla="*/ 42 h 696"/>
                  <a:gd name="T20" fmla="*/ 278 w 696"/>
                  <a:gd name="T21" fmla="*/ 6 h 696"/>
                  <a:gd name="T22" fmla="*/ 348 w 696"/>
                  <a:gd name="T23" fmla="*/ 0 h 696"/>
                  <a:gd name="T24" fmla="*/ 450 w 696"/>
                  <a:gd name="T25" fmla="*/ 16 h 696"/>
                  <a:gd name="T26" fmla="*/ 542 w 696"/>
                  <a:gd name="T27" fmla="*/ 60 h 696"/>
                  <a:gd name="T28" fmla="*/ 616 w 696"/>
                  <a:gd name="T29" fmla="*/ 126 h 696"/>
                  <a:gd name="T30" fmla="*/ 668 w 696"/>
                  <a:gd name="T31" fmla="*/ 212 h 696"/>
                  <a:gd name="T32" fmla="*/ 694 w 696"/>
                  <a:gd name="T33" fmla="*/ 312 h 696"/>
                  <a:gd name="T34" fmla="*/ 694 w 696"/>
                  <a:gd name="T35" fmla="*/ 384 h 696"/>
                  <a:gd name="T36" fmla="*/ 668 w 696"/>
                  <a:gd name="T37" fmla="*/ 482 h 696"/>
                  <a:gd name="T38" fmla="*/ 616 w 696"/>
                  <a:gd name="T39" fmla="*/ 568 h 696"/>
                  <a:gd name="T40" fmla="*/ 542 w 696"/>
                  <a:gd name="T41" fmla="*/ 636 h 696"/>
                  <a:gd name="T42" fmla="*/ 450 w 696"/>
                  <a:gd name="T43" fmla="*/ 680 h 696"/>
                  <a:gd name="T44" fmla="*/ 348 w 696"/>
                  <a:gd name="T45" fmla="*/ 696 h 696"/>
                  <a:gd name="T46" fmla="*/ 348 w 696"/>
                  <a:gd name="T47" fmla="*/ 18 h 696"/>
                  <a:gd name="T48" fmla="*/ 250 w 696"/>
                  <a:gd name="T49" fmla="*/ 32 h 696"/>
                  <a:gd name="T50" fmla="*/ 162 w 696"/>
                  <a:gd name="T51" fmla="*/ 74 h 696"/>
                  <a:gd name="T52" fmla="*/ 92 w 696"/>
                  <a:gd name="T53" fmla="*/ 138 h 696"/>
                  <a:gd name="T54" fmla="*/ 44 w 696"/>
                  <a:gd name="T55" fmla="*/ 220 h 696"/>
                  <a:gd name="T56" fmla="*/ 18 w 696"/>
                  <a:gd name="T57" fmla="*/ 314 h 696"/>
                  <a:gd name="T58" fmla="*/ 18 w 696"/>
                  <a:gd name="T59" fmla="*/ 382 h 696"/>
                  <a:gd name="T60" fmla="*/ 44 w 696"/>
                  <a:gd name="T61" fmla="*/ 476 h 696"/>
                  <a:gd name="T62" fmla="*/ 92 w 696"/>
                  <a:gd name="T63" fmla="*/ 558 h 696"/>
                  <a:gd name="T64" fmla="*/ 162 w 696"/>
                  <a:gd name="T65" fmla="*/ 622 h 696"/>
                  <a:gd name="T66" fmla="*/ 250 w 696"/>
                  <a:gd name="T67" fmla="*/ 662 h 696"/>
                  <a:gd name="T68" fmla="*/ 348 w 696"/>
                  <a:gd name="T69" fmla="*/ 678 h 696"/>
                  <a:gd name="T70" fmla="*/ 414 w 696"/>
                  <a:gd name="T71" fmla="*/ 672 h 696"/>
                  <a:gd name="T72" fmla="*/ 504 w 696"/>
                  <a:gd name="T73" fmla="*/ 638 h 696"/>
                  <a:gd name="T74" fmla="*/ 580 w 696"/>
                  <a:gd name="T75" fmla="*/ 582 h 696"/>
                  <a:gd name="T76" fmla="*/ 638 w 696"/>
                  <a:gd name="T77" fmla="*/ 504 h 696"/>
                  <a:gd name="T78" fmla="*/ 670 w 696"/>
                  <a:gd name="T79" fmla="*/ 414 h 696"/>
                  <a:gd name="T80" fmla="*/ 678 w 696"/>
                  <a:gd name="T81" fmla="*/ 348 h 696"/>
                  <a:gd name="T82" fmla="*/ 662 w 696"/>
                  <a:gd name="T83" fmla="*/ 250 h 696"/>
                  <a:gd name="T84" fmla="*/ 622 w 696"/>
                  <a:gd name="T85" fmla="*/ 164 h 696"/>
                  <a:gd name="T86" fmla="*/ 558 w 696"/>
                  <a:gd name="T87" fmla="*/ 94 h 696"/>
                  <a:gd name="T88" fmla="*/ 476 w 696"/>
                  <a:gd name="T89" fmla="*/ 44 h 696"/>
                  <a:gd name="T90" fmla="*/ 382 w 696"/>
                  <a:gd name="T91" fmla="*/ 2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96" h="696">
                    <a:moveTo>
                      <a:pt x="348" y="696"/>
                    </a:moveTo>
                    <a:lnTo>
                      <a:pt x="348" y="696"/>
                    </a:lnTo>
                    <a:lnTo>
                      <a:pt x="312" y="694"/>
                    </a:lnTo>
                    <a:lnTo>
                      <a:pt x="278" y="688"/>
                    </a:lnTo>
                    <a:lnTo>
                      <a:pt x="244" y="680"/>
                    </a:lnTo>
                    <a:lnTo>
                      <a:pt x="212" y="668"/>
                    </a:lnTo>
                    <a:lnTo>
                      <a:pt x="182" y="654"/>
                    </a:lnTo>
                    <a:lnTo>
                      <a:pt x="152" y="636"/>
                    </a:lnTo>
                    <a:lnTo>
                      <a:pt x="126" y="616"/>
                    </a:lnTo>
                    <a:lnTo>
                      <a:pt x="102" y="594"/>
                    </a:lnTo>
                    <a:lnTo>
                      <a:pt x="78" y="568"/>
                    </a:lnTo>
                    <a:lnTo>
                      <a:pt x="58" y="542"/>
                    </a:lnTo>
                    <a:lnTo>
                      <a:pt x="42" y="514"/>
                    </a:lnTo>
                    <a:lnTo>
                      <a:pt x="26" y="482"/>
                    </a:lnTo>
                    <a:lnTo>
                      <a:pt x="16" y="452"/>
                    </a:lnTo>
                    <a:lnTo>
                      <a:pt x="6" y="418"/>
                    </a:lnTo>
                    <a:lnTo>
                      <a:pt x="2" y="384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2" y="312"/>
                    </a:lnTo>
                    <a:lnTo>
                      <a:pt x="6" y="278"/>
                    </a:lnTo>
                    <a:lnTo>
                      <a:pt x="16" y="244"/>
                    </a:lnTo>
                    <a:lnTo>
                      <a:pt x="26" y="212"/>
                    </a:lnTo>
                    <a:lnTo>
                      <a:pt x="42" y="182"/>
                    </a:lnTo>
                    <a:lnTo>
                      <a:pt x="58" y="154"/>
                    </a:lnTo>
                    <a:lnTo>
                      <a:pt x="78" y="126"/>
                    </a:lnTo>
                    <a:lnTo>
                      <a:pt x="102" y="102"/>
                    </a:lnTo>
                    <a:lnTo>
                      <a:pt x="126" y="80"/>
                    </a:lnTo>
                    <a:lnTo>
                      <a:pt x="152" y="60"/>
                    </a:lnTo>
                    <a:lnTo>
                      <a:pt x="182" y="42"/>
                    </a:lnTo>
                    <a:lnTo>
                      <a:pt x="212" y="28"/>
                    </a:lnTo>
                    <a:lnTo>
                      <a:pt x="244" y="16"/>
                    </a:lnTo>
                    <a:lnTo>
                      <a:pt x="278" y="6"/>
                    </a:lnTo>
                    <a:lnTo>
                      <a:pt x="312" y="2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82" y="2"/>
                    </a:lnTo>
                    <a:lnTo>
                      <a:pt x="418" y="6"/>
                    </a:lnTo>
                    <a:lnTo>
                      <a:pt x="450" y="16"/>
                    </a:lnTo>
                    <a:lnTo>
                      <a:pt x="482" y="28"/>
                    </a:lnTo>
                    <a:lnTo>
                      <a:pt x="514" y="42"/>
                    </a:lnTo>
                    <a:lnTo>
                      <a:pt x="542" y="60"/>
                    </a:lnTo>
                    <a:lnTo>
                      <a:pt x="568" y="80"/>
                    </a:lnTo>
                    <a:lnTo>
                      <a:pt x="594" y="102"/>
                    </a:lnTo>
                    <a:lnTo>
                      <a:pt x="616" y="126"/>
                    </a:lnTo>
                    <a:lnTo>
                      <a:pt x="636" y="154"/>
                    </a:lnTo>
                    <a:lnTo>
                      <a:pt x="654" y="182"/>
                    </a:lnTo>
                    <a:lnTo>
                      <a:pt x="668" y="212"/>
                    </a:lnTo>
                    <a:lnTo>
                      <a:pt x="680" y="244"/>
                    </a:lnTo>
                    <a:lnTo>
                      <a:pt x="688" y="278"/>
                    </a:lnTo>
                    <a:lnTo>
                      <a:pt x="694" y="312"/>
                    </a:lnTo>
                    <a:lnTo>
                      <a:pt x="696" y="348"/>
                    </a:lnTo>
                    <a:lnTo>
                      <a:pt x="696" y="348"/>
                    </a:lnTo>
                    <a:lnTo>
                      <a:pt x="694" y="384"/>
                    </a:lnTo>
                    <a:lnTo>
                      <a:pt x="688" y="418"/>
                    </a:lnTo>
                    <a:lnTo>
                      <a:pt x="680" y="452"/>
                    </a:lnTo>
                    <a:lnTo>
                      <a:pt x="668" y="482"/>
                    </a:lnTo>
                    <a:lnTo>
                      <a:pt x="654" y="514"/>
                    </a:lnTo>
                    <a:lnTo>
                      <a:pt x="636" y="542"/>
                    </a:lnTo>
                    <a:lnTo>
                      <a:pt x="616" y="568"/>
                    </a:lnTo>
                    <a:lnTo>
                      <a:pt x="594" y="594"/>
                    </a:lnTo>
                    <a:lnTo>
                      <a:pt x="568" y="616"/>
                    </a:lnTo>
                    <a:lnTo>
                      <a:pt x="542" y="636"/>
                    </a:lnTo>
                    <a:lnTo>
                      <a:pt x="514" y="654"/>
                    </a:lnTo>
                    <a:lnTo>
                      <a:pt x="482" y="668"/>
                    </a:lnTo>
                    <a:lnTo>
                      <a:pt x="450" y="680"/>
                    </a:lnTo>
                    <a:lnTo>
                      <a:pt x="418" y="688"/>
                    </a:lnTo>
                    <a:lnTo>
                      <a:pt x="382" y="694"/>
                    </a:lnTo>
                    <a:lnTo>
                      <a:pt x="348" y="696"/>
                    </a:lnTo>
                    <a:lnTo>
                      <a:pt x="348" y="696"/>
                    </a:lnTo>
                    <a:close/>
                    <a:moveTo>
                      <a:pt x="348" y="18"/>
                    </a:moveTo>
                    <a:lnTo>
                      <a:pt x="348" y="18"/>
                    </a:lnTo>
                    <a:lnTo>
                      <a:pt x="314" y="20"/>
                    </a:lnTo>
                    <a:lnTo>
                      <a:pt x="280" y="24"/>
                    </a:lnTo>
                    <a:lnTo>
                      <a:pt x="250" y="32"/>
                    </a:lnTo>
                    <a:lnTo>
                      <a:pt x="218" y="44"/>
                    </a:lnTo>
                    <a:lnTo>
                      <a:pt x="190" y="58"/>
                    </a:lnTo>
                    <a:lnTo>
                      <a:pt x="162" y="74"/>
                    </a:lnTo>
                    <a:lnTo>
                      <a:pt x="138" y="94"/>
                    </a:lnTo>
                    <a:lnTo>
                      <a:pt x="114" y="114"/>
                    </a:lnTo>
                    <a:lnTo>
                      <a:pt x="92" y="138"/>
                    </a:lnTo>
                    <a:lnTo>
                      <a:pt x="74" y="164"/>
                    </a:lnTo>
                    <a:lnTo>
                      <a:pt x="58" y="190"/>
                    </a:lnTo>
                    <a:lnTo>
                      <a:pt x="44" y="220"/>
                    </a:lnTo>
                    <a:lnTo>
                      <a:pt x="32" y="250"/>
                    </a:lnTo>
                    <a:lnTo>
                      <a:pt x="24" y="282"/>
                    </a:lnTo>
                    <a:lnTo>
                      <a:pt x="18" y="314"/>
                    </a:lnTo>
                    <a:lnTo>
                      <a:pt x="18" y="348"/>
                    </a:lnTo>
                    <a:lnTo>
                      <a:pt x="18" y="348"/>
                    </a:lnTo>
                    <a:lnTo>
                      <a:pt x="18" y="382"/>
                    </a:lnTo>
                    <a:lnTo>
                      <a:pt x="24" y="414"/>
                    </a:lnTo>
                    <a:lnTo>
                      <a:pt x="32" y="446"/>
                    </a:lnTo>
                    <a:lnTo>
                      <a:pt x="44" y="476"/>
                    </a:lnTo>
                    <a:lnTo>
                      <a:pt x="58" y="504"/>
                    </a:lnTo>
                    <a:lnTo>
                      <a:pt x="74" y="532"/>
                    </a:lnTo>
                    <a:lnTo>
                      <a:pt x="92" y="558"/>
                    </a:lnTo>
                    <a:lnTo>
                      <a:pt x="114" y="582"/>
                    </a:lnTo>
                    <a:lnTo>
                      <a:pt x="138" y="602"/>
                    </a:lnTo>
                    <a:lnTo>
                      <a:pt x="162" y="622"/>
                    </a:lnTo>
                    <a:lnTo>
                      <a:pt x="190" y="638"/>
                    </a:lnTo>
                    <a:lnTo>
                      <a:pt x="218" y="652"/>
                    </a:lnTo>
                    <a:lnTo>
                      <a:pt x="250" y="662"/>
                    </a:lnTo>
                    <a:lnTo>
                      <a:pt x="280" y="672"/>
                    </a:lnTo>
                    <a:lnTo>
                      <a:pt x="314" y="676"/>
                    </a:lnTo>
                    <a:lnTo>
                      <a:pt x="348" y="678"/>
                    </a:lnTo>
                    <a:lnTo>
                      <a:pt x="348" y="678"/>
                    </a:lnTo>
                    <a:lnTo>
                      <a:pt x="382" y="676"/>
                    </a:lnTo>
                    <a:lnTo>
                      <a:pt x="414" y="672"/>
                    </a:lnTo>
                    <a:lnTo>
                      <a:pt x="446" y="662"/>
                    </a:lnTo>
                    <a:lnTo>
                      <a:pt x="476" y="652"/>
                    </a:lnTo>
                    <a:lnTo>
                      <a:pt x="504" y="638"/>
                    </a:lnTo>
                    <a:lnTo>
                      <a:pt x="532" y="622"/>
                    </a:lnTo>
                    <a:lnTo>
                      <a:pt x="558" y="602"/>
                    </a:lnTo>
                    <a:lnTo>
                      <a:pt x="580" y="582"/>
                    </a:lnTo>
                    <a:lnTo>
                      <a:pt x="602" y="558"/>
                    </a:lnTo>
                    <a:lnTo>
                      <a:pt x="622" y="532"/>
                    </a:lnTo>
                    <a:lnTo>
                      <a:pt x="638" y="504"/>
                    </a:lnTo>
                    <a:lnTo>
                      <a:pt x="652" y="476"/>
                    </a:lnTo>
                    <a:lnTo>
                      <a:pt x="662" y="446"/>
                    </a:lnTo>
                    <a:lnTo>
                      <a:pt x="670" y="414"/>
                    </a:lnTo>
                    <a:lnTo>
                      <a:pt x="676" y="382"/>
                    </a:lnTo>
                    <a:lnTo>
                      <a:pt x="678" y="348"/>
                    </a:lnTo>
                    <a:lnTo>
                      <a:pt x="678" y="348"/>
                    </a:lnTo>
                    <a:lnTo>
                      <a:pt x="676" y="314"/>
                    </a:lnTo>
                    <a:lnTo>
                      <a:pt x="670" y="282"/>
                    </a:lnTo>
                    <a:lnTo>
                      <a:pt x="662" y="250"/>
                    </a:lnTo>
                    <a:lnTo>
                      <a:pt x="652" y="220"/>
                    </a:lnTo>
                    <a:lnTo>
                      <a:pt x="638" y="190"/>
                    </a:lnTo>
                    <a:lnTo>
                      <a:pt x="622" y="164"/>
                    </a:lnTo>
                    <a:lnTo>
                      <a:pt x="602" y="138"/>
                    </a:lnTo>
                    <a:lnTo>
                      <a:pt x="580" y="114"/>
                    </a:lnTo>
                    <a:lnTo>
                      <a:pt x="558" y="94"/>
                    </a:lnTo>
                    <a:lnTo>
                      <a:pt x="532" y="74"/>
                    </a:lnTo>
                    <a:lnTo>
                      <a:pt x="504" y="58"/>
                    </a:lnTo>
                    <a:lnTo>
                      <a:pt x="476" y="44"/>
                    </a:lnTo>
                    <a:lnTo>
                      <a:pt x="446" y="32"/>
                    </a:lnTo>
                    <a:lnTo>
                      <a:pt x="414" y="24"/>
                    </a:lnTo>
                    <a:lnTo>
                      <a:pt x="382" y="20"/>
                    </a:lnTo>
                    <a:lnTo>
                      <a:pt x="348" y="18"/>
                    </a:lnTo>
                    <a:lnTo>
                      <a:pt x="348" y="18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2D453993-E4D5-B700-6F11-5E7EE1D54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1050"/>
                <a:ext cx="188" cy="188"/>
              </a:xfrm>
              <a:custGeom>
                <a:avLst/>
                <a:gdLst>
                  <a:gd name="T0" fmla="*/ 78 w 188"/>
                  <a:gd name="T1" fmla="*/ 188 h 188"/>
                  <a:gd name="T2" fmla="*/ 66 w 188"/>
                  <a:gd name="T3" fmla="*/ 176 h 188"/>
                  <a:gd name="T4" fmla="*/ 164 w 188"/>
                  <a:gd name="T5" fmla="*/ 78 h 188"/>
                  <a:gd name="T6" fmla="*/ 112 w 188"/>
                  <a:gd name="T7" fmla="*/ 26 h 188"/>
                  <a:gd name="T8" fmla="*/ 14 w 188"/>
                  <a:gd name="T9" fmla="*/ 124 h 188"/>
                  <a:gd name="T10" fmla="*/ 0 w 188"/>
                  <a:gd name="T11" fmla="*/ 112 h 188"/>
                  <a:gd name="T12" fmla="*/ 112 w 188"/>
                  <a:gd name="T13" fmla="*/ 0 h 188"/>
                  <a:gd name="T14" fmla="*/ 188 w 188"/>
                  <a:gd name="T15" fmla="*/ 78 h 188"/>
                  <a:gd name="T16" fmla="*/ 78 w 188"/>
                  <a:gd name="T17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8">
                    <a:moveTo>
                      <a:pt x="78" y="188"/>
                    </a:moveTo>
                    <a:lnTo>
                      <a:pt x="66" y="176"/>
                    </a:lnTo>
                    <a:lnTo>
                      <a:pt x="164" y="78"/>
                    </a:lnTo>
                    <a:lnTo>
                      <a:pt x="112" y="26"/>
                    </a:lnTo>
                    <a:lnTo>
                      <a:pt x="14" y="124"/>
                    </a:lnTo>
                    <a:lnTo>
                      <a:pt x="0" y="112"/>
                    </a:lnTo>
                    <a:lnTo>
                      <a:pt x="112" y="0"/>
                    </a:lnTo>
                    <a:lnTo>
                      <a:pt x="188" y="78"/>
                    </a:lnTo>
                    <a:lnTo>
                      <a:pt x="78" y="188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758CE76A-6484-6D0D-9D10-0B539F50C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" y="1050"/>
                <a:ext cx="188" cy="188"/>
              </a:xfrm>
              <a:custGeom>
                <a:avLst/>
                <a:gdLst>
                  <a:gd name="T0" fmla="*/ 110 w 188"/>
                  <a:gd name="T1" fmla="*/ 188 h 188"/>
                  <a:gd name="T2" fmla="*/ 0 w 188"/>
                  <a:gd name="T3" fmla="*/ 78 h 188"/>
                  <a:gd name="T4" fmla="*/ 78 w 188"/>
                  <a:gd name="T5" fmla="*/ 0 h 188"/>
                  <a:gd name="T6" fmla="*/ 188 w 188"/>
                  <a:gd name="T7" fmla="*/ 112 h 188"/>
                  <a:gd name="T8" fmla="*/ 176 w 188"/>
                  <a:gd name="T9" fmla="*/ 124 h 188"/>
                  <a:gd name="T10" fmla="*/ 78 w 188"/>
                  <a:gd name="T11" fmla="*/ 26 h 188"/>
                  <a:gd name="T12" fmla="*/ 26 w 188"/>
                  <a:gd name="T13" fmla="*/ 78 h 188"/>
                  <a:gd name="T14" fmla="*/ 124 w 188"/>
                  <a:gd name="T15" fmla="*/ 176 h 188"/>
                  <a:gd name="T16" fmla="*/ 110 w 188"/>
                  <a:gd name="T17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8">
                    <a:moveTo>
                      <a:pt x="110" y="188"/>
                    </a:moveTo>
                    <a:lnTo>
                      <a:pt x="0" y="78"/>
                    </a:lnTo>
                    <a:lnTo>
                      <a:pt x="78" y="0"/>
                    </a:lnTo>
                    <a:lnTo>
                      <a:pt x="188" y="112"/>
                    </a:lnTo>
                    <a:lnTo>
                      <a:pt x="176" y="124"/>
                    </a:lnTo>
                    <a:lnTo>
                      <a:pt x="78" y="26"/>
                    </a:lnTo>
                    <a:lnTo>
                      <a:pt x="26" y="78"/>
                    </a:lnTo>
                    <a:lnTo>
                      <a:pt x="124" y="176"/>
                    </a:lnTo>
                    <a:lnTo>
                      <a:pt x="110" y="188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6A52F55B-A72C-87A5-D184-65ABD5096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" y="1214"/>
                <a:ext cx="188" cy="186"/>
              </a:xfrm>
              <a:custGeom>
                <a:avLst/>
                <a:gdLst>
                  <a:gd name="T0" fmla="*/ 78 w 188"/>
                  <a:gd name="T1" fmla="*/ 186 h 186"/>
                  <a:gd name="T2" fmla="*/ 0 w 188"/>
                  <a:gd name="T3" fmla="*/ 110 h 186"/>
                  <a:gd name="T4" fmla="*/ 110 w 188"/>
                  <a:gd name="T5" fmla="*/ 0 h 186"/>
                  <a:gd name="T6" fmla="*/ 124 w 188"/>
                  <a:gd name="T7" fmla="*/ 12 h 186"/>
                  <a:gd name="T8" fmla="*/ 26 w 188"/>
                  <a:gd name="T9" fmla="*/ 110 h 186"/>
                  <a:gd name="T10" fmla="*/ 78 w 188"/>
                  <a:gd name="T11" fmla="*/ 162 h 186"/>
                  <a:gd name="T12" fmla="*/ 176 w 188"/>
                  <a:gd name="T13" fmla="*/ 64 h 186"/>
                  <a:gd name="T14" fmla="*/ 188 w 188"/>
                  <a:gd name="T15" fmla="*/ 76 h 186"/>
                  <a:gd name="T16" fmla="*/ 78 w 188"/>
                  <a:gd name="T17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6">
                    <a:moveTo>
                      <a:pt x="78" y="186"/>
                    </a:moveTo>
                    <a:lnTo>
                      <a:pt x="0" y="110"/>
                    </a:lnTo>
                    <a:lnTo>
                      <a:pt x="110" y="0"/>
                    </a:lnTo>
                    <a:lnTo>
                      <a:pt x="124" y="12"/>
                    </a:lnTo>
                    <a:lnTo>
                      <a:pt x="26" y="110"/>
                    </a:lnTo>
                    <a:lnTo>
                      <a:pt x="78" y="162"/>
                    </a:lnTo>
                    <a:lnTo>
                      <a:pt x="176" y="64"/>
                    </a:lnTo>
                    <a:lnTo>
                      <a:pt x="188" y="76"/>
                    </a:lnTo>
                    <a:lnTo>
                      <a:pt x="78" y="186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25" name="Line 18">
                <a:extLst>
                  <a:ext uri="{FF2B5EF4-FFF2-40B4-BE49-F238E27FC236}">
                    <a16:creationId xmlns:a16="http://schemas.microsoft.com/office/drawing/2014/main" id="{64FDC890-7A2C-421A-8F52-C51AC063E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8" y="122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26" name="Line 19">
                <a:extLst>
                  <a:ext uri="{FF2B5EF4-FFF2-40B4-BE49-F238E27FC236}">
                    <a16:creationId xmlns:a16="http://schemas.microsoft.com/office/drawing/2014/main" id="{6F795DEC-29D4-22BB-EC81-8CDD40B0D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8" y="1226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27" name="Line 20">
                <a:extLst>
                  <a:ext uri="{FF2B5EF4-FFF2-40B4-BE49-F238E27FC236}">
                    <a16:creationId xmlns:a16="http://schemas.microsoft.com/office/drawing/2014/main" id="{DFC4E451-2578-AB34-C3E2-825868F119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4" y="129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28" name="Line 21">
                <a:extLst>
                  <a:ext uri="{FF2B5EF4-FFF2-40B4-BE49-F238E27FC236}">
                    <a16:creationId xmlns:a16="http://schemas.microsoft.com/office/drawing/2014/main" id="{8191853C-4A79-A6EC-A66F-942790682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4" y="1290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29" name="Line 22">
                <a:extLst>
                  <a:ext uri="{FF2B5EF4-FFF2-40B4-BE49-F238E27FC236}">
                    <a16:creationId xmlns:a16="http://schemas.microsoft.com/office/drawing/2014/main" id="{9300F9F5-0823-46E2-B49A-5CFE8140A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122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30" name="Line 23">
                <a:extLst>
                  <a:ext uri="{FF2B5EF4-FFF2-40B4-BE49-F238E27FC236}">
                    <a16:creationId xmlns:a16="http://schemas.microsoft.com/office/drawing/2014/main" id="{E681ABA0-4B7E-B67A-0ADF-FB733BDB24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1226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31" name="Line 24">
                <a:extLst>
                  <a:ext uri="{FF2B5EF4-FFF2-40B4-BE49-F238E27FC236}">
                    <a16:creationId xmlns:a16="http://schemas.microsoft.com/office/drawing/2014/main" id="{A6CA9091-E927-7A8E-6D0F-AFD429A26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4" y="1162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32" name="Line 25">
                <a:extLst>
                  <a:ext uri="{FF2B5EF4-FFF2-40B4-BE49-F238E27FC236}">
                    <a16:creationId xmlns:a16="http://schemas.microsoft.com/office/drawing/2014/main" id="{1CD6533F-DE0E-791A-2B9D-E2DE3F031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4" y="116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C0B77317-6A51-8A1C-AF1B-63F47B458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1214"/>
                <a:ext cx="188" cy="186"/>
              </a:xfrm>
              <a:custGeom>
                <a:avLst/>
                <a:gdLst>
                  <a:gd name="T0" fmla="*/ 112 w 188"/>
                  <a:gd name="T1" fmla="*/ 186 h 186"/>
                  <a:gd name="T2" fmla="*/ 0 w 188"/>
                  <a:gd name="T3" fmla="*/ 76 h 186"/>
                  <a:gd name="T4" fmla="*/ 14 w 188"/>
                  <a:gd name="T5" fmla="*/ 64 h 186"/>
                  <a:gd name="T6" fmla="*/ 112 w 188"/>
                  <a:gd name="T7" fmla="*/ 162 h 186"/>
                  <a:gd name="T8" fmla="*/ 164 w 188"/>
                  <a:gd name="T9" fmla="*/ 110 h 186"/>
                  <a:gd name="T10" fmla="*/ 66 w 188"/>
                  <a:gd name="T11" fmla="*/ 12 h 186"/>
                  <a:gd name="T12" fmla="*/ 78 w 188"/>
                  <a:gd name="T13" fmla="*/ 0 h 186"/>
                  <a:gd name="T14" fmla="*/ 188 w 188"/>
                  <a:gd name="T15" fmla="*/ 110 h 186"/>
                  <a:gd name="T16" fmla="*/ 112 w 188"/>
                  <a:gd name="T17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6">
                    <a:moveTo>
                      <a:pt x="112" y="186"/>
                    </a:moveTo>
                    <a:lnTo>
                      <a:pt x="0" y="76"/>
                    </a:lnTo>
                    <a:lnTo>
                      <a:pt x="14" y="64"/>
                    </a:lnTo>
                    <a:lnTo>
                      <a:pt x="112" y="162"/>
                    </a:lnTo>
                    <a:lnTo>
                      <a:pt x="164" y="110"/>
                    </a:lnTo>
                    <a:lnTo>
                      <a:pt x="66" y="12"/>
                    </a:lnTo>
                    <a:lnTo>
                      <a:pt x="78" y="0"/>
                    </a:lnTo>
                    <a:lnTo>
                      <a:pt x="188" y="110"/>
                    </a:lnTo>
                    <a:lnTo>
                      <a:pt x="112" y="186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</p:grpSp>
      </p:grpSp>
      <p:grpSp>
        <p:nvGrpSpPr>
          <p:cNvPr id="35" name="Group 104">
            <a:extLst>
              <a:ext uri="{FF2B5EF4-FFF2-40B4-BE49-F238E27FC236}">
                <a16:creationId xmlns:a16="http://schemas.microsoft.com/office/drawing/2014/main" id="{31E02D10-7295-1C05-1D62-A58352A13257}"/>
              </a:ext>
            </a:extLst>
          </p:cNvPr>
          <p:cNvGrpSpPr/>
          <p:nvPr/>
        </p:nvGrpSpPr>
        <p:grpSpPr>
          <a:xfrm>
            <a:off x="6019014" y="4413625"/>
            <a:ext cx="491098" cy="519064"/>
            <a:chOff x="3833707" y="8576949"/>
            <a:chExt cx="342940" cy="360000"/>
          </a:xfrm>
        </p:grpSpPr>
        <p:sp>
          <p:nvSpPr>
            <p:cNvPr id="36" name="Ovál 179">
              <a:extLst>
                <a:ext uri="{FF2B5EF4-FFF2-40B4-BE49-F238E27FC236}">
                  <a16:creationId xmlns:a16="http://schemas.microsoft.com/office/drawing/2014/main" id="{F6AEE84E-3262-C849-76CB-5D61A379A4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33707" y="8576949"/>
              <a:ext cx="342940" cy="360000"/>
            </a:xfrm>
            <a:prstGeom prst="ellipse">
              <a:avLst/>
            </a:prstGeom>
            <a:solidFill>
              <a:srgbClr val="FF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200855"/>
              <a:endParaRPr lang="cs-CZ" sz="2344">
                <a:solidFill>
                  <a:prstClr val="white"/>
                </a:solidFill>
                <a:highlight>
                  <a:srgbClr val="FFFF00"/>
                </a:highlight>
                <a:latin typeface="Calibri"/>
              </a:endParaRPr>
            </a:p>
          </p:txBody>
        </p: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id="{F7F944FD-F79A-D161-834A-F929A5F8476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70344" y="8618702"/>
              <a:ext cx="274352" cy="288000"/>
              <a:chOff x="1876" y="878"/>
              <a:chExt cx="696" cy="696"/>
            </a:xfrm>
          </p:grpSpPr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id="{4E4EB882-B4F9-2EF9-6A90-C3B4F35656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6" y="878"/>
                <a:ext cx="696" cy="696"/>
              </a:xfrm>
              <a:custGeom>
                <a:avLst/>
                <a:gdLst>
                  <a:gd name="T0" fmla="*/ 312 w 696"/>
                  <a:gd name="T1" fmla="*/ 694 h 696"/>
                  <a:gd name="T2" fmla="*/ 212 w 696"/>
                  <a:gd name="T3" fmla="*/ 668 h 696"/>
                  <a:gd name="T4" fmla="*/ 126 w 696"/>
                  <a:gd name="T5" fmla="*/ 616 h 696"/>
                  <a:gd name="T6" fmla="*/ 58 w 696"/>
                  <a:gd name="T7" fmla="*/ 542 h 696"/>
                  <a:gd name="T8" fmla="*/ 16 w 696"/>
                  <a:gd name="T9" fmla="*/ 452 h 696"/>
                  <a:gd name="T10" fmla="*/ 0 w 696"/>
                  <a:gd name="T11" fmla="*/ 348 h 696"/>
                  <a:gd name="T12" fmla="*/ 6 w 696"/>
                  <a:gd name="T13" fmla="*/ 278 h 696"/>
                  <a:gd name="T14" fmla="*/ 42 w 696"/>
                  <a:gd name="T15" fmla="*/ 182 h 696"/>
                  <a:gd name="T16" fmla="*/ 102 w 696"/>
                  <a:gd name="T17" fmla="*/ 102 h 696"/>
                  <a:gd name="T18" fmla="*/ 182 w 696"/>
                  <a:gd name="T19" fmla="*/ 42 h 696"/>
                  <a:gd name="T20" fmla="*/ 278 w 696"/>
                  <a:gd name="T21" fmla="*/ 6 h 696"/>
                  <a:gd name="T22" fmla="*/ 348 w 696"/>
                  <a:gd name="T23" fmla="*/ 0 h 696"/>
                  <a:gd name="T24" fmla="*/ 450 w 696"/>
                  <a:gd name="T25" fmla="*/ 16 h 696"/>
                  <a:gd name="T26" fmla="*/ 542 w 696"/>
                  <a:gd name="T27" fmla="*/ 60 h 696"/>
                  <a:gd name="T28" fmla="*/ 616 w 696"/>
                  <a:gd name="T29" fmla="*/ 126 h 696"/>
                  <a:gd name="T30" fmla="*/ 668 w 696"/>
                  <a:gd name="T31" fmla="*/ 212 h 696"/>
                  <a:gd name="T32" fmla="*/ 694 w 696"/>
                  <a:gd name="T33" fmla="*/ 312 h 696"/>
                  <a:gd name="T34" fmla="*/ 694 w 696"/>
                  <a:gd name="T35" fmla="*/ 384 h 696"/>
                  <a:gd name="T36" fmla="*/ 668 w 696"/>
                  <a:gd name="T37" fmla="*/ 482 h 696"/>
                  <a:gd name="T38" fmla="*/ 616 w 696"/>
                  <a:gd name="T39" fmla="*/ 568 h 696"/>
                  <a:gd name="T40" fmla="*/ 542 w 696"/>
                  <a:gd name="T41" fmla="*/ 636 h 696"/>
                  <a:gd name="T42" fmla="*/ 450 w 696"/>
                  <a:gd name="T43" fmla="*/ 680 h 696"/>
                  <a:gd name="T44" fmla="*/ 348 w 696"/>
                  <a:gd name="T45" fmla="*/ 696 h 696"/>
                  <a:gd name="T46" fmla="*/ 348 w 696"/>
                  <a:gd name="T47" fmla="*/ 18 h 696"/>
                  <a:gd name="T48" fmla="*/ 250 w 696"/>
                  <a:gd name="T49" fmla="*/ 32 h 696"/>
                  <a:gd name="T50" fmla="*/ 162 w 696"/>
                  <a:gd name="T51" fmla="*/ 74 h 696"/>
                  <a:gd name="T52" fmla="*/ 92 w 696"/>
                  <a:gd name="T53" fmla="*/ 138 h 696"/>
                  <a:gd name="T54" fmla="*/ 44 w 696"/>
                  <a:gd name="T55" fmla="*/ 220 h 696"/>
                  <a:gd name="T56" fmla="*/ 18 w 696"/>
                  <a:gd name="T57" fmla="*/ 314 h 696"/>
                  <a:gd name="T58" fmla="*/ 18 w 696"/>
                  <a:gd name="T59" fmla="*/ 382 h 696"/>
                  <a:gd name="T60" fmla="*/ 44 w 696"/>
                  <a:gd name="T61" fmla="*/ 476 h 696"/>
                  <a:gd name="T62" fmla="*/ 92 w 696"/>
                  <a:gd name="T63" fmla="*/ 558 h 696"/>
                  <a:gd name="T64" fmla="*/ 162 w 696"/>
                  <a:gd name="T65" fmla="*/ 622 h 696"/>
                  <a:gd name="T66" fmla="*/ 250 w 696"/>
                  <a:gd name="T67" fmla="*/ 662 h 696"/>
                  <a:gd name="T68" fmla="*/ 348 w 696"/>
                  <a:gd name="T69" fmla="*/ 678 h 696"/>
                  <a:gd name="T70" fmla="*/ 414 w 696"/>
                  <a:gd name="T71" fmla="*/ 672 h 696"/>
                  <a:gd name="T72" fmla="*/ 504 w 696"/>
                  <a:gd name="T73" fmla="*/ 638 h 696"/>
                  <a:gd name="T74" fmla="*/ 580 w 696"/>
                  <a:gd name="T75" fmla="*/ 582 h 696"/>
                  <a:gd name="T76" fmla="*/ 638 w 696"/>
                  <a:gd name="T77" fmla="*/ 504 h 696"/>
                  <a:gd name="T78" fmla="*/ 670 w 696"/>
                  <a:gd name="T79" fmla="*/ 414 h 696"/>
                  <a:gd name="T80" fmla="*/ 678 w 696"/>
                  <a:gd name="T81" fmla="*/ 348 h 696"/>
                  <a:gd name="T82" fmla="*/ 662 w 696"/>
                  <a:gd name="T83" fmla="*/ 250 h 696"/>
                  <a:gd name="T84" fmla="*/ 622 w 696"/>
                  <a:gd name="T85" fmla="*/ 164 h 696"/>
                  <a:gd name="T86" fmla="*/ 558 w 696"/>
                  <a:gd name="T87" fmla="*/ 94 h 696"/>
                  <a:gd name="T88" fmla="*/ 476 w 696"/>
                  <a:gd name="T89" fmla="*/ 44 h 696"/>
                  <a:gd name="T90" fmla="*/ 382 w 696"/>
                  <a:gd name="T91" fmla="*/ 2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96" h="696">
                    <a:moveTo>
                      <a:pt x="348" y="696"/>
                    </a:moveTo>
                    <a:lnTo>
                      <a:pt x="348" y="696"/>
                    </a:lnTo>
                    <a:lnTo>
                      <a:pt x="312" y="694"/>
                    </a:lnTo>
                    <a:lnTo>
                      <a:pt x="278" y="688"/>
                    </a:lnTo>
                    <a:lnTo>
                      <a:pt x="244" y="680"/>
                    </a:lnTo>
                    <a:lnTo>
                      <a:pt x="212" y="668"/>
                    </a:lnTo>
                    <a:lnTo>
                      <a:pt x="182" y="654"/>
                    </a:lnTo>
                    <a:lnTo>
                      <a:pt x="152" y="636"/>
                    </a:lnTo>
                    <a:lnTo>
                      <a:pt x="126" y="616"/>
                    </a:lnTo>
                    <a:lnTo>
                      <a:pt x="102" y="594"/>
                    </a:lnTo>
                    <a:lnTo>
                      <a:pt x="78" y="568"/>
                    </a:lnTo>
                    <a:lnTo>
                      <a:pt x="58" y="542"/>
                    </a:lnTo>
                    <a:lnTo>
                      <a:pt x="42" y="514"/>
                    </a:lnTo>
                    <a:lnTo>
                      <a:pt x="26" y="482"/>
                    </a:lnTo>
                    <a:lnTo>
                      <a:pt x="16" y="452"/>
                    </a:lnTo>
                    <a:lnTo>
                      <a:pt x="6" y="418"/>
                    </a:lnTo>
                    <a:lnTo>
                      <a:pt x="2" y="384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2" y="312"/>
                    </a:lnTo>
                    <a:lnTo>
                      <a:pt x="6" y="278"/>
                    </a:lnTo>
                    <a:lnTo>
                      <a:pt x="16" y="244"/>
                    </a:lnTo>
                    <a:lnTo>
                      <a:pt x="26" y="212"/>
                    </a:lnTo>
                    <a:lnTo>
                      <a:pt x="42" y="182"/>
                    </a:lnTo>
                    <a:lnTo>
                      <a:pt x="58" y="154"/>
                    </a:lnTo>
                    <a:lnTo>
                      <a:pt x="78" y="126"/>
                    </a:lnTo>
                    <a:lnTo>
                      <a:pt x="102" y="102"/>
                    </a:lnTo>
                    <a:lnTo>
                      <a:pt x="126" y="80"/>
                    </a:lnTo>
                    <a:lnTo>
                      <a:pt x="152" y="60"/>
                    </a:lnTo>
                    <a:lnTo>
                      <a:pt x="182" y="42"/>
                    </a:lnTo>
                    <a:lnTo>
                      <a:pt x="212" y="28"/>
                    </a:lnTo>
                    <a:lnTo>
                      <a:pt x="244" y="16"/>
                    </a:lnTo>
                    <a:lnTo>
                      <a:pt x="278" y="6"/>
                    </a:lnTo>
                    <a:lnTo>
                      <a:pt x="312" y="2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82" y="2"/>
                    </a:lnTo>
                    <a:lnTo>
                      <a:pt x="418" y="6"/>
                    </a:lnTo>
                    <a:lnTo>
                      <a:pt x="450" y="16"/>
                    </a:lnTo>
                    <a:lnTo>
                      <a:pt x="482" y="28"/>
                    </a:lnTo>
                    <a:lnTo>
                      <a:pt x="514" y="42"/>
                    </a:lnTo>
                    <a:lnTo>
                      <a:pt x="542" y="60"/>
                    </a:lnTo>
                    <a:lnTo>
                      <a:pt x="568" y="80"/>
                    </a:lnTo>
                    <a:lnTo>
                      <a:pt x="594" y="102"/>
                    </a:lnTo>
                    <a:lnTo>
                      <a:pt x="616" y="126"/>
                    </a:lnTo>
                    <a:lnTo>
                      <a:pt x="636" y="154"/>
                    </a:lnTo>
                    <a:lnTo>
                      <a:pt x="654" y="182"/>
                    </a:lnTo>
                    <a:lnTo>
                      <a:pt x="668" y="212"/>
                    </a:lnTo>
                    <a:lnTo>
                      <a:pt x="680" y="244"/>
                    </a:lnTo>
                    <a:lnTo>
                      <a:pt x="688" y="278"/>
                    </a:lnTo>
                    <a:lnTo>
                      <a:pt x="694" y="312"/>
                    </a:lnTo>
                    <a:lnTo>
                      <a:pt x="696" y="348"/>
                    </a:lnTo>
                    <a:lnTo>
                      <a:pt x="696" y="348"/>
                    </a:lnTo>
                    <a:lnTo>
                      <a:pt x="694" y="384"/>
                    </a:lnTo>
                    <a:lnTo>
                      <a:pt x="688" y="418"/>
                    </a:lnTo>
                    <a:lnTo>
                      <a:pt x="680" y="452"/>
                    </a:lnTo>
                    <a:lnTo>
                      <a:pt x="668" y="482"/>
                    </a:lnTo>
                    <a:lnTo>
                      <a:pt x="654" y="514"/>
                    </a:lnTo>
                    <a:lnTo>
                      <a:pt x="636" y="542"/>
                    </a:lnTo>
                    <a:lnTo>
                      <a:pt x="616" y="568"/>
                    </a:lnTo>
                    <a:lnTo>
                      <a:pt x="594" y="594"/>
                    </a:lnTo>
                    <a:lnTo>
                      <a:pt x="568" y="616"/>
                    </a:lnTo>
                    <a:lnTo>
                      <a:pt x="542" y="636"/>
                    </a:lnTo>
                    <a:lnTo>
                      <a:pt x="514" y="654"/>
                    </a:lnTo>
                    <a:lnTo>
                      <a:pt x="482" y="668"/>
                    </a:lnTo>
                    <a:lnTo>
                      <a:pt x="450" y="680"/>
                    </a:lnTo>
                    <a:lnTo>
                      <a:pt x="418" y="688"/>
                    </a:lnTo>
                    <a:lnTo>
                      <a:pt x="382" y="694"/>
                    </a:lnTo>
                    <a:lnTo>
                      <a:pt x="348" y="696"/>
                    </a:lnTo>
                    <a:lnTo>
                      <a:pt x="348" y="696"/>
                    </a:lnTo>
                    <a:close/>
                    <a:moveTo>
                      <a:pt x="348" y="18"/>
                    </a:moveTo>
                    <a:lnTo>
                      <a:pt x="348" y="18"/>
                    </a:lnTo>
                    <a:lnTo>
                      <a:pt x="314" y="20"/>
                    </a:lnTo>
                    <a:lnTo>
                      <a:pt x="280" y="24"/>
                    </a:lnTo>
                    <a:lnTo>
                      <a:pt x="250" y="32"/>
                    </a:lnTo>
                    <a:lnTo>
                      <a:pt x="218" y="44"/>
                    </a:lnTo>
                    <a:lnTo>
                      <a:pt x="190" y="58"/>
                    </a:lnTo>
                    <a:lnTo>
                      <a:pt x="162" y="74"/>
                    </a:lnTo>
                    <a:lnTo>
                      <a:pt x="138" y="94"/>
                    </a:lnTo>
                    <a:lnTo>
                      <a:pt x="114" y="114"/>
                    </a:lnTo>
                    <a:lnTo>
                      <a:pt x="92" y="138"/>
                    </a:lnTo>
                    <a:lnTo>
                      <a:pt x="74" y="164"/>
                    </a:lnTo>
                    <a:lnTo>
                      <a:pt x="58" y="190"/>
                    </a:lnTo>
                    <a:lnTo>
                      <a:pt x="44" y="220"/>
                    </a:lnTo>
                    <a:lnTo>
                      <a:pt x="32" y="250"/>
                    </a:lnTo>
                    <a:lnTo>
                      <a:pt x="24" y="282"/>
                    </a:lnTo>
                    <a:lnTo>
                      <a:pt x="18" y="314"/>
                    </a:lnTo>
                    <a:lnTo>
                      <a:pt x="18" y="348"/>
                    </a:lnTo>
                    <a:lnTo>
                      <a:pt x="18" y="348"/>
                    </a:lnTo>
                    <a:lnTo>
                      <a:pt x="18" y="382"/>
                    </a:lnTo>
                    <a:lnTo>
                      <a:pt x="24" y="414"/>
                    </a:lnTo>
                    <a:lnTo>
                      <a:pt x="32" y="446"/>
                    </a:lnTo>
                    <a:lnTo>
                      <a:pt x="44" y="476"/>
                    </a:lnTo>
                    <a:lnTo>
                      <a:pt x="58" y="504"/>
                    </a:lnTo>
                    <a:lnTo>
                      <a:pt x="74" y="532"/>
                    </a:lnTo>
                    <a:lnTo>
                      <a:pt x="92" y="558"/>
                    </a:lnTo>
                    <a:lnTo>
                      <a:pt x="114" y="582"/>
                    </a:lnTo>
                    <a:lnTo>
                      <a:pt x="138" y="602"/>
                    </a:lnTo>
                    <a:lnTo>
                      <a:pt x="162" y="622"/>
                    </a:lnTo>
                    <a:lnTo>
                      <a:pt x="190" y="638"/>
                    </a:lnTo>
                    <a:lnTo>
                      <a:pt x="218" y="652"/>
                    </a:lnTo>
                    <a:lnTo>
                      <a:pt x="250" y="662"/>
                    </a:lnTo>
                    <a:lnTo>
                      <a:pt x="280" y="672"/>
                    </a:lnTo>
                    <a:lnTo>
                      <a:pt x="314" y="676"/>
                    </a:lnTo>
                    <a:lnTo>
                      <a:pt x="348" y="678"/>
                    </a:lnTo>
                    <a:lnTo>
                      <a:pt x="348" y="678"/>
                    </a:lnTo>
                    <a:lnTo>
                      <a:pt x="382" y="676"/>
                    </a:lnTo>
                    <a:lnTo>
                      <a:pt x="414" y="672"/>
                    </a:lnTo>
                    <a:lnTo>
                      <a:pt x="446" y="662"/>
                    </a:lnTo>
                    <a:lnTo>
                      <a:pt x="476" y="652"/>
                    </a:lnTo>
                    <a:lnTo>
                      <a:pt x="504" y="638"/>
                    </a:lnTo>
                    <a:lnTo>
                      <a:pt x="532" y="622"/>
                    </a:lnTo>
                    <a:lnTo>
                      <a:pt x="558" y="602"/>
                    </a:lnTo>
                    <a:lnTo>
                      <a:pt x="580" y="582"/>
                    </a:lnTo>
                    <a:lnTo>
                      <a:pt x="602" y="558"/>
                    </a:lnTo>
                    <a:lnTo>
                      <a:pt x="622" y="532"/>
                    </a:lnTo>
                    <a:lnTo>
                      <a:pt x="638" y="504"/>
                    </a:lnTo>
                    <a:lnTo>
                      <a:pt x="652" y="476"/>
                    </a:lnTo>
                    <a:lnTo>
                      <a:pt x="662" y="446"/>
                    </a:lnTo>
                    <a:lnTo>
                      <a:pt x="670" y="414"/>
                    </a:lnTo>
                    <a:lnTo>
                      <a:pt x="676" y="382"/>
                    </a:lnTo>
                    <a:lnTo>
                      <a:pt x="678" y="348"/>
                    </a:lnTo>
                    <a:lnTo>
                      <a:pt x="678" y="348"/>
                    </a:lnTo>
                    <a:lnTo>
                      <a:pt x="676" y="314"/>
                    </a:lnTo>
                    <a:lnTo>
                      <a:pt x="670" y="282"/>
                    </a:lnTo>
                    <a:lnTo>
                      <a:pt x="662" y="250"/>
                    </a:lnTo>
                    <a:lnTo>
                      <a:pt x="652" y="220"/>
                    </a:lnTo>
                    <a:lnTo>
                      <a:pt x="638" y="190"/>
                    </a:lnTo>
                    <a:lnTo>
                      <a:pt x="622" y="164"/>
                    </a:lnTo>
                    <a:lnTo>
                      <a:pt x="602" y="138"/>
                    </a:lnTo>
                    <a:lnTo>
                      <a:pt x="580" y="114"/>
                    </a:lnTo>
                    <a:lnTo>
                      <a:pt x="558" y="94"/>
                    </a:lnTo>
                    <a:lnTo>
                      <a:pt x="532" y="74"/>
                    </a:lnTo>
                    <a:lnTo>
                      <a:pt x="504" y="58"/>
                    </a:lnTo>
                    <a:lnTo>
                      <a:pt x="476" y="44"/>
                    </a:lnTo>
                    <a:lnTo>
                      <a:pt x="446" y="32"/>
                    </a:lnTo>
                    <a:lnTo>
                      <a:pt x="414" y="24"/>
                    </a:lnTo>
                    <a:lnTo>
                      <a:pt x="382" y="20"/>
                    </a:lnTo>
                    <a:lnTo>
                      <a:pt x="348" y="18"/>
                    </a:lnTo>
                    <a:lnTo>
                      <a:pt x="348" y="18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268EF314-5503-CC7B-39BB-FE2BA6DAE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1050"/>
                <a:ext cx="188" cy="188"/>
              </a:xfrm>
              <a:custGeom>
                <a:avLst/>
                <a:gdLst>
                  <a:gd name="T0" fmla="*/ 78 w 188"/>
                  <a:gd name="T1" fmla="*/ 188 h 188"/>
                  <a:gd name="T2" fmla="*/ 66 w 188"/>
                  <a:gd name="T3" fmla="*/ 176 h 188"/>
                  <a:gd name="T4" fmla="*/ 164 w 188"/>
                  <a:gd name="T5" fmla="*/ 78 h 188"/>
                  <a:gd name="T6" fmla="*/ 112 w 188"/>
                  <a:gd name="T7" fmla="*/ 26 h 188"/>
                  <a:gd name="T8" fmla="*/ 14 w 188"/>
                  <a:gd name="T9" fmla="*/ 124 h 188"/>
                  <a:gd name="T10" fmla="*/ 0 w 188"/>
                  <a:gd name="T11" fmla="*/ 112 h 188"/>
                  <a:gd name="T12" fmla="*/ 112 w 188"/>
                  <a:gd name="T13" fmla="*/ 0 h 188"/>
                  <a:gd name="T14" fmla="*/ 188 w 188"/>
                  <a:gd name="T15" fmla="*/ 78 h 188"/>
                  <a:gd name="T16" fmla="*/ 78 w 188"/>
                  <a:gd name="T17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8">
                    <a:moveTo>
                      <a:pt x="78" y="188"/>
                    </a:moveTo>
                    <a:lnTo>
                      <a:pt x="66" y="176"/>
                    </a:lnTo>
                    <a:lnTo>
                      <a:pt x="164" y="78"/>
                    </a:lnTo>
                    <a:lnTo>
                      <a:pt x="112" y="26"/>
                    </a:lnTo>
                    <a:lnTo>
                      <a:pt x="14" y="124"/>
                    </a:lnTo>
                    <a:lnTo>
                      <a:pt x="0" y="112"/>
                    </a:lnTo>
                    <a:lnTo>
                      <a:pt x="112" y="0"/>
                    </a:lnTo>
                    <a:lnTo>
                      <a:pt x="188" y="78"/>
                    </a:lnTo>
                    <a:lnTo>
                      <a:pt x="78" y="188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78A397A7-C4F1-5349-F8C7-4EF4769F6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" y="1050"/>
                <a:ext cx="188" cy="188"/>
              </a:xfrm>
              <a:custGeom>
                <a:avLst/>
                <a:gdLst>
                  <a:gd name="T0" fmla="*/ 110 w 188"/>
                  <a:gd name="T1" fmla="*/ 188 h 188"/>
                  <a:gd name="T2" fmla="*/ 0 w 188"/>
                  <a:gd name="T3" fmla="*/ 78 h 188"/>
                  <a:gd name="T4" fmla="*/ 78 w 188"/>
                  <a:gd name="T5" fmla="*/ 0 h 188"/>
                  <a:gd name="T6" fmla="*/ 188 w 188"/>
                  <a:gd name="T7" fmla="*/ 112 h 188"/>
                  <a:gd name="T8" fmla="*/ 176 w 188"/>
                  <a:gd name="T9" fmla="*/ 124 h 188"/>
                  <a:gd name="T10" fmla="*/ 78 w 188"/>
                  <a:gd name="T11" fmla="*/ 26 h 188"/>
                  <a:gd name="T12" fmla="*/ 26 w 188"/>
                  <a:gd name="T13" fmla="*/ 78 h 188"/>
                  <a:gd name="T14" fmla="*/ 124 w 188"/>
                  <a:gd name="T15" fmla="*/ 176 h 188"/>
                  <a:gd name="T16" fmla="*/ 110 w 188"/>
                  <a:gd name="T17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8">
                    <a:moveTo>
                      <a:pt x="110" y="188"/>
                    </a:moveTo>
                    <a:lnTo>
                      <a:pt x="0" y="78"/>
                    </a:lnTo>
                    <a:lnTo>
                      <a:pt x="78" y="0"/>
                    </a:lnTo>
                    <a:lnTo>
                      <a:pt x="188" y="112"/>
                    </a:lnTo>
                    <a:lnTo>
                      <a:pt x="176" y="124"/>
                    </a:lnTo>
                    <a:lnTo>
                      <a:pt x="78" y="26"/>
                    </a:lnTo>
                    <a:lnTo>
                      <a:pt x="26" y="78"/>
                    </a:lnTo>
                    <a:lnTo>
                      <a:pt x="124" y="176"/>
                    </a:lnTo>
                    <a:lnTo>
                      <a:pt x="110" y="188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FFB7A611-23FA-BF8B-D7B4-91DB357428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8" y="1214"/>
                <a:ext cx="188" cy="186"/>
              </a:xfrm>
              <a:custGeom>
                <a:avLst/>
                <a:gdLst>
                  <a:gd name="T0" fmla="*/ 78 w 188"/>
                  <a:gd name="T1" fmla="*/ 186 h 186"/>
                  <a:gd name="T2" fmla="*/ 0 w 188"/>
                  <a:gd name="T3" fmla="*/ 110 h 186"/>
                  <a:gd name="T4" fmla="*/ 110 w 188"/>
                  <a:gd name="T5" fmla="*/ 0 h 186"/>
                  <a:gd name="T6" fmla="*/ 124 w 188"/>
                  <a:gd name="T7" fmla="*/ 12 h 186"/>
                  <a:gd name="T8" fmla="*/ 26 w 188"/>
                  <a:gd name="T9" fmla="*/ 110 h 186"/>
                  <a:gd name="T10" fmla="*/ 78 w 188"/>
                  <a:gd name="T11" fmla="*/ 162 h 186"/>
                  <a:gd name="T12" fmla="*/ 176 w 188"/>
                  <a:gd name="T13" fmla="*/ 64 h 186"/>
                  <a:gd name="T14" fmla="*/ 188 w 188"/>
                  <a:gd name="T15" fmla="*/ 76 h 186"/>
                  <a:gd name="T16" fmla="*/ 78 w 188"/>
                  <a:gd name="T17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6">
                    <a:moveTo>
                      <a:pt x="78" y="186"/>
                    </a:moveTo>
                    <a:lnTo>
                      <a:pt x="0" y="110"/>
                    </a:lnTo>
                    <a:lnTo>
                      <a:pt x="110" y="0"/>
                    </a:lnTo>
                    <a:lnTo>
                      <a:pt x="124" y="12"/>
                    </a:lnTo>
                    <a:lnTo>
                      <a:pt x="26" y="110"/>
                    </a:lnTo>
                    <a:lnTo>
                      <a:pt x="78" y="162"/>
                    </a:lnTo>
                    <a:lnTo>
                      <a:pt x="176" y="64"/>
                    </a:lnTo>
                    <a:lnTo>
                      <a:pt x="188" y="76"/>
                    </a:lnTo>
                    <a:lnTo>
                      <a:pt x="78" y="186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42" name="Line 18">
                <a:extLst>
                  <a:ext uri="{FF2B5EF4-FFF2-40B4-BE49-F238E27FC236}">
                    <a16:creationId xmlns:a16="http://schemas.microsoft.com/office/drawing/2014/main" id="{02B4815E-A0F4-A8E9-2B8B-79D95FA68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8" y="122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43" name="Line 19">
                <a:extLst>
                  <a:ext uri="{FF2B5EF4-FFF2-40B4-BE49-F238E27FC236}">
                    <a16:creationId xmlns:a16="http://schemas.microsoft.com/office/drawing/2014/main" id="{1D0BDF6B-8876-6937-2ACE-31DB7E02D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8" y="1226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44" name="Line 20">
                <a:extLst>
                  <a:ext uri="{FF2B5EF4-FFF2-40B4-BE49-F238E27FC236}">
                    <a16:creationId xmlns:a16="http://schemas.microsoft.com/office/drawing/2014/main" id="{ED014635-9DBE-2433-7800-158C0B8F0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4" y="129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45" name="Line 21">
                <a:extLst>
                  <a:ext uri="{FF2B5EF4-FFF2-40B4-BE49-F238E27FC236}">
                    <a16:creationId xmlns:a16="http://schemas.microsoft.com/office/drawing/2014/main" id="{20D1D444-0F42-5C42-32E8-01F409F00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4" y="1290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46" name="Line 22">
                <a:extLst>
                  <a:ext uri="{FF2B5EF4-FFF2-40B4-BE49-F238E27FC236}">
                    <a16:creationId xmlns:a16="http://schemas.microsoft.com/office/drawing/2014/main" id="{559AF665-C924-21F4-BBF5-292AAA36F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122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82" name="Line 23">
                <a:extLst>
                  <a:ext uri="{FF2B5EF4-FFF2-40B4-BE49-F238E27FC236}">
                    <a16:creationId xmlns:a16="http://schemas.microsoft.com/office/drawing/2014/main" id="{AC862089-2F8C-2D12-4D2D-05F38B7DC3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8" y="1226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83" name="Line 24">
                <a:extLst>
                  <a:ext uri="{FF2B5EF4-FFF2-40B4-BE49-F238E27FC236}">
                    <a16:creationId xmlns:a16="http://schemas.microsoft.com/office/drawing/2014/main" id="{F7188D01-D1C1-5653-C32F-5247E1011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4" y="1162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84" name="Line 25">
                <a:extLst>
                  <a:ext uri="{FF2B5EF4-FFF2-40B4-BE49-F238E27FC236}">
                    <a16:creationId xmlns:a16="http://schemas.microsoft.com/office/drawing/2014/main" id="{7CDACF65-3D49-8072-182C-C8EED8729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4" y="116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85" name="Freeform 26">
                <a:extLst>
                  <a:ext uri="{FF2B5EF4-FFF2-40B4-BE49-F238E27FC236}">
                    <a16:creationId xmlns:a16="http://schemas.microsoft.com/office/drawing/2014/main" id="{B40D5FE9-5F47-F996-F26B-9DDA130D6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0" y="1214"/>
                <a:ext cx="188" cy="186"/>
              </a:xfrm>
              <a:custGeom>
                <a:avLst/>
                <a:gdLst>
                  <a:gd name="T0" fmla="*/ 112 w 188"/>
                  <a:gd name="T1" fmla="*/ 186 h 186"/>
                  <a:gd name="T2" fmla="*/ 0 w 188"/>
                  <a:gd name="T3" fmla="*/ 76 h 186"/>
                  <a:gd name="T4" fmla="*/ 14 w 188"/>
                  <a:gd name="T5" fmla="*/ 64 h 186"/>
                  <a:gd name="T6" fmla="*/ 112 w 188"/>
                  <a:gd name="T7" fmla="*/ 162 h 186"/>
                  <a:gd name="T8" fmla="*/ 164 w 188"/>
                  <a:gd name="T9" fmla="*/ 110 h 186"/>
                  <a:gd name="T10" fmla="*/ 66 w 188"/>
                  <a:gd name="T11" fmla="*/ 12 h 186"/>
                  <a:gd name="T12" fmla="*/ 78 w 188"/>
                  <a:gd name="T13" fmla="*/ 0 h 186"/>
                  <a:gd name="T14" fmla="*/ 188 w 188"/>
                  <a:gd name="T15" fmla="*/ 110 h 186"/>
                  <a:gd name="T16" fmla="*/ 112 w 188"/>
                  <a:gd name="T17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8" h="186">
                    <a:moveTo>
                      <a:pt x="112" y="186"/>
                    </a:moveTo>
                    <a:lnTo>
                      <a:pt x="0" y="76"/>
                    </a:lnTo>
                    <a:lnTo>
                      <a:pt x="14" y="64"/>
                    </a:lnTo>
                    <a:lnTo>
                      <a:pt x="112" y="162"/>
                    </a:lnTo>
                    <a:lnTo>
                      <a:pt x="164" y="110"/>
                    </a:lnTo>
                    <a:lnTo>
                      <a:pt x="66" y="12"/>
                    </a:lnTo>
                    <a:lnTo>
                      <a:pt x="78" y="0"/>
                    </a:lnTo>
                    <a:lnTo>
                      <a:pt x="188" y="110"/>
                    </a:lnTo>
                    <a:lnTo>
                      <a:pt x="112" y="186"/>
                    </a:lnTo>
                    <a:close/>
                  </a:path>
                </a:pathLst>
              </a:custGeom>
              <a:solidFill>
                <a:srgbClr val="2E2E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</p:grpSp>
      </p:grpSp>
      <p:grpSp>
        <p:nvGrpSpPr>
          <p:cNvPr id="92" name="Skupina 16">
            <a:extLst>
              <a:ext uri="{FF2B5EF4-FFF2-40B4-BE49-F238E27FC236}">
                <a16:creationId xmlns:a16="http://schemas.microsoft.com/office/drawing/2014/main" id="{F9354081-9B3E-9CEB-AE3D-0AEE92FCF197}"/>
              </a:ext>
            </a:extLst>
          </p:cNvPr>
          <p:cNvGrpSpPr/>
          <p:nvPr/>
        </p:nvGrpSpPr>
        <p:grpSpPr>
          <a:xfrm>
            <a:off x="257761" y="4473446"/>
            <a:ext cx="515946" cy="536106"/>
            <a:chOff x="271213" y="8160136"/>
            <a:chExt cx="360000" cy="360000"/>
          </a:xfrm>
        </p:grpSpPr>
        <p:sp>
          <p:nvSpPr>
            <p:cNvPr id="93" name="Ovál 121">
              <a:extLst>
                <a:ext uri="{FF2B5EF4-FFF2-40B4-BE49-F238E27FC236}">
                  <a16:creationId xmlns:a16="http://schemas.microsoft.com/office/drawing/2014/main" id="{E887661C-5585-0871-9503-1E71DCAD58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213" y="8160136"/>
              <a:ext cx="360000" cy="360000"/>
            </a:xfrm>
            <a:prstGeom prst="ellipse">
              <a:avLst/>
            </a:prstGeom>
            <a:solidFill>
              <a:srgbClr val="FF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00855"/>
              <a:endParaRPr lang="cs-CZ" sz="2344">
                <a:solidFill>
                  <a:prstClr val="white"/>
                </a:solidFill>
                <a:highlight>
                  <a:srgbClr val="FFFF00"/>
                </a:highlight>
                <a:latin typeface="Calibri"/>
              </a:endParaRPr>
            </a:p>
          </p:txBody>
        </p:sp>
        <p:grpSp>
          <p:nvGrpSpPr>
            <p:cNvPr id="94" name="Group 4">
              <a:extLst>
                <a:ext uri="{FF2B5EF4-FFF2-40B4-BE49-F238E27FC236}">
                  <a16:creationId xmlns:a16="http://schemas.microsoft.com/office/drawing/2014/main" id="{0BDB58E1-C851-7C61-A151-7068A5DC70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7213" y="8196136"/>
              <a:ext cx="288000" cy="288000"/>
              <a:chOff x="622" y="872"/>
              <a:chExt cx="696" cy="696"/>
            </a:xfrm>
            <a:solidFill>
              <a:schemeClr val="tx1"/>
            </a:solidFill>
          </p:grpSpPr>
          <p:sp>
            <p:nvSpPr>
              <p:cNvPr id="95" name="Freeform 5">
                <a:extLst>
                  <a:ext uri="{FF2B5EF4-FFF2-40B4-BE49-F238E27FC236}">
                    <a16:creationId xmlns:a16="http://schemas.microsoft.com/office/drawing/2014/main" id="{8E657DF7-A8C6-4A18-28EE-A8BDD77B3E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2" y="872"/>
                <a:ext cx="696" cy="696"/>
              </a:xfrm>
              <a:custGeom>
                <a:avLst/>
                <a:gdLst>
                  <a:gd name="T0" fmla="*/ 312 w 696"/>
                  <a:gd name="T1" fmla="*/ 694 h 696"/>
                  <a:gd name="T2" fmla="*/ 212 w 696"/>
                  <a:gd name="T3" fmla="*/ 668 h 696"/>
                  <a:gd name="T4" fmla="*/ 126 w 696"/>
                  <a:gd name="T5" fmla="*/ 616 h 696"/>
                  <a:gd name="T6" fmla="*/ 60 w 696"/>
                  <a:gd name="T7" fmla="*/ 542 h 696"/>
                  <a:gd name="T8" fmla="*/ 16 w 696"/>
                  <a:gd name="T9" fmla="*/ 452 h 696"/>
                  <a:gd name="T10" fmla="*/ 0 w 696"/>
                  <a:gd name="T11" fmla="*/ 348 h 696"/>
                  <a:gd name="T12" fmla="*/ 6 w 696"/>
                  <a:gd name="T13" fmla="*/ 278 h 696"/>
                  <a:gd name="T14" fmla="*/ 42 w 696"/>
                  <a:gd name="T15" fmla="*/ 182 h 696"/>
                  <a:gd name="T16" fmla="*/ 102 w 696"/>
                  <a:gd name="T17" fmla="*/ 102 h 696"/>
                  <a:gd name="T18" fmla="*/ 182 w 696"/>
                  <a:gd name="T19" fmla="*/ 42 h 696"/>
                  <a:gd name="T20" fmla="*/ 278 w 696"/>
                  <a:gd name="T21" fmla="*/ 6 h 696"/>
                  <a:gd name="T22" fmla="*/ 348 w 696"/>
                  <a:gd name="T23" fmla="*/ 0 h 696"/>
                  <a:gd name="T24" fmla="*/ 452 w 696"/>
                  <a:gd name="T25" fmla="*/ 16 h 696"/>
                  <a:gd name="T26" fmla="*/ 542 w 696"/>
                  <a:gd name="T27" fmla="*/ 60 h 696"/>
                  <a:gd name="T28" fmla="*/ 616 w 696"/>
                  <a:gd name="T29" fmla="*/ 126 h 696"/>
                  <a:gd name="T30" fmla="*/ 668 w 696"/>
                  <a:gd name="T31" fmla="*/ 212 h 696"/>
                  <a:gd name="T32" fmla="*/ 694 w 696"/>
                  <a:gd name="T33" fmla="*/ 312 h 696"/>
                  <a:gd name="T34" fmla="*/ 694 w 696"/>
                  <a:gd name="T35" fmla="*/ 384 h 696"/>
                  <a:gd name="T36" fmla="*/ 668 w 696"/>
                  <a:gd name="T37" fmla="*/ 482 h 696"/>
                  <a:gd name="T38" fmla="*/ 616 w 696"/>
                  <a:gd name="T39" fmla="*/ 568 h 696"/>
                  <a:gd name="T40" fmla="*/ 542 w 696"/>
                  <a:gd name="T41" fmla="*/ 636 h 696"/>
                  <a:gd name="T42" fmla="*/ 452 w 696"/>
                  <a:gd name="T43" fmla="*/ 680 h 696"/>
                  <a:gd name="T44" fmla="*/ 348 w 696"/>
                  <a:gd name="T45" fmla="*/ 696 h 696"/>
                  <a:gd name="T46" fmla="*/ 348 w 696"/>
                  <a:gd name="T47" fmla="*/ 18 h 696"/>
                  <a:gd name="T48" fmla="*/ 250 w 696"/>
                  <a:gd name="T49" fmla="*/ 32 h 696"/>
                  <a:gd name="T50" fmla="*/ 164 w 696"/>
                  <a:gd name="T51" fmla="*/ 74 h 696"/>
                  <a:gd name="T52" fmla="*/ 94 w 696"/>
                  <a:gd name="T53" fmla="*/ 138 h 696"/>
                  <a:gd name="T54" fmla="*/ 44 w 696"/>
                  <a:gd name="T55" fmla="*/ 220 h 696"/>
                  <a:gd name="T56" fmla="*/ 20 w 696"/>
                  <a:gd name="T57" fmla="*/ 314 h 696"/>
                  <a:gd name="T58" fmla="*/ 20 w 696"/>
                  <a:gd name="T59" fmla="*/ 382 h 696"/>
                  <a:gd name="T60" fmla="*/ 44 w 696"/>
                  <a:gd name="T61" fmla="*/ 476 h 696"/>
                  <a:gd name="T62" fmla="*/ 94 w 696"/>
                  <a:gd name="T63" fmla="*/ 558 h 696"/>
                  <a:gd name="T64" fmla="*/ 164 w 696"/>
                  <a:gd name="T65" fmla="*/ 622 h 696"/>
                  <a:gd name="T66" fmla="*/ 250 w 696"/>
                  <a:gd name="T67" fmla="*/ 662 h 696"/>
                  <a:gd name="T68" fmla="*/ 348 w 696"/>
                  <a:gd name="T69" fmla="*/ 678 h 696"/>
                  <a:gd name="T70" fmla="*/ 414 w 696"/>
                  <a:gd name="T71" fmla="*/ 672 h 696"/>
                  <a:gd name="T72" fmla="*/ 504 w 696"/>
                  <a:gd name="T73" fmla="*/ 638 h 696"/>
                  <a:gd name="T74" fmla="*/ 582 w 696"/>
                  <a:gd name="T75" fmla="*/ 582 h 696"/>
                  <a:gd name="T76" fmla="*/ 638 w 696"/>
                  <a:gd name="T77" fmla="*/ 504 h 696"/>
                  <a:gd name="T78" fmla="*/ 672 w 696"/>
                  <a:gd name="T79" fmla="*/ 414 h 696"/>
                  <a:gd name="T80" fmla="*/ 678 w 696"/>
                  <a:gd name="T81" fmla="*/ 348 h 696"/>
                  <a:gd name="T82" fmla="*/ 664 w 696"/>
                  <a:gd name="T83" fmla="*/ 250 h 696"/>
                  <a:gd name="T84" fmla="*/ 622 w 696"/>
                  <a:gd name="T85" fmla="*/ 164 h 696"/>
                  <a:gd name="T86" fmla="*/ 558 w 696"/>
                  <a:gd name="T87" fmla="*/ 94 h 696"/>
                  <a:gd name="T88" fmla="*/ 476 w 696"/>
                  <a:gd name="T89" fmla="*/ 44 h 696"/>
                  <a:gd name="T90" fmla="*/ 382 w 696"/>
                  <a:gd name="T91" fmla="*/ 2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96" h="696">
                    <a:moveTo>
                      <a:pt x="348" y="696"/>
                    </a:moveTo>
                    <a:lnTo>
                      <a:pt x="348" y="696"/>
                    </a:lnTo>
                    <a:lnTo>
                      <a:pt x="312" y="694"/>
                    </a:lnTo>
                    <a:lnTo>
                      <a:pt x="278" y="688"/>
                    </a:lnTo>
                    <a:lnTo>
                      <a:pt x="244" y="680"/>
                    </a:lnTo>
                    <a:lnTo>
                      <a:pt x="212" y="668"/>
                    </a:lnTo>
                    <a:lnTo>
                      <a:pt x="182" y="654"/>
                    </a:lnTo>
                    <a:lnTo>
                      <a:pt x="154" y="636"/>
                    </a:lnTo>
                    <a:lnTo>
                      <a:pt x="126" y="616"/>
                    </a:lnTo>
                    <a:lnTo>
                      <a:pt x="102" y="594"/>
                    </a:lnTo>
                    <a:lnTo>
                      <a:pt x="80" y="568"/>
                    </a:lnTo>
                    <a:lnTo>
                      <a:pt x="60" y="542"/>
                    </a:lnTo>
                    <a:lnTo>
                      <a:pt x="42" y="514"/>
                    </a:lnTo>
                    <a:lnTo>
                      <a:pt x="28" y="482"/>
                    </a:lnTo>
                    <a:lnTo>
                      <a:pt x="16" y="452"/>
                    </a:lnTo>
                    <a:lnTo>
                      <a:pt x="6" y="418"/>
                    </a:lnTo>
                    <a:lnTo>
                      <a:pt x="2" y="384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2" y="312"/>
                    </a:lnTo>
                    <a:lnTo>
                      <a:pt x="6" y="278"/>
                    </a:lnTo>
                    <a:lnTo>
                      <a:pt x="16" y="244"/>
                    </a:lnTo>
                    <a:lnTo>
                      <a:pt x="28" y="212"/>
                    </a:lnTo>
                    <a:lnTo>
                      <a:pt x="42" y="182"/>
                    </a:lnTo>
                    <a:lnTo>
                      <a:pt x="60" y="154"/>
                    </a:lnTo>
                    <a:lnTo>
                      <a:pt x="80" y="126"/>
                    </a:lnTo>
                    <a:lnTo>
                      <a:pt x="102" y="102"/>
                    </a:lnTo>
                    <a:lnTo>
                      <a:pt x="126" y="80"/>
                    </a:lnTo>
                    <a:lnTo>
                      <a:pt x="154" y="60"/>
                    </a:lnTo>
                    <a:lnTo>
                      <a:pt x="182" y="42"/>
                    </a:lnTo>
                    <a:lnTo>
                      <a:pt x="212" y="28"/>
                    </a:lnTo>
                    <a:lnTo>
                      <a:pt x="244" y="16"/>
                    </a:lnTo>
                    <a:lnTo>
                      <a:pt x="278" y="6"/>
                    </a:lnTo>
                    <a:lnTo>
                      <a:pt x="312" y="2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84" y="2"/>
                    </a:lnTo>
                    <a:lnTo>
                      <a:pt x="418" y="6"/>
                    </a:lnTo>
                    <a:lnTo>
                      <a:pt x="452" y="16"/>
                    </a:lnTo>
                    <a:lnTo>
                      <a:pt x="484" y="28"/>
                    </a:lnTo>
                    <a:lnTo>
                      <a:pt x="514" y="42"/>
                    </a:lnTo>
                    <a:lnTo>
                      <a:pt x="542" y="60"/>
                    </a:lnTo>
                    <a:lnTo>
                      <a:pt x="568" y="80"/>
                    </a:lnTo>
                    <a:lnTo>
                      <a:pt x="594" y="102"/>
                    </a:lnTo>
                    <a:lnTo>
                      <a:pt x="616" y="126"/>
                    </a:lnTo>
                    <a:lnTo>
                      <a:pt x="636" y="154"/>
                    </a:lnTo>
                    <a:lnTo>
                      <a:pt x="654" y="182"/>
                    </a:lnTo>
                    <a:lnTo>
                      <a:pt x="668" y="212"/>
                    </a:lnTo>
                    <a:lnTo>
                      <a:pt x="680" y="244"/>
                    </a:lnTo>
                    <a:lnTo>
                      <a:pt x="688" y="278"/>
                    </a:lnTo>
                    <a:lnTo>
                      <a:pt x="694" y="312"/>
                    </a:lnTo>
                    <a:lnTo>
                      <a:pt x="696" y="348"/>
                    </a:lnTo>
                    <a:lnTo>
                      <a:pt x="696" y="348"/>
                    </a:lnTo>
                    <a:lnTo>
                      <a:pt x="694" y="384"/>
                    </a:lnTo>
                    <a:lnTo>
                      <a:pt x="688" y="418"/>
                    </a:lnTo>
                    <a:lnTo>
                      <a:pt x="680" y="452"/>
                    </a:lnTo>
                    <a:lnTo>
                      <a:pt x="668" y="482"/>
                    </a:lnTo>
                    <a:lnTo>
                      <a:pt x="654" y="514"/>
                    </a:lnTo>
                    <a:lnTo>
                      <a:pt x="636" y="542"/>
                    </a:lnTo>
                    <a:lnTo>
                      <a:pt x="616" y="568"/>
                    </a:lnTo>
                    <a:lnTo>
                      <a:pt x="594" y="594"/>
                    </a:lnTo>
                    <a:lnTo>
                      <a:pt x="568" y="616"/>
                    </a:lnTo>
                    <a:lnTo>
                      <a:pt x="542" y="636"/>
                    </a:lnTo>
                    <a:lnTo>
                      <a:pt x="514" y="654"/>
                    </a:lnTo>
                    <a:lnTo>
                      <a:pt x="484" y="668"/>
                    </a:lnTo>
                    <a:lnTo>
                      <a:pt x="452" y="680"/>
                    </a:lnTo>
                    <a:lnTo>
                      <a:pt x="418" y="688"/>
                    </a:lnTo>
                    <a:lnTo>
                      <a:pt x="384" y="694"/>
                    </a:lnTo>
                    <a:lnTo>
                      <a:pt x="348" y="696"/>
                    </a:lnTo>
                    <a:lnTo>
                      <a:pt x="348" y="696"/>
                    </a:lnTo>
                    <a:close/>
                    <a:moveTo>
                      <a:pt x="348" y="18"/>
                    </a:moveTo>
                    <a:lnTo>
                      <a:pt x="348" y="18"/>
                    </a:lnTo>
                    <a:lnTo>
                      <a:pt x="314" y="20"/>
                    </a:lnTo>
                    <a:lnTo>
                      <a:pt x="282" y="24"/>
                    </a:lnTo>
                    <a:lnTo>
                      <a:pt x="250" y="32"/>
                    </a:lnTo>
                    <a:lnTo>
                      <a:pt x="220" y="44"/>
                    </a:lnTo>
                    <a:lnTo>
                      <a:pt x="190" y="58"/>
                    </a:lnTo>
                    <a:lnTo>
                      <a:pt x="164" y="74"/>
                    </a:lnTo>
                    <a:lnTo>
                      <a:pt x="138" y="94"/>
                    </a:lnTo>
                    <a:lnTo>
                      <a:pt x="114" y="114"/>
                    </a:lnTo>
                    <a:lnTo>
                      <a:pt x="94" y="138"/>
                    </a:lnTo>
                    <a:lnTo>
                      <a:pt x="74" y="164"/>
                    </a:lnTo>
                    <a:lnTo>
                      <a:pt x="58" y="190"/>
                    </a:lnTo>
                    <a:lnTo>
                      <a:pt x="44" y="220"/>
                    </a:lnTo>
                    <a:lnTo>
                      <a:pt x="32" y="250"/>
                    </a:lnTo>
                    <a:lnTo>
                      <a:pt x="24" y="282"/>
                    </a:lnTo>
                    <a:lnTo>
                      <a:pt x="20" y="314"/>
                    </a:lnTo>
                    <a:lnTo>
                      <a:pt x="18" y="348"/>
                    </a:lnTo>
                    <a:lnTo>
                      <a:pt x="18" y="348"/>
                    </a:lnTo>
                    <a:lnTo>
                      <a:pt x="20" y="382"/>
                    </a:lnTo>
                    <a:lnTo>
                      <a:pt x="24" y="414"/>
                    </a:lnTo>
                    <a:lnTo>
                      <a:pt x="32" y="446"/>
                    </a:lnTo>
                    <a:lnTo>
                      <a:pt x="44" y="476"/>
                    </a:lnTo>
                    <a:lnTo>
                      <a:pt x="58" y="504"/>
                    </a:lnTo>
                    <a:lnTo>
                      <a:pt x="74" y="532"/>
                    </a:lnTo>
                    <a:lnTo>
                      <a:pt x="94" y="558"/>
                    </a:lnTo>
                    <a:lnTo>
                      <a:pt x="114" y="582"/>
                    </a:lnTo>
                    <a:lnTo>
                      <a:pt x="138" y="602"/>
                    </a:lnTo>
                    <a:lnTo>
                      <a:pt x="164" y="622"/>
                    </a:lnTo>
                    <a:lnTo>
                      <a:pt x="190" y="638"/>
                    </a:lnTo>
                    <a:lnTo>
                      <a:pt x="220" y="652"/>
                    </a:lnTo>
                    <a:lnTo>
                      <a:pt x="250" y="662"/>
                    </a:lnTo>
                    <a:lnTo>
                      <a:pt x="282" y="672"/>
                    </a:lnTo>
                    <a:lnTo>
                      <a:pt x="314" y="676"/>
                    </a:lnTo>
                    <a:lnTo>
                      <a:pt x="348" y="678"/>
                    </a:lnTo>
                    <a:lnTo>
                      <a:pt x="348" y="678"/>
                    </a:lnTo>
                    <a:lnTo>
                      <a:pt x="382" y="676"/>
                    </a:lnTo>
                    <a:lnTo>
                      <a:pt x="414" y="672"/>
                    </a:lnTo>
                    <a:lnTo>
                      <a:pt x="446" y="662"/>
                    </a:lnTo>
                    <a:lnTo>
                      <a:pt x="476" y="652"/>
                    </a:lnTo>
                    <a:lnTo>
                      <a:pt x="504" y="638"/>
                    </a:lnTo>
                    <a:lnTo>
                      <a:pt x="532" y="622"/>
                    </a:lnTo>
                    <a:lnTo>
                      <a:pt x="558" y="602"/>
                    </a:lnTo>
                    <a:lnTo>
                      <a:pt x="582" y="582"/>
                    </a:lnTo>
                    <a:lnTo>
                      <a:pt x="602" y="558"/>
                    </a:lnTo>
                    <a:lnTo>
                      <a:pt x="622" y="532"/>
                    </a:lnTo>
                    <a:lnTo>
                      <a:pt x="638" y="504"/>
                    </a:lnTo>
                    <a:lnTo>
                      <a:pt x="652" y="476"/>
                    </a:lnTo>
                    <a:lnTo>
                      <a:pt x="664" y="446"/>
                    </a:lnTo>
                    <a:lnTo>
                      <a:pt x="672" y="414"/>
                    </a:lnTo>
                    <a:lnTo>
                      <a:pt x="676" y="382"/>
                    </a:lnTo>
                    <a:lnTo>
                      <a:pt x="678" y="348"/>
                    </a:lnTo>
                    <a:lnTo>
                      <a:pt x="678" y="348"/>
                    </a:lnTo>
                    <a:lnTo>
                      <a:pt x="676" y="314"/>
                    </a:lnTo>
                    <a:lnTo>
                      <a:pt x="672" y="282"/>
                    </a:lnTo>
                    <a:lnTo>
                      <a:pt x="664" y="250"/>
                    </a:lnTo>
                    <a:lnTo>
                      <a:pt x="652" y="220"/>
                    </a:lnTo>
                    <a:lnTo>
                      <a:pt x="638" y="190"/>
                    </a:lnTo>
                    <a:lnTo>
                      <a:pt x="622" y="164"/>
                    </a:lnTo>
                    <a:lnTo>
                      <a:pt x="602" y="138"/>
                    </a:lnTo>
                    <a:lnTo>
                      <a:pt x="582" y="114"/>
                    </a:lnTo>
                    <a:lnTo>
                      <a:pt x="558" y="94"/>
                    </a:lnTo>
                    <a:lnTo>
                      <a:pt x="532" y="74"/>
                    </a:lnTo>
                    <a:lnTo>
                      <a:pt x="504" y="58"/>
                    </a:lnTo>
                    <a:lnTo>
                      <a:pt x="476" y="44"/>
                    </a:lnTo>
                    <a:lnTo>
                      <a:pt x="446" y="32"/>
                    </a:lnTo>
                    <a:lnTo>
                      <a:pt x="414" y="24"/>
                    </a:lnTo>
                    <a:lnTo>
                      <a:pt x="382" y="20"/>
                    </a:lnTo>
                    <a:lnTo>
                      <a:pt x="348" y="18"/>
                    </a:lnTo>
                    <a:lnTo>
                      <a:pt x="348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96" name="Line 8">
                <a:extLst>
                  <a:ext uri="{FF2B5EF4-FFF2-40B4-BE49-F238E27FC236}">
                    <a16:creationId xmlns:a16="http://schemas.microsoft.com/office/drawing/2014/main" id="{62F9C242-0450-55F6-4399-90DE604B12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0" y="1252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  <p:sp>
            <p:nvSpPr>
              <p:cNvPr id="97" name="Line 9">
                <a:extLst>
                  <a:ext uri="{FF2B5EF4-FFF2-40B4-BE49-F238E27FC236}">
                    <a16:creationId xmlns:a16="http://schemas.microsoft.com/office/drawing/2014/main" id="{50E12D9D-58EE-64D9-1642-75B18D7DA4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0" y="1252"/>
                <a:ext cx="0" cy="0"/>
              </a:xfrm>
              <a:prstGeom prst="line">
                <a:avLst/>
              </a:prstGeom>
              <a:grp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9311" tIns="44655" rIns="89311" bIns="44655" numCol="1" anchor="t" anchorCtr="0" compatLnSpc="1">
                <a:prstTxWarp prst="textNoShape">
                  <a:avLst/>
                </a:prstTxWarp>
              </a:bodyPr>
              <a:lstStyle/>
              <a:p>
                <a:pPr defTabSz="1200855"/>
                <a:endParaRPr lang="en-US" sz="2344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</a:endParaRPr>
              </a:p>
            </p:txBody>
          </p:sp>
        </p:grpSp>
      </p:grpSp>
      <p:sp>
        <p:nvSpPr>
          <p:cNvPr id="98" name="Obdélník 11">
            <a:extLst>
              <a:ext uri="{FF2B5EF4-FFF2-40B4-BE49-F238E27FC236}">
                <a16:creationId xmlns:a16="http://schemas.microsoft.com/office/drawing/2014/main" id="{28D5ABEA-0CEC-D92D-F866-86C11C7FFBEB}"/>
              </a:ext>
            </a:extLst>
          </p:cNvPr>
          <p:cNvSpPr/>
          <p:nvPr/>
        </p:nvSpPr>
        <p:spPr>
          <a:xfrm flipH="1">
            <a:off x="382250" y="4678973"/>
            <a:ext cx="237135" cy="10791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311" tIns="44655" rIns="89311" bIns="4465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00855"/>
            <a:endParaRPr lang="cs-CZ" sz="2344">
              <a:solidFill>
                <a:prstClr val="white"/>
              </a:solidFill>
              <a:highlight>
                <a:srgbClr val="FFFF00"/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71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4B769-791F-4DAD-BC5E-82B4280E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0E6191-C071-442B-B6C0-F2C1D2FED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515600" cy="455911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Zahájení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Role MMR při podpoře Hospodářsky a sociálně ohrožených územích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Aktuality z RE:STARTU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HSOÚ v Karlovarském kraji</a:t>
            </a:r>
          </a:p>
          <a:p>
            <a:pPr lvl="1"/>
            <a:r>
              <a:rPr lang="cs-CZ" sz="2800" dirty="0"/>
              <a:t>Přestávka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Agenda HSOÚ v Ústeckém kraji – dosavadní průběh a výhled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Jak podpořit život, spolupráci, iniciativu v území, jaká může být role státu, kraje, obcí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942B2D-2EFC-4CC7-9965-DCCC721EB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BAE3-56FF-436C-81D5-2781A4687AB2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62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DCD97-80CF-17E7-ECD9-13A37C4D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Přínosy fondů </a:t>
            </a:r>
            <a:r>
              <a:rPr lang="cs-CZ" sz="2735" b="0" dirty="0"/>
              <a:t>(3/3) 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0D0EBE7-147E-0FD8-82B8-C29BCD977654}"/>
              </a:ext>
            </a:extLst>
          </p:cNvPr>
          <p:cNvSpPr txBox="1"/>
          <p:nvPr/>
        </p:nvSpPr>
        <p:spPr>
          <a:xfrm>
            <a:off x="293637" y="1356836"/>
            <a:ext cx="5802363" cy="5021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00855"/>
            <a:r>
              <a:rPr lang="cs-CZ" sz="2344" b="1" dirty="0">
                <a:solidFill>
                  <a:srgbClr val="262626"/>
                </a:solidFill>
                <a:latin typeface="Calibri"/>
              </a:rPr>
              <a:t>CLLD pomáhá ke zlepšování sociální oblasti a kvality životního prostředí </a:t>
            </a:r>
          </a:p>
          <a:p>
            <a:pPr marL="334910" indent="-334910" defTabSz="1200855">
              <a:buFont typeface="Arial" panose="020B0604020202020204" pitchFamily="34" charset="0"/>
              <a:buChar char="•"/>
            </a:pPr>
            <a:r>
              <a:rPr lang="cs-CZ" sz="1953" dirty="0">
                <a:solidFill>
                  <a:srgbClr val="262626"/>
                </a:solidFill>
                <a:latin typeface="Calibri"/>
              </a:rPr>
              <a:t>Podpořené byly </a:t>
            </a:r>
            <a:r>
              <a:rPr lang="cs-CZ" sz="1953" dirty="0">
                <a:solidFill>
                  <a:srgbClr val="00B050"/>
                </a:solidFill>
                <a:latin typeface="Calibri"/>
              </a:rPr>
              <a:t>projekty v sociální oblasti </a:t>
            </a:r>
            <a:r>
              <a:rPr lang="cs-CZ" sz="1953" i="1" dirty="0">
                <a:solidFill>
                  <a:srgbClr val="262626"/>
                </a:solidFill>
                <a:latin typeface="Calibri"/>
              </a:rPr>
              <a:t>(komunitní centra, podpora zaměstnávání znevýhodněných osob, sociální podniky), </a:t>
            </a:r>
            <a:r>
              <a:rPr lang="cs-CZ" sz="1953" dirty="0">
                <a:solidFill>
                  <a:srgbClr val="00B050"/>
                </a:solidFill>
                <a:latin typeface="Calibri"/>
              </a:rPr>
              <a:t>vzdělávání</a:t>
            </a:r>
            <a:r>
              <a:rPr lang="cs-CZ" sz="1953" dirty="0">
                <a:solidFill>
                  <a:srgbClr val="262626"/>
                </a:solidFill>
                <a:latin typeface="Calibri"/>
              </a:rPr>
              <a:t> </a:t>
            </a:r>
            <a:r>
              <a:rPr lang="cs-CZ" sz="1953" i="1" dirty="0">
                <a:solidFill>
                  <a:srgbClr val="262626"/>
                </a:solidFill>
                <a:latin typeface="Calibri"/>
              </a:rPr>
              <a:t>(modernizace odborných učeben, </a:t>
            </a:r>
            <a:r>
              <a:rPr lang="cs-CZ" sz="1953" i="1" dirty="0" err="1">
                <a:solidFill>
                  <a:srgbClr val="262626"/>
                </a:solidFill>
                <a:latin typeface="Calibri"/>
              </a:rPr>
              <a:t>mutifunkční</a:t>
            </a:r>
            <a:r>
              <a:rPr lang="cs-CZ" sz="1953" i="1" dirty="0">
                <a:solidFill>
                  <a:srgbClr val="262626"/>
                </a:solidFill>
                <a:latin typeface="Calibri"/>
              </a:rPr>
              <a:t> dílny). </a:t>
            </a:r>
            <a:r>
              <a:rPr lang="cs-CZ" sz="1953" dirty="0">
                <a:solidFill>
                  <a:srgbClr val="262626"/>
                </a:solidFill>
                <a:latin typeface="Calibri"/>
              </a:rPr>
              <a:t>Největším projektem bylo vytvoření Komunitního centra Roháček s rekonstrukcí historické barokní budovy v obci Valeč. </a:t>
            </a:r>
          </a:p>
          <a:p>
            <a:pPr marL="334910" indent="-334910" defTabSz="1200855">
              <a:buFont typeface="Arial" panose="020B0604020202020204" pitchFamily="34" charset="0"/>
              <a:buChar char="•"/>
            </a:pPr>
            <a:r>
              <a:rPr lang="cs-CZ" sz="1953" dirty="0">
                <a:solidFill>
                  <a:srgbClr val="262626"/>
                </a:solidFill>
                <a:latin typeface="Calibri"/>
              </a:rPr>
              <a:t>Díky podpoře skrze CLLD byly realizovány </a:t>
            </a:r>
            <a:r>
              <a:rPr lang="cs-CZ" sz="1953" dirty="0">
                <a:solidFill>
                  <a:srgbClr val="00B050"/>
                </a:solidFill>
                <a:latin typeface="Calibri"/>
              </a:rPr>
              <a:t>projekty revitalizace zeleně na veřejných prostranstvích</a:t>
            </a:r>
            <a:r>
              <a:rPr lang="cs-CZ" sz="1953" dirty="0">
                <a:solidFill>
                  <a:srgbClr val="262626"/>
                </a:solidFill>
                <a:latin typeface="Calibri"/>
              </a:rPr>
              <a:t> </a:t>
            </a:r>
            <a:r>
              <a:rPr lang="cs-CZ" sz="1953" i="1" dirty="0">
                <a:solidFill>
                  <a:srgbClr val="262626"/>
                </a:solidFill>
                <a:latin typeface="Calibri"/>
              </a:rPr>
              <a:t>(např. ve městě Habartov nebo obci Jenišov).</a:t>
            </a:r>
          </a:p>
          <a:p>
            <a:pPr marL="334910" indent="-334910" defTabSz="1200855">
              <a:buFont typeface="Arial" panose="020B0604020202020204" pitchFamily="34" charset="0"/>
              <a:buChar char="•"/>
            </a:pPr>
            <a:r>
              <a:rPr lang="cs-CZ" sz="1953" dirty="0">
                <a:solidFill>
                  <a:srgbClr val="262626"/>
                </a:solidFill>
                <a:latin typeface="Calibri"/>
              </a:rPr>
              <a:t>Byla kvitována spolupráce nejrůznějších aktérů při rozvoji </a:t>
            </a:r>
            <a:r>
              <a:rPr lang="cs-CZ" sz="1953" dirty="0">
                <a:solidFill>
                  <a:srgbClr val="00B050"/>
                </a:solidFill>
                <a:latin typeface="Calibri"/>
              </a:rPr>
              <a:t>cyklostezek</a:t>
            </a:r>
            <a:r>
              <a:rPr lang="cs-CZ" sz="1953" dirty="0">
                <a:solidFill>
                  <a:srgbClr val="262626"/>
                </a:solidFill>
                <a:latin typeface="Calibri"/>
              </a:rPr>
              <a:t>, kdy se v tomto programovém období podařilo dokončit cyklostezku podél řeky Ohře.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1532D4-16B8-BC19-7156-F18B63D88C2F}"/>
              </a:ext>
            </a:extLst>
          </p:cNvPr>
          <p:cNvSpPr txBox="1"/>
          <p:nvPr/>
        </p:nvSpPr>
        <p:spPr>
          <a:xfrm>
            <a:off x="5953578" y="1356727"/>
            <a:ext cx="6186131" cy="485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6547">
              <a:lnSpc>
                <a:spcPct val="107000"/>
              </a:lnSpc>
              <a:spcBef>
                <a:spcPts val="293"/>
              </a:spcBef>
              <a:spcAft>
                <a:spcPts val="293"/>
              </a:spcAft>
              <a:tabLst>
                <a:tab pos="446547" algn="l"/>
              </a:tabLst>
              <a:defRPr/>
            </a:pPr>
            <a:r>
              <a:rPr lang="cs-CZ" sz="2344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Díky IPRÚ Karlovy Vary se podpořila oblast kultury</a:t>
            </a:r>
            <a:endParaRPr lang="cs-CZ" sz="2344" b="1" dirty="0">
              <a:solidFill>
                <a:prstClr val="black"/>
              </a:solidFill>
              <a:highlight>
                <a:srgbClr val="FFFF00"/>
              </a:highlight>
              <a:latin typeface="Calibri"/>
              <a:cs typeface="Arial" panose="020B0604020202020204" pitchFamily="34" charset="0"/>
            </a:endParaRPr>
          </a:p>
          <a:p>
            <a:pPr marL="334910" indent="-334910" defTabSz="446547">
              <a:lnSpc>
                <a:spcPct val="107000"/>
              </a:lnSpc>
              <a:spcBef>
                <a:spcPts val="293"/>
              </a:spcBef>
              <a:spcAft>
                <a:spcPts val="293"/>
              </a:spcAft>
              <a:buSzPct val="80000"/>
              <a:buFont typeface="Arial" panose="020B0604020202020204" pitchFamily="34" charset="0"/>
              <a:buChar char="•"/>
              <a:tabLst>
                <a:tab pos="446547" algn="l"/>
              </a:tabLst>
              <a:defRPr/>
            </a:pPr>
            <a:r>
              <a:rPr lang="cs-CZ" sz="1953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V rámci IPRÚ byly realizovány </a:t>
            </a:r>
            <a:r>
              <a:rPr lang="cs-CZ" sz="1953" dirty="0">
                <a:solidFill>
                  <a:srgbClr val="00B050"/>
                </a:solidFill>
                <a:latin typeface="Calibri"/>
                <a:cs typeface="Times New Roman" panose="02020603050405020304" pitchFamily="18" charset="0"/>
              </a:rPr>
              <a:t>projekty v oblasti kultury</a:t>
            </a:r>
            <a:r>
              <a:rPr lang="cs-CZ" sz="1953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. Nejvíce prostředků směřovalo právě do krajského města. Příkladem takových projektů je revitalizace národních kulturních památek (např. </a:t>
            </a:r>
            <a:r>
              <a:rPr lang="cs-CZ" sz="1953" i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Mlýnské kolonády, Karlovarského městského divadla, vyhlídky J. W. Goethe </a:t>
            </a:r>
            <a:r>
              <a:rPr lang="cs-CZ" sz="1953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nebo dílčí úpravy </a:t>
            </a:r>
            <a:r>
              <a:rPr lang="cs-CZ" sz="1953" i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Sadové kolonády</a:t>
            </a:r>
            <a:r>
              <a:rPr lang="cs-CZ" sz="1953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). </a:t>
            </a:r>
          </a:p>
          <a:p>
            <a:pPr marL="334910" indent="-334910" defTabSz="446547">
              <a:lnSpc>
                <a:spcPct val="107000"/>
              </a:lnSpc>
              <a:spcBef>
                <a:spcPts val="293"/>
              </a:spcBef>
              <a:spcAft>
                <a:spcPts val="293"/>
              </a:spcAft>
              <a:buSzPct val="80000"/>
              <a:buFont typeface="Arial" panose="020B0604020202020204" pitchFamily="34" charset="0"/>
              <a:buChar char="•"/>
              <a:tabLst>
                <a:tab pos="446547" algn="l"/>
              </a:tabLst>
              <a:defRPr/>
            </a:pPr>
            <a:r>
              <a:rPr lang="cs-CZ" sz="1953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Projekty tak napomohly </a:t>
            </a:r>
            <a:r>
              <a:rPr lang="cs-CZ" sz="1953" dirty="0">
                <a:solidFill>
                  <a:srgbClr val="00B050"/>
                </a:solidFill>
                <a:latin typeface="Calibri"/>
                <a:cs typeface="Times New Roman" panose="02020603050405020304" pitchFamily="18" charset="0"/>
              </a:rPr>
              <a:t>obnově kulturního dědictví</a:t>
            </a:r>
            <a:r>
              <a:rPr lang="cs-CZ" sz="1953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. </a:t>
            </a:r>
            <a:r>
              <a:rPr lang="cs-CZ" sz="1953" i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Lázeňský trojúhelník </a:t>
            </a:r>
            <a:r>
              <a:rPr lang="cs-CZ" sz="1953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je od roku 2021 zapsán na seznam UNESCO. V současné době se dokončuje také rekonstrukce </a:t>
            </a:r>
            <a:r>
              <a:rPr lang="cs-CZ" sz="1953" i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Císařských lázní</a:t>
            </a:r>
            <a:r>
              <a:rPr lang="cs-CZ" sz="1953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, které mají být přístupné veřejnosti od června 2023. Tyto projekty mohou napomoci k dalšímu rozvoji cestovního ruchu v kraji.</a:t>
            </a:r>
          </a:p>
        </p:txBody>
      </p:sp>
    </p:spTree>
    <p:extLst>
      <p:ext uri="{BB962C8B-B14F-4D97-AF65-F5344CB8AC3E}">
        <p14:creationId xmlns:p14="http://schemas.microsoft.com/office/powerpoint/2010/main" val="3805166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24357-D484-6475-FCEE-AFD86925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5" y="240724"/>
            <a:ext cx="10715878" cy="903765"/>
          </a:xfrm>
        </p:spPr>
        <p:txBody>
          <a:bodyPr>
            <a:normAutofit fontScale="90000"/>
          </a:bodyPr>
          <a:lstStyle/>
          <a:p>
            <a:r>
              <a:rPr lang="cs-CZ" dirty="0"/>
              <a:t>Faktory nižšího tempa rozvoje Karlovarského kraje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0AC2B8-51BC-B8DF-CC8A-0EB1694C2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15" y="1487148"/>
            <a:ext cx="10817625" cy="4787205"/>
          </a:xfrm>
        </p:spPr>
        <p:txBody>
          <a:bodyPr/>
          <a:lstStyle/>
          <a:p>
            <a:r>
              <a:rPr lang="cs-CZ" sz="1953" dirty="0"/>
              <a:t>KVK je jedním ze tří strukturálně postižených regionů, které byly podpořeny prostřednictvím </a:t>
            </a:r>
            <a:r>
              <a:rPr lang="cs-CZ" sz="1953" b="1" dirty="0"/>
              <a:t>Strategie RE:START</a:t>
            </a:r>
            <a:r>
              <a:rPr lang="cs-CZ" sz="1953" dirty="0"/>
              <a:t>. Zatímco v MSK se podařilo lépe strategicky podporovat rozvoj vybraných oblastí a zvyšovat absorpční kapacity území, KVK společně s ÚST se potýkaly s neúspěchem. Mezi </a:t>
            </a:r>
            <a:r>
              <a:rPr lang="cs-CZ" sz="1953" b="1" dirty="0"/>
              <a:t>hlavní důvody</a:t>
            </a:r>
            <a:r>
              <a:rPr lang="cs-CZ" sz="1953" dirty="0"/>
              <a:t>, které byly dotazovanými stakeholdery uvedeny, patřily:</a:t>
            </a:r>
          </a:p>
          <a:p>
            <a:pPr lvl="1"/>
            <a:r>
              <a:rPr lang="cs-CZ" sz="1856" dirty="0"/>
              <a:t>přetrvávající nezkušenost (především menších obcí a žadatelů) s fondy EU a čerpáním dotací;</a:t>
            </a:r>
          </a:p>
          <a:p>
            <a:pPr lvl="1"/>
            <a:r>
              <a:rPr lang="cs-CZ" sz="1856" dirty="0"/>
              <a:t>nízká důvěra potenciálních žadatelů a strach z realizace projektů (riziko předfinancování, administrativní aparát);</a:t>
            </a:r>
          </a:p>
          <a:p>
            <a:pPr lvl="1"/>
            <a:r>
              <a:rPr lang="cs-CZ" sz="1856" dirty="0"/>
              <a:t>absence kvalifikovaných lidí, kteří by projekty připravovali a administrovali;</a:t>
            </a:r>
          </a:p>
          <a:p>
            <a:pPr lvl="1"/>
            <a:r>
              <a:rPr lang="cs-CZ" sz="1856" dirty="0"/>
              <a:t>nízký počet podnikatelských subjektů, chybějící inovační prostředí, chybějící základní infrastruktura, která znemožňuje podporu nadstavby;</a:t>
            </a:r>
          </a:p>
          <a:p>
            <a:pPr lvl="1"/>
            <a:r>
              <a:rPr lang="cs-CZ" sz="1856" dirty="0"/>
              <a:t>absence vysoké školy a dálnice; </a:t>
            </a:r>
          </a:p>
          <a:p>
            <a:pPr lvl="1"/>
            <a:r>
              <a:rPr lang="cs-CZ" sz="1856" dirty="0"/>
              <a:t>nižší politická stabilita a důvěra v politické vedení.</a:t>
            </a:r>
          </a:p>
          <a:p>
            <a:r>
              <a:rPr lang="cs-CZ" sz="1953" dirty="0"/>
              <a:t>Cílem kraje tedy zůstává snížit </a:t>
            </a:r>
            <a:r>
              <a:rPr lang="cs-CZ" sz="1953" dirty="0" err="1"/>
              <a:t>vnitroregionální</a:t>
            </a:r>
            <a:r>
              <a:rPr lang="cs-CZ" sz="1953" dirty="0"/>
              <a:t> rozdíly, a to prostřednictvím aktivizace periferních území pro využití všech možností dotačních programů, včetně cílených a posílit absorpční kapacity kraje.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3462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975491" y="2327238"/>
            <a:ext cx="9846891" cy="1197034"/>
          </a:xfrm>
        </p:spPr>
        <p:txBody>
          <a:bodyPr lIns="87904" tIns="44655" rIns="89311" bIns="44655" anchor="t">
            <a:normAutofit fontScale="90000"/>
          </a:bodyPr>
          <a:lstStyle/>
          <a:p>
            <a:r>
              <a:rPr lang="cs-CZ" dirty="0"/>
              <a:t>Děkuji za pozornost</a:t>
            </a:r>
            <a:br>
              <a:rPr lang="cs-CZ" sz="2344" dirty="0"/>
            </a:br>
            <a:br>
              <a:rPr lang="cs-CZ" sz="3125" dirty="0">
                <a:cs typeface="Calibri"/>
              </a:rPr>
            </a:br>
            <a:br>
              <a:rPr lang="cs-CZ" sz="3125" dirty="0">
                <a:cs typeface="Calibri"/>
              </a:rPr>
            </a:br>
            <a:endParaRPr lang="cs-CZ" sz="3125" dirty="0">
              <a:cs typeface="Calibri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82756" y="4645694"/>
            <a:ext cx="5696821" cy="811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00855"/>
            <a:br>
              <a:rPr lang="cs-CZ" sz="2344" b="1">
                <a:solidFill>
                  <a:srgbClr val="548DD4"/>
                </a:solidFill>
                <a:latin typeface="Calibri"/>
              </a:rPr>
            </a:br>
            <a:endParaRPr lang="cs-CZ" sz="2344">
              <a:solidFill>
                <a:srgbClr val="548DD4"/>
              </a:solidFill>
              <a:latin typeface="Calibri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C2BE384-F123-42C2-8453-023F898E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834" y="3606885"/>
            <a:ext cx="2504707" cy="22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4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F8E69B2-24B3-E477-3DCC-C87D95EB54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Aktuality z </a:t>
            </a:r>
            <a:r>
              <a:rPr lang="cs-CZ" dirty="0" err="1">
                <a:solidFill>
                  <a:schemeClr val="bg1"/>
                </a:solidFill>
              </a:rPr>
              <a:t>RE:STARTu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2378FDB4-C096-CE1A-D296-C3A1009B4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Ing. Kristýna Weissová</a:t>
            </a:r>
          </a:p>
        </p:txBody>
      </p:sp>
    </p:spTree>
    <p:extLst>
      <p:ext uri="{BB962C8B-B14F-4D97-AF65-F5344CB8AC3E}">
        <p14:creationId xmlns:p14="http://schemas.microsoft.com/office/powerpoint/2010/main" val="2445950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91DA0C-F1B9-2573-2B2A-CC36B69CE526}"/>
              </a:ext>
            </a:extLst>
          </p:cNvPr>
          <p:cNvSpPr txBox="1"/>
          <p:nvPr/>
        </p:nvSpPr>
        <p:spPr>
          <a:xfrm>
            <a:off x="3112000" y="420599"/>
            <a:ext cx="6927351" cy="769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prstClr val="white"/>
                </a:solidFill>
                <a:latin typeface="Calibri"/>
              </a:rPr>
              <a:t>Podpora z OP ST pro KVK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77A165F-B980-4BD2-AFBC-F85CA5083BAC}"/>
              </a:ext>
            </a:extLst>
          </p:cNvPr>
          <p:cNvSpPr txBox="1">
            <a:spLocks/>
          </p:cNvSpPr>
          <p:nvPr/>
        </p:nvSpPr>
        <p:spPr>
          <a:xfrm>
            <a:off x="2123448" y="2055018"/>
            <a:ext cx="8299067" cy="349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Tabulka 2">
            <a:extLst>
              <a:ext uri="{FF2B5EF4-FFF2-40B4-BE49-F238E27FC236}">
                <a16:creationId xmlns:a16="http://schemas.microsoft.com/office/drawing/2014/main" id="{363A1300-B7F5-4A94-90EE-9D1737E978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79304" y="1407696"/>
          <a:ext cx="8985457" cy="539429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56780">
                  <a:extLst>
                    <a:ext uri="{9D8B030D-6E8A-4147-A177-3AD203B41FA5}">
                      <a16:colId xmlns:a16="http://schemas.microsoft.com/office/drawing/2014/main" val="649590148"/>
                    </a:ext>
                  </a:extLst>
                </a:gridCol>
                <a:gridCol w="2990859">
                  <a:extLst>
                    <a:ext uri="{9D8B030D-6E8A-4147-A177-3AD203B41FA5}">
                      <a16:colId xmlns:a16="http://schemas.microsoft.com/office/drawing/2014/main" val="2413362157"/>
                    </a:ext>
                  </a:extLst>
                </a:gridCol>
                <a:gridCol w="1696064">
                  <a:extLst>
                    <a:ext uri="{9D8B030D-6E8A-4147-A177-3AD203B41FA5}">
                      <a16:colId xmlns:a16="http://schemas.microsoft.com/office/drawing/2014/main" val="1444769006"/>
                    </a:ext>
                  </a:extLst>
                </a:gridCol>
                <a:gridCol w="1120878">
                  <a:extLst>
                    <a:ext uri="{9D8B030D-6E8A-4147-A177-3AD203B41FA5}">
                      <a16:colId xmlns:a16="http://schemas.microsoft.com/office/drawing/2014/main" val="902688105"/>
                    </a:ext>
                  </a:extLst>
                </a:gridCol>
                <a:gridCol w="1120876">
                  <a:extLst>
                    <a:ext uri="{9D8B030D-6E8A-4147-A177-3AD203B41FA5}">
                      <a16:colId xmlns:a16="http://schemas.microsoft.com/office/drawing/2014/main" val="638892190"/>
                    </a:ext>
                  </a:extLst>
                </a:gridCol>
              </a:tblGrid>
              <a:tr h="359456">
                <a:tc>
                  <a:txBody>
                    <a:bodyPr/>
                    <a:lstStyle/>
                    <a:p>
                      <a:r>
                        <a:rPr lang="cs-CZ" sz="2400" dirty="0"/>
                        <a:t>Výzva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Příjemce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Alokace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956787"/>
                  </a:ext>
                </a:extLst>
              </a:tr>
              <a:tr h="287565">
                <a:tc>
                  <a:txBody>
                    <a:bodyPr/>
                    <a:lstStyle/>
                    <a:p>
                      <a:r>
                        <a:rPr lang="cs-CZ" sz="1600" b="0" dirty="0"/>
                        <a:t>Strategické projekty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Nositelé strategických projektů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2 900 000 000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30.11.2022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31.12.2023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478824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r>
                        <a:rPr lang="cs-CZ" sz="1600" b="0" dirty="0"/>
                        <a:t>Odborné učebny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Střední školy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180 000 000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15.2.2023</a:t>
                      </a:r>
                    </a:p>
                    <a:p>
                      <a:endParaRPr lang="cs-CZ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31.12.2023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607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600" b="0" dirty="0"/>
                        <a:t>Konektivita škol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ZŠ a SŠ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180 000 000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15.2.2023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31.12.2023</a:t>
                      </a:r>
                    </a:p>
                    <a:p>
                      <a:endParaRPr lang="cs-CZ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735078"/>
                  </a:ext>
                </a:extLst>
              </a:tr>
              <a:tr h="718911">
                <a:tc>
                  <a:txBody>
                    <a:bodyPr/>
                    <a:lstStyle/>
                    <a:p>
                      <a:r>
                        <a:rPr lang="cs-CZ" sz="1600" b="0" dirty="0"/>
                        <a:t>Inovace v oběhovém hospodářství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Všechny subjekty kromě FO nepodnikajících a dalších vyloučených příjemců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100 000 000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15.2.2023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31.7.2023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986979"/>
                  </a:ext>
                </a:extLst>
              </a:tr>
              <a:tr h="718911">
                <a:tc>
                  <a:txBody>
                    <a:bodyPr/>
                    <a:lstStyle/>
                    <a:p>
                      <a:r>
                        <a:rPr lang="cs-CZ" sz="1600" b="0" dirty="0"/>
                        <a:t>Vouchery pro podnikatele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Kraj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   30 000 000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6.4.2023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30.9.2023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504154"/>
                  </a:ext>
                </a:extLst>
              </a:tr>
              <a:tr h="512806">
                <a:tc>
                  <a:txBody>
                    <a:bodyPr/>
                    <a:lstStyle/>
                    <a:p>
                      <a:r>
                        <a:rPr lang="cs-CZ" sz="1600" b="0" dirty="0"/>
                        <a:t>Úvěr Transformace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Male a střední podniky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 200 000 000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12.4.2023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31.12.2026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410326"/>
                  </a:ext>
                </a:extLst>
              </a:tr>
              <a:tr h="694447">
                <a:tc>
                  <a:txBody>
                    <a:bodyPr/>
                    <a:lstStyle/>
                    <a:p>
                      <a:r>
                        <a:rPr lang="cs-CZ" sz="1600" b="0" dirty="0">
                          <a:highlight>
                            <a:srgbClr val="00FF00"/>
                          </a:highlight>
                        </a:rPr>
                        <a:t>Příprava projektů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Dle podporovaných aktivit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   40 000 000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31.5.2023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30.6.2024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064210"/>
                  </a:ext>
                </a:extLst>
              </a:tr>
              <a:tr h="694447">
                <a:tc>
                  <a:txBody>
                    <a:bodyPr/>
                    <a:lstStyle/>
                    <a:p>
                      <a:r>
                        <a:rPr lang="cs-CZ" sz="1600" b="0" dirty="0">
                          <a:highlight>
                            <a:srgbClr val="00FF00"/>
                          </a:highlight>
                        </a:rPr>
                        <a:t>Příroda a krajina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Všechny subjekty vyjma politických stran a hnutí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   60 000 000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2.6.2023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30.6.2025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131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521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91DA0C-F1B9-2573-2B2A-CC36B69CE526}"/>
              </a:ext>
            </a:extLst>
          </p:cNvPr>
          <p:cNvSpPr txBox="1"/>
          <p:nvPr/>
        </p:nvSpPr>
        <p:spPr>
          <a:xfrm>
            <a:off x="3112000" y="420599"/>
            <a:ext cx="6927351" cy="769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prstClr val="white"/>
                </a:solidFill>
                <a:latin typeface="Calibri"/>
              </a:rPr>
              <a:t>Podpora z OP ST pro KVK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77A165F-B980-4BD2-AFBC-F85CA5083BAC}"/>
              </a:ext>
            </a:extLst>
          </p:cNvPr>
          <p:cNvSpPr txBox="1">
            <a:spLocks/>
          </p:cNvSpPr>
          <p:nvPr/>
        </p:nvSpPr>
        <p:spPr>
          <a:xfrm>
            <a:off x="2123448" y="2055018"/>
            <a:ext cx="8299067" cy="349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Tabulka 2">
            <a:extLst>
              <a:ext uri="{FF2B5EF4-FFF2-40B4-BE49-F238E27FC236}">
                <a16:creationId xmlns:a16="http://schemas.microsoft.com/office/drawing/2014/main" id="{363A1300-B7F5-4A94-90EE-9D1737E978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07734" y="1476587"/>
          <a:ext cx="8927532" cy="436691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635154">
                  <a:extLst>
                    <a:ext uri="{9D8B030D-6E8A-4147-A177-3AD203B41FA5}">
                      <a16:colId xmlns:a16="http://schemas.microsoft.com/office/drawing/2014/main" val="649590148"/>
                    </a:ext>
                  </a:extLst>
                </a:gridCol>
                <a:gridCol w="2329983">
                  <a:extLst>
                    <a:ext uri="{9D8B030D-6E8A-4147-A177-3AD203B41FA5}">
                      <a16:colId xmlns:a16="http://schemas.microsoft.com/office/drawing/2014/main" val="2413362157"/>
                    </a:ext>
                  </a:extLst>
                </a:gridCol>
                <a:gridCol w="1680822">
                  <a:extLst>
                    <a:ext uri="{9D8B030D-6E8A-4147-A177-3AD203B41FA5}">
                      <a16:colId xmlns:a16="http://schemas.microsoft.com/office/drawing/2014/main" val="3992725475"/>
                    </a:ext>
                  </a:extLst>
                </a:gridCol>
                <a:gridCol w="1046327">
                  <a:extLst>
                    <a:ext uri="{9D8B030D-6E8A-4147-A177-3AD203B41FA5}">
                      <a16:colId xmlns:a16="http://schemas.microsoft.com/office/drawing/2014/main" val="902688105"/>
                    </a:ext>
                  </a:extLst>
                </a:gridCol>
                <a:gridCol w="1235246">
                  <a:extLst>
                    <a:ext uri="{9D8B030D-6E8A-4147-A177-3AD203B41FA5}">
                      <a16:colId xmlns:a16="http://schemas.microsoft.com/office/drawing/2014/main" val="638892190"/>
                    </a:ext>
                  </a:extLst>
                </a:gridCol>
              </a:tblGrid>
              <a:tr h="489219">
                <a:tc>
                  <a:txBody>
                    <a:bodyPr/>
                    <a:lstStyle/>
                    <a:p>
                      <a:r>
                        <a:rPr lang="cs-CZ" sz="2400" dirty="0"/>
                        <a:t>Výzva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Příjemce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Alokace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956787"/>
                  </a:ext>
                </a:extLst>
              </a:tr>
              <a:tr h="1103141">
                <a:tc>
                  <a:txBody>
                    <a:bodyPr/>
                    <a:lstStyle/>
                    <a:p>
                      <a:r>
                        <a:rPr lang="cs-CZ" sz="1600" b="0" dirty="0">
                          <a:highlight>
                            <a:srgbClr val="00FF00"/>
                          </a:highlight>
                        </a:rPr>
                        <a:t>Infrastruktura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Všechny subjekty vyjma politických stran a hnutí</a:t>
                      </a:r>
                    </a:p>
                    <a:p>
                      <a:endParaRPr lang="cs-CZ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60 000 000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8.6.2023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30.6.2025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607413"/>
                  </a:ext>
                </a:extLst>
              </a:tr>
              <a:tr h="684907">
                <a:tc>
                  <a:txBody>
                    <a:bodyPr/>
                    <a:lstStyle/>
                    <a:p>
                      <a:r>
                        <a:rPr lang="cs-CZ" sz="1600" b="0" dirty="0"/>
                        <a:t>Vzdělávání ve firmách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Podniky, profesní a podnikatelská sdružení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60 000 000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20.6.2023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31.12.2024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735078"/>
                  </a:ext>
                </a:extLst>
              </a:tr>
              <a:tr h="817682">
                <a:tc>
                  <a:txBody>
                    <a:bodyPr/>
                    <a:lstStyle/>
                    <a:p>
                      <a:r>
                        <a:rPr lang="cs-CZ" sz="1600" b="0" dirty="0"/>
                        <a:t>Vouchery pro veřejný sektor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Kraj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   40 000 000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září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31.12.2023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986979"/>
                  </a:ext>
                </a:extLst>
              </a:tr>
              <a:tr h="1271970">
                <a:tc>
                  <a:txBody>
                    <a:bodyPr/>
                    <a:lstStyle/>
                    <a:p>
                      <a:r>
                        <a:rPr lang="cs-CZ" sz="1600" b="0" kern="12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+mn-lt"/>
                          <a:ea typeface="+mn-ea"/>
                          <a:cs typeface="+mn-cs"/>
                        </a:rPr>
                        <a:t>Veřejné služby, kultura, sport a rekreace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Všechny subjekty vyjma politických stran a hnutí a FO</a:t>
                      </a:r>
                    </a:p>
                    <a:p>
                      <a:endParaRPr lang="cs-CZ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220 000 000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dirty="0"/>
                        <a:t>30.9.2023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0" dirty="0"/>
                        <a:t>31.12.2026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504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068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91DA0C-F1B9-2573-2B2A-CC36B69CE526}"/>
              </a:ext>
            </a:extLst>
          </p:cNvPr>
          <p:cNvSpPr txBox="1"/>
          <p:nvPr/>
        </p:nvSpPr>
        <p:spPr>
          <a:xfrm>
            <a:off x="3112000" y="420599"/>
            <a:ext cx="6927351" cy="769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prstClr val="white"/>
                </a:solidFill>
                <a:latin typeface="Calibri"/>
              </a:rPr>
              <a:t>Podpora z OP ST pro KVK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77A165F-B980-4BD2-AFBC-F85CA5083BAC}"/>
              </a:ext>
            </a:extLst>
          </p:cNvPr>
          <p:cNvSpPr txBox="1">
            <a:spLocks/>
          </p:cNvSpPr>
          <p:nvPr/>
        </p:nvSpPr>
        <p:spPr>
          <a:xfrm>
            <a:off x="2123448" y="2055018"/>
            <a:ext cx="8299067" cy="349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6B0B29-48B7-4AE1-84E3-4DEA9CC3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14542"/>
            <a:ext cx="9144000" cy="55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9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91DA0C-F1B9-2573-2B2A-CC36B69CE526}"/>
              </a:ext>
            </a:extLst>
          </p:cNvPr>
          <p:cNvSpPr txBox="1"/>
          <p:nvPr/>
        </p:nvSpPr>
        <p:spPr>
          <a:xfrm>
            <a:off x="3112000" y="287864"/>
            <a:ext cx="6927351" cy="769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prstClr val="white"/>
                </a:solidFill>
                <a:latin typeface="Calibri"/>
              </a:rPr>
              <a:t>www.opst.cz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77A165F-B980-4BD2-AFBC-F85CA5083BAC}"/>
              </a:ext>
            </a:extLst>
          </p:cNvPr>
          <p:cNvSpPr txBox="1">
            <a:spLocks/>
          </p:cNvSpPr>
          <p:nvPr/>
        </p:nvSpPr>
        <p:spPr>
          <a:xfrm>
            <a:off x="2123448" y="2055018"/>
            <a:ext cx="8299067" cy="349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0F3969-88AD-462D-B1FD-8165BF508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4200151"/>
            <a:ext cx="6607277" cy="25238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771238-876F-488A-8857-3D8EF7CDB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263" y="1311443"/>
            <a:ext cx="6315252" cy="2682795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80C5BB1D-B478-4093-85C0-D7D9B7054E41}"/>
              </a:ext>
            </a:extLst>
          </p:cNvPr>
          <p:cNvSpPr/>
          <p:nvPr/>
        </p:nvSpPr>
        <p:spPr>
          <a:xfrm>
            <a:off x="5968225" y="4442952"/>
            <a:ext cx="2458020" cy="1603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70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91DA0C-F1B9-2573-2B2A-CC36B69CE526}"/>
              </a:ext>
            </a:extLst>
          </p:cNvPr>
          <p:cNvSpPr txBox="1"/>
          <p:nvPr/>
        </p:nvSpPr>
        <p:spPr>
          <a:xfrm>
            <a:off x="3112000" y="420599"/>
            <a:ext cx="6927351" cy="769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prstClr val="white"/>
                </a:solidFill>
                <a:latin typeface="Calibri"/>
              </a:rPr>
              <a:t>Podpora z </a:t>
            </a:r>
            <a:r>
              <a:rPr lang="cs-CZ" sz="4400" dirty="0" err="1">
                <a:solidFill>
                  <a:prstClr val="white"/>
                </a:solidFill>
                <a:latin typeface="Calibri"/>
              </a:rPr>
              <a:t>Modfondu</a:t>
            </a:r>
            <a:endParaRPr lang="cs-CZ" sz="4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77A165F-B980-4BD2-AFBC-F85CA5083BAC}"/>
              </a:ext>
            </a:extLst>
          </p:cNvPr>
          <p:cNvSpPr txBox="1">
            <a:spLocks/>
          </p:cNvSpPr>
          <p:nvPr/>
        </p:nvSpPr>
        <p:spPr>
          <a:xfrm>
            <a:off x="2123448" y="2055018"/>
            <a:ext cx="8299067" cy="349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40E68957-D8AB-4D17-BD3C-322734C749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25106" y="1496652"/>
          <a:ext cx="8797408" cy="494827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97126">
                  <a:extLst>
                    <a:ext uri="{9D8B030D-6E8A-4147-A177-3AD203B41FA5}">
                      <a16:colId xmlns:a16="http://schemas.microsoft.com/office/drawing/2014/main" val="649590148"/>
                    </a:ext>
                  </a:extLst>
                </a:gridCol>
                <a:gridCol w="1463625">
                  <a:extLst>
                    <a:ext uri="{9D8B030D-6E8A-4147-A177-3AD203B41FA5}">
                      <a16:colId xmlns:a16="http://schemas.microsoft.com/office/drawing/2014/main" val="902688105"/>
                    </a:ext>
                  </a:extLst>
                </a:gridCol>
                <a:gridCol w="3536657">
                  <a:extLst>
                    <a:ext uri="{9D8B030D-6E8A-4147-A177-3AD203B41FA5}">
                      <a16:colId xmlns:a16="http://schemas.microsoft.com/office/drawing/2014/main" val="638892190"/>
                    </a:ext>
                  </a:extLst>
                </a:gridCol>
              </a:tblGrid>
              <a:tr h="586601">
                <a:tc>
                  <a:txBody>
                    <a:bodyPr/>
                    <a:lstStyle/>
                    <a:p>
                      <a:r>
                        <a:rPr lang="cs-CZ" sz="2400" dirty="0"/>
                        <a:t>Výzva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Od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Zvýhodnění pro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956787"/>
                  </a:ext>
                </a:extLst>
              </a:tr>
              <a:tr h="871401">
                <a:tc>
                  <a:txBody>
                    <a:bodyPr/>
                    <a:lstStyle/>
                    <a:p>
                      <a:r>
                        <a:rPr lang="cs-CZ" b="1" dirty="0"/>
                        <a:t>Modernizace zdrojů a technologií pro malé projekty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29.11.2022 – 30.6.2023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30% prostředků alokováno pro KVK, MSK  a ÚK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478824"/>
                  </a:ext>
                </a:extLst>
              </a:tr>
              <a:tr h="906876">
                <a:tc>
                  <a:txBody>
                    <a:bodyPr/>
                    <a:lstStyle/>
                    <a:p>
                      <a:r>
                        <a:rPr lang="cs-CZ" b="1" dirty="0"/>
                        <a:t>Modernizace zdrojů a technologií pro velké projekty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29.11.2022 – 30.6.2023</a:t>
                      </a:r>
                    </a:p>
                    <a:p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30% prostředků alokováno pro KVK, MSK  a ÚK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607413"/>
                  </a:ext>
                </a:extLst>
              </a:tr>
              <a:tr h="685855">
                <a:tc>
                  <a:txBody>
                    <a:bodyPr/>
                    <a:lstStyle/>
                    <a:p>
                      <a:r>
                        <a:rPr lang="cs-CZ" dirty="0"/>
                        <a:t>Komunální FVE pro malé obce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17.8.2022 – 29.9.2023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735078"/>
                  </a:ext>
                </a:extLst>
              </a:tr>
              <a:tr h="945009">
                <a:tc>
                  <a:txBody>
                    <a:bodyPr/>
                    <a:lstStyle/>
                    <a:p>
                      <a:r>
                        <a:rPr lang="cs-CZ" dirty="0"/>
                        <a:t>Komunální FVE pro větší obce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17.8.2022 – 29.9.2023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986979"/>
                  </a:ext>
                </a:extLst>
              </a:tr>
              <a:tr h="945009">
                <a:tc>
                  <a:txBody>
                    <a:bodyPr/>
                    <a:lstStyle/>
                    <a:p>
                      <a:r>
                        <a:rPr lang="cs-CZ" b="1" dirty="0"/>
                        <a:t>Modernizace tepláren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25.7.2022 – 29.9.2023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30% prostředků alokováno pro KVK, MSK  a ÚK</a:t>
                      </a:r>
                    </a:p>
                    <a:p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504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122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91DA0C-F1B9-2573-2B2A-CC36B69CE526}"/>
              </a:ext>
            </a:extLst>
          </p:cNvPr>
          <p:cNvSpPr txBox="1"/>
          <p:nvPr/>
        </p:nvSpPr>
        <p:spPr>
          <a:xfrm>
            <a:off x="3495164" y="428242"/>
            <a:ext cx="6927351" cy="769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prstClr val="white"/>
                </a:solidFill>
                <a:latin typeface="Calibri"/>
              </a:rPr>
              <a:t>Podpora z II. a III. pilíře MST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77A165F-B980-4BD2-AFBC-F85CA5083BAC}"/>
              </a:ext>
            </a:extLst>
          </p:cNvPr>
          <p:cNvSpPr txBox="1">
            <a:spLocks/>
          </p:cNvSpPr>
          <p:nvPr/>
        </p:nvSpPr>
        <p:spPr>
          <a:xfrm>
            <a:off x="2123448" y="2055018"/>
            <a:ext cx="8299067" cy="349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484BA6C-2433-45ED-9DA5-5947CEB72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132" y="1867822"/>
            <a:ext cx="8715736" cy="5563685"/>
          </a:xfrm>
        </p:spPr>
        <p:txBody>
          <a:bodyPr>
            <a:normAutofit/>
          </a:bodyPr>
          <a:lstStyle/>
          <a:p>
            <a:r>
              <a:rPr lang="cs-CZ" dirty="0"/>
              <a:t>II. pilíř </a:t>
            </a:r>
          </a:p>
          <a:p>
            <a:pPr lvl="1"/>
            <a:r>
              <a:rPr lang="cs-CZ" dirty="0"/>
              <a:t>Pro privátní sektor </a:t>
            </a:r>
          </a:p>
          <a:p>
            <a:pPr lvl="1"/>
            <a:r>
              <a:rPr lang="cs-CZ" dirty="0"/>
              <a:t>Možno kombinovat s OP ST či dalšími fondy</a:t>
            </a:r>
          </a:p>
          <a:p>
            <a:pPr lvl="1"/>
            <a:r>
              <a:rPr lang="cs-CZ" dirty="0"/>
              <a:t>Rozdělení dle velikosti  – 100 – 600 mil. Kč – NRB</a:t>
            </a:r>
          </a:p>
          <a:p>
            <a:pPr lvl="8"/>
            <a:r>
              <a:rPr lang="cs-CZ" sz="2400" dirty="0"/>
              <a:t>Od 600 mil. Kč - EIB</a:t>
            </a:r>
          </a:p>
          <a:p>
            <a:r>
              <a:rPr lang="cs-CZ" dirty="0"/>
              <a:t>III. pilíř </a:t>
            </a:r>
          </a:p>
          <a:p>
            <a:pPr lvl="1"/>
            <a:r>
              <a:rPr lang="cs-CZ" dirty="0"/>
              <a:t>Pro veřejný sektor</a:t>
            </a:r>
          </a:p>
          <a:p>
            <a:pPr lvl="1"/>
            <a:r>
              <a:rPr lang="cs-CZ" dirty="0"/>
              <a:t>Není možné kombinovat s fondy, kromě </a:t>
            </a:r>
            <a:r>
              <a:rPr lang="cs-CZ" dirty="0" err="1"/>
              <a:t>Modfondu</a:t>
            </a:r>
            <a:endParaRPr lang="cs-CZ" dirty="0"/>
          </a:p>
          <a:p>
            <a:pPr lvl="1"/>
            <a:r>
              <a:rPr lang="cs-CZ" dirty="0"/>
              <a:t>Předpokládané spuštění v druhé polovině roku</a:t>
            </a:r>
          </a:p>
        </p:txBody>
      </p:sp>
    </p:spTree>
    <p:extLst>
      <p:ext uri="{BB962C8B-B14F-4D97-AF65-F5344CB8AC3E}">
        <p14:creationId xmlns:p14="http://schemas.microsoft.com/office/powerpoint/2010/main" val="179431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92627" y="2672661"/>
            <a:ext cx="9695985" cy="1248528"/>
          </a:xfrm>
        </p:spPr>
        <p:txBody>
          <a:bodyPr>
            <a:noAutofit/>
          </a:bodyPr>
          <a:lstStyle/>
          <a:p>
            <a:r>
              <a:rPr lang="cs-CZ" sz="3321" dirty="0"/>
              <a:t>Role MMR při podpoře Hospodářsky a sociálně ohrožených územích v ČR</a:t>
            </a:r>
            <a:br>
              <a:rPr lang="cs-CZ" sz="3321" dirty="0"/>
            </a:br>
            <a:endParaRPr lang="cs-CZ" sz="3321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7"/>
          </p:nvPr>
        </p:nvSpPr>
        <p:spPr>
          <a:xfrm>
            <a:off x="992627" y="4865646"/>
            <a:ext cx="10278727" cy="570173"/>
          </a:xfrm>
        </p:spPr>
        <p:txBody>
          <a:bodyPr lIns="87904" tIns="44655" rIns="140647" bIns="44655" anchor="t">
            <a:noAutofit/>
          </a:bodyPr>
          <a:lstStyle/>
          <a:p>
            <a:pPr marL="450268" indent="-450268"/>
            <a:r>
              <a:rPr lang="cs-CZ" sz="2344" dirty="0"/>
              <a:t>Seminář k HSOÚ v Karlovarském kraji, 14. června 2023</a:t>
            </a:r>
          </a:p>
          <a:p>
            <a:pPr marL="450268" indent="-450268"/>
            <a:endParaRPr lang="cs-CZ" dirty="0">
              <a:cs typeface="Calibri"/>
            </a:endParaRPr>
          </a:p>
          <a:p>
            <a:pPr marL="450268" indent="-450268"/>
            <a:endParaRPr lang="cs-CZ" dirty="0">
              <a:cs typeface="Calibri"/>
            </a:endParaRPr>
          </a:p>
          <a:p>
            <a:pPr marL="450268" indent="-450268"/>
            <a:endParaRPr lang="cs-CZ" dirty="0">
              <a:cs typeface="Calibri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B85633B-D332-4A38-B074-C119AF9C0125}"/>
              </a:ext>
            </a:extLst>
          </p:cNvPr>
          <p:cNvSpPr txBox="1"/>
          <p:nvPr/>
        </p:nvSpPr>
        <p:spPr>
          <a:xfrm>
            <a:off x="992628" y="3774346"/>
            <a:ext cx="5238761" cy="450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0855"/>
            <a:r>
              <a:rPr lang="cs-CZ" sz="2344">
                <a:solidFill>
                  <a:srgbClr val="548DD4">
                    <a:lumMod val="75000"/>
                  </a:srgbClr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0250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26692-2795-7FFE-455C-6089BDA6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530" y="-3433"/>
            <a:ext cx="7886700" cy="1325563"/>
          </a:xfrm>
        </p:spPr>
        <p:txBody>
          <a:bodyPr>
            <a:normAutofit/>
          </a:bodyPr>
          <a:lstStyle/>
          <a:p>
            <a:pPr algn="r"/>
            <a:r>
              <a:rPr lang="cs-CZ" sz="4200" b="1" dirty="0">
                <a:solidFill>
                  <a:schemeClr val="bg1"/>
                </a:solidFill>
              </a:rPr>
              <a:t>Aktualizace Strategického rámce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6704350-2369-EB51-4CF7-2DD5DEC71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494" y="1381125"/>
            <a:ext cx="8715736" cy="5563685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Aktualizace každé 3 roky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Zaměření na: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Aktualizace vstupní </a:t>
            </a:r>
            <a:r>
              <a:rPr lang="cs-CZ" sz="24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analýzy;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Aktualizace strategického </a:t>
            </a:r>
            <a:r>
              <a:rPr lang="cs-CZ" sz="24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rámce;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Vazba na </a:t>
            </a:r>
            <a:r>
              <a:rPr lang="cs-CZ" sz="24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PSÚT;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Výsledky, závěry a doporučení hodnocení plnění Strategie se předkládají RSK, Konferenci restrukturalizace a prostřednictvím MMR vládě ČR. </a:t>
            </a:r>
            <a:endParaRPr lang="cs-CZ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1646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26692-2795-7FFE-455C-6089BDA6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Harmonogram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4CA4F4F8-0798-8B7F-A586-30EA5A96C43D}"/>
              </a:ext>
            </a:extLst>
          </p:cNvPr>
          <p:cNvGrpSpPr/>
          <p:nvPr/>
        </p:nvGrpSpPr>
        <p:grpSpPr>
          <a:xfrm>
            <a:off x="1740930" y="1490372"/>
            <a:ext cx="4824572" cy="590256"/>
            <a:chOff x="3308279" y="1809758"/>
            <a:chExt cx="4824572" cy="590256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2A3B399B-4C89-AF0B-3B06-8C0871F8936B}"/>
                </a:ext>
              </a:extLst>
            </p:cNvPr>
            <p:cNvSpPr txBox="1"/>
            <p:nvPr/>
          </p:nvSpPr>
          <p:spPr>
            <a:xfrm>
              <a:off x="3308279" y="1809758"/>
              <a:ext cx="1417833" cy="553998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000" dirty="0">
                  <a:solidFill>
                    <a:prstClr val="black"/>
                  </a:solidFill>
                  <a:latin typeface="Calibri"/>
                </a:rPr>
                <a:t>4/2023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16AFAF12-6309-071D-97F3-EEBA7D3FA58A}"/>
                </a:ext>
              </a:extLst>
            </p:cNvPr>
            <p:cNvSpPr txBox="1"/>
            <p:nvPr/>
          </p:nvSpPr>
          <p:spPr>
            <a:xfrm>
              <a:off x="4869950" y="1815239"/>
              <a:ext cx="3262901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solidFill>
                    <a:prstClr val="black"/>
                  </a:solidFill>
                  <a:latin typeface="Calibri"/>
                </a:rPr>
                <a:t>Zahájení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99F7999-1CBF-0557-702A-0EFA6FC602D5}"/>
              </a:ext>
            </a:extLst>
          </p:cNvPr>
          <p:cNvGrpSpPr/>
          <p:nvPr/>
        </p:nvGrpSpPr>
        <p:grpSpPr>
          <a:xfrm>
            <a:off x="5147669" y="2182365"/>
            <a:ext cx="4764920" cy="923330"/>
            <a:chOff x="3439849" y="2899588"/>
            <a:chExt cx="4764920" cy="923330"/>
          </a:xfrm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583F4697-4F55-44BA-3162-1BB41E983BAC}"/>
                </a:ext>
              </a:extLst>
            </p:cNvPr>
            <p:cNvSpPr txBox="1"/>
            <p:nvPr/>
          </p:nvSpPr>
          <p:spPr>
            <a:xfrm>
              <a:off x="3439849" y="3074618"/>
              <a:ext cx="1417833" cy="553998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000" dirty="0">
                  <a:solidFill>
                    <a:prstClr val="black"/>
                  </a:solidFill>
                  <a:latin typeface="Calibri"/>
                </a:rPr>
                <a:t>5/2023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98F8927C-B4FF-3D55-6C2B-34A847426A9A}"/>
                </a:ext>
              </a:extLst>
            </p:cNvPr>
            <p:cNvSpPr txBox="1"/>
            <p:nvPr/>
          </p:nvSpPr>
          <p:spPr>
            <a:xfrm>
              <a:off x="4941868" y="2899588"/>
              <a:ext cx="3262901" cy="923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solidFill>
                    <a:prstClr val="black"/>
                  </a:solidFill>
                  <a:latin typeface="Calibri"/>
                </a:rPr>
                <a:t>Pracovní schůzka</a:t>
              </a:r>
            </a:p>
            <a:p>
              <a:pPr algn="ctr"/>
              <a:r>
                <a:rPr lang="cs-CZ" sz="2200" i="1" dirty="0">
                  <a:solidFill>
                    <a:prstClr val="black"/>
                  </a:solidFill>
                  <a:latin typeface="Calibri"/>
                </a:rPr>
                <a:t>Včetně „Bety“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D3A5C65-70A6-59D0-B950-D28D763EBE77}"/>
              </a:ext>
            </a:extLst>
          </p:cNvPr>
          <p:cNvGrpSpPr/>
          <p:nvPr/>
        </p:nvGrpSpPr>
        <p:grpSpPr>
          <a:xfrm>
            <a:off x="1595446" y="3236343"/>
            <a:ext cx="5091699" cy="584775"/>
            <a:chOff x="2578817" y="3196234"/>
            <a:chExt cx="5091699" cy="584775"/>
          </a:xfrm>
        </p:grpSpPr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FC672BA7-5A0F-9172-A9B0-7AE8147F1324}"/>
                </a:ext>
              </a:extLst>
            </p:cNvPr>
            <p:cNvSpPr txBox="1"/>
            <p:nvPr/>
          </p:nvSpPr>
          <p:spPr>
            <a:xfrm>
              <a:off x="2578817" y="3227011"/>
              <a:ext cx="1684960" cy="553998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000" dirty="0">
                  <a:solidFill>
                    <a:prstClr val="black"/>
                  </a:solidFill>
                  <a:latin typeface="Calibri"/>
                </a:rPr>
                <a:t>6-7/2023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4AE70C62-E4BB-DA32-9062-20252CB49810}"/>
                </a:ext>
              </a:extLst>
            </p:cNvPr>
            <p:cNvSpPr txBox="1"/>
            <p:nvPr/>
          </p:nvSpPr>
          <p:spPr>
            <a:xfrm>
              <a:off x="4407615" y="3196234"/>
              <a:ext cx="3262901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solidFill>
                    <a:prstClr val="black"/>
                  </a:solidFill>
                  <a:latin typeface="Calibri"/>
                </a:rPr>
                <a:t>Poptávka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D1BECC3-40A2-198A-4702-0D01D5064A79}"/>
              </a:ext>
            </a:extLst>
          </p:cNvPr>
          <p:cNvGrpSpPr/>
          <p:nvPr/>
        </p:nvGrpSpPr>
        <p:grpSpPr>
          <a:xfrm>
            <a:off x="5147669" y="3951294"/>
            <a:ext cx="5091698" cy="1269703"/>
            <a:chOff x="2845944" y="3015648"/>
            <a:chExt cx="5091698" cy="1269703"/>
          </a:xfrm>
        </p:grpSpPr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3D506C1F-68DF-149C-C7D1-79C9E15F49C3}"/>
                </a:ext>
              </a:extLst>
            </p:cNvPr>
            <p:cNvSpPr txBox="1"/>
            <p:nvPr/>
          </p:nvSpPr>
          <p:spPr>
            <a:xfrm>
              <a:off x="2845944" y="3015648"/>
              <a:ext cx="1684960" cy="1015663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000" dirty="0">
                  <a:solidFill>
                    <a:prstClr val="black"/>
                  </a:solidFill>
                  <a:latin typeface="Calibri"/>
                </a:rPr>
                <a:t>8-12/2023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5A5912F2-3CB0-486E-BCB4-D1C0E408F7EE}"/>
                </a:ext>
              </a:extLst>
            </p:cNvPr>
            <p:cNvSpPr txBox="1"/>
            <p:nvPr/>
          </p:nvSpPr>
          <p:spPr>
            <a:xfrm>
              <a:off x="4674741" y="3023467"/>
              <a:ext cx="3262901" cy="12618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solidFill>
                    <a:prstClr val="black"/>
                  </a:solidFill>
                  <a:latin typeface="Calibri"/>
                </a:rPr>
                <a:t>Aktualizace</a:t>
              </a:r>
            </a:p>
            <a:p>
              <a:pPr algn="ctr"/>
              <a:r>
                <a:rPr lang="cs-CZ" sz="2200" i="1" dirty="0">
                  <a:solidFill>
                    <a:prstClr val="black"/>
                  </a:solidFill>
                  <a:latin typeface="Calibri"/>
                </a:rPr>
                <a:t>analýza</a:t>
              </a:r>
            </a:p>
            <a:p>
              <a:pPr algn="ctr"/>
              <a:r>
                <a:rPr lang="cs-CZ" sz="2200" i="1" dirty="0">
                  <a:solidFill>
                    <a:prstClr val="black"/>
                  </a:solidFill>
                  <a:latin typeface="Calibri"/>
                </a:rPr>
                <a:t>rámec</a:t>
              </a:r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7E6D69EB-9196-EEE0-C082-3555A98BDDA2}"/>
              </a:ext>
            </a:extLst>
          </p:cNvPr>
          <p:cNvGrpSpPr/>
          <p:nvPr/>
        </p:nvGrpSpPr>
        <p:grpSpPr>
          <a:xfrm>
            <a:off x="1868566" y="5097132"/>
            <a:ext cx="4818578" cy="1600438"/>
            <a:chOff x="3308279" y="1210822"/>
            <a:chExt cx="4818578" cy="1600438"/>
          </a:xfrm>
        </p:grpSpPr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26453D3F-B79D-8CCF-FC1C-D8CB4B3CDD4A}"/>
                </a:ext>
              </a:extLst>
            </p:cNvPr>
            <p:cNvSpPr txBox="1"/>
            <p:nvPr/>
          </p:nvSpPr>
          <p:spPr>
            <a:xfrm>
              <a:off x="3308279" y="1809758"/>
              <a:ext cx="1417833" cy="553998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000" dirty="0">
                  <a:solidFill>
                    <a:prstClr val="black"/>
                  </a:solidFill>
                  <a:latin typeface="Calibri"/>
                </a:rPr>
                <a:t>2024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988D6F95-4722-0449-25DB-A59CC37B8F52}"/>
                </a:ext>
              </a:extLst>
            </p:cNvPr>
            <p:cNvSpPr txBox="1"/>
            <p:nvPr/>
          </p:nvSpPr>
          <p:spPr>
            <a:xfrm>
              <a:off x="4863956" y="1210822"/>
              <a:ext cx="3262901" cy="16004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200" dirty="0">
                  <a:solidFill>
                    <a:prstClr val="black"/>
                  </a:solidFill>
                  <a:latin typeface="Calibri"/>
                </a:rPr>
                <a:t>Finalizace</a:t>
              </a:r>
            </a:p>
            <a:p>
              <a:pPr algn="ctr"/>
              <a:r>
                <a:rPr lang="cs-CZ" sz="2200" dirty="0">
                  <a:solidFill>
                    <a:prstClr val="black"/>
                  </a:solidFill>
                  <a:latin typeface="Calibri"/>
                </a:rPr>
                <a:t>Konference restrukturalizace</a:t>
              </a:r>
            </a:p>
            <a:p>
              <a:pPr algn="ctr"/>
              <a:r>
                <a:rPr lang="cs-CZ" sz="2200" dirty="0">
                  <a:solidFill>
                    <a:prstClr val="black"/>
                  </a:solidFill>
                  <a:latin typeface="Calibri"/>
                </a:rPr>
                <a:t>Předložení vládě</a:t>
              </a:r>
            </a:p>
          </p:txBody>
        </p:sp>
      </p:grpSp>
      <p:pic>
        <p:nvPicPr>
          <p:cNvPr id="20" name="Zástupný obsah 6" descr="Denní kalendář obrys">
            <a:extLst>
              <a:ext uri="{FF2B5EF4-FFF2-40B4-BE49-F238E27FC236}">
                <a16:creationId xmlns:a16="http://schemas.microsoft.com/office/drawing/2014/main" id="{284FCEBF-E946-2106-0F56-B1702CF4D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919" y="5053229"/>
            <a:ext cx="1839677" cy="18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05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991DA0C-F1B9-2573-2B2A-CC36B69CE526}"/>
              </a:ext>
            </a:extLst>
          </p:cNvPr>
          <p:cNvSpPr txBox="1"/>
          <p:nvPr/>
        </p:nvSpPr>
        <p:spPr>
          <a:xfrm>
            <a:off x="3112000" y="420599"/>
            <a:ext cx="6927351" cy="769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>
                <a:solidFill>
                  <a:prstClr val="white"/>
                </a:solidFill>
                <a:latin typeface="Calibri"/>
              </a:rPr>
              <a:t>BETA3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077A165F-B980-4BD2-AFBC-F85CA5083BAC}"/>
              </a:ext>
            </a:extLst>
          </p:cNvPr>
          <p:cNvSpPr txBox="1">
            <a:spLocks/>
          </p:cNvSpPr>
          <p:nvPr/>
        </p:nvSpPr>
        <p:spPr>
          <a:xfrm>
            <a:off x="2123448" y="2055018"/>
            <a:ext cx="8299067" cy="3491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solidFill>
                  <a:prstClr val="black"/>
                </a:solidFill>
                <a:latin typeface="Calibri"/>
              </a:rPr>
              <a:t>Všechny 3 kraje projevili zájem o analýzu infrastruktury</a:t>
            </a:r>
          </a:p>
          <a:p>
            <a:pPr algn="just"/>
            <a:r>
              <a:rPr lang="cs-CZ" dirty="0">
                <a:solidFill>
                  <a:prstClr val="black"/>
                </a:solidFill>
                <a:latin typeface="Calibri"/>
              </a:rPr>
              <a:t>Duplicita ověřena – taková analýza není</a:t>
            </a:r>
          </a:p>
          <a:p>
            <a:pPr algn="just"/>
            <a:r>
              <a:rPr lang="cs-CZ" dirty="0">
                <a:solidFill>
                  <a:prstClr val="black"/>
                </a:solidFill>
                <a:latin typeface="Calibri"/>
              </a:rPr>
              <a:t>Pracovní skupina – MPO, MD, KVK, MSK, ÚK</a:t>
            </a:r>
          </a:p>
          <a:p>
            <a:pPr algn="just"/>
            <a:r>
              <a:rPr lang="cs-CZ" dirty="0">
                <a:solidFill>
                  <a:prstClr val="black"/>
                </a:solidFill>
                <a:latin typeface="Calibri"/>
              </a:rPr>
              <a:t>1.PS – nadefinovat – rozsah pilotního ověření, výstupy, účastníci VŘ, vazba na resortní strategie a koncepce</a:t>
            </a:r>
          </a:p>
        </p:txBody>
      </p:sp>
    </p:spTree>
    <p:extLst>
      <p:ext uri="{BB962C8B-B14F-4D97-AF65-F5344CB8AC3E}">
        <p14:creationId xmlns:p14="http://schemas.microsoft.com/office/powerpoint/2010/main" val="1885539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09800" y="1695117"/>
            <a:ext cx="7772400" cy="870663"/>
          </a:xfrm>
        </p:spPr>
        <p:txBody>
          <a:bodyPr>
            <a:normAutofit fontScale="90000"/>
          </a:bodyPr>
          <a:lstStyle/>
          <a:p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endParaRPr lang="cs-CZ" sz="4400" b="1" spc="70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" name="object 6"/>
          <p:cNvSpPr txBox="1"/>
          <p:nvPr/>
        </p:nvSpPr>
        <p:spPr>
          <a:xfrm>
            <a:off x="3176660" y="2203411"/>
            <a:ext cx="6091551" cy="2816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cs-CZ" sz="1500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  <a:p>
            <a:pPr algn="ctr"/>
            <a:r>
              <a:rPr lang="cs-CZ" sz="2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Ing. Kristýna Weissová</a:t>
            </a:r>
          </a:p>
          <a:p>
            <a:pPr algn="ctr"/>
            <a:endParaRPr lang="cs-CZ" sz="28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  <a:p>
            <a:pPr algn="ctr"/>
            <a:r>
              <a:rPr lang="cs-CZ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Kristyna.weissova@mmr.cz</a:t>
            </a:r>
          </a:p>
          <a:p>
            <a:pPr algn="ctr"/>
            <a:r>
              <a:rPr lang="cs-CZ" dirty="0">
                <a:solidFill>
                  <a:prstClr val="white">
                    <a:lumMod val="95000"/>
                  </a:prstClr>
                </a:solidFill>
                <a:latin typeface="Calibri"/>
              </a:rPr>
              <a:t>Ministerstvo pro místní rozvoj ČR</a:t>
            </a:r>
          </a:p>
          <a:p>
            <a:pPr algn="ctr"/>
            <a:r>
              <a:rPr lang="cs-CZ" dirty="0">
                <a:solidFill>
                  <a:prstClr val="white">
                    <a:lumMod val="95000"/>
                  </a:prstClr>
                </a:solidFill>
                <a:latin typeface="Calibri"/>
              </a:rPr>
              <a:t>Pracoviště: Závodní 278, Karlovy Vary</a:t>
            </a:r>
          </a:p>
          <a:p>
            <a:pPr algn="ctr"/>
            <a:r>
              <a:rPr lang="cs-CZ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Mob: +420 705 894 874</a:t>
            </a:r>
          </a:p>
          <a:p>
            <a:pPr algn="ctr"/>
            <a:endParaRPr lang="cs-CZ" u="sng" dirty="0">
              <a:solidFill>
                <a:srgbClr val="00B0F0"/>
              </a:solidFill>
              <a:latin typeface="Calibri"/>
            </a:endParaRPr>
          </a:p>
          <a:p>
            <a:pPr algn="ctr"/>
            <a:endParaRPr sz="220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532408" y="1064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RE:START III </a:t>
            </a:r>
            <a:r>
              <a:rPr lang="nn-NO" b="1" dirty="0">
                <a:solidFill>
                  <a:prstClr val="white"/>
                </a:solidFill>
                <a:latin typeface="-apple-system"/>
              </a:rPr>
              <a:t> CZ.10.04.01/00/22_004/0000001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4CD46C9C-726D-4D68-9DA1-C50CC7E79756}"/>
              </a:ext>
            </a:extLst>
          </p:cNvPr>
          <p:cNvGrpSpPr/>
          <p:nvPr/>
        </p:nvGrpSpPr>
        <p:grpSpPr>
          <a:xfrm>
            <a:off x="8087998" y="1"/>
            <a:ext cx="2580003" cy="3162199"/>
            <a:chOff x="5677949" y="727764"/>
            <a:chExt cx="2580003" cy="316219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9E6D096A-C854-4C97-A21B-79352D361651}"/>
                </a:ext>
              </a:extLst>
            </p:cNvPr>
            <p:cNvGrpSpPr/>
            <p:nvPr/>
          </p:nvGrpSpPr>
          <p:grpSpPr>
            <a:xfrm>
              <a:off x="5677949" y="727764"/>
              <a:ext cx="1592412" cy="1235641"/>
              <a:chOff x="5677949" y="727764"/>
              <a:chExt cx="1592412" cy="1235641"/>
            </a:xfrm>
            <a:grpFill/>
          </p:grpSpPr>
          <p:sp>
            <p:nvSpPr>
              <p:cNvPr id="24" name="Šestiúhelník 23">
                <a:extLst>
                  <a:ext uri="{FF2B5EF4-FFF2-40B4-BE49-F238E27FC236}">
                    <a16:creationId xmlns:a16="http://schemas.microsoft.com/office/drawing/2014/main" id="{1ED40F3B-84DE-42C9-9185-E6ACC43818F1}"/>
                  </a:ext>
                </a:extLst>
              </p:cNvPr>
              <p:cNvSpPr/>
              <p:nvPr/>
            </p:nvSpPr>
            <p:spPr>
              <a:xfrm>
                <a:off x="5677949" y="1042532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Šestiúhelník 24">
                <a:extLst>
                  <a:ext uri="{FF2B5EF4-FFF2-40B4-BE49-F238E27FC236}">
                    <a16:creationId xmlns:a16="http://schemas.microsoft.com/office/drawing/2014/main" id="{A63E9480-597D-4B54-B1DF-A5B2F8946878}"/>
                  </a:ext>
                </a:extLst>
              </p:cNvPr>
              <p:cNvSpPr/>
              <p:nvPr/>
            </p:nvSpPr>
            <p:spPr>
              <a:xfrm>
                <a:off x="6664305" y="1043135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Šestiúhelník 25">
                <a:extLst>
                  <a:ext uri="{FF2B5EF4-FFF2-40B4-BE49-F238E27FC236}">
                    <a16:creationId xmlns:a16="http://schemas.microsoft.com/office/drawing/2014/main" id="{7A5970CF-4F56-457E-B5C5-3D97CBB2D479}"/>
                  </a:ext>
                </a:extLst>
              </p:cNvPr>
              <p:cNvSpPr/>
              <p:nvPr/>
            </p:nvSpPr>
            <p:spPr>
              <a:xfrm>
                <a:off x="6171127" y="1376276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Šestiúhelník 26">
                <a:extLst>
                  <a:ext uri="{FF2B5EF4-FFF2-40B4-BE49-F238E27FC236}">
                    <a16:creationId xmlns:a16="http://schemas.microsoft.com/office/drawing/2014/main" id="{353B803E-C33C-4744-B584-C53158A519A3}"/>
                  </a:ext>
                </a:extLst>
              </p:cNvPr>
              <p:cNvSpPr/>
              <p:nvPr/>
            </p:nvSpPr>
            <p:spPr>
              <a:xfrm>
                <a:off x="6171127" y="727764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845B2719-7A23-4A5B-B5BD-64D9436B9257}"/>
                </a:ext>
              </a:extLst>
            </p:cNvPr>
            <p:cNvGrpSpPr/>
            <p:nvPr/>
          </p:nvGrpSpPr>
          <p:grpSpPr>
            <a:xfrm>
              <a:off x="6665540" y="1336096"/>
              <a:ext cx="1592412" cy="1235641"/>
              <a:chOff x="5677949" y="727764"/>
              <a:chExt cx="1592412" cy="1235641"/>
            </a:xfrm>
            <a:grpFill/>
          </p:grpSpPr>
          <p:sp>
            <p:nvSpPr>
              <p:cNvPr id="20" name="Šestiúhelník 19">
                <a:extLst>
                  <a:ext uri="{FF2B5EF4-FFF2-40B4-BE49-F238E27FC236}">
                    <a16:creationId xmlns:a16="http://schemas.microsoft.com/office/drawing/2014/main" id="{80EE7C6A-9F00-4381-A69A-9E8AD0E2AA90}"/>
                  </a:ext>
                </a:extLst>
              </p:cNvPr>
              <p:cNvSpPr/>
              <p:nvPr/>
            </p:nvSpPr>
            <p:spPr>
              <a:xfrm>
                <a:off x="5677949" y="1042532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Šestiúhelník 20">
                <a:extLst>
                  <a:ext uri="{FF2B5EF4-FFF2-40B4-BE49-F238E27FC236}">
                    <a16:creationId xmlns:a16="http://schemas.microsoft.com/office/drawing/2014/main" id="{1BA7F713-E3E6-449C-9EC2-0D812EA1D3E1}"/>
                  </a:ext>
                </a:extLst>
              </p:cNvPr>
              <p:cNvSpPr/>
              <p:nvPr/>
            </p:nvSpPr>
            <p:spPr>
              <a:xfrm>
                <a:off x="6664305" y="1043135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Šestiúhelník 21">
                <a:extLst>
                  <a:ext uri="{FF2B5EF4-FFF2-40B4-BE49-F238E27FC236}">
                    <a16:creationId xmlns:a16="http://schemas.microsoft.com/office/drawing/2014/main" id="{B3FD8AE5-351E-4F02-8B89-E1AB9FCBFD79}"/>
                  </a:ext>
                </a:extLst>
              </p:cNvPr>
              <p:cNvSpPr/>
              <p:nvPr/>
            </p:nvSpPr>
            <p:spPr>
              <a:xfrm>
                <a:off x="6171127" y="1376276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Šestiúhelník 22">
                <a:extLst>
                  <a:ext uri="{FF2B5EF4-FFF2-40B4-BE49-F238E27FC236}">
                    <a16:creationId xmlns:a16="http://schemas.microsoft.com/office/drawing/2014/main" id="{C7C612EA-3D82-4B09-AC9C-AD8136AC1AD0}"/>
                  </a:ext>
                </a:extLst>
              </p:cNvPr>
              <p:cNvSpPr/>
              <p:nvPr/>
            </p:nvSpPr>
            <p:spPr>
              <a:xfrm>
                <a:off x="6171127" y="727764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17A12291-2E4E-4CFA-B17B-8332FFFC23F1}"/>
                </a:ext>
              </a:extLst>
            </p:cNvPr>
            <p:cNvGrpSpPr/>
            <p:nvPr/>
          </p:nvGrpSpPr>
          <p:grpSpPr>
            <a:xfrm>
              <a:off x="5679184" y="2015299"/>
              <a:ext cx="1592412" cy="1235641"/>
              <a:chOff x="5677949" y="727764"/>
              <a:chExt cx="1592412" cy="1235641"/>
            </a:xfrm>
            <a:grpFill/>
          </p:grpSpPr>
          <p:sp>
            <p:nvSpPr>
              <p:cNvPr id="16" name="Šestiúhelník 15">
                <a:extLst>
                  <a:ext uri="{FF2B5EF4-FFF2-40B4-BE49-F238E27FC236}">
                    <a16:creationId xmlns:a16="http://schemas.microsoft.com/office/drawing/2014/main" id="{BF47F55D-6F44-44C2-8B85-D1B674B7D654}"/>
                  </a:ext>
                </a:extLst>
              </p:cNvPr>
              <p:cNvSpPr/>
              <p:nvPr/>
            </p:nvSpPr>
            <p:spPr>
              <a:xfrm>
                <a:off x="5677949" y="1042532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Šestiúhelník 16">
                <a:extLst>
                  <a:ext uri="{FF2B5EF4-FFF2-40B4-BE49-F238E27FC236}">
                    <a16:creationId xmlns:a16="http://schemas.microsoft.com/office/drawing/2014/main" id="{3E3FD548-E661-4F03-8772-B8D1BD082139}"/>
                  </a:ext>
                </a:extLst>
              </p:cNvPr>
              <p:cNvSpPr/>
              <p:nvPr/>
            </p:nvSpPr>
            <p:spPr>
              <a:xfrm>
                <a:off x="6664305" y="1043135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Šestiúhelník 17">
                <a:extLst>
                  <a:ext uri="{FF2B5EF4-FFF2-40B4-BE49-F238E27FC236}">
                    <a16:creationId xmlns:a16="http://schemas.microsoft.com/office/drawing/2014/main" id="{B53ABA7B-094A-43FB-95A3-75F105F82CDA}"/>
                  </a:ext>
                </a:extLst>
              </p:cNvPr>
              <p:cNvSpPr/>
              <p:nvPr/>
            </p:nvSpPr>
            <p:spPr>
              <a:xfrm>
                <a:off x="6171127" y="1376276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Šestiúhelník 18">
                <a:extLst>
                  <a:ext uri="{FF2B5EF4-FFF2-40B4-BE49-F238E27FC236}">
                    <a16:creationId xmlns:a16="http://schemas.microsoft.com/office/drawing/2014/main" id="{697CD4BC-F5F6-473B-B54E-A0FA72EED77F}"/>
                  </a:ext>
                </a:extLst>
              </p:cNvPr>
              <p:cNvSpPr/>
              <p:nvPr/>
            </p:nvSpPr>
            <p:spPr>
              <a:xfrm>
                <a:off x="6171127" y="727764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061AEB5E-E965-4E1A-B358-56BD549BB289}"/>
                </a:ext>
              </a:extLst>
            </p:cNvPr>
            <p:cNvGrpSpPr/>
            <p:nvPr/>
          </p:nvGrpSpPr>
          <p:grpSpPr>
            <a:xfrm>
              <a:off x="6665540" y="2654322"/>
              <a:ext cx="1592412" cy="1235641"/>
              <a:chOff x="5677949" y="727764"/>
              <a:chExt cx="1592412" cy="1235641"/>
            </a:xfrm>
            <a:grpFill/>
          </p:grpSpPr>
          <p:sp>
            <p:nvSpPr>
              <p:cNvPr id="12" name="Šestiúhelník 11">
                <a:extLst>
                  <a:ext uri="{FF2B5EF4-FFF2-40B4-BE49-F238E27FC236}">
                    <a16:creationId xmlns:a16="http://schemas.microsoft.com/office/drawing/2014/main" id="{9B081E54-C2DB-4E8F-BDF3-84942D89B19A}"/>
                  </a:ext>
                </a:extLst>
              </p:cNvPr>
              <p:cNvSpPr/>
              <p:nvPr/>
            </p:nvSpPr>
            <p:spPr>
              <a:xfrm>
                <a:off x="5677949" y="1042532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Šestiúhelník 12">
                <a:extLst>
                  <a:ext uri="{FF2B5EF4-FFF2-40B4-BE49-F238E27FC236}">
                    <a16:creationId xmlns:a16="http://schemas.microsoft.com/office/drawing/2014/main" id="{58ED3186-D5AF-4E9B-98E6-7E12A1A7D0B6}"/>
                  </a:ext>
                </a:extLst>
              </p:cNvPr>
              <p:cNvSpPr/>
              <p:nvPr/>
            </p:nvSpPr>
            <p:spPr>
              <a:xfrm>
                <a:off x="6664305" y="1043135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Šestiúhelník 13">
                <a:extLst>
                  <a:ext uri="{FF2B5EF4-FFF2-40B4-BE49-F238E27FC236}">
                    <a16:creationId xmlns:a16="http://schemas.microsoft.com/office/drawing/2014/main" id="{E9207C74-78D0-4A4D-B6AD-2A20BEB91BE5}"/>
                  </a:ext>
                </a:extLst>
              </p:cNvPr>
              <p:cNvSpPr/>
              <p:nvPr/>
            </p:nvSpPr>
            <p:spPr>
              <a:xfrm>
                <a:off x="6171127" y="1376276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Šestiúhelník 14">
                <a:extLst>
                  <a:ext uri="{FF2B5EF4-FFF2-40B4-BE49-F238E27FC236}">
                    <a16:creationId xmlns:a16="http://schemas.microsoft.com/office/drawing/2014/main" id="{F9B8DE7A-4827-4791-BCA1-A3159E03DEC8}"/>
                  </a:ext>
                </a:extLst>
              </p:cNvPr>
              <p:cNvSpPr/>
              <p:nvPr/>
            </p:nvSpPr>
            <p:spPr>
              <a:xfrm>
                <a:off x="6171127" y="727764"/>
                <a:ext cx="606056" cy="587129"/>
              </a:xfrm>
              <a:prstGeom prst="hexagon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30" name="Obrázek 29">
            <a:extLst>
              <a:ext uri="{FF2B5EF4-FFF2-40B4-BE49-F238E27FC236}">
                <a16:creationId xmlns:a16="http://schemas.microsoft.com/office/drawing/2014/main" id="{5970BAD1-CECD-4E57-89C6-95770CDB8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83" y="6085662"/>
            <a:ext cx="2563091" cy="664577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A8273B0-9E77-4013-85F4-59E90D952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104" y="6085660"/>
            <a:ext cx="3079636" cy="664576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2EAD8E27-9E34-4411-B71D-B239129B9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783" y="6085661"/>
            <a:ext cx="1429613" cy="6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2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4630B-80DE-47B1-BE44-9ABDE9DA5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153" y="2270605"/>
            <a:ext cx="10791647" cy="14497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400" b="1" dirty="0">
                <a:solidFill>
                  <a:srgbClr val="312783"/>
                </a:solidFill>
              </a:rPr>
              <a:t>Hospodářsky a sociálně ohrožené území v Karlovarském kraji</a:t>
            </a:r>
            <a:endParaRPr lang="cs-CZ" sz="4400" b="1" dirty="0">
              <a:solidFill>
                <a:srgbClr val="312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81B882D1-A07D-4DF2-AD65-E4E8306857C7}"/>
              </a:ext>
            </a:extLst>
          </p:cNvPr>
          <p:cNvSpPr txBox="1">
            <a:spLocks/>
          </p:cNvSpPr>
          <p:nvPr/>
        </p:nvSpPr>
        <p:spPr>
          <a:xfrm>
            <a:off x="7513607" y="5507618"/>
            <a:ext cx="4459858" cy="993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893942" y="6203576"/>
            <a:ext cx="4459858" cy="5178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Ing. Petra Skálová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Koordinátor HSOÚ pro Karlovarský kraj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7B7FB2-BA7C-41D0-BBA4-EF28D8AC6C91}"/>
              </a:ext>
            </a:extLst>
          </p:cNvPr>
          <p:cNvSpPr txBox="1"/>
          <p:nvPr/>
        </p:nvSpPr>
        <p:spPr>
          <a:xfrm>
            <a:off x="967666" y="5892581"/>
            <a:ext cx="8282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Ing. Petra Lorenzová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vedoucí oddělení sekretariátu Regionální stálé konference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12E4CA8-A57E-4DA3-9C95-4103C0524F18}"/>
              </a:ext>
            </a:extLst>
          </p:cNvPr>
          <p:cNvSpPr/>
          <p:nvPr/>
        </p:nvSpPr>
        <p:spPr>
          <a:xfrm>
            <a:off x="9599659" y="628436"/>
            <a:ext cx="1754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14. 6. 2023</a:t>
            </a:r>
          </a:p>
        </p:txBody>
      </p:sp>
    </p:spTree>
    <p:extLst>
      <p:ext uri="{BB962C8B-B14F-4D97-AF65-F5344CB8AC3E}">
        <p14:creationId xmlns:p14="http://schemas.microsoft.com/office/powerpoint/2010/main" val="2272760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CC4A8-72F8-4A97-9459-F7D8C87A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1" y="320675"/>
            <a:ext cx="9425298" cy="1325563"/>
          </a:xfrm>
        </p:spPr>
        <p:txBody>
          <a:bodyPr/>
          <a:lstStyle/>
          <a:p>
            <a:r>
              <a:rPr lang="cs-CZ" dirty="0"/>
              <a:t>Co je HSOÚ a proč vzniklo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9F90A5-1B96-4861-BFF9-2F74F534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BBDE2E-50EA-4E89-A39E-3DED5D8E1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365125"/>
            <a:ext cx="1068765" cy="10687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2768DBB-C09D-412F-A6C6-AD7C60159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50194"/>
            <a:ext cx="5829300" cy="4213689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A400317-79CA-4511-8645-8325EF305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50" y="1825625"/>
            <a:ext cx="5601050" cy="2911475"/>
          </a:xfrm>
        </p:spPr>
        <p:txBody>
          <a:bodyPr>
            <a:normAutofit fontScale="92500"/>
          </a:bodyPr>
          <a:lstStyle/>
          <a:p>
            <a:r>
              <a:rPr lang="cs-CZ" sz="3000" dirty="0"/>
              <a:t>hospodářsky a sociálně ohrožená území = HSOÚ</a:t>
            </a:r>
          </a:p>
          <a:p>
            <a:pPr marL="0" indent="0">
              <a:buNone/>
            </a:pPr>
            <a:endParaRPr lang="cs-CZ" sz="3000" dirty="0"/>
          </a:p>
          <a:p>
            <a:r>
              <a:rPr lang="cs-CZ" sz="3000" dirty="0"/>
              <a:t>jeden z typů regionů, které definuje Strategie regionálního rozvoje České republiky 2021+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5796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43F37E-82E0-4C17-84E1-14D2B131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HSOÚ v Karlovarském kraji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AEFAA2-5C45-429D-9AA6-12963F43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EB2CA3A-9301-4E55-B931-AEB06A630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436" y="1825625"/>
            <a:ext cx="6085664" cy="4315116"/>
          </a:xfrm>
        </p:spPr>
        <p:txBody>
          <a:bodyPr>
            <a:normAutofit/>
          </a:bodyPr>
          <a:lstStyle/>
          <a:p>
            <a:r>
              <a:rPr lang="cs-CZ" dirty="0"/>
              <a:t>z celkových 7 ORP v Karlovarském kraji spadá pod HSOÚ 3 ORP (Sokolov, Kraslice a Ostrov)</a:t>
            </a:r>
          </a:p>
          <a:p>
            <a:r>
              <a:rPr lang="cs-CZ" dirty="0"/>
              <a:t>ORP Aš – v jednání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jedná se o 32,98 % rozlohy kraje</a:t>
            </a:r>
          </a:p>
          <a:p>
            <a:r>
              <a:rPr lang="cs-CZ" dirty="0"/>
              <a:t>žije zde 39,3 % obyvatel Karlovarského kraje</a:t>
            </a:r>
          </a:p>
          <a:p>
            <a:pPr marL="457200" lvl="1" indent="0">
              <a:buNone/>
            </a:pPr>
            <a:endParaRPr lang="cs-CZ" sz="1400" dirty="0"/>
          </a:p>
          <a:p>
            <a:pPr lvl="1"/>
            <a:endParaRPr lang="cs-CZ" sz="1400" dirty="0"/>
          </a:p>
          <a:p>
            <a:pPr lvl="1"/>
            <a:endParaRPr lang="cs-CZ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1A27CE-AC17-4123-A53E-58FFFC7F2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" y="1943100"/>
            <a:ext cx="5414915" cy="381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81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CC4A8-72F8-4A97-9459-F7D8C87A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1" y="320675"/>
            <a:ext cx="9425298" cy="1325563"/>
          </a:xfrm>
        </p:spPr>
        <p:txBody>
          <a:bodyPr/>
          <a:lstStyle/>
          <a:p>
            <a:r>
              <a:rPr lang="cs-CZ" dirty="0"/>
              <a:t>Jak to všechno začalo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A19807-FC03-4378-8E66-4574B4BF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37" y="1295400"/>
            <a:ext cx="6833313" cy="5197473"/>
          </a:xfrm>
        </p:spPr>
        <p:txBody>
          <a:bodyPr>
            <a:normAutofit fontScale="92500" lnSpcReduction="10000"/>
          </a:bodyPr>
          <a:lstStyle/>
          <a:p>
            <a:endParaRPr lang="cs-CZ" sz="2000" b="1" dirty="0"/>
          </a:p>
          <a:p>
            <a:r>
              <a:rPr lang="cs-CZ" sz="2000" dirty="0"/>
              <a:t>v roce 2021 </a:t>
            </a:r>
            <a:r>
              <a:rPr lang="cs-CZ" sz="2000" b="1" dirty="0"/>
              <a:t>iniciovalo MMR </a:t>
            </a:r>
            <a:r>
              <a:rPr lang="cs-CZ" sz="2000" dirty="0"/>
              <a:t>aktivnější podporu tzv. hospodářsky a sociálně ohrožených území (HSOÚ) v souvislosti s Akčním plánem Strategie regionálního rozvoje České republiky 2021+</a:t>
            </a:r>
          </a:p>
          <a:p>
            <a:r>
              <a:rPr lang="cs-CZ" sz="2000" b="1" dirty="0"/>
              <a:t>pro kraje to znamenalo vypracovat jednu pilotní studii </a:t>
            </a:r>
            <a:r>
              <a:rPr lang="cs-CZ" sz="2000" dirty="0"/>
              <a:t>pro zvolené ORP na svém území dle doporučeného zadání od MMR; Karlovarský kraj zvolil ORP Sokolov</a:t>
            </a:r>
          </a:p>
          <a:p>
            <a:r>
              <a:rPr lang="cs-CZ" sz="2000" dirty="0"/>
              <a:t>Karlovarský kraj se rozhodl zpracovat studie pro všechny ORP v HSOÚ</a:t>
            </a:r>
          </a:p>
          <a:p>
            <a:r>
              <a:rPr lang="cs-CZ" sz="2000" dirty="0"/>
              <a:t>studie zpracovává oddělení sekretariátu Regionální stálé konference ve spolupráci s odborem regionálního rozvoje</a:t>
            </a:r>
          </a:p>
          <a:p>
            <a:r>
              <a:rPr lang="cs-CZ" sz="2000" dirty="0"/>
              <a:t>studie jsou zveřejňovány na stránkách </a:t>
            </a:r>
            <a:r>
              <a:rPr lang="cs-CZ" sz="2000" dirty="0">
                <a:hlinkClick r:id="rId3"/>
              </a:rPr>
              <a:t>MMR</a:t>
            </a:r>
            <a:r>
              <a:rPr lang="cs-CZ" sz="2000" dirty="0"/>
              <a:t>, </a:t>
            </a:r>
            <a:r>
              <a:rPr lang="cs-CZ" sz="2000" dirty="0">
                <a:hlinkClick r:id="rId4"/>
              </a:rPr>
              <a:t>RSK KVK </a:t>
            </a:r>
            <a:r>
              <a:rPr lang="cs-CZ" sz="2000" dirty="0"/>
              <a:t>a </a:t>
            </a:r>
            <a:r>
              <a:rPr lang="cs-CZ" sz="2000" dirty="0">
                <a:hlinkClick r:id="rId5"/>
              </a:rPr>
              <a:t>Měníme kraj</a:t>
            </a:r>
            <a:endParaRPr lang="cs-CZ" sz="2000" dirty="0"/>
          </a:p>
          <a:p>
            <a:r>
              <a:rPr lang="cs-CZ" sz="2000" dirty="0"/>
              <a:t>studie jsou předkládány Regionální stálé konferenci Karlovarského kraje, která je bere na vědomí </a:t>
            </a:r>
          </a:p>
          <a:p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9F90A5-1B96-4861-BFF9-2F74F534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BBDE2E-50EA-4E89-A39E-3DED5D8E1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365125"/>
            <a:ext cx="1068765" cy="1068765"/>
          </a:xfrm>
          <a:prstGeom prst="rect">
            <a:avLst/>
          </a:prstGeom>
        </p:spPr>
      </p:pic>
      <p:pic>
        <p:nvPicPr>
          <p:cNvPr id="9" name="Zástupný symbol pro obsah 5">
            <a:extLst>
              <a:ext uri="{FF2B5EF4-FFF2-40B4-BE49-F238E27FC236}">
                <a16:creationId xmlns:a16="http://schemas.microsoft.com/office/drawing/2014/main" id="{DC74F854-5E6D-492E-86A1-D4C4A2F59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80" y="2759453"/>
            <a:ext cx="4959068" cy="34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27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DAE082-9712-47F2-8B58-27FF5442C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28" y="304800"/>
            <a:ext cx="11947071" cy="60515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200" dirty="0"/>
              <a:t>Struktura studií:</a:t>
            </a:r>
          </a:p>
          <a:p>
            <a:pPr lvl="1"/>
            <a:endParaRPr lang="cs-CZ" dirty="0"/>
          </a:p>
          <a:p>
            <a:pPr lvl="1"/>
            <a:r>
              <a:rPr lang="cs-CZ" sz="2200" dirty="0"/>
              <a:t>vstupní analytická část – základní data o modelovém území, kontext regionálního vývoje</a:t>
            </a:r>
          </a:p>
          <a:p>
            <a:pPr lvl="1"/>
            <a:r>
              <a:rPr lang="cs-CZ" sz="2200" dirty="0"/>
              <a:t>problémová analýza ORP – místní projekty, velké infrastrukturní projekty, legislativa</a:t>
            </a:r>
          </a:p>
          <a:p>
            <a:pPr lvl="1"/>
            <a:r>
              <a:rPr lang="cs-CZ" sz="2200" dirty="0"/>
              <a:t>výstup – formulace problematických oblastí, které nemají podporu v současných dotačních titulech včetně požadavků na systémové změny na národní úrovni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Obsah studií:</a:t>
            </a:r>
          </a:p>
          <a:p>
            <a:pPr marL="0" indent="0">
              <a:buNone/>
            </a:pPr>
            <a:endParaRPr lang="cs-CZ" sz="2200" dirty="0"/>
          </a:p>
          <a:p>
            <a:pPr marL="457200" lvl="1" indent="0">
              <a:spcAft>
                <a:spcPts val="1200"/>
              </a:spcAft>
              <a:buClr>
                <a:srgbClr val="010DFF"/>
              </a:buClr>
              <a:buNone/>
            </a:pPr>
            <a:r>
              <a:rPr lang="cs-CZ" sz="2200" dirty="0"/>
              <a:t>Úvod, základní informace o modelovém území</a:t>
            </a:r>
          </a:p>
          <a:p>
            <a:pPr marL="457200" lvl="1" indent="0">
              <a:spcAft>
                <a:spcPts val="1200"/>
              </a:spcAft>
              <a:buClr>
                <a:srgbClr val="010DFF"/>
              </a:buClr>
              <a:buNone/>
            </a:pPr>
            <a:r>
              <a:rPr lang="cs-CZ" sz="2200" dirty="0"/>
              <a:t>Pozice regionu z pohledu SRR 21+</a:t>
            </a:r>
          </a:p>
          <a:p>
            <a:pPr marL="457200" lvl="1" indent="0">
              <a:spcAft>
                <a:spcPts val="1200"/>
              </a:spcAft>
              <a:buClr>
                <a:srgbClr val="010DFF"/>
              </a:buClr>
              <a:buNone/>
            </a:pPr>
            <a:r>
              <a:rPr lang="cs-CZ" sz="2200" dirty="0"/>
              <a:t>Potenciální dopady pandemie Covid-19 </a:t>
            </a:r>
          </a:p>
          <a:p>
            <a:pPr marL="457200" lvl="1" indent="0">
              <a:spcAft>
                <a:spcPts val="1200"/>
              </a:spcAft>
              <a:buClr>
                <a:srgbClr val="010DFF"/>
              </a:buClr>
              <a:buNone/>
            </a:pPr>
            <a:r>
              <a:rPr lang="cs-CZ" sz="2200" dirty="0"/>
              <a:t>Dlouhodobé tendence regionálního vývoje – kontext kraje</a:t>
            </a:r>
          </a:p>
          <a:p>
            <a:pPr marL="457200" lvl="1" indent="0">
              <a:spcAft>
                <a:spcPts val="1200"/>
              </a:spcAft>
              <a:buClr>
                <a:srgbClr val="010DFF"/>
              </a:buClr>
              <a:buNone/>
            </a:pPr>
            <a:r>
              <a:rPr lang="cs-CZ" sz="2200" dirty="0"/>
              <a:t>Hlavní </a:t>
            </a:r>
            <a:r>
              <a:rPr lang="cs-CZ" sz="2200" dirty="0" err="1"/>
              <a:t>socio</a:t>
            </a:r>
            <a:r>
              <a:rPr lang="cs-CZ" sz="2200" dirty="0"/>
              <a:t>-ekonomické problémy a výzvy </a:t>
            </a:r>
          </a:p>
          <a:p>
            <a:pPr marL="457200" lvl="1" indent="0">
              <a:spcAft>
                <a:spcPts val="1200"/>
              </a:spcAft>
              <a:buClr>
                <a:srgbClr val="010DFF"/>
              </a:buClr>
              <a:buNone/>
            </a:pPr>
            <a:r>
              <a:rPr lang="cs-CZ" sz="2200" dirty="0"/>
              <a:t>Vazba a možnosti SRR ČR 21+ k řešení výzev a problémů</a:t>
            </a:r>
          </a:p>
          <a:p>
            <a:pPr marL="457200" lvl="1" indent="0">
              <a:spcAft>
                <a:spcPts val="1200"/>
              </a:spcAft>
              <a:buClr>
                <a:srgbClr val="010DFF"/>
              </a:buClr>
              <a:buNone/>
            </a:pPr>
            <a:r>
              <a:rPr lang="cs-CZ" sz="2200" dirty="0"/>
              <a:t>Možnosti pro AP SRR 2023-2024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3DAB62-1A52-4A2E-858E-6512187B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23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21DE98-1C0A-4749-B3B5-88725E45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1EFC88-3F08-4E46-BD10-D9BD3D37A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0" dirty="0"/>
              <a:t>Český statistický úřad</a:t>
            </a:r>
          </a:p>
          <a:p>
            <a:r>
              <a:rPr lang="cs-CZ" sz="2200" dirty="0"/>
              <a:t>Hospodářská ročenka Karlovarského kraje</a:t>
            </a:r>
          </a:p>
          <a:p>
            <a:r>
              <a:rPr lang="cs-CZ" sz="2200" dirty="0"/>
              <a:t>Strategie regionálního rozvoje ČR 21+</a:t>
            </a:r>
          </a:p>
          <a:p>
            <a:r>
              <a:rPr lang="cs-CZ" sz="2200" dirty="0"/>
              <a:t>Územně analytické podklady Karlovarského kraje – 5. úplná aktualizace 2021</a:t>
            </a:r>
          </a:p>
          <a:p>
            <a:r>
              <a:rPr lang="cs-CZ" sz="2200" dirty="0"/>
              <a:t>Strategie hospodářské restrukturalizace Ústeckého, Moravskoslezského a Karlovarského kraje </a:t>
            </a:r>
          </a:p>
          <a:p>
            <a:r>
              <a:rPr lang="cs-CZ" sz="2200" dirty="0"/>
              <a:t>Strategické plány obcí </a:t>
            </a:r>
          </a:p>
          <a:p>
            <a:r>
              <a:rPr lang="cs-CZ" sz="2200" dirty="0"/>
              <a:t>Strategie MAS </a:t>
            </a:r>
          </a:p>
          <a:p>
            <a:r>
              <a:rPr lang="cs-CZ" sz="2200" dirty="0"/>
              <a:t>další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FF066B-E0D6-458A-9710-C04A9263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1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4980F1A-220D-1621-1FD5-5B5F682D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Ministerstva pro místní rozvoj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1B71B3B-4C39-C28C-7254-D9D2F38B8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61" y="1453234"/>
            <a:ext cx="11015053" cy="4525963"/>
          </a:xfrm>
        </p:spPr>
        <p:txBody>
          <a:bodyPr/>
          <a:lstStyle/>
          <a:p>
            <a:r>
              <a:rPr lang="cs-CZ" sz="2539" b="1" dirty="0"/>
              <a:t>regionální rozvoj </a:t>
            </a:r>
            <a:r>
              <a:rPr lang="cs-CZ" sz="2539" dirty="0"/>
              <a:t>(jedna z gescí podle Kompetenčního zákona)</a:t>
            </a:r>
          </a:p>
          <a:p>
            <a:r>
              <a:rPr lang="cs-CZ" sz="2539" dirty="0"/>
              <a:t>zákon č. </a:t>
            </a:r>
            <a:r>
              <a:rPr lang="cs-CZ" sz="2539" b="1" dirty="0"/>
              <a:t>248/2000 Sb</a:t>
            </a:r>
            <a:r>
              <a:rPr lang="cs-CZ" sz="2539" dirty="0"/>
              <a:t>., o podpoře regionálního rozvoje</a:t>
            </a:r>
          </a:p>
          <a:p>
            <a:r>
              <a:rPr lang="cs-CZ" sz="2539" b="1" dirty="0"/>
              <a:t>Strategie regionálního rozvoje</a:t>
            </a:r>
          </a:p>
          <a:p>
            <a:pPr lvl="1"/>
            <a:r>
              <a:rPr lang="cs-CZ" sz="2344" dirty="0"/>
              <a:t>§ 4 vymezení státem podporované regiony</a:t>
            </a:r>
          </a:p>
          <a:p>
            <a:pPr lvl="1"/>
            <a:r>
              <a:rPr lang="cs-CZ" sz="2344" dirty="0"/>
              <a:t>Území SO ORP HSOÚ + obce na území bývalých vojenských újezdů</a:t>
            </a:r>
          </a:p>
          <a:p>
            <a:r>
              <a:rPr lang="cs-CZ" sz="2539" b="1" dirty="0"/>
              <a:t>Kritéria vymezení HSOÚ:</a:t>
            </a:r>
          </a:p>
          <a:p>
            <a:pPr lvl="1"/>
            <a:r>
              <a:rPr lang="cs-CZ" sz="2344" dirty="0"/>
              <a:t>Intenzita bytové výstavby, hrubá míra celkového přírůstku, index stáří, podíl nezaměstnaných osob, intenzita podnikatelské aktivity</a:t>
            </a:r>
          </a:p>
          <a:p>
            <a:r>
              <a:rPr lang="cs-CZ" sz="2539" b="1" dirty="0"/>
              <a:t>HSOÚ v KVK: </a:t>
            </a:r>
            <a:r>
              <a:rPr lang="cs-CZ" sz="2539" dirty="0"/>
              <a:t>Kraslice, Sokolov, Ostrov</a:t>
            </a:r>
          </a:p>
          <a:p>
            <a:r>
              <a:rPr lang="cs-CZ" sz="2539" b="1" dirty="0"/>
              <a:t>2024: </a:t>
            </a:r>
            <a:r>
              <a:rPr lang="cs-CZ" sz="2539" dirty="0"/>
              <a:t>Zpráva o uplatňování SRR vč. možného přehodnocení vymezení HSOÚ</a:t>
            </a:r>
          </a:p>
        </p:txBody>
      </p:sp>
    </p:spTree>
    <p:extLst>
      <p:ext uri="{BB962C8B-B14F-4D97-AF65-F5344CB8AC3E}">
        <p14:creationId xmlns:p14="http://schemas.microsoft.com/office/powerpoint/2010/main" val="2462868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009464-4C34-4B1C-8019-F82332A1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2" y="500062"/>
            <a:ext cx="9425298" cy="1325563"/>
          </a:xfrm>
        </p:spPr>
        <p:txBody>
          <a:bodyPr>
            <a:normAutofit fontScale="90000"/>
          </a:bodyPr>
          <a:lstStyle/>
          <a:p>
            <a:r>
              <a:rPr lang="cs-CZ" sz="4900" dirty="0" err="1"/>
              <a:t>Orp</a:t>
            </a:r>
            <a:r>
              <a:rPr lang="cs-CZ" sz="4900" dirty="0"/>
              <a:t> Sokolov </a:t>
            </a:r>
            <a:r>
              <a:rPr lang="cs-CZ" dirty="0"/>
              <a:t>- </a:t>
            </a:r>
            <a:r>
              <a:rPr lang="cs-CZ" sz="3100" dirty="0"/>
              <a:t>1</a:t>
            </a:r>
            <a:r>
              <a:rPr lang="cs-CZ" sz="3100" dirty="0">
                <a:ea typeface="+mn-ea"/>
              </a:rPr>
              <a:t>. pilotní studie (zpracována 2022)</a:t>
            </a:r>
            <a:br>
              <a:rPr lang="cs-CZ" sz="3100" dirty="0">
                <a:ea typeface="+mn-ea"/>
              </a:rPr>
            </a:br>
            <a:endParaRPr lang="cs-CZ" sz="3100" dirty="0">
              <a:ea typeface="+mn-ea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A12763-3AD7-4BCF-811F-291C810A7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Nepokrytá témata:</a:t>
            </a:r>
          </a:p>
          <a:p>
            <a:pPr marL="0" indent="0">
              <a:buNone/>
            </a:pPr>
            <a:endParaRPr lang="cs-CZ" u="sng" dirty="0"/>
          </a:p>
          <a:p>
            <a:pPr lvl="1"/>
            <a:r>
              <a:rPr lang="cs-CZ" sz="2200" dirty="0"/>
              <a:t>Kvalitní dopravní a technická infrastruktura</a:t>
            </a:r>
          </a:p>
          <a:p>
            <a:pPr lvl="1"/>
            <a:r>
              <a:rPr lang="cs-CZ" sz="2200" dirty="0"/>
              <a:t>Zkvalitnění veřejného prostoru</a:t>
            </a:r>
          </a:p>
          <a:p>
            <a:pPr lvl="1"/>
            <a:r>
              <a:rPr lang="cs-CZ" sz="2200" dirty="0"/>
              <a:t>Odpadové hospodářství</a:t>
            </a:r>
          </a:p>
          <a:p>
            <a:pPr lvl="1"/>
            <a:r>
              <a:rPr lang="cs-CZ" sz="2200" dirty="0"/>
              <a:t>Informovanost společnosti</a:t>
            </a:r>
          </a:p>
          <a:p>
            <a:pPr lvl="1"/>
            <a:r>
              <a:rPr lang="cs-CZ" sz="2200" dirty="0"/>
              <a:t>Sportovní infrastruktura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33A54EA-8744-485F-A917-1AE2B645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15C3E3-12A5-4544-8E37-941C1007B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540" y="1742577"/>
            <a:ext cx="5176871" cy="46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13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8BB4B-8A9C-4253-8DCA-71F4917E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Orp</a:t>
            </a:r>
            <a:r>
              <a:rPr lang="cs-CZ" dirty="0"/>
              <a:t> Kraslice - </a:t>
            </a:r>
            <a:r>
              <a:rPr lang="cs-CZ" sz="2700" dirty="0">
                <a:ea typeface="+mn-ea"/>
              </a:rPr>
              <a:t>zpracována v roce 2023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8F5D32-A4A0-4241-A8A4-42E08B1B8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Nepokrytá témata:</a:t>
            </a:r>
          </a:p>
          <a:p>
            <a:pPr marL="0" indent="0">
              <a:buNone/>
            </a:pPr>
            <a:endParaRPr lang="cs-CZ" u="sng" dirty="0"/>
          </a:p>
          <a:p>
            <a:pPr lvl="1"/>
            <a:r>
              <a:rPr lang="cs-CZ" dirty="0"/>
              <a:t>Kvalitní dopravní a technická infrastruktura</a:t>
            </a:r>
          </a:p>
          <a:p>
            <a:pPr lvl="1"/>
            <a:r>
              <a:rPr lang="cs-CZ" dirty="0"/>
              <a:t>Zkvalitnění veřejného prostoru</a:t>
            </a:r>
          </a:p>
          <a:p>
            <a:pPr lvl="1"/>
            <a:r>
              <a:rPr lang="cs-CZ" dirty="0"/>
              <a:t>Odpadové hospodářství</a:t>
            </a:r>
          </a:p>
          <a:p>
            <a:pPr lvl="1"/>
            <a:r>
              <a:rPr lang="cs-CZ" dirty="0"/>
              <a:t>Informovanost společnosti</a:t>
            </a:r>
          </a:p>
          <a:p>
            <a:pPr lvl="1"/>
            <a:r>
              <a:rPr lang="cs-CZ" dirty="0"/>
              <a:t>Sportovní infrastruktura</a:t>
            </a:r>
          </a:p>
          <a:p>
            <a:pPr lvl="1"/>
            <a:r>
              <a:rPr lang="cs-CZ" dirty="0"/>
              <a:t>Vzdělávání</a:t>
            </a:r>
          </a:p>
          <a:p>
            <a:pPr lvl="1"/>
            <a:r>
              <a:rPr lang="cs-CZ" dirty="0"/>
              <a:t>Zdravotnictví</a:t>
            </a:r>
          </a:p>
          <a:p>
            <a:pPr lvl="1"/>
            <a:r>
              <a:rPr lang="cs-CZ" dirty="0"/>
              <a:t>Cestovní ruch, kultura, tradice</a:t>
            </a:r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197E32-B95B-4978-9E1E-9BE3F160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3422273-1247-4DD1-9BA9-ADB44007F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47" y="3252600"/>
            <a:ext cx="5343570" cy="31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91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CC4A8-72F8-4A97-9459-F7D8C87A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339699" cy="1325563"/>
          </a:xfrm>
        </p:spPr>
        <p:txBody>
          <a:bodyPr/>
          <a:lstStyle/>
          <a:p>
            <a:r>
              <a:rPr lang="cs-CZ" dirty="0"/>
              <a:t>A CO DÁL…</a:t>
            </a:r>
            <a:r>
              <a:rPr lang="cs-CZ" sz="6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A19807-FC03-4378-8E66-4574B4BF0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b="1" dirty="0"/>
          </a:p>
          <a:p>
            <a:r>
              <a:rPr lang="cs-CZ" sz="2400" b="1" dirty="0"/>
              <a:t>ORP Ostrov</a:t>
            </a:r>
            <a:r>
              <a:rPr lang="cs-CZ" sz="2400" dirty="0"/>
              <a:t> – zvolen jiný styl zpracování studií, snaha více zapojit obce v území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? ORP Aš a další ORP …</a:t>
            </a:r>
            <a:endParaRPr lang="cs-CZ" sz="24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9F90A5-1B96-4861-BFF9-2F74F534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51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305AE-9B08-4981-ABBF-6EF98B989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07DFA2-E569-4EB5-B4DF-E7CAEFAF6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dirty="0"/>
              <a:t>Koordinátor HSOÚ pro Karlovarský kraj:</a:t>
            </a:r>
          </a:p>
          <a:p>
            <a:pPr marL="0" indent="0">
              <a:buNone/>
            </a:pPr>
            <a:r>
              <a:rPr lang="cs-CZ" dirty="0"/>
              <a:t>			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b="1" dirty="0"/>
              <a:t>Ing. Petra Skálová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900" dirty="0"/>
              <a:t>e-mail.: </a:t>
            </a:r>
            <a:r>
              <a:rPr lang="cs-CZ" sz="1900" dirty="0">
                <a:hlinkClick r:id="rId3"/>
              </a:rPr>
              <a:t>petra.skalova@kr-karlovarsky.cz</a:t>
            </a:r>
            <a:r>
              <a:rPr lang="cs-CZ" sz="1900" dirty="0"/>
              <a:t>	</a:t>
            </a:r>
            <a:r>
              <a:rPr lang="cs-CZ" sz="2000" dirty="0"/>
              <a:t>		</a:t>
            </a:r>
            <a:r>
              <a:rPr lang="cs-CZ" sz="1900" dirty="0"/>
              <a:t>Tel.: 354 222 359; 739 604 877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9F11C85-8F4B-45C3-A326-1D88B1158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379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A851E-E99B-4750-BBF6-19A8C996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4215"/>
            <a:ext cx="10515600" cy="827237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C9E3BC-7C89-42EB-ADDB-98346F69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ABAE3-56FF-436C-81D5-2781A4687AB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1278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66672C3-5C9C-4D0E-8DE0-717366E62832}"/>
              </a:ext>
            </a:extLst>
          </p:cNvPr>
          <p:cNvSpPr txBox="1">
            <a:spLocks/>
          </p:cNvSpPr>
          <p:nvPr/>
        </p:nvSpPr>
        <p:spPr>
          <a:xfrm>
            <a:off x="838200" y="4399472"/>
            <a:ext cx="5926347" cy="1570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31278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875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14630B-80DE-47B1-BE44-9ABDE9DA5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153" y="2573794"/>
            <a:ext cx="10791647" cy="11928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800" b="1" dirty="0" err="1">
                <a:solidFill>
                  <a:srgbClr val="312783"/>
                </a:solidFill>
              </a:rPr>
              <a:t>Coffee</a:t>
            </a:r>
            <a:r>
              <a:rPr lang="cs-CZ" sz="4800" b="1" dirty="0">
                <a:solidFill>
                  <a:srgbClr val="312783"/>
                </a:solidFill>
              </a:rPr>
              <a:t> </a:t>
            </a:r>
            <a:r>
              <a:rPr lang="cs-CZ" sz="4800" b="1" dirty="0" err="1">
                <a:solidFill>
                  <a:srgbClr val="312783"/>
                </a:solidFill>
              </a:rPr>
              <a:t>break</a:t>
            </a:r>
            <a:endParaRPr lang="cs-CZ" sz="4800" b="1" dirty="0">
              <a:solidFill>
                <a:srgbClr val="312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81B882D1-A07D-4DF2-AD65-E4E8306857C7}"/>
              </a:ext>
            </a:extLst>
          </p:cNvPr>
          <p:cNvSpPr txBox="1">
            <a:spLocks/>
          </p:cNvSpPr>
          <p:nvPr/>
        </p:nvSpPr>
        <p:spPr>
          <a:xfrm>
            <a:off x="7513607" y="5507618"/>
            <a:ext cx="4459858" cy="993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600" b="1" dirty="0">
              <a:solidFill>
                <a:srgbClr val="3127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E727C-E27F-4158-931F-2B5D89529EE7}" type="slidenum">
              <a:rPr lang="cs-CZ" smtClean="0">
                <a:solidFill>
                  <a:schemeClr val="bg1"/>
                </a:solidFill>
              </a:rPr>
              <a:pPr/>
              <a:t>45</a:t>
            </a:fld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43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53" y="0"/>
            <a:ext cx="12213053" cy="68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53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3" y="365125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3" y="1339250"/>
            <a:ext cx="11034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Agenda HSOÚ v Ústeckém kraji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8430" y="2265501"/>
            <a:ext cx="1105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dosavadní průběh a výhled -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10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2253" y="4499611"/>
            <a:ext cx="3442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RNDr. Eva Poslová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Odbor regionálního rozvoje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52" y="5457825"/>
            <a:ext cx="3074453" cy="8945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838" y="2992147"/>
            <a:ext cx="3913144" cy="2789106"/>
          </a:xfrm>
          <a:prstGeom prst="rect">
            <a:avLst/>
          </a:prstGeom>
        </p:spPr>
      </p:pic>
      <p:pic>
        <p:nvPicPr>
          <p:cNvPr id="12" name="Obrázek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539" y="5927494"/>
            <a:ext cx="678180" cy="386715"/>
          </a:xfrm>
          <a:prstGeom prst="rect">
            <a:avLst/>
          </a:prstGeom>
        </p:spPr>
      </p:pic>
      <p:pic>
        <p:nvPicPr>
          <p:cNvPr id="13" name="Obrázek 12" descr="C:\Users\poslova.e\Documents\LOGA\mmr_cr_rgb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2794" y="5970039"/>
            <a:ext cx="1419860" cy="35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200" y="5902785"/>
            <a:ext cx="1582420" cy="4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9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14632" y="2341697"/>
            <a:ext cx="107380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 r. 2021 byl ze strany MMR krajům představen návrh na spolupráci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cíl: intenzivnější podpora HSOÚ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 6/2022 kraje odevzdaly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pilotní studii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 vybrané ORP/HSOÚ (v ÚK ORP Litvínov)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motivace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národní dotační titul pro HSOÚ, podporované aktivity v rámci AP SRR ČR, další formy zvýhodnění HSOÚ v oblasti regionální politiky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sekundární očekávané přínosy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zlepšení komunikace s aktéry v území, poznání situace v ORP přímo z místa, využití pracovních skupin pro agendu krajské strategie, verifikace údajů ze strategických a koncepčních dokumentů aj.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koordinátor HSOÚ + zahájení práce na dalších studiích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90050" y="1339250"/>
            <a:ext cx="108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Iniciace agendy a prvotní impulsy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</p:spTree>
    <p:extLst>
      <p:ext uri="{BB962C8B-B14F-4D97-AF65-F5344CB8AC3E}">
        <p14:creationId xmlns:p14="http://schemas.microsoft.com/office/powerpoint/2010/main" val="2302084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5" name="TextovéPole 4"/>
          <p:cNvSpPr txBox="1"/>
          <p:nvPr/>
        </p:nvSpPr>
        <p:spPr>
          <a:xfrm>
            <a:off x="632253" y="365125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2595" r="1963" b="4262"/>
          <a:stretch/>
        </p:blipFill>
        <p:spPr>
          <a:xfrm>
            <a:off x="7267574" y="3209413"/>
            <a:ext cx="4514851" cy="310515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736230" y="5879936"/>
            <a:ext cx="173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KVK a ÚLK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20" y="1422286"/>
            <a:ext cx="6670754" cy="417442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659564" y="5879936"/>
            <a:ext cx="78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ČR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221" y="1230958"/>
            <a:ext cx="3073400" cy="919459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90051" y="1339250"/>
            <a:ext cx="10131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Rozmístění HSOÚ</a:t>
            </a:r>
          </a:p>
        </p:txBody>
      </p:sp>
    </p:spTree>
    <p:extLst>
      <p:ext uri="{BB962C8B-B14F-4D97-AF65-F5344CB8AC3E}">
        <p14:creationId xmlns:p14="http://schemas.microsoft.com/office/powerpoint/2010/main" val="412345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spodářsky a sociálně ohrožená území (HSOÚ) | Olomoucký kraj">
            <a:extLst>
              <a:ext uri="{FF2B5EF4-FFF2-40B4-BE49-F238E27FC236}">
                <a16:creationId xmlns:a16="http://schemas.microsoft.com/office/drawing/2014/main" id="{A575EB45-0851-A287-7753-F5D50E0AAB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81" y="1"/>
            <a:ext cx="99066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60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029" y="832812"/>
            <a:ext cx="7378588" cy="5259113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714632" y="2341697"/>
            <a:ext cx="1159459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HSOÚ v ÚK zabírá/pokrývá/je domovem: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(fakticky 15) ze 16 SO ORP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92 %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rozlohy kraje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93 %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obyvatelstva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 roku 2021 intenzivnější aktivity:</a:t>
            </a:r>
            <a:b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koordinátor HSOÚ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tvorba pilotní studie (a dalších)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průnik s dalšími agendami, především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se Strategií rozvoje ÚK (zastřešující celokrajská) a Programem rozvoje ÚK (činnost úřadu)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90051" y="1339250"/>
            <a:ext cx="10131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HSOÚ v Ústeckém kraji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</p:spTree>
    <p:extLst>
      <p:ext uri="{BB962C8B-B14F-4D97-AF65-F5344CB8AC3E}">
        <p14:creationId xmlns:p14="http://schemas.microsoft.com/office/powerpoint/2010/main" val="3788590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" y="-1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95277" y="1893984"/>
            <a:ext cx="10975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„Snažíme se z agendy HSOÚ vytěžit maximum pro to, abychom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POZNALI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aktuální stav všech částí našeho kraje zdola a lépe jim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POROZUMĚLI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O čem budeme sami přesvědčeni, to můžeme efektivněji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KOMUNIKOVAT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dál a výše.“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17832" y="911946"/>
            <a:ext cx="1013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Přístup Krajského úřadu ÚK</a:t>
            </a:r>
          </a:p>
        </p:txBody>
      </p:sp>
      <p:grpSp>
        <p:nvGrpSpPr>
          <p:cNvPr id="28" name="Skupina 27"/>
          <p:cNvGrpSpPr/>
          <p:nvPr/>
        </p:nvGrpSpPr>
        <p:grpSpPr>
          <a:xfrm>
            <a:off x="1319021" y="2870264"/>
            <a:ext cx="9572649" cy="3435286"/>
            <a:chOff x="385422" y="3144372"/>
            <a:chExt cx="10515435" cy="377384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2618" y="3742696"/>
              <a:ext cx="2705457" cy="2628473"/>
            </a:xfrm>
            <a:prstGeom prst="rect">
              <a:avLst/>
            </a:prstGeom>
          </p:spPr>
        </p:pic>
        <p:pic>
          <p:nvPicPr>
            <p:cNvPr id="22" name="Obrázek 2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839" y="3144372"/>
              <a:ext cx="1699374" cy="1651018"/>
            </a:xfrm>
            <a:prstGeom prst="rect">
              <a:avLst/>
            </a:prstGeom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4010" y="4428501"/>
              <a:ext cx="1906286" cy="1852042"/>
            </a:xfrm>
            <a:prstGeom prst="rect">
              <a:avLst/>
            </a:prstGeom>
          </p:spPr>
        </p:pic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1483" y="3250866"/>
              <a:ext cx="1699374" cy="1651018"/>
            </a:xfrm>
            <a:prstGeom prst="rect">
              <a:avLst/>
            </a:prstGeom>
          </p:spPr>
        </p:pic>
        <p:pic>
          <p:nvPicPr>
            <p:cNvPr id="25" name="Obrázek 24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1615" y="4076375"/>
              <a:ext cx="2238042" cy="2174358"/>
            </a:xfrm>
            <a:prstGeom prst="rect">
              <a:avLst/>
            </a:prstGeom>
          </p:spPr>
        </p:pic>
        <p:pic>
          <p:nvPicPr>
            <p:cNvPr id="26" name="Obrázek 25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1059" y="5318783"/>
              <a:ext cx="1646281" cy="1599436"/>
            </a:xfrm>
            <a:prstGeom prst="rect">
              <a:avLst/>
            </a:prstGeom>
          </p:spPr>
        </p:pic>
        <p:pic>
          <p:nvPicPr>
            <p:cNvPr id="27" name="Obrázek 26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67010">
              <a:off x="385422" y="3817626"/>
              <a:ext cx="1842650" cy="1790217"/>
            </a:xfrm>
            <a:prstGeom prst="rect">
              <a:avLst/>
            </a:prstGeom>
          </p:spPr>
        </p:pic>
        <p:sp>
          <p:nvSpPr>
            <p:cNvPr id="21" name="TextovéPole 20"/>
            <p:cNvSpPr txBox="1"/>
            <p:nvPr/>
          </p:nvSpPr>
          <p:spPr>
            <a:xfrm>
              <a:off x="5385199" y="4594806"/>
              <a:ext cx="13957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Studie HSOÚ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3011800" y="4899889"/>
              <a:ext cx="1395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SRÚK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246638" y="3708271"/>
              <a:ext cx="1395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PRÚK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8116886" y="5087243"/>
              <a:ext cx="1395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vedoucí odborů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9353282" y="3808659"/>
              <a:ext cx="1395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politické vedení</a:t>
              </a: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1418185" y="5887668"/>
              <a:ext cx="1395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RSK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595931" y="4402010"/>
              <a:ext cx="1395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národní úroveň</a:t>
              </a: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sp>
        <p:nvSpPr>
          <p:cNvPr id="3" name="Šipka doprava 2"/>
          <p:cNvSpPr/>
          <p:nvPr/>
        </p:nvSpPr>
        <p:spPr>
          <a:xfrm>
            <a:off x="6483311" y="6305550"/>
            <a:ext cx="4499014" cy="4315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Šipka doprava 34"/>
          <p:cNvSpPr/>
          <p:nvPr/>
        </p:nvSpPr>
        <p:spPr>
          <a:xfrm rot="10800000">
            <a:off x="1873211" y="6305158"/>
            <a:ext cx="4499014" cy="4315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2024578" y="6347202"/>
            <a:ext cx="2934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 z úřadu i kraje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8691584" y="6349598"/>
            <a:ext cx="2934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Uvnitř v rámci úřadu</a:t>
            </a:r>
          </a:p>
        </p:txBody>
      </p:sp>
    </p:spTree>
    <p:extLst>
      <p:ext uri="{BB962C8B-B14F-4D97-AF65-F5344CB8AC3E}">
        <p14:creationId xmlns:p14="http://schemas.microsoft.com/office/powerpoint/2010/main" val="42324253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" y="-1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68048" y="1360302"/>
            <a:ext cx="2285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MMR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(sRSK, PS REGIO)</a:t>
            </a:r>
          </a:p>
        </p:txBody>
      </p:sp>
      <p:grpSp>
        <p:nvGrpSpPr>
          <p:cNvPr id="28" name="Skupina 27"/>
          <p:cNvGrpSpPr/>
          <p:nvPr/>
        </p:nvGrpSpPr>
        <p:grpSpPr>
          <a:xfrm>
            <a:off x="1319021" y="2112218"/>
            <a:ext cx="9572649" cy="3435286"/>
            <a:chOff x="385422" y="3144372"/>
            <a:chExt cx="10515435" cy="377384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2618" y="3742696"/>
              <a:ext cx="2705457" cy="2628473"/>
            </a:xfrm>
            <a:prstGeom prst="rect">
              <a:avLst/>
            </a:prstGeom>
          </p:spPr>
        </p:pic>
        <p:pic>
          <p:nvPicPr>
            <p:cNvPr id="22" name="Obrázek 21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4839" y="3144372"/>
              <a:ext cx="1699374" cy="1651018"/>
            </a:xfrm>
            <a:prstGeom prst="rect">
              <a:avLst/>
            </a:prstGeom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FF0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4010" y="4428501"/>
              <a:ext cx="1906286" cy="1852042"/>
            </a:xfrm>
            <a:prstGeom prst="rect">
              <a:avLst/>
            </a:prstGeom>
          </p:spPr>
        </p:pic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1483" y="3250866"/>
              <a:ext cx="1699374" cy="1651018"/>
            </a:xfrm>
            <a:prstGeom prst="rect">
              <a:avLst/>
            </a:prstGeom>
          </p:spPr>
        </p:pic>
        <p:pic>
          <p:nvPicPr>
            <p:cNvPr id="25" name="Obrázek 24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1615" y="4076375"/>
              <a:ext cx="2238042" cy="2174358"/>
            </a:xfrm>
            <a:prstGeom prst="rect">
              <a:avLst/>
            </a:prstGeom>
          </p:spPr>
        </p:pic>
        <p:pic>
          <p:nvPicPr>
            <p:cNvPr id="26" name="Obrázek 25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1059" y="5318783"/>
              <a:ext cx="1646281" cy="1599436"/>
            </a:xfrm>
            <a:prstGeom prst="rect">
              <a:avLst/>
            </a:prstGeom>
          </p:spPr>
        </p:pic>
        <p:pic>
          <p:nvPicPr>
            <p:cNvPr id="27" name="Obrázek 26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67010">
              <a:off x="385422" y="3817626"/>
              <a:ext cx="1842650" cy="1790217"/>
            </a:xfrm>
            <a:prstGeom prst="rect">
              <a:avLst/>
            </a:prstGeom>
          </p:spPr>
        </p:pic>
        <p:sp>
          <p:nvSpPr>
            <p:cNvPr id="21" name="TextovéPole 20"/>
            <p:cNvSpPr txBox="1"/>
            <p:nvPr/>
          </p:nvSpPr>
          <p:spPr>
            <a:xfrm>
              <a:off x="5385199" y="4594806"/>
              <a:ext cx="13957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Studie HSOÚ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3011800" y="4899889"/>
              <a:ext cx="1395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SRÚK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246638" y="3708271"/>
              <a:ext cx="1395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PRÚK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8116886" y="5087243"/>
              <a:ext cx="1395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vedoucí odborů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9353282" y="3808659"/>
              <a:ext cx="1395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politické vedení</a:t>
              </a: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1418185" y="5887668"/>
              <a:ext cx="1395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RSK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595931" y="4402010"/>
              <a:ext cx="13957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národní úroveň</a:t>
              </a: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563036" y="5970566"/>
            <a:ext cx="280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členové RSK ÚK, 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pracovní skupina RR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2965659" y="1797107"/>
            <a:ext cx="280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Strategie rozvoje ÚK do roku 2027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5231770" y="5661765"/>
            <a:ext cx="233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Pracovní skupiny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 ORP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6976732" y="787423"/>
            <a:ext cx="50057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Program rozvoje ÚK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(prováděcí dokument ke strategii)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pracovní skupiny pro jednotlivé odbory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8107091" y="5801528"/>
            <a:ext cx="2333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interní diskuse</a:t>
            </a:r>
            <a:b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 rámci úřadu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10082077" y="4495541"/>
            <a:ext cx="20354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gesčně příslušní politici – výtah ze studií za dané téma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1380659" y="2102273"/>
            <a:ext cx="481680" cy="810139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>
            <a:off x="4237324" y="2482082"/>
            <a:ext cx="34097" cy="799063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>
            <a:endCxn id="35" idx="0"/>
          </p:cNvCxnSpPr>
          <p:nvPr/>
        </p:nvCxnSpPr>
        <p:spPr>
          <a:xfrm flipH="1">
            <a:off x="1963431" y="5262233"/>
            <a:ext cx="757815" cy="708333"/>
          </a:xfrm>
          <a:prstGeom prst="line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H="1">
            <a:off x="6096000" y="4634526"/>
            <a:ext cx="49357" cy="108103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H="1">
            <a:off x="9101671" y="4708688"/>
            <a:ext cx="49357" cy="1081039"/>
          </a:xfrm>
          <a:prstGeom prst="line">
            <a:avLst/>
          </a:prstGeom>
          <a:ln w="57150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>
            <a:endCxn id="41" idx="0"/>
          </p:cNvCxnSpPr>
          <p:nvPr/>
        </p:nvCxnSpPr>
        <p:spPr>
          <a:xfrm>
            <a:off x="10508169" y="3362868"/>
            <a:ext cx="591656" cy="1132673"/>
          </a:xfrm>
          <a:prstGeom prst="line">
            <a:avLst/>
          </a:prstGeom>
          <a:ln w="5715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8227711" y="1655224"/>
            <a:ext cx="1129786" cy="713100"/>
          </a:xfrm>
          <a:prstGeom prst="line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/>
          <p:cNvSpPr txBox="1"/>
          <p:nvPr/>
        </p:nvSpPr>
        <p:spPr>
          <a:xfrm>
            <a:off x="587046" y="682158"/>
            <a:ext cx="4950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Komunikace výstupů</a:t>
            </a:r>
          </a:p>
        </p:txBody>
      </p:sp>
    </p:spTree>
    <p:extLst>
      <p:ext uri="{BB962C8B-B14F-4D97-AF65-F5344CB8AC3E}">
        <p14:creationId xmlns:p14="http://schemas.microsoft.com/office/powerpoint/2010/main" val="32025764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9038" y="981409"/>
            <a:ext cx="1135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Práce na studiích v HSOÚ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589038" y="2232094"/>
            <a:ext cx="4430068" cy="1861411"/>
            <a:chOff x="632253" y="2432293"/>
            <a:chExt cx="4430068" cy="1861411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253" y="2432293"/>
              <a:ext cx="823728" cy="1861411"/>
            </a:xfrm>
            <a:prstGeom prst="rect">
              <a:avLst/>
            </a:prstGeom>
          </p:spPr>
        </p:pic>
        <p:sp>
          <p:nvSpPr>
            <p:cNvPr id="14" name="TextovéPole 13"/>
            <p:cNvSpPr txBox="1"/>
            <p:nvPr/>
          </p:nvSpPr>
          <p:spPr>
            <a:xfrm>
              <a:off x="1530854" y="2470649"/>
              <a:ext cx="3505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 plánu na rok 2023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1556645" y="2904400"/>
              <a:ext cx="3505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rozpracováno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540232" y="3352222"/>
              <a:ext cx="3505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finalizováno, zveřejněno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1526321" y="3772488"/>
              <a:ext cx="3505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zatím nezahájeno</a:t>
              </a:r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589038" y="5174930"/>
            <a:ext cx="4100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 každém ORP organizujeme cca 3 pracovně-diskuzní setkání s klíčovými aktéry.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06" y="776228"/>
            <a:ext cx="7945455" cy="59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348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32251" y="1007237"/>
            <a:ext cx="1135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Práce na studiích v HSOÚ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" y="2138487"/>
            <a:ext cx="1967090" cy="110648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984" y="2527913"/>
            <a:ext cx="1967090" cy="110648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" y="3538414"/>
            <a:ext cx="1967090" cy="102878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984" y="3946126"/>
            <a:ext cx="1967090" cy="110747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4" y="4860640"/>
            <a:ext cx="1991965" cy="119738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985" y="5315744"/>
            <a:ext cx="1967090" cy="110706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3448" y="1952835"/>
            <a:ext cx="8338554" cy="44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5" y="810159"/>
            <a:ext cx="5109004" cy="289954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38" y="3803496"/>
            <a:ext cx="4831924" cy="288645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4" y="3807214"/>
            <a:ext cx="5125505" cy="28827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38" y="810160"/>
            <a:ext cx="3867997" cy="28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02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32253" y="1007249"/>
            <a:ext cx="1135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 praxe: role pracovní skupiny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14633" y="2341697"/>
            <a:ext cx="759116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reviduje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teze ve strategických dokumentech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doplňuje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aktuální problémy a potřeby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přináší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praktický pohled přímo z území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inspiruje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své členy navzájem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formuluje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požadavky na systémové změny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definuje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oblasti podpory, které je třeba posílit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701" y="3471189"/>
            <a:ext cx="3673299" cy="17143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701" y="5334000"/>
            <a:ext cx="3673298" cy="13620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701" y="1341548"/>
            <a:ext cx="3673299" cy="198100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</p:spTree>
    <p:extLst>
      <p:ext uri="{BB962C8B-B14F-4D97-AF65-F5344CB8AC3E}">
        <p14:creationId xmlns:p14="http://schemas.microsoft.com/office/powerpoint/2010/main" val="32034343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32254" y="981442"/>
            <a:ext cx="11354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Výstupy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503369" y="1818590"/>
            <a:ext cx="4308459" cy="4780770"/>
            <a:chOff x="4277462" y="3058551"/>
            <a:chExt cx="3374798" cy="3542273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7462" y="3058551"/>
              <a:ext cx="2751988" cy="19267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9578" y="5070781"/>
              <a:ext cx="1053185" cy="15300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1105" y="5070781"/>
              <a:ext cx="1055001" cy="15300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4448" y="5070781"/>
              <a:ext cx="1067812" cy="15300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659" y="919722"/>
            <a:ext cx="2213397" cy="312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ovéPole 15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99" y="905089"/>
            <a:ext cx="4578347" cy="194579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6861601" y="3039532"/>
            <a:ext cx="4492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Struktura studií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Úvod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Základní informace o území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Analytický profil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Kontext kraje,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Globální kontext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Problémová analýza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Intervence k řešení problémů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Doporučení pro AP SRR</a:t>
            </a:r>
          </a:p>
        </p:txBody>
      </p:sp>
      <p:sp>
        <p:nvSpPr>
          <p:cNvPr id="3" name="Obdélník 2"/>
          <p:cNvSpPr/>
          <p:nvPr/>
        </p:nvSpPr>
        <p:spPr>
          <a:xfrm>
            <a:off x="6861601" y="5199514"/>
            <a:ext cx="4591053" cy="1010117"/>
          </a:xfrm>
          <a:prstGeom prst="rect">
            <a:avLst/>
          </a:prstGeom>
          <a:noFill/>
          <a:ln w="19050">
            <a:solidFill>
              <a:srgbClr val="1B2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180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32253" y="1007249"/>
            <a:ext cx="11432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 se osvědčilo        |        Kde byly problémy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60631" y="2741747"/>
            <a:ext cx="547449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zapojení  a aktivizace role ORP města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zaměření se na měřítko SO ORP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systematické plánování troj-setkání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komplexní přístup – nezaměřování se na dílčí problematiku (např. odpady)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zapojení politických představitelů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komunikace na různých úrovních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odborná spolupráce s RRA ÚK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076" y="1893273"/>
            <a:ext cx="484297" cy="5221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156" y="1917960"/>
            <a:ext cx="461401" cy="49750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663496" y="2741747"/>
            <a:ext cx="540150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Pct val="130000"/>
              <a:buFont typeface="Wingdings" panose="05000000000000000000" pitchFamily="2" charset="2"/>
              <a:buChar char="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rozdílná úroveň v komunikaci mezi ORP a správním obvodem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Pct val="130000"/>
              <a:buFont typeface="Wingdings" panose="05000000000000000000" pitchFamily="2" charset="2"/>
              <a:buChar char="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metodicky nevhodně uchopená role úřadu ORP – dosah, kapacita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Pct val="130000"/>
              <a:buFont typeface="Wingdings" panose="05000000000000000000" pitchFamily="2" charset="2"/>
              <a:buChar char="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„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předokumentovanost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 – skepse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Pct val="130000"/>
              <a:buFont typeface="Wingdings" panose="05000000000000000000" pitchFamily="2" charset="2"/>
              <a:buChar char="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motivace k diskuzi o problémech, které na místě nevyřešíme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Pct val="130000"/>
              <a:buFont typeface="Wingdings" panose="05000000000000000000" pitchFamily="2" charset="2"/>
              <a:buChar char="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rozdílný „jazyk“ u různých skupin aktérů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1B27FF"/>
              </a:buClr>
              <a:buSzPct val="130000"/>
              <a:buFont typeface="Wingdings" panose="05000000000000000000" pitchFamily="2" charset="2"/>
              <a:buChar char="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spolehlivost, komunikace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</p:spTree>
    <p:extLst>
      <p:ext uri="{BB962C8B-B14F-4D97-AF65-F5344CB8AC3E}">
        <p14:creationId xmlns:p14="http://schemas.microsoft.com/office/powerpoint/2010/main" val="3862540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73"/>
          <a:stretch/>
        </p:blipFill>
        <p:spPr>
          <a:xfrm>
            <a:off x="6621424" y="3428999"/>
            <a:ext cx="1937316" cy="32690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4"/>
          <a:stretch/>
        </p:blipFill>
        <p:spPr>
          <a:xfrm>
            <a:off x="8764689" y="817552"/>
            <a:ext cx="3007323" cy="58213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6" y="817552"/>
            <a:ext cx="7819394" cy="247652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6" y="3460880"/>
            <a:ext cx="5676129" cy="31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1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7BCA94-288B-40F6-9EB6-51AB6EA0F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995" y="1451815"/>
            <a:ext cx="7919378" cy="4562520"/>
          </a:xfrm>
        </p:spPr>
        <p:txBody>
          <a:bodyPr lIns="87208" tIns="43603" rIns="87208" bIns="43603" anchor="t"/>
          <a:lstStyle/>
          <a:p>
            <a:pPr marL="0" indent="0">
              <a:spcBef>
                <a:spcPts val="0"/>
              </a:spcBef>
              <a:spcAft>
                <a:spcPts val="1118"/>
              </a:spcAft>
              <a:buNone/>
            </a:pPr>
            <a:r>
              <a:rPr lang="cs-CZ" sz="2344" b="1" dirty="0"/>
              <a:t>Koncepční dokumenty MMR </a:t>
            </a:r>
            <a:r>
              <a:rPr lang="cs-CZ" sz="1953" dirty="0"/>
              <a:t>(SRR ČR 21+ a její akční plány, ÚDOP 21+)</a:t>
            </a:r>
            <a:endParaRPr lang="cs-CZ" sz="1953" dirty="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1118"/>
              </a:spcAft>
              <a:buNone/>
            </a:pPr>
            <a:r>
              <a:rPr lang="cs-CZ" sz="2344" b="1" dirty="0"/>
              <a:t>Investiční pobídky</a:t>
            </a:r>
            <a:endParaRPr lang="cs-CZ" sz="2344" b="1" dirty="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1118"/>
              </a:spcAft>
              <a:buNone/>
            </a:pPr>
            <a:r>
              <a:rPr lang="cs-CZ" sz="2344" b="1" dirty="0"/>
              <a:t>Zohlednění potřeb HSOÚ v dosavadních nástrojích </a:t>
            </a:r>
            <a:r>
              <a:rPr lang="cs-CZ" sz="1953" dirty="0"/>
              <a:t>(např. fondy EU dle ÚDOP 21+, OPST, národní dotační tituly MMR, MPO)</a:t>
            </a:r>
            <a:endParaRPr lang="cs-CZ" sz="1953" dirty="0">
              <a:ea typeface="Calibri" panose="020F0502020204030204"/>
              <a:cs typeface="Calibri" panose="020F0502020204030204"/>
            </a:endParaRPr>
          </a:p>
          <a:p>
            <a:pPr marL="0" indent="0">
              <a:spcBef>
                <a:spcPts val="0"/>
              </a:spcBef>
              <a:spcAft>
                <a:spcPts val="1118"/>
              </a:spcAft>
              <a:buNone/>
            </a:pPr>
            <a:r>
              <a:rPr lang="cs-CZ" sz="2344" b="1" dirty="0">
                <a:ea typeface="Calibri" panose="020F0502020204030204"/>
                <a:cs typeface="Calibri" panose="020F0502020204030204"/>
              </a:rPr>
              <a:t>Diskuzní fóra, konference </a:t>
            </a:r>
            <a:r>
              <a:rPr lang="cs-CZ" sz="1758" i="1" dirty="0">
                <a:ea typeface="Calibri" panose="020F0502020204030204"/>
                <a:cs typeface="Calibri" panose="020F0502020204030204"/>
              </a:rPr>
              <a:t>(V4, 4/2023 - možnosti podpory HSOÚ a strukturálně postižených regionů)</a:t>
            </a:r>
          </a:p>
          <a:p>
            <a:pPr marL="0" indent="0">
              <a:spcBef>
                <a:spcPts val="0"/>
              </a:spcBef>
              <a:spcAft>
                <a:spcPts val="1118"/>
              </a:spcAft>
              <a:buNone/>
            </a:pPr>
            <a:r>
              <a:rPr lang="cs-CZ" sz="2344" dirty="0">
                <a:ea typeface="Calibri"/>
                <a:cs typeface="Calibri"/>
              </a:rPr>
              <a:t>Tvorba nových dotačních/podpůrných titulů MMR </a:t>
            </a:r>
            <a:br>
              <a:rPr lang="cs-CZ" sz="2344" dirty="0">
                <a:ea typeface="Calibri"/>
                <a:cs typeface="Calibri"/>
              </a:rPr>
            </a:br>
            <a:r>
              <a:rPr lang="cs-CZ" sz="2149" i="1" dirty="0">
                <a:ea typeface="Calibri"/>
                <a:cs typeface="Calibri"/>
              </a:rPr>
              <a:t>(regionální rozvoj vč. podpory HSOÚ, cestovní ruch, bytovka, BF </a:t>
            </a:r>
            <a:br>
              <a:rPr lang="cs-CZ" sz="2149" i="1" dirty="0">
                <a:ea typeface="Calibri"/>
                <a:cs typeface="Calibri"/>
              </a:rPr>
            </a:br>
            <a:r>
              <a:rPr lang="cs-CZ" sz="2149" i="1" dirty="0">
                <a:ea typeface="Calibri"/>
                <a:cs typeface="Calibri"/>
              </a:rPr>
              <a:t>a revitalizace území – EU fondy, NDT)</a:t>
            </a:r>
          </a:p>
          <a:p>
            <a:pPr marL="0" indent="0">
              <a:spcBef>
                <a:spcPts val="0"/>
              </a:spcBef>
              <a:spcAft>
                <a:spcPts val="1118"/>
              </a:spcAft>
              <a:buNone/>
            </a:pPr>
            <a:r>
              <a:rPr lang="cs-CZ" sz="2344" dirty="0"/>
              <a:t>Vyhláška MF ve spolupráci s MMR pro programové financování </a:t>
            </a:r>
            <a:r>
              <a:rPr lang="cs-CZ" sz="2149" i="1" dirty="0"/>
              <a:t>(zohlednění územního rozměru do NDT)</a:t>
            </a:r>
            <a:endParaRPr lang="cs-CZ" sz="2149" i="1" dirty="0"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1118"/>
              </a:spcAft>
              <a:buNone/>
            </a:pPr>
            <a:endParaRPr lang="cs-CZ" sz="2344" dirty="0">
              <a:ea typeface="Calibri"/>
              <a:cs typeface="Calibri"/>
            </a:endParaRPr>
          </a:p>
          <a:p>
            <a:pPr marL="0" indent="0">
              <a:spcBef>
                <a:spcPts val="0"/>
              </a:spcBef>
              <a:spcAft>
                <a:spcPts val="1118"/>
              </a:spcAft>
              <a:buNone/>
            </a:pPr>
            <a:endParaRPr lang="cs-CZ" sz="2236" dirty="0"/>
          </a:p>
          <a:p>
            <a:pPr marL="0" indent="0">
              <a:buNone/>
            </a:pPr>
            <a:endParaRPr lang="cs-CZ" sz="2609" dirty="0"/>
          </a:p>
          <a:p>
            <a:pPr marL="429139" indent="-429139"/>
            <a:endParaRPr lang="cs-CZ" sz="2609" dirty="0">
              <a:cs typeface="Calibri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0BEDC9B-A484-476A-89B8-E36084E23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už pro HSOÚ existuje a co se připravuje?</a:t>
            </a:r>
          </a:p>
        </p:txBody>
      </p:sp>
      <p:pic>
        <p:nvPicPr>
          <p:cNvPr id="7" name="Picture 2" descr="task list Icon 2557629">
            <a:extLst>
              <a:ext uri="{FF2B5EF4-FFF2-40B4-BE49-F238E27FC236}">
                <a16:creationId xmlns:a16="http://schemas.microsoft.com/office/drawing/2014/main" id="{C9975D2C-B7F6-4206-A377-22590A96A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8" y="2067939"/>
            <a:ext cx="2722122" cy="272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DE1943C9-ECC6-4B36-9667-8229ABA70F5F}"/>
              </a:ext>
            </a:extLst>
          </p:cNvPr>
          <p:cNvCxnSpPr>
            <a:cxnSpLocks/>
          </p:cNvCxnSpPr>
          <p:nvPr/>
        </p:nvCxnSpPr>
        <p:spPr>
          <a:xfrm>
            <a:off x="3566265" y="1466395"/>
            <a:ext cx="14737" cy="2254656"/>
          </a:xfrm>
          <a:prstGeom prst="line">
            <a:avLst/>
          </a:prstGeom>
          <a:ln w="317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96D1251-B369-4F61-A775-2BC3525303DB}"/>
              </a:ext>
            </a:extLst>
          </p:cNvPr>
          <p:cNvCxnSpPr>
            <a:cxnSpLocks/>
          </p:cNvCxnSpPr>
          <p:nvPr/>
        </p:nvCxnSpPr>
        <p:spPr>
          <a:xfrm>
            <a:off x="3597243" y="4009041"/>
            <a:ext cx="14737" cy="2116673"/>
          </a:xfrm>
          <a:prstGeom prst="line">
            <a:avLst/>
          </a:prstGeom>
          <a:ln w="317500">
            <a:solidFill>
              <a:srgbClr val="FFC000"/>
            </a:solidFill>
            <a:prstDash val="sysDot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8325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32251" y="900857"/>
            <a:ext cx="113540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Usnesení přijatá orgány ÚK týkající se HSOÚ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Rada Ústeckého kraje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143/33R/2021	15. 12. 2021	pilotní studie – zpracování 3 ks studií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095/52R/2022	14. 09. 2022	zpracování ORP Litvínov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129/60R/2022	14. 12. 2022	dokončení 3 pilotních studií, plán na r. 2023 (4x ORP)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 přípravě	podzim 2023	informace o průběhu agendy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Komise Rady Ústeckého kraje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RRCRaL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bez čísla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			05. 10. 2022	pilotní studie ORP Litvínov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007/15Kom_RRCRaL/2022	9. 11. 2022 	pořadí ORP pro r.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Regionální stálá konference Ústeckého kraje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5/35RSK/2022	31. 08. 2022		pilotní studie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7/39RSK/2023	29. 03. 2023		informace o průběhu agendy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 přípravě	6/2023			informace o průběhu agendy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010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228" y="842532"/>
            <a:ext cx="2440521" cy="8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102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</p:spPr>
      </p:pic>
      <p:sp>
        <p:nvSpPr>
          <p:cNvPr id="10" name="TextovéPole 9"/>
          <p:cNvSpPr txBox="1"/>
          <p:nvPr/>
        </p:nvSpPr>
        <p:spPr>
          <a:xfrm>
            <a:off x="7094838" y="365125"/>
            <a:ext cx="4357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kraje, odbor regionálního rozvoje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32253" y="1197749"/>
            <a:ext cx="113540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Jak studiím dát dlouhodobou přidanou hodnotu a upravit jejich strukturu pro efektivnější využití?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10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Obsahová struktura (snížit rozsah, zvýšit hodnotu výstupů)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Funkční koordinace pro další aktivity úřadu (před. regionální rozvoj)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Ochota zástupců municipalit i úředníků, motivace k další spolupráci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Lepší poznání a propojení existujících platforem (MAS, spolky, sdružení aj.)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010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 komplexní řešení je nutná součinnost všech úrovní.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Nutné systémové změny, legislativní úpravy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Kapacitní a kompetenční posílení ORP úřadů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Nezbytná politická podpora v samosprávách obcí i krajů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010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251" y="365119"/>
            <a:ext cx="5302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10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Seminář o HSOÚ, Karlovy Vary 14. 06. 2023</a:t>
            </a:r>
          </a:p>
        </p:txBody>
      </p:sp>
    </p:spTree>
    <p:extLst>
      <p:ext uri="{BB962C8B-B14F-4D97-AF65-F5344CB8AC3E}">
        <p14:creationId xmlns:p14="http://schemas.microsoft.com/office/powerpoint/2010/main" val="1397665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3852" y="2755479"/>
            <a:ext cx="82704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RNDr. Eva Poslová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Krajský úřad Ústeckého kraje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Odbor regionálního rozvoje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tel.: 	475 657 504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e-mail: 	poslova.e@kr-ustecky.cz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Rozvoj kraje v místním měřítku</a:t>
            </a:r>
            <a:b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stránka se zveřejněnými studiemi na webu Ústeckého kraje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42A43-4C9B-65A2-C4F2-4F783B09D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175" y="1153894"/>
            <a:ext cx="11296650" cy="2387600"/>
          </a:xfrm>
        </p:spPr>
        <p:txBody>
          <a:bodyPr/>
          <a:lstStyle/>
          <a:p>
            <a:r>
              <a:rPr lang="cs-CZ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Lokální iniciativa jako základ lokálního rozvoje </a:t>
            </a:r>
            <a:b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 podpořit život, spolupráci, iniciativu v území, jaká může být role státu, kraje, obcí </a:t>
            </a:r>
            <a:endParaRPr lang="en-US" sz="2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24B90D-19F0-523C-742B-A72AE15A2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8593" y="4082886"/>
            <a:ext cx="9144000" cy="1655762"/>
          </a:xfrm>
        </p:spPr>
        <p:txBody>
          <a:bodyPr/>
          <a:lstStyle/>
          <a:p>
            <a:r>
              <a:rPr lang="cs-CZ" dirty="0"/>
              <a:t>Radim Perlín</a:t>
            </a:r>
          </a:p>
          <a:p>
            <a:r>
              <a:rPr lang="cs-CZ" dirty="0"/>
              <a:t>Přírodovědecká fakulta UK</a:t>
            </a:r>
          </a:p>
          <a:p>
            <a:r>
              <a:rPr lang="cs-CZ" dirty="0"/>
              <a:t>Výzkumné centrum RURAL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93" y="5431221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32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CBECED-469C-13ED-5F2B-426C0E00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a vnější předpoklady rozvoje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CC130-B1E9-5AF2-ED09-95815AFA8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/>
              <a:t>Každá lokalita, každý region má svoje </a:t>
            </a:r>
            <a:r>
              <a:rPr lang="cs-CZ" sz="2400" b="1" dirty="0"/>
              <a:t>vnitřní  zdroje </a:t>
            </a:r>
            <a:r>
              <a:rPr lang="cs-CZ" sz="2400" dirty="0"/>
              <a:t>a </a:t>
            </a:r>
            <a:r>
              <a:rPr lang="cs-CZ" sz="2400" b="1" dirty="0"/>
              <a:t>vnější předpoklady rozvoje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Vnitřní zdroje jsou závislé na aktivizaci podmínek uvnitř regionu a možnostech jejich aktivace, vnitřní zdroje mohou aktéři v místě ovlivňovat, nastartovat a využívat. </a:t>
            </a:r>
          </a:p>
          <a:p>
            <a:pPr marL="0" indent="0">
              <a:buNone/>
            </a:pPr>
            <a:r>
              <a:rPr lang="cs-CZ" sz="2400" dirty="0"/>
              <a:t>Lidský kapitál, sociální kapitál, </a:t>
            </a:r>
            <a:r>
              <a:rPr lang="cs-CZ" sz="2400" dirty="0" err="1"/>
              <a:t>leadership</a:t>
            </a:r>
            <a:r>
              <a:rPr lang="cs-CZ" sz="2400" dirty="0"/>
              <a:t>, sociální sítě,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Vnější předpoklady jsou závislé na poloze, na velikosti regionu nebo města, jeho postavení v sídelní struktuře nebo míře zapojení do vyšších socioekonomických a prostorových vazeb. Vnější předpoklady mohou lokální aktéři pouze nepřímo ovlivňovat. </a:t>
            </a:r>
          </a:p>
          <a:p>
            <a:pPr marL="0" indent="0">
              <a:buNone/>
            </a:pPr>
            <a:r>
              <a:rPr lang="cs-CZ" sz="2400" dirty="0"/>
              <a:t>Poloha, velikost, míra integrace do socioekonomických systémů, …</a:t>
            </a:r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441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3C2F3-1BA6-4911-6E28-7E64FD8E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172"/>
          </a:xfrm>
        </p:spPr>
        <p:txBody>
          <a:bodyPr/>
          <a:lstStyle/>
          <a:p>
            <a:r>
              <a:rPr lang="cs-CZ" dirty="0"/>
              <a:t>Rozvoj a růst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602DE4-89D8-F04F-4EF9-D3934CB88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51" y="1190298"/>
            <a:ext cx="11611303" cy="49866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Dva pojmy, které se zaměňují. </a:t>
            </a:r>
          </a:p>
          <a:p>
            <a:pPr marL="0" indent="0">
              <a:buNone/>
            </a:pPr>
            <a:r>
              <a:rPr lang="cs-CZ" sz="2400" dirty="0"/>
              <a:t>Rozvoj je možné definovat jako postupné zvyšování kvality života obyvatel v daném místě </a:t>
            </a:r>
          </a:p>
          <a:p>
            <a:pPr marL="0" indent="0">
              <a:buNone/>
            </a:pPr>
            <a:r>
              <a:rPr lang="cs-CZ" sz="2400" dirty="0"/>
              <a:t>Rozvoj je téma kvality. </a:t>
            </a:r>
          </a:p>
          <a:p>
            <a:pPr marL="0" indent="0">
              <a:buNone/>
            </a:pPr>
            <a:r>
              <a:rPr lang="cs-CZ" sz="2400" dirty="0"/>
              <a:t>Opakem rozvoje je úpadek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Růst je možné vymezit jako postupný nárůst sledovaných hodnot, růst počtu obyvatel</a:t>
            </a:r>
          </a:p>
          <a:p>
            <a:pPr marL="0" indent="0">
              <a:buNone/>
            </a:pPr>
            <a:r>
              <a:rPr lang="cs-CZ" sz="2400" dirty="0"/>
              <a:t>Růst je téma kvantity</a:t>
            </a:r>
          </a:p>
          <a:p>
            <a:pPr marL="0" indent="0">
              <a:buNone/>
            </a:pPr>
            <a:r>
              <a:rPr lang="cs-CZ" sz="2400" dirty="0"/>
              <a:t>Opakem růstu je pokles.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Standart je neměřitelná a tudíž exaktně nedefinovatelná hodnoty kvality života, kterou chápeme jako „normální, běžnou, očekávanou“ v každém místě státu a za všech podmínek. </a:t>
            </a:r>
          </a:p>
          <a:p>
            <a:pPr marL="0" indent="0">
              <a:buNone/>
            </a:pPr>
            <a:r>
              <a:rPr lang="cs-CZ" sz="2400" dirty="0"/>
              <a:t>Standart se v čase velmi výrazně proměňuje 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0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622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diagram&#10;&#10;Popis byl vytvořen automaticky">
            <a:extLst>
              <a:ext uri="{FF2B5EF4-FFF2-40B4-BE49-F238E27FC236}">
                <a16:creationId xmlns:a16="http://schemas.microsoft.com/office/drawing/2014/main" id="{FABC5CA8-2980-3C9B-4E9C-6B0CAAFFC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53" y="603218"/>
            <a:ext cx="10141349" cy="5779782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977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75A7F-DA12-F1FC-0386-8F99E21C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prezentace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0896F-2771-B135-E202-76880F016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779" y="13562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Nalézt faktory a podmínky, které mohou vést k využití vnitřních zdrojů a identifikovat nástroje na podporu aktivizace vnitřních zdrojů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Ve všech regionech, ve všech obcích  mohou existovat vnitřní předpoklady podpory lokálního  a mikroregionálního rozvoje.</a:t>
            </a:r>
          </a:p>
          <a:p>
            <a:pPr marL="0" indent="0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b="1" i="1" dirty="0"/>
          </a:p>
          <a:p>
            <a:pPr marL="0" indent="0">
              <a:buNone/>
            </a:pPr>
            <a:r>
              <a:rPr lang="cs-CZ" sz="2400" b="1" i="1" dirty="0"/>
              <a:t>Jak probudit spící  princezny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Šípková Růženka - obrázek 4196 | Pohádkář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060206"/>
            <a:ext cx="47625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státu vs. role lokalit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25625"/>
            <a:ext cx="10896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Rozvoj je možné zajistit pouze synergií rozvojových nástrojů státu, regionu a lokality (mikroregionu)</a:t>
            </a:r>
          </a:p>
          <a:p>
            <a:pPr marL="0" indent="0">
              <a:buNone/>
            </a:pPr>
            <a:r>
              <a:rPr lang="cs-CZ" dirty="0"/>
              <a:t>Role státu je pomáhat těm, kteří se octli v obtížné situaci  (HSOÚ)</a:t>
            </a:r>
          </a:p>
          <a:p>
            <a:pPr marL="0" indent="0">
              <a:buNone/>
            </a:pPr>
            <a:r>
              <a:rPr lang="cs-CZ" dirty="0"/>
              <a:t>Stát má pomoci nastartovat místní rozvojové zdroje, nikoliv je suplovat</a:t>
            </a:r>
          </a:p>
          <a:p>
            <a:pPr marL="0" indent="0">
              <a:buNone/>
            </a:pPr>
            <a:r>
              <a:rPr lang="cs-CZ" dirty="0"/>
              <a:t>Žádný rozvoj nejde zajistit bez aktivní účasti lokálních aktérů.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Když vybijete v autě baterku, přijede servis a pomůže vám z jejich zdroje nastartovat auto, ale další si musíte pomoci sami.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5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Stát pomáhá potřebným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058472" y="2104238"/>
            <a:ext cx="7654212" cy="4145140"/>
            <a:chOff x="379445" y="1761137"/>
            <a:chExt cx="7654212" cy="4145140"/>
          </a:xfrm>
        </p:grpSpPr>
        <p:grpSp>
          <p:nvGrpSpPr>
            <p:cNvPr id="6" name="Skupina 5"/>
            <p:cNvGrpSpPr/>
            <p:nvPr/>
          </p:nvGrpSpPr>
          <p:grpSpPr>
            <a:xfrm>
              <a:off x="755780" y="1821484"/>
              <a:ext cx="7277877" cy="4084793"/>
              <a:chOff x="755780" y="1800808"/>
              <a:chExt cx="7277877" cy="4105470"/>
            </a:xfrm>
          </p:grpSpPr>
          <p:cxnSp>
            <p:nvCxnSpPr>
              <p:cNvPr id="9" name="Přímá spojnice se šipkou 8">
                <a:extLst>
                  <a:ext uri="{FF2B5EF4-FFF2-40B4-BE49-F238E27FC236}">
                    <a16:creationId xmlns:a16="http://schemas.microsoft.com/office/drawing/2014/main" id="{4F7676CD-88A2-4ED9-B042-DA18BD7EA8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7420" y="1800808"/>
                <a:ext cx="0" cy="4105470"/>
              </a:xfrm>
              <a:prstGeom prst="straightConnector1">
                <a:avLst/>
              </a:prstGeom>
              <a:ln w="4762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ál 9">
                <a:extLst>
                  <a:ext uri="{FF2B5EF4-FFF2-40B4-BE49-F238E27FC236}">
                    <a16:creationId xmlns:a16="http://schemas.microsoft.com/office/drawing/2014/main" id="{E52CB709-C359-42E6-9976-4ADB29674867}"/>
                  </a:ext>
                </a:extLst>
              </p:cNvPr>
              <p:cNvSpPr/>
              <p:nvPr/>
            </p:nvSpPr>
            <p:spPr>
              <a:xfrm>
                <a:off x="1815582" y="5642395"/>
                <a:ext cx="65313" cy="15748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Skupina 10"/>
              <p:cNvGrpSpPr/>
              <p:nvPr/>
            </p:nvGrpSpPr>
            <p:grpSpPr>
              <a:xfrm>
                <a:off x="755780" y="1885160"/>
                <a:ext cx="7277877" cy="3680334"/>
                <a:chOff x="755780" y="1885160"/>
                <a:chExt cx="7277877" cy="3669183"/>
              </a:xfrm>
            </p:grpSpPr>
            <p:cxnSp>
              <p:nvCxnSpPr>
                <p:cNvPr id="12" name="Přímá spojnice se šipkou 11">
                  <a:extLst>
                    <a:ext uri="{FF2B5EF4-FFF2-40B4-BE49-F238E27FC236}">
                      <a16:creationId xmlns:a16="http://schemas.microsoft.com/office/drawing/2014/main" id="{9F7AD564-81F4-405A-A702-3C40F6460B6F}"/>
                    </a:ext>
                  </a:extLst>
                </p:cNvPr>
                <p:cNvCxnSpPr/>
                <p:nvPr/>
              </p:nvCxnSpPr>
              <p:spPr>
                <a:xfrm flipV="1">
                  <a:off x="1548882" y="5049791"/>
                  <a:ext cx="6484775" cy="36260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" name="Skupina 12"/>
                <p:cNvGrpSpPr/>
                <p:nvPr/>
              </p:nvGrpSpPr>
              <p:grpSpPr>
                <a:xfrm>
                  <a:off x="755780" y="1885160"/>
                  <a:ext cx="5934269" cy="3669183"/>
                  <a:chOff x="755780" y="1885160"/>
                  <a:chExt cx="5934269" cy="3669183"/>
                </a:xfrm>
              </p:grpSpPr>
              <p:sp>
                <p:nvSpPr>
                  <p:cNvPr id="14" name="Ovál 13">
                    <a:extLst>
                      <a:ext uri="{FF2B5EF4-FFF2-40B4-BE49-F238E27FC236}">
                        <a16:creationId xmlns:a16="http://schemas.microsoft.com/office/drawing/2014/main" id="{73703EFA-C6BB-413D-9963-1EDD75081AE5}"/>
                      </a:ext>
                    </a:extLst>
                  </p:cNvPr>
                  <p:cNvSpPr/>
                  <p:nvPr/>
                </p:nvSpPr>
                <p:spPr>
                  <a:xfrm>
                    <a:off x="1781367" y="1885160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Ovál 14">
                    <a:extLst>
                      <a:ext uri="{FF2B5EF4-FFF2-40B4-BE49-F238E27FC236}">
                        <a16:creationId xmlns:a16="http://schemas.microsoft.com/office/drawing/2014/main" id="{1DC886EE-3BE5-4298-80EF-30D0EC39CC5D}"/>
                      </a:ext>
                    </a:extLst>
                  </p:cNvPr>
                  <p:cNvSpPr/>
                  <p:nvPr/>
                </p:nvSpPr>
                <p:spPr>
                  <a:xfrm>
                    <a:off x="1799646" y="2202540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Ovál 15">
                    <a:extLst>
                      <a:ext uri="{FF2B5EF4-FFF2-40B4-BE49-F238E27FC236}">
                        <a16:creationId xmlns:a16="http://schemas.microsoft.com/office/drawing/2014/main" id="{9D03FD3A-5BB0-40FB-B2A9-D301D8160A0A}"/>
                      </a:ext>
                    </a:extLst>
                  </p:cNvPr>
                  <p:cNvSpPr/>
                  <p:nvPr/>
                </p:nvSpPr>
                <p:spPr>
                  <a:xfrm>
                    <a:off x="1789920" y="2441504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Ovál 16">
                    <a:extLst>
                      <a:ext uri="{FF2B5EF4-FFF2-40B4-BE49-F238E27FC236}">
                        <a16:creationId xmlns:a16="http://schemas.microsoft.com/office/drawing/2014/main" id="{3851BED4-502B-4FEC-BB82-5F24BABAE879}"/>
                      </a:ext>
                    </a:extLst>
                  </p:cNvPr>
                  <p:cNvSpPr/>
                  <p:nvPr/>
                </p:nvSpPr>
                <p:spPr>
                  <a:xfrm>
                    <a:off x="1782146" y="2752139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Ovál 17">
                    <a:extLst>
                      <a:ext uri="{FF2B5EF4-FFF2-40B4-BE49-F238E27FC236}">
                        <a16:creationId xmlns:a16="http://schemas.microsoft.com/office/drawing/2014/main" id="{EF23EED2-E92F-4F7D-AC13-5DAD1FE4E809}"/>
                      </a:ext>
                    </a:extLst>
                  </p:cNvPr>
                  <p:cNvSpPr/>
                  <p:nvPr/>
                </p:nvSpPr>
                <p:spPr>
                  <a:xfrm>
                    <a:off x="1794588" y="3000366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Ovál 18">
                    <a:extLst>
                      <a:ext uri="{FF2B5EF4-FFF2-40B4-BE49-F238E27FC236}">
                        <a16:creationId xmlns:a16="http://schemas.microsoft.com/office/drawing/2014/main" id="{760F26E0-F9E9-4380-92AE-2D5C0577B249}"/>
                      </a:ext>
                    </a:extLst>
                  </p:cNvPr>
                  <p:cNvSpPr/>
                  <p:nvPr/>
                </p:nvSpPr>
                <p:spPr>
                  <a:xfrm>
                    <a:off x="1789920" y="3284371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Ovál 19">
                    <a:extLst>
                      <a:ext uri="{FF2B5EF4-FFF2-40B4-BE49-F238E27FC236}">
                        <a16:creationId xmlns:a16="http://schemas.microsoft.com/office/drawing/2014/main" id="{CA2EBB03-60AD-412D-B5A3-5FDD496E9D90}"/>
                      </a:ext>
                    </a:extLst>
                  </p:cNvPr>
                  <p:cNvSpPr/>
                  <p:nvPr/>
                </p:nvSpPr>
                <p:spPr>
                  <a:xfrm>
                    <a:off x="1782148" y="3633003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Ovál 20">
                    <a:extLst>
                      <a:ext uri="{FF2B5EF4-FFF2-40B4-BE49-F238E27FC236}">
                        <a16:creationId xmlns:a16="http://schemas.microsoft.com/office/drawing/2014/main" id="{19E1572E-FF84-4572-AC5C-57D2CC9E6966}"/>
                      </a:ext>
                    </a:extLst>
                  </p:cNvPr>
                  <p:cNvSpPr/>
                  <p:nvPr/>
                </p:nvSpPr>
                <p:spPr>
                  <a:xfrm>
                    <a:off x="1794588" y="3938650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Ovál 21">
                    <a:extLst>
                      <a:ext uri="{FF2B5EF4-FFF2-40B4-BE49-F238E27FC236}">
                        <a16:creationId xmlns:a16="http://schemas.microsoft.com/office/drawing/2014/main" id="{3AD71FF5-5574-4DBB-A763-09305F5A6D40}"/>
                      </a:ext>
                    </a:extLst>
                  </p:cNvPr>
                  <p:cNvSpPr/>
                  <p:nvPr/>
                </p:nvSpPr>
                <p:spPr>
                  <a:xfrm>
                    <a:off x="1782147" y="4253073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Ovál 22">
                    <a:extLst>
                      <a:ext uri="{FF2B5EF4-FFF2-40B4-BE49-F238E27FC236}">
                        <a16:creationId xmlns:a16="http://schemas.microsoft.com/office/drawing/2014/main" id="{87264B39-8D17-4F99-8239-320F53B0AF82}"/>
                      </a:ext>
                    </a:extLst>
                  </p:cNvPr>
                  <p:cNvSpPr/>
                  <p:nvPr/>
                </p:nvSpPr>
                <p:spPr>
                  <a:xfrm>
                    <a:off x="1803143" y="4529446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Ovál 23">
                    <a:extLst>
                      <a:ext uri="{FF2B5EF4-FFF2-40B4-BE49-F238E27FC236}">
                        <a16:creationId xmlns:a16="http://schemas.microsoft.com/office/drawing/2014/main" id="{73A9E3C2-424F-413F-A440-90B77FFD8C20}"/>
                      </a:ext>
                    </a:extLst>
                  </p:cNvPr>
                  <p:cNvSpPr/>
                  <p:nvPr/>
                </p:nvSpPr>
                <p:spPr>
                  <a:xfrm>
                    <a:off x="1797311" y="4775249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Ovál 24">
                    <a:extLst>
                      <a:ext uri="{FF2B5EF4-FFF2-40B4-BE49-F238E27FC236}">
                        <a16:creationId xmlns:a16="http://schemas.microsoft.com/office/drawing/2014/main" id="{4983B64B-51AC-4B00-A0ED-A6566E979FCF}"/>
                      </a:ext>
                    </a:extLst>
                  </p:cNvPr>
                  <p:cNvSpPr/>
                  <p:nvPr/>
                </p:nvSpPr>
                <p:spPr>
                  <a:xfrm>
                    <a:off x="1809361" y="5136274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Ovál 25">
                    <a:extLst>
                      <a:ext uri="{FF2B5EF4-FFF2-40B4-BE49-F238E27FC236}">
                        <a16:creationId xmlns:a16="http://schemas.microsoft.com/office/drawing/2014/main" id="{E0144681-FE2A-44AA-AA99-FF4858700C75}"/>
                      </a:ext>
                    </a:extLst>
                  </p:cNvPr>
                  <p:cNvSpPr/>
                  <p:nvPr/>
                </p:nvSpPr>
                <p:spPr>
                  <a:xfrm>
                    <a:off x="1803143" y="5396854"/>
                    <a:ext cx="65313" cy="15748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Oblouk 26">
                    <a:extLst>
                      <a:ext uri="{FF2B5EF4-FFF2-40B4-BE49-F238E27FC236}">
                        <a16:creationId xmlns:a16="http://schemas.microsoft.com/office/drawing/2014/main" id="{726F3BDC-B04B-4D82-AE65-12298419633C}"/>
                      </a:ext>
                    </a:extLst>
                  </p:cNvPr>
                  <p:cNvSpPr/>
                  <p:nvPr/>
                </p:nvSpPr>
                <p:spPr>
                  <a:xfrm rot="7260860">
                    <a:off x="1700842" y="4182509"/>
                    <a:ext cx="1399249" cy="892921"/>
                  </a:xfrm>
                  <a:prstGeom prst="arc">
                    <a:avLst/>
                  </a:prstGeom>
                  <a:ln w="34925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cs-CZ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8" name="Přímá spojnice se šipkou 27">
                    <a:extLst>
                      <a:ext uri="{FF2B5EF4-FFF2-40B4-BE49-F238E27FC236}">
                        <a16:creationId xmlns:a16="http://schemas.microsoft.com/office/drawing/2014/main" id="{2AD97B89-8FED-45B5-83F1-BF3AC1CFE8A0}"/>
                      </a:ext>
                    </a:extLst>
                  </p:cNvPr>
                  <p:cNvCxnSpPr/>
                  <p:nvPr/>
                </p:nvCxnSpPr>
                <p:spPr>
                  <a:xfrm>
                    <a:off x="755780" y="1941616"/>
                    <a:ext cx="718457" cy="3590438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Přímá spojnice se šipkou 28">
                    <a:extLst>
                      <a:ext uri="{FF2B5EF4-FFF2-40B4-BE49-F238E27FC236}">
                        <a16:creationId xmlns:a16="http://schemas.microsoft.com/office/drawing/2014/main" id="{4DB597C4-1769-4ED5-B409-C88906CBDFF7}"/>
                      </a:ext>
                    </a:extLst>
                  </p:cNvPr>
                  <p:cNvCxnSpPr/>
                  <p:nvPr/>
                </p:nvCxnSpPr>
                <p:spPr>
                  <a:xfrm>
                    <a:off x="919185" y="1885160"/>
                    <a:ext cx="718457" cy="3590438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Přímá spojnice se šipkou 29">
                    <a:extLst>
                      <a:ext uri="{FF2B5EF4-FFF2-40B4-BE49-F238E27FC236}">
                        <a16:creationId xmlns:a16="http://schemas.microsoft.com/office/drawing/2014/main" id="{C6FD7332-E3C3-435F-B804-6D2B976D444C}"/>
                      </a:ext>
                    </a:extLst>
                  </p:cNvPr>
                  <p:cNvCxnSpPr/>
                  <p:nvPr/>
                </p:nvCxnSpPr>
                <p:spPr>
                  <a:xfrm>
                    <a:off x="1052800" y="1909650"/>
                    <a:ext cx="718457" cy="3590438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Přímá spojnice 30">
                    <a:extLst>
                      <a:ext uri="{FF2B5EF4-FFF2-40B4-BE49-F238E27FC236}">
                        <a16:creationId xmlns:a16="http://schemas.microsoft.com/office/drawing/2014/main" id="{DA2CD051-ACEB-4162-966A-0B4B5ADC3244}"/>
                      </a:ext>
                    </a:extLst>
                  </p:cNvPr>
                  <p:cNvCxnSpPr/>
                  <p:nvPr/>
                </p:nvCxnSpPr>
                <p:spPr>
                  <a:xfrm>
                    <a:off x="2443231" y="4068015"/>
                    <a:ext cx="70096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Přímá spojnice se šipkou 31">
                    <a:extLst>
                      <a:ext uri="{FF2B5EF4-FFF2-40B4-BE49-F238E27FC236}">
                        <a16:creationId xmlns:a16="http://schemas.microsoft.com/office/drawing/2014/main" id="{82DF2E44-6D77-4749-ABA4-4F506E5A1B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86131" y="3711747"/>
                    <a:ext cx="0" cy="356268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Přímá spojnice 32">
                    <a:extLst>
                      <a:ext uri="{FF2B5EF4-FFF2-40B4-BE49-F238E27FC236}">
                        <a16:creationId xmlns:a16="http://schemas.microsoft.com/office/drawing/2014/main" id="{56834BFD-8B32-42DB-8F07-AB1B41570D33}"/>
                      </a:ext>
                    </a:extLst>
                  </p:cNvPr>
                  <p:cNvCxnSpPr/>
                  <p:nvPr/>
                </p:nvCxnSpPr>
                <p:spPr>
                  <a:xfrm>
                    <a:off x="2085169" y="4170926"/>
                    <a:ext cx="70096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Přímá spojnice se šipkou 33">
                    <a:extLst>
                      <a:ext uri="{FF2B5EF4-FFF2-40B4-BE49-F238E27FC236}">
                        <a16:creationId xmlns:a16="http://schemas.microsoft.com/office/drawing/2014/main" id="{29336916-CDF0-474E-A2F6-136DFC9FB1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428069" y="3322682"/>
                    <a:ext cx="7581" cy="864173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Přímá spojnice 34">
                    <a:extLst>
                      <a:ext uri="{FF2B5EF4-FFF2-40B4-BE49-F238E27FC236}">
                        <a16:creationId xmlns:a16="http://schemas.microsoft.com/office/drawing/2014/main" id="{DBB7DC18-3DFE-49E9-B4C1-83644AC27BB3}"/>
                      </a:ext>
                    </a:extLst>
                  </p:cNvPr>
                  <p:cNvCxnSpPr/>
                  <p:nvPr/>
                </p:nvCxnSpPr>
                <p:spPr>
                  <a:xfrm>
                    <a:off x="2990850" y="4322194"/>
                    <a:ext cx="70096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Přímá spojnice se šipkou 35">
                    <a:extLst>
                      <a:ext uri="{FF2B5EF4-FFF2-40B4-BE49-F238E27FC236}">
                        <a16:creationId xmlns:a16="http://schemas.microsoft.com/office/drawing/2014/main" id="{A094234F-B1D7-4485-9BE3-169ED95E38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333750" y="4017394"/>
                    <a:ext cx="0" cy="304800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Přímá spojnice 36">
                    <a:extLst>
                      <a:ext uri="{FF2B5EF4-FFF2-40B4-BE49-F238E27FC236}">
                        <a16:creationId xmlns:a16="http://schemas.microsoft.com/office/drawing/2014/main" id="{1B3532CB-BEBD-480D-B5B4-08DB7AC30C60}"/>
                      </a:ext>
                    </a:extLst>
                  </p:cNvPr>
                  <p:cNvCxnSpPr/>
                  <p:nvPr/>
                </p:nvCxnSpPr>
                <p:spPr>
                  <a:xfrm>
                    <a:off x="2137488" y="4775249"/>
                    <a:ext cx="70096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Přímá spojnice se šipkou 37">
                    <a:extLst>
                      <a:ext uri="{FF2B5EF4-FFF2-40B4-BE49-F238E27FC236}">
                        <a16:creationId xmlns:a16="http://schemas.microsoft.com/office/drawing/2014/main" id="{676AE331-DF10-4442-B147-152A32982E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533650" y="3938650"/>
                    <a:ext cx="0" cy="836599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Přímá spojnice 38">
                    <a:extLst>
                      <a:ext uri="{FF2B5EF4-FFF2-40B4-BE49-F238E27FC236}">
                        <a16:creationId xmlns:a16="http://schemas.microsoft.com/office/drawing/2014/main" id="{CDCABFD4-5D29-44F2-AEFC-2B3FCDB46AE2}"/>
                      </a:ext>
                    </a:extLst>
                  </p:cNvPr>
                  <p:cNvCxnSpPr/>
                  <p:nvPr/>
                </p:nvCxnSpPr>
                <p:spPr>
                  <a:xfrm>
                    <a:off x="3927880" y="4852861"/>
                    <a:ext cx="70096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Přímá spojnice se šipkou 39">
                    <a:extLst>
                      <a:ext uri="{FF2B5EF4-FFF2-40B4-BE49-F238E27FC236}">
                        <a16:creationId xmlns:a16="http://schemas.microsoft.com/office/drawing/2014/main" id="{F41954FB-6724-45F1-856A-92D9C9A3B6F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285942" y="4272668"/>
                    <a:ext cx="0" cy="588394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Přímá spojnice 40">
                    <a:extLst>
                      <a:ext uri="{FF2B5EF4-FFF2-40B4-BE49-F238E27FC236}">
                        <a16:creationId xmlns:a16="http://schemas.microsoft.com/office/drawing/2014/main" id="{B9B2A9AA-0F68-4352-A132-C649B3FB0E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48912" y="4829956"/>
                    <a:ext cx="70096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Přímá spojnice se šipkou 41">
                    <a:extLst>
                      <a:ext uri="{FF2B5EF4-FFF2-40B4-BE49-F238E27FC236}">
                        <a16:creationId xmlns:a16="http://schemas.microsoft.com/office/drawing/2014/main" id="{BE211F08-A537-4644-B3F9-91C356FF08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85409" y="3441860"/>
                    <a:ext cx="6403" cy="1388096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Přímá spojnice 42">
                    <a:extLst>
                      <a:ext uri="{FF2B5EF4-FFF2-40B4-BE49-F238E27FC236}">
                        <a16:creationId xmlns:a16="http://schemas.microsoft.com/office/drawing/2014/main" id="{A2D49AFD-AF8F-4D92-81A8-4E9F00F942D8}"/>
                      </a:ext>
                    </a:extLst>
                  </p:cNvPr>
                  <p:cNvCxnSpPr/>
                  <p:nvPr/>
                </p:nvCxnSpPr>
                <p:spPr>
                  <a:xfrm>
                    <a:off x="2699463" y="4567148"/>
                    <a:ext cx="70096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Přímá spojnice se šipkou 43">
                    <a:extLst>
                      <a:ext uri="{FF2B5EF4-FFF2-40B4-BE49-F238E27FC236}">
                        <a16:creationId xmlns:a16="http://schemas.microsoft.com/office/drawing/2014/main" id="{24F5D702-B0EB-41D1-8F3E-2A0DC09A8D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42363" y="3704869"/>
                    <a:ext cx="0" cy="862279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Přímá spojnice 44">
                    <a:extLst>
                      <a:ext uri="{FF2B5EF4-FFF2-40B4-BE49-F238E27FC236}">
                        <a16:creationId xmlns:a16="http://schemas.microsoft.com/office/drawing/2014/main" id="{81E3AD0E-5C79-4A37-A846-677589E161DC}"/>
                      </a:ext>
                    </a:extLst>
                  </p:cNvPr>
                  <p:cNvCxnSpPr/>
                  <p:nvPr/>
                </p:nvCxnSpPr>
                <p:spPr>
                  <a:xfrm>
                    <a:off x="3181350" y="4371260"/>
                    <a:ext cx="70096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Přímá spojnice se šipkou 45">
                    <a:extLst>
                      <a:ext uri="{FF2B5EF4-FFF2-40B4-BE49-F238E27FC236}">
                        <a16:creationId xmlns:a16="http://schemas.microsoft.com/office/drawing/2014/main" id="{0FCE1610-E61F-4DDE-BBF7-78493A64416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24250" y="3782866"/>
                    <a:ext cx="0" cy="588394"/>
                  </a:xfrm>
                  <a:prstGeom prst="straightConnector1">
                    <a:avLst/>
                  </a:prstGeom>
                  <a:ln w="28575">
                    <a:solidFill>
                      <a:schemeClr val="accent5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Přímá spojnice se šipkou 46">
                    <a:extLst>
                      <a:ext uri="{FF2B5EF4-FFF2-40B4-BE49-F238E27FC236}">
                        <a16:creationId xmlns:a16="http://schemas.microsoft.com/office/drawing/2014/main" id="{6AB2BB56-2954-431B-9D89-EEA0005FD11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049874" y="2118049"/>
                    <a:ext cx="2182975" cy="1820601"/>
                  </a:xfrm>
                  <a:prstGeom prst="straightConnector1">
                    <a:avLst/>
                  </a:prstGeom>
                  <a:ln w="2222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Přímá spojnice se šipkou 47">
                    <a:extLst>
                      <a:ext uri="{FF2B5EF4-FFF2-40B4-BE49-F238E27FC236}">
                        <a16:creationId xmlns:a16="http://schemas.microsoft.com/office/drawing/2014/main" id="{BE8BEA69-D054-4AD3-8D4E-1810A1F702F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02274" y="2270449"/>
                    <a:ext cx="2182975" cy="1820601"/>
                  </a:xfrm>
                  <a:prstGeom prst="straightConnector1">
                    <a:avLst/>
                  </a:prstGeom>
                  <a:ln w="2222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Přímá spojnice se šipkou 48">
                    <a:extLst>
                      <a:ext uri="{FF2B5EF4-FFF2-40B4-BE49-F238E27FC236}">
                        <a16:creationId xmlns:a16="http://schemas.microsoft.com/office/drawing/2014/main" id="{3F93485B-805F-4364-963B-37E6163F591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54674" y="2422849"/>
                    <a:ext cx="2182975" cy="1820601"/>
                  </a:xfrm>
                  <a:prstGeom prst="straightConnector1">
                    <a:avLst/>
                  </a:prstGeom>
                  <a:ln w="2222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Přímá spojnice se šipkou 49">
                    <a:extLst>
                      <a:ext uri="{FF2B5EF4-FFF2-40B4-BE49-F238E27FC236}">
                        <a16:creationId xmlns:a16="http://schemas.microsoft.com/office/drawing/2014/main" id="{4B0E82BB-27B0-48B9-9C85-B534DF8FC59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7074" y="2575249"/>
                    <a:ext cx="2182975" cy="1820601"/>
                  </a:xfrm>
                  <a:prstGeom prst="straightConnector1">
                    <a:avLst/>
                  </a:prstGeom>
                  <a:ln w="2222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7" name="TextovéPole 6"/>
            <p:cNvSpPr txBox="1"/>
            <p:nvPr/>
          </p:nvSpPr>
          <p:spPr>
            <a:xfrm>
              <a:off x="379445" y="1761137"/>
              <a:ext cx="14019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stát pomáhá,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dotuje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3738067" y="2070202"/>
              <a:ext cx="30577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stát vytváří předpoklady</a:t>
              </a: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1" name="TextovéPole 50"/>
          <p:cNvSpPr txBox="1"/>
          <p:nvPr/>
        </p:nvSpPr>
        <p:spPr>
          <a:xfrm>
            <a:off x="2255976" y="5918661"/>
            <a:ext cx="1204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HSOÚ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8828690" y="5041045"/>
            <a:ext cx="104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</p:txBody>
      </p:sp>
      <p:pic>
        <p:nvPicPr>
          <p:cNvPr id="53" name="Obrázek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4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A59C3-4861-4EA5-9B05-695C5E04C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89299" tIns="44649" rIns="89299" bIns="44649" anchor="t">
            <a:normAutofit/>
          </a:bodyPr>
          <a:lstStyle/>
          <a:p>
            <a:r>
              <a:rPr lang="cs-CZ" dirty="0"/>
              <a:t>SRR ČR 21+ a její akční plány, ÚDOP 21+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CACC5-1DFB-4894-B50C-A21A8579CD5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594939" y="1416064"/>
            <a:ext cx="10943376" cy="4568071"/>
          </a:xfrm>
        </p:spPr>
        <p:txBody>
          <a:bodyPr lIns="89299" tIns="44649" rIns="89299" bIns="44649" anchor="t"/>
          <a:lstStyle/>
          <a:p>
            <a:pPr marL="0" indent="0">
              <a:spcBef>
                <a:spcPts val="2344"/>
              </a:spcBef>
              <a:buNone/>
            </a:pPr>
            <a:r>
              <a:rPr lang="cs-CZ" sz="3125" b="1" dirty="0">
                <a:solidFill>
                  <a:srgbClr val="4372B3"/>
                </a:solidFill>
              </a:rPr>
              <a:t>Zaměření</a:t>
            </a:r>
          </a:p>
          <a:p>
            <a:pPr marL="334877" indent="-334877"/>
            <a:r>
              <a:rPr lang="cs-CZ" sz="2344" dirty="0"/>
              <a:t>Ukotvení HSOÚ ve strategických dokumentech, klíčové pro vyjednávání podpory HSOÚ. SRR ČR 21+ vymezuje cíle, typová opatření, problémy, řešení, gestora </a:t>
            </a:r>
            <a:br>
              <a:rPr lang="cs-CZ" sz="2344" dirty="0"/>
            </a:br>
            <a:r>
              <a:rPr lang="cs-CZ" sz="2344" dirty="0"/>
              <a:t>a realizátora.</a:t>
            </a:r>
            <a:r>
              <a:rPr lang="cs-CZ" sz="2344" dirty="0">
                <a:cs typeface="Calibri"/>
              </a:rPr>
              <a:t> </a:t>
            </a:r>
          </a:p>
          <a:p>
            <a:pPr marL="334877" indent="-334877"/>
            <a:r>
              <a:rPr lang="cs-CZ" sz="2344" dirty="0"/>
              <a:t>Akční plány SRR stanovují jednotlivé aktivity pro realizaci v daném období ÚDOP 21+ zaciluje plánovanou podporu z fondů EU.</a:t>
            </a:r>
            <a:endParaRPr lang="cs-CZ" sz="2344" dirty="0">
              <a:cs typeface="Calibri"/>
            </a:endParaRPr>
          </a:p>
          <a:p>
            <a:pPr marL="0" indent="0">
              <a:spcBef>
                <a:spcPts val="2344"/>
              </a:spcBef>
              <a:buNone/>
            </a:pPr>
            <a:r>
              <a:rPr lang="cs-CZ" sz="3125" b="1" dirty="0">
                <a:solidFill>
                  <a:srgbClr val="4372B3"/>
                </a:solidFill>
              </a:rPr>
              <a:t>Výhoda pro HSOÚ</a:t>
            </a:r>
            <a:endParaRPr lang="cs-CZ" sz="3125" b="1" dirty="0">
              <a:solidFill>
                <a:srgbClr val="4372B3"/>
              </a:solidFill>
              <a:cs typeface="Calibri"/>
            </a:endParaRPr>
          </a:p>
          <a:p>
            <a:pPr marL="607740" indent="-348520">
              <a:buClr>
                <a:srgbClr val="4372B3"/>
              </a:buClr>
            </a:pPr>
            <a:r>
              <a:rPr lang="cs-CZ" sz="2344" b="1" dirty="0">
                <a:cs typeface="Calibri"/>
              </a:rPr>
              <a:t>Srozumitelně definovány potřeby HSOÚ = Klíčový předpoklad pro budoucí vyjednávání specificky zaměřených nástrojů</a:t>
            </a:r>
          </a:p>
          <a:p>
            <a:pPr marL="607740" indent="-348520">
              <a:buClr>
                <a:srgbClr val="4372B3"/>
              </a:buClr>
            </a:pPr>
            <a:r>
              <a:rPr lang="cs-CZ" sz="2344" b="1" dirty="0">
                <a:cs typeface="Calibri"/>
              </a:rPr>
              <a:t>Akční plány SRR a ÚDOP 21+ konkretizují některé z nástrojů pro HSOÚ</a:t>
            </a:r>
          </a:p>
        </p:txBody>
      </p:sp>
    </p:spTree>
    <p:extLst>
      <p:ext uri="{BB962C8B-B14F-4D97-AF65-F5344CB8AC3E}">
        <p14:creationId xmlns:p14="http://schemas.microsoft.com/office/powerpoint/2010/main" val="12661906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lze stimulovat, podporovat lokální rozvoj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53530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DOTACE,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dirty="0"/>
              <a:t>DOTACE,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8000" dirty="0"/>
              <a:t>DOTACE</a:t>
            </a:r>
            <a:r>
              <a:rPr lang="cs-CZ" dirty="0"/>
              <a:t>,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Skutečně dotace vedou k podpoře lokálního  a regionálního rozvoje ? </a:t>
            </a:r>
          </a:p>
          <a:p>
            <a:pPr marL="0" indent="0">
              <a:buNone/>
            </a:pPr>
            <a:r>
              <a:rPr lang="cs-CZ" dirty="0"/>
              <a:t>Rozvoj jako změna kvality života? </a:t>
            </a:r>
          </a:p>
          <a:p>
            <a:pPr marL="0" indent="0">
              <a:buNone/>
            </a:pPr>
            <a:r>
              <a:rPr lang="cs-CZ" dirty="0"/>
              <a:t>Na území KV se nalilo za roky celkem 15,2 MLD. Kč z EU fondů + prostředky z národních dotací.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600" dirty="0"/>
              <a:t>NEJEN DOTACE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20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nástrojů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5669" y="1825625"/>
            <a:ext cx="11564007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Nástroje lokálního rozvoje lze rozdělit podle charakteru na: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Organizační, administrativní    	změny způsobu organizace správy, 							vykazování, administrativy pro zajištění 						činnosti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Legislativní, (metodické) 	změna zákonů a podzákonných norem, </a:t>
            </a:r>
          </a:p>
          <a:p>
            <a:pPr marL="0" indent="0">
              <a:buNone/>
            </a:pPr>
            <a:r>
              <a:rPr lang="cs-CZ" dirty="0"/>
              <a:t>					změny metodik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Věcné                           	        	zajištění konkrétní činnosti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Finanční 			        	dotace, slevy na daních apod.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587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nástrojů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/>
          </p:nvPr>
        </p:nvGraphicFramePr>
        <p:xfrm>
          <a:off x="764627" y="1545019"/>
          <a:ext cx="6984124" cy="3202435"/>
        </p:xfrm>
        <a:graphic>
          <a:graphicData uri="http://schemas.openxmlformats.org/drawingml/2006/table">
            <a:tbl>
              <a:tblPr firstRow="1" firstCol="1" bandRow="1"/>
              <a:tblGrid>
                <a:gridCol w="2063377">
                  <a:extLst>
                    <a:ext uri="{9D8B030D-6E8A-4147-A177-3AD203B41FA5}">
                      <a16:colId xmlns:a16="http://schemas.microsoft.com/office/drawing/2014/main" val="1626550582"/>
                    </a:ext>
                  </a:extLst>
                </a:gridCol>
                <a:gridCol w="1327540">
                  <a:extLst>
                    <a:ext uri="{9D8B030D-6E8A-4147-A177-3AD203B41FA5}">
                      <a16:colId xmlns:a16="http://schemas.microsoft.com/office/drawing/2014/main" val="2320815729"/>
                    </a:ext>
                  </a:extLst>
                </a:gridCol>
                <a:gridCol w="1233979">
                  <a:extLst>
                    <a:ext uri="{9D8B030D-6E8A-4147-A177-3AD203B41FA5}">
                      <a16:colId xmlns:a16="http://schemas.microsoft.com/office/drawing/2014/main" val="2684027842"/>
                    </a:ext>
                  </a:extLst>
                </a:gridCol>
                <a:gridCol w="1179614">
                  <a:extLst>
                    <a:ext uri="{9D8B030D-6E8A-4147-A177-3AD203B41FA5}">
                      <a16:colId xmlns:a16="http://schemas.microsoft.com/office/drawing/2014/main" val="3896955960"/>
                    </a:ext>
                  </a:extLst>
                </a:gridCol>
                <a:gridCol w="1179614">
                  <a:extLst>
                    <a:ext uri="{9D8B030D-6E8A-4147-A177-3AD203B41FA5}">
                      <a16:colId xmlns:a16="http://schemas.microsoft.com/office/drawing/2014/main" val="412088977"/>
                    </a:ext>
                  </a:extLst>
                </a:gridCol>
              </a:tblGrid>
              <a:tr h="61087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Nástroje lokálního rozvoje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204571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regionální stupeň území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charakter nástroje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583422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organizační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legislativní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věcné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finanční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2731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celostátní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XXX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XXX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75651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mezoregionální (kraj)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XX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XX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XX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598109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mikroregionální (ORP, MAS)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X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XXX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XXX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1413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lokální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XXX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XXX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958302"/>
                  </a:ext>
                </a:extLst>
              </a:tr>
            </a:tbl>
          </a:graphicData>
        </a:graphic>
      </p:graphicFrame>
      <p:sp>
        <p:nvSpPr>
          <p:cNvPr id="11" name="Obdélník 10"/>
          <p:cNvSpPr/>
          <p:nvPr/>
        </p:nvSpPr>
        <p:spPr>
          <a:xfrm>
            <a:off x="683172" y="5012332"/>
            <a:ext cx="6096000" cy="737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Legenda: 	x slabý dopad</a:t>
            </a:r>
          </a:p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		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xx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středně významný dopad</a:t>
            </a:r>
          </a:p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		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xxx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silný dopad 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525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985"/>
          </a:xfrm>
        </p:spPr>
        <p:txBody>
          <a:bodyPr>
            <a:normAutofit fontScale="90000"/>
          </a:bodyPr>
          <a:lstStyle/>
          <a:p>
            <a:r>
              <a:rPr lang="cs-CZ" dirty="0"/>
              <a:t>Role státu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772" y="1001110"/>
            <a:ext cx="11879318" cy="577806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/>
              <a:t>Stát pomáhá: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Cílená podpora státu v regionech s horší kvalitou života (regiony HSOÚ).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Organizační : snížení administrativní náročnosti pro přístup k některým podpůrným programům, snížení výkaznictví na malé projekty.  </a:t>
            </a:r>
          </a:p>
          <a:p>
            <a:pPr marL="0" indent="0">
              <a:buNone/>
            </a:pPr>
            <a:r>
              <a:rPr lang="cs-CZ" sz="2400" dirty="0"/>
              <a:t>Legislativní: vymezení HSOÚ v Strategii regionálního rozvoje </a:t>
            </a:r>
          </a:p>
          <a:p>
            <a:pPr marL="0" indent="0">
              <a:buNone/>
            </a:pPr>
            <a:r>
              <a:rPr lang="cs-CZ" sz="2400" dirty="0"/>
              <a:t>Finanční nástroje : Konec cukrování všem a všude, cílená dotační podpora na omezené okruhy aktivit, ale cílené na konkrétní řešení identifikovaných problémů. </a:t>
            </a:r>
          </a:p>
          <a:p>
            <a:pPr marL="0" indent="0">
              <a:buNone/>
            </a:pPr>
            <a:r>
              <a:rPr lang="cs-CZ" sz="2400" dirty="0"/>
              <a:t>Věcné nástroje: velký regionálně významný rozvojový projekt zajišťující kvalifikovanou zaměstnanost (ne montovny, sklady)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062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lokální úrovně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Budovat důvěru a mít důvěru ve svoje znalosti, zkušenosti a dovednosti.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Nástroje podpory: </a:t>
            </a:r>
          </a:p>
          <a:p>
            <a:pPr marL="0" indent="0">
              <a:buNone/>
            </a:pPr>
            <a:r>
              <a:rPr lang="cs-CZ" dirty="0"/>
              <a:t>Organizační: vytváření předpokladů pro to, aby se v našem mikroregionu mohl každý uplatnit i s bláznivým nápadem </a:t>
            </a:r>
          </a:p>
          <a:p>
            <a:pPr marL="0" indent="0">
              <a:buNone/>
            </a:pPr>
            <a:r>
              <a:rPr lang="cs-CZ" dirty="0"/>
              <a:t>Legislativní : -----------------</a:t>
            </a:r>
          </a:p>
          <a:p>
            <a:pPr marL="0" indent="0">
              <a:buNone/>
            </a:pPr>
            <a:r>
              <a:rPr lang="cs-CZ" dirty="0"/>
              <a:t>Věcné : vzájemná podpora a vzájemně spolupráce jednotlivých lokálních aktérů </a:t>
            </a:r>
          </a:p>
          <a:p>
            <a:pPr marL="0" indent="0">
              <a:buNone/>
            </a:pPr>
            <a:r>
              <a:rPr lang="cs-CZ" dirty="0"/>
              <a:t>Finanční :  podpora pro malé, ale důležité projekty, pro lokální sport, kulturu, pro aktivity, kde se potkávají lidé, kde se spolu baví, kde se buduje důvěra a spolupráce. 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Participace, zapojení, spolupráce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0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Image regionů, obcí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dirty="0"/>
              <a:t>Potlačování mediální </a:t>
            </a:r>
            <a:r>
              <a:rPr lang="cs-CZ" dirty="0" err="1"/>
              <a:t>dehonestace</a:t>
            </a:r>
            <a:r>
              <a:rPr lang="cs-CZ" dirty="0"/>
              <a:t> strukturálně postižených nebo zaostávajících regionů. Žádná obec, město region není poslední, nejhorší, ale 100 + podle pořadí (</a:t>
            </a:r>
            <a:r>
              <a:rPr lang="cs-CZ" dirty="0" err="1"/>
              <a:t>Deloitte</a:t>
            </a:r>
            <a:r>
              <a:rPr lang="cs-CZ" dirty="0"/>
              <a:t> - Obce v číslech, Mahdal-Škopová, Seznam)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Žádný obyvatel z konce světa není horší a ani lepší než světák z Václaváku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Stát musí budovat image regionů, které se nerozvíjí.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Území s možností rozjet vlastní byznys, území rozvojových příležitostí, regiony s nižšími cenami, ………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/>
              <a:t>Území s kvalitním a čistým přírodním prostředím </a:t>
            </a:r>
          </a:p>
          <a:p>
            <a:pPr marL="0" indent="0">
              <a:lnSpc>
                <a:spcPct val="120000"/>
              </a:lnSpc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910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mikroregionu, města, obce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Jasně a bez příkras identifikovat problémy, které </a:t>
            </a:r>
          </a:p>
          <a:p>
            <a:pPr marL="514350" indent="-514350">
              <a:buAutoNum type="alphaLcParenR"/>
            </a:pPr>
            <a:r>
              <a:rPr lang="cs-CZ" dirty="0"/>
              <a:t>Mohu vyřešit v místě sám</a:t>
            </a:r>
          </a:p>
          <a:p>
            <a:pPr marL="514350" indent="-514350">
              <a:buAutoNum type="alphaLcParenR"/>
            </a:pPr>
            <a:r>
              <a:rPr lang="cs-CZ" dirty="0"/>
              <a:t>Mohu vyřešit s pomocí </a:t>
            </a:r>
          </a:p>
          <a:p>
            <a:pPr marL="514350" indent="-514350">
              <a:buAutoNum type="alphaLcParenR"/>
            </a:pPr>
            <a:r>
              <a:rPr lang="cs-CZ" dirty="0"/>
              <a:t>Nemohu vyřešit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Najít politickou odvahu a vůli problémy řešit a nikoliv pouze čerpat dotace</a:t>
            </a:r>
          </a:p>
          <a:p>
            <a:pPr marL="0" indent="0">
              <a:buNone/>
            </a:pPr>
            <a:r>
              <a:rPr lang="cs-CZ" dirty="0"/>
              <a:t>Najít pákové efekty jak využívat cílené podpory státu</a:t>
            </a:r>
          </a:p>
          <a:p>
            <a:pPr marL="0" indent="0">
              <a:buNone/>
            </a:pPr>
            <a:r>
              <a:rPr lang="cs-CZ" dirty="0"/>
              <a:t>Být aktivní a kreativní v hledání cest k rozvoji</a:t>
            </a:r>
          </a:p>
          <a:p>
            <a:pPr marL="0" indent="0">
              <a:buNone/>
            </a:pPr>
            <a:r>
              <a:rPr lang="cs-CZ" dirty="0"/>
              <a:t>Nespoléhat na velké projekty, které vše vyřeší, ale naopak soustředit se na drobné a realizovatelné projekty, kde je změna vidět relativně rychle.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053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lokálních aktérů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Kdo je lokální aktér: </a:t>
            </a:r>
          </a:p>
          <a:p>
            <a:pPr marL="0" indent="0">
              <a:buNone/>
            </a:pPr>
            <a:r>
              <a:rPr lang="cs-CZ" dirty="0"/>
              <a:t>Aktivní člověk (skupina), který má zájem spolupracovat a hledat řešení  a je ochoten ustoupit ze svých požadavků. </a:t>
            </a:r>
          </a:p>
          <a:p>
            <a:pPr marL="0" indent="0">
              <a:buNone/>
            </a:pPr>
            <a:r>
              <a:rPr lang="cs-CZ" dirty="0"/>
              <a:t>Role </a:t>
            </a:r>
            <a:r>
              <a:rPr lang="cs-CZ" dirty="0" err="1"/>
              <a:t>leadra</a:t>
            </a:r>
            <a:r>
              <a:rPr lang="cs-CZ" dirty="0"/>
              <a:t> – </a:t>
            </a:r>
            <a:r>
              <a:rPr lang="cs-CZ" dirty="0" err="1"/>
              <a:t>leadership</a:t>
            </a:r>
            <a:r>
              <a:rPr lang="cs-CZ" dirty="0"/>
              <a:t> – aktivní člověk, který svými postoji dovede strhnout ostatní</a:t>
            </a:r>
          </a:p>
          <a:p>
            <a:pPr marL="0" indent="0">
              <a:buNone/>
            </a:pPr>
            <a:r>
              <a:rPr lang="cs-CZ" dirty="0"/>
              <a:t>Formální leader – zastávající formalizovanou vedoucí roli (starosta, předseda)</a:t>
            </a:r>
          </a:p>
          <a:p>
            <a:pPr marL="0" indent="0">
              <a:buNone/>
            </a:pPr>
            <a:r>
              <a:rPr lang="cs-CZ" dirty="0"/>
              <a:t>Neformální leader – člověk s přirozenou autoritou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322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Důvěra a spolupráce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Pouze v místech, kde mezi lokálními lídry, tedy klíčovými hybateli existuje důvěra, je možné hledat cesty k rozvoji regionu, obce. </a:t>
            </a:r>
          </a:p>
          <a:p>
            <a:pPr marL="0" indent="0">
              <a:buNone/>
            </a:pPr>
            <a:r>
              <a:rPr lang="cs-CZ" dirty="0"/>
              <a:t>Spolupráce buď formou :</a:t>
            </a:r>
          </a:p>
          <a:p>
            <a:r>
              <a:rPr lang="cs-CZ" dirty="0"/>
              <a:t>podrobné smlouvy na 10 stranách papíru s vyřešením vzájemných závazků a povinností </a:t>
            </a:r>
          </a:p>
          <a:p>
            <a:r>
              <a:rPr lang="cs-CZ" dirty="0"/>
              <a:t>podáním ruky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Důvěra se boduje tam, kde existují společné zážitky, kde se lidé znají a kde spolu partneři mají společné zážitky. </a:t>
            </a:r>
          </a:p>
          <a:p>
            <a:pPr marL="0" indent="0">
              <a:buNone/>
            </a:pPr>
            <a:r>
              <a:rPr lang="cs-CZ" dirty="0"/>
              <a:t>Tam, kde existují silné sociální sítě, tam kde existuje partnerství, tam je možné hledat cesty k efektivnímu nastartování rozvoje.</a:t>
            </a:r>
          </a:p>
          <a:p>
            <a:pPr marL="0" indent="0">
              <a:buNone/>
            </a:pPr>
            <a:r>
              <a:rPr lang="cs-CZ" b="1" dirty="0"/>
              <a:t>Identita k místu, kde žiji, je začátek odpovědnosti za to, jak u nás vypadá, a to je začátek rozvojové strategie lokality.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6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Limity: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Musí existovat lokální lídři, kteří jsou ochotni jít s kůží na trh, nedostatek/vyčerpání lidského kapitálu, (dojdou baterky)</a:t>
            </a:r>
          </a:p>
          <a:p>
            <a:pPr marL="0" indent="0">
              <a:buNone/>
            </a:pPr>
            <a:r>
              <a:rPr lang="cs-CZ" dirty="0"/>
              <a:t>Nic se nezmění okamžitě, málo se viditelně změní za 4 roky </a:t>
            </a:r>
          </a:p>
          <a:p>
            <a:pPr marL="0" indent="0">
              <a:buNone/>
            </a:pPr>
            <a:r>
              <a:rPr lang="cs-CZ" dirty="0"/>
              <a:t>Nerealistické cíle/sliby - z malé venkovské obce  jako je Mnichov - CH, Mnichov - DE, ale může se v naší obci žít lépe než někde jinde v sousedství </a:t>
            </a:r>
          </a:p>
          <a:p>
            <a:pPr marL="0" indent="0">
              <a:buNone/>
            </a:pPr>
            <a:r>
              <a:rPr lang="cs-CZ" dirty="0"/>
              <a:t>Otrávení </a:t>
            </a:r>
            <a:r>
              <a:rPr lang="cs-CZ" dirty="0" err="1"/>
              <a:t>leadrů</a:t>
            </a:r>
            <a:r>
              <a:rPr lang="cs-CZ" dirty="0"/>
              <a:t>, lokálních aktérů kverulanty, posly špatných zpráv, demagogy a dezinformátory ze sociálních sítí</a:t>
            </a:r>
          </a:p>
          <a:p>
            <a:pPr marL="0" indent="0">
              <a:buNone/>
            </a:pPr>
            <a:r>
              <a:rPr lang="cs-CZ" dirty="0"/>
              <a:t>V malé komunitě (venkovská obec) se snadněji rozvíjí důvěra, spolupráce, partnerství. Ve městě mnoho různých aktérů   </a:t>
            </a:r>
          </a:p>
          <a:p>
            <a:pPr marL="0" indent="0">
              <a:buNone/>
            </a:pPr>
            <a:r>
              <a:rPr lang="cs-CZ" dirty="0"/>
              <a:t>Nestabilita rozvojové trajektorie, po každých volbách se přepřahá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6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8B99A-A3BE-8723-3D76-7D2C46C7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 fondy a podpora pro HSOÚ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6893AB-7E74-566F-9D34-1489E7A77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39" y="1475843"/>
            <a:ext cx="8358343" cy="4525963"/>
          </a:xfrm>
        </p:spPr>
        <p:txBody>
          <a:bodyPr/>
          <a:lstStyle/>
          <a:p>
            <a:r>
              <a:rPr lang="cs-CZ" sz="2735" b="1" dirty="0"/>
              <a:t>OP TAK: </a:t>
            </a:r>
            <a:r>
              <a:rPr lang="cs-CZ" sz="2735" dirty="0"/>
              <a:t>bodová bonifikace (</a:t>
            </a:r>
            <a:r>
              <a:rPr lang="cs-CZ" sz="2735" dirty="0" err="1"/>
              <a:t>SpC</a:t>
            </a:r>
            <a:r>
              <a:rPr lang="cs-CZ" sz="2735" dirty="0"/>
              <a:t> 1.1, 1.2)</a:t>
            </a:r>
          </a:p>
          <a:p>
            <a:r>
              <a:rPr lang="cs-CZ" sz="2735" b="1" dirty="0"/>
              <a:t>OP Z+: </a:t>
            </a:r>
            <a:r>
              <a:rPr lang="cs-CZ" sz="2735" dirty="0"/>
              <a:t>možnost specifické výzvy nebo bodové bonifikace (</a:t>
            </a:r>
            <a:r>
              <a:rPr lang="cs-CZ" sz="2735" dirty="0" err="1"/>
              <a:t>SpC</a:t>
            </a:r>
            <a:r>
              <a:rPr lang="cs-CZ" sz="2735" dirty="0"/>
              <a:t> 1.1 a 1.3)</a:t>
            </a:r>
            <a:r>
              <a:rPr lang="cs-CZ" sz="2149" i="1" dirty="0"/>
              <a:t> stanoveno Platformou pro </a:t>
            </a:r>
            <a:br>
              <a:rPr lang="cs-CZ" sz="2149" i="1" dirty="0"/>
            </a:br>
            <a:r>
              <a:rPr lang="cs-CZ" sz="2149" i="1" dirty="0"/>
              <a:t>přípravu výzev nebo Monitorovacím výborem)</a:t>
            </a:r>
          </a:p>
          <a:p>
            <a:r>
              <a:rPr lang="cs-CZ" sz="2735" b="1" dirty="0"/>
              <a:t>OP JAK: </a:t>
            </a:r>
            <a:r>
              <a:rPr lang="cs-CZ" sz="2735" dirty="0"/>
              <a:t>bonifikace žadatelů z „uhelných krajů“ </a:t>
            </a:r>
            <a:br>
              <a:rPr lang="cs-CZ" sz="2735" dirty="0"/>
            </a:br>
            <a:r>
              <a:rPr lang="cs-CZ" sz="2735" dirty="0"/>
              <a:t>(Smart Akcelerátor)</a:t>
            </a:r>
          </a:p>
          <a:p>
            <a:r>
              <a:rPr lang="cs-CZ" sz="2735" b="1" dirty="0"/>
              <a:t>OPST: </a:t>
            </a:r>
            <a:r>
              <a:rPr lang="cs-CZ" sz="2735" dirty="0"/>
              <a:t>územně zacílené výzvy určené pro „uhelné kraje“</a:t>
            </a:r>
          </a:p>
          <a:p>
            <a:r>
              <a:rPr lang="cs-CZ" sz="2735" b="1" dirty="0"/>
              <a:t>IROP:  </a:t>
            </a:r>
            <a:r>
              <a:rPr lang="cs-CZ" sz="2735" dirty="0"/>
              <a:t>plánovaná výzva na podporu veřejné infrastruktury udržitelného cestovního ruchu (</a:t>
            </a:r>
            <a:r>
              <a:rPr lang="cs-CZ" sz="2735" dirty="0" err="1"/>
              <a:t>SpC</a:t>
            </a:r>
            <a:r>
              <a:rPr lang="cs-CZ" sz="2735" dirty="0"/>
              <a:t> 4.4)</a:t>
            </a:r>
          </a:p>
          <a:p>
            <a:pPr marL="0" indent="0" algn="just">
              <a:buNone/>
            </a:pPr>
            <a:endParaRPr lang="cs-CZ" sz="2735" dirty="0"/>
          </a:p>
        </p:txBody>
      </p:sp>
      <p:pic>
        <p:nvPicPr>
          <p:cNvPr id="1026" name="Picture 2" descr="DotaceEU - Evropské fondy podpořily české příjemce 535 miliardami za  posledních 6 let">
            <a:extLst>
              <a:ext uri="{FF2B5EF4-FFF2-40B4-BE49-F238E27FC236}">
                <a16:creationId xmlns:a16="http://schemas.microsoft.com/office/drawing/2014/main" id="{F2D50644-18D4-167D-7F21-9160E25A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839" y="1623701"/>
            <a:ext cx="3916424" cy="260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3990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Žádný stát nikdy a nikomu blaho, štěstí a spokojenost nezajistí.</a:t>
            </a:r>
          </a:p>
          <a:p>
            <a:pPr marL="0" indent="0">
              <a:buNone/>
            </a:pPr>
            <a:r>
              <a:rPr lang="cs-CZ" dirty="0"/>
              <a:t>Za rozvoj vaší obce, vašeho regionu jste odpovědni vy sami. Stát vám ale musí pomáhat realizovat vaše cíle, vaše strategie a řešit zátěže, které nejste schopni v území vyřešit z místních zdrojů.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Čerpáním dotace, utrácením peněz rozvoj nezajistíte. </a:t>
            </a:r>
          </a:p>
          <a:p>
            <a:pPr marL="0" indent="0" algn="ctr">
              <a:buNone/>
            </a:pPr>
            <a:r>
              <a:rPr lang="cs-CZ" dirty="0"/>
              <a:t>Dotace mohou pomoci naplnit vaše konkrétní rozvojové strategie.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 err="1"/>
              <a:t>Pomož</a:t>
            </a:r>
            <a:r>
              <a:rPr lang="cs-CZ" b="1" dirty="0"/>
              <a:t> si a bude ti pomoženo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0" y="149773"/>
            <a:ext cx="2006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5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3600" dirty="0"/>
              <a:t>Děkuji za pozornost</a:t>
            </a:r>
          </a:p>
          <a:p>
            <a:pPr marL="0" indent="0" algn="ctr">
              <a:buNone/>
            </a:pPr>
            <a:endParaRPr lang="cs-CZ" sz="3600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Radim Perlín</a:t>
            </a:r>
          </a:p>
          <a:p>
            <a:pPr marL="0" indent="0" algn="ctr">
              <a:buNone/>
            </a:pPr>
            <a:r>
              <a:rPr lang="cs-CZ" dirty="0"/>
              <a:t>Kontakt: perlin@natur.cuni.cz</a:t>
            </a:r>
          </a:p>
        </p:txBody>
      </p:sp>
    </p:spTree>
    <p:extLst>
      <p:ext uri="{BB962C8B-B14F-4D97-AF65-F5344CB8AC3E}">
        <p14:creationId xmlns:p14="http://schemas.microsoft.com/office/powerpoint/2010/main" val="1025243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D708D-6012-9DA5-94E5-7DA18C4E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42" y="293051"/>
            <a:ext cx="10298803" cy="674934"/>
          </a:xfrm>
        </p:spPr>
        <p:txBody>
          <a:bodyPr>
            <a:normAutofit/>
          </a:bodyPr>
          <a:lstStyle/>
          <a:p>
            <a:pPr>
              <a:spcBef>
                <a:spcPts val="977"/>
              </a:spcBef>
            </a:pPr>
            <a:r>
              <a:rPr lang="cs-CZ" dirty="0"/>
              <a:t>IROP 2021–2027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1BE11-7404-242F-AF97-9BD95B28D4C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671227" y="1357811"/>
            <a:ext cx="11104496" cy="4850517"/>
          </a:xfrm>
        </p:spPr>
        <p:txBody>
          <a:bodyPr/>
          <a:lstStyle/>
          <a:p>
            <a:pPr marL="0" indent="0">
              <a:buNone/>
            </a:pPr>
            <a:r>
              <a:rPr lang="cs-CZ" sz="2735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Zaměření</a:t>
            </a:r>
          </a:p>
          <a:p>
            <a:r>
              <a:rPr lang="cs-CZ" sz="2149" dirty="0"/>
              <a:t>Plánovaná výzva na podporu </a:t>
            </a:r>
            <a:r>
              <a:rPr lang="cs-CZ" sz="2149" b="1" u="sng" dirty="0"/>
              <a:t>veřejné infrastruktury udržitelného cestovního ruchu</a:t>
            </a:r>
          </a:p>
          <a:p>
            <a:r>
              <a:rPr lang="cs-CZ" sz="2149" b="1" dirty="0"/>
              <a:t>Specifický cíl IROP</a:t>
            </a:r>
            <a:r>
              <a:rPr lang="cs-CZ" sz="2149" dirty="0"/>
              <a:t>: 4.4</a:t>
            </a:r>
          </a:p>
          <a:p>
            <a:r>
              <a:rPr lang="cs-CZ" sz="2149" b="1" dirty="0"/>
              <a:t>Datum vyhlášení</a:t>
            </a:r>
            <a:r>
              <a:rPr lang="cs-CZ" sz="2149" dirty="0"/>
              <a:t>: 14. 3. 2024</a:t>
            </a:r>
          </a:p>
          <a:p>
            <a:r>
              <a:rPr lang="cs-CZ" sz="2149" b="1" dirty="0"/>
              <a:t>Druh výzvy: </a:t>
            </a:r>
            <a:r>
              <a:rPr lang="cs-CZ" sz="2149" dirty="0"/>
              <a:t>průběžná</a:t>
            </a:r>
          </a:p>
          <a:p>
            <a:r>
              <a:rPr lang="cs-CZ" sz="2149" b="1" dirty="0"/>
              <a:t>Oprávnění žadatelé: </a:t>
            </a:r>
            <a:r>
              <a:rPr lang="cs-CZ" sz="2149" dirty="0"/>
              <a:t>obce, DSO, kraje, organizace zřízené obcemi/kraji, církve, NNO činné </a:t>
            </a:r>
            <a:br>
              <a:rPr lang="cs-CZ" sz="2149" dirty="0"/>
            </a:br>
            <a:r>
              <a:rPr lang="cs-CZ" sz="2149" dirty="0"/>
              <a:t>v oblasti cestovního ruchu, OSS, PO OSS</a:t>
            </a:r>
          </a:p>
          <a:p>
            <a:r>
              <a:rPr lang="cs-CZ" sz="2149" b="1" dirty="0"/>
              <a:t>Alokace výzvy: </a:t>
            </a:r>
            <a:r>
              <a:rPr lang="cs-CZ" sz="2149" dirty="0"/>
              <a:t>EFRR 560 859 988 Kč </a:t>
            </a:r>
          </a:p>
          <a:p>
            <a:r>
              <a:rPr lang="cs-CZ" sz="2149" b="1" dirty="0"/>
              <a:t>Min. výše CZV: </a:t>
            </a:r>
            <a:r>
              <a:rPr lang="cs-CZ" sz="2149" dirty="0"/>
              <a:t>2 mil. Kč, </a:t>
            </a:r>
            <a:r>
              <a:rPr lang="cs-CZ" sz="2149" b="1" dirty="0"/>
              <a:t>Max. výše CZV: </a:t>
            </a:r>
            <a:r>
              <a:rPr lang="cs-CZ" sz="2149" dirty="0"/>
              <a:t>10 mil. Kč</a:t>
            </a:r>
          </a:p>
          <a:p>
            <a:r>
              <a:rPr lang="cs-CZ" sz="2149" b="1" dirty="0"/>
              <a:t>Míra kofinancování: </a:t>
            </a:r>
            <a:r>
              <a:rPr lang="cs-CZ" sz="2149" dirty="0"/>
              <a:t>EFRR: 60 %, SR: 0 %, Příjemce: 40 %</a:t>
            </a:r>
          </a:p>
          <a:p>
            <a:pPr marL="0" indent="0">
              <a:buNone/>
            </a:pPr>
            <a:r>
              <a:rPr lang="cs-CZ" sz="2735" b="1" dirty="0">
                <a:solidFill>
                  <a:srgbClr val="034EA2"/>
                </a:solidFill>
                <a:latin typeface="+mj-lt"/>
                <a:ea typeface="+mj-ea"/>
                <a:cs typeface="+mj-cs"/>
              </a:rPr>
              <a:t>Výhody pro HSOÚ</a:t>
            </a:r>
          </a:p>
          <a:p>
            <a:r>
              <a:rPr lang="cs-CZ" sz="2149" b="1" dirty="0"/>
              <a:t>Místo realizace: </a:t>
            </a:r>
            <a:r>
              <a:rPr lang="cs-CZ" sz="2149" dirty="0"/>
              <a:t>obce na území SO ORP v HSOÚ</a:t>
            </a:r>
          </a:p>
          <a:p>
            <a:endParaRPr lang="cs-CZ" sz="2149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1EE515-DF1A-A84A-2F22-85B53AAD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2817" y="6208328"/>
            <a:ext cx="2679318" cy="356622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r" defTabSz="893094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6547" algn="l" defTabSz="893094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094" algn="l" defTabSz="893094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9642" algn="l" defTabSz="893094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86189" algn="l" defTabSz="893094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32736" algn="l" defTabSz="893094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9283" algn="l" defTabSz="893094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25831" algn="l" defTabSz="893094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72378" algn="l" defTabSz="893094" rtl="0" eaLnBrk="1" latinLnBrk="0" hangingPunct="1">
              <a:defRPr sz="17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93006">
              <a:defRPr/>
            </a:pPr>
            <a:fld id="{E1FABD4B-2F30-49F8-98F3-E2840AF18AB3}" type="slidenum">
              <a:rPr lang="cs-CZ">
                <a:solidFill>
                  <a:srgbClr val="262626"/>
                </a:solidFill>
                <a:latin typeface="Calibri"/>
              </a:rPr>
              <a:pPr defTabSz="893006">
                <a:defRPr/>
              </a:pPr>
              <a:t>9</a:t>
            </a:fld>
            <a:endParaRPr lang="cs-C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77893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Šablona final">
  <a:themeElements>
    <a:clrScheme name="NOK">
      <a:dk1>
        <a:srgbClr val="262626"/>
      </a:dk1>
      <a:lt1>
        <a:sysClr val="window" lastClr="FFFFFF"/>
      </a:lt1>
      <a:dk2>
        <a:srgbClr val="1F497D"/>
      </a:dk2>
      <a:lt2>
        <a:srgbClr val="EEECE1"/>
      </a:lt2>
      <a:accent1>
        <a:srgbClr val="17365D"/>
      </a:accent1>
      <a:accent2>
        <a:srgbClr val="548DD4"/>
      </a:accent2>
      <a:accent3>
        <a:srgbClr val="8DB3E2"/>
      </a:accent3>
      <a:accent4>
        <a:srgbClr val="C6D9F0"/>
      </a:accent4>
      <a:accent5>
        <a:srgbClr val="C6D9F0"/>
      </a:accent5>
      <a:accent6>
        <a:srgbClr val="C6D9F0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E2B623B77A604FAB7997BC80CE4B6D" ma:contentTypeVersion="13" ma:contentTypeDescription="Vytvoří nový dokument" ma:contentTypeScope="" ma:versionID="434f82539087ebd9c6e20ac685f891a0">
  <xsd:schema xmlns:xsd="http://www.w3.org/2001/XMLSchema" xmlns:xs="http://www.w3.org/2001/XMLSchema" xmlns:p="http://schemas.microsoft.com/office/2006/metadata/properties" xmlns:ns3="6ddde444-b2a3-4611-bfaf-5b69f30e470a" xmlns:ns4="1bd70d67-2676-4b2d-a65a-6f528be15b18" targetNamespace="http://schemas.microsoft.com/office/2006/metadata/properties" ma:root="true" ma:fieldsID="fadf4193e1afce04f9fbf3157226b380" ns3:_="" ns4:_="">
    <xsd:import namespace="6ddde444-b2a3-4611-bfaf-5b69f30e470a"/>
    <xsd:import namespace="1bd70d67-2676-4b2d-a65a-6f528be15b1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de444-b2a3-4611-bfaf-5b69f30e47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d70d67-2676-4b2d-a65a-6f528be15b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33FA6A-9BFA-4B52-89E4-09BBA0A1D4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3DD5BD-763C-4D66-9D21-DE8483AA9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dde444-b2a3-4611-bfaf-5b69f30e470a"/>
    <ds:schemaRef ds:uri="1bd70d67-2676-4b2d-a65a-6f528be15b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9A2402-BE3B-4DFC-809E-D71628CE803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bd70d67-2676-4b2d-a65a-6f528be15b18"/>
    <ds:schemaRef ds:uri="6ddde444-b2a3-4611-bfaf-5b69f30e470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5333</Words>
  <Application>Microsoft Office PowerPoint</Application>
  <PresentationFormat>Širokoúhlá obrazovka</PresentationFormat>
  <Paragraphs>740</Paragraphs>
  <Slides>81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81</vt:i4>
      </vt:variant>
    </vt:vector>
  </HeadingPairs>
  <TitlesOfParts>
    <vt:vector size="96" baseType="lpstr">
      <vt:lpstr>MS Mincho</vt:lpstr>
      <vt:lpstr>-apple-system</vt:lpstr>
      <vt:lpstr>Arial</vt:lpstr>
      <vt:lpstr>Calibri</vt:lpstr>
      <vt:lpstr>Calibri Light</vt:lpstr>
      <vt:lpstr>Century Gothic</vt:lpstr>
      <vt:lpstr>Courier New</vt:lpstr>
      <vt:lpstr>EYInterstate Light</vt:lpstr>
      <vt:lpstr>Times New Roman</vt:lpstr>
      <vt:lpstr>Wingdings</vt:lpstr>
      <vt:lpstr>Motiv Office</vt:lpstr>
      <vt:lpstr>1_Motiv Office</vt:lpstr>
      <vt:lpstr>3_Motiv Office</vt:lpstr>
      <vt:lpstr>2_Motiv Office</vt:lpstr>
      <vt:lpstr>Šablona final</vt:lpstr>
      <vt:lpstr>Seminář o HSOÚ</vt:lpstr>
      <vt:lpstr>Program</vt:lpstr>
      <vt:lpstr>Role MMR při podpoře Hospodářsky a sociálně ohrožených územích v ČR </vt:lpstr>
      <vt:lpstr>Role Ministerstva pro místní rozvoj</vt:lpstr>
      <vt:lpstr>Prezentace aplikace PowerPoint</vt:lpstr>
      <vt:lpstr>Co už pro HSOÚ existuje a co se připravuje?</vt:lpstr>
      <vt:lpstr>SRR ČR 21+ a její akční plány, ÚDOP 21+</vt:lpstr>
      <vt:lpstr>EU fondy a podpora pro HSOÚ</vt:lpstr>
      <vt:lpstr>IROP 2021–2027</vt:lpstr>
      <vt:lpstr>Národní dotační tituly MMR  a podpora HSOÚ</vt:lpstr>
      <vt:lpstr>Podpora rozvoje regionů 2019+</vt:lpstr>
      <vt:lpstr>další programy MMR</vt:lpstr>
      <vt:lpstr>plánované nové programy MMR</vt:lpstr>
      <vt:lpstr>Evaluace EU fondů 2014–2020  v Karlovarském kraji</vt:lpstr>
      <vt:lpstr>Krátké info o projektu</vt:lpstr>
      <vt:lpstr>Stav v Karlovarském kraji</vt:lpstr>
      <vt:lpstr>Prezentace aplikace PowerPoint</vt:lpstr>
      <vt:lpstr>Přínosy fondů (1/3) </vt:lpstr>
      <vt:lpstr>Přínosy fondů (2/3) </vt:lpstr>
      <vt:lpstr>Přínosy fondů (3/3) </vt:lpstr>
      <vt:lpstr>Faktory nižšího tempa rozvoje Karlovarského kraje  </vt:lpstr>
      <vt:lpstr>Děkuji za pozornost   </vt:lpstr>
      <vt:lpstr>Aktuality z RE:STARTu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Aktualizace Strategického rámce</vt:lpstr>
      <vt:lpstr>Harmonogram</vt:lpstr>
      <vt:lpstr>Prezentace aplikace PowerPoint</vt:lpstr>
      <vt:lpstr>   </vt:lpstr>
      <vt:lpstr>Hospodářsky a sociálně ohrožené území v Karlovarském kraji</vt:lpstr>
      <vt:lpstr>Co je HSOÚ a proč vzniklo</vt:lpstr>
      <vt:lpstr>HSOÚ v Karlovarském kraji</vt:lpstr>
      <vt:lpstr>Jak to všechno začalo</vt:lpstr>
      <vt:lpstr>Prezentace aplikace PowerPoint</vt:lpstr>
      <vt:lpstr>Zdroje</vt:lpstr>
      <vt:lpstr>Orp Sokolov - 1. pilotní studie (zpracována 2022) </vt:lpstr>
      <vt:lpstr>Orp Kraslice - zpracována v roce 2023 </vt:lpstr>
      <vt:lpstr>A CO DÁL…?</vt:lpstr>
      <vt:lpstr>Kontakt</vt:lpstr>
      <vt:lpstr>Děkuji za pozornost</vt:lpstr>
      <vt:lpstr>Coffee break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Lokální iniciativa jako základ lokálního rozvoje    Jak podpořit život, spolupráci, iniciativu v území, jaká může být role státu, kraje, obcí </vt:lpstr>
      <vt:lpstr>Vnitřní a vnější předpoklady rozvoje</vt:lpstr>
      <vt:lpstr>Rozvoj a růst</vt:lpstr>
      <vt:lpstr>Prezentace aplikace PowerPoint</vt:lpstr>
      <vt:lpstr>Cíl prezentace</vt:lpstr>
      <vt:lpstr>Role státu vs. role lokalit </vt:lpstr>
      <vt:lpstr>Stát pomáhá potřebným</vt:lpstr>
      <vt:lpstr>Jak lze stimulovat, podporovat lokální rozvoj </vt:lpstr>
      <vt:lpstr>Klasifikace nástrojů</vt:lpstr>
      <vt:lpstr>Klasifikace nástrojů</vt:lpstr>
      <vt:lpstr>Role státu</vt:lpstr>
      <vt:lpstr>Role lokální úrovně</vt:lpstr>
      <vt:lpstr>Image regionů, obcí</vt:lpstr>
      <vt:lpstr>Role mikroregionu, města, obce</vt:lpstr>
      <vt:lpstr>Role lokálních aktérů </vt:lpstr>
      <vt:lpstr>Důvěra a spolupráce</vt:lpstr>
      <vt:lpstr>Limity: </vt:lpstr>
      <vt:lpstr>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Kaválková Jana</dc:creator>
  <cp:lastModifiedBy>Hrdinová Eva</cp:lastModifiedBy>
  <cp:revision>160</cp:revision>
  <cp:lastPrinted>2022-01-03T17:22:29Z</cp:lastPrinted>
  <dcterms:created xsi:type="dcterms:W3CDTF">2021-12-29T15:49:03Z</dcterms:created>
  <dcterms:modified xsi:type="dcterms:W3CDTF">2023-06-14T04:59:23Z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0x0101008AE2B623B77A604FAB7997BC80CE4B6D</vt:lpwstr>
  </property>
</Properties>
</file>