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145706531" r:id="rId6"/>
    <p:sldId id="2145706532" r:id="rId7"/>
    <p:sldId id="2145706535" r:id="rId8"/>
    <p:sldId id="2145706477" r:id="rId9"/>
    <p:sldId id="2145706456" r:id="rId10"/>
    <p:sldId id="2145706538" r:id="rId11"/>
    <p:sldId id="2145706457" r:id="rId12"/>
    <p:sldId id="2145706537" r:id="rId13"/>
    <p:sldId id="214570653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D9C1A-AF55-4250-B4CB-95A415F455EC}" v="1" dt="2022-02-02T10:30:56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ěk Miroslav" userId="bf8bc20a-3a02-4d11-8d64-0d9bcbdae1c5" providerId="ADAL" clId="{72BE9F4F-EEDC-4008-BFBC-651BFAC02DD4}"/>
    <pc:docChg chg="modSld">
      <pc:chgData name="Daněk Miroslav" userId="bf8bc20a-3a02-4d11-8d64-0d9bcbdae1c5" providerId="ADAL" clId="{72BE9F4F-EEDC-4008-BFBC-651BFAC02DD4}" dt="2022-02-02T07:05:13.447" v="9" actId="6549"/>
      <pc:docMkLst>
        <pc:docMk/>
      </pc:docMkLst>
      <pc:sldChg chg="modSp">
        <pc:chgData name="Daněk Miroslav" userId="bf8bc20a-3a02-4d11-8d64-0d9bcbdae1c5" providerId="ADAL" clId="{72BE9F4F-EEDC-4008-BFBC-651BFAC02DD4}" dt="2022-02-02T07:05:13.447" v="9" actId="6549"/>
        <pc:sldMkLst>
          <pc:docMk/>
          <pc:sldMk cId="2165333621" sldId="257"/>
        </pc:sldMkLst>
        <pc:spChg chg="mod">
          <ac:chgData name="Daněk Miroslav" userId="bf8bc20a-3a02-4d11-8d64-0d9bcbdae1c5" providerId="ADAL" clId="{72BE9F4F-EEDC-4008-BFBC-651BFAC02DD4}" dt="2022-02-02T07:05:13.447" v="9" actId="6549"/>
          <ac:spMkLst>
            <pc:docMk/>
            <pc:sldMk cId="2165333621" sldId="257"/>
            <ac:spMk id="4" creationId="{018D64ED-CDA3-4D92-B49C-2ACDA3F662A0}"/>
          </ac:spMkLst>
        </pc:spChg>
      </pc:sldChg>
    </pc:docChg>
  </pc:docChgLst>
  <pc:docChgLst>
    <pc:chgData name="Daněk Miroslav" userId="bf8bc20a-3a02-4d11-8d64-0d9bcbdae1c5" providerId="ADAL" clId="{249D9C1A-AF55-4250-B4CB-95A415F455EC}"/>
    <pc:docChg chg="custSel addSld modSld">
      <pc:chgData name="Daněk Miroslav" userId="bf8bc20a-3a02-4d11-8d64-0d9bcbdae1c5" providerId="ADAL" clId="{249D9C1A-AF55-4250-B4CB-95A415F455EC}" dt="2022-02-02T10:31:18.395" v="117" actId="20577"/>
      <pc:docMkLst>
        <pc:docMk/>
      </pc:docMkLst>
      <pc:sldChg chg="modSp">
        <pc:chgData name="Daněk Miroslav" userId="bf8bc20a-3a02-4d11-8d64-0d9bcbdae1c5" providerId="ADAL" clId="{249D9C1A-AF55-4250-B4CB-95A415F455EC}" dt="2022-02-02T10:24:57.478" v="31" actId="113"/>
        <pc:sldMkLst>
          <pc:docMk/>
          <pc:sldMk cId="978534345" sldId="2145706456"/>
        </pc:sldMkLst>
        <pc:spChg chg="mod">
          <ac:chgData name="Daněk Miroslav" userId="bf8bc20a-3a02-4d11-8d64-0d9bcbdae1c5" providerId="ADAL" clId="{249D9C1A-AF55-4250-B4CB-95A415F455EC}" dt="2022-02-02T10:24:57.478" v="31" actId="113"/>
          <ac:spMkLst>
            <pc:docMk/>
            <pc:sldMk cId="978534345" sldId="2145706456"/>
            <ac:spMk id="3" creationId="{00000000-0000-0000-0000-000000000000}"/>
          </ac:spMkLst>
        </pc:spChg>
        <pc:spChg chg="mod">
          <ac:chgData name="Daněk Miroslav" userId="bf8bc20a-3a02-4d11-8d64-0d9bcbdae1c5" providerId="ADAL" clId="{249D9C1A-AF55-4250-B4CB-95A415F455EC}" dt="2022-02-02T10:24:47.385" v="30" actId="113"/>
          <ac:spMkLst>
            <pc:docMk/>
            <pc:sldMk cId="978534345" sldId="2145706456"/>
            <ac:spMk id="5" creationId="{00000000-0000-0000-0000-000000000000}"/>
          </ac:spMkLst>
        </pc:spChg>
      </pc:sldChg>
      <pc:sldChg chg="modSp">
        <pc:chgData name="Daněk Miroslav" userId="bf8bc20a-3a02-4d11-8d64-0d9bcbdae1c5" providerId="ADAL" clId="{249D9C1A-AF55-4250-B4CB-95A415F455EC}" dt="2022-02-02T10:28:34.800" v="58" actId="6549"/>
        <pc:sldMkLst>
          <pc:docMk/>
          <pc:sldMk cId="116636872" sldId="2145706457"/>
        </pc:sldMkLst>
        <pc:spChg chg="mod">
          <ac:chgData name="Daněk Miroslav" userId="bf8bc20a-3a02-4d11-8d64-0d9bcbdae1c5" providerId="ADAL" clId="{249D9C1A-AF55-4250-B4CB-95A415F455EC}" dt="2022-02-02T10:28:34.800" v="58" actId="6549"/>
          <ac:spMkLst>
            <pc:docMk/>
            <pc:sldMk cId="116636872" sldId="2145706457"/>
            <ac:spMk id="9" creationId="{00000000-0000-0000-0000-000000000000}"/>
          </ac:spMkLst>
        </pc:spChg>
      </pc:sldChg>
      <pc:sldChg chg="modSp add">
        <pc:chgData name="Daněk Miroslav" userId="bf8bc20a-3a02-4d11-8d64-0d9bcbdae1c5" providerId="ADAL" clId="{249D9C1A-AF55-4250-B4CB-95A415F455EC}" dt="2022-02-02T10:31:18.395" v="117" actId="20577"/>
        <pc:sldMkLst>
          <pc:docMk/>
          <pc:sldMk cId="4161574125" sldId="2145706530"/>
        </pc:sldMkLst>
        <pc:spChg chg="mod">
          <ac:chgData name="Daněk Miroslav" userId="bf8bc20a-3a02-4d11-8d64-0d9bcbdae1c5" providerId="ADAL" clId="{249D9C1A-AF55-4250-B4CB-95A415F455EC}" dt="2022-02-02T10:31:18.395" v="117" actId="20577"/>
          <ac:spMkLst>
            <pc:docMk/>
            <pc:sldMk cId="4161574125" sldId="2145706530"/>
            <ac:spMk id="5" creationId="{0B73ABEF-10CA-40BF-A8C2-89EA0075424E}"/>
          </ac:spMkLst>
        </pc:spChg>
      </pc:sldChg>
      <pc:sldChg chg="modSp">
        <pc:chgData name="Daněk Miroslav" userId="bf8bc20a-3a02-4d11-8d64-0d9bcbdae1c5" providerId="ADAL" clId="{249D9C1A-AF55-4250-B4CB-95A415F455EC}" dt="2022-02-02T10:25:29.422" v="38" actId="20577"/>
        <pc:sldMkLst>
          <pc:docMk/>
          <pc:sldMk cId="4233770179" sldId="2145706532"/>
        </pc:sldMkLst>
        <pc:spChg chg="mod">
          <ac:chgData name="Daněk Miroslav" userId="bf8bc20a-3a02-4d11-8d64-0d9bcbdae1c5" providerId="ADAL" clId="{249D9C1A-AF55-4250-B4CB-95A415F455EC}" dt="2022-02-02T10:25:29.422" v="38" actId="20577"/>
          <ac:spMkLst>
            <pc:docMk/>
            <pc:sldMk cId="4233770179" sldId="2145706532"/>
            <ac:spMk id="3" creationId="{00000000-0000-0000-0000-000000000000}"/>
          </ac:spMkLst>
        </pc:spChg>
      </pc:sldChg>
      <pc:sldChg chg="modSp">
        <pc:chgData name="Daněk Miroslav" userId="bf8bc20a-3a02-4d11-8d64-0d9bcbdae1c5" providerId="ADAL" clId="{249D9C1A-AF55-4250-B4CB-95A415F455EC}" dt="2022-02-02T10:27:41.168" v="57" actId="113"/>
        <pc:sldMkLst>
          <pc:docMk/>
          <pc:sldMk cId="590540856" sldId="2145706535"/>
        </pc:sldMkLst>
        <pc:spChg chg="mod">
          <ac:chgData name="Daněk Miroslav" userId="bf8bc20a-3a02-4d11-8d64-0d9bcbdae1c5" providerId="ADAL" clId="{249D9C1A-AF55-4250-B4CB-95A415F455EC}" dt="2022-02-02T10:27:41.168" v="57" actId="113"/>
          <ac:spMkLst>
            <pc:docMk/>
            <pc:sldMk cId="590540856" sldId="2145706535"/>
            <ac:spMk id="3" creationId="{00000000-0000-0000-0000-000000000000}"/>
          </ac:spMkLst>
        </pc:spChg>
      </pc:sldChg>
      <pc:sldChg chg="modSp">
        <pc:chgData name="Daněk Miroslav" userId="bf8bc20a-3a02-4d11-8d64-0d9bcbdae1c5" providerId="ADAL" clId="{249D9C1A-AF55-4250-B4CB-95A415F455EC}" dt="2022-02-02T10:29:20.733" v="80" actId="20577"/>
        <pc:sldMkLst>
          <pc:docMk/>
          <pc:sldMk cId="1677436439" sldId="2145706537"/>
        </pc:sldMkLst>
        <pc:graphicFrameChg chg="modGraphic">
          <ac:chgData name="Daněk Miroslav" userId="bf8bc20a-3a02-4d11-8d64-0d9bcbdae1c5" providerId="ADAL" clId="{249D9C1A-AF55-4250-B4CB-95A415F455EC}" dt="2022-02-02T10:29:20.733" v="80" actId="20577"/>
          <ac:graphicFrameMkLst>
            <pc:docMk/>
            <pc:sldMk cId="1677436439" sldId="2145706537"/>
            <ac:graphicFrameMk id="5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9C67E-B66D-4526-B316-D3720F1C6D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DE49AA7-A6B1-41E5-8E9B-B1DA436B3AB5}">
      <dgm:prSet phldrT="[Text]"/>
      <dgm:spPr/>
      <dgm:t>
        <a:bodyPr/>
        <a:lstStyle/>
        <a:p>
          <a:r>
            <a:rPr lang="cs-CZ"/>
            <a:t>1. Regenerace významných </a:t>
          </a:r>
          <a:r>
            <a:rPr lang="cs-CZ" b="1"/>
            <a:t>strategických brownfieldů </a:t>
          </a:r>
          <a:r>
            <a:rPr lang="cs-CZ"/>
            <a:t>(MMR/SFPI)</a:t>
          </a:r>
        </a:p>
      </dgm:t>
    </dgm:pt>
    <dgm:pt modelId="{20FFBAB0-C7B2-4C0C-81A0-DD76ED3C2BC6}" type="parTrans" cxnId="{740093EC-6DB1-477F-B5F6-F02E9197FAC2}">
      <dgm:prSet/>
      <dgm:spPr/>
      <dgm:t>
        <a:bodyPr/>
        <a:lstStyle/>
        <a:p>
          <a:endParaRPr lang="cs-CZ"/>
        </a:p>
      </dgm:t>
    </dgm:pt>
    <dgm:pt modelId="{65FF969D-F32F-499B-B432-3C0B81620903}" type="sibTrans" cxnId="{740093EC-6DB1-477F-B5F6-F02E9197FAC2}">
      <dgm:prSet/>
      <dgm:spPr/>
      <dgm:t>
        <a:bodyPr/>
        <a:lstStyle/>
        <a:p>
          <a:endParaRPr lang="cs-CZ"/>
        </a:p>
      </dgm:t>
    </dgm:pt>
    <dgm:pt modelId="{C13BE225-F80A-4A76-B8E5-9E23AF87CD5E}">
      <dgm:prSet/>
      <dgm:spPr/>
      <dgm:t>
        <a:bodyPr/>
        <a:lstStyle/>
        <a:p>
          <a:r>
            <a:rPr lang="cs-CZ"/>
            <a:t>3. Regenerace brownfieldů ve vlastnictví obcí a krajů pro </a:t>
          </a:r>
          <a:r>
            <a:rPr lang="cs-CZ" b="1"/>
            <a:t>podnikatelské</a:t>
          </a:r>
          <a:r>
            <a:rPr lang="cs-CZ"/>
            <a:t> využití (MPO)</a:t>
          </a:r>
        </a:p>
      </dgm:t>
    </dgm:pt>
    <dgm:pt modelId="{5E5E7FB1-5303-4569-B387-4515A71DB7DA}" type="parTrans" cxnId="{4D654886-B0E7-464F-871C-528EABB975EF}">
      <dgm:prSet/>
      <dgm:spPr/>
      <dgm:t>
        <a:bodyPr/>
        <a:lstStyle/>
        <a:p>
          <a:endParaRPr lang="cs-CZ"/>
        </a:p>
      </dgm:t>
    </dgm:pt>
    <dgm:pt modelId="{7E2B6443-27ED-4A12-9D70-802D3C59AD05}" type="sibTrans" cxnId="{4D654886-B0E7-464F-871C-528EABB975EF}">
      <dgm:prSet/>
      <dgm:spPr/>
      <dgm:t>
        <a:bodyPr/>
        <a:lstStyle/>
        <a:p>
          <a:endParaRPr lang="cs-CZ"/>
        </a:p>
      </dgm:t>
    </dgm:pt>
    <dgm:pt modelId="{7FCAD1F4-AE8A-4742-8EB6-8157A6F281B3}">
      <dgm:prSet/>
      <dgm:spPr/>
      <dgm:t>
        <a:bodyPr/>
        <a:lstStyle/>
        <a:p>
          <a:r>
            <a:rPr lang="cs-CZ"/>
            <a:t>2. Regenerace brownfieldů ve vlastnictví obcí a krajů pro </a:t>
          </a:r>
          <a:r>
            <a:rPr lang="cs-CZ" b="1"/>
            <a:t>nepodnikatelské</a:t>
          </a:r>
          <a:r>
            <a:rPr lang="cs-CZ"/>
            <a:t> využití (MMR/SFPI)</a:t>
          </a:r>
        </a:p>
      </dgm:t>
    </dgm:pt>
    <dgm:pt modelId="{2422AABE-4EF6-4E06-B5EB-7EB0CF958C6F}" type="parTrans" cxnId="{04FEFA29-7BBD-4C60-89B7-68D4E0EDA7A1}">
      <dgm:prSet/>
      <dgm:spPr/>
      <dgm:t>
        <a:bodyPr/>
        <a:lstStyle/>
        <a:p>
          <a:endParaRPr lang="cs-CZ"/>
        </a:p>
      </dgm:t>
    </dgm:pt>
    <dgm:pt modelId="{7E5EE050-387D-4CBB-A005-DBFE8929AE45}" type="sibTrans" cxnId="{04FEFA29-7BBD-4C60-89B7-68D4E0EDA7A1}">
      <dgm:prSet/>
      <dgm:spPr/>
      <dgm:t>
        <a:bodyPr/>
        <a:lstStyle/>
        <a:p>
          <a:endParaRPr lang="cs-CZ"/>
        </a:p>
      </dgm:t>
    </dgm:pt>
    <dgm:pt modelId="{76D63CDF-5AC1-47A9-BA25-5EEB8B0210B9}" type="pres">
      <dgm:prSet presAssocID="{2149C67E-B66D-4526-B316-D3720F1C6D23}" presName="Name0" presStyleCnt="0">
        <dgm:presLayoutVars>
          <dgm:chMax val="7"/>
          <dgm:chPref val="7"/>
          <dgm:dir/>
        </dgm:presLayoutVars>
      </dgm:prSet>
      <dgm:spPr/>
    </dgm:pt>
    <dgm:pt modelId="{1529CDF3-CD5F-4CEA-88CB-351227EAAD65}" type="pres">
      <dgm:prSet presAssocID="{2149C67E-B66D-4526-B316-D3720F1C6D23}" presName="Name1" presStyleCnt="0"/>
      <dgm:spPr/>
    </dgm:pt>
    <dgm:pt modelId="{64F9B2A6-1A3B-4785-B32B-05A7162B9B73}" type="pres">
      <dgm:prSet presAssocID="{2149C67E-B66D-4526-B316-D3720F1C6D23}" presName="cycle" presStyleCnt="0"/>
      <dgm:spPr/>
    </dgm:pt>
    <dgm:pt modelId="{F381E527-D9A8-4434-BA00-FECFF44EA04D}" type="pres">
      <dgm:prSet presAssocID="{2149C67E-B66D-4526-B316-D3720F1C6D23}" presName="srcNode" presStyleLbl="node1" presStyleIdx="0" presStyleCnt="3"/>
      <dgm:spPr/>
    </dgm:pt>
    <dgm:pt modelId="{639CE8A1-7D0A-43E6-BFD8-4480823BFDBD}" type="pres">
      <dgm:prSet presAssocID="{2149C67E-B66D-4526-B316-D3720F1C6D23}" presName="conn" presStyleLbl="parChTrans1D2" presStyleIdx="0" presStyleCnt="1"/>
      <dgm:spPr/>
    </dgm:pt>
    <dgm:pt modelId="{F43151D8-BC93-44B7-901D-C90F79F731F0}" type="pres">
      <dgm:prSet presAssocID="{2149C67E-B66D-4526-B316-D3720F1C6D23}" presName="extraNode" presStyleLbl="node1" presStyleIdx="0" presStyleCnt="3"/>
      <dgm:spPr/>
    </dgm:pt>
    <dgm:pt modelId="{82A21D3F-5356-4796-BED2-551E323D68D5}" type="pres">
      <dgm:prSet presAssocID="{2149C67E-B66D-4526-B316-D3720F1C6D23}" presName="dstNode" presStyleLbl="node1" presStyleIdx="0" presStyleCnt="3"/>
      <dgm:spPr/>
    </dgm:pt>
    <dgm:pt modelId="{4DFC68B1-2CAC-4732-A1D7-959F5786C93E}" type="pres">
      <dgm:prSet presAssocID="{2DE49AA7-A6B1-41E5-8E9B-B1DA436B3AB5}" presName="text_1" presStyleLbl="node1" presStyleIdx="0" presStyleCnt="3">
        <dgm:presLayoutVars>
          <dgm:bulletEnabled val="1"/>
        </dgm:presLayoutVars>
      </dgm:prSet>
      <dgm:spPr/>
    </dgm:pt>
    <dgm:pt modelId="{E556984D-9BE1-4FF4-B051-D3267A405676}" type="pres">
      <dgm:prSet presAssocID="{2DE49AA7-A6B1-41E5-8E9B-B1DA436B3AB5}" presName="accent_1" presStyleCnt="0"/>
      <dgm:spPr/>
    </dgm:pt>
    <dgm:pt modelId="{8AD308A3-DE53-4048-8ACE-99C1CC37701C}" type="pres">
      <dgm:prSet presAssocID="{2DE49AA7-A6B1-41E5-8E9B-B1DA436B3AB5}" presName="accentRepeatNode" presStyleLbl="solidFgAcc1" presStyleIdx="0" presStyleCnt="3"/>
      <dgm:spPr/>
    </dgm:pt>
    <dgm:pt modelId="{2E8A9CFB-2811-4BAC-A571-D1C4B010EA53}" type="pres">
      <dgm:prSet presAssocID="{7FCAD1F4-AE8A-4742-8EB6-8157A6F281B3}" presName="text_2" presStyleLbl="node1" presStyleIdx="1" presStyleCnt="3">
        <dgm:presLayoutVars>
          <dgm:bulletEnabled val="1"/>
        </dgm:presLayoutVars>
      </dgm:prSet>
      <dgm:spPr/>
    </dgm:pt>
    <dgm:pt modelId="{456EEA10-DEEC-4648-ADD5-311DE1E92572}" type="pres">
      <dgm:prSet presAssocID="{7FCAD1F4-AE8A-4742-8EB6-8157A6F281B3}" presName="accent_2" presStyleCnt="0"/>
      <dgm:spPr/>
    </dgm:pt>
    <dgm:pt modelId="{7675685C-46B6-4B64-9AC3-1FA4962BAF1F}" type="pres">
      <dgm:prSet presAssocID="{7FCAD1F4-AE8A-4742-8EB6-8157A6F281B3}" presName="accentRepeatNode" presStyleLbl="solidFgAcc1" presStyleIdx="1" presStyleCnt="3"/>
      <dgm:spPr/>
    </dgm:pt>
    <dgm:pt modelId="{9C275BEE-6366-4FE2-B823-98EAA417DD4D}" type="pres">
      <dgm:prSet presAssocID="{C13BE225-F80A-4A76-B8E5-9E23AF87CD5E}" presName="text_3" presStyleLbl="node1" presStyleIdx="2" presStyleCnt="3">
        <dgm:presLayoutVars>
          <dgm:bulletEnabled val="1"/>
        </dgm:presLayoutVars>
      </dgm:prSet>
      <dgm:spPr/>
    </dgm:pt>
    <dgm:pt modelId="{A2339FFC-7BF3-449B-BCE0-7ECDEF678209}" type="pres">
      <dgm:prSet presAssocID="{C13BE225-F80A-4A76-B8E5-9E23AF87CD5E}" presName="accent_3" presStyleCnt="0"/>
      <dgm:spPr/>
    </dgm:pt>
    <dgm:pt modelId="{ABD03245-46DB-41E2-B645-DC5ACAD6D29B}" type="pres">
      <dgm:prSet presAssocID="{C13BE225-F80A-4A76-B8E5-9E23AF87CD5E}" presName="accentRepeatNode" presStyleLbl="solidFgAcc1" presStyleIdx="2" presStyleCnt="3"/>
      <dgm:spPr/>
    </dgm:pt>
  </dgm:ptLst>
  <dgm:cxnLst>
    <dgm:cxn modelId="{1080FA23-D67D-4523-A3D5-9881DED9EA00}" type="presOf" srcId="{65FF969D-F32F-499B-B432-3C0B81620903}" destId="{639CE8A1-7D0A-43E6-BFD8-4480823BFDBD}" srcOrd="0" destOrd="0" presId="urn:microsoft.com/office/officeart/2008/layout/VerticalCurvedList"/>
    <dgm:cxn modelId="{F7A86827-9CC3-4896-B431-73047A81F360}" type="presOf" srcId="{7FCAD1F4-AE8A-4742-8EB6-8157A6F281B3}" destId="{2E8A9CFB-2811-4BAC-A571-D1C4B010EA53}" srcOrd="0" destOrd="0" presId="urn:microsoft.com/office/officeart/2008/layout/VerticalCurvedList"/>
    <dgm:cxn modelId="{04FEFA29-7BBD-4C60-89B7-68D4E0EDA7A1}" srcId="{2149C67E-B66D-4526-B316-D3720F1C6D23}" destId="{7FCAD1F4-AE8A-4742-8EB6-8157A6F281B3}" srcOrd="1" destOrd="0" parTransId="{2422AABE-4EF6-4E06-B5EB-7EB0CF958C6F}" sibTransId="{7E5EE050-387D-4CBB-A005-DBFE8929AE45}"/>
    <dgm:cxn modelId="{55A9C560-C164-418F-9075-61A5154B8837}" type="presOf" srcId="{C13BE225-F80A-4A76-B8E5-9E23AF87CD5E}" destId="{9C275BEE-6366-4FE2-B823-98EAA417DD4D}" srcOrd="0" destOrd="0" presId="urn:microsoft.com/office/officeart/2008/layout/VerticalCurvedList"/>
    <dgm:cxn modelId="{4D654886-B0E7-464F-871C-528EABB975EF}" srcId="{2149C67E-B66D-4526-B316-D3720F1C6D23}" destId="{C13BE225-F80A-4A76-B8E5-9E23AF87CD5E}" srcOrd="2" destOrd="0" parTransId="{5E5E7FB1-5303-4569-B387-4515A71DB7DA}" sibTransId="{7E2B6443-27ED-4A12-9D70-802D3C59AD05}"/>
    <dgm:cxn modelId="{638DF687-7540-43E6-9027-E0BEFAB58F7D}" type="presOf" srcId="{2149C67E-B66D-4526-B316-D3720F1C6D23}" destId="{76D63CDF-5AC1-47A9-BA25-5EEB8B0210B9}" srcOrd="0" destOrd="0" presId="urn:microsoft.com/office/officeart/2008/layout/VerticalCurvedList"/>
    <dgm:cxn modelId="{3C949BE2-D525-4E1C-8809-90319F6D064A}" type="presOf" srcId="{2DE49AA7-A6B1-41E5-8E9B-B1DA436B3AB5}" destId="{4DFC68B1-2CAC-4732-A1D7-959F5786C93E}" srcOrd="0" destOrd="0" presId="urn:microsoft.com/office/officeart/2008/layout/VerticalCurvedList"/>
    <dgm:cxn modelId="{740093EC-6DB1-477F-B5F6-F02E9197FAC2}" srcId="{2149C67E-B66D-4526-B316-D3720F1C6D23}" destId="{2DE49AA7-A6B1-41E5-8E9B-B1DA436B3AB5}" srcOrd="0" destOrd="0" parTransId="{20FFBAB0-C7B2-4C0C-81A0-DD76ED3C2BC6}" sibTransId="{65FF969D-F32F-499B-B432-3C0B81620903}"/>
    <dgm:cxn modelId="{B127D893-2EC1-48A5-9BFA-0DBF6DC3B90A}" type="presParOf" srcId="{76D63CDF-5AC1-47A9-BA25-5EEB8B0210B9}" destId="{1529CDF3-CD5F-4CEA-88CB-351227EAAD65}" srcOrd="0" destOrd="0" presId="urn:microsoft.com/office/officeart/2008/layout/VerticalCurvedList"/>
    <dgm:cxn modelId="{E3A139FC-6E8B-4B35-8824-C909180F5477}" type="presParOf" srcId="{1529CDF3-CD5F-4CEA-88CB-351227EAAD65}" destId="{64F9B2A6-1A3B-4785-B32B-05A7162B9B73}" srcOrd="0" destOrd="0" presId="urn:microsoft.com/office/officeart/2008/layout/VerticalCurvedList"/>
    <dgm:cxn modelId="{73EC1EC8-68B2-4440-88B3-BEABD3063CFD}" type="presParOf" srcId="{64F9B2A6-1A3B-4785-B32B-05A7162B9B73}" destId="{F381E527-D9A8-4434-BA00-FECFF44EA04D}" srcOrd="0" destOrd="0" presId="urn:microsoft.com/office/officeart/2008/layout/VerticalCurvedList"/>
    <dgm:cxn modelId="{5A26219E-0C67-40D8-A5EE-F84D13007B46}" type="presParOf" srcId="{64F9B2A6-1A3B-4785-B32B-05A7162B9B73}" destId="{639CE8A1-7D0A-43E6-BFD8-4480823BFDBD}" srcOrd="1" destOrd="0" presId="urn:microsoft.com/office/officeart/2008/layout/VerticalCurvedList"/>
    <dgm:cxn modelId="{A00A9CC2-1E91-4191-83AA-AEE9130F4C56}" type="presParOf" srcId="{64F9B2A6-1A3B-4785-B32B-05A7162B9B73}" destId="{F43151D8-BC93-44B7-901D-C90F79F731F0}" srcOrd="2" destOrd="0" presId="urn:microsoft.com/office/officeart/2008/layout/VerticalCurvedList"/>
    <dgm:cxn modelId="{6398C9BD-B1A6-43E1-A593-E818F7ECA72F}" type="presParOf" srcId="{64F9B2A6-1A3B-4785-B32B-05A7162B9B73}" destId="{82A21D3F-5356-4796-BED2-551E323D68D5}" srcOrd="3" destOrd="0" presId="urn:microsoft.com/office/officeart/2008/layout/VerticalCurvedList"/>
    <dgm:cxn modelId="{4F365D70-687F-4FAC-A0AC-447F7C12FA65}" type="presParOf" srcId="{1529CDF3-CD5F-4CEA-88CB-351227EAAD65}" destId="{4DFC68B1-2CAC-4732-A1D7-959F5786C93E}" srcOrd="1" destOrd="0" presId="urn:microsoft.com/office/officeart/2008/layout/VerticalCurvedList"/>
    <dgm:cxn modelId="{B513B2E9-848D-4646-8D38-C2BA2C054727}" type="presParOf" srcId="{1529CDF3-CD5F-4CEA-88CB-351227EAAD65}" destId="{E556984D-9BE1-4FF4-B051-D3267A405676}" srcOrd="2" destOrd="0" presId="urn:microsoft.com/office/officeart/2008/layout/VerticalCurvedList"/>
    <dgm:cxn modelId="{F1D8117B-8961-4FC7-A08B-17D16E2F9624}" type="presParOf" srcId="{E556984D-9BE1-4FF4-B051-D3267A405676}" destId="{8AD308A3-DE53-4048-8ACE-99C1CC37701C}" srcOrd="0" destOrd="0" presId="urn:microsoft.com/office/officeart/2008/layout/VerticalCurvedList"/>
    <dgm:cxn modelId="{D9DF7E30-E3DA-4884-A644-9597D00C634D}" type="presParOf" srcId="{1529CDF3-CD5F-4CEA-88CB-351227EAAD65}" destId="{2E8A9CFB-2811-4BAC-A571-D1C4B010EA53}" srcOrd="3" destOrd="0" presId="urn:microsoft.com/office/officeart/2008/layout/VerticalCurvedList"/>
    <dgm:cxn modelId="{18EACC19-413B-445D-8D3A-456F3B37885C}" type="presParOf" srcId="{1529CDF3-CD5F-4CEA-88CB-351227EAAD65}" destId="{456EEA10-DEEC-4648-ADD5-311DE1E92572}" srcOrd="4" destOrd="0" presId="urn:microsoft.com/office/officeart/2008/layout/VerticalCurvedList"/>
    <dgm:cxn modelId="{93CD395A-93B6-4AAC-A73E-D335C9E7395C}" type="presParOf" srcId="{456EEA10-DEEC-4648-ADD5-311DE1E92572}" destId="{7675685C-46B6-4B64-9AC3-1FA4962BAF1F}" srcOrd="0" destOrd="0" presId="urn:microsoft.com/office/officeart/2008/layout/VerticalCurvedList"/>
    <dgm:cxn modelId="{F124B73E-A67B-4DB2-B2DD-620465A5A135}" type="presParOf" srcId="{1529CDF3-CD5F-4CEA-88CB-351227EAAD65}" destId="{9C275BEE-6366-4FE2-B823-98EAA417DD4D}" srcOrd="5" destOrd="0" presId="urn:microsoft.com/office/officeart/2008/layout/VerticalCurvedList"/>
    <dgm:cxn modelId="{F3E8145C-0872-45C9-B448-30AEC85DCD79}" type="presParOf" srcId="{1529CDF3-CD5F-4CEA-88CB-351227EAAD65}" destId="{A2339FFC-7BF3-449B-BCE0-7ECDEF678209}" srcOrd="6" destOrd="0" presId="urn:microsoft.com/office/officeart/2008/layout/VerticalCurvedList"/>
    <dgm:cxn modelId="{D5653742-E776-42AA-9CA5-DB67F37514DC}" type="presParOf" srcId="{A2339FFC-7BF3-449B-BCE0-7ECDEF678209}" destId="{ABD03245-46DB-41E2-B645-DC5ACAD6D2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9E929-FEE8-4E13-89A9-5566D24639F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DC018E6-B840-4AB3-B051-4C7D8438C830}">
      <dgm:prSet phldrT="[Text]"/>
      <dgm:spPr>
        <a:solidFill>
          <a:srgbClr val="92D050"/>
        </a:solidFill>
      </dgm:spPr>
      <dgm:t>
        <a:bodyPr/>
        <a:lstStyle/>
        <a:p>
          <a:pPr algn="l"/>
          <a:r>
            <a:rPr lang="cs-CZ"/>
            <a:t>2. Finanční nástroj pro nepodnikatelské brownfieldy (MMR/SFPI)</a:t>
          </a:r>
        </a:p>
      </dgm:t>
    </dgm:pt>
    <dgm:pt modelId="{1C5CAB82-E8DC-46C9-94B5-9150E32DDDFE}" type="parTrans" cxnId="{F5CC00F5-9A80-4036-9723-7A51270CB248}">
      <dgm:prSet/>
      <dgm:spPr/>
      <dgm:t>
        <a:bodyPr/>
        <a:lstStyle/>
        <a:p>
          <a:pPr algn="l"/>
          <a:endParaRPr lang="cs-CZ"/>
        </a:p>
      </dgm:t>
    </dgm:pt>
    <dgm:pt modelId="{346BFC61-8DD6-4B31-9E10-10C5C3DD12AA}" type="sibTrans" cxnId="{F5CC00F5-9A80-4036-9723-7A51270CB248}">
      <dgm:prSet/>
      <dgm:spPr/>
      <dgm:t>
        <a:bodyPr/>
        <a:lstStyle/>
        <a:p>
          <a:pPr algn="l"/>
          <a:endParaRPr lang="cs-CZ"/>
        </a:p>
      </dgm:t>
    </dgm:pt>
    <dgm:pt modelId="{87E5E19F-13E7-42A0-9B30-4DB25233CF49}" type="pres">
      <dgm:prSet presAssocID="{4F69E929-FEE8-4E13-89A9-5566D24639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20EF8D-3034-44A8-A018-26907C3236BC}" type="pres">
      <dgm:prSet presAssocID="{CDC018E6-B840-4AB3-B051-4C7D8438C830}" presName="vertOne" presStyleCnt="0"/>
      <dgm:spPr/>
    </dgm:pt>
    <dgm:pt modelId="{A45CF6B4-A023-4C9A-B83D-BFBE363D1264}" type="pres">
      <dgm:prSet presAssocID="{CDC018E6-B840-4AB3-B051-4C7D8438C830}" presName="txOne" presStyleLbl="node0" presStyleIdx="0" presStyleCnt="1" custLinFactNeighborY="-3995">
        <dgm:presLayoutVars>
          <dgm:chPref val="3"/>
        </dgm:presLayoutVars>
      </dgm:prSet>
      <dgm:spPr/>
    </dgm:pt>
    <dgm:pt modelId="{4F12365D-AF16-409B-825E-746614538A59}" type="pres">
      <dgm:prSet presAssocID="{CDC018E6-B840-4AB3-B051-4C7D8438C830}" presName="horzOne" presStyleCnt="0"/>
      <dgm:spPr/>
    </dgm:pt>
  </dgm:ptLst>
  <dgm:cxnLst>
    <dgm:cxn modelId="{5B65B8B5-8E6D-414C-8BF9-7B1318494DC8}" type="presOf" srcId="{CDC018E6-B840-4AB3-B051-4C7D8438C830}" destId="{A45CF6B4-A023-4C9A-B83D-BFBE363D1264}" srcOrd="0" destOrd="0" presId="urn:microsoft.com/office/officeart/2005/8/layout/hierarchy4"/>
    <dgm:cxn modelId="{B46BB0F2-8FBD-4E55-9849-4BAD33CEA668}" type="presOf" srcId="{4F69E929-FEE8-4E13-89A9-5566D24639FC}" destId="{87E5E19F-13E7-42A0-9B30-4DB25233CF49}" srcOrd="0" destOrd="0" presId="urn:microsoft.com/office/officeart/2005/8/layout/hierarchy4"/>
    <dgm:cxn modelId="{F5CC00F5-9A80-4036-9723-7A51270CB248}" srcId="{4F69E929-FEE8-4E13-89A9-5566D24639FC}" destId="{CDC018E6-B840-4AB3-B051-4C7D8438C830}" srcOrd="0" destOrd="0" parTransId="{1C5CAB82-E8DC-46C9-94B5-9150E32DDDFE}" sibTransId="{346BFC61-8DD6-4B31-9E10-10C5C3DD12AA}"/>
    <dgm:cxn modelId="{711420D0-43AA-4BE6-976C-46A6C1EB8C1C}" type="presParOf" srcId="{87E5E19F-13E7-42A0-9B30-4DB25233CF49}" destId="{A120EF8D-3034-44A8-A018-26907C3236BC}" srcOrd="0" destOrd="0" presId="urn:microsoft.com/office/officeart/2005/8/layout/hierarchy4"/>
    <dgm:cxn modelId="{86B100A6-BF22-4021-A6FB-FB77050A909B}" type="presParOf" srcId="{A120EF8D-3034-44A8-A018-26907C3236BC}" destId="{A45CF6B4-A023-4C9A-B83D-BFBE363D1264}" srcOrd="0" destOrd="0" presId="urn:microsoft.com/office/officeart/2005/8/layout/hierarchy4"/>
    <dgm:cxn modelId="{93F5E13F-77F5-4BE3-B7CF-1E1574E9CD64}" type="presParOf" srcId="{A120EF8D-3034-44A8-A018-26907C3236BC}" destId="{4F12365D-AF16-409B-825E-746614538A5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CE8A1-7D0A-43E6-BFD8-4480823BFDBD}">
      <dsp:nvSpPr>
        <dsp:cNvPr id="0" name=""/>
        <dsp:cNvSpPr/>
      </dsp:nvSpPr>
      <dsp:spPr>
        <a:xfrm>
          <a:off x="-5136973" y="-786912"/>
          <a:ext cx="6117501" cy="6117501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8B1-2CAC-4732-A1D7-959F5786C93E}">
      <dsp:nvSpPr>
        <dsp:cNvPr id="0" name=""/>
        <dsp:cNvSpPr/>
      </dsp:nvSpPr>
      <dsp:spPr>
        <a:xfrm>
          <a:off x="630662" y="454367"/>
          <a:ext cx="5581423" cy="908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30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1. Regenerace významných </a:t>
          </a:r>
          <a:r>
            <a:rPr lang="cs-CZ" sz="1900" b="1" kern="1200"/>
            <a:t>strategických brownfieldů </a:t>
          </a:r>
          <a:r>
            <a:rPr lang="cs-CZ" sz="1900" kern="1200"/>
            <a:t>(MMR/SFPI)</a:t>
          </a:r>
        </a:p>
      </dsp:txBody>
      <dsp:txXfrm>
        <a:off x="630662" y="454367"/>
        <a:ext cx="5581423" cy="908735"/>
      </dsp:txXfrm>
    </dsp:sp>
    <dsp:sp modelId="{8AD308A3-DE53-4048-8ACE-99C1CC37701C}">
      <dsp:nvSpPr>
        <dsp:cNvPr id="0" name=""/>
        <dsp:cNvSpPr/>
      </dsp:nvSpPr>
      <dsp:spPr>
        <a:xfrm>
          <a:off x="62702" y="340775"/>
          <a:ext cx="1135919" cy="1135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A9CFB-2811-4BAC-A571-D1C4B010EA53}">
      <dsp:nvSpPr>
        <dsp:cNvPr id="0" name=""/>
        <dsp:cNvSpPr/>
      </dsp:nvSpPr>
      <dsp:spPr>
        <a:xfrm>
          <a:off x="960987" y="1817470"/>
          <a:ext cx="5251098" cy="908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30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2. Regenerace brownfieldů ve vlastnictví obcí a krajů pro </a:t>
          </a:r>
          <a:r>
            <a:rPr lang="cs-CZ" sz="1900" b="1" kern="1200"/>
            <a:t>nepodnikatelské</a:t>
          </a:r>
          <a:r>
            <a:rPr lang="cs-CZ" sz="1900" kern="1200"/>
            <a:t> využití (MMR/SFPI)</a:t>
          </a:r>
        </a:p>
      </dsp:txBody>
      <dsp:txXfrm>
        <a:off x="960987" y="1817470"/>
        <a:ext cx="5251098" cy="908735"/>
      </dsp:txXfrm>
    </dsp:sp>
    <dsp:sp modelId="{7675685C-46B6-4B64-9AC3-1FA4962BAF1F}">
      <dsp:nvSpPr>
        <dsp:cNvPr id="0" name=""/>
        <dsp:cNvSpPr/>
      </dsp:nvSpPr>
      <dsp:spPr>
        <a:xfrm>
          <a:off x="393028" y="1703878"/>
          <a:ext cx="1135919" cy="1135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75BEE-6366-4FE2-B823-98EAA417DD4D}">
      <dsp:nvSpPr>
        <dsp:cNvPr id="0" name=""/>
        <dsp:cNvSpPr/>
      </dsp:nvSpPr>
      <dsp:spPr>
        <a:xfrm>
          <a:off x="630662" y="3180573"/>
          <a:ext cx="5581423" cy="908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30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3. Regenerace brownfieldů ve vlastnictví obcí a krajů pro </a:t>
          </a:r>
          <a:r>
            <a:rPr lang="cs-CZ" sz="1900" b="1" kern="1200"/>
            <a:t>podnikatelské</a:t>
          </a:r>
          <a:r>
            <a:rPr lang="cs-CZ" sz="1900" kern="1200"/>
            <a:t> využití (MPO)</a:t>
          </a:r>
        </a:p>
      </dsp:txBody>
      <dsp:txXfrm>
        <a:off x="630662" y="3180573"/>
        <a:ext cx="5581423" cy="908735"/>
      </dsp:txXfrm>
    </dsp:sp>
    <dsp:sp modelId="{ABD03245-46DB-41E2-B645-DC5ACAD6D29B}">
      <dsp:nvSpPr>
        <dsp:cNvPr id="0" name=""/>
        <dsp:cNvSpPr/>
      </dsp:nvSpPr>
      <dsp:spPr>
        <a:xfrm>
          <a:off x="62702" y="3066981"/>
          <a:ext cx="1135919" cy="1135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CF6B4-A023-4C9A-B83D-BFBE363D1264}">
      <dsp:nvSpPr>
        <dsp:cNvPr id="0" name=""/>
        <dsp:cNvSpPr/>
      </dsp:nvSpPr>
      <dsp:spPr>
        <a:xfrm>
          <a:off x="0" y="0"/>
          <a:ext cx="11029229" cy="79046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2. Finanční nástroj pro nepodnikatelské brownfieldy (MMR/SFPI)</a:t>
          </a:r>
        </a:p>
      </dsp:txBody>
      <dsp:txXfrm>
        <a:off x="23152" y="23152"/>
        <a:ext cx="10982925" cy="744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CE3AF-4AA9-42FA-9396-08476B54ACD4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BC6F4-E295-4671-BE12-97C17DBF6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74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52A7-E5F3-4F5D-8B91-00735D0C466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87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52A7-E5F3-4F5D-8B91-00735D0C466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48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20" indent="-247620">
              <a:buAutoNum type="arabicPeriod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37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52A7-E5F3-4F5D-8B91-00735D0C466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99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52A7-E5F3-4F5D-8B91-00735D0C466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32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52A7-E5F3-4F5D-8B91-00735D0C466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2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31797">
              <a:defRPr/>
            </a:pPr>
            <a:fld id="{3DC0BB35-03E3-43F3-8D5A-BB3757339CC9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1331797">
                <a:defRPr/>
              </a:pPr>
              <a:t>6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025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B0E2-4B19-453C-B3FB-3F63E45B512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766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cs-CZ" sz="1300" b="1"/>
              <a:t> </a:t>
            </a:r>
            <a:endParaRPr lang="cs-CZ" sz="1300"/>
          </a:p>
          <a:p>
            <a:pPr rtl="0" eaLnBrk="1" fontAlgn="t" latinLnBrk="0" hangingPunct="1"/>
            <a:r>
              <a:rPr lang="cs-CZ" sz="1300" b="1"/>
              <a:t>Dotace</a:t>
            </a:r>
            <a:endParaRPr lang="cs-CZ" sz="1300"/>
          </a:p>
          <a:p>
            <a:pPr rtl="0" eaLnBrk="1" fontAlgn="t" latinLnBrk="0" hangingPunct="1"/>
            <a:r>
              <a:rPr lang="cs-CZ" sz="1300" b="1"/>
              <a:t>Metropole a aglomerace, kraje </a:t>
            </a:r>
            <a:r>
              <a:rPr lang="cs-CZ" sz="1300"/>
              <a:t>30 %</a:t>
            </a:r>
          </a:p>
          <a:p>
            <a:pPr rtl="0" eaLnBrk="1" fontAlgn="t" latinLnBrk="0" hangingPunct="1"/>
            <a:r>
              <a:rPr lang="cs-CZ" sz="1300" b="1"/>
              <a:t>Zázemí metropolí a aglomerací, Regionální centra a jejich zázemí </a:t>
            </a:r>
            <a:r>
              <a:rPr lang="cs-CZ" sz="1300"/>
              <a:t>40 %</a:t>
            </a:r>
          </a:p>
          <a:p>
            <a:pPr rtl="0" eaLnBrk="1" fontAlgn="t" latinLnBrk="0" hangingPunct="1"/>
            <a:r>
              <a:rPr lang="cs-CZ" sz="1300" b="1" err="1"/>
              <a:t>Re:Start</a:t>
            </a:r>
            <a:r>
              <a:rPr lang="cs-CZ" sz="1300" b="1"/>
              <a:t> a HSOU </a:t>
            </a:r>
            <a:r>
              <a:rPr lang="cs-CZ" sz="1300"/>
              <a:t>50 %</a:t>
            </a:r>
          </a:p>
          <a:p>
            <a:pPr defTabSz="990478">
              <a:defRPr/>
            </a:pPr>
            <a:endParaRPr lang="cs-CZ" sz="1300" b="1"/>
          </a:p>
          <a:p>
            <a:pPr defTabSz="990478">
              <a:defRPr/>
            </a:pPr>
            <a:r>
              <a:rPr lang="cs-CZ" sz="1300" b="1"/>
              <a:t>Bezúročný úvěr s dobou splatnosti 10 let </a:t>
            </a:r>
            <a:r>
              <a:rPr lang="cs-CZ" sz="1300"/>
              <a:t>40 %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31797">
              <a:defRPr/>
            </a:pPr>
            <a:fld id="{826DB0E2-4B19-453C-B3FB-3F63E45B5122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1331797">
                <a:defRPr/>
              </a:pPr>
              <a:t>8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485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52A7-E5F3-4F5D-8B91-00735D0C466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18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3D889-32B4-4E5A-8A76-C65B56602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E77919-68F8-4CC0-904A-7A0EC8646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E9FABC-AF12-493D-B1DA-8A5A2883E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1D96-8E37-438A-9271-5C48C4F4414F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843386-5EE7-4466-ABC2-A190B0DD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D6C38-302D-4CED-B03E-563E584A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1F65-6EB1-4D58-8DB9-74DD460E3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8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10903-4149-4B83-81C1-4207304F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4D5988D-276A-4B83-B637-4B9139EDD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3F8851-EBD9-4398-935B-D94C6331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1D96-8E37-438A-9271-5C48C4F4414F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D6334D-E964-41C4-A865-2F438BD7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7022D6-EC7C-4532-A0B3-6074902E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1F65-6EB1-4D58-8DB9-74DD460E3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68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F1629A4-FE23-4D29-9FCC-6DE79D52C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EB9175-DA83-4DA3-AC41-D358B8192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F5C7CD-8ADE-4088-BDC3-0AECEE49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1D96-8E37-438A-9271-5C48C4F4414F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70140F-8CDA-4745-90AC-D28296CC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812A02-D83E-4E33-BB94-61067F41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1F65-6EB1-4D58-8DB9-74DD460E3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28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118" y="4624630"/>
            <a:ext cx="8534400" cy="492317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735" baseline="0">
                <a:solidFill>
                  <a:srgbClr val="034EA2"/>
                </a:solidFill>
              </a:defRPr>
            </a:lvl1pPr>
            <a:lvl2pPr marL="60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1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117" y="879042"/>
            <a:ext cx="4465077" cy="30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67" b="1"/>
              <a:t>MINISTERSTVO PRO MÍSTNÍ ROZVOJ </a:t>
            </a:r>
            <a:endParaRPr lang="cs-CZ" sz="1953" b="1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117" y="2109699"/>
            <a:ext cx="10972800" cy="1143000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3907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117" y="5327626"/>
            <a:ext cx="4609112" cy="351971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1953">
                <a:solidFill>
                  <a:srgbClr val="034EA2"/>
                </a:solidFill>
              </a:defRPr>
            </a:lvl1pPr>
          </a:lstStyle>
          <a:p>
            <a:pPr lvl="0"/>
            <a:r>
              <a:rPr lang="cs-CZ"/>
              <a:t>Datum a místo</a:t>
            </a:r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00527" y="0"/>
            <a:ext cx="4591474" cy="4483966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3461" y="5820258"/>
            <a:ext cx="4465077" cy="7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1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 bez loga na pozad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08075" y="781788"/>
            <a:ext cx="10545726" cy="69111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10800000" flipV="1">
            <a:off x="808075" y="1663700"/>
            <a:ext cx="10545726" cy="4396859"/>
          </a:xfrm>
          <a:prstGeom prst="rect">
            <a:avLst/>
          </a:prstGeom>
        </p:spPr>
        <p:txBody>
          <a:bodyPr/>
          <a:lstStyle>
            <a:lvl1pPr marL="348830" indent="-348830">
              <a:defRPr/>
            </a:lvl1pPr>
            <a:lvl2pPr marL="697661" indent="-251157"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4E01-F173-423B-BCD8-B8C3DB995DD1}" type="datetime1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1FABD4B-2F30-49F8-98F3-E2840AF18A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36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46976" y="4694959"/>
            <a:ext cx="8498050" cy="984636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735" baseline="0">
                <a:solidFill>
                  <a:srgbClr val="034EA2"/>
                </a:solidFill>
              </a:defRPr>
            </a:lvl1pPr>
            <a:lvl2pPr marL="60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1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 a kontakt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54237" y="2724284"/>
            <a:ext cx="10082978" cy="1197034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5274" b="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Rozloučení</a:t>
            </a:r>
          </a:p>
        </p:txBody>
      </p:sp>
      <p:pic>
        <p:nvPicPr>
          <p:cNvPr id="9" name="Obrázek 8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00527" y="0"/>
            <a:ext cx="4591474" cy="4483966"/>
          </a:xfrm>
          <a:prstGeom prst="rect">
            <a:avLst/>
          </a:prstGeom>
        </p:spPr>
      </p:pic>
      <p:pic>
        <p:nvPicPr>
          <p:cNvPr id="10" name="Obrázek 9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3461" y="5820258"/>
            <a:ext cx="4465077" cy="7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9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72BF9-AB95-4F81-9FFA-F3504105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162AE-AF50-4750-BED0-6A5782542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D564D7-9D4A-4D56-AE76-E07E9CF8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1D96-8E37-438A-9271-5C48C4F4414F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1A1A84-58F1-4674-9784-E4BE892D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53BF5E-03B1-41E3-8DE8-A8C05570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1F65-6EB1-4D58-8DB9-74DD460E3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62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80677-F9AB-41CA-977D-F34E2D951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3BBB09-916D-4C9A-814A-438E5B777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7A068D-6EFE-4577-ABDB-15CD726F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1D96-8E37-438A-9271-5C48C4F4414F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2BFCD3-23AB-48A6-BA71-F5AC87ED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AC3E06-3A3C-4A4F-9F4F-2D12E485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1F65-6EB1-4D58-8DB9-74DD460E3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67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9880E-CC91-4D8E-B24E-AEED8CC7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753462-DDA9-4857-8246-F47D4D77C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EA33F0-789E-4D15-8EC2-8C551092A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9F128A-5355-4582-AA34-4DE6D2D0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1D96-8E37-438A-9271-5C48C4F4414F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0C9709-BC44-47E3-8312-91F1D945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B042C7-211F-4A97-9CA9-97CA8ED7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1F65-6EB1-4D58-8DB9-74DD460E3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24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0B3FF-368F-47D2-9346-C62C065A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AB73AC-843E-443E-8A84-F15C107CA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C7CFF8-4FDA-4DFA-A30B-6FE8BC9FC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1FE17FF-CA5F-45C9-9BDF-C9B3FA718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76A08FF-B54E-4192-A991-ECF28F278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DCAF6D5-2947-4596-9CC5-2938A2AF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1D96-8E37-438A-9271-5C48C4F4414F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7E0A75C-0342-4A12-A322-891B8D9C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4048FD5-B510-42DE-997A-A355B29B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1F65-6EB1-4D58-8DB9-74DD460E3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61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6A8881-C7BA-480B-8F6A-575CD3A2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EB27EC1-FDAA-4992-AA76-1847C27E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1D96-8E37-438A-9271-5C48C4F4414F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C47145-D4EE-40CF-9BDF-0F77C45E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E45E07-D54E-4514-8114-A009B02A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1F65-6EB1-4D58-8DB9-74DD460E3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60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EE507E-CC7E-4BF4-932F-B8328E0C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1D96-8E37-438A-9271-5C48C4F4414F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6B26B12-AADD-463C-8490-1247E33D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AF8859-94B2-4CA9-ABFD-44DE463E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1F65-6EB1-4D58-8DB9-74DD460E3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26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F730AA-8921-4342-A6F1-4F6A23076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58669A-99EC-46D9-9D79-72D35ADEA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3075B4-5DF4-4CED-A9F5-7673E7792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ED9F67-780F-4ADA-9768-CAEDE8FE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1D96-8E37-438A-9271-5C48C4F4414F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8AEFB6-A47A-4727-865B-420BD09E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F2C242-CD89-4CF8-A254-12260A73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1F65-6EB1-4D58-8DB9-74DD460E3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24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1FBFD-0665-4D39-B0A3-DBA7C2F5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1F8AEF-D927-4892-8499-6B419ADC8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CF4421-5B2B-48BA-96E1-B44B5D1B1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C452BA-70B0-463D-9A6C-0C03C4CC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1D96-8E37-438A-9271-5C48C4F4414F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B68627-C572-4397-AA1C-49695558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2EA345-FD86-4BF4-81B5-F275E0E3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1F65-6EB1-4D58-8DB9-74DD460E3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97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54E93D6-86D2-4391-823B-2F759DDE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6504B4-C5FF-4F20-9949-993B64B56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BE6F8B-528C-40CE-B221-86777523A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1D96-8E37-438A-9271-5C48C4F4414F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BFD57E-014A-4221-9CAE-9E52280F4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F82A54-B9AF-4F84-A1A9-27E9F09D5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1F65-6EB1-4D58-8DB9-74DD460E3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0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>
            <a:extLst>
              <a:ext uri="{FF2B5EF4-FFF2-40B4-BE49-F238E27FC236}">
                <a16:creationId xmlns:a16="http://schemas.microsoft.com/office/drawing/2014/main" id="{30CEB48C-D3F9-40A5-B94C-8A63EA19E1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Miroslav Daněk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8D64ED-CDA3-4D92-B49C-2ACDA3F6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6" y="2072631"/>
            <a:ext cx="9491915" cy="1143000"/>
          </a:xfrm>
        </p:spPr>
        <p:txBody>
          <a:bodyPr>
            <a:noAutofit/>
          </a:bodyPr>
          <a:lstStyle/>
          <a:p>
            <a:r>
              <a:rPr lang="cs-CZ" sz="5400" dirty="0"/>
              <a:t>Revitalizace </a:t>
            </a:r>
            <a:r>
              <a:rPr lang="cs-CZ" sz="5400" dirty="0" err="1"/>
              <a:t>brownfields</a:t>
            </a:r>
            <a:r>
              <a:rPr lang="cs-CZ" sz="5400" dirty="0"/>
              <a:t> </a:t>
            </a:r>
            <a:br>
              <a:rPr lang="cs-CZ" sz="5400" dirty="0"/>
            </a:br>
            <a:r>
              <a:rPr lang="cs-CZ" sz="5400"/>
              <a:t>v NPO</a:t>
            </a:r>
            <a:br>
              <a:rPr lang="cs-CZ" sz="5400" dirty="0"/>
            </a:br>
            <a:endParaRPr lang="cs-CZ" sz="54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9213A06-E18A-44ED-94F2-BB9DB05408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0116" y="5327626"/>
            <a:ext cx="5195883" cy="351971"/>
          </a:xfrm>
        </p:spPr>
        <p:txBody>
          <a:bodyPr lIns="90000" tIns="45720" rIns="144000" bIns="45720" anchor="t">
            <a:noAutofit/>
          </a:bodyPr>
          <a:lstStyle/>
          <a:p>
            <a:pPr marL="450215" indent="-450215"/>
            <a:r>
              <a:rPr lang="cs-CZ" sz="1950" dirty="0"/>
              <a:t>Karlovy Vary, 2. února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33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>
            <a:extLst>
              <a:ext uri="{FF2B5EF4-FFF2-40B4-BE49-F238E27FC236}">
                <a16:creationId xmlns:a16="http://schemas.microsoft.com/office/drawing/2014/main" id="{0B73ABEF-10CA-40BF-A8C2-89EA007542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Miroslav Daněk</a:t>
            </a:r>
          </a:p>
          <a:p>
            <a:r>
              <a:rPr lang="cs-CZ" dirty="0"/>
              <a:t>Mirosla.danek@mmr.cz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004296-0287-4CD9-BE9E-B3915A2D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416157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564" y="767326"/>
            <a:ext cx="10715878" cy="903765"/>
          </a:xfrm>
        </p:spPr>
        <p:txBody>
          <a:bodyPr>
            <a:noAutofit/>
          </a:bodyPr>
          <a:lstStyle/>
          <a:p>
            <a:r>
              <a:rPr lang="cs-CZ" sz="2344"/>
              <a:t>Komponenta 2.8 Regenerace území se starou stavební zátěží (brownfieldů)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372689" y="1401977"/>
            <a:ext cx="8506062" cy="4543677"/>
            <a:chOff x="296132" y="1560009"/>
            <a:chExt cx="10329621" cy="4823615"/>
          </a:xfrm>
        </p:grpSpPr>
        <p:grpSp>
          <p:nvGrpSpPr>
            <p:cNvPr id="4" name="Skupina 3"/>
            <p:cNvGrpSpPr/>
            <p:nvPr/>
          </p:nvGrpSpPr>
          <p:grpSpPr>
            <a:xfrm>
              <a:off x="296132" y="2717112"/>
              <a:ext cx="2709620" cy="2365960"/>
              <a:chOff x="370777" y="2835338"/>
              <a:chExt cx="2709620" cy="2365960"/>
            </a:xfrm>
          </p:grpSpPr>
          <p:sp>
            <p:nvSpPr>
              <p:cNvPr id="6" name="Ovál 5">
                <a:extLst>
                  <a:ext uri="{FF2B5EF4-FFF2-40B4-BE49-F238E27FC236}">
                    <a16:creationId xmlns:a16="http://schemas.microsoft.com/office/drawing/2014/main" id="{11B4EC32-A295-4C08-9010-CB1C8EED9E23}"/>
                  </a:ext>
                </a:extLst>
              </p:cNvPr>
              <p:cNvSpPr/>
              <p:nvPr/>
            </p:nvSpPr>
            <p:spPr>
              <a:xfrm>
                <a:off x="370777" y="2835338"/>
                <a:ext cx="2709620" cy="2365960"/>
              </a:xfrm>
              <a:prstGeom prst="ellipse">
                <a:avLst/>
              </a:prstGeom>
              <a:solidFill>
                <a:srgbClr val="034EA2">
                  <a:alpha val="50000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cs-CZ" sz="1758"/>
              </a:p>
            </p:txBody>
          </p:sp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D8804903-FA37-4B18-BFC5-2C593CC62229}"/>
                  </a:ext>
                </a:extLst>
              </p:cNvPr>
              <p:cNvSpPr txBox="1"/>
              <p:nvPr/>
            </p:nvSpPr>
            <p:spPr>
              <a:xfrm>
                <a:off x="721367" y="3343137"/>
                <a:ext cx="2008440" cy="1246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altLang="cs-CZ" sz="3516" b="1">
                    <a:solidFill>
                      <a:schemeClr val="bg1"/>
                    </a:solidFill>
                    <a:latin typeface="+mj-lt"/>
                  </a:rPr>
                  <a:t>3,3 mld. Kč</a:t>
                </a:r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2876009" y="1560009"/>
              <a:ext cx="7749744" cy="4823615"/>
              <a:chOff x="2876009" y="1560009"/>
              <a:chExt cx="7749744" cy="4823615"/>
            </a:xfrm>
          </p:grpSpPr>
          <p:graphicFrame>
            <p:nvGraphicFramePr>
              <p:cNvPr id="3" name="Diagram 2"/>
              <p:cNvGraphicFramePr/>
              <p:nvPr/>
            </p:nvGraphicFramePr>
            <p:xfrm>
              <a:off x="3005752" y="1560009"/>
              <a:ext cx="7620001" cy="482361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5" name="TextovéPole 4"/>
              <p:cNvSpPr txBox="1"/>
              <p:nvPr/>
            </p:nvSpPr>
            <p:spPr>
              <a:xfrm>
                <a:off x="3235109" y="2096467"/>
                <a:ext cx="1196967" cy="670118"/>
              </a:xfrm>
              <a:prstGeom prst="rect">
                <a:avLst/>
              </a:prstGeom>
              <a:noFill/>
            </p:spPr>
            <p:txBody>
              <a:bodyPr wrap="square" lIns="89311" tIns="44655" rIns="89311" bIns="44655" rtlCol="0" anchor="t">
                <a:spAutoFit/>
              </a:bodyPr>
              <a:lstStyle/>
              <a:p>
                <a:pPr algn="ctr"/>
                <a:r>
                  <a:rPr lang="cs-CZ" sz="1758"/>
                  <a:t>2000 </a:t>
                </a:r>
              </a:p>
              <a:p>
                <a:pPr algn="ctr"/>
                <a:r>
                  <a:rPr lang="cs-CZ" sz="1758"/>
                  <a:t>mil. Kč</a:t>
                </a:r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3283089" y="3526136"/>
                <a:ext cx="1765330" cy="670118"/>
              </a:xfrm>
              <a:prstGeom prst="rect">
                <a:avLst/>
              </a:prstGeom>
              <a:noFill/>
            </p:spPr>
            <p:txBody>
              <a:bodyPr wrap="square" lIns="89311" tIns="44655" rIns="89311" bIns="44655" rtlCol="0" anchor="t">
                <a:spAutoFit/>
              </a:bodyPr>
              <a:lstStyle/>
              <a:p>
                <a:pPr algn="ctr"/>
                <a:r>
                  <a:rPr lang="cs-CZ" sz="1758"/>
                  <a:t>800 </a:t>
                </a:r>
              </a:p>
              <a:p>
                <a:pPr algn="ctr"/>
                <a:r>
                  <a:rPr lang="cs-CZ" sz="1758"/>
                  <a:t>mil. Kč</a:t>
                </a:r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2876009" y="4955805"/>
                <a:ext cx="1765330" cy="670118"/>
              </a:xfrm>
              <a:prstGeom prst="rect">
                <a:avLst/>
              </a:prstGeom>
              <a:noFill/>
            </p:spPr>
            <p:txBody>
              <a:bodyPr wrap="square" lIns="89311" tIns="44655" rIns="89311" bIns="44655" rtlCol="0" anchor="t">
                <a:spAutoFit/>
              </a:bodyPr>
              <a:lstStyle/>
              <a:p>
                <a:pPr algn="ctr"/>
                <a:r>
                  <a:rPr lang="cs-CZ" sz="1758"/>
                  <a:t>500 </a:t>
                </a:r>
              </a:p>
              <a:p>
                <a:pPr algn="ctr"/>
                <a:r>
                  <a:rPr lang="cs-CZ" sz="1758"/>
                  <a:t>mil. Kč</a:t>
                </a:r>
              </a:p>
            </p:txBody>
          </p:sp>
        </p:grpSp>
      </p:grp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760564" y="205140"/>
            <a:ext cx="10715878" cy="9037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29502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34EA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16"/>
              <a:t>Národní plán obnovy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9408422" y="2031299"/>
            <a:ext cx="2350819" cy="631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758"/>
              <a:t>Cíl: 14 realizovaných projektů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9348872" y="3090337"/>
            <a:ext cx="2531513" cy="11723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758"/>
              <a:t>Cíl: 45 realizovaných projektů/94 000 m</a:t>
            </a:r>
            <a:r>
              <a:rPr lang="cs-CZ" sz="1758" baseline="30000"/>
              <a:t>2</a:t>
            </a:r>
            <a:r>
              <a:rPr lang="cs-CZ" sz="1758"/>
              <a:t> revitalizované zastavěné plochy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9359137" y="4580727"/>
            <a:ext cx="2531513" cy="9018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758"/>
              <a:t>Cíl: 20 realizovaných projektů/76 000 m</a:t>
            </a:r>
            <a:r>
              <a:rPr lang="cs-CZ" sz="1758" baseline="30000"/>
              <a:t>3</a:t>
            </a:r>
            <a:r>
              <a:rPr lang="cs-CZ" sz="1758"/>
              <a:t> revitalizovaného objemu</a:t>
            </a:r>
          </a:p>
        </p:txBody>
      </p:sp>
      <p:sp>
        <p:nvSpPr>
          <p:cNvPr id="21" name="Šipka doprava 20"/>
          <p:cNvSpPr/>
          <p:nvPr/>
        </p:nvSpPr>
        <p:spPr>
          <a:xfrm>
            <a:off x="8827420" y="2302503"/>
            <a:ext cx="521458" cy="87473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758"/>
          </a:p>
        </p:txBody>
      </p:sp>
      <p:sp>
        <p:nvSpPr>
          <p:cNvPr id="22" name="Šipka doprava 21"/>
          <p:cNvSpPr/>
          <p:nvPr/>
        </p:nvSpPr>
        <p:spPr>
          <a:xfrm>
            <a:off x="8817148" y="3666773"/>
            <a:ext cx="521458" cy="87473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758"/>
          </a:p>
        </p:txBody>
      </p:sp>
      <p:sp>
        <p:nvSpPr>
          <p:cNvPr id="23" name="Šipka doprava 22"/>
          <p:cNvSpPr/>
          <p:nvPr/>
        </p:nvSpPr>
        <p:spPr>
          <a:xfrm>
            <a:off x="8815053" y="4987305"/>
            <a:ext cx="521458" cy="87473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758"/>
          </a:p>
        </p:txBody>
      </p:sp>
    </p:spTree>
    <p:extLst>
      <p:ext uri="{BB962C8B-B14F-4D97-AF65-F5344CB8AC3E}">
        <p14:creationId xmlns:p14="http://schemas.microsoft.com/office/powerpoint/2010/main" val="280954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Obecné podmínky vyplývající z podmínek RRF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8062" y="1487280"/>
            <a:ext cx="10715878" cy="4525963"/>
          </a:xfrm>
        </p:spPr>
        <p:txBody>
          <a:bodyPr lIns="89311" tIns="44655" rIns="89311" bIns="44655" anchor="t"/>
          <a:lstStyle/>
          <a:p>
            <a:pPr marL="450268" indent="-450268"/>
            <a:r>
              <a:rPr lang="cs-CZ" sz="2344" dirty="0"/>
              <a:t>Projekt musí být vybraný max. v roce 2023 a dokončený do konce roku 2025</a:t>
            </a:r>
            <a:endParaRPr lang="cs-CZ" dirty="0"/>
          </a:p>
          <a:p>
            <a:pPr marL="450268" indent="-450268"/>
            <a:r>
              <a:rPr lang="cs-CZ" sz="2344" dirty="0"/>
              <a:t>Míra kofinancování se bude blížit 100 %, ale DPH není uznatelný náklad</a:t>
            </a:r>
            <a:endParaRPr lang="cs-CZ" sz="2344" dirty="0">
              <a:cs typeface="Calibri"/>
            </a:endParaRPr>
          </a:p>
          <a:p>
            <a:pPr marL="450268" indent="-450268"/>
            <a:r>
              <a:rPr lang="cs-CZ" sz="2344" dirty="0"/>
              <a:t>Náklady mohou být teoreticky uznatelné již od 1. února 2020, ale podpořené projekty musí splnit podmínky RRF a motivační účinek v rámci veřejné podpory </a:t>
            </a:r>
            <a:endParaRPr lang="cs-CZ" sz="2344" dirty="0">
              <a:cs typeface="Calibri"/>
            </a:endParaRPr>
          </a:p>
          <a:p>
            <a:pPr marL="450268" indent="-450268"/>
            <a:r>
              <a:rPr lang="cs-CZ" sz="2344" b="1" dirty="0">
                <a:ea typeface="+mn-lt"/>
                <a:cs typeface="+mn-lt"/>
              </a:rPr>
              <a:t>Neuznatelné náklady: </a:t>
            </a:r>
            <a:r>
              <a:rPr lang="cs-CZ" sz="2344" dirty="0">
                <a:ea typeface="+mn-lt"/>
                <a:cs typeface="+mn-lt"/>
              </a:rPr>
              <a:t>sanace ekologických zátěží (podpora v gesci MŽP), výkupy</a:t>
            </a:r>
            <a:endParaRPr lang="en-US" sz="2344" dirty="0">
              <a:ea typeface="+mn-lt"/>
              <a:cs typeface="+mn-lt"/>
            </a:endParaRPr>
          </a:p>
          <a:p>
            <a:pPr marL="450268" indent="-450268"/>
            <a:r>
              <a:rPr lang="cs-CZ" sz="2344" b="1" dirty="0">
                <a:ea typeface="+mn-lt"/>
                <a:cs typeface="+mn-lt"/>
              </a:rPr>
              <a:t>Spolufinancování z jiných programů:</a:t>
            </a:r>
            <a:r>
              <a:rPr lang="cs-CZ" sz="2344" dirty="0">
                <a:ea typeface="+mn-lt"/>
                <a:cs typeface="+mn-lt"/>
              </a:rPr>
              <a:t> </a:t>
            </a:r>
            <a:endParaRPr lang="en-US" sz="2344" dirty="0">
              <a:ea typeface="+mn-lt"/>
              <a:cs typeface="+mn-lt"/>
            </a:endParaRPr>
          </a:p>
          <a:p>
            <a:pPr marL="975582" lvl="1" indent="-375224"/>
            <a:r>
              <a:rPr lang="cs-CZ" sz="2344" dirty="0">
                <a:ea typeface="+mn-lt"/>
                <a:cs typeface="+mn-lt"/>
              </a:rPr>
              <a:t>Možné, pokud nepůjde o dvojí financování jednoho nákladu</a:t>
            </a:r>
            <a:endParaRPr lang="en-US" sz="2344" dirty="0">
              <a:ea typeface="+mn-lt"/>
              <a:cs typeface="+mn-lt"/>
            </a:endParaRPr>
          </a:p>
          <a:p>
            <a:pPr marL="975582" lvl="1" indent="-375224"/>
            <a:r>
              <a:rPr lang="cs-CZ" sz="2344" dirty="0">
                <a:ea typeface="+mn-lt"/>
                <a:cs typeface="+mn-lt"/>
              </a:rPr>
              <a:t>V rámci projektu musí být realizována aktivita přislíbená v rámci </a:t>
            </a:r>
            <a:r>
              <a:rPr lang="cs-CZ" sz="2344" dirty="0" err="1">
                <a:ea typeface="+mn-lt"/>
                <a:cs typeface="+mn-lt"/>
              </a:rPr>
              <a:t>envi</a:t>
            </a:r>
            <a:r>
              <a:rPr lang="cs-CZ" sz="2344" dirty="0">
                <a:ea typeface="+mn-lt"/>
                <a:cs typeface="+mn-lt"/>
              </a:rPr>
              <a:t> tagu (např. renovace za účelem zvýšení energetické účinnosti)</a:t>
            </a:r>
            <a:endParaRPr lang="cs-CZ" dirty="0">
              <a:ea typeface="+mn-lt"/>
              <a:cs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77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 v řešení s Evropskou komisí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8062" y="1406526"/>
            <a:ext cx="10715878" cy="4525963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0" indent="0">
              <a:buNone/>
            </a:pPr>
            <a:r>
              <a:rPr lang="cs-CZ" sz="2000" dirty="0"/>
              <a:t>Uznatelné náklady v souvislosti s </a:t>
            </a:r>
            <a:r>
              <a:rPr lang="cs-CZ" sz="2000" dirty="0" err="1"/>
              <a:t>envi</a:t>
            </a:r>
            <a:r>
              <a:rPr lang="cs-CZ" sz="2000" dirty="0"/>
              <a:t> tagy a principu "významně nepoškozovat" DNSH</a:t>
            </a:r>
            <a:endParaRPr lang="cs-CZ" sz="2000" dirty="0">
              <a:cs typeface="Calibri"/>
            </a:endParaRPr>
          </a:p>
          <a:p>
            <a:pPr marL="975360" lvl="1" indent="-374650"/>
            <a:r>
              <a:rPr lang="cs-CZ" sz="1800" dirty="0"/>
              <a:t>V jaké míře bude možné podpořit </a:t>
            </a:r>
            <a:r>
              <a:rPr lang="cs-CZ" sz="1800" b="1" dirty="0"/>
              <a:t>předprojektovou přípravu</a:t>
            </a:r>
            <a:r>
              <a:rPr lang="cs-CZ" sz="1800" dirty="0"/>
              <a:t> </a:t>
            </a:r>
            <a:endParaRPr lang="cs-CZ" sz="1800" dirty="0">
              <a:cs typeface="Calibri"/>
            </a:endParaRPr>
          </a:p>
          <a:p>
            <a:pPr marL="1500505" lvl="2" indent="-299720"/>
            <a:r>
              <a:rPr lang="cs-CZ" sz="1800" dirty="0">
                <a:solidFill>
                  <a:srgbClr val="FF0000"/>
                </a:solidFill>
              </a:rPr>
              <a:t>pouze jako uznatelný náklad v rámci celkové regenerace brownfieldů.</a:t>
            </a:r>
            <a:endParaRPr lang="cs-CZ" sz="1800" dirty="0">
              <a:solidFill>
                <a:srgbClr val="FF0000"/>
              </a:solidFill>
              <a:cs typeface="Calibri"/>
            </a:endParaRPr>
          </a:p>
          <a:p>
            <a:pPr marL="975360" lvl="1" indent="-374650"/>
            <a:r>
              <a:rPr lang="cs-CZ" sz="1800" dirty="0"/>
              <a:t>Způsob prokazování energetické účinnosti </a:t>
            </a:r>
            <a:endParaRPr lang="cs-CZ" sz="1800" dirty="0">
              <a:cs typeface="Calibri"/>
            </a:endParaRPr>
          </a:p>
          <a:p>
            <a:pPr marL="1500505" lvl="2" indent="-299720"/>
            <a:r>
              <a:rPr lang="cs-CZ" sz="1800" dirty="0">
                <a:solidFill>
                  <a:srgbClr val="FF0000"/>
                </a:solidFill>
              </a:rPr>
              <a:t>pravděpodobně </a:t>
            </a:r>
            <a:r>
              <a:rPr lang="cs-CZ" sz="1800" b="1" dirty="0">
                <a:solidFill>
                  <a:srgbClr val="FF0000"/>
                </a:solidFill>
              </a:rPr>
              <a:t>energetický posudek budovy</a:t>
            </a:r>
            <a:r>
              <a:rPr lang="cs-CZ" sz="1800" dirty="0">
                <a:solidFill>
                  <a:srgbClr val="FF0000"/>
                </a:solidFill>
              </a:rPr>
              <a:t> před a po regeneraci, který prokáže zvýšení energetické účinnosti.  </a:t>
            </a:r>
            <a:endParaRPr lang="cs-CZ" sz="1800" dirty="0">
              <a:solidFill>
                <a:srgbClr val="FF0000"/>
              </a:solidFill>
              <a:cs typeface="Calibri"/>
            </a:endParaRPr>
          </a:p>
          <a:p>
            <a:pPr marL="975360" lvl="1" indent="-374650"/>
            <a:r>
              <a:rPr lang="cs-CZ" sz="1800" dirty="0"/>
              <a:t>Podmínka 90 % nákladů spojených se zvýšením energetické účinnosti u rekonstrukcí</a:t>
            </a:r>
            <a:endParaRPr lang="cs-CZ" sz="1800" dirty="0">
              <a:cs typeface="Calibri"/>
            </a:endParaRPr>
          </a:p>
          <a:p>
            <a:pPr marL="1500505" lvl="2" indent="-299720"/>
            <a:r>
              <a:rPr lang="cs-CZ" sz="1800" b="1" dirty="0">
                <a:solidFill>
                  <a:srgbClr val="FF0000"/>
                </a:solidFill>
                <a:ea typeface="+mn-lt"/>
                <a:cs typeface="+mn-lt"/>
              </a:rPr>
              <a:t>Nelze</a:t>
            </a:r>
            <a:r>
              <a:rPr lang="cs-CZ" sz="1800" dirty="0">
                <a:solidFill>
                  <a:srgbClr val="FF0000"/>
                </a:solidFill>
                <a:ea typeface="+mn-lt"/>
                <a:cs typeface="+mn-lt"/>
              </a:rPr>
              <a:t> (zatím) – parkoviště, příjezdová komunikace, zeleň.</a:t>
            </a:r>
          </a:p>
          <a:p>
            <a:pPr marL="1200785" lvl="2" indent="0">
              <a:buNone/>
            </a:pPr>
            <a:r>
              <a:rPr lang="cs-CZ" sz="1800" dirty="0">
                <a:solidFill>
                  <a:srgbClr val="FF0000"/>
                </a:solidFill>
                <a:ea typeface="+mn-lt"/>
                <a:cs typeface="+mn-lt"/>
              </a:rPr>
              <a:t>Ještě v řešení, budeme na EK posílat podrobný seznam nákladů spojených s komplexní regenerací objektu.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endParaRPr lang="cs-CZ" sz="1800" dirty="0">
              <a:solidFill>
                <a:srgbClr val="FF0000"/>
              </a:solidFill>
              <a:cs typeface="Calibri"/>
            </a:endParaRPr>
          </a:p>
          <a:p>
            <a:pPr marL="975360" lvl="1" indent="-374650"/>
            <a:r>
              <a:rPr lang="cs-CZ" sz="1800" dirty="0"/>
              <a:t>Podmínka pro novostavby </a:t>
            </a:r>
            <a:endParaRPr lang="cs-CZ" sz="1800" dirty="0">
              <a:cs typeface="Calibri"/>
            </a:endParaRPr>
          </a:p>
          <a:p>
            <a:pPr marL="1500505" lvl="2" indent="-299720"/>
            <a:r>
              <a:rPr lang="cs-CZ" sz="1800" dirty="0">
                <a:solidFill>
                  <a:srgbClr val="FF0000"/>
                </a:solidFill>
              </a:rPr>
              <a:t>při demolici a následné nové výstavbě musí stát budova v půdorysu původní budovy – může být využitou 5 % nových pozemků.</a:t>
            </a:r>
            <a:endParaRPr lang="cs-CZ" sz="1800" dirty="0">
              <a:solidFill>
                <a:srgbClr val="FF0000"/>
              </a:solidFill>
              <a:cs typeface="Calibri"/>
            </a:endParaRPr>
          </a:p>
          <a:p>
            <a:pPr marL="975360" lvl="1" indent="-374650"/>
            <a:r>
              <a:rPr lang="cs-CZ" sz="1800" dirty="0">
                <a:ea typeface="+mn-lt"/>
                <a:cs typeface="+mn-lt"/>
              </a:rPr>
              <a:t>Prokazování požadavku na recyklaci demoličního materiálu ze 70 %, využití certifikovaného dřeva, požadavky na šetření vodou</a:t>
            </a:r>
            <a:endParaRPr lang="en-US" sz="1800" dirty="0">
              <a:ea typeface="+mn-lt"/>
              <a:cs typeface="+mn-lt"/>
            </a:endParaRPr>
          </a:p>
          <a:p>
            <a:pPr marL="1500505" lvl="2" indent="-299720"/>
            <a:r>
              <a:rPr lang="cs-CZ" sz="1800" dirty="0">
                <a:solidFill>
                  <a:srgbClr val="FF0000"/>
                </a:solidFill>
                <a:ea typeface="+mn-lt"/>
                <a:cs typeface="+mn-lt"/>
              </a:rPr>
              <a:t>vykazování na úrovni příjemce podpory.</a:t>
            </a:r>
            <a:endParaRPr lang="cs-CZ" dirty="0"/>
          </a:p>
          <a:p>
            <a:pPr marL="1200785" lvl="2" indent="0">
              <a:buNone/>
            </a:pPr>
            <a:endParaRPr lang="cs-CZ" sz="1800" dirty="0">
              <a:solidFill>
                <a:srgbClr val="FF0000"/>
              </a:solidFill>
              <a:cs typeface="Calibri"/>
            </a:endParaRPr>
          </a:p>
          <a:p>
            <a:pPr marL="450215" indent="-450215"/>
            <a:endParaRPr lang="cs-CZ" sz="2344" dirty="0">
              <a:cs typeface="Calibri"/>
            </a:endParaRPr>
          </a:p>
          <a:p>
            <a:pPr marL="975360" lvl="1" indent="-374650"/>
            <a:endParaRPr lang="cs-CZ" sz="2735" dirty="0">
              <a:cs typeface="Calibri"/>
            </a:endParaRPr>
          </a:p>
          <a:p>
            <a:pPr marL="450215" indent="-450215"/>
            <a:endParaRPr lang="cs-CZ" sz="2735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54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2D1D3-1871-46B6-9B10-08EBDA32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89311" tIns="44655" rIns="89311" bIns="44655" anchor="t">
            <a:normAutofit/>
          </a:bodyPr>
          <a:lstStyle/>
          <a:p>
            <a:r>
              <a:rPr lang="cs-CZ">
                <a:cs typeface="Calibri"/>
              </a:rPr>
              <a:t>Územní zacílení Národního plánu obnovy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A9B50-8F5F-4D67-A210-079A03A8B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89311" tIns="44655" rIns="89311" bIns="44655" anchor="t"/>
          <a:lstStyle/>
          <a:p>
            <a:pPr marL="450268" indent="-450268"/>
            <a:r>
              <a:rPr lang="cs-CZ" sz="3125">
                <a:cs typeface="Calibri"/>
              </a:rPr>
              <a:t>Podvýbor pro územní dimenzi</a:t>
            </a:r>
          </a:p>
          <a:p>
            <a:pPr marL="450268" indent="-450268"/>
            <a:r>
              <a:rPr lang="cs-CZ" sz="3125">
                <a:cs typeface="Calibri"/>
              </a:rPr>
              <a:t>Příprava a průběh implementace NPO</a:t>
            </a:r>
          </a:p>
          <a:p>
            <a:pPr marL="450268" indent="-450268"/>
            <a:r>
              <a:rPr lang="cs-CZ" sz="3125">
                <a:cs typeface="Calibri"/>
              </a:rPr>
              <a:t>Zaměření se na komponenty</a:t>
            </a:r>
          </a:p>
          <a:p>
            <a:pPr marL="975582" lvl="1" indent="-375224"/>
            <a:r>
              <a:rPr lang="cs-CZ" sz="2735">
                <a:cs typeface="Calibri"/>
              </a:rPr>
              <a:t>s územní dimenzí</a:t>
            </a:r>
          </a:p>
          <a:p>
            <a:pPr marL="975582" lvl="1" indent="-375224"/>
            <a:r>
              <a:rPr lang="cs-CZ" sz="2735">
                <a:cs typeface="Calibri"/>
              </a:rPr>
              <a:t>relevantní pro územní partnery (příjemci obce, kraje atd.)</a:t>
            </a:r>
          </a:p>
          <a:p>
            <a:pPr marL="450268" indent="-450268"/>
            <a:endParaRPr lang="cs-CZ" sz="3516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04689B6-F56F-4A97-9FA1-196BF96CA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394" y="4695678"/>
            <a:ext cx="2677720" cy="11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5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8062" y="1541099"/>
            <a:ext cx="5308452" cy="4525963"/>
          </a:xfrm>
        </p:spPr>
        <p:txBody>
          <a:bodyPr lIns="89299" tIns="44649" rIns="89299" bIns="44649" anchor="t"/>
          <a:lstStyle/>
          <a:p>
            <a:pPr marL="0" indent="0">
              <a:buNone/>
            </a:pPr>
            <a:r>
              <a:rPr lang="cs-CZ" sz="2149" b="1" dirty="0"/>
              <a:t>Cíl programu: </a:t>
            </a:r>
            <a:r>
              <a:rPr lang="cs-CZ" sz="2149" dirty="0"/>
              <a:t>Regenerace strategických brownfieldů v území pro kombinované využití (podnikatelské/nepodnikatelské)</a:t>
            </a:r>
          </a:p>
          <a:p>
            <a:pPr marL="0" indent="0">
              <a:buNone/>
            </a:pPr>
            <a:endParaRPr lang="cs-CZ" sz="2149" dirty="0"/>
          </a:p>
          <a:p>
            <a:pPr marL="0" indent="0">
              <a:buNone/>
            </a:pPr>
            <a:r>
              <a:rPr lang="cs-CZ" sz="2149" b="1" dirty="0"/>
              <a:t>Specifické/strategické brownfieldy </a:t>
            </a:r>
            <a:r>
              <a:rPr lang="cs-CZ" sz="2149" dirty="0"/>
              <a:t>– velká území o velikosti několika hektarů, s větším množstvím různorodých objektů a potenciálně kontaminovaných ploch, a využívaných zpravidla jen ve velmi malém rozsahu.</a:t>
            </a:r>
            <a:endParaRPr lang="cs-CZ" sz="2149" dirty="0">
              <a:cs typeface="Calibri"/>
            </a:endParaRPr>
          </a:p>
          <a:p>
            <a:pPr marL="614002" lvl="1" indent="-438795"/>
            <a:r>
              <a:rPr lang="cs-CZ" sz="1953" dirty="0"/>
              <a:t>Předpoklad, že na výběru projektů se bude podílet území (Regionální stálé konference). </a:t>
            </a:r>
          </a:p>
          <a:p>
            <a:pPr marL="614002" lvl="1" indent="-438795"/>
            <a:r>
              <a:rPr lang="cs-CZ" sz="1953" b="1" dirty="0">
                <a:cs typeface="Calibri"/>
              </a:rPr>
              <a:t>1</a:t>
            </a:r>
            <a:r>
              <a:rPr lang="cs-CZ" sz="1953" dirty="0">
                <a:cs typeface="Calibri"/>
              </a:rPr>
              <a:t>–2 projekt za kraj</a:t>
            </a:r>
          </a:p>
          <a:p>
            <a:pPr marL="439681" indent="-439681"/>
            <a:endParaRPr lang="cs-CZ" sz="2344" dirty="0">
              <a:cs typeface="Calibri"/>
            </a:endParaRPr>
          </a:p>
          <a:p>
            <a:pPr marL="0" indent="0">
              <a:buNone/>
            </a:pPr>
            <a:endParaRPr lang="cs-CZ" dirty="0"/>
          </a:p>
          <a:p>
            <a:pPr marL="439681" indent="-439681"/>
            <a:endParaRPr lang="cs-CZ" sz="2344" b="1" dirty="0">
              <a:cs typeface="Calibri"/>
            </a:endParaRPr>
          </a:p>
          <a:p>
            <a:pPr marL="439681" indent="-439681"/>
            <a:endParaRPr lang="cs-CZ" sz="2344" dirty="0">
              <a:cs typeface="Calibri"/>
            </a:endParaRPr>
          </a:p>
          <a:p>
            <a:pPr marL="439681" indent="-439681"/>
            <a:endParaRPr lang="cs-CZ" sz="2344" dirty="0">
              <a:cs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9"/>
          <a:stretch/>
        </p:blipFill>
        <p:spPr>
          <a:xfrm>
            <a:off x="6231105" y="1600201"/>
            <a:ext cx="5486025" cy="292173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31104" y="4801895"/>
            <a:ext cx="4992905" cy="1445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00855"/>
            <a:r>
              <a:rPr lang="cs-CZ" sz="2149" b="1" dirty="0">
                <a:solidFill>
                  <a:srgbClr val="262626"/>
                </a:solidFill>
                <a:latin typeface="Calibri"/>
              </a:rPr>
              <a:t>Příjemci podpory: obce, kraje</a:t>
            </a:r>
            <a:r>
              <a:rPr lang="cs-CZ" sz="2149" dirty="0">
                <a:solidFill>
                  <a:srgbClr val="262626"/>
                </a:solidFill>
                <a:latin typeface="Calibri"/>
              </a:rPr>
              <a:t>, další?</a:t>
            </a:r>
            <a:endParaRPr lang="cs-CZ" sz="2149" dirty="0">
              <a:solidFill>
                <a:srgbClr val="262626"/>
              </a:solidFill>
              <a:latin typeface="Calibri"/>
              <a:cs typeface="Calibri"/>
            </a:endParaRPr>
          </a:p>
          <a:p>
            <a:pPr defTabSz="1200855"/>
            <a:r>
              <a:rPr lang="cs-CZ" sz="2149" b="1" dirty="0">
                <a:solidFill>
                  <a:srgbClr val="262626"/>
                </a:solidFill>
                <a:latin typeface="Calibri"/>
                <a:cs typeface="Calibri"/>
              </a:rPr>
              <a:t>Předpoklad vyhlášení výzev: </a:t>
            </a:r>
            <a:r>
              <a:rPr lang="cs-CZ" sz="2149" dirty="0">
                <a:solidFill>
                  <a:srgbClr val="262626"/>
                </a:solidFill>
                <a:latin typeface="Calibri"/>
                <a:cs typeface="Calibri"/>
              </a:rPr>
              <a:t>zima 2022/23</a:t>
            </a:r>
          </a:p>
          <a:p>
            <a:pPr defTabSz="1200855"/>
            <a:endParaRPr lang="cs-CZ" sz="2149" dirty="0">
              <a:solidFill>
                <a:srgbClr val="262626"/>
              </a:solidFill>
              <a:latin typeface="Calibri"/>
              <a:cs typeface="Calibri"/>
            </a:endParaRPr>
          </a:p>
          <a:p>
            <a:pPr defTabSz="1200855"/>
            <a:endParaRPr lang="cs-CZ" sz="2344" dirty="0">
              <a:solidFill>
                <a:srgbClr val="262626"/>
              </a:solidFill>
              <a:latin typeface="Calibri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616182" y="260361"/>
            <a:ext cx="11029229" cy="790463"/>
            <a:chOff x="0" y="0"/>
            <a:chExt cx="11292194" cy="809310"/>
          </a:xfrm>
        </p:grpSpPr>
        <p:sp>
          <p:nvSpPr>
            <p:cNvPr id="7" name="Zaoblený obdélník 6"/>
            <p:cNvSpPr/>
            <p:nvPr/>
          </p:nvSpPr>
          <p:spPr>
            <a:xfrm>
              <a:off x="0" y="0"/>
              <a:ext cx="11292194" cy="8093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Zaoblený obdélník 4"/>
            <p:cNvSpPr txBox="1"/>
            <p:nvPr/>
          </p:nvSpPr>
          <p:spPr>
            <a:xfrm>
              <a:off x="23704" y="23704"/>
              <a:ext cx="11244786" cy="76190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2802" tIns="122802" rIns="122802" bIns="122802" numCol="1" spcCol="1270" anchor="ctr" anchorCtr="0">
              <a:noAutofit/>
            </a:bodyPr>
            <a:lstStyle/>
            <a:p>
              <a:pPr defTabSz="14326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125" dirty="0">
                  <a:solidFill>
                    <a:prstClr val="white"/>
                  </a:solidFill>
                  <a:latin typeface="Calibri"/>
                </a:rPr>
                <a:t>1. Regenerace specifických brownfieldů (MMR/SFPI)</a:t>
              </a:r>
              <a:endParaRPr lang="cs-CZ" sz="3223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53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77D90-E2E3-4675-9D72-7FFB3248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C2A7140-8FC4-41EA-8E6E-BB8488F29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9677" b="4228"/>
          <a:stretch/>
        </p:blipFill>
        <p:spPr>
          <a:xfrm>
            <a:off x="142736" y="151446"/>
            <a:ext cx="11906530" cy="64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4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738062" y="1349283"/>
            <a:ext cx="7584391" cy="4260170"/>
          </a:xfrm>
          <a:prstGeom prst="rect">
            <a:avLst/>
          </a:prstGeom>
          <a:noFill/>
        </p:spPr>
        <p:txBody>
          <a:bodyPr wrap="square" lIns="89311" tIns="44655" rIns="89311" bIns="44655" rtlCol="0" anchor="t">
            <a:spAutoFit/>
          </a:bodyPr>
          <a:lstStyle/>
          <a:p>
            <a:pPr defTabSz="1200855">
              <a:spcAft>
                <a:spcPts val="1172"/>
              </a:spcAft>
            </a:pPr>
            <a:r>
              <a:rPr lang="cs-CZ" sz="2344" b="1" dirty="0">
                <a:solidFill>
                  <a:srgbClr val="262626"/>
                </a:solidFill>
                <a:latin typeface="Calibri"/>
              </a:rPr>
              <a:t>Administrace:</a:t>
            </a:r>
            <a:r>
              <a:rPr lang="cs-CZ" sz="2344" dirty="0">
                <a:solidFill>
                  <a:srgbClr val="262626"/>
                </a:solidFill>
                <a:latin typeface="Calibri"/>
              </a:rPr>
              <a:t> Státní fond podpory investic</a:t>
            </a:r>
          </a:p>
          <a:p>
            <a:pPr defTabSz="1200855">
              <a:spcAft>
                <a:spcPts val="1172"/>
              </a:spcAft>
            </a:pPr>
            <a:r>
              <a:rPr lang="cs-CZ" sz="2344" b="1" dirty="0">
                <a:solidFill>
                  <a:srgbClr val="262626"/>
                </a:solidFill>
                <a:latin typeface="Calibri"/>
              </a:rPr>
              <a:t>Maximální výše podpory </a:t>
            </a:r>
            <a:r>
              <a:rPr lang="cs-CZ" sz="2344" dirty="0">
                <a:solidFill>
                  <a:srgbClr val="262626"/>
                </a:solidFill>
                <a:latin typeface="Calibri"/>
              </a:rPr>
              <a:t>(součet dotace a úvěru): 50 mil. Kč</a:t>
            </a:r>
          </a:p>
          <a:p>
            <a:pPr defTabSz="1200855">
              <a:spcAft>
                <a:spcPts val="1172"/>
              </a:spcAft>
            </a:pPr>
            <a:r>
              <a:rPr lang="cs-CZ" sz="2344" dirty="0">
                <a:solidFill>
                  <a:srgbClr val="262626"/>
                </a:solidFill>
                <a:latin typeface="Calibri"/>
              </a:rPr>
              <a:t>Dotace odstupňovaná dle typu území dle SRR ČR 21+</a:t>
            </a:r>
          </a:p>
          <a:p>
            <a:pPr defTabSz="1200855">
              <a:spcAft>
                <a:spcPts val="1172"/>
              </a:spcAft>
            </a:pPr>
            <a:r>
              <a:rPr lang="cs-CZ" sz="2344" b="1" dirty="0">
                <a:solidFill>
                  <a:srgbClr val="262626"/>
                </a:solidFill>
                <a:latin typeface="Calibri"/>
              </a:rPr>
              <a:t>Oprávnění žadatelé podpory: </a:t>
            </a:r>
            <a:r>
              <a:rPr lang="cs-CZ" sz="2344" dirty="0">
                <a:solidFill>
                  <a:srgbClr val="262626"/>
                </a:solidFill>
                <a:latin typeface="Calibri"/>
              </a:rPr>
              <a:t>obce a kraje</a:t>
            </a:r>
          </a:p>
          <a:p>
            <a:pPr defTabSz="1200855">
              <a:spcAft>
                <a:spcPts val="1172"/>
              </a:spcAft>
            </a:pPr>
            <a:r>
              <a:rPr lang="cs-CZ" sz="2344" b="1" dirty="0">
                <a:solidFill>
                  <a:srgbClr val="262626"/>
                </a:solidFill>
                <a:latin typeface="Calibri"/>
              </a:rPr>
              <a:t>Podporované aktivity: </a:t>
            </a:r>
            <a:r>
              <a:rPr lang="cs-CZ" sz="2344" dirty="0">
                <a:solidFill>
                  <a:srgbClr val="262626"/>
                </a:solidFill>
                <a:latin typeface="Calibri"/>
              </a:rPr>
              <a:t>demolice, rekonstrukce, výstavba, výkup, zelená úprava okolí. </a:t>
            </a:r>
          </a:p>
          <a:p>
            <a:pPr defTabSz="1200855">
              <a:spcAft>
                <a:spcPts val="1172"/>
              </a:spcAft>
            </a:pPr>
            <a:r>
              <a:rPr lang="cs-CZ" sz="2344" dirty="0">
                <a:solidFill>
                  <a:srgbClr val="262626"/>
                </a:solidFill>
                <a:latin typeface="Calibri"/>
              </a:rPr>
              <a:t>Regenerací vznikne objekt určený pro účely občanského vybavení.</a:t>
            </a:r>
          </a:p>
          <a:p>
            <a:pPr defTabSz="1200855">
              <a:spcAft>
                <a:spcPts val="1172"/>
              </a:spcAft>
            </a:pPr>
            <a:r>
              <a:rPr lang="cs-CZ" sz="2344" b="1" dirty="0">
                <a:solidFill>
                  <a:srgbClr val="262626"/>
                </a:solidFill>
                <a:latin typeface="Calibri"/>
              </a:rPr>
              <a:t>Plánovaná výzva: </a:t>
            </a:r>
            <a:r>
              <a:rPr lang="cs-CZ" sz="2344" dirty="0">
                <a:solidFill>
                  <a:srgbClr val="262626"/>
                </a:solidFill>
                <a:latin typeface="Calibri"/>
              </a:rPr>
              <a:t>2. pol. 2022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738061" y="294317"/>
          <a:ext cx="11029229" cy="79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00855"/>
            <a:fld id="{177AD5F7-9A70-43A8-B2E8-1F114AD105DD}" type="slidenum">
              <a:rPr lang="cs-CZ">
                <a:solidFill>
                  <a:srgbClr val="262626">
                    <a:tint val="75000"/>
                  </a:srgbClr>
                </a:solidFill>
                <a:latin typeface="Calibri"/>
              </a:rPr>
              <a:pPr defTabSz="1200855"/>
              <a:t>8</a:t>
            </a:fld>
            <a:endParaRPr lang="cs-CZ">
              <a:solidFill>
                <a:srgbClr val="262626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53" y="1349283"/>
            <a:ext cx="3331787" cy="44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Aktuální stav přípravy částí v gesci MMR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9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51202"/>
              </p:ext>
            </p:extLst>
          </p:nvPr>
        </p:nvGraphicFramePr>
        <p:xfrm>
          <a:off x="738062" y="1470901"/>
          <a:ext cx="10715877" cy="388932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299568">
                  <a:extLst>
                    <a:ext uri="{9D8B030D-6E8A-4147-A177-3AD203B41FA5}">
                      <a16:colId xmlns:a16="http://schemas.microsoft.com/office/drawing/2014/main" val="94388646"/>
                    </a:ext>
                  </a:extLst>
                </a:gridCol>
                <a:gridCol w="8416309">
                  <a:extLst>
                    <a:ext uri="{9D8B030D-6E8A-4147-A177-3AD203B41FA5}">
                      <a16:colId xmlns:a16="http://schemas.microsoft.com/office/drawing/2014/main" val="2525902854"/>
                    </a:ext>
                  </a:extLst>
                </a:gridCol>
              </a:tblGrid>
              <a:tr h="438242">
                <a:tc>
                  <a:txBody>
                    <a:bodyPr/>
                    <a:lstStyle/>
                    <a:p>
                      <a:r>
                        <a:rPr lang="cs-CZ" sz="2300"/>
                        <a:t>Časový</a:t>
                      </a:r>
                      <a:r>
                        <a:rPr lang="cs-CZ" sz="2300" baseline="0"/>
                        <a:t> horizont</a:t>
                      </a:r>
                      <a:endParaRPr lang="cs-CZ" sz="2300"/>
                    </a:p>
                  </a:txBody>
                  <a:tcPr marL="89311" marR="89311" marT="44655" marB="44655"/>
                </a:tc>
                <a:tc>
                  <a:txBody>
                    <a:bodyPr/>
                    <a:lstStyle/>
                    <a:p>
                      <a:endParaRPr lang="cs-CZ" sz="2300"/>
                    </a:p>
                  </a:txBody>
                  <a:tcPr marL="89311" marR="89311" marT="44655" marB="44655"/>
                </a:tc>
                <a:extLst>
                  <a:ext uri="{0D108BD9-81ED-4DB2-BD59-A6C34878D82A}">
                    <a16:rowId xmlns:a16="http://schemas.microsoft.com/office/drawing/2014/main" val="300923340"/>
                  </a:ext>
                </a:extLst>
              </a:tr>
              <a:tr h="803795">
                <a:tc>
                  <a:txBody>
                    <a:bodyPr/>
                    <a:lstStyle/>
                    <a:p>
                      <a:pPr marL="0" marR="0" lvl="0" indent="0" algn="l" defTabSz="1229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300" dirty="0"/>
                        <a:t>Q1/2022 </a:t>
                      </a:r>
                    </a:p>
                  </a:txBody>
                  <a:tcPr marL="89311" marR="89311" marT="44655" marB="44655"/>
                </a:tc>
                <a:tc>
                  <a:txBody>
                    <a:bodyPr/>
                    <a:lstStyle/>
                    <a:p>
                      <a:pPr marL="0" marR="0" lvl="0" indent="0" algn="l" defTabSz="1229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300"/>
                        <a:t>Příprava implementace na MMR i nastavení procesu implementace vůči MPO – </a:t>
                      </a:r>
                      <a:r>
                        <a:rPr lang="cs-CZ" sz="2300" err="1"/>
                        <a:t>Delivery</a:t>
                      </a:r>
                      <a:r>
                        <a:rPr lang="cs-CZ" sz="2300"/>
                        <a:t> Unit</a:t>
                      </a:r>
                    </a:p>
                  </a:txBody>
                  <a:tcPr marL="89311" marR="89311" marT="44655" marB="44655"/>
                </a:tc>
                <a:extLst>
                  <a:ext uri="{0D108BD9-81ED-4DB2-BD59-A6C34878D82A}">
                    <a16:rowId xmlns:a16="http://schemas.microsoft.com/office/drawing/2014/main" val="3956980175"/>
                  </a:ext>
                </a:extLst>
              </a:tr>
              <a:tr h="438242">
                <a:tc>
                  <a:txBody>
                    <a:bodyPr/>
                    <a:lstStyle/>
                    <a:p>
                      <a:endParaRPr lang="cs-CZ" sz="2300"/>
                    </a:p>
                  </a:txBody>
                  <a:tcPr marL="89311" marR="89311" marT="44655" marB="44655"/>
                </a:tc>
                <a:tc>
                  <a:txBody>
                    <a:bodyPr/>
                    <a:lstStyle/>
                    <a:p>
                      <a:r>
                        <a:rPr lang="cs-CZ" sz="2300"/>
                        <a:t>Věcné </a:t>
                      </a:r>
                      <a:r>
                        <a:rPr lang="cs-CZ" sz="2300" err="1"/>
                        <a:t>dojasnění</a:t>
                      </a:r>
                      <a:r>
                        <a:rPr lang="cs-CZ" sz="2300"/>
                        <a:t> pravidel podpory s Evropskou komisí</a:t>
                      </a:r>
                    </a:p>
                  </a:txBody>
                  <a:tcPr marL="89311" marR="89311" marT="44655" marB="44655"/>
                </a:tc>
                <a:extLst>
                  <a:ext uri="{0D108BD9-81ED-4DB2-BD59-A6C34878D82A}">
                    <a16:rowId xmlns:a16="http://schemas.microsoft.com/office/drawing/2014/main" val="4271463220"/>
                  </a:ext>
                </a:extLst>
              </a:tr>
              <a:tr h="446553">
                <a:tc>
                  <a:txBody>
                    <a:bodyPr/>
                    <a:lstStyle/>
                    <a:p>
                      <a:pPr marL="0" marR="0" lvl="0" indent="0" algn="l" defTabSz="1229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300"/>
                        <a:t>Q1-Q2/2022</a:t>
                      </a:r>
                    </a:p>
                  </a:txBody>
                  <a:tcPr marL="89311" marR="89311" marT="44655" marB="44655"/>
                </a:tc>
                <a:tc>
                  <a:txBody>
                    <a:bodyPr/>
                    <a:lstStyle/>
                    <a:p>
                      <a:r>
                        <a:rPr lang="cs-CZ" sz="2300" dirty="0"/>
                        <a:t>Legislativní</a:t>
                      </a:r>
                      <a:r>
                        <a:rPr lang="cs-CZ" sz="2300" baseline="0" dirty="0"/>
                        <a:t> proces přípravy nařízení vlády/novely nařízení vlády</a:t>
                      </a:r>
                      <a:endParaRPr lang="cs-CZ" sz="2300" dirty="0"/>
                    </a:p>
                  </a:txBody>
                  <a:tcPr marL="89311" marR="89311" marT="44655" marB="44655"/>
                </a:tc>
                <a:extLst>
                  <a:ext uri="{0D108BD9-81ED-4DB2-BD59-A6C34878D82A}">
                    <a16:rowId xmlns:a16="http://schemas.microsoft.com/office/drawing/2014/main" val="2596451189"/>
                  </a:ext>
                </a:extLst>
              </a:tr>
              <a:tr h="438242">
                <a:tc>
                  <a:txBody>
                    <a:bodyPr/>
                    <a:lstStyle/>
                    <a:p>
                      <a:r>
                        <a:rPr lang="cs-CZ" sz="2300" dirty="0"/>
                        <a:t>Q3/2022</a:t>
                      </a:r>
                    </a:p>
                  </a:txBody>
                  <a:tcPr marL="89311" marR="89311" marT="44655" marB="44655"/>
                </a:tc>
                <a:tc>
                  <a:txBody>
                    <a:bodyPr/>
                    <a:lstStyle/>
                    <a:p>
                      <a:r>
                        <a:rPr lang="cs-CZ" sz="2300" dirty="0"/>
                        <a:t>Možné zahájení příjmu </a:t>
                      </a:r>
                      <a:r>
                        <a:rPr lang="cs-CZ" sz="2300" dirty="0" err="1"/>
                        <a:t>předžádostí</a:t>
                      </a:r>
                      <a:r>
                        <a:rPr lang="cs-CZ" sz="2300" dirty="0"/>
                        <a:t> o podporu, bude-li shoda</a:t>
                      </a:r>
                    </a:p>
                  </a:txBody>
                  <a:tcPr marL="89311" marR="89311" marT="44655" marB="44655"/>
                </a:tc>
                <a:extLst>
                  <a:ext uri="{0D108BD9-81ED-4DB2-BD59-A6C34878D82A}">
                    <a16:rowId xmlns:a16="http://schemas.microsoft.com/office/drawing/2014/main" val="109853218"/>
                  </a:ext>
                </a:extLst>
              </a:tr>
              <a:tr h="438242">
                <a:tc>
                  <a:txBody>
                    <a:bodyPr/>
                    <a:lstStyle/>
                    <a:p>
                      <a:r>
                        <a:rPr lang="cs-CZ" sz="2300" dirty="0"/>
                        <a:t>Q3-4/2022</a:t>
                      </a:r>
                    </a:p>
                  </a:txBody>
                  <a:tcPr marL="89311" marR="89311" marT="44655" marB="44655"/>
                </a:tc>
                <a:tc>
                  <a:txBody>
                    <a:bodyPr/>
                    <a:lstStyle/>
                    <a:p>
                      <a:r>
                        <a:rPr lang="cs-CZ" sz="2300" dirty="0"/>
                        <a:t>Spuštění</a:t>
                      </a:r>
                      <a:r>
                        <a:rPr lang="cs-CZ" sz="2300" baseline="0" dirty="0"/>
                        <a:t> podpory – průběžná výzva</a:t>
                      </a:r>
                      <a:endParaRPr lang="cs-CZ" sz="2300" dirty="0"/>
                    </a:p>
                  </a:txBody>
                  <a:tcPr marL="89311" marR="89311" marT="44655" marB="44655"/>
                </a:tc>
                <a:extLst>
                  <a:ext uri="{0D108BD9-81ED-4DB2-BD59-A6C34878D82A}">
                    <a16:rowId xmlns:a16="http://schemas.microsoft.com/office/drawing/2014/main" val="2056307378"/>
                  </a:ext>
                </a:extLst>
              </a:tr>
              <a:tr h="438242">
                <a:tc>
                  <a:txBody>
                    <a:bodyPr/>
                    <a:lstStyle/>
                    <a:p>
                      <a:r>
                        <a:rPr lang="cs-CZ" sz="2300"/>
                        <a:t>Q2/2023</a:t>
                      </a:r>
                    </a:p>
                  </a:txBody>
                  <a:tcPr marL="89311" marR="89311" marT="44655" marB="44655"/>
                </a:tc>
                <a:tc>
                  <a:txBody>
                    <a:bodyPr/>
                    <a:lstStyle/>
                    <a:p>
                      <a:r>
                        <a:rPr lang="cs-CZ" sz="2300"/>
                        <a:t>Ukončení příjmu žádostí</a:t>
                      </a:r>
                    </a:p>
                  </a:txBody>
                  <a:tcPr marL="89311" marR="89311" marT="44655" marB="44655"/>
                </a:tc>
                <a:extLst>
                  <a:ext uri="{0D108BD9-81ED-4DB2-BD59-A6C34878D82A}">
                    <a16:rowId xmlns:a16="http://schemas.microsoft.com/office/drawing/2014/main" val="3683777963"/>
                  </a:ext>
                </a:extLst>
              </a:tr>
              <a:tr h="438242">
                <a:tc>
                  <a:txBody>
                    <a:bodyPr/>
                    <a:lstStyle/>
                    <a:p>
                      <a:r>
                        <a:rPr lang="cs-CZ" sz="2300"/>
                        <a:t>Q4/2025 </a:t>
                      </a:r>
                    </a:p>
                  </a:txBody>
                  <a:tcPr marL="89311" marR="89311" marT="44655" marB="44655"/>
                </a:tc>
                <a:tc>
                  <a:txBody>
                    <a:bodyPr/>
                    <a:lstStyle/>
                    <a:p>
                      <a:r>
                        <a:rPr lang="cs-CZ" sz="2300" dirty="0"/>
                        <a:t>Dokončení realizace projektů podpořených</a:t>
                      </a:r>
                      <a:r>
                        <a:rPr lang="cs-CZ" sz="2300" baseline="0" dirty="0"/>
                        <a:t> z NPO</a:t>
                      </a:r>
                      <a:endParaRPr lang="cs-CZ" sz="2300" dirty="0"/>
                    </a:p>
                  </a:txBody>
                  <a:tcPr marL="89311" marR="89311" marT="44655" marB="44655"/>
                </a:tc>
                <a:extLst>
                  <a:ext uri="{0D108BD9-81ED-4DB2-BD59-A6C34878D82A}">
                    <a16:rowId xmlns:a16="http://schemas.microsoft.com/office/drawing/2014/main" val="3495510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4364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5DBCBE060BD446A5D8A39575C8F28F" ma:contentTypeVersion="11" ma:contentTypeDescription="Create a new document." ma:contentTypeScope="" ma:versionID="d5903df6fa0d6bfb68bba88c3df694cf">
  <xsd:schema xmlns:xsd="http://www.w3.org/2001/XMLSchema" xmlns:xs="http://www.w3.org/2001/XMLSchema" xmlns:p="http://schemas.microsoft.com/office/2006/metadata/properties" xmlns:ns3="aec5386a-9968-46c2-b8d1-1d4deedbfacc" xmlns:ns4="f9892ee3-5963-4612-a4fa-687de9519b5b" targetNamespace="http://schemas.microsoft.com/office/2006/metadata/properties" ma:root="true" ma:fieldsID="59b3f7f980a788abdf17863b9456fe96" ns3:_="" ns4:_="">
    <xsd:import namespace="aec5386a-9968-46c2-b8d1-1d4deedbfacc"/>
    <xsd:import namespace="f9892ee3-5963-4612-a4fa-687de9519b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5386a-9968-46c2-b8d1-1d4deedbfa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92ee3-5963-4612-a4fa-687de9519b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00B31A-44B5-49AB-892B-5B5E4370E3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536A7A-E901-4581-AE22-918108B65F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c5386a-9968-46c2-b8d1-1d4deedbfacc"/>
    <ds:schemaRef ds:uri="f9892ee3-5963-4612-a4fa-687de9519b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1C31D-FCA2-4AFA-90CD-0A21B805937E}">
  <ds:schemaRefs>
    <ds:schemaRef ds:uri="http://schemas.microsoft.com/office/2006/documentManagement/types"/>
    <ds:schemaRef ds:uri="f9892ee3-5963-4612-a4fa-687de9519b5b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ec5386a-9968-46c2-b8d1-1d4deedbfa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509</Words>
  <Application>Microsoft Office PowerPoint</Application>
  <PresentationFormat>Širokoúhlá obrazovka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Revitalizace brownfields  v NPO </vt:lpstr>
      <vt:lpstr>Komponenta 2.8 Regenerace území se starou stavební zátěží (brownfieldů)</vt:lpstr>
      <vt:lpstr>Obecné podmínky vyplývající z podmínek RRF</vt:lpstr>
      <vt:lpstr>Oblasti v řešení s Evropskou komisí  </vt:lpstr>
      <vt:lpstr>Územní zacílení Národního plánu obnovy</vt:lpstr>
      <vt:lpstr>Prezentace aplikace PowerPoint</vt:lpstr>
      <vt:lpstr>Prezentace aplikace PowerPoint</vt:lpstr>
      <vt:lpstr>Prezentace aplikace PowerPoint</vt:lpstr>
      <vt:lpstr>Aktuální stav přípravy částí v gesci MMR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Daněk Miroslav</dc:creator>
  <cp:lastModifiedBy>Daněk Miroslav</cp:lastModifiedBy>
  <cp:revision>1</cp:revision>
  <dcterms:created xsi:type="dcterms:W3CDTF">2022-01-30T21:31:26Z</dcterms:created>
  <dcterms:modified xsi:type="dcterms:W3CDTF">2022-02-02T10:31:24Z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0x0101000C5DBCBE060BD446A5D8A39575C8F28F</vt:lpwstr>
  </property>
</Properties>
</file>