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at" ContentType="image/jpeg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72" r:id="rId6"/>
    <p:sldMasterId id="2147483690" r:id="rId7"/>
  </p:sldMasterIdLst>
  <p:notesMasterIdLst>
    <p:notesMasterId r:id="rId30"/>
  </p:notesMasterIdLst>
  <p:handoutMasterIdLst>
    <p:handoutMasterId r:id="rId31"/>
  </p:handoutMasterIdLst>
  <p:sldIdLst>
    <p:sldId id="2145706404" r:id="rId8"/>
    <p:sldId id="2145706353" r:id="rId9"/>
    <p:sldId id="2145706456" r:id="rId10"/>
    <p:sldId id="2145706405" r:id="rId11"/>
    <p:sldId id="2145706407" r:id="rId12"/>
    <p:sldId id="2145706400" r:id="rId13"/>
    <p:sldId id="2145706408" r:id="rId14"/>
    <p:sldId id="2145706455" r:id="rId15"/>
    <p:sldId id="2145706420" r:id="rId16"/>
    <p:sldId id="2145706452" r:id="rId17"/>
    <p:sldId id="2145706429" r:id="rId18"/>
    <p:sldId id="2145706436" r:id="rId19"/>
    <p:sldId id="2145706437" r:id="rId20"/>
    <p:sldId id="2145706448" r:id="rId21"/>
    <p:sldId id="368" r:id="rId22"/>
    <p:sldId id="369" r:id="rId23"/>
    <p:sldId id="373" r:id="rId24"/>
    <p:sldId id="374" r:id="rId25"/>
    <p:sldId id="279" r:id="rId26"/>
    <p:sldId id="276" r:id="rId27"/>
    <p:sldId id="2145706450" r:id="rId28"/>
    <p:sldId id="2145706378" r:id="rId29"/>
  </p:sldIdLst>
  <p:sldSz cx="9144000" cy="5143500" type="screen16x9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6">
          <p15:clr>
            <a:srgbClr val="A4A3A4"/>
          </p15:clr>
        </p15:guide>
        <p15:guide id="7" pos="1497">
          <p15:clr>
            <a:srgbClr val="A4A3A4"/>
          </p15:clr>
        </p15:guide>
        <p15:guide id="8" pos="3218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ronza Martin" initials="HM" lastIdx="1" clrIdx="0">
    <p:extLst>
      <p:ext uri="{19B8F6BF-5375-455C-9EA6-DF929625EA0E}">
        <p15:presenceInfo xmlns:p15="http://schemas.microsoft.com/office/powerpoint/2012/main" userId="Hronza Martin" providerId="None"/>
      </p:ext>
    </p:extLst>
  </p:cmAuthor>
  <p:cmAuthor id="2" name="Josef Mraštík" initials="JM" lastIdx="2" clrIdx="1">
    <p:extLst>
      <p:ext uri="{19B8F6BF-5375-455C-9EA6-DF929625EA0E}">
        <p15:presenceInfo xmlns:p15="http://schemas.microsoft.com/office/powerpoint/2012/main" userId="c39828db7a56df91" providerId="Windows Live"/>
      </p:ext>
    </p:extLst>
  </p:cmAuthor>
  <p:cmAuthor id="3" name="Nečasová Jana" initials="NJ" lastIdx="1" clrIdx="2">
    <p:extLst>
      <p:ext uri="{19B8F6BF-5375-455C-9EA6-DF929625EA0E}">
        <p15:presenceInfo xmlns:p15="http://schemas.microsoft.com/office/powerpoint/2012/main" userId="Nečasová J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B9E0F7"/>
    <a:srgbClr val="13B5EA"/>
    <a:srgbClr val="F4A3A7"/>
    <a:srgbClr val="F3F9FD"/>
    <a:srgbClr val="E6F3FC"/>
    <a:srgbClr val="ADB3B8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 autoAdjust="0"/>
    <p:restoredTop sz="70919" autoAdjust="0"/>
  </p:normalViewPr>
  <p:slideViewPr>
    <p:cSldViewPr snapToGrid="0" snapToObjects="1">
      <p:cViewPr varScale="1">
        <p:scale>
          <a:sx n="108" d="100"/>
          <a:sy n="108" d="100"/>
        </p:scale>
        <p:origin x="1908" y="78"/>
      </p:cViewPr>
      <p:guideLst>
        <p:guide orient="horz" pos="223"/>
        <p:guide orient="horz" pos="2857"/>
        <p:guide orient="horz" pos="2634"/>
        <p:guide pos="5532"/>
        <p:guide pos="229"/>
        <p:guide pos="1726"/>
        <p:guide pos="1497"/>
        <p:guide pos="3218"/>
        <p:guide pos="29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2310" y="11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70-4E3E-A4FA-1C602605D45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70-4E3E-A4FA-1C602605D45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70-4E3E-A4FA-1C602605D45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70-4E3E-A4FA-1C602605D454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70-4E3E-A4FA-1C602605D454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670-4E3E-A4FA-1C602605D454}"/>
              </c:ext>
            </c:extLst>
          </c:dPt>
          <c:dLbls>
            <c:dLbl>
              <c:idx val="0"/>
              <c:layout>
                <c:manualLayout>
                  <c:x val="1.0923987442746128E-2"/>
                  <c:y val="2.8391384558083235E-2"/>
                </c:manualLayout>
              </c:layout>
              <c:tx>
                <c:rich>
                  <a:bodyPr/>
                  <a:lstStyle/>
                  <a:p>
                    <a:fld id="{D77D76C5-DA21-42E2-9186-11791C15A735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12ED7682-3638-41D9-B21D-F4ED48D12D22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670-4E3E-A4FA-1C602605D454}"/>
                </c:ext>
              </c:extLst>
            </c:dLbl>
            <c:dLbl>
              <c:idx val="1"/>
              <c:layout>
                <c:manualLayout>
                  <c:x val="-7.1237712932942206E-3"/>
                  <c:y val="-1.3371044805652064E-2"/>
                </c:manualLayout>
              </c:layout>
              <c:tx>
                <c:rich>
                  <a:bodyPr/>
                  <a:lstStyle/>
                  <a:p>
                    <a:fld id="{DDF9B393-16C1-421E-832C-987E9A022E8A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E5A0ED82-A38D-4252-A80C-68C4B4311B90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670-4E3E-A4FA-1C602605D454}"/>
                </c:ext>
              </c:extLst>
            </c:dLbl>
            <c:dLbl>
              <c:idx val="2"/>
              <c:layout>
                <c:manualLayout>
                  <c:x val="-5.8772065256548814E-5"/>
                  <c:y val="7.5227170883018779E-2"/>
                </c:manualLayout>
              </c:layout>
              <c:tx>
                <c:rich>
                  <a:bodyPr/>
                  <a:lstStyle/>
                  <a:p>
                    <a:fld id="{53463C1E-0096-4C3F-B7AD-461990EAA02B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8C259167-EC58-4C6B-8F61-4B126FC214C8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670-4E3E-A4FA-1C602605D454}"/>
                </c:ext>
              </c:extLst>
            </c:dLbl>
            <c:dLbl>
              <c:idx val="3"/>
              <c:layout>
                <c:manualLayout>
                  <c:x val="-2.3785984783739954E-2"/>
                  <c:y val="2.6964585338656265E-2"/>
                </c:manualLayout>
              </c:layout>
              <c:tx>
                <c:rich>
                  <a:bodyPr/>
                  <a:lstStyle/>
                  <a:p>
                    <a:fld id="{02F766D1-4449-42BC-A9BE-AB144C7F806F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EEE7AE06-9C89-4E66-8A6F-31D8479D05F6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670-4E3E-A4FA-1C602605D454}"/>
                </c:ext>
              </c:extLst>
            </c:dLbl>
            <c:dLbl>
              <c:idx val="4"/>
              <c:layout>
                <c:manualLayout>
                  <c:x val="-2.4821799590535987E-2"/>
                  <c:y val="1.2479762674956211E-2"/>
                </c:manualLayout>
              </c:layout>
              <c:tx>
                <c:rich>
                  <a:bodyPr/>
                  <a:lstStyle/>
                  <a:p>
                    <a:fld id="{0FF1E897-176F-456B-86F7-651F9446156B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D44B2C84-B3F3-4BCF-922A-B92540720C64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670-4E3E-A4FA-1C602605D454}"/>
                </c:ext>
              </c:extLst>
            </c:dLbl>
            <c:dLbl>
              <c:idx val="5"/>
              <c:layout>
                <c:manualLayout>
                  <c:x val="-6.5032988821404597E-2"/>
                  <c:y val="-7.1574960945513078E-2"/>
                </c:manualLayout>
              </c:layout>
              <c:tx>
                <c:rich>
                  <a:bodyPr/>
                  <a:lstStyle/>
                  <a:p>
                    <a:fld id="{85F2C48C-7771-446F-A279-345FF3AF2202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28381C86-C71D-41F0-AFF1-A39C37F09481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0670-4E3E-A4FA-1C602605D4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List1!$A$2:$A$7</c:f>
              <c:strCache>
                <c:ptCount val="6"/>
                <c:pt idx="0">
                  <c:v>1. Digitální transformace</c:v>
                </c:pt>
                <c:pt idx="1">
                  <c:v>2. Fyzická infrastruktura a zelená tranzice</c:v>
                </c:pt>
                <c:pt idx="2">
                  <c:v>3. Vzdělávání a trh práce</c:v>
                </c:pt>
                <c:pt idx="3">
                  <c:v>4. Instituce a regulace a podpora podnikání v reakci na COVID-19</c:v>
                </c:pt>
                <c:pt idx="4">
                  <c:v>5. Výzkum, vývoj a inovace</c:v>
                </c:pt>
                <c:pt idx="5">
                  <c:v>6. Zdraví a odolnost obyvatel</c:v>
                </c:pt>
              </c:strCache>
            </c:strRef>
          </c:cat>
          <c:val>
            <c:numRef>
              <c:f>List1!$C$2:$C$7</c:f>
              <c:numCache>
                <c:formatCode>0.00%</c:formatCode>
                <c:ptCount val="6"/>
                <c:pt idx="0">
                  <c:v>0.14599999999999999</c:v>
                </c:pt>
                <c:pt idx="1">
                  <c:v>0.44700000000000001</c:v>
                </c:pt>
                <c:pt idx="2">
                  <c:v>0.215</c:v>
                </c:pt>
                <c:pt idx="3">
                  <c:v>5.7000000000000002E-2</c:v>
                </c:pt>
                <c:pt idx="4">
                  <c:v>6.9000000000000006E-2</c:v>
                </c:pt>
                <c:pt idx="5">
                  <c:v>6.5000000000000002E-2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List1!$A$2:$A$7</c15:f>
                <c15:dlblRangeCache>
                  <c:ptCount val="6"/>
                  <c:pt idx="0">
                    <c:v>1. Digitální transformace</c:v>
                  </c:pt>
                  <c:pt idx="1">
                    <c:v>2. Fyzická infrastruktura a zelená tranzice</c:v>
                  </c:pt>
                  <c:pt idx="2">
                    <c:v>3. Vzdělávání a trh práce</c:v>
                  </c:pt>
                  <c:pt idx="3">
                    <c:v>4. Instituce a regulace a podpora podnikání v reakci na COVID-19</c:v>
                  </c:pt>
                  <c:pt idx="4">
                    <c:v>5. Výzkum, vývoj a inovace</c:v>
                  </c:pt>
                  <c:pt idx="5">
                    <c:v>6. Zdraví a odolnost obyvatel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0670-4E3E-A4FA-1C602605D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34769-14B4-44E6-A102-F390FA7C72F1}" type="doc">
      <dgm:prSet loTypeId="urn:microsoft.com/office/officeart/2005/8/layout/pyramid1" loCatId="pyramid" qsTypeId="urn:microsoft.com/office/officeart/2005/8/quickstyle/simple5" qsCatId="simple" csTypeId="urn:microsoft.com/office/officeart/2005/8/colors/accent0_3" csCatId="mainScheme" phldr="1"/>
      <dgm:spPr/>
    </dgm:pt>
    <dgm:pt modelId="{C0617B8F-F741-4BCA-A832-CD1C709B88DC}">
      <dgm:prSet phldrT="[Text]" custT="1"/>
      <dgm:spPr/>
      <dgm:t>
        <a:bodyPr/>
        <a:lstStyle/>
        <a:p>
          <a:r>
            <a:rPr lang="cs-CZ" sz="1800" b="0" dirty="0">
              <a:solidFill>
                <a:schemeClr val="bg1"/>
              </a:solidFill>
            </a:rPr>
            <a:t>ŘV</a:t>
          </a:r>
        </a:p>
      </dgm:t>
    </dgm:pt>
    <dgm:pt modelId="{D4278AC7-EE7D-4DA7-8C36-DAE59B916209}" type="parTrans" cxnId="{0CA05709-A80C-4DE6-87F6-4A1FE3A5428A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EA60F11A-9691-459C-9775-EC5989E670DE}" type="sibTrans" cxnId="{0CA05709-A80C-4DE6-87F6-4A1FE3A5428A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61AF9D77-F773-44EF-85C3-A5D9997D1BFA}">
      <dgm:prSet phldrT="[Text]"/>
      <dgm:spPr/>
      <dgm:t>
        <a:bodyPr/>
        <a:lstStyle/>
        <a:p>
          <a:r>
            <a:rPr lang="cs-CZ">
              <a:solidFill>
                <a:schemeClr val="bg1"/>
              </a:solidFill>
            </a:rPr>
            <a:t>Vlastníci komponent</a:t>
          </a:r>
          <a:endParaRPr lang="cs-CZ" dirty="0">
            <a:solidFill>
              <a:schemeClr val="bg1"/>
            </a:solidFill>
          </a:endParaRPr>
        </a:p>
      </dgm:t>
    </dgm:pt>
    <dgm:pt modelId="{7F6FBF7D-9C55-4CE8-B985-FBA902788C29}" type="parTrans" cxnId="{5371C3FC-E89C-4A08-A36C-DB99D59714E9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23450216-69F8-4526-B90C-D330B9E74973}" type="sibTrans" cxnId="{5371C3FC-E89C-4A08-A36C-DB99D59714E9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8AB3AD3E-EE3A-4BFF-9F4E-6D3C230B0CDB}">
      <dgm:prSet phldrT="[Text]"/>
      <dgm:spPr/>
      <dgm:t>
        <a:bodyPr/>
        <a:lstStyle/>
        <a:p>
          <a:r>
            <a:rPr lang="cs-CZ">
              <a:solidFill>
                <a:schemeClr val="bg1"/>
              </a:solidFill>
            </a:rPr>
            <a:t>Implementační subjekty</a:t>
          </a:r>
          <a:endParaRPr lang="cs-CZ" dirty="0">
            <a:solidFill>
              <a:schemeClr val="bg1"/>
            </a:solidFill>
          </a:endParaRPr>
        </a:p>
      </dgm:t>
    </dgm:pt>
    <dgm:pt modelId="{59337C44-279F-407D-9A68-FF23E2A826C5}" type="parTrans" cxnId="{4CEE9113-E1B0-4314-8D3D-5D73E0A963BE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E1F0F6EB-D97F-44DB-9CB2-EA9EB2E693F2}" type="sibTrans" cxnId="{4CEE9113-E1B0-4314-8D3D-5D73E0A963BE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57AE9981-B497-4A1D-B240-E52ACAEF5AA8}">
      <dgm:prSet/>
      <dgm:spPr/>
      <dgm:t>
        <a:bodyPr/>
        <a:lstStyle/>
        <a:p>
          <a:r>
            <a:rPr lang="cs-CZ">
              <a:solidFill>
                <a:schemeClr val="bg1"/>
              </a:solidFill>
            </a:rPr>
            <a:t>Příjemci podpory</a:t>
          </a:r>
          <a:endParaRPr lang="cs-CZ" dirty="0">
            <a:solidFill>
              <a:schemeClr val="bg1"/>
            </a:solidFill>
          </a:endParaRPr>
        </a:p>
      </dgm:t>
    </dgm:pt>
    <dgm:pt modelId="{A6121BB6-1859-4F7A-819A-70D939349B26}" type="parTrans" cxnId="{F145E3D3-35AB-4D51-B665-134CBAD03282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553B50F1-446C-49A1-8D77-C2542770B5BC}" type="sibTrans" cxnId="{F145E3D3-35AB-4D51-B665-134CBAD03282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A5C09294-5B23-4EB2-A417-ECB35D780109}">
      <dgm:prSet/>
      <dgm:spPr/>
      <dgm:t>
        <a:bodyPr/>
        <a:lstStyle/>
        <a:p>
          <a:r>
            <a:rPr lang="cs-CZ" dirty="0" err="1">
              <a:solidFill>
                <a:schemeClr val="bg1"/>
              </a:solidFill>
            </a:rPr>
            <a:t>Delivery</a:t>
          </a:r>
          <a:r>
            <a:rPr lang="cs-CZ" dirty="0">
              <a:solidFill>
                <a:schemeClr val="bg1"/>
              </a:solidFill>
            </a:rPr>
            <a:t> unit - MPO</a:t>
          </a:r>
        </a:p>
      </dgm:t>
    </dgm:pt>
    <dgm:pt modelId="{BCD67FBA-1A28-464B-8856-27BE4CE7C8A7}" type="parTrans" cxnId="{42CAB65F-5430-448A-B0E4-3ABFEB089299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1FA852D7-B01B-44C7-BE58-6E8E6472359E}" type="sibTrans" cxnId="{42CAB65F-5430-448A-B0E4-3ABFEB089299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7ED591AC-0AB7-415F-9B96-E30CD920D1F3}" type="pres">
      <dgm:prSet presAssocID="{F6534769-14B4-44E6-A102-F390FA7C72F1}" presName="Name0" presStyleCnt="0">
        <dgm:presLayoutVars>
          <dgm:dir/>
          <dgm:animLvl val="lvl"/>
          <dgm:resizeHandles val="exact"/>
        </dgm:presLayoutVars>
      </dgm:prSet>
      <dgm:spPr/>
    </dgm:pt>
    <dgm:pt modelId="{3A3FD11B-8EEB-4D83-8010-679C1D35E393}" type="pres">
      <dgm:prSet presAssocID="{C0617B8F-F741-4BCA-A832-CD1C709B88DC}" presName="Name8" presStyleCnt="0"/>
      <dgm:spPr/>
    </dgm:pt>
    <dgm:pt modelId="{2B60D182-3507-4902-9D9E-0A58FDB076AF}" type="pres">
      <dgm:prSet presAssocID="{C0617B8F-F741-4BCA-A832-CD1C709B88DC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075042-E147-464F-B8C0-77C17FE044BE}" type="pres">
      <dgm:prSet presAssocID="{C0617B8F-F741-4BCA-A832-CD1C709B88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D1A2C8-2531-48F1-B06C-3216D1C53810}" type="pres">
      <dgm:prSet presAssocID="{A5C09294-5B23-4EB2-A417-ECB35D780109}" presName="Name8" presStyleCnt="0"/>
      <dgm:spPr/>
    </dgm:pt>
    <dgm:pt modelId="{2ABDA9FE-1856-4D77-81C2-09F673DE5E6E}" type="pres">
      <dgm:prSet presAssocID="{A5C09294-5B23-4EB2-A417-ECB35D780109}" presName="level" presStyleLbl="node1" presStyleIdx="1" presStyleCnt="5" custLinFactNeighborY="116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E331FC-724A-4C38-816B-0A6FEAA516B1}" type="pres">
      <dgm:prSet presAssocID="{A5C09294-5B23-4EB2-A417-ECB35D7801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819772-B111-41DA-B70A-D8D2320F2D06}" type="pres">
      <dgm:prSet presAssocID="{61AF9D77-F773-44EF-85C3-A5D9997D1BFA}" presName="Name8" presStyleCnt="0"/>
      <dgm:spPr/>
    </dgm:pt>
    <dgm:pt modelId="{051299C9-F363-407B-95EC-547B9606502A}" type="pres">
      <dgm:prSet presAssocID="{61AF9D77-F773-44EF-85C3-A5D9997D1BFA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7D4D6A-CC62-481B-90C4-F38404E1714F}" type="pres">
      <dgm:prSet presAssocID="{61AF9D77-F773-44EF-85C3-A5D9997D1B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6DCAFD-1616-49BD-8B52-0813EE7A72FC}" type="pres">
      <dgm:prSet presAssocID="{8AB3AD3E-EE3A-4BFF-9F4E-6D3C230B0CDB}" presName="Name8" presStyleCnt="0"/>
      <dgm:spPr/>
    </dgm:pt>
    <dgm:pt modelId="{DEE85805-CC83-45A0-99F5-26793422E7F1}" type="pres">
      <dgm:prSet presAssocID="{8AB3AD3E-EE3A-4BFF-9F4E-6D3C230B0CD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7B9723-0E30-46AE-9666-F0BEA8A80E84}" type="pres">
      <dgm:prSet presAssocID="{8AB3AD3E-EE3A-4BFF-9F4E-6D3C230B0C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9E9CDA-FCEF-4847-A341-2BC83824BE2B}" type="pres">
      <dgm:prSet presAssocID="{57AE9981-B497-4A1D-B240-E52ACAEF5AA8}" presName="Name8" presStyleCnt="0"/>
      <dgm:spPr/>
    </dgm:pt>
    <dgm:pt modelId="{AFAC4B93-4022-4D4C-9C7F-20BA9DCAF0A7}" type="pres">
      <dgm:prSet presAssocID="{57AE9981-B497-4A1D-B240-E52ACAEF5AA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CB04F7-470C-4145-ADD4-D9C94FC819A3}" type="pres">
      <dgm:prSet presAssocID="{57AE9981-B497-4A1D-B240-E52ACAEF5A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B66556D-47A0-4114-AE43-BE5D60F8B24C}" type="presOf" srcId="{A5C09294-5B23-4EB2-A417-ECB35D780109}" destId="{2ABDA9FE-1856-4D77-81C2-09F673DE5E6E}" srcOrd="0" destOrd="0" presId="urn:microsoft.com/office/officeart/2005/8/layout/pyramid1"/>
    <dgm:cxn modelId="{1E92C5B9-032F-4C16-BC6C-8348A31DFF4B}" type="presOf" srcId="{8AB3AD3E-EE3A-4BFF-9F4E-6D3C230B0CDB}" destId="{957B9723-0E30-46AE-9666-F0BEA8A80E84}" srcOrd="1" destOrd="0" presId="urn:microsoft.com/office/officeart/2005/8/layout/pyramid1"/>
    <dgm:cxn modelId="{7985B117-4920-46A6-AC9B-E610D188A022}" type="presOf" srcId="{61AF9D77-F773-44EF-85C3-A5D9997D1BFA}" destId="{BE7D4D6A-CC62-481B-90C4-F38404E1714F}" srcOrd="1" destOrd="0" presId="urn:microsoft.com/office/officeart/2005/8/layout/pyramid1"/>
    <dgm:cxn modelId="{947B433B-6747-4DB5-B9A1-94AB3F24EBA1}" type="presOf" srcId="{A5C09294-5B23-4EB2-A417-ECB35D780109}" destId="{AAE331FC-724A-4C38-816B-0A6FEAA516B1}" srcOrd="1" destOrd="0" presId="urn:microsoft.com/office/officeart/2005/8/layout/pyramid1"/>
    <dgm:cxn modelId="{7D96A560-0DC2-406B-B52D-71483F341B9D}" type="presOf" srcId="{57AE9981-B497-4A1D-B240-E52ACAEF5AA8}" destId="{AFCB04F7-470C-4145-ADD4-D9C94FC819A3}" srcOrd="1" destOrd="0" presId="urn:microsoft.com/office/officeart/2005/8/layout/pyramid1"/>
    <dgm:cxn modelId="{42CAB65F-5430-448A-B0E4-3ABFEB089299}" srcId="{F6534769-14B4-44E6-A102-F390FA7C72F1}" destId="{A5C09294-5B23-4EB2-A417-ECB35D780109}" srcOrd="1" destOrd="0" parTransId="{BCD67FBA-1A28-464B-8856-27BE4CE7C8A7}" sibTransId="{1FA852D7-B01B-44C7-BE58-6E8E6472359E}"/>
    <dgm:cxn modelId="{FCB1509A-85CA-4ABC-A96E-41FF432045B1}" type="presOf" srcId="{F6534769-14B4-44E6-A102-F390FA7C72F1}" destId="{7ED591AC-0AB7-415F-9B96-E30CD920D1F3}" srcOrd="0" destOrd="0" presId="urn:microsoft.com/office/officeart/2005/8/layout/pyramid1"/>
    <dgm:cxn modelId="{8098D558-2CB3-442C-BA14-F0A974B562CA}" type="presOf" srcId="{61AF9D77-F773-44EF-85C3-A5D9997D1BFA}" destId="{051299C9-F363-407B-95EC-547B9606502A}" srcOrd="0" destOrd="0" presId="urn:microsoft.com/office/officeart/2005/8/layout/pyramid1"/>
    <dgm:cxn modelId="{90AFCCEE-46BE-42DC-87FD-B5D5E27909BF}" type="presOf" srcId="{C0617B8F-F741-4BCA-A832-CD1C709B88DC}" destId="{00075042-E147-464F-B8C0-77C17FE044BE}" srcOrd="1" destOrd="0" presId="urn:microsoft.com/office/officeart/2005/8/layout/pyramid1"/>
    <dgm:cxn modelId="{4CEE9113-E1B0-4314-8D3D-5D73E0A963BE}" srcId="{F6534769-14B4-44E6-A102-F390FA7C72F1}" destId="{8AB3AD3E-EE3A-4BFF-9F4E-6D3C230B0CDB}" srcOrd="3" destOrd="0" parTransId="{59337C44-279F-407D-9A68-FF23E2A826C5}" sibTransId="{E1F0F6EB-D97F-44DB-9CB2-EA9EB2E693F2}"/>
    <dgm:cxn modelId="{0CA05709-A80C-4DE6-87F6-4A1FE3A5428A}" srcId="{F6534769-14B4-44E6-A102-F390FA7C72F1}" destId="{C0617B8F-F741-4BCA-A832-CD1C709B88DC}" srcOrd="0" destOrd="0" parTransId="{D4278AC7-EE7D-4DA7-8C36-DAE59B916209}" sibTransId="{EA60F11A-9691-459C-9775-EC5989E670DE}"/>
    <dgm:cxn modelId="{C5B82F6F-DF3A-4389-AEB9-C6060D4E08ED}" type="presOf" srcId="{8AB3AD3E-EE3A-4BFF-9F4E-6D3C230B0CDB}" destId="{DEE85805-CC83-45A0-99F5-26793422E7F1}" srcOrd="0" destOrd="0" presId="urn:microsoft.com/office/officeart/2005/8/layout/pyramid1"/>
    <dgm:cxn modelId="{5371C3FC-E89C-4A08-A36C-DB99D59714E9}" srcId="{F6534769-14B4-44E6-A102-F390FA7C72F1}" destId="{61AF9D77-F773-44EF-85C3-A5D9997D1BFA}" srcOrd="2" destOrd="0" parTransId="{7F6FBF7D-9C55-4CE8-B985-FBA902788C29}" sibTransId="{23450216-69F8-4526-B90C-D330B9E74973}"/>
    <dgm:cxn modelId="{C61D9602-E2B0-41EB-8E8F-668E50427C26}" type="presOf" srcId="{57AE9981-B497-4A1D-B240-E52ACAEF5AA8}" destId="{AFAC4B93-4022-4D4C-9C7F-20BA9DCAF0A7}" srcOrd="0" destOrd="0" presId="urn:microsoft.com/office/officeart/2005/8/layout/pyramid1"/>
    <dgm:cxn modelId="{F145E3D3-35AB-4D51-B665-134CBAD03282}" srcId="{F6534769-14B4-44E6-A102-F390FA7C72F1}" destId="{57AE9981-B497-4A1D-B240-E52ACAEF5AA8}" srcOrd="4" destOrd="0" parTransId="{A6121BB6-1859-4F7A-819A-70D939349B26}" sibTransId="{553B50F1-446C-49A1-8D77-C2542770B5BC}"/>
    <dgm:cxn modelId="{4C725F7E-740A-4B4C-93A9-391BAB5D9079}" type="presOf" srcId="{C0617B8F-F741-4BCA-A832-CD1C709B88DC}" destId="{2B60D182-3507-4902-9D9E-0A58FDB076AF}" srcOrd="0" destOrd="0" presId="urn:microsoft.com/office/officeart/2005/8/layout/pyramid1"/>
    <dgm:cxn modelId="{A204E8A5-77ED-455B-8F66-C636F4F7B505}" type="presParOf" srcId="{7ED591AC-0AB7-415F-9B96-E30CD920D1F3}" destId="{3A3FD11B-8EEB-4D83-8010-679C1D35E393}" srcOrd="0" destOrd="0" presId="urn:microsoft.com/office/officeart/2005/8/layout/pyramid1"/>
    <dgm:cxn modelId="{B30AA9C3-BD3E-4331-9854-AA7BFFC746CD}" type="presParOf" srcId="{3A3FD11B-8EEB-4D83-8010-679C1D35E393}" destId="{2B60D182-3507-4902-9D9E-0A58FDB076AF}" srcOrd="0" destOrd="0" presId="urn:microsoft.com/office/officeart/2005/8/layout/pyramid1"/>
    <dgm:cxn modelId="{1D89B51F-D901-428C-A24B-2B3CD270455C}" type="presParOf" srcId="{3A3FD11B-8EEB-4D83-8010-679C1D35E393}" destId="{00075042-E147-464F-B8C0-77C17FE044BE}" srcOrd="1" destOrd="0" presId="urn:microsoft.com/office/officeart/2005/8/layout/pyramid1"/>
    <dgm:cxn modelId="{92CE3E73-D56C-4A52-8931-C511A96578B5}" type="presParOf" srcId="{7ED591AC-0AB7-415F-9B96-E30CD920D1F3}" destId="{62D1A2C8-2531-48F1-B06C-3216D1C53810}" srcOrd="1" destOrd="0" presId="urn:microsoft.com/office/officeart/2005/8/layout/pyramid1"/>
    <dgm:cxn modelId="{DA83E62F-8AD0-4A51-98B9-6D63505E8DE4}" type="presParOf" srcId="{62D1A2C8-2531-48F1-B06C-3216D1C53810}" destId="{2ABDA9FE-1856-4D77-81C2-09F673DE5E6E}" srcOrd="0" destOrd="0" presId="urn:microsoft.com/office/officeart/2005/8/layout/pyramid1"/>
    <dgm:cxn modelId="{ECED078F-C875-4641-BBE4-A9ADD5355537}" type="presParOf" srcId="{62D1A2C8-2531-48F1-B06C-3216D1C53810}" destId="{AAE331FC-724A-4C38-816B-0A6FEAA516B1}" srcOrd="1" destOrd="0" presId="urn:microsoft.com/office/officeart/2005/8/layout/pyramid1"/>
    <dgm:cxn modelId="{256E4401-30BE-423B-A670-A270E45D0271}" type="presParOf" srcId="{7ED591AC-0AB7-415F-9B96-E30CD920D1F3}" destId="{05819772-B111-41DA-B70A-D8D2320F2D06}" srcOrd="2" destOrd="0" presId="urn:microsoft.com/office/officeart/2005/8/layout/pyramid1"/>
    <dgm:cxn modelId="{A2F0C920-325D-4681-8735-8F7B5F9D2BDE}" type="presParOf" srcId="{05819772-B111-41DA-B70A-D8D2320F2D06}" destId="{051299C9-F363-407B-95EC-547B9606502A}" srcOrd="0" destOrd="0" presId="urn:microsoft.com/office/officeart/2005/8/layout/pyramid1"/>
    <dgm:cxn modelId="{D73A60FF-7C60-4A78-AF6E-CD49AD09539E}" type="presParOf" srcId="{05819772-B111-41DA-B70A-D8D2320F2D06}" destId="{BE7D4D6A-CC62-481B-90C4-F38404E1714F}" srcOrd="1" destOrd="0" presId="urn:microsoft.com/office/officeart/2005/8/layout/pyramid1"/>
    <dgm:cxn modelId="{B68D187E-AC6E-4FCD-9C43-57700B5FF2DC}" type="presParOf" srcId="{7ED591AC-0AB7-415F-9B96-E30CD920D1F3}" destId="{4D6DCAFD-1616-49BD-8B52-0813EE7A72FC}" srcOrd="3" destOrd="0" presId="urn:microsoft.com/office/officeart/2005/8/layout/pyramid1"/>
    <dgm:cxn modelId="{29E72DBD-C60A-4384-A11E-AC8320D21099}" type="presParOf" srcId="{4D6DCAFD-1616-49BD-8B52-0813EE7A72FC}" destId="{DEE85805-CC83-45A0-99F5-26793422E7F1}" srcOrd="0" destOrd="0" presId="urn:microsoft.com/office/officeart/2005/8/layout/pyramid1"/>
    <dgm:cxn modelId="{08DBB736-68D0-4DF6-9A92-1D50274B5A4C}" type="presParOf" srcId="{4D6DCAFD-1616-49BD-8B52-0813EE7A72FC}" destId="{957B9723-0E30-46AE-9666-F0BEA8A80E84}" srcOrd="1" destOrd="0" presId="urn:microsoft.com/office/officeart/2005/8/layout/pyramid1"/>
    <dgm:cxn modelId="{7248D695-8B2C-475F-B85F-18B6D9986A89}" type="presParOf" srcId="{7ED591AC-0AB7-415F-9B96-E30CD920D1F3}" destId="{249E9CDA-FCEF-4847-A341-2BC83824BE2B}" srcOrd="4" destOrd="0" presId="urn:microsoft.com/office/officeart/2005/8/layout/pyramid1"/>
    <dgm:cxn modelId="{E2501D43-E2B0-4C01-812D-797A37275AF8}" type="presParOf" srcId="{249E9CDA-FCEF-4847-A341-2BC83824BE2B}" destId="{AFAC4B93-4022-4D4C-9C7F-20BA9DCAF0A7}" srcOrd="0" destOrd="0" presId="urn:microsoft.com/office/officeart/2005/8/layout/pyramid1"/>
    <dgm:cxn modelId="{953B219A-88E1-4262-B1EC-FEE20620C9D9}" type="presParOf" srcId="{249E9CDA-FCEF-4847-A341-2BC83824BE2B}" destId="{AFCB04F7-470C-4145-ADD4-D9C94FC819A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0D182-3507-4902-9D9E-0A58FDB076AF}">
      <dsp:nvSpPr>
        <dsp:cNvPr id="0" name=""/>
        <dsp:cNvSpPr/>
      </dsp:nvSpPr>
      <dsp:spPr>
        <a:xfrm>
          <a:off x="2447109" y="0"/>
          <a:ext cx="1223554" cy="770524"/>
        </a:xfrm>
        <a:prstGeom prst="trapezoid">
          <a:avLst>
            <a:gd name="adj" fmla="val 7939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>
              <a:solidFill>
                <a:schemeClr val="bg1"/>
              </a:solidFill>
            </a:rPr>
            <a:t>ŘV</a:t>
          </a:r>
        </a:p>
      </dsp:txBody>
      <dsp:txXfrm>
        <a:off x="2447109" y="0"/>
        <a:ext cx="1223554" cy="770524"/>
      </dsp:txXfrm>
    </dsp:sp>
    <dsp:sp modelId="{2ABDA9FE-1856-4D77-81C2-09F673DE5E6E}">
      <dsp:nvSpPr>
        <dsp:cNvPr id="0" name=""/>
        <dsp:cNvSpPr/>
      </dsp:nvSpPr>
      <dsp:spPr>
        <a:xfrm>
          <a:off x="1835331" y="779485"/>
          <a:ext cx="2447109" cy="770524"/>
        </a:xfrm>
        <a:prstGeom prst="trapezoid">
          <a:avLst>
            <a:gd name="adj" fmla="val 7939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err="1">
              <a:solidFill>
                <a:schemeClr val="bg1"/>
              </a:solidFill>
            </a:rPr>
            <a:t>Delivery</a:t>
          </a:r>
          <a:r>
            <a:rPr lang="cs-CZ" sz="2500" kern="1200" dirty="0">
              <a:solidFill>
                <a:schemeClr val="bg1"/>
              </a:solidFill>
            </a:rPr>
            <a:t> unit - MPO</a:t>
          </a:r>
        </a:p>
      </dsp:txBody>
      <dsp:txXfrm>
        <a:off x="2263576" y="779485"/>
        <a:ext cx="1590620" cy="770524"/>
      </dsp:txXfrm>
    </dsp:sp>
    <dsp:sp modelId="{051299C9-F363-407B-95EC-547B9606502A}">
      <dsp:nvSpPr>
        <dsp:cNvPr id="0" name=""/>
        <dsp:cNvSpPr/>
      </dsp:nvSpPr>
      <dsp:spPr>
        <a:xfrm>
          <a:off x="1223554" y="1541048"/>
          <a:ext cx="3670663" cy="770524"/>
        </a:xfrm>
        <a:prstGeom prst="trapezoid">
          <a:avLst>
            <a:gd name="adj" fmla="val 7939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>
              <a:solidFill>
                <a:schemeClr val="bg1"/>
              </a:solidFill>
            </a:rPr>
            <a:t>Vlastníci komponent</a:t>
          </a:r>
          <a:endParaRPr lang="cs-CZ" sz="2500" kern="1200" dirty="0">
            <a:solidFill>
              <a:schemeClr val="bg1"/>
            </a:solidFill>
          </a:endParaRPr>
        </a:p>
      </dsp:txBody>
      <dsp:txXfrm>
        <a:off x="1865920" y="1541048"/>
        <a:ext cx="2385931" cy="770524"/>
      </dsp:txXfrm>
    </dsp:sp>
    <dsp:sp modelId="{DEE85805-CC83-45A0-99F5-26793422E7F1}">
      <dsp:nvSpPr>
        <dsp:cNvPr id="0" name=""/>
        <dsp:cNvSpPr/>
      </dsp:nvSpPr>
      <dsp:spPr>
        <a:xfrm>
          <a:off x="611777" y="2311572"/>
          <a:ext cx="4894218" cy="770524"/>
        </a:xfrm>
        <a:prstGeom prst="trapezoid">
          <a:avLst>
            <a:gd name="adj" fmla="val 7939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>
              <a:solidFill>
                <a:schemeClr val="bg1"/>
              </a:solidFill>
            </a:rPr>
            <a:t>Implementační subjekty</a:t>
          </a:r>
          <a:endParaRPr lang="cs-CZ" sz="2500" kern="1200" dirty="0">
            <a:solidFill>
              <a:schemeClr val="bg1"/>
            </a:solidFill>
          </a:endParaRPr>
        </a:p>
      </dsp:txBody>
      <dsp:txXfrm>
        <a:off x="1468265" y="2311572"/>
        <a:ext cx="3181241" cy="770524"/>
      </dsp:txXfrm>
    </dsp:sp>
    <dsp:sp modelId="{AFAC4B93-4022-4D4C-9C7F-20BA9DCAF0A7}">
      <dsp:nvSpPr>
        <dsp:cNvPr id="0" name=""/>
        <dsp:cNvSpPr/>
      </dsp:nvSpPr>
      <dsp:spPr>
        <a:xfrm>
          <a:off x="0" y="3082096"/>
          <a:ext cx="6117772" cy="770524"/>
        </a:xfrm>
        <a:prstGeom prst="trapezoid">
          <a:avLst>
            <a:gd name="adj" fmla="val 7939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>
              <a:solidFill>
                <a:schemeClr val="bg1"/>
              </a:solidFill>
            </a:rPr>
            <a:t>Příjemci podpory</a:t>
          </a:r>
          <a:endParaRPr lang="cs-CZ" sz="2500" kern="1200" dirty="0">
            <a:solidFill>
              <a:schemeClr val="bg1"/>
            </a:solidFill>
          </a:endParaRPr>
        </a:p>
      </dsp:txBody>
      <dsp:txXfrm>
        <a:off x="1070610" y="3082096"/>
        <a:ext cx="3976552" cy="770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9105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02.02.2022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02.02.2022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02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69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941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25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83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2965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874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82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43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34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vmlDrawing" Target="../drawings/vmlDrawing6.v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image" Target="../media/image5.emf"/><Relationship Id="rId4" Type="http://schemas.openxmlformats.org/officeDocument/2006/relationships/tags" Target="../tags/tag47.xml"/><Relationship Id="rId9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vmlDrawing" Target="../drawings/vmlDrawing7.vml"/><Relationship Id="rId6" Type="http://schemas.openxmlformats.org/officeDocument/2006/relationships/tags" Target="../tags/tag55.xml"/><Relationship Id="rId11" Type="http://schemas.openxmlformats.org/officeDocument/2006/relationships/image" Target="../media/image5.emf"/><Relationship Id="rId5" Type="http://schemas.openxmlformats.org/officeDocument/2006/relationships/tags" Target="../tags/tag54.xml"/><Relationship Id="rId10" Type="http://schemas.openxmlformats.org/officeDocument/2006/relationships/oleObject" Target="../embeddings/oleObject7.bin"/><Relationship Id="rId4" Type="http://schemas.openxmlformats.org/officeDocument/2006/relationships/tags" Target="../tags/tag53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4.emf"/><Relationship Id="rId2" Type="http://schemas.openxmlformats.org/officeDocument/2006/relationships/tags" Target="../tags/tag58.xml"/><Relationship Id="rId1" Type="http://schemas.openxmlformats.org/officeDocument/2006/relationships/vmlDrawing" Target="../drawings/vmlDrawing8.vml"/><Relationship Id="rId6" Type="http://schemas.openxmlformats.org/officeDocument/2006/relationships/tags" Target="../tags/tag62.xml"/><Relationship Id="rId11" Type="http://schemas.openxmlformats.org/officeDocument/2006/relationships/oleObject" Target="../embeddings/oleObject8.bin"/><Relationship Id="rId5" Type="http://schemas.openxmlformats.org/officeDocument/2006/relationships/tags" Target="../tags/tag6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4.emf"/><Relationship Id="rId2" Type="http://schemas.openxmlformats.org/officeDocument/2006/relationships/tags" Target="../tags/tag66.xml"/><Relationship Id="rId1" Type="http://schemas.openxmlformats.org/officeDocument/2006/relationships/vmlDrawing" Target="../drawings/vmlDrawing9.vml"/><Relationship Id="rId6" Type="http://schemas.openxmlformats.org/officeDocument/2006/relationships/tags" Target="../tags/tag70.xml"/><Relationship Id="rId11" Type="http://schemas.openxmlformats.org/officeDocument/2006/relationships/oleObject" Target="../embeddings/oleObject9.bin"/><Relationship Id="rId5" Type="http://schemas.openxmlformats.org/officeDocument/2006/relationships/tags" Target="../tags/tag6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4.emf"/><Relationship Id="rId2" Type="http://schemas.openxmlformats.org/officeDocument/2006/relationships/tags" Target="../tags/tag7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8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7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8.emf"/><Relationship Id="rId2" Type="http://schemas.openxmlformats.org/officeDocument/2006/relationships/tags" Target="../tags/tag82.xml"/><Relationship Id="rId1" Type="http://schemas.openxmlformats.org/officeDocument/2006/relationships/vmlDrawing" Target="../drawings/vmlDrawing11.vml"/><Relationship Id="rId6" Type="http://schemas.openxmlformats.org/officeDocument/2006/relationships/tags" Target="../tags/tag86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4.emf"/><Relationship Id="rId2" Type="http://schemas.openxmlformats.org/officeDocument/2006/relationships/tags" Target="../tags/tag90.xml"/><Relationship Id="rId1" Type="http://schemas.openxmlformats.org/officeDocument/2006/relationships/vmlDrawing" Target="../drawings/vmlDrawing12.vml"/><Relationship Id="rId6" Type="http://schemas.openxmlformats.org/officeDocument/2006/relationships/tags" Target="../tags/tag94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9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10" Type="http://schemas.openxmlformats.org/officeDocument/2006/relationships/image" Target="../media/image5.emf"/><Relationship Id="rId4" Type="http://schemas.openxmlformats.org/officeDocument/2006/relationships/tags" Target="../tags/tag100.xml"/><Relationship Id="rId9" Type="http://schemas.openxmlformats.org/officeDocument/2006/relationships/oleObject" Target="../embeddings/oleObject13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05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04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1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13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39.xml"/><Relationship Id="rId11" Type="http://schemas.openxmlformats.org/officeDocument/2006/relationships/image" Target="../media/image7.jpeg"/><Relationship Id="rId5" Type="http://schemas.openxmlformats.org/officeDocument/2006/relationships/tags" Target="../tags/tag138.xml"/><Relationship Id="rId10" Type="http://schemas.openxmlformats.org/officeDocument/2006/relationships/image" Target="../media/image6.dat"/><Relationship Id="rId4" Type="http://schemas.openxmlformats.org/officeDocument/2006/relationships/tags" Target="../tags/tag137.xml"/><Relationship Id="rId9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44.xml"/><Relationship Id="rId11" Type="http://schemas.openxmlformats.org/officeDocument/2006/relationships/image" Target="../media/image4.emf"/><Relationship Id="rId5" Type="http://schemas.openxmlformats.org/officeDocument/2006/relationships/tags" Target="../tags/tag143.xml"/><Relationship Id="rId10" Type="http://schemas.openxmlformats.org/officeDocument/2006/relationships/oleObject" Target="../embeddings/oleObject19.bin"/><Relationship Id="rId4" Type="http://schemas.openxmlformats.org/officeDocument/2006/relationships/tags" Target="../tags/tag142.xml"/><Relationship Id="rId9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10" Type="http://schemas.openxmlformats.org/officeDocument/2006/relationships/image" Target="../media/image5.emf"/><Relationship Id="rId4" Type="http://schemas.openxmlformats.org/officeDocument/2006/relationships/tags" Target="../tags/tag149.xml"/><Relationship Id="rId9" Type="http://schemas.openxmlformats.org/officeDocument/2006/relationships/oleObject" Target="../embeddings/oleObject20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10" Type="http://schemas.openxmlformats.org/officeDocument/2006/relationships/image" Target="../media/image5.emf"/><Relationship Id="rId4" Type="http://schemas.openxmlformats.org/officeDocument/2006/relationships/tags" Target="../tags/tag155.xml"/><Relationship Id="rId9" Type="http://schemas.openxmlformats.org/officeDocument/2006/relationships/oleObject" Target="../embeddings/oleObject21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10" Type="http://schemas.openxmlformats.org/officeDocument/2006/relationships/image" Target="../media/image5.emf"/><Relationship Id="rId4" Type="http://schemas.openxmlformats.org/officeDocument/2006/relationships/tags" Target="../tags/tag161.xml"/><Relationship Id="rId9" Type="http://schemas.openxmlformats.org/officeDocument/2006/relationships/oleObject" Target="../embeddings/oleObject22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69.xml"/><Relationship Id="rId11" Type="http://schemas.openxmlformats.org/officeDocument/2006/relationships/image" Target="../media/image5.emf"/><Relationship Id="rId5" Type="http://schemas.openxmlformats.org/officeDocument/2006/relationships/tags" Target="../tags/tag168.xml"/><Relationship Id="rId10" Type="http://schemas.openxmlformats.org/officeDocument/2006/relationships/oleObject" Target="../embeddings/oleObject23.bin"/><Relationship Id="rId4" Type="http://schemas.openxmlformats.org/officeDocument/2006/relationships/tags" Target="../tags/tag167.xml"/><Relationship Id="rId9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4.emf"/><Relationship Id="rId2" Type="http://schemas.openxmlformats.org/officeDocument/2006/relationships/tags" Target="../tags/tag172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76.xml"/><Relationship Id="rId11" Type="http://schemas.openxmlformats.org/officeDocument/2006/relationships/oleObject" Target="../embeddings/oleObject24.bin"/><Relationship Id="rId5" Type="http://schemas.openxmlformats.org/officeDocument/2006/relationships/tags" Target="../tags/tag17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74.xml"/><Relationship Id="rId9" Type="http://schemas.openxmlformats.org/officeDocument/2006/relationships/tags" Target="../tags/tag179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image" Target="../media/image4.emf"/><Relationship Id="rId2" Type="http://schemas.openxmlformats.org/officeDocument/2006/relationships/tags" Target="../tags/tag180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84.xml"/><Relationship Id="rId11" Type="http://schemas.openxmlformats.org/officeDocument/2006/relationships/oleObject" Target="../embeddings/oleObject25.bin"/><Relationship Id="rId5" Type="http://schemas.openxmlformats.org/officeDocument/2006/relationships/tags" Target="../tags/tag183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82.xml"/><Relationship Id="rId9" Type="http://schemas.openxmlformats.org/officeDocument/2006/relationships/tags" Target="../tags/tag18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image" Target="../media/image4.emf"/><Relationship Id="rId2" Type="http://schemas.openxmlformats.org/officeDocument/2006/relationships/tags" Target="../tags/tag188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92.xml"/><Relationship Id="rId11" Type="http://schemas.openxmlformats.org/officeDocument/2006/relationships/oleObject" Target="../embeddings/oleObject26.bin"/><Relationship Id="rId5" Type="http://schemas.openxmlformats.org/officeDocument/2006/relationships/tags" Target="../tags/tag19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90.xml"/><Relationship Id="rId9" Type="http://schemas.openxmlformats.org/officeDocument/2006/relationships/tags" Target="../tags/tag19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image" Target="../media/image8.emf"/><Relationship Id="rId2" Type="http://schemas.openxmlformats.org/officeDocument/2006/relationships/tags" Target="../tags/tag196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00.xml"/><Relationship Id="rId11" Type="http://schemas.openxmlformats.org/officeDocument/2006/relationships/oleObject" Target="../embeddings/oleObject27.bin"/><Relationship Id="rId5" Type="http://schemas.openxmlformats.org/officeDocument/2006/relationships/tags" Target="../tags/tag19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../media/image4.emf"/><Relationship Id="rId2" Type="http://schemas.openxmlformats.org/officeDocument/2006/relationships/tags" Target="../tags/tag204.xml"/><Relationship Id="rId1" Type="http://schemas.openxmlformats.org/officeDocument/2006/relationships/vmlDrawing" Target="../drawings/vmlDrawing28.vml"/><Relationship Id="rId6" Type="http://schemas.openxmlformats.org/officeDocument/2006/relationships/tags" Target="../tags/tag208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20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06.xml"/><Relationship Id="rId9" Type="http://schemas.openxmlformats.org/officeDocument/2006/relationships/tags" Target="../tags/tag21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vmlDrawing" Target="../drawings/vmlDrawing29.v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10" Type="http://schemas.openxmlformats.org/officeDocument/2006/relationships/image" Target="../media/image5.emf"/><Relationship Id="rId4" Type="http://schemas.openxmlformats.org/officeDocument/2006/relationships/tags" Target="../tags/tag214.xml"/><Relationship Id="rId9" Type="http://schemas.openxmlformats.org/officeDocument/2006/relationships/oleObject" Target="../embeddings/oleObject29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19.xml"/><Relationship Id="rId7" Type="http://schemas.openxmlformats.org/officeDocument/2006/relationships/oleObject" Target="../embeddings/oleObject30.bin"/><Relationship Id="rId2" Type="http://schemas.openxmlformats.org/officeDocument/2006/relationships/tags" Target="../tags/tag218.xml"/><Relationship Id="rId1" Type="http://schemas.openxmlformats.org/officeDocument/2006/relationships/vmlDrawing" Target="../drawings/vmlDrawing30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1.xml"/><Relationship Id="rId4" Type="http://schemas.openxmlformats.org/officeDocument/2006/relationships/tags" Target="../tags/tag22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2" Type="http://schemas.openxmlformats.org/officeDocument/2006/relationships/tags" Target="../tags/tag224.xml"/><Relationship Id="rId1" Type="http://schemas.openxmlformats.org/officeDocument/2006/relationships/vmlDrawing" Target="../drawings/vmlDrawing32.vml"/><Relationship Id="rId6" Type="http://schemas.openxmlformats.org/officeDocument/2006/relationships/tags" Target="../tags/tag228.xml"/><Relationship Id="rId11" Type="http://schemas.openxmlformats.org/officeDocument/2006/relationships/image" Target="../media/image4.emf"/><Relationship Id="rId5" Type="http://schemas.openxmlformats.org/officeDocument/2006/relationships/tags" Target="../tags/tag227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226.xml"/><Relationship Id="rId9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23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33.v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9" Type="http://schemas.openxmlformats.org/officeDocument/2006/relationships/image" Target="../media/image5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.vml"/><Relationship Id="rId6" Type="http://schemas.openxmlformats.org/officeDocument/2006/relationships/tags" Target="../tags/tag25.xml"/><Relationship Id="rId11" Type="http://schemas.openxmlformats.org/officeDocument/2006/relationships/image" Target="../media/image7.jpeg"/><Relationship Id="rId5" Type="http://schemas.openxmlformats.org/officeDocument/2006/relationships/tags" Target="../tags/tag24.xml"/><Relationship Id="rId10" Type="http://schemas.openxmlformats.org/officeDocument/2006/relationships/image" Target="../media/image6.dat"/><Relationship Id="rId4" Type="http://schemas.openxmlformats.org/officeDocument/2006/relationships/tags" Target="../tags/tag23.xml"/><Relationship Id="rId9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3.vml"/><Relationship Id="rId6" Type="http://schemas.openxmlformats.org/officeDocument/2006/relationships/tags" Target="../tags/tag30.xml"/><Relationship Id="rId11" Type="http://schemas.openxmlformats.org/officeDocument/2006/relationships/image" Target="../media/image4.emf"/><Relationship Id="rId5" Type="http://schemas.openxmlformats.org/officeDocument/2006/relationships/tags" Target="../tags/tag29.xml"/><Relationship Id="rId10" Type="http://schemas.openxmlformats.org/officeDocument/2006/relationships/oleObject" Target="../embeddings/oleObject3.bin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vmlDrawing" Target="../drawings/vmlDrawing4.v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image" Target="../media/image5.emf"/><Relationship Id="rId4" Type="http://schemas.openxmlformats.org/officeDocument/2006/relationships/tags" Target="../tags/tag35.xml"/><Relationship Id="rId9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5.v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image" Target="../media/image5.emf"/><Relationship Id="rId4" Type="http://schemas.openxmlformats.org/officeDocument/2006/relationships/tags" Target="../tags/tag41.xml"/><Relationship Id="rId9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100" baseline="0" smtClean="0">
                <a:solidFill>
                  <a:schemeClr val="bg1"/>
                </a:solidFill>
              </a:rPr>
              <a:pPr/>
              <a:t>‹#›</a:t>
            </a:fld>
            <a:endParaRPr lang="cs-CZ" sz="1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33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3435351"/>
            <a:ext cx="8311896" cy="507831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cs-CZ" dirty="0"/>
              <a:t>Klikněte pro vložení názvu sekce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103832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255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50"/>
            </a:lvl1pPr>
          </a:lstStyle>
          <a:p>
            <a:r>
              <a:rPr lang="cs-CZ" dirty="0"/>
              <a:t>„Klikněte pro vložení citátu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cs-CZ" dirty="0"/>
              <a:t>Klikněte pro přidání zdroje citátu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67596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2058277"/>
            <a:ext cx="1885950" cy="57708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2744733"/>
            <a:ext cx="188595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415149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1619984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433948"/>
            <a:ext cx="3799332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67644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433948"/>
            <a:ext cx="5225796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24425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cs-CZ" sz="67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67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433948"/>
            <a:ext cx="5939028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292082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16052" y="131378"/>
            <a:ext cx="8311896" cy="7421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75302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20909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7F457-6247-44D4-BE3C-66B191EB78D5}"/>
              </a:ext>
            </a:extLst>
          </p:cNvPr>
          <p:cNvSpPr txBox="1"/>
          <p:nvPr userDrawn="1"/>
        </p:nvSpPr>
        <p:spPr>
          <a:xfrm>
            <a:off x="2212381" y="1775378"/>
            <a:ext cx="4719242" cy="15927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cs-CZ" sz="10350" dirty="0"/>
              <a:t>DĚKUJI</a:t>
            </a:r>
          </a:p>
        </p:txBody>
      </p:sp>
    </p:spTree>
    <p:extLst>
      <p:ext uri="{BB962C8B-B14F-4D97-AF65-F5344CB8AC3E}">
        <p14:creationId xmlns:p14="http://schemas.microsoft.com/office/powerpoint/2010/main" val="144284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2744" y="261680"/>
            <a:ext cx="8418512" cy="369332"/>
          </a:xfrm>
        </p:spPr>
        <p:txBody>
          <a:bodyPr anchor="t" anchorCtr="0"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 tIns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33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3382626"/>
            <a:ext cx="7295096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1050">
                <a:solidFill>
                  <a:schemeClr val="tx1"/>
                </a:solidFill>
              </a:defRPr>
            </a:lvl1pPr>
            <a:lvl2pPr marL="86916" indent="0">
              <a:buNone/>
              <a:defRPr>
                <a:solidFill>
                  <a:schemeClr val="bg1"/>
                </a:solidFill>
              </a:defRPr>
            </a:lvl2pPr>
            <a:lvl3pPr marL="349758" indent="0">
              <a:buNone/>
              <a:defRPr>
                <a:solidFill>
                  <a:schemeClr val="bg1"/>
                </a:solidFill>
              </a:defRPr>
            </a:lvl3pPr>
            <a:lvl4pPr marL="610362" indent="0">
              <a:buNone/>
              <a:defRPr>
                <a:solidFill>
                  <a:schemeClr val="bg1"/>
                </a:solidFill>
              </a:defRPr>
            </a:lvl4pPr>
            <a:lvl5pPr marL="87096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Vložit datum nebo titul / jméno a pozici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3956" y="3069420"/>
            <a:ext cx="7295096" cy="2308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Vložit podnadpis / téma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3956" y="2470804"/>
            <a:ext cx="7295096" cy="5078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3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Vložit hlavní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616582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33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8B16A7-DC98-4FD4-AC6A-AB0FBA3C1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lum bright="70000" contrast="-70000"/>
          </a:blip>
          <a:srcRect t="12596" b="12596"/>
          <a:stretch/>
        </p:blipFill>
        <p:spPr>
          <a:xfrm>
            <a:off x="2383" y="1317880"/>
            <a:ext cx="9141618" cy="3846761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0D3B8D85-06D0-4FFC-B83B-732020BF83CF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9679" r="9679" b="9679"/>
          <a:stretch/>
        </p:blipFill>
        <p:spPr bwMode="auto">
          <a:xfrm>
            <a:off x="7508579" y="431820"/>
            <a:ext cx="1035347" cy="10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2805568"/>
            <a:ext cx="7295096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cs-CZ" sz="1050" dirty="0"/>
            </a:lvl1pPr>
          </a:lstStyle>
          <a:p>
            <a:pPr lvl="0">
              <a:buNone/>
            </a:pPr>
            <a:r>
              <a:rPr lang="cs-CZ" dirty="0"/>
              <a:t>Vložit datum nebo titul / jméno a pozici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3956" y="2492361"/>
            <a:ext cx="7295096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cs-CZ" sz="1500" dirty="0"/>
            </a:lvl1pPr>
          </a:lstStyle>
          <a:p>
            <a:pPr lvl="0">
              <a:buNone/>
            </a:pPr>
            <a:r>
              <a:rPr lang="cs-CZ" dirty="0"/>
              <a:t>Vložit podnadpis / téma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3956" y="189374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cs-CZ" sz="3300" dirty="0"/>
            </a:lvl1pPr>
          </a:lstStyle>
          <a:p>
            <a:pPr lvl="0"/>
            <a:r>
              <a:rPr lang="cs-CZ" dirty="0"/>
              <a:t>Vložit hlavní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2857070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389259"/>
            <a:ext cx="8311896" cy="28854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cs-CZ" dirty="0"/>
            </a:lvl1pPr>
          </a:lstStyle>
          <a:p>
            <a:pPr lvl="0"/>
            <a:r>
              <a:rPr lang="cs-CZ" dirty="0"/>
              <a:t>Klikněte pro vložení nadpisu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6052" y="74436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cs-CZ" sz="1350" b="0" dirty="0"/>
            </a:lvl1pPr>
          </a:lstStyle>
          <a:p>
            <a:pPr lvl="0">
              <a:buNone/>
            </a:pPr>
            <a:r>
              <a:rPr lang="cs-CZ" dirty="0"/>
              <a:t>Klikněte pro vložení podnadpisu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cs-CZ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17354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6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6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941971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6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2427480"/>
            <a:ext cx="3799332" cy="28854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108231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33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3435351"/>
            <a:ext cx="8311896" cy="507831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cs-CZ" dirty="0"/>
              <a:t>Klikněte pro vložení názvu sekce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110671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255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47551"/>
            <a:ext cx="6885432" cy="41203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50"/>
            </a:lvl1pPr>
          </a:lstStyle>
          <a:p>
            <a:r>
              <a:rPr lang="cs-CZ" dirty="0"/>
              <a:t>„Klikněte pro vložení citátu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cs-CZ" dirty="0"/>
              <a:t>Klikněte pro přidání zdroje citátu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64031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2058277"/>
            <a:ext cx="1885950" cy="57708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2744733"/>
            <a:ext cx="188595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1415612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158514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433948"/>
            <a:ext cx="3799332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52521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36933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solidFill>
                  <a:srgbClr val="004B8D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433948"/>
            <a:ext cx="5225796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836292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cs-CZ" sz="135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433948"/>
            <a:ext cx="5939028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75718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16052" y="131378"/>
            <a:ext cx="8311896" cy="7421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835022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95227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7F457-6247-44D4-BE3C-66B191EB78D5}"/>
              </a:ext>
            </a:extLst>
          </p:cNvPr>
          <p:cNvSpPr txBox="1"/>
          <p:nvPr userDrawn="1"/>
        </p:nvSpPr>
        <p:spPr>
          <a:xfrm>
            <a:off x="2212381" y="1775378"/>
            <a:ext cx="4719242" cy="15927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cs-CZ" sz="10350" dirty="0">
                <a:solidFill>
                  <a:srgbClr val="000000"/>
                </a:solidFill>
              </a:rPr>
              <a:t>DĚKUJI</a:t>
            </a:r>
          </a:p>
        </p:txBody>
      </p:sp>
    </p:spTree>
    <p:extLst>
      <p:ext uri="{BB962C8B-B14F-4D97-AF65-F5344CB8AC3E}">
        <p14:creationId xmlns:p14="http://schemas.microsoft.com/office/powerpoint/2010/main" val="690556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6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75" b="1" dirty="0">
              <a:solidFill>
                <a:srgbClr val="FFFFFF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389258"/>
            <a:ext cx="8311896" cy="2885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663544"/>
            <a:ext cx="8311896" cy="207749"/>
          </a:xfr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en-US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113DFDDF-7DA2-4E92-8555-8B9DB1295FA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5367528" y="66991"/>
            <a:ext cx="3360420" cy="92333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6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600" dirty="0">
                <a:solidFill>
                  <a:srgbClr val="000000"/>
                </a:solidFill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20245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0" y="4980358"/>
            <a:ext cx="94578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612" smtClean="0">
                <a:solidFill>
                  <a:srgbClr val="808080"/>
                </a:solidFill>
              </a:rPr>
              <a:pPr/>
              <a:t>‹#›</a:t>
            </a:fld>
            <a:endParaRPr lang="en-US" sz="612" dirty="0">
              <a:solidFill>
                <a:srgbClr val="808080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866900" y="4980358"/>
            <a:ext cx="769442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685145"/>
            <a:r>
              <a:rPr lang="en-US" sz="612" dirty="0">
                <a:solidFill>
                  <a:srgbClr val="808080"/>
                </a:solidFill>
              </a:rPr>
              <a:t>McKinsey &amp; Company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8269577" y="27942"/>
            <a:ext cx="647647" cy="8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612" dirty="0">
              <a:solidFill>
                <a:srgbClr val="0C224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33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0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33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3382626"/>
            <a:ext cx="7295096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1050">
                <a:solidFill>
                  <a:schemeClr val="tx1"/>
                </a:solidFill>
              </a:defRPr>
            </a:lvl1pPr>
            <a:lvl2pPr marL="86916" indent="0">
              <a:buNone/>
              <a:defRPr>
                <a:solidFill>
                  <a:schemeClr val="bg1"/>
                </a:solidFill>
              </a:defRPr>
            </a:lvl2pPr>
            <a:lvl3pPr marL="349758" indent="0">
              <a:buNone/>
              <a:defRPr>
                <a:solidFill>
                  <a:schemeClr val="bg1"/>
                </a:solidFill>
              </a:defRPr>
            </a:lvl3pPr>
            <a:lvl4pPr marL="610362" indent="0">
              <a:buNone/>
              <a:defRPr>
                <a:solidFill>
                  <a:schemeClr val="bg1"/>
                </a:solidFill>
              </a:defRPr>
            </a:lvl4pPr>
            <a:lvl5pPr marL="87096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Vložit datum nebo titul / jméno a pozici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3956" y="3069420"/>
            <a:ext cx="7295096" cy="2308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Vložit podnadpis / téma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3956" y="2470804"/>
            <a:ext cx="7295096" cy="5078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3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Vložit hlavní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676469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219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290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287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6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33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8B16A7-DC98-4FD4-AC6A-AB0FBA3C1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lum bright="70000" contrast="-70000"/>
          </a:blip>
          <a:srcRect t="12596" b="12596"/>
          <a:stretch/>
        </p:blipFill>
        <p:spPr>
          <a:xfrm>
            <a:off x="2383" y="1317880"/>
            <a:ext cx="9141618" cy="3846761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0D3B8D85-06D0-4FFC-B83B-732020BF83CF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9679" r="9679" b="9679"/>
          <a:stretch/>
        </p:blipFill>
        <p:spPr bwMode="auto">
          <a:xfrm>
            <a:off x="7508579" y="431820"/>
            <a:ext cx="1035347" cy="10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2805568"/>
            <a:ext cx="7295096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cs-CZ" sz="1050" dirty="0"/>
            </a:lvl1pPr>
          </a:lstStyle>
          <a:p>
            <a:pPr lvl="0">
              <a:buNone/>
            </a:pPr>
            <a:r>
              <a:rPr lang="cs-CZ" dirty="0"/>
              <a:t>Vložit datum nebo titul / jméno a pozici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3956" y="2492361"/>
            <a:ext cx="7295096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cs-CZ" sz="1500" dirty="0"/>
            </a:lvl1pPr>
          </a:lstStyle>
          <a:p>
            <a:pPr lvl="0">
              <a:buNone/>
            </a:pPr>
            <a:r>
              <a:rPr lang="cs-CZ" dirty="0"/>
              <a:t>Vložit podnadpis / téma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3956" y="189374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cs-CZ" sz="3300" dirty="0"/>
            </a:lvl1pPr>
          </a:lstStyle>
          <a:p>
            <a:pPr lvl="0"/>
            <a:r>
              <a:rPr lang="cs-CZ" dirty="0"/>
              <a:t>Vložit hlavní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107083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389259"/>
            <a:ext cx="8311896" cy="28854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cs-CZ" dirty="0"/>
            </a:lvl1pPr>
          </a:lstStyle>
          <a:p>
            <a:pPr lvl="0"/>
            <a:r>
              <a:rPr lang="cs-CZ" dirty="0"/>
              <a:t>Klikněte pro vložení nadpisu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6052" y="74436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cs-CZ" sz="1350" b="0" dirty="0"/>
            </a:lvl1pPr>
          </a:lstStyle>
          <a:p>
            <a:pPr lvl="0">
              <a:buNone/>
            </a:pPr>
            <a:r>
              <a:rPr lang="cs-CZ" dirty="0"/>
              <a:t>Klikněte pro vložení podnadpisu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cs-CZ" sz="600" dirty="0"/>
              <a:t>Zdroj: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cs-CZ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43843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6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6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92885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6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2427480"/>
            <a:ext cx="3799332" cy="28854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92853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nobnovycr.cz/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ags" Target="../tags/tag1.xml"/><Relationship Id="rId26" Type="http://schemas.openxmlformats.org/officeDocument/2006/relationships/tags" Target="../tags/tag9.xml"/><Relationship Id="rId39" Type="http://schemas.openxmlformats.org/officeDocument/2006/relationships/image" Target="../media/image4.emf"/><Relationship Id="rId3" Type="http://schemas.openxmlformats.org/officeDocument/2006/relationships/slideLayout" Target="../slideLayouts/slideLayout8.xml"/><Relationship Id="rId21" Type="http://schemas.openxmlformats.org/officeDocument/2006/relationships/tags" Target="../tags/tag4.xml"/><Relationship Id="rId34" Type="http://schemas.openxmlformats.org/officeDocument/2006/relationships/tags" Target="../tags/tag17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vmlDrawing" Target="../drawings/vmlDrawing1.vml"/><Relationship Id="rId25" Type="http://schemas.openxmlformats.org/officeDocument/2006/relationships/tags" Target="../tags/tag8.xml"/><Relationship Id="rId33" Type="http://schemas.openxmlformats.org/officeDocument/2006/relationships/tags" Target="../tags/tag16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20" Type="http://schemas.openxmlformats.org/officeDocument/2006/relationships/tags" Target="../tags/tag3.xml"/><Relationship Id="rId29" Type="http://schemas.openxmlformats.org/officeDocument/2006/relationships/tags" Target="../tags/tag1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ags" Target="../tags/tag7.xml"/><Relationship Id="rId32" Type="http://schemas.openxmlformats.org/officeDocument/2006/relationships/tags" Target="../tags/tag15.xml"/><Relationship Id="rId37" Type="http://schemas.openxmlformats.org/officeDocument/2006/relationships/tags" Target="../tags/tag20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ags" Target="../tags/tag6.xml"/><Relationship Id="rId28" Type="http://schemas.openxmlformats.org/officeDocument/2006/relationships/tags" Target="../tags/tag11.xml"/><Relationship Id="rId36" Type="http://schemas.openxmlformats.org/officeDocument/2006/relationships/tags" Target="../tags/tag19.xml"/><Relationship Id="rId10" Type="http://schemas.openxmlformats.org/officeDocument/2006/relationships/slideLayout" Target="../slideLayouts/slideLayout15.xml"/><Relationship Id="rId19" Type="http://schemas.openxmlformats.org/officeDocument/2006/relationships/tags" Target="../tags/tag2.xml"/><Relationship Id="rId31" Type="http://schemas.openxmlformats.org/officeDocument/2006/relationships/tags" Target="../tags/tag1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tags" Target="../tags/tag5.xml"/><Relationship Id="rId27" Type="http://schemas.openxmlformats.org/officeDocument/2006/relationships/tags" Target="../tags/tag10.xml"/><Relationship Id="rId30" Type="http://schemas.openxmlformats.org/officeDocument/2006/relationships/tags" Target="../tags/tag13.xml"/><Relationship Id="rId35" Type="http://schemas.openxmlformats.org/officeDocument/2006/relationships/tags" Target="../tags/tag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3" Type="http://schemas.openxmlformats.org/officeDocument/2006/relationships/slideLayout" Target="../slideLayouts/slideLayout23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ags" Target="../tags/tag115.xml"/><Relationship Id="rId29" Type="http://schemas.openxmlformats.org/officeDocument/2006/relationships/tags" Target="../tags/tag124.xml"/><Relationship Id="rId41" Type="http://schemas.openxmlformats.org/officeDocument/2006/relationships/image" Target="../media/image4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oleObject" Target="../embeddings/oleObject17.bin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10" Type="http://schemas.openxmlformats.org/officeDocument/2006/relationships/slideLayout" Target="../slideLayouts/slideLayout30.xml"/><Relationship Id="rId19" Type="http://schemas.openxmlformats.org/officeDocument/2006/relationships/vmlDrawing" Target="../drawings/vmlDrawing17.vml"/><Relationship Id="rId31" Type="http://schemas.openxmlformats.org/officeDocument/2006/relationships/tags" Target="../tags/tag126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10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1" y="0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97735" y="4535486"/>
            <a:ext cx="2157240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Národní plán obnovy – Veřejná debata</a:t>
            </a:r>
          </a:p>
          <a:p>
            <a:r>
              <a:rPr lang="cs-CZ" sz="900" dirty="0">
                <a:solidFill>
                  <a:schemeClr val="bg1"/>
                </a:solidFill>
              </a:rPr>
              <a:t>15. dubna 2021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100" baseline="0" smtClean="0">
                <a:solidFill>
                  <a:schemeClr val="bg1"/>
                </a:solidFill>
              </a:rPr>
              <a:pPr/>
              <a:t>‹#›</a:t>
            </a:fld>
            <a:endParaRPr lang="cs-CZ" sz="1100" baseline="0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CA5DC7B-464D-46CE-A91A-9C1D1E15E09E}"/>
              </a:ext>
            </a:extLst>
          </p:cNvPr>
          <p:cNvSpPr txBox="1"/>
          <p:nvPr userDrawn="1"/>
        </p:nvSpPr>
        <p:spPr>
          <a:xfrm>
            <a:off x="3323782" y="4541206"/>
            <a:ext cx="2157240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u="none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www.planobnovyCR.cz</a:t>
            </a:r>
            <a:endParaRPr lang="cs-CZ" sz="900" u="none" dirty="0">
              <a:solidFill>
                <a:schemeClr val="bg1"/>
              </a:solidFill>
            </a:endParaRPr>
          </a:p>
          <a:p>
            <a:r>
              <a:rPr lang="cs-CZ" sz="900" dirty="0" err="1">
                <a:solidFill>
                  <a:schemeClr val="bg1"/>
                </a:solidFill>
              </a:rPr>
              <a:t>npo</a:t>
            </a:r>
            <a:r>
              <a:rPr lang="en-US" sz="900" dirty="0">
                <a:solidFill>
                  <a:schemeClr val="bg1"/>
                </a:solidFill>
              </a:rPr>
              <a:t>@</a:t>
            </a:r>
            <a:r>
              <a:rPr lang="cs-CZ" sz="900" dirty="0">
                <a:solidFill>
                  <a:schemeClr val="bg1"/>
                </a:solidFill>
              </a:rPr>
              <a:t>mpo.cz</a:t>
            </a: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4B8D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4B8D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4B8D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4B8D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4B8D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4B8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415479" y="4708801"/>
            <a:ext cx="545896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203200" indent="-212725" defTabSz="895350">
              <a:defRPr sz="800"/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lvl="0"/>
            <a:r>
              <a:rPr lang="cs-CZ" sz="600" dirty="0"/>
              <a:t>Poznámka: 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16052" y="3892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cs-CZ" dirty="0"/>
              <a:t>Klikněte pro vložení nadpisu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sz="135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16052" y="966955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pPr lvl="0"/>
            <a:r>
              <a:rPr lang="cs-CZ" sz="600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4490804" y="1628100"/>
            <a:ext cx="2572204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cs-CZ" sz="1200" dirty="0"/>
              <a:t>Nadpis grafu (vždy tučně, 16 pt)</a:t>
            </a:r>
          </a:p>
          <a:p>
            <a:pPr lvl="0"/>
            <a:r>
              <a:rPr lang="cs-CZ" sz="1200" b="0" dirty="0"/>
              <a:t>Měrná jednotka (vždy netučně, 14 pt)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1"/>
            <a:ext cx="3054095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cs-CZ" dirty="0"/>
              <a:t>Vložit text na první úroveň</a:t>
            </a:r>
          </a:p>
          <a:p>
            <a:pPr lvl="1"/>
            <a:r>
              <a:rPr lang="cs-CZ" dirty="0"/>
              <a:t>Druhá úroveň detailu</a:t>
            </a:r>
          </a:p>
          <a:p>
            <a:pPr lvl="2"/>
            <a:r>
              <a:rPr lang="cs-CZ" dirty="0"/>
              <a:t>Třetí úroveň </a:t>
            </a:r>
          </a:p>
          <a:p>
            <a:pPr lvl="3"/>
            <a:r>
              <a:rPr lang="cs-CZ" dirty="0"/>
              <a:t>Čtvrtá úroveň </a:t>
            </a:r>
          </a:p>
          <a:p>
            <a:pPr lvl="4"/>
            <a:r>
              <a:rPr lang="cs-CZ" dirty="0"/>
              <a:t>Pátá úroveň </a:t>
            </a:r>
          </a:p>
        </p:txBody>
      </p:sp>
      <p:grpSp>
        <p:nvGrpSpPr>
          <p:cNvPr id="148" name="LegendLines" hidden="1">
            <a:extLst>
              <a:ext uri="{FF2B5EF4-FFF2-40B4-BE49-F238E27FC236}">
                <a16:creationId xmlns:a16="http://schemas.microsoft.com/office/drawing/2014/main" id="{285759D5-D893-4986-9655-8675818AA63F}"/>
              </a:ext>
            </a:extLst>
          </p:cNvPr>
          <p:cNvGrpSpPr/>
          <p:nvPr userDrawn="1"/>
        </p:nvGrpSpPr>
        <p:grpSpPr>
          <a:xfrm>
            <a:off x="7663439" y="2362665"/>
            <a:ext cx="1070120" cy="718715"/>
            <a:chOff x="10162879" y="3243771"/>
            <a:chExt cx="1426827" cy="958287"/>
          </a:xfrm>
        </p:grpSpPr>
        <p:sp>
          <p:nvSpPr>
            <p:cNvPr id="149" name="Legend1" hidden="1">
              <a:extLst>
                <a:ext uri="{FF2B5EF4-FFF2-40B4-BE49-F238E27FC236}">
                  <a16:creationId xmlns:a16="http://schemas.microsoft.com/office/drawing/2014/main" id="{C927CD61-7423-4B36-A623-ADCB7B06D2D6}"/>
                </a:ext>
              </a:extLst>
            </p:cNvPr>
            <p:cNvSpPr txBox="1"/>
            <p:nvPr/>
          </p:nvSpPr>
          <p:spPr>
            <a:xfrm>
              <a:off x="10886522" y="3243771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50" name="Legend2" hidden="1">
              <a:extLst>
                <a:ext uri="{FF2B5EF4-FFF2-40B4-BE49-F238E27FC236}">
                  <a16:creationId xmlns:a16="http://schemas.microsoft.com/office/drawing/2014/main" id="{8BF11EF7-17AE-444E-B314-04A17A939310}"/>
                </a:ext>
              </a:extLst>
            </p:cNvPr>
            <p:cNvSpPr txBox="1"/>
            <p:nvPr/>
          </p:nvSpPr>
          <p:spPr>
            <a:xfrm>
              <a:off x="10886522" y="361519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51" name="Legend3" hidden="1">
              <a:extLst>
                <a:ext uri="{FF2B5EF4-FFF2-40B4-BE49-F238E27FC236}">
                  <a16:creationId xmlns:a16="http://schemas.microsoft.com/office/drawing/2014/main" id="{0D4F4C24-2076-456F-85DA-1F9563A46977}"/>
                </a:ext>
              </a:extLst>
            </p:cNvPr>
            <p:cNvSpPr txBox="1"/>
            <p:nvPr/>
          </p:nvSpPr>
          <p:spPr>
            <a:xfrm>
              <a:off x="10886522" y="3986614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52" name="LineLegend3" hidden="1">
              <a:extLst>
                <a:ext uri="{FF2B5EF4-FFF2-40B4-BE49-F238E27FC236}">
                  <a16:creationId xmlns:a16="http://schemas.microsoft.com/office/drawing/2014/main" id="{6C4321D1-551B-4CEF-A4BD-679B49CFCF9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baseline="0" dirty="0">
                <a:ea typeface="+mn-ea"/>
              </a:endParaRPr>
            </a:p>
          </p:txBody>
        </p:sp>
        <p:sp>
          <p:nvSpPr>
            <p:cNvPr id="153" name="LineLegend2" hidden="1">
              <a:extLst>
                <a:ext uri="{FF2B5EF4-FFF2-40B4-BE49-F238E27FC236}">
                  <a16:creationId xmlns:a16="http://schemas.microsoft.com/office/drawing/2014/main" id="{4E13C3CC-1FD5-445C-B872-5017A2717EE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baseline="0" dirty="0">
                <a:ea typeface="+mn-ea"/>
              </a:endParaRPr>
            </a:p>
          </p:txBody>
        </p:sp>
        <p:sp>
          <p:nvSpPr>
            <p:cNvPr id="154" name="LineLegend1" hidden="1">
              <a:extLst>
                <a:ext uri="{FF2B5EF4-FFF2-40B4-BE49-F238E27FC236}">
                  <a16:creationId xmlns:a16="http://schemas.microsoft.com/office/drawing/2014/main" id="{B2DC92E5-AF27-4ACC-A6FE-8BEE5018355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baseline="0" dirty="0">
                <a:ea typeface="+mn-ea"/>
              </a:endParaRPr>
            </a:p>
          </p:txBody>
        </p:sp>
      </p:grpSp>
      <p:grpSp>
        <p:nvGrpSpPr>
          <p:cNvPr id="155" name="LegendBoxes" hidden="1">
            <a:extLst>
              <a:ext uri="{FF2B5EF4-FFF2-40B4-BE49-F238E27FC236}">
                <a16:creationId xmlns:a16="http://schemas.microsoft.com/office/drawing/2014/main" id="{6C9FF1F3-86D3-4F21-B974-D41178F3D2BD}"/>
              </a:ext>
            </a:extLst>
          </p:cNvPr>
          <p:cNvGrpSpPr/>
          <p:nvPr userDrawn="1"/>
        </p:nvGrpSpPr>
        <p:grpSpPr>
          <a:xfrm>
            <a:off x="7961562" y="3286124"/>
            <a:ext cx="771999" cy="1287961"/>
            <a:chOff x="10652400" y="4322823"/>
            <a:chExt cx="1029331" cy="1717282"/>
          </a:xfrm>
        </p:grpSpPr>
        <p:sp>
          <p:nvSpPr>
            <p:cNvPr id="156" name="RectangleLegend1" hidden="1">
              <a:extLst>
                <a:ext uri="{FF2B5EF4-FFF2-40B4-BE49-F238E27FC236}">
                  <a16:creationId xmlns:a16="http://schemas.microsoft.com/office/drawing/2014/main" id="{04E1D7C2-9AF4-4792-BF52-6813D67B047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chemeClr val="tx1"/>
                </a:solidFill>
              </a:endParaRPr>
            </a:p>
          </p:txBody>
        </p:sp>
        <p:sp>
          <p:nvSpPr>
            <p:cNvPr id="157" name="RectangleLegend2" hidden="1">
              <a:extLst>
                <a:ext uri="{FF2B5EF4-FFF2-40B4-BE49-F238E27FC236}">
                  <a16:creationId xmlns:a16="http://schemas.microsoft.com/office/drawing/2014/main" id="{5F92C81E-7A2F-4FFA-BD5E-B5C4DC77092F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chemeClr val="tx1"/>
                </a:solidFill>
              </a:endParaRPr>
            </a:p>
          </p:txBody>
        </p:sp>
        <p:sp>
          <p:nvSpPr>
            <p:cNvPr id="158" name="RectangleLegend3" hidden="1">
              <a:extLst>
                <a:ext uri="{FF2B5EF4-FFF2-40B4-BE49-F238E27FC236}">
                  <a16:creationId xmlns:a16="http://schemas.microsoft.com/office/drawing/2014/main" id="{0193A16C-951A-45DB-B73F-F5C0E4B4816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chemeClr val="tx1"/>
                </a:solidFill>
              </a:endParaRPr>
            </a:p>
          </p:txBody>
        </p:sp>
        <p:sp>
          <p:nvSpPr>
            <p:cNvPr id="159" name="RectangleLegend4" hidden="1">
              <a:extLst>
                <a:ext uri="{FF2B5EF4-FFF2-40B4-BE49-F238E27FC236}">
                  <a16:creationId xmlns:a16="http://schemas.microsoft.com/office/drawing/2014/main" id="{922BA6B8-16C7-4C6B-AD25-F48ACB0471CD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chemeClr val="tx1"/>
                </a:solidFill>
              </a:endParaRPr>
            </a:p>
          </p:txBody>
        </p:sp>
        <p:sp>
          <p:nvSpPr>
            <p:cNvPr id="160" name="RectangleLegend5" hidden="1">
              <a:extLst>
                <a:ext uri="{FF2B5EF4-FFF2-40B4-BE49-F238E27FC236}">
                  <a16:creationId xmlns:a16="http://schemas.microsoft.com/office/drawing/2014/main" id="{11A8AD4F-7B3A-4D92-B3E5-77F2E45C299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chemeClr val="tx1"/>
                </a:solidFill>
              </a:endParaRPr>
            </a:p>
          </p:txBody>
        </p:sp>
        <p:sp>
          <p:nvSpPr>
            <p:cNvPr id="161" name="Legend1" hidden="1">
              <a:extLst>
                <a:ext uri="{FF2B5EF4-FFF2-40B4-BE49-F238E27FC236}">
                  <a16:creationId xmlns:a16="http://schemas.microsoft.com/office/drawing/2014/main" id="{ED20022C-BFDB-4D93-9A0D-7E88B92709F5}"/>
                </a:ext>
              </a:extLst>
            </p:cNvPr>
            <p:cNvSpPr txBox="1"/>
            <p:nvPr/>
          </p:nvSpPr>
          <p:spPr>
            <a:xfrm>
              <a:off x="10978546" y="4322823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62" name="Legend2" hidden="1">
              <a:extLst>
                <a:ext uri="{FF2B5EF4-FFF2-40B4-BE49-F238E27FC236}">
                  <a16:creationId xmlns:a16="http://schemas.microsoft.com/office/drawing/2014/main" id="{9B9855D1-7ECD-402F-8BE5-632589AAA7C1}"/>
                </a:ext>
              </a:extLst>
            </p:cNvPr>
            <p:cNvSpPr txBox="1"/>
            <p:nvPr/>
          </p:nvSpPr>
          <p:spPr>
            <a:xfrm>
              <a:off x="10978547" y="470232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63" name="Legend3" hidden="1">
              <a:extLst>
                <a:ext uri="{FF2B5EF4-FFF2-40B4-BE49-F238E27FC236}">
                  <a16:creationId xmlns:a16="http://schemas.microsoft.com/office/drawing/2014/main" id="{5A0055B2-9FB3-4AE9-B6B2-7455B7690176}"/>
                </a:ext>
              </a:extLst>
            </p:cNvPr>
            <p:cNvSpPr txBox="1"/>
            <p:nvPr/>
          </p:nvSpPr>
          <p:spPr>
            <a:xfrm>
              <a:off x="10978546" y="5081819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64" name="Legend4" hidden="1">
              <a:extLst>
                <a:ext uri="{FF2B5EF4-FFF2-40B4-BE49-F238E27FC236}">
                  <a16:creationId xmlns:a16="http://schemas.microsoft.com/office/drawing/2014/main" id="{591F6809-C339-4A89-9CBF-7EE0972F011E}"/>
                </a:ext>
              </a:extLst>
            </p:cNvPr>
            <p:cNvSpPr txBox="1"/>
            <p:nvPr/>
          </p:nvSpPr>
          <p:spPr>
            <a:xfrm>
              <a:off x="10978546" y="5453241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65" name="Legend5" hidden="1">
              <a:extLst>
                <a:ext uri="{FF2B5EF4-FFF2-40B4-BE49-F238E27FC236}">
                  <a16:creationId xmlns:a16="http://schemas.microsoft.com/office/drawing/2014/main" id="{62D650EF-3365-4807-8CF8-67B5FFFAB72F}"/>
                </a:ext>
              </a:extLst>
            </p:cNvPr>
            <p:cNvSpPr txBox="1"/>
            <p:nvPr/>
          </p:nvSpPr>
          <p:spPr>
            <a:xfrm>
              <a:off x="10978545" y="5824661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</p:grpSp>
      <p:grpSp>
        <p:nvGrpSpPr>
          <p:cNvPr id="166" name="LegendMoons" hidden="1">
            <a:extLst>
              <a:ext uri="{FF2B5EF4-FFF2-40B4-BE49-F238E27FC236}">
                <a16:creationId xmlns:a16="http://schemas.microsoft.com/office/drawing/2014/main" id="{ABD5CD7F-34F1-406F-AA4A-E2E12B187D14}"/>
              </a:ext>
            </a:extLst>
          </p:cNvPr>
          <p:cNvGrpSpPr/>
          <p:nvPr userDrawn="1"/>
        </p:nvGrpSpPr>
        <p:grpSpPr>
          <a:xfrm>
            <a:off x="7941697" y="860036"/>
            <a:ext cx="791862" cy="1298894"/>
            <a:chOff x="7723680" y="1702457"/>
            <a:chExt cx="1055816" cy="1731859"/>
          </a:xfrm>
        </p:grpSpPr>
        <p:sp>
          <p:nvSpPr>
            <p:cNvPr id="167" name="Legend1" hidden="1">
              <a:extLst>
                <a:ext uri="{FF2B5EF4-FFF2-40B4-BE49-F238E27FC236}">
                  <a16:creationId xmlns:a16="http://schemas.microsoft.com/office/drawing/2014/main" id="{7A8B907F-9700-457E-A521-B82482661C97}"/>
                </a:ext>
              </a:extLst>
            </p:cNvPr>
            <p:cNvSpPr txBox="1"/>
            <p:nvPr/>
          </p:nvSpPr>
          <p:spPr>
            <a:xfrm>
              <a:off x="8076312" y="1709816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68" name="Legend2" hidden="1">
              <a:extLst>
                <a:ext uri="{FF2B5EF4-FFF2-40B4-BE49-F238E27FC236}">
                  <a16:creationId xmlns:a16="http://schemas.microsoft.com/office/drawing/2014/main" id="{A5A453A6-E9B0-4BFD-932C-77B8C7B4F9A6}"/>
                </a:ext>
              </a:extLst>
            </p:cNvPr>
            <p:cNvSpPr txBox="1"/>
            <p:nvPr/>
          </p:nvSpPr>
          <p:spPr>
            <a:xfrm>
              <a:off x="8076312" y="2085274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209" name="Legend3" hidden="1">
              <a:extLst>
                <a:ext uri="{FF2B5EF4-FFF2-40B4-BE49-F238E27FC236}">
                  <a16:creationId xmlns:a16="http://schemas.microsoft.com/office/drawing/2014/main" id="{E8E49E48-95DC-4DE3-B0CF-90BCC3EB3002}"/>
                </a:ext>
              </a:extLst>
            </p:cNvPr>
            <p:cNvSpPr txBox="1"/>
            <p:nvPr/>
          </p:nvSpPr>
          <p:spPr>
            <a:xfrm>
              <a:off x="8076312" y="2460733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210" name="Legend4" hidden="1">
              <a:extLst>
                <a:ext uri="{FF2B5EF4-FFF2-40B4-BE49-F238E27FC236}">
                  <a16:creationId xmlns:a16="http://schemas.microsoft.com/office/drawing/2014/main" id="{227D99DB-CB88-4F66-BB38-72F5CEFBFEDF}"/>
                </a:ext>
              </a:extLst>
            </p:cNvPr>
            <p:cNvSpPr txBox="1"/>
            <p:nvPr/>
          </p:nvSpPr>
          <p:spPr>
            <a:xfrm>
              <a:off x="8076312" y="283619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211" name="Legend5" hidden="1">
              <a:extLst>
                <a:ext uri="{FF2B5EF4-FFF2-40B4-BE49-F238E27FC236}">
                  <a16:creationId xmlns:a16="http://schemas.microsoft.com/office/drawing/2014/main" id="{5FC87AA7-FE43-49D4-819A-C0A7F3A9270B}"/>
                </a:ext>
              </a:extLst>
            </p:cNvPr>
            <p:cNvSpPr txBox="1"/>
            <p:nvPr/>
          </p:nvSpPr>
          <p:spPr>
            <a:xfrm>
              <a:off x="8076312" y="3211653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grpSp>
          <p:nvGrpSpPr>
            <p:cNvPr id="212" name="MoonLegend1" hidden="1">
              <a:extLst>
                <a:ext uri="{FF2B5EF4-FFF2-40B4-BE49-F238E27FC236}">
                  <a16:creationId xmlns:a16="http://schemas.microsoft.com/office/drawing/2014/main" id="{00E08FA6-D853-4E85-B0A3-3DCBB0D7AECC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25" name="Oval 224" hidden="1">
                <a:extLst>
                  <a:ext uri="{FF2B5EF4-FFF2-40B4-BE49-F238E27FC236}">
                    <a16:creationId xmlns:a16="http://schemas.microsoft.com/office/drawing/2014/main" id="{4E0CB420-5FB9-4F8B-A0E9-F307A4879BB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Arc 225" hidden="1">
                <a:extLst>
                  <a:ext uri="{FF2B5EF4-FFF2-40B4-BE49-F238E27FC236}">
                    <a16:creationId xmlns:a16="http://schemas.microsoft.com/office/drawing/2014/main" id="{9AE9903D-7FDE-4F7E-8137-0EDE980E210A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/>
              </a:p>
            </p:txBody>
          </p:sp>
        </p:grpSp>
        <p:grpSp>
          <p:nvGrpSpPr>
            <p:cNvPr id="213" name="MoonLegend2" hidden="1">
              <a:extLst>
                <a:ext uri="{FF2B5EF4-FFF2-40B4-BE49-F238E27FC236}">
                  <a16:creationId xmlns:a16="http://schemas.microsoft.com/office/drawing/2014/main" id="{62FCB38F-B46B-406D-863B-20A910D22328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44C814F0-3FAF-4D7C-88E8-D6BB889B2CBB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C5CACF72-C30D-4082-BE19-F3BCD2012388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/>
              </a:p>
            </p:txBody>
          </p:sp>
        </p:grpSp>
        <p:grpSp>
          <p:nvGrpSpPr>
            <p:cNvPr id="214" name="MoonLegend3" hidden="1">
              <a:extLst>
                <a:ext uri="{FF2B5EF4-FFF2-40B4-BE49-F238E27FC236}">
                  <a16:creationId xmlns:a16="http://schemas.microsoft.com/office/drawing/2014/main" id="{060B1515-C7A9-4B73-9E3E-3F56CEB5881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EDB6976A-09B1-4707-B59C-3D28DC887587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BD124AC2-F934-4AA1-8CE1-F41069F4C8A7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/>
              </a:p>
            </p:txBody>
          </p:sp>
        </p:grpSp>
        <p:grpSp>
          <p:nvGrpSpPr>
            <p:cNvPr id="215" name="MoonLegend4" hidden="1">
              <a:extLst>
                <a:ext uri="{FF2B5EF4-FFF2-40B4-BE49-F238E27FC236}">
                  <a16:creationId xmlns:a16="http://schemas.microsoft.com/office/drawing/2014/main" id="{EEFAFEE6-71FA-4E8A-A634-6BBF2B45B21C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0686A2B5-9FFC-4060-81A5-6465DADCD1D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52140637-053D-4A3F-824F-AE56E8EC9F29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/>
              </a:p>
            </p:txBody>
          </p:sp>
        </p:grpSp>
        <p:grpSp>
          <p:nvGrpSpPr>
            <p:cNvPr id="216" name="MoonLegend5" hidden="1">
              <a:extLst>
                <a:ext uri="{FF2B5EF4-FFF2-40B4-BE49-F238E27FC236}">
                  <a16:creationId xmlns:a16="http://schemas.microsoft.com/office/drawing/2014/main" id="{7019CD4B-9AA8-4043-941F-45D833AB98F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D97592BD-69F1-4609-83B3-6913A8BFD979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0CAA7B64-4762-4B9D-8138-7CBAC693C11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baseline="30000" dirty="0"/>
              </a:p>
            </p:txBody>
          </p:sp>
        </p:grpSp>
      </p:grp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id="{911C7B94-2309-4493-8B17-3CB8BA516410}"/>
              </a:ext>
            </a:extLst>
          </p:cNvPr>
          <p:cNvSpPr txBox="1"/>
          <p:nvPr userDrawn="1"/>
        </p:nvSpPr>
        <p:spPr>
          <a:xfrm>
            <a:off x="7710897" y="4961409"/>
            <a:ext cx="942566" cy="11541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225"/>
              </a:spcBef>
              <a:spcAft>
                <a:spcPts val="225"/>
              </a:spcAft>
              <a:buNone/>
            </a:pPr>
            <a:r>
              <a:rPr lang="cs-CZ" sz="750" dirty="0">
                <a:solidFill>
                  <a:schemeClr val="tx1"/>
                </a:solidFill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41129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cs-CZ" sz="1875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29184" indent="-157734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16586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0362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415479" y="4708801"/>
            <a:ext cx="545896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203200" indent="-212725" defTabSz="895350">
              <a:defRPr sz="800"/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Poznámka: 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416052" y="3892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cs-CZ" dirty="0"/>
              <a:t>Klikněte pro vložení nadpisu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 dirty="0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992" dirty="0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16052" y="966955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r>
              <a:rPr lang="cs-CZ" sz="600" dirty="0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4490804" y="1628100"/>
            <a:ext cx="2572204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1200" dirty="0">
                <a:solidFill>
                  <a:srgbClr val="000000"/>
                </a:solidFill>
              </a:rPr>
              <a:t>Nadpis grafu (vždy tučně, 16 pt)</a:t>
            </a:r>
          </a:p>
          <a:p>
            <a:r>
              <a:rPr lang="cs-CZ" sz="1200" b="0" dirty="0">
                <a:solidFill>
                  <a:srgbClr val="000000"/>
                </a:solidFill>
              </a:rPr>
              <a:t>Měrná jednotka (vždy netučně, 14 pt)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1"/>
            <a:ext cx="3054095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cs-CZ" dirty="0"/>
              <a:t>Vložit text na první úroveň</a:t>
            </a:r>
          </a:p>
          <a:p>
            <a:pPr lvl="1"/>
            <a:r>
              <a:rPr lang="cs-CZ" dirty="0"/>
              <a:t>Druhá úroveň detailu</a:t>
            </a:r>
          </a:p>
          <a:p>
            <a:pPr lvl="2"/>
            <a:r>
              <a:rPr lang="cs-CZ" dirty="0"/>
              <a:t>Třetí úroveň </a:t>
            </a:r>
          </a:p>
          <a:p>
            <a:pPr lvl="3"/>
            <a:r>
              <a:rPr lang="cs-CZ" dirty="0"/>
              <a:t>Čtvrtá úroveň </a:t>
            </a:r>
          </a:p>
          <a:p>
            <a:pPr lvl="4"/>
            <a:r>
              <a:rPr lang="cs-CZ" dirty="0"/>
              <a:t>Pátá úroveň </a:t>
            </a:r>
          </a:p>
        </p:txBody>
      </p:sp>
      <p:grpSp>
        <p:nvGrpSpPr>
          <p:cNvPr id="148" name="LegendLines" hidden="1">
            <a:extLst>
              <a:ext uri="{FF2B5EF4-FFF2-40B4-BE49-F238E27FC236}">
                <a16:creationId xmlns:a16="http://schemas.microsoft.com/office/drawing/2014/main" id="{285759D5-D893-4986-9655-8675818AA63F}"/>
              </a:ext>
            </a:extLst>
          </p:cNvPr>
          <p:cNvGrpSpPr/>
          <p:nvPr userDrawn="1"/>
        </p:nvGrpSpPr>
        <p:grpSpPr>
          <a:xfrm>
            <a:off x="7663439" y="2362665"/>
            <a:ext cx="1070120" cy="718715"/>
            <a:chOff x="10162879" y="3243771"/>
            <a:chExt cx="1426827" cy="958287"/>
          </a:xfrm>
        </p:grpSpPr>
        <p:sp>
          <p:nvSpPr>
            <p:cNvPr id="149" name="Legend1" hidden="1">
              <a:extLst>
                <a:ext uri="{FF2B5EF4-FFF2-40B4-BE49-F238E27FC236}">
                  <a16:creationId xmlns:a16="http://schemas.microsoft.com/office/drawing/2014/main" id="{C927CD61-7423-4B36-A623-ADCB7B06D2D6}"/>
                </a:ext>
              </a:extLst>
            </p:cNvPr>
            <p:cNvSpPr txBox="1"/>
            <p:nvPr/>
          </p:nvSpPr>
          <p:spPr>
            <a:xfrm>
              <a:off x="10886522" y="3243771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50" name="Legend2" hidden="1">
              <a:extLst>
                <a:ext uri="{FF2B5EF4-FFF2-40B4-BE49-F238E27FC236}">
                  <a16:creationId xmlns:a16="http://schemas.microsoft.com/office/drawing/2014/main" id="{8BF11EF7-17AE-444E-B314-04A17A939310}"/>
                </a:ext>
              </a:extLst>
            </p:cNvPr>
            <p:cNvSpPr txBox="1"/>
            <p:nvPr/>
          </p:nvSpPr>
          <p:spPr>
            <a:xfrm>
              <a:off x="10886522" y="361519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51" name="Legend3" hidden="1">
              <a:extLst>
                <a:ext uri="{FF2B5EF4-FFF2-40B4-BE49-F238E27FC236}">
                  <a16:creationId xmlns:a16="http://schemas.microsoft.com/office/drawing/2014/main" id="{0D4F4C24-2076-456F-85DA-1F9563A46977}"/>
                </a:ext>
              </a:extLst>
            </p:cNvPr>
            <p:cNvSpPr txBox="1"/>
            <p:nvPr/>
          </p:nvSpPr>
          <p:spPr>
            <a:xfrm>
              <a:off x="10886522" y="3986614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52" name="LineLegend3" hidden="1">
              <a:extLst>
                <a:ext uri="{FF2B5EF4-FFF2-40B4-BE49-F238E27FC236}">
                  <a16:creationId xmlns:a16="http://schemas.microsoft.com/office/drawing/2014/main" id="{6C4321D1-551B-4CEF-A4BD-679B49CFCF9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53" name="LineLegend2" hidden="1">
              <a:extLst>
                <a:ext uri="{FF2B5EF4-FFF2-40B4-BE49-F238E27FC236}">
                  <a16:creationId xmlns:a16="http://schemas.microsoft.com/office/drawing/2014/main" id="{4E13C3CC-1FD5-445C-B872-5017A2717EE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54" name="LineLegend1" hidden="1">
              <a:extLst>
                <a:ext uri="{FF2B5EF4-FFF2-40B4-BE49-F238E27FC236}">
                  <a16:creationId xmlns:a16="http://schemas.microsoft.com/office/drawing/2014/main" id="{B2DC92E5-AF27-4ACC-A6FE-8BEE5018355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5" name="LegendBoxes" hidden="1">
            <a:extLst>
              <a:ext uri="{FF2B5EF4-FFF2-40B4-BE49-F238E27FC236}">
                <a16:creationId xmlns:a16="http://schemas.microsoft.com/office/drawing/2014/main" id="{6C9FF1F3-86D3-4F21-B974-D41178F3D2BD}"/>
              </a:ext>
            </a:extLst>
          </p:cNvPr>
          <p:cNvGrpSpPr/>
          <p:nvPr userDrawn="1"/>
        </p:nvGrpSpPr>
        <p:grpSpPr>
          <a:xfrm>
            <a:off x="7961562" y="3286124"/>
            <a:ext cx="771999" cy="1287961"/>
            <a:chOff x="10652400" y="4322823"/>
            <a:chExt cx="1029331" cy="1717282"/>
          </a:xfrm>
        </p:grpSpPr>
        <p:sp>
          <p:nvSpPr>
            <p:cNvPr id="156" name="RectangleLegend1" hidden="1">
              <a:extLst>
                <a:ext uri="{FF2B5EF4-FFF2-40B4-BE49-F238E27FC236}">
                  <a16:creationId xmlns:a16="http://schemas.microsoft.com/office/drawing/2014/main" id="{04E1D7C2-9AF4-4792-BF52-6813D67B047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57" name="RectangleLegend2" hidden="1">
              <a:extLst>
                <a:ext uri="{FF2B5EF4-FFF2-40B4-BE49-F238E27FC236}">
                  <a16:creationId xmlns:a16="http://schemas.microsoft.com/office/drawing/2014/main" id="{5F92C81E-7A2F-4FFA-BD5E-B5C4DC77092F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58" name="RectangleLegend3" hidden="1">
              <a:extLst>
                <a:ext uri="{FF2B5EF4-FFF2-40B4-BE49-F238E27FC236}">
                  <a16:creationId xmlns:a16="http://schemas.microsoft.com/office/drawing/2014/main" id="{0193A16C-951A-45DB-B73F-F5C0E4B4816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59" name="RectangleLegend4" hidden="1">
              <a:extLst>
                <a:ext uri="{FF2B5EF4-FFF2-40B4-BE49-F238E27FC236}">
                  <a16:creationId xmlns:a16="http://schemas.microsoft.com/office/drawing/2014/main" id="{922BA6B8-16C7-4C6B-AD25-F48ACB0471CD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60" name="RectangleLegend5" hidden="1">
              <a:extLst>
                <a:ext uri="{FF2B5EF4-FFF2-40B4-BE49-F238E27FC236}">
                  <a16:creationId xmlns:a16="http://schemas.microsoft.com/office/drawing/2014/main" id="{11A8AD4F-7B3A-4D92-B3E5-77F2E45C299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61" name="Legend1" hidden="1">
              <a:extLst>
                <a:ext uri="{FF2B5EF4-FFF2-40B4-BE49-F238E27FC236}">
                  <a16:creationId xmlns:a16="http://schemas.microsoft.com/office/drawing/2014/main" id="{ED20022C-BFDB-4D93-9A0D-7E88B92709F5}"/>
                </a:ext>
              </a:extLst>
            </p:cNvPr>
            <p:cNvSpPr txBox="1"/>
            <p:nvPr/>
          </p:nvSpPr>
          <p:spPr>
            <a:xfrm>
              <a:off x="10978546" y="4322823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62" name="Legend2" hidden="1">
              <a:extLst>
                <a:ext uri="{FF2B5EF4-FFF2-40B4-BE49-F238E27FC236}">
                  <a16:creationId xmlns:a16="http://schemas.microsoft.com/office/drawing/2014/main" id="{9B9855D1-7ECD-402F-8BE5-632589AAA7C1}"/>
                </a:ext>
              </a:extLst>
            </p:cNvPr>
            <p:cNvSpPr txBox="1"/>
            <p:nvPr/>
          </p:nvSpPr>
          <p:spPr>
            <a:xfrm>
              <a:off x="10978547" y="470232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63" name="Legend3" hidden="1">
              <a:extLst>
                <a:ext uri="{FF2B5EF4-FFF2-40B4-BE49-F238E27FC236}">
                  <a16:creationId xmlns:a16="http://schemas.microsoft.com/office/drawing/2014/main" id="{5A0055B2-9FB3-4AE9-B6B2-7455B7690176}"/>
                </a:ext>
              </a:extLst>
            </p:cNvPr>
            <p:cNvSpPr txBox="1"/>
            <p:nvPr/>
          </p:nvSpPr>
          <p:spPr>
            <a:xfrm>
              <a:off x="10978546" y="5081819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64" name="Legend4" hidden="1">
              <a:extLst>
                <a:ext uri="{FF2B5EF4-FFF2-40B4-BE49-F238E27FC236}">
                  <a16:creationId xmlns:a16="http://schemas.microsoft.com/office/drawing/2014/main" id="{591F6809-C339-4A89-9CBF-7EE0972F011E}"/>
                </a:ext>
              </a:extLst>
            </p:cNvPr>
            <p:cNvSpPr txBox="1"/>
            <p:nvPr/>
          </p:nvSpPr>
          <p:spPr>
            <a:xfrm>
              <a:off x="10978546" y="5453241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65" name="Legend5" hidden="1">
              <a:extLst>
                <a:ext uri="{FF2B5EF4-FFF2-40B4-BE49-F238E27FC236}">
                  <a16:creationId xmlns:a16="http://schemas.microsoft.com/office/drawing/2014/main" id="{62D650EF-3365-4807-8CF8-67B5FFFAB72F}"/>
                </a:ext>
              </a:extLst>
            </p:cNvPr>
            <p:cNvSpPr txBox="1"/>
            <p:nvPr/>
          </p:nvSpPr>
          <p:spPr>
            <a:xfrm>
              <a:off x="10978545" y="5824661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</p:grpSp>
      <p:grpSp>
        <p:nvGrpSpPr>
          <p:cNvPr id="166" name="LegendMoons" hidden="1">
            <a:extLst>
              <a:ext uri="{FF2B5EF4-FFF2-40B4-BE49-F238E27FC236}">
                <a16:creationId xmlns:a16="http://schemas.microsoft.com/office/drawing/2014/main" id="{ABD5CD7F-34F1-406F-AA4A-E2E12B187D14}"/>
              </a:ext>
            </a:extLst>
          </p:cNvPr>
          <p:cNvGrpSpPr/>
          <p:nvPr userDrawn="1"/>
        </p:nvGrpSpPr>
        <p:grpSpPr>
          <a:xfrm>
            <a:off x="7941697" y="860036"/>
            <a:ext cx="791862" cy="1298894"/>
            <a:chOff x="7723680" y="1702457"/>
            <a:chExt cx="1055816" cy="1731859"/>
          </a:xfrm>
        </p:grpSpPr>
        <p:sp>
          <p:nvSpPr>
            <p:cNvPr id="167" name="Legend1" hidden="1">
              <a:extLst>
                <a:ext uri="{FF2B5EF4-FFF2-40B4-BE49-F238E27FC236}">
                  <a16:creationId xmlns:a16="http://schemas.microsoft.com/office/drawing/2014/main" id="{7A8B907F-9700-457E-A521-B82482661C97}"/>
                </a:ext>
              </a:extLst>
            </p:cNvPr>
            <p:cNvSpPr txBox="1"/>
            <p:nvPr/>
          </p:nvSpPr>
          <p:spPr>
            <a:xfrm>
              <a:off x="8076312" y="1709816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68" name="Legend2" hidden="1">
              <a:extLst>
                <a:ext uri="{FF2B5EF4-FFF2-40B4-BE49-F238E27FC236}">
                  <a16:creationId xmlns:a16="http://schemas.microsoft.com/office/drawing/2014/main" id="{A5A453A6-E9B0-4BFD-932C-77B8C7B4F9A6}"/>
                </a:ext>
              </a:extLst>
            </p:cNvPr>
            <p:cNvSpPr txBox="1"/>
            <p:nvPr/>
          </p:nvSpPr>
          <p:spPr>
            <a:xfrm>
              <a:off x="8076312" y="2085274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209" name="Legend3" hidden="1">
              <a:extLst>
                <a:ext uri="{FF2B5EF4-FFF2-40B4-BE49-F238E27FC236}">
                  <a16:creationId xmlns:a16="http://schemas.microsoft.com/office/drawing/2014/main" id="{E8E49E48-95DC-4DE3-B0CF-90BCC3EB3002}"/>
                </a:ext>
              </a:extLst>
            </p:cNvPr>
            <p:cNvSpPr txBox="1"/>
            <p:nvPr/>
          </p:nvSpPr>
          <p:spPr>
            <a:xfrm>
              <a:off x="8076312" y="2460733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210" name="Legend4" hidden="1">
              <a:extLst>
                <a:ext uri="{FF2B5EF4-FFF2-40B4-BE49-F238E27FC236}">
                  <a16:creationId xmlns:a16="http://schemas.microsoft.com/office/drawing/2014/main" id="{227D99DB-CB88-4F66-BB38-72F5CEFBFEDF}"/>
                </a:ext>
              </a:extLst>
            </p:cNvPr>
            <p:cNvSpPr txBox="1"/>
            <p:nvPr/>
          </p:nvSpPr>
          <p:spPr>
            <a:xfrm>
              <a:off x="8076312" y="283619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211" name="Legend5" hidden="1">
              <a:extLst>
                <a:ext uri="{FF2B5EF4-FFF2-40B4-BE49-F238E27FC236}">
                  <a16:creationId xmlns:a16="http://schemas.microsoft.com/office/drawing/2014/main" id="{5FC87AA7-FE43-49D4-819A-C0A7F3A9270B}"/>
                </a:ext>
              </a:extLst>
            </p:cNvPr>
            <p:cNvSpPr txBox="1"/>
            <p:nvPr/>
          </p:nvSpPr>
          <p:spPr>
            <a:xfrm>
              <a:off x="8076312" y="3211653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grpSp>
          <p:nvGrpSpPr>
            <p:cNvPr id="212" name="MoonLegend1" hidden="1">
              <a:extLst>
                <a:ext uri="{FF2B5EF4-FFF2-40B4-BE49-F238E27FC236}">
                  <a16:creationId xmlns:a16="http://schemas.microsoft.com/office/drawing/2014/main" id="{00E08FA6-D853-4E85-B0A3-3DCBB0D7AECC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25" name="Oval 224" hidden="1">
                <a:extLst>
                  <a:ext uri="{FF2B5EF4-FFF2-40B4-BE49-F238E27FC236}">
                    <a16:creationId xmlns:a16="http://schemas.microsoft.com/office/drawing/2014/main" id="{4E0CB420-5FB9-4F8B-A0E9-F307A4879BBF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Arc 225" hidden="1">
                <a:extLst>
                  <a:ext uri="{FF2B5EF4-FFF2-40B4-BE49-F238E27FC236}">
                    <a16:creationId xmlns:a16="http://schemas.microsoft.com/office/drawing/2014/main" id="{9AE9903D-7FDE-4F7E-8137-0EDE980E210A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3" name="MoonLegend2" hidden="1">
              <a:extLst>
                <a:ext uri="{FF2B5EF4-FFF2-40B4-BE49-F238E27FC236}">
                  <a16:creationId xmlns:a16="http://schemas.microsoft.com/office/drawing/2014/main" id="{62FCB38F-B46B-406D-863B-20A910D22328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44C814F0-3FAF-4D7C-88E8-D6BB889B2CBB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C5CACF72-C30D-4082-BE19-F3BCD2012388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4" name="MoonLegend3" hidden="1">
              <a:extLst>
                <a:ext uri="{FF2B5EF4-FFF2-40B4-BE49-F238E27FC236}">
                  <a16:creationId xmlns:a16="http://schemas.microsoft.com/office/drawing/2014/main" id="{060B1515-C7A9-4B73-9E3E-3F56CEB58812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EDB6976A-09B1-4707-B59C-3D28DC88758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BD124AC2-F934-4AA1-8CE1-F41069F4C8A7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" name="MoonLegend4" hidden="1">
              <a:extLst>
                <a:ext uri="{FF2B5EF4-FFF2-40B4-BE49-F238E27FC236}">
                  <a16:creationId xmlns:a16="http://schemas.microsoft.com/office/drawing/2014/main" id="{EEFAFEE6-71FA-4E8A-A634-6BBF2B45B21C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0686A2B5-9FFC-4060-81A5-6465DADCD1D5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52140637-053D-4A3F-824F-AE56E8EC9F2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6" name="MoonLegend5" hidden="1">
              <a:extLst>
                <a:ext uri="{FF2B5EF4-FFF2-40B4-BE49-F238E27FC236}">
                  <a16:creationId xmlns:a16="http://schemas.microsoft.com/office/drawing/2014/main" id="{7019CD4B-9AA8-4043-941F-45D833AB98F9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D97592BD-69F1-4609-83B3-6913A8BFD979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0CAA7B64-4762-4B9D-8138-7CBAC693C11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baseline="300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id="{911C7B94-2309-4493-8B17-3CB8BA516410}"/>
              </a:ext>
            </a:extLst>
          </p:cNvPr>
          <p:cNvSpPr txBox="1"/>
          <p:nvPr userDrawn="1"/>
        </p:nvSpPr>
        <p:spPr>
          <a:xfrm>
            <a:off x="7710897" y="4961409"/>
            <a:ext cx="942566" cy="11541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cs-CZ" sz="750" dirty="0">
                <a:solidFill>
                  <a:srgbClr val="000000"/>
                </a:solidFill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071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cs-CZ" sz="1875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29184" indent="-157734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16586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0362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2" orient="horz" pos="3912">
          <p15:clr>
            <a:srgbClr val="5ACBF0"/>
          </p15:clr>
        </p15:guide>
        <p15:guide id="3" orient="horz" pos="1075">
          <p15:clr>
            <a:srgbClr val="F26B43"/>
          </p15:clr>
        </p15:guide>
        <p15:guide id="4" pos="7329">
          <p15:clr>
            <a:srgbClr val="F26B43"/>
          </p15:clr>
        </p15:guide>
        <p15:guide id="5" pos="345">
          <p15:clr>
            <a:srgbClr val="F26B43"/>
          </p15:clr>
        </p15:guide>
        <p15:guide id="6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1" y="1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25" y="4535489"/>
            <a:ext cx="2008187" cy="6080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4535488"/>
            <a:ext cx="2012949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1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obnovycz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865" y="207319"/>
            <a:ext cx="8538723" cy="5847755"/>
          </a:xfrm>
        </p:spPr>
        <p:txBody>
          <a:bodyPr/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Národní plán obnovy (NPO) </a:t>
            </a:r>
            <a:br>
              <a:rPr lang="cs-CZ" b="1" dirty="0"/>
            </a:br>
            <a:r>
              <a:rPr lang="cs-CZ" b="1" dirty="0"/>
              <a:t>2021 - 2026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0" dirty="0"/>
              <a:t/>
            </a:r>
            <a:br>
              <a:rPr lang="cs-CZ" b="0" dirty="0"/>
            </a:br>
            <a:r>
              <a:rPr lang="cs-CZ" b="0" dirty="0"/>
              <a:t/>
            </a:r>
            <a:br>
              <a:rPr lang="cs-CZ" b="0" dirty="0"/>
            </a:b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365297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F1A23-646B-458B-AEA1-056AEE3DA5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II. ČÁST – PLÁNOVANÉ VÝZVY MPO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4E8641-9C44-471C-9699-3FA592608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0" y="297192"/>
            <a:ext cx="8418512" cy="675000"/>
          </a:xfrm>
        </p:spPr>
        <p:txBody>
          <a:bodyPr/>
          <a:lstStyle/>
          <a:p>
            <a:endParaRPr lang="cs-CZ" dirty="0"/>
          </a:p>
          <a:p>
            <a:r>
              <a:rPr lang="cs-CZ" sz="1800" dirty="0"/>
              <a:t>1.3 Digitální vysokokapacitní sítě</a:t>
            </a:r>
          </a:p>
          <a:p>
            <a:r>
              <a:rPr lang="cs-CZ" sz="1800" dirty="0"/>
              <a:t>1.5 Digitální transformace podniků</a:t>
            </a:r>
          </a:p>
          <a:p>
            <a:r>
              <a:rPr lang="cs-CZ" sz="1800" dirty="0"/>
              <a:t>2.3 Přechod na čistší zdroje energie</a:t>
            </a:r>
          </a:p>
          <a:p>
            <a:r>
              <a:rPr lang="cs-CZ" sz="1800" dirty="0"/>
              <a:t>2.7 Cirkulární ekonomika, recyklace</a:t>
            </a:r>
          </a:p>
          <a:p>
            <a:r>
              <a:rPr lang="cs-CZ" sz="1800" dirty="0"/>
              <a:t>       a průmyslová voda</a:t>
            </a:r>
          </a:p>
          <a:p>
            <a:r>
              <a:rPr lang="cs-CZ" sz="1800" dirty="0"/>
              <a:t>2.4 Rozvoj čisté mobility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9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ED03D-0745-4EAD-8C61-B3C0A080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4"/>
            <a:ext cx="8418512" cy="901046"/>
          </a:xfrm>
        </p:spPr>
        <p:txBody>
          <a:bodyPr/>
          <a:lstStyle/>
          <a:p>
            <a:r>
              <a:rPr lang="cs-CZ" sz="2400" dirty="0"/>
              <a:t>Vysokorychlostní internet – Komponenta 1.3 Digitální vysokokapacitní sítě</a:t>
            </a:r>
            <a:r>
              <a:rPr lang="cs-CZ" sz="3000" dirty="0"/>
              <a:t/>
            </a:r>
            <a:br>
              <a:rPr lang="cs-CZ" sz="3000" dirty="0"/>
            </a:br>
            <a:endParaRPr lang="cs-CZ" sz="3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86290DD-0AC1-41F6-B561-1050C7823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804537"/>
            <a:ext cx="8418512" cy="2770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sz="1600" dirty="0"/>
              <a:t>možnost podpořit budování sítí 4G a 5G</a:t>
            </a:r>
          </a:p>
          <a:p>
            <a:r>
              <a:rPr lang="cs-CZ" sz="1600" dirty="0"/>
              <a:t>podpora strany nabídky i poptávky</a:t>
            </a:r>
          </a:p>
          <a:p>
            <a:r>
              <a:rPr lang="cs-CZ" sz="1600" dirty="0"/>
              <a:t>cílem co nejširší využívání internetu v lokalitě </a:t>
            </a:r>
          </a:p>
          <a:p>
            <a:r>
              <a:rPr lang="cs-CZ" sz="1600" dirty="0"/>
              <a:t>místa vytipována - analýza Českého telekomunikačního úřadu</a:t>
            </a:r>
          </a:p>
          <a:p>
            <a:r>
              <a:rPr lang="cs-CZ" sz="1600" dirty="0"/>
              <a:t>program podpory je aktuálně finalizován</a:t>
            </a:r>
          </a:p>
          <a:p>
            <a:r>
              <a:rPr lang="cs-CZ" sz="1600" dirty="0"/>
              <a:t>výzva v přípravě (plán 1-2Q/2022) </a:t>
            </a:r>
          </a:p>
          <a:p>
            <a:r>
              <a:rPr lang="cs-CZ" sz="1600" dirty="0"/>
              <a:t>veřejná konzultace se zapojením operátorů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873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810405-590A-4C0B-852D-D6D9EE7C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6830"/>
            <a:ext cx="8418512" cy="369332"/>
          </a:xfrm>
        </p:spPr>
        <p:txBody>
          <a:bodyPr/>
          <a:lstStyle/>
          <a:p>
            <a:r>
              <a:rPr lang="cs-CZ" sz="2400" dirty="0"/>
              <a:t>Digitální transformace podniků - komponenta 1.5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62FF13F-324D-4782-8E6E-6455792876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1057861"/>
            <a:ext cx="8418512" cy="3119692"/>
          </a:xfrm>
        </p:spPr>
        <p:txBody>
          <a:bodyPr>
            <a:noAutofit/>
          </a:bodyPr>
          <a:lstStyle/>
          <a:p>
            <a:pPr marL="457200" lvl="0" indent="-457200">
              <a:buAutoNum type="alphaUcParenR"/>
            </a:pPr>
            <a:r>
              <a:rPr lang="cs-CZ" sz="1600" b="1" dirty="0">
                <a:solidFill>
                  <a:schemeClr val="accent1">
                    <a:lumMod val="25000"/>
                  </a:schemeClr>
                </a:solidFill>
              </a:rPr>
              <a:t>Digitální transformace podniků za pomoci kombinace čl. 14 GBER a</a:t>
            </a:r>
          </a:p>
          <a:p>
            <a:pPr marL="0" lvl="0" indent="0">
              <a:buNone/>
            </a:pPr>
            <a:r>
              <a:rPr lang="cs-CZ" sz="1600" b="1" dirty="0">
                <a:solidFill>
                  <a:schemeClr val="accent1">
                    <a:lumMod val="25000"/>
                  </a:schemeClr>
                </a:solidFill>
              </a:rPr>
              <a:t>       podpory de </a:t>
            </a:r>
            <a:r>
              <a:rPr lang="cs-CZ" sz="1600" b="1" dirty="0" err="1">
                <a:solidFill>
                  <a:schemeClr val="accent1">
                    <a:lumMod val="25000"/>
                  </a:schemeClr>
                </a:solidFill>
              </a:rPr>
              <a:t>minimis</a:t>
            </a:r>
            <a:endParaRPr lang="cs-CZ" sz="16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0" lvl="0" indent="0">
              <a:buNone/>
            </a:pPr>
            <a:endParaRPr lang="cs-CZ" sz="16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0" lvl="0" indent="0">
              <a:buNone/>
            </a:pPr>
            <a:r>
              <a:rPr lang="cs-CZ" sz="1600" dirty="0">
                <a:solidFill>
                  <a:schemeClr val="accent1">
                    <a:lumMod val="25000"/>
                  </a:schemeClr>
                </a:solidFill>
              </a:rPr>
              <a:t>Platí pro území České republiky, mimo NUTS II Praha.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1">
                    <a:lumMod val="25000"/>
                  </a:schemeClr>
                </a:solidFill>
              </a:rPr>
              <a:t>Platí podmínky počáteční investice.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1">
                    <a:lumMod val="25000"/>
                  </a:schemeClr>
                </a:solidFill>
              </a:rPr>
              <a:t>Míra podpory dle aktuální regionální mapy.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1">
                    <a:lumMod val="25000"/>
                  </a:schemeClr>
                </a:solidFill>
              </a:rPr>
              <a:t>Dotace na projekt a jednoho žadatele v rámci Výzvy je poskytována minimálně ve výši 1 mil. Kč a maximálně do výše 30 mil. Kč.</a:t>
            </a:r>
          </a:p>
          <a:p>
            <a:pPr marL="0" indent="0">
              <a:buNone/>
            </a:pPr>
            <a:r>
              <a:rPr lang="cs-CZ" sz="1700" dirty="0">
                <a:solidFill>
                  <a:schemeClr val="accent1">
                    <a:lumMod val="25000"/>
                  </a:schemeClr>
                </a:solidFill>
              </a:rPr>
              <a:t> 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1377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8DFDC-3358-477F-AC29-744F1EBF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03213"/>
            <a:ext cx="8418512" cy="369332"/>
          </a:xfrm>
        </p:spPr>
        <p:txBody>
          <a:bodyPr/>
          <a:lstStyle/>
          <a:p>
            <a:r>
              <a:rPr lang="cs-CZ" sz="2400" dirty="0"/>
              <a:t>Digitální transformace podniků - komponenta 1.5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6F63F74-707B-4356-A77F-AC5AD3E992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815678"/>
            <a:ext cx="8418512" cy="32686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accent1">
                  <a:lumMod val="25000"/>
                </a:schemeClr>
              </a:solidFill>
            </a:endParaRPr>
          </a:p>
          <a:p>
            <a:pPr marL="0" lvl="0" indent="0">
              <a:buNone/>
            </a:pPr>
            <a:r>
              <a:rPr lang="cs-CZ" sz="1600" b="1" dirty="0">
                <a:solidFill>
                  <a:schemeClr val="accent1">
                    <a:lumMod val="25000"/>
                  </a:schemeClr>
                </a:solidFill>
              </a:rPr>
              <a:t>B) Digitální transformace podniků v režimu podpory de </a:t>
            </a:r>
            <a:r>
              <a:rPr lang="cs-CZ" sz="1600" b="1" dirty="0" err="1">
                <a:solidFill>
                  <a:schemeClr val="accent1">
                    <a:lumMod val="25000"/>
                  </a:schemeClr>
                </a:solidFill>
              </a:rPr>
              <a:t>minimis</a:t>
            </a:r>
            <a:endParaRPr lang="cs-CZ" sz="16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0" lvl="0" indent="0">
              <a:buNone/>
            </a:pPr>
            <a:endParaRPr lang="cs-CZ" sz="16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1">
                    <a:lumMod val="25000"/>
                  </a:schemeClr>
                </a:solidFill>
              </a:rPr>
              <a:t>Platí pro celé území České republiky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1">
                    <a:lumMod val="25000"/>
                  </a:schemeClr>
                </a:solidFill>
              </a:rPr>
              <a:t>Míra podpory, Malý podnik 40%, střední 30%, </a:t>
            </a:r>
            <a:r>
              <a:rPr lang="cs-CZ" sz="1600" dirty="0" err="1">
                <a:solidFill>
                  <a:schemeClr val="accent1">
                    <a:lumMod val="25000"/>
                  </a:schemeClr>
                </a:solidFill>
              </a:rPr>
              <a:t>Mid</a:t>
            </a:r>
            <a:r>
              <a:rPr lang="cs-CZ" sz="1600" dirty="0">
                <a:solidFill>
                  <a:schemeClr val="accent1">
                    <a:lumMod val="25000"/>
                  </a:schemeClr>
                </a:solidFill>
              </a:rPr>
              <a:t>-Caps 20%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1">
                    <a:lumMod val="25000"/>
                  </a:schemeClr>
                </a:solidFill>
              </a:rPr>
              <a:t>Dotace na projekt a jednoho žadatele v rámci Výzvy je poskytována minimálně ve výši 0,5 mil. Kč a maximálně do výše de </a:t>
            </a:r>
            <a:r>
              <a:rPr lang="cs-CZ" sz="1600" dirty="0" err="1">
                <a:solidFill>
                  <a:schemeClr val="accent1">
                    <a:lumMod val="25000"/>
                  </a:schemeClr>
                </a:solidFill>
              </a:rPr>
              <a:t>minimis</a:t>
            </a:r>
            <a:r>
              <a:rPr lang="cs-CZ" sz="1600" dirty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2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97A86-E6AD-4D70-A33A-9072DE59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408027"/>
            <a:ext cx="8418512" cy="369332"/>
          </a:xfrm>
        </p:spPr>
        <p:txBody>
          <a:bodyPr/>
          <a:lstStyle/>
          <a:p>
            <a:r>
              <a:rPr lang="cs-CZ" sz="2400" dirty="0"/>
              <a:t>Komponenta 2.3 – Přechod na čistší zdroje energie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74CF2E-0E24-49AA-9726-084F4AA077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sz="1700" dirty="0"/>
              <a:t>2.3.1 Podpora fotovoltaických elektráren, včetně akumulace elektrické energie, na podnikatelských budovách včetně přístřešků (např. pro automobily, stavební techniku, skladování materiálu, atp.)</a:t>
            </a:r>
          </a:p>
          <a:p>
            <a:pPr marL="0" indent="0">
              <a:buNone/>
            </a:pPr>
            <a:endParaRPr lang="cs-CZ" sz="1700" b="1" dirty="0">
              <a:solidFill>
                <a:srgbClr val="FF0000"/>
              </a:solidFill>
            </a:endParaRPr>
          </a:p>
          <a:p>
            <a:r>
              <a:rPr lang="cs-CZ" sz="1700" dirty="0"/>
              <a:t>2.3.2 Modernizace distribuce tepla v systémech dálkového vytápění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6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2A25415-8CE0-49D4-BF66-699CEE09AC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760" y="553999"/>
            <a:ext cx="8681543" cy="3713202"/>
          </a:xfrm>
        </p:spPr>
        <p:txBody>
          <a:bodyPr>
            <a:normAutofit/>
          </a:bodyPr>
          <a:lstStyle/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r>
              <a:rPr lang="cs-CZ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Vyhlášení výzvy:</a:t>
            </a:r>
            <a:r>
              <a:rPr lang="cs-CZ" sz="1600" b="1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 2/2022</a:t>
            </a:r>
            <a:endParaRPr lang="cs-CZ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r>
              <a:rPr lang="cs-CZ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Plánované ukončení příjmu žádostí: </a:t>
            </a:r>
            <a:r>
              <a:rPr lang="cs-CZ" sz="1600" b="1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6/2022</a:t>
            </a:r>
          </a:p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r>
              <a:rPr lang="cs-CZ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Forma výzvy:</a:t>
            </a:r>
            <a:r>
              <a:rPr lang="cs-CZ" sz="1600" b="1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b="1" dirty="0"/>
              <a:t>Průběžná výzva (kontinuální výzva) a jednokolová (žádost o podporu)</a:t>
            </a:r>
            <a:endParaRPr lang="cs-CZ" sz="1600" b="1" dirty="0">
              <a:solidFill>
                <a:srgbClr val="004B8D"/>
              </a:solidFill>
              <a:latin typeface="Calibri" pitchFamily="34" charset="0"/>
              <a:cs typeface="Calibri" pitchFamily="34" charset="0"/>
            </a:endParaRPr>
          </a:p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r>
              <a:rPr lang="cs-CZ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Alokace: </a:t>
            </a:r>
            <a:r>
              <a:rPr lang="cs-CZ" sz="1600" b="1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2 (+) mld. Kč</a:t>
            </a:r>
          </a:p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r>
              <a:rPr lang="cs-CZ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Příjemci podpory: </a:t>
            </a:r>
            <a:r>
              <a:rPr lang="cs-CZ" sz="16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Podnikatelské subjekty (MSP a VP ?). Vyjma podniků vlastněných 100% veřejným subjektem (netýká se státní organizace Správa železnic) a podniků provozujících zařízení v EU ETS na území České republiky.</a:t>
            </a:r>
          </a:p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r>
              <a:rPr lang="cs-CZ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Cílové území: </a:t>
            </a:r>
            <a:r>
              <a:rPr lang="cs-CZ" sz="16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celá ČR, vč. Prahy.</a:t>
            </a:r>
          </a:p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r>
              <a:rPr lang="cs-CZ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Indikátor: </a:t>
            </a:r>
            <a:r>
              <a:rPr lang="cs-CZ" sz="1600" b="1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Zvýšení instalovaného elektrického výkonu u podpořených subjektů</a:t>
            </a:r>
          </a:p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r>
              <a:rPr lang="cs-CZ" sz="16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Varianty „S“ a „Bez“ akumulace, s akumulací vyšší míra podpory, bez energetického posudku</a:t>
            </a:r>
          </a:p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36EF8CD-6EAC-40A6-9E5E-23084342F7BD}"/>
              </a:ext>
            </a:extLst>
          </p:cNvPr>
          <p:cNvSpPr txBox="1">
            <a:spLocks/>
          </p:cNvSpPr>
          <p:nvPr/>
        </p:nvSpPr>
        <p:spPr>
          <a:xfrm>
            <a:off x="485455" y="323165"/>
            <a:ext cx="874460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Aktivita 2.3.1. FVE</a:t>
            </a:r>
          </a:p>
        </p:txBody>
      </p:sp>
    </p:spTree>
    <p:extLst>
      <p:ext uri="{BB962C8B-B14F-4D97-AF65-F5344CB8AC3E}">
        <p14:creationId xmlns:p14="http://schemas.microsoft.com/office/powerpoint/2010/main" val="571375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E6FAC5B-62A2-40B5-B601-0631CFD660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744" y="569873"/>
            <a:ext cx="8418512" cy="3726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u="sng" dirty="0">
                <a:solidFill>
                  <a:srgbClr val="FF0000"/>
                </a:solidFill>
              </a:rPr>
              <a:t>Aktuální návrhy základních podmínek:</a:t>
            </a:r>
          </a:p>
          <a:p>
            <a:r>
              <a:rPr lang="cs-CZ" sz="1600" dirty="0"/>
              <a:t>Podpořeny budou projekty od 1 kW do 1 MW.</a:t>
            </a:r>
          </a:p>
          <a:p>
            <a:r>
              <a:rPr lang="cs-CZ" sz="1600" dirty="0"/>
              <a:t>Pouze 1 odběrné místo na projekt.</a:t>
            </a:r>
          </a:p>
          <a:p>
            <a:r>
              <a:rPr lang="cs-CZ" sz="1600" dirty="0"/>
              <a:t>Není stanovena podmínka vlastní spotřeby! Není nutné tedy zpracovávat Energetický posudek!</a:t>
            </a:r>
          </a:p>
          <a:p>
            <a:r>
              <a:rPr lang="cs-CZ" sz="1600" dirty="0"/>
              <a:t>Není nutné realizovat výběrové řízení – aplikace jednotkových nákladů (</a:t>
            </a:r>
            <a:r>
              <a:rPr lang="cs-CZ" sz="1600" dirty="0" err="1"/>
              <a:t>tvz</a:t>
            </a:r>
            <a:r>
              <a:rPr lang="cs-CZ" sz="1600" dirty="0"/>
              <a:t>. Zjednodušená metoda vykazování v OP TAK).</a:t>
            </a:r>
          </a:p>
          <a:p>
            <a:r>
              <a:rPr lang="cs-CZ" sz="1600" dirty="0"/>
              <a:t>Míra podpory 35% u FVE a 50% u Akumulace. Dotace bude vyměřena ze stanovených měrných způsobilých výdajů.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153F3E5-C2C9-4DFD-8D4B-83E446C7EC3E}"/>
              </a:ext>
            </a:extLst>
          </p:cNvPr>
          <p:cNvSpPr txBox="1">
            <a:spLocks/>
          </p:cNvSpPr>
          <p:nvPr/>
        </p:nvSpPr>
        <p:spPr>
          <a:xfrm>
            <a:off x="362744" y="339040"/>
            <a:ext cx="91440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Aktivita 2.3.1. FVE</a:t>
            </a:r>
          </a:p>
        </p:txBody>
      </p:sp>
    </p:spTree>
    <p:extLst>
      <p:ext uri="{BB962C8B-B14F-4D97-AF65-F5344CB8AC3E}">
        <p14:creationId xmlns:p14="http://schemas.microsoft.com/office/powerpoint/2010/main" val="379279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2A25415-8CE0-49D4-BF66-699CEE09AC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567" y="907832"/>
            <a:ext cx="8492359" cy="3072498"/>
          </a:xfrm>
        </p:spPr>
        <p:txBody>
          <a:bodyPr>
            <a:normAutofit/>
          </a:bodyPr>
          <a:lstStyle/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r>
              <a:rPr lang="cs-CZ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Vyhlášení výzvy:</a:t>
            </a:r>
            <a:r>
              <a:rPr lang="cs-CZ" sz="1600" b="1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 1-2Q/2022</a:t>
            </a:r>
            <a:endParaRPr lang="cs-CZ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r>
              <a:rPr lang="cs-CZ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Ukončení příjmu žádostí: </a:t>
            </a:r>
            <a:r>
              <a:rPr lang="cs-CZ" sz="1600" b="1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15. prosince 2022 (?)</a:t>
            </a:r>
          </a:p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r>
              <a:rPr lang="cs-CZ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Forma výzvy:</a:t>
            </a:r>
            <a:r>
              <a:rPr lang="cs-CZ" sz="1600" b="1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b="1" dirty="0"/>
              <a:t>Průběžná výzva (kontinuální výzva) a jednokolová (žádost o podporu)</a:t>
            </a:r>
            <a:endParaRPr lang="cs-CZ" sz="1600" b="1" dirty="0">
              <a:solidFill>
                <a:srgbClr val="004B8D"/>
              </a:solidFill>
              <a:latin typeface="Calibri" pitchFamily="34" charset="0"/>
              <a:cs typeface="Calibri" pitchFamily="34" charset="0"/>
            </a:endParaRPr>
          </a:p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r>
              <a:rPr lang="cs-CZ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Alokace: </a:t>
            </a:r>
            <a:r>
              <a:rPr lang="cs-CZ" sz="1600" b="1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1000 mil. Kč</a:t>
            </a:r>
          </a:p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r>
              <a:rPr lang="cs-CZ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Příjemci podpory: </a:t>
            </a:r>
            <a:r>
              <a:rPr lang="cs-CZ" sz="16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Podnikatelské subjekty, obce a města.</a:t>
            </a:r>
          </a:p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r>
              <a:rPr lang="cs-CZ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Cílové území: </a:t>
            </a:r>
            <a:r>
              <a:rPr lang="cs-CZ" sz="16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celá ČR, vč. Prahy</a:t>
            </a:r>
            <a:r>
              <a:rPr lang="cs-CZ" sz="1600" b="1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197644" indent="0" fontAlgn="base">
              <a:spcBef>
                <a:spcPts val="900"/>
              </a:spcBef>
              <a:spcAft>
                <a:spcPct val="0"/>
              </a:spcAft>
              <a:buNone/>
              <a:defRPr/>
            </a:pPr>
            <a:r>
              <a:rPr lang="cs-CZ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Indikátor: </a:t>
            </a:r>
            <a:r>
              <a:rPr lang="cs-CZ" sz="16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Úspora primární energie.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36EF8CD-6EAC-40A6-9E5E-23084342F7BD}"/>
              </a:ext>
            </a:extLst>
          </p:cNvPr>
          <p:cNvSpPr txBox="1">
            <a:spLocks/>
          </p:cNvSpPr>
          <p:nvPr/>
        </p:nvSpPr>
        <p:spPr>
          <a:xfrm>
            <a:off x="565122" y="409695"/>
            <a:ext cx="626343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solidFill>
                  <a:srgbClr val="13B5EA"/>
                </a:solidFill>
              </a:rPr>
              <a:t>Aktivita 2.3.2 Modernizace SZT</a:t>
            </a:r>
          </a:p>
        </p:txBody>
      </p:sp>
    </p:spTree>
    <p:extLst>
      <p:ext uri="{BB962C8B-B14F-4D97-AF65-F5344CB8AC3E}">
        <p14:creationId xmlns:p14="http://schemas.microsoft.com/office/powerpoint/2010/main" val="749088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4F1E1E5-F356-4DCA-8E64-7E4AF9265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568093"/>
            <a:ext cx="8418512" cy="3613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/>
              <a:t>Podpora je primárně zaměřena na rekonstrukce stávajících soustav zásobování tepelnou energií, včetně výstavby nových přípojných větví k stávajícím soustavám.</a:t>
            </a:r>
          </a:p>
          <a:p>
            <a:pPr marL="0" indent="0">
              <a:buNone/>
            </a:pPr>
            <a:endParaRPr lang="cs-CZ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400" u="sng" dirty="0">
                <a:solidFill>
                  <a:srgbClr val="FF0000"/>
                </a:solidFill>
              </a:rPr>
              <a:t>Navrhované podmínky:</a:t>
            </a:r>
          </a:p>
          <a:p>
            <a:r>
              <a:rPr lang="cs-CZ" sz="1400" dirty="0"/>
              <a:t>Míra podpory ve výši 40/45/50 % se bude pravděpodobně zvyšovat na 50% pro všechny (MSP+VP)</a:t>
            </a:r>
          </a:p>
          <a:p>
            <a:pPr marL="0" indent="0">
              <a:buNone/>
            </a:pPr>
            <a:endParaRPr lang="cs-CZ" sz="1400" dirty="0"/>
          </a:p>
          <a:p>
            <a:pPr algn="just"/>
            <a:r>
              <a:rPr lang="cs-CZ" sz="1400" dirty="0"/>
              <a:t>Žadatel bude muset zajistit do 3 let od zahájení realizace rozvodů tepla, aby projekt splňoval požadavky na energeticky účinné dálkové vytápění a chlazení. Energeticky účinným dálkovým vytápěním a chlazením se podle definice uvedené v Nařízení komise (EU) č. 651/2014 rozumí soustava dálkového vytápění a chlazení, která splňuje definici soustavy účinného dálkového vytápění a chlazení v čl. 2 bodech 4123 a 4224 směrnice 2012/27/EU; definice zahrnuje i zařízení pro výrobu tepla/chladicí zařízení a síť (včetně souvisejících zařízení) pro rozvod tepla/chladu z výrobních zařízení do prostor zákazníka.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2A9894A-EF57-46C4-AF4A-B532E68A5FAA}"/>
              </a:ext>
            </a:extLst>
          </p:cNvPr>
          <p:cNvSpPr txBox="1">
            <a:spLocks/>
          </p:cNvSpPr>
          <p:nvPr/>
        </p:nvSpPr>
        <p:spPr>
          <a:xfrm>
            <a:off x="361950" y="337260"/>
            <a:ext cx="626343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solidFill>
                  <a:srgbClr val="13B5EA"/>
                </a:solidFill>
              </a:rPr>
              <a:t>Aktivita 2.3.2 Modernizace SZT</a:t>
            </a:r>
          </a:p>
        </p:txBody>
      </p:sp>
    </p:spTree>
    <p:extLst>
      <p:ext uri="{BB962C8B-B14F-4D97-AF65-F5344CB8AC3E}">
        <p14:creationId xmlns:p14="http://schemas.microsoft.com/office/powerpoint/2010/main" val="3163289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15462" y="797858"/>
            <a:ext cx="8713075" cy="3567954"/>
          </a:xfrm>
        </p:spPr>
        <p:txBody>
          <a:bodyPr>
            <a:normAutofit fontScale="40000" lnSpcReduction="20000"/>
          </a:bodyPr>
          <a:lstStyle/>
          <a:p>
            <a:pPr marL="148232" indent="0" fontAlgn="base">
              <a:spcBef>
                <a:spcPts val="675"/>
              </a:spcBef>
              <a:spcAft>
                <a:spcPct val="0"/>
              </a:spcAft>
              <a:buNone/>
              <a:defRPr/>
            </a:pPr>
            <a:r>
              <a:rPr lang="cs-CZ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Hlavní cílová skupina: </a:t>
            </a:r>
            <a:r>
              <a:rPr lang="pl-PL" sz="30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Podnikatelské subjekty</a:t>
            </a:r>
          </a:p>
          <a:p>
            <a:pPr marL="148232" indent="0" fontAlgn="base">
              <a:spcBef>
                <a:spcPts val="675"/>
              </a:spcBef>
              <a:spcAft>
                <a:spcPct val="0"/>
              </a:spcAft>
              <a:buNone/>
              <a:defRPr/>
            </a:pPr>
            <a:r>
              <a:rPr lang="pl-PL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Alokace:   </a:t>
            </a:r>
            <a:r>
              <a:rPr lang="cs-CZ" sz="30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1 mld. Kč</a:t>
            </a:r>
          </a:p>
          <a:p>
            <a:pPr marL="148232" indent="0" fontAlgn="base">
              <a:spcBef>
                <a:spcPts val="675"/>
              </a:spcBef>
              <a:spcAft>
                <a:spcPct val="0"/>
              </a:spcAft>
              <a:buNone/>
              <a:defRPr/>
            </a:pPr>
            <a:r>
              <a:rPr lang="cs-CZ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Cílové území: </a:t>
            </a:r>
            <a:r>
              <a:rPr lang="cs-CZ" sz="30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Území České republiky, včetně území hl. m. Prahy</a:t>
            </a:r>
          </a:p>
          <a:p>
            <a:pPr marL="148232" indent="0" fontAlgn="base">
              <a:spcBef>
                <a:spcPts val="675"/>
              </a:spcBef>
              <a:spcAft>
                <a:spcPct val="0"/>
              </a:spcAft>
              <a:buNone/>
              <a:defRPr/>
            </a:pPr>
            <a:endParaRPr lang="pl-PL" sz="3000" dirty="0">
              <a:solidFill>
                <a:srgbClr val="004B8D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cs-CZ" sz="3000" b="1" dirty="0">
                <a:solidFill>
                  <a:srgbClr val="FF0000"/>
                </a:solidFill>
              </a:rPr>
              <a:t>    Podporované aktivity:</a:t>
            </a:r>
          </a:p>
          <a:p>
            <a:r>
              <a:rPr lang="cs-CZ" sz="3000" dirty="0"/>
              <a:t>Pořízení inovativních technologií na získávání, zpracování a využívání druhotných surovin z výrobků a materiálů s ukončenou životností a na výrobu výrobků s obsahem druhotných surovin; </a:t>
            </a:r>
          </a:p>
          <a:p>
            <a:r>
              <a:rPr lang="cs-CZ" sz="3000" dirty="0"/>
              <a:t>Podpora inovativních technologií k získávání a zpracování druhotných surovin (např. vedlejší produkty, </a:t>
            </a:r>
            <a:r>
              <a:rPr lang="cs-CZ" sz="3000" dirty="0" err="1"/>
              <a:t>neodpady</a:t>
            </a:r>
            <a:r>
              <a:rPr lang="cs-CZ" sz="3000" dirty="0"/>
              <a:t>, neshodné výrobky a další); </a:t>
            </a:r>
          </a:p>
          <a:p>
            <a:r>
              <a:rPr lang="cs-CZ" sz="3000" dirty="0"/>
              <a:t>Investice do inovativních technologií umožňujících nové nebo vyšší využití druhotných surovin jako náhrady primárních zdrojů; </a:t>
            </a:r>
          </a:p>
          <a:p>
            <a:r>
              <a:rPr lang="cs-CZ" sz="3000" dirty="0"/>
              <a:t>Investice do inovativních technologií ke snížení materiálové náročnosti výroby a náhrady primárních vstupních surovin druhotnými; </a:t>
            </a:r>
          </a:p>
          <a:p>
            <a:r>
              <a:rPr lang="cs-CZ" sz="3000" dirty="0"/>
              <a:t>Zlepšení materiálové recyklace odpadů a jejich opětovného použití; </a:t>
            </a:r>
          </a:p>
          <a:p>
            <a:r>
              <a:rPr lang="cs-CZ" sz="3000" dirty="0"/>
              <a:t>Důraz na zpětné uzavírání materiálových cyklů, zejména podporou materiálové recyklace; uplatňujících </a:t>
            </a:r>
            <a:r>
              <a:rPr lang="cs-CZ" sz="3000" dirty="0" err="1"/>
              <a:t>remanufacturing</a:t>
            </a:r>
            <a:r>
              <a:rPr lang="cs-CZ" sz="3000" dirty="0"/>
              <a:t> 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79096" y="370707"/>
            <a:ext cx="7457416" cy="892552"/>
          </a:xfrm>
        </p:spPr>
        <p:txBody>
          <a:bodyPr/>
          <a:lstStyle/>
          <a:p>
            <a:r>
              <a:rPr lang="cs-CZ" sz="2400" dirty="0">
                <a:solidFill>
                  <a:srgbClr val="13B5EA"/>
                </a:solidFill>
              </a:rPr>
              <a:t>Aktivita 2.7.2.1 – Cirkulární řešení v podnicích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3052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08618"/>
            <a:ext cx="8418512" cy="492443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13B5EA"/>
                </a:solidFill>
              </a:rPr>
              <a:t>O Národním plánu obnovy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DF28470-23A5-42F4-8BED-17EF8AE0B1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17000"/>
              </a:lnSpc>
              <a:spcAft>
                <a:spcPts val="800"/>
              </a:spcAft>
              <a:buBlip>
                <a:blip r:embed="rId3"/>
              </a:buBlip>
            </a:pPr>
            <a:r>
              <a:rPr lang="cs-CZ" sz="2100" b="1" dirty="0">
                <a:cs typeface="Times New Roman" panose="02020603050405020304" pitchFamily="18" charset="0"/>
              </a:rPr>
              <a:t>Plán pro oživení a odolnost České republiky.</a:t>
            </a:r>
          </a:p>
          <a:p>
            <a:pPr algn="just">
              <a:lnSpc>
                <a:spcPct val="117000"/>
              </a:lnSpc>
              <a:spcAft>
                <a:spcPts val="800"/>
              </a:spcAft>
              <a:buBlip>
                <a:blip r:embed="rId3"/>
              </a:buBlip>
            </a:pPr>
            <a:r>
              <a:rPr lang="cs-CZ" sz="2100" b="1" dirty="0">
                <a:cs typeface="Times New Roman" panose="02020603050405020304" pitchFamily="18" charset="0"/>
              </a:rPr>
              <a:t>Národní plán obnovy (NPO) obsahuje priority vlády ČR a jeho jednotlivé komponenty, vč. finančních alokací  a jsou navrženy tak, aby pomohly vyvést českou ekonomiku z krize vyvolané pandemií COVID-19 a přispět ke splnění reformních a investičních požadavků.</a:t>
            </a:r>
          </a:p>
          <a:p>
            <a:pPr algn="just">
              <a:lnSpc>
                <a:spcPct val="117000"/>
              </a:lnSpc>
              <a:spcAft>
                <a:spcPts val="800"/>
              </a:spcAft>
              <a:buBlip>
                <a:blip r:embed="rId3"/>
              </a:buBlip>
            </a:pPr>
            <a:r>
              <a:rPr lang="cs-CZ" sz="2100" b="1" dirty="0">
                <a:cs typeface="Times New Roman" panose="02020603050405020304" pitchFamily="18" charset="0"/>
              </a:rPr>
              <a:t>NPO obsahuje milníky, cíle a orientační harmonogram pro provádění reforem a investic; předpokládané investiční projekty a související dobu investic; odhadované celkové náklady reforem a investic, včetně náležitého odůvodnění a vysvětlení jejich souladu se zásadou nákladové efektivnosti a úměrnosti očekávanému účinku na hospodářství a společnost.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092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15614" y="770965"/>
            <a:ext cx="8912772" cy="3607397"/>
          </a:xfrm>
        </p:spPr>
        <p:txBody>
          <a:bodyPr>
            <a:normAutofit fontScale="92500" lnSpcReduction="10000"/>
          </a:bodyPr>
          <a:lstStyle/>
          <a:p>
            <a:pPr marL="148232" indent="0" fontAlgn="base">
              <a:spcBef>
                <a:spcPts val="675"/>
              </a:spcBef>
              <a:spcAft>
                <a:spcPct val="0"/>
              </a:spcAft>
              <a:buNone/>
              <a:defRPr/>
            </a:pPr>
            <a:r>
              <a:rPr lang="cs-CZ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Hlavní cílová skupina: </a:t>
            </a:r>
            <a:r>
              <a:rPr lang="pl-PL" sz="14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Podnikatelské subjekty</a:t>
            </a:r>
          </a:p>
          <a:p>
            <a:pPr marL="148232" indent="0" fontAlgn="base">
              <a:spcBef>
                <a:spcPts val="675"/>
              </a:spcBef>
              <a:spcAft>
                <a:spcPct val="0"/>
              </a:spcAft>
              <a:buNone/>
              <a:defRPr/>
            </a:pPr>
            <a:r>
              <a:rPr lang="pl-PL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Alokace:   </a:t>
            </a:r>
            <a:r>
              <a:rPr lang="cs-CZ" sz="14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1 mld. Kč</a:t>
            </a:r>
            <a:endParaRPr lang="cs-CZ" sz="1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48232" indent="0" fontAlgn="base">
              <a:spcBef>
                <a:spcPts val="675"/>
              </a:spcBef>
              <a:spcAft>
                <a:spcPct val="0"/>
              </a:spcAft>
              <a:buNone/>
              <a:defRPr/>
            </a:pPr>
            <a:r>
              <a:rPr lang="cs-CZ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Cílové území: </a:t>
            </a:r>
            <a:r>
              <a:rPr lang="cs-CZ" sz="14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Území České republiky, včetně území hl. m. Prahy</a:t>
            </a:r>
          </a:p>
          <a:p>
            <a:pPr marL="148232" indent="0" fontAlgn="base">
              <a:spcBef>
                <a:spcPts val="675"/>
              </a:spcBef>
              <a:spcAft>
                <a:spcPct val="0"/>
              </a:spcAft>
              <a:buNone/>
              <a:defRPr/>
            </a:pPr>
            <a:endParaRPr lang="cs-CZ" sz="1400" dirty="0">
              <a:solidFill>
                <a:srgbClr val="004B8D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FF0000"/>
                </a:solidFill>
              </a:rPr>
              <a:t>    Podporované aktivity:</a:t>
            </a:r>
          </a:p>
          <a:p>
            <a:r>
              <a:rPr lang="cs-CZ" sz="1400" dirty="0"/>
              <a:t>Proces optimalizace spotřeby vody v rámci samotného výrobního procesu, resp. v procesu poskytování služeb – zavádění technologických změn, jejichž cílem je primární snížení spotřeby vody, případně i úplná eliminace potřeby vody; </a:t>
            </a:r>
          </a:p>
          <a:p>
            <a:r>
              <a:rPr lang="cs-CZ" sz="1400" dirty="0"/>
              <a:t>Přímá recyklace vody ve výrobních odvětvích s vysokou spotřebou vody (energetika, průmysl potravinářský, papírenský, chemický, textilní, zpracovatelský a recyklační a další), přímá recyklace ve vybraných odvětvích služeb, instalace uzavřených cirkulačních okruhů namísto lineárních/otevřených; </a:t>
            </a:r>
          </a:p>
          <a:p>
            <a:r>
              <a:rPr lang="cs-CZ" sz="1400" dirty="0"/>
              <a:t>Opětovné využívání znečištěné/využité provozní vody v jiných procesech – instalace filtračních technologií (např. pro vody znečištěné pouze tuhými látkami) a pro přípravu vody k dalšímu jinému využití v rámci podniku, včetně sociálních zařízení; </a:t>
            </a:r>
          </a:p>
          <a:p>
            <a:r>
              <a:rPr lang="cs-CZ" sz="1400" dirty="0"/>
              <a:t>Optimalizace využívání vody v obslužných provozech podniků (mimo hlavní výrobní proces) – údržba, logistika, doprava, sociální zařízení; </a:t>
            </a:r>
          </a:p>
          <a:p>
            <a:r>
              <a:rPr lang="cs-CZ" sz="1400" dirty="0"/>
              <a:t>Snižování ztrát vody v uzavřených okruzích nebo rozvodech vody; </a:t>
            </a:r>
          </a:p>
          <a:p>
            <a:pPr marL="148232" indent="0" fontAlgn="base">
              <a:spcBef>
                <a:spcPts val="675"/>
              </a:spcBef>
              <a:spcAft>
                <a:spcPct val="0"/>
              </a:spcAft>
              <a:buNone/>
              <a:defRPr/>
            </a:pPr>
            <a:endParaRPr lang="pl-PL" sz="1400" dirty="0">
              <a:solidFill>
                <a:srgbClr val="004B8D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97152" y="269934"/>
            <a:ext cx="6374606" cy="923330"/>
          </a:xfrm>
        </p:spPr>
        <p:txBody>
          <a:bodyPr/>
          <a:lstStyle/>
          <a:p>
            <a:pPr>
              <a:spcAft>
                <a:spcPts val="450"/>
              </a:spcAft>
            </a:pPr>
            <a:r>
              <a:rPr lang="cs-CZ" sz="2400" dirty="0">
                <a:solidFill>
                  <a:srgbClr val="13B5EA"/>
                </a:solidFill>
              </a:rPr>
              <a:t>Aktivita 2.7.2.2 - Úspora vody v průmyslu 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/>
            </a:r>
            <a:br>
              <a:rPr lang="cs-CZ" sz="2000" b="1" dirty="0"/>
            </a:br>
            <a:endParaRPr lang="cs-CZ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57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E0C92-22A2-4E2D-895E-09BA4E97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738664"/>
          </a:xfrm>
        </p:spPr>
        <p:txBody>
          <a:bodyPr/>
          <a:lstStyle/>
          <a:p>
            <a:r>
              <a:rPr lang="cs-CZ" sz="2400" dirty="0"/>
              <a:t>Komponenta 2.4 Rozvoj čisté mobility Aktivita 2.4.2.1 Podpora nákupu vozidel - Vozidla (el, H2) pro podnikatelské subjekty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DC06C2D-2D48-4189-A310-BA688B24D8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744" y="1306916"/>
            <a:ext cx="8418512" cy="3268698"/>
          </a:xfrm>
        </p:spPr>
        <p:txBody>
          <a:bodyPr>
            <a:normAutofit/>
          </a:bodyPr>
          <a:lstStyle/>
          <a:p>
            <a:r>
              <a:rPr lang="cs-CZ" sz="1600" dirty="0"/>
              <a:t>Podpora nákupu osobních i užitkových elektromobilů pro podnikatelské subjekty formou dotace včetně dobíjecích stanic</a:t>
            </a:r>
          </a:p>
          <a:p>
            <a:r>
              <a:rPr lang="cs-CZ" sz="1600" dirty="0"/>
              <a:t>Výše podpora 40/50/60% z nákladů po odečtení srovnávací varianty</a:t>
            </a:r>
          </a:p>
          <a:p>
            <a:r>
              <a:rPr lang="cs-CZ" sz="1600" dirty="0"/>
              <a:t>Podpora </a:t>
            </a:r>
            <a:r>
              <a:rPr lang="cs-CZ" sz="1600" dirty="0" err="1"/>
              <a:t>Cargo</a:t>
            </a:r>
            <a:r>
              <a:rPr lang="cs-CZ" sz="1600" dirty="0"/>
              <a:t> </a:t>
            </a:r>
            <a:r>
              <a:rPr lang="cs-CZ" sz="1600" dirty="0" err="1"/>
              <a:t>elektrokol</a:t>
            </a:r>
            <a:r>
              <a:rPr lang="cs-CZ" sz="1600" dirty="0"/>
              <a:t> – režim de </a:t>
            </a:r>
            <a:r>
              <a:rPr lang="cs-CZ" sz="1600" dirty="0" err="1"/>
              <a:t>minimis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výzva (plán 1Q/2022)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694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2154436"/>
          </a:xfrm>
        </p:spPr>
        <p:txBody>
          <a:bodyPr/>
          <a:lstStyle/>
          <a:p>
            <a:r>
              <a:rPr lang="cs-CZ" dirty="0">
                <a:hlinkClick r:id="rId3"/>
              </a:rPr>
              <a:t>www.planobnovycz.cz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npo@mpo.cz</a:t>
            </a:r>
            <a:br>
              <a:rPr lang="cs-CZ" dirty="0"/>
            </a:b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10405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0"/>
            <a:ext cx="8418512" cy="908050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13B5EA"/>
                </a:solidFill>
              </a:rPr>
              <a:t>Rozdělení celkové alokace NPO (7 mld. EUR) do 6 pilířů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60B0F3D-BAF6-4AB4-9C8F-49193FFC329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92983085"/>
              </p:ext>
            </p:extLst>
          </p:nvPr>
        </p:nvGraphicFramePr>
        <p:xfrm>
          <a:off x="363538" y="1168026"/>
          <a:ext cx="8418512" cy="327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210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519FE24-918F-49FB-A26D-893456245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086" y="117637"/>
            <a:ext cx="725963" cy="7597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2A6139-48B2-4FF8-9BB2-DF077CEB4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245" y="1597709"/>
            <a:ext cx="679755" cy="57863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E10AA2E-0526-4BE1-BA11-AE9654CA3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280" y="2179835"/>
            <a:ext cx="750070" cy="72734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792D7E2-B8F0-46E5-AA61-67485418A8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864"/>
          <a:stretch/>
        </p:blipFill>
        <p:spPr>
          <a:xfrm>
            <a:off x="8351422" y="3012742"/>
            <a:ext cx="701928" cy="55399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EF6A698-EB81-410C-ACF9-761F4555A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494" y="901647"/>
            <a:ext cx="682891" cy="53051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C487AAB-94FD-455B-B67C-0389C9C5C9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4931" y="3791576"/>
            <a:ext cx="660792" cy="553998"/>
          </a:xfrm>
          <a:prstGeom prst="rect">
            <a:avLst/>
          </a:prstGeom>
        </p:spPr>
      </p:pic>
      <p:pic>
        <p:nvPicPr>
          <p:cNvPr id="13" name="Zástupný obsah 12" descr="Obsah obrázku stůl&#10;&#10;Popis byl vytvořen automaticky">
            <a:extLst>
              <a:ext uri="{FF2B5EF4-FFF2-40B4-BE49-F238E27FC236}">
                <a16:creationId xmlns:a16="http://schemas.microsoft.com/office/drawing/2014/main" id="{822A92EA-9836-49A7-B07D-D91DBF08A0A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8"/>
          <a:stretch>
            <a:fillRect/>
          </a:stretch>
        </p:blipFill>
        <p:spPr>
          <a:xfrm>
            <a:off x="1" y="117636"/>
            <a:ext cx="8303280" cy="4307775"/>
          </a:xfrm>
        </p:spPr>
      </p:pic>
    </p:spTree>
    <p:extLst>
      <p:ext uri="{BB962C8B-B14F-4D97-AF65-F5344CB8AC3E}">
        <p14:creationId xmlns:p14="http://schemas.microsoft.com/office/powerpoint/2010/main" val="116152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017D9-2D6B-45C8-A3DE-3EF6F090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77014"/>
            <a:ext cx="8418512" cy="553998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13B5EA"/>
                </a:solidFill>
              </a:rPr>
              <a:t>Implementace NPO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4B5935-3E62-4D30-B4A8-257183A4C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954" y="751128"/>
            <a:ext cx="8418512" cy="36412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D76990-6329-408C-8A98-295C6C2F4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016328"/>
              </p:ext>
            </p:extLst>
          </p:nvPr>
        </p:nvGraphicFramePr>
        <p:xfrm>
          <a:off x="1513114" y="647354"/>
          <a:ext cx="6117773" cy="385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54CEC59E-68EE-4298-9A42-EC8E3FE68FDD}"/>
              </a:ext>
            </a:extLst>
          </p:cNvPr>
          <p:cNvSpPr/>
          <p:nvPr/>
        </p:nvSpPr>
        <p:spPr>
          <a:xfrm>
            <a:off x="7630887" y="751128"/>
            <a:ext cx="1035580" cy="260524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250" dirty="0">
                <a:solidFill>
                  <a:schemeClr val="tx2"/>
                </a:solidFill>
              </a:rPr>
              <a:t>MF</a:t>
            </a:r>
          </a:p>
          <a:p>
            <a:pPr algn="ctr"/>
            <a:r>
              <a:rPr lang="cs-CZ" sz="2250" dirty="0">
                <a:solidFill>
                  <a:schemeClr val="tx2"/>
                </a:solidFill>
              </a:rPr>
              <a:t>AUDIT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5053AC1-ACD4-4F2A-AAFE-ECEF89653628}"/>
              </a:ext>
            </a:extLst>
          </p:cNvPr>
          <p:cNvSpPr/>
          <p:nvPr/>
        </p:nvSpPr>
        <p:spPr>
          <a:xfrm>
            <a:off x="269098" y="821490"/>
            <a:ext cx="2653396" cy="8105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50" dirty="0">
                <a:solidFill>
                  <a:schemeClr val="tx2"/>
                </a:solidFill>
              </a:rPr>
              <a:t>Výbor NPO</a:t>
            </a:r>
          </a:p>
        </p:txBody>
      </p:sp>
    </p:spTree>
    <p:extLst>
      <p:ext uri="{BB962C8B-B14F-4D97-AF65-F5344CB8AC3E}">
        <p14:creationId xmlns:p14="http://schemas.microsoft.com/office/powerpoint/2010/main" val="205779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017D9-2D6B-45C8-A3DE-3EF6F090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350838"/>
            <a:ext cx="8418512" cy="553998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13B5EA"/>
                </a:solidFill>
              </a:rPr>
              <a:t>Implementace NPO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4B5935-3E62-4D30-B4A8-257183A4C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645249"/>
            <a:ext cx="8418512" cy="3641243"/>
          </a:xfrm>
        </p:spPr>
        <p:txBody>
          <a:bodyPr>
            <a:normAutofit fontScale="25000" lnSpcReduction="20000"/>
          </a:bodyPr>
          <a:lstStyle/>
          <a:p>
            <a:r>
              <a:rPr lang="cs-CZ" sz="5400" b="1" dirty="0"/>
              <a:t>Základní úrovně: </a:t>
            </a:r>
          </a:p>
          <a:p>
            <a:pPr lvl="1"/>
            <a:r>
              <a:rPr lang="cs-CZ" sz="5400" b="1" dirty="0"/>
              <a:t>Řídící funkce – Řídící výbor NPO</a:t>
            </a:r>
          </a:p>
          <a:p>
            <a:pPr lvl="1"/>
            <a:r>
              <a:rPr lang="cs-CZ" sz="5400" b="1" dirty="0"/>
              <a:t>Koordinační funkce – </a:t>
            </a:r>
            <a:r>
              <a:rPr lang="cs-CZ" sz="5400" b="1" dirty="0" err="1"/>
              <a:t>Delivery</a:t>
            </a:r>
            <a:r>
              <a:rPr lang="cs-CZ" sz="5400" b="1" dirty="0"/>
              <a:t> unit - MPO (výkaznictví a komunikace s EK prostřednictvím Úřadu vlády)</a:t>
            </a:r>
          </a:p>
          <a:p>
            <a:pPr lvl="1"/>
            <a:r>
              <a:rPr lang="cs-CZ" sz="5400" b="1" dirty="0"/>
              <a:t>Auditní funkce – Ministerstvo financí</a:t>
            </a:r>
          </a:p>
          <a:p>
            <a:pPr lvl="1"/>
            <a:r>
              <a:rPr lang="cs-CZ" sz="5400" b="1" dirty="0"/>
              <a:t>Implementační a realizační funkce</a:t>
            </a:r>
          </a:p>
          <a:p>
            <a:pPr lvl="2"/>
            <a:r>
              <a:rPr lang="cs-CZ" sz="5400" b="1" dirty="0"/>
              <a:t>Vlastníci komponent</a:t>
            </a:r>
          </a:p>
          <a:p>
            <a:pPr lvl="2"/>
            <a:r>
              <a:rPr lang="cs-CZ" sz="5400" b="1" dirty="0"/>
              <a:t>Subjekty </a:t>
            </a:r>
            <a:r>
              <a:rPr lang="cs-CZ" sz="5400" b="1" dirty="0" err="1"/>
              <a:t>implemetace</a:t>
            </a:r>
            <a:r>
              <a:rPr lang="cs-CZ" sz="5400" b="1" dirty="0"/>
              <a:t> (zprostředkující subjekty)</a:t>
            </a:r>
          </a:p>
          <a:p>
            <a:pPr lvl="1"/>
            <a:r>
              <a:rPr lang="cs-CZ" sz="5400" b="1" dirty="0"/>
              <a:t>Koneční příjemci podpory</a:t>
            </a:r>
          </a:p>
          <a:p>
            <a:pPr marL="360353" lvl="1" indent="0">
              <a:buNone/>
            </a:pPr>
            <a:endParaRPr lang="cs-CZ" sz="5400" b="1" dirty="0"/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cs-CZ" sz="5400" b="1" dirty="0"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Vlastníci komponent </a:t>
            </a:r>
            <a:r>
              <a:rPr lang="cs-CZ" sz="5400" dirty="0"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zodpovídají za celkovou komponentu, vč. realizace komponenty, činnosti související s implementací komponenty, vč. činností definovaných v řídícím a kontrolním systému, metodickém nastavení komponenty a její implementace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cs-CZ" sz="5400" b="1" dirty="0" err="1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Delivery</a:t>
            </a:r>
            <a:r>
              <a:rPr lang="cs-CZ" sz="5400" b="1" dirty="0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 unit </a:t>
            </a:r>
            <a:r>
              <a:rPr lang="cs-CZ" sz="5400" dirty="0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připravuje žádosti o výplatu finančních prostředků vč. příloh, průběžné zprávy naplňování NPO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cs-CZ" sz="5400" b="1" dirty="0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Řídící výbor </a:t>
            </a:r>
            <a:r>
              <a:rPr lang="cs-CZ" sz="5400" dirty="0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zastává řídící a schvalovací funkci nad NPO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64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017D9-2D6B-45C8-A3DE-3EF6F090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13B5EA"/>
                </a:solidFill>
              </a:rPr>
              <a:t>Výkaznictví ČR vůči EK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4B5935-3E62-4D30-B4A8-257183A4C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1014292"/>
            <a:ext cx="8418512" cy="327220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Pololetní reporting ČR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pokroku v provádění plánu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hodnot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společných indikátorů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 EK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 splnění milníků a cílů (M/T) ČR 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pololetně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(dle harmonogramu plateb z provozního ujednání) zašle 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žádost o platbu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finanční podpory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Poslední M/T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musí být splněn 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nejpozději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srpna 2026 (žádost o platbu podána do září 2026 - platby podpory z RRF jsou možné jen do prosince 2026)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Projekty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 musí být zrealizovány </a:t>
            </a:r>
            <a:r>
              <a:rPr lang="cs-CZ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nejpozději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 do 2. kvartálu 2026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86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CBB49-BF27-47B7-BBB6-E5CE25E2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Další aktivity spojené s NPO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4963E9-0867-49EE-B91C-DF5F5D90B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912776"/>
            <a:ext cx="8418512" cy="377043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Provedena interní analýza rizik na úrovni </a:t>
            </a:r>
            <a:r>
              <a:rPr lang="cs-CZ" dirty="0" err="1"/>
              <a:t>Delivery</a:t>
            </a:r>
            <a:r>
              <a:rPr lang="cs-CZ" dirty="0"/>
              <a:t> unit </a:t>
            </a:r>
          </a:p>
          <a:p>
            <a:r>
              <a:rPr lang="cs-CZ" dirty="0" err="1"/>
              <a:t>Screening</a:t>
            </a:r>
            <a:r>
              <a:rPr lang="cs-CZ" dirty="0"/>
              <a:t> milníků a cílů, které jsou rizikové a nelze je realizovat v termínu a dle zadání </a:t>
            </a:r>
          </a:p>
          <a:p>
            <a:pPr lvl="1"/>
            <a:r>
              <a:rPr lang="cs-CZ" dirty="0"/>
              <a:t>Indikovaná rizika: </a:t>
            </a:r>
          </a:p>
          <a:p>
            <a:pPr lvl="4"/>
            <a:r>
              <a:rPr lang="cs-CZ" dirty="0"/>
              <a:t>Časové prodlevy </a:t>
            </a:r>
            <a:r>
              <a:rPr lang="cs-CZ" sz="1800" dirty="0">
                <a:sym typeface="Wingdings" panose="05000000000000000000" pitchFamily="2" charset="2"/>
              </a:rPr>
              <a:t> </a:t>
            </a:r>
            <a:r>
              <a:rPr lang="cs-CZ" dirty="0">
                <a:sym typeface="Wingdings" panose="05000000000000000000" pitchFamily="2" charset="2"/>
              </a:rPr>
              <a:t>zpoždění plnění</a:t>
            </a:r>
          </a:p>
          <a:p>
            <a:pPr lvl="4"/>
            <a:r>
              <a:rPr lang="cs-CZ" dirty="0">
                <a:sym typeface="Wingdings" panose="05000000000000000000" pitchFamily="2" charset="2"/>
              </a:rPr>
              <a:t>Měnící se náklady </a:t>
            </a:r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cs-CZ" dirty="0">
                <a:sym typeface="Wingdings" panose="05000000000000000000" pitchFamily="2" charset="2"/>
              </a:rPr>
              <a:t> nenaplnění množství (cílů/milníků)</a:t>
            </a:r>
          </a:p>
          <a:p>
            <a:pPr lvl="4"/>
            <a:r>
              <a:rPr lang="cs-CZ" dirty="0">
                <a:sym typeface="Wingdings" panose="05000000000000000000" pitchFamily="2" charset="2"/>
              </a:rPr>
              <a:t>Obsahové/názvové nesoulady </a:t>
            </a:r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cs-CZ" dirty="0">
                <a:sym typeface="Wingdings" panose="05000000000000000000" pitchFamily="2" charset="2"/>
              </a:rPr>
              <a:t> různé výsledky a očekávání</a:t>
            </a:r>
          </a:p>
          <a:p>
            <a:pPr lvl="4"/>
            <a:r>
              <a:rPr lang="cs-CZ" dirty="0">
                <a:sym typeface="Wingdings" panose="05000000000000000000" pitchFamily="2" charset="2"/>
              </a:rPr>
              <a:t>Množící se požadavky VK na „změnu“ plánu.</a:t>
            </a:r>
          </a:p>
          <a:p>
            <a:endParaRPr lang="cs-CZ" dirty="0"/>
          </a:p>
          <a:p>
            <a:r>
              <a:rPr lang="cs-CZ" dirty="0"/>
              <a:t>Úpravy CID ze strany EK zatím odmítány (úprava celkové alokace NPO není důvodem pro změnu milníků a cílů) – </a:t>
            </a:r>
            <a:r>
              <a:rPr lang="cs-CZ" dirty="0" err="1"/>
              <a:t>screening</a:t>
            </a:r>
            <a:r>
              <a:rPr lang="cs-CZ" dirty="0"/>
              <a:t> požadavků přesto probíhá</a:t>
            </a:r>
          </a:p>
          <a:p>
            <a:r>
              <a:rPr lang="cs-CZ" dirty="0"/>
              <a:t>Problematika DPH a financování „českých komponent“ - MF informováno, DPH nelze hradit z RRF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0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3BFE6-4EFF-4A30-8D0E-17C05F30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povinnosti pro podnikatele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49EA971-3E0D-4CFB-83B7-7ECD444BC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791" y="536259"/>
            <a:ext cx="8418512" cy="3268698"/>
          </a:xfrm>
        </p:spPr>
        <p:txBody>
          <a:bodyPr>
            <a:normAutofit/>
          </a:bodyPr>
          <a:lstStyle/>
          <a:p>
            <a:r>
              <a:rPr lang="cs-CZ" sz="1600" dirty="0"/>
              <a:t>Postupovat v souladu s výzvou a s pokyny vlastníka komponenty a implementačního subjektu, s českou a evropskou legislativou, zejména zajistit součinnost při poskytování informací, zachovávat tzv. auditní stopu</a:t>
            </a:r>
          </a:p>
          <a:p>
            <a:r>
              <a:rPr lang="cs-CZ" sz="1600" dirty="0"/>
              <a:t>Dodržovat principy ochrany finančních zájmů EU (dvojí financování, korupce, podvody, střet zájmů) -&gt; RED FLAGS</a:t>
            </a:r>
          </a:p>
          <a:p>
            <a:r>
              <a:rPr lang="cs-CZ" sz="1600" dirty="0"/>
              <a:t>Dodržovat povinnosti spojené s publicitou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41CFF9-EAE7-4A0B-8DFF-C879B808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567554"/>
            <a:ext cx="2689412" cy="89899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7E92B76-E03E-4CC7-A72B-37FB68012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284" y="3539378"/>
            <a:ext cx="1610846" cy="9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838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heme/theme1.xml><?xml version="1.0" encoding="utf-8"?>
<a:theme xmlns:a="http://schemas.openxmlformats.org/drawingml/2006/main" name="Prezentace modrá B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224C"/>
      </a:accent1>
      <a:accent2>
        <a:srgbClr val="004487"/>
      </a:accent2>
      <a:accent3>
        <a:srgbClr val="E61B31"/>
      </a:accent3>
      <a:accent4>
        <a:srgbClr val="B9DCFF"/>
      </a:accent4>
      <a:accent5>
        <a:srgbClr val="007DFA"/>
      </a:accent5>
      <a:accent6>
        <a:srgbClr val="0D697B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224C"/>
        </a:accent1>
        <a:accent2>
          <a:srgbClr val="004487"/>
        </a:accent2>
        <a:accent3>
          <a:srgbClr val="E61B31"/>
        </a:accent3>
        <a:accent4>
          <a:srgbClr val="B9DCFF"/>
        </a:accent4>
        <a:accent5>
          <a:srgbClr val="007DFA"/>
        </a:accent5>
        <a:accent6>
          <a:srgbClr val="0D697B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NERV 2020.potx" id="{0D39A3D2-511F-4F2E-9156-D618F03B1DFC}" vid="{738D19EC-329D-47BB-A21B-4732815868D7}"/>
    </a:ext>
  </a:extLst>
</a:theme>
</file>

<file path=ppt/theme/theme3.xml><?xml version="1.0" encoding="utf-8"?>
<a:theme xmlns:a="http://schemas.openxmlformats.org/drawingml/2006/main" name="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224C"/>
      </a:accent1>
      <a:accent2>
        <a:srgbClr val="004487"/>
      </a:accent2>
      <a:accent3>
        <a:srgbClr val="E61B31"/>
      </a:accent3>
      <a:accent4>
        <a:srgbClr val="B9DCFF"/>
      </a:accent4>
      <a:accent5>
        <a:srgbClr val="007DFA"/>
      </a:accent5>
      <a:accent6>
        <a:srgbClr val="0D697B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224C"/>
        </a:accent1>
        <a:accent2>
          <a:srgbClr val="004487"/>
        </a:accent2>
        <a:accent3>
          <a:srgbClr val="E61B31"/>
        </a:accent3>
        <a:accent4>
          <a:srgbClr val="B9DCFF"/>
        </a:accent4>
        <a:accent5>
          <a:srgbClr val="007DFA"/>
        </a:accent5>
        <a:accent6>
          <a:srgbClr val="0D697B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NERV 2020.potx" id="{0D39A3D2-511F-4F2E-9156-D618F03B1DFC}" vid="{738D19EC-329D-47BB-A21B-4732815868D7}"/>
    </a:ext>
  </a:extLst>
</a:theme>
</file>

<file path=ppt/theme/theme4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6AFFD6CE014942BF86BBEEBCBDDF03" ma:contentTypeVersion="2" ma:contentTypeDescription="Vytvoří nový dokument" ma:contentTypeScope="" ma:versionID="87ee1b771bc1505a0cc8f37e48df88dd">
  <xsd:schema xmlns:xsd="http://www.w3.org/2001/XMLSchema" xmlns:xs="http://www.w3.org/2001/XMLSchema" xmlns:p="http://schemas.microsoft.com/office/2006/metadata/properties" xmlns:ns2="295e6b08-c03f-4e1d-b56f-d1230bb11cb2" targetNamespace="http://schemas.microsoft.com/office/2006/metadata/properties" ma:root="true" ma:fieldsID="02a6742d09bc8fa5b0b925ce3985a6ee" ns2:_="">
    <xsd:import namespace="295e6b08-c03f-4e1d-b56f-d1230bb11c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e6b08-c03f-4e1d-b56f-d1230bb11c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777201-445A-4A0E-9C06-4A3E0DA4E8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FFA94F-88BE-40B8-B5FC-CEB6CD9DF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e6b08-c03f-4e1d-b56f-d1230bb11c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A7A131-5F50-48E6-821F-715A06CF7DB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295e6b08-c03f-4e1d-b56f-d1230bb11cb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B s číslováním</Template>
  <TotalTime>15977</TotalTime>
  <Words>1618</Words>
  <Application>Microsoft Office PowerPoint</Application>
  <PresentationFormat>Předvádění na obrazovce (16:9)</PresentationFormat>
  <Paragraphs>166</Paragraphs>
  <Slides>22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4" baseType="lpstr">
      <vt:lpstr>Arial</vt:lpstr>
      <vt:lpstr>Arial Unicode MS</vt:lpstr>
      <vt:lpstr>Calibri</vt:lpstr>
      <vt:lpstr>Georgia</vt:lpstr>
      <vt:lpstr>Segoe UI</vt:lpstr>
      <vt:lpstr>Times New Roman</vt:lpstr>
      <vt:lpstr>Wingdings</vt:lpstr>
      <vt:lpstr>Prezentace modrá B</vt:lpstr>
      <vt:lpstr>White</vt:lpstr>
      <vt:lpstr>1_White</vt:lpstr>
      <vt:lpstr>Předloha V1</vt:lpstr>
      <vt:lpstr>think-cell Slide</vt:lpstr>
      <vt:lpstr> Národní plán obnovy (NPO)  2021 - 2026         </vt:lpstr>
      <vt:lpstr>O Národním plánu obnovy</vt:lpstr>
      <vt:lpstr>Rozdělení celkové alokace NPO (7 mld. EUR) do 6 pilířů</vt:lpstr>
      <vt:lpstr>Prezentace aplikace PowerPoint</vt:lpstr>
      <vt:lpstr>Implementace NPO</vt:lpstr>
      <vt:lpstr>Implementace NPO</vt:lpstr>
      <vt:lpstr>Výkaznictví ČR vůči EK</vt:lpstr>
      <vt:lpstr>Další aktivity spojené s NPO</vt:lpstr>
      <vt:lpstr>Základní povinnosti pro podnikatele</vt:lpstr>
      <vt:lpstr>II. ČÁST – PLÁNOVANÉ VÝZVY MPO</vt:lpstr>
      <vt:lpstr>Vysokorychlostní internet – Komponenta 1.3 Digitální vysokokapacitní sítě </vt:lpstr>
      <vt:lpstr>Digitální transformace podniků - komponenta 1.5</vt:lpstr>
      <vt:lpstr>Digitální transformace podniků - komponenta 1.5</vt:lpstr>
      <vt:lpstr>Komponenta 2.3 – Přechod na čistší zdroje energie</vt:lpstr>
      <vt:lpstr>Prezentace aplikace PowerPoint</vt:lpstr>
      <vt:lpstr>Prezentace aplikace PowerPoint</vt:lpstr>
      <vt:lpstr>Prezentace aplikace PowerPoint</vt:lpstr>
      <vt:lpstr>Prezentace aplikace PowerPoint</vt:lpstr>
      <vt:lpstr>Aktivita 2.7.2.1 – Cirkulární řešení v podnicích  </vt:lpstr>
      <vt:lpstr>Aktivita 2.7.2.2 - Úspora vody v průmyslu   </vt:lpstr>
      <vt:lpstr>Komponenta 2.4 Rozvoj čisté mobility Aktivita 2.4.2.1 Podpora nákupu vozidel - Vozidla (el, H2) pro podnikatelské subjekty</vt:lpstr>
      <vt:lpstr>www.planobnovycz.cz  npo@mpo.cz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plán obnovy Představení, současný stav a další postup prací</dc:title>
  <dc:creator>hronza</dc:creator>
  <cp:lastModifiedBy>Lásková Lenka</cp:lastModifiedBy>
  <cp:revision>189</cp:revision>
  <cp:lastPrinted>2020-10-20T06:57:33Z</cp:lastPrinted>
  <dcterms:created xsi:type="dcterms:W3CDTF">2020-10-20T06:14:06Z</dcterms:created>
  <dcterms:modified xsi:type="dcterms:W3CDTF">2022-02-02T07:33:59Z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0x010100FD6AFFD6CE014942BF86BBEEBCBDDF03</vt:lpwstr>
  </property>
</Properties>
</file>