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28" r:id="rId3"/>
    <p:sldId id="370" r:id="rId4"/>
    <p:sldId id="391" r:id="rId5"/>
    <p:sldId id="396" r:id="rId6"/>
    <p:sldId id="392" r:id="rId7"/>
    <p:sldId id="390" r:id="rId8"/>
    <p:sldId id="329" r:id="rId9"/>
    <p:sldId id="394" r:id="rId10"/>
    <p:sldId id="387" r:id="rId11"/>
    <p:sldId id="40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7" r:id="rId21"/>
    <p:sldId id="408" r:id="rId22"/>
    <p:sldId id="318" r:id="rId23"/>
  </p:sldIdLst>
  <p:sldSz cx="9144000" cy="6858000" type="screen4x3"/>
  <p:notesSz cx="6888163" cy="100187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pindlerová Romana" initials="ŠR" lastIdx="2" clrIdx="0">
    <p:extLst>
      <p:ext uri="{19B8F6BF-5375-455C-9EA6-DF929625EA0E}">
        <p15:presenceInfo xmlns:p15="http://schemas.microsoft.com/office/powerpoint/2012/main" userId="S-1-5-21-1734154049-1292792158-1480540978-94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>
      <p:cViewPr varScale="1">
        <p:scale>
          <a:sx n="83" d="100"/>
          <a:sy n="83" d="100"/>
        </p:scale>
        <p:origin x="79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622" cy="50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934" y="0"/>
            <a:ext cx="2985622" cy="50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8548281-E376-4BCB-8543-929CD907144B}" type="datetime4">
              <a:rPr lang="cs-CZ"/>
              <a:pPr>
                <a:defRPr/>
              </a:pPr>
              <a:t>20. srpna 2021</a:t>
            </a:fld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615"/>
            <a:ext cx="2985622" cy="50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934" y="9515615"/>
            <a:ext cx="2985622" cy="50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81152F7-004D-4014-804E-B20A198AEB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06022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2" cy="501497"/>
          </a:xfrm>
          <a:prstGeom prst="rect">
            <a:avLst/>
          </a:prstGeom>
        </p:spPr>
        <p:txBody>
          <a:bodyPr vert="horz" lIns="92424" tIns="46212" rIns="92424" bIns="46212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2" cy="501497"/>
          </a:xfrm>
          <a:prstGeom prst="rect">
            <a:avLst/>
          </a:prstGeom>
        </p:spPr>
        <p:txBody>
          <a:bodyPr vert="horz" lIns="92424" tIns="46212" rIns="92424" bIns="46212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5EA4BAD-1A2B-4259-9F15-DD74734DB209}" type="datetime4">
              <a:rPr lang="cs-CZ"/>
              <a:pPr>
                <a:defRPr/>
              </a:pPr>
              <a:t>20. srpna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4" tIns="46212" rIns="92424" bIns="46212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vert="horz" lIns="92424" tIns="46212" rIns="92424" bIns="46212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5615"/>
            <a:ext cx="2985622" cy="501496"/>
          </a:xfrm>
          <a:prstGeom prst="rect">
            <a:avLst/>
          </a:prstGeom>
        </p:spPr>
        <p:txBody>
          <a:bodyPr vert="horz" lIns="92424" tIns="46212" rIns="92424" bIns="46212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0934" y="9515615"/>
            <a:ext cx="2985622" cy="501496"/>
          </a:xfrm>
          <a:prstGeom prst="rect">
            <a:avLst/>
          </a:prstGeom>
        </p:spPr>
        <p:txBody>
          <a:bodyPr vert="horz" wrap="square" lIns="92424" tIns="46212" rIns="92424" bIns="462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45A9E59-A559-40E9-B204-3F6B9C2D70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98962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BBA39-E6D3-479D-A55D-84C248B211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289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352A7-8660-4D96-92C5-4F1A5A79DD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476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CA267-4465-45D5-A524-30BC5DFE56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026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ACDF2-27BF-4CBF-8596-3F0DE4AA59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750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4182-C8FF-4685-8EF5-E14B736A26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488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7B28-5271-4310-BFB3-C087ACF8A3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05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E4B3F-924E-490F-A73E-45F5E0867E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26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6537E-728F-405A-894E-AFF3C307DD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160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5F6BA-BE18-4F88-AD1E-D00491723C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012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2F638-ECA0-443E-8B44-9FA2403E83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166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A5276-879B-479C-8E45-B3B73EFFE1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25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E3CB016-B731-4765-9905-060CF4338B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3o/sites/AkcniPlanPRKK/default.asp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.projektovezamery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-karlovarsky.cz/samosprava/Stranky/obce-mikroreg.asp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20688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3568" y="2924944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pic>
        <p:nvPicPr>
          <p:cNvPr id="1026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2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7193" y="1186006"/>
            <a:ext cx="892899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rgbClr val="CC0000"/>
                </a:solidFill>
                <a:latin typeface="Cambria" panose="02040503050406030204" pitchFamily="18" charset="0"/>
              </a:rPr>
              <a:t>Prohloubení spolupráce Regionální stálé konference</a:t>
            </a:r>
          </a:p>
          <a:p>
            <a:pPr algn="ctr"/>
            <a:r>
              <a:rPr lang="cs-CZ" sz="4400" b="1" dirty="0">
                <a:solidFill>
                  <a:srgbClr val="CC0000"/>
                </a:solidFill>
                <a:latin typeface="Cambria" panose="02040503050406030204" pitchFamily="18" charset="0"/>
              </a:rPr>
              <a:t> a </a:t>
            </a:r>
          </a:p>
          <a:p>
            <a:pPr algn="ctr"/>
            <a:r>
              <a:rPr lang="cs-CZ" sz="4400" b="1" dirty="0">
                <a:solidFill>
                  <a:srgbClr val="CC0000"/>
                </a:solidFill>
                <a:latin typeface="Cambria" panose="02040503050406030204" pitchFamily="18" charset="0"/>
              </a:rPr>
              <a:t>Místních akčních skupin Karlovarského kraje</a:t>
            </a:r>
            <a:endParaRPr lang="cs-CZ" sz="44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79999" y="4833158"/>
            <a:ext cx="366786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1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Ing. arch. Jana Kaválková </a:t>
            </a:r>
          </a:p>
          <a:p>
            <a:pPr algn="r"/>
            <a:r>
              <a:rPr lang="cs-CZ" sz="1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vedoucí odboru regionálního rozvoje</a:t>
            </a:r>
            <a:endParaRPr lang="cs-CZ" sz="16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53919" y="5676416"/>
            <a:ext cx="375295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1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Ing. Jana Bělohoubková </a:t>
            </a:r>
          </a:p>
          <a:p>
            <a:pPr algn="r"/>
            <a:r>
              <a:rPr lang="cs-CZ" sz="1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vedoucí odd. strategického plánování</a:t>
            </a:r>
          </a:p>
          <a:p>
            <a:pPr algn="r"/>
            <a:r>
              <a:rPr lang="cs-CZ" sz="1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a regionálního rozvoje</a:t>
            </a:r>
            <a:endParaRPr lang="cs-CZ" sz="16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2852" y="138439"/>
            <a:ext cx="4803331" cy="81359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614106" y="5799526"/>
            <a:ext cx="297535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800" b="1" dirty="0">
                <a:solidFill>
                  <a:srgbClr val="0070C0"/>
                </a:solidFill>
                <a:latin typeface="Cambria" panose="02040503050406030204" pitchFamily="18" charset="0"/>
              </a:rPr>
              <a:t>Ing. Petra </a:t>
            </a:r>
            <a:r>
              <a:rPr lang="cs-CZ" sz="1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Lorenzová</a:t>
            </a:r>
          </a:p>
          <a:p>
            <a:pPr algn="ctr"/>
            <a:r>
              <a:rPr lang="cs-CZ" sz="1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Sekretariát </a:t>
            </a:r>
            <a:r>
              <a:rPr lang="cs-CZ" sz="1600" b="1" dirty="0">
                <a:solidFill>
                  <a:srgbClr val="0070C0"/>
                </a:solidFill>
                <a:latin typeface="Cambria" panose="02040503050406030204" pitchFamily="18" charset="0"/>
              </a:rPr>
              <a:t>RSK KVK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342228" y="4442567"/>
            <a:ext cx="29753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b="1" dirty="0" smtClean="0">
                <a:solidFill>
                  <a:schemeClr val="accent5">
                    <a:lumMod val="25000"/>
                  </a:schemeClr>
                </a:solidFill>
                <a:latin typeface="Cambria" panose="02040503050406030204" pitchFamily="18" charset="0"/>
              </a:rPr>
              <a:t>dne </a:t>
            </a:r>
            <a:r>
              <a:rPr lang="cs-CZ" sz="1800" b="1" dirty="0">
                <a:solidFill>
                  <a:schemeClr val="accent5">
                    <a:lumMod val="25000"/>
                  </a:schemeClr>
                </a:solidFill>
                <a:latin typeface="Cambria" panose="02040503050406030204" pitchFamily="18" charset="0"/>
              </a:rPr>
              <a:t>24. 8. 2021, </a:t>
            </a:r>
            <a:r>
              <a:rPr lang="cs-CZ" sz="1800" b="1" dirty="0" smtClean="0">
                <a:solidFill>
                  <a:schemeClr val="accent5">
                    <a:lumMod val="25000"/>
                  </a:schemeClr>
                </a:solidFill>
                <a:latin typeface="Cambria" panose="02040503050406030204" pitchFamily="18" charset="0"/>
              </a:rPr>
              <a:t>KÚKK</a:t>
            </a:r>
            <a:endParaRPr lang="cs-CZ" sz="1800" b="1" dirty="0">
              <a:solidFill>
                <a:schemeClr val="accent5">
                  <a:lumMod val="25000"/>
                </a:schemeClr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20688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790527" y="973846"/>
            <a:ext cx="5944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Regionální akční </a:t>
            </a:r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plán-původní</a:t>
            </a:r>
            <a:endParaRPr lang="cs-CZ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554646"/>
            <a:ext cx="84973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cs-CZ" sz="19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ctr"/>
            <a:r>
              <a:rPr lang="cs-CZ" sz="1600" b="1" dirty="0" smtClean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Původní  databáze Krajského úřadu   : </a:t>
            </a:r>
          </a:p>
          <a:p>
            <a:pPr lvl="1" algn="ctr"/>
            <a:endParaRPr lang="cs-CZ" sz="1600" b="1" u="sng" dirty="0">
              <a:latin typeface="Cambria" panose="02040503050406030204" pitchFamily="18" charset="0"/>
              <a:ea typeface="Cambria" panose="02040503050406030204" pitchFamily="18" charset="0"/>
              <a:hlinkClick r:id="rId3"/>
            </a:endParaRPr>
          </a:p>
          <a:p>
            <a:pPr lvl="1" algn="ctr"/>
            <a:r>
              <a:rPr lang="cs-CZ" sz="1600" b="1" u="sng" dirty="0" smtClean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http</a:t>
            </a:r>
            <a:r>
              <a:rPr lang="cs-CZ" sz="1600" b="1" u="sng" dirty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://p3o/sites/AkcniPlanPRKK/default.aspx</a:t>
            </a:r>
            <a:r>
              <a:rPr lang="cs-CZ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1" algn="just"/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cs-CZ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Databáze sloužila ke sběru projektových záměrů na území Karlovarského kraje, především krajských projektů v návaznosti na krajský rozpočet</a:t>
            </a:r>
          </a:p>
          <a:p>
            <a:pPr lvl="1" algn="just"/>
            <a:endParaRPr lang="cs-CZ" sz="19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cs-CZ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V současné době již končí její udržitelnost a bez nutných zásahů nelze nadále využívat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cs-CZ" sz="19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10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9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34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631301" y="973846"/>
            <a:ext cx="4262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Regionální akční plán</a:t>
            </a:r>
            <a:endParaRPr lang="cs-CZ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554646"/>
            <a:ext cx="8497304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cs-CZ" sz="19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ctr"/>
            <a:r>
              <a:rPr lang="cs-CZ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Nový</a:t>
            </a:r>
          </a:p>
          <a:p>
            <a:pPr lvl="1" algn="ctr"/>
            <a:endParaRPr lang="cs-CZ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ctr"/>
            <a:endParaRPr lang="cs-CZ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ctr"/>
            <a:r>
              <a:rPr lang="cs-CZ" sz="19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Informační systém projektových záměrů</a:t>
            </a:r>
          </a:p>
          <a:p>
            <a:pPr lvl="1" algn="ctr"/>
            <a:r>
              <a:rPr lang="cs-CZ" sz="19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MMR</a:t>
            </a:r>
          </a:p>
          <a:p>
            <a:pPr lvl="1" algn="ctr"/>
            <a:r>
              <a:rPr lang="cs-CZ" sz="2000" dirty="0">
                <a:latin typeface="Cambria" panose="02040503050406030204" pitchFamily="18" charset="0"/>
              </a:rPr>
              <a:t>Ministerstvo pro místní rozvoj spustilo Informační systém projektových záměrů (ISPZ), který je centrálním místem pro průběžný sběr, správu a ukládání projektových záměrů z celé České republiky a stane se tak jednotnou velkou základnou pro databázi projektů</a:t>
            </a:r>
          </a:p>
          <a:p>
            <a:pPr lvl="1" algn="ctr"/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11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9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 rot="10800000" flipV="1">
            <a:off x="1421272" y="948427"/>
            <a:ext cx="66967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Informační systém projektových záměrů</a:t>
            </a:r>
            <a:endParaRPr lang="cs-CZ" sz="32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554646"/>
            <a:ext cx="8497304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cs-CZ" sz="19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12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801421" y="1567869"/>
            <a:ext cx="48062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sz="2000" dirty="0" smtClean="0">
              <a:latin typeface="Cambria" panose="02040503050406030204" pitchFamily="18" charset="0"/>
            </a:endParaRPr>
          </a:p>
          <a:p>
            <a:r>
              <a:rPr lang="cs-CZ" sz="2000" dirty="0" smtClean="0">
                <a:latin typeface="Cambria" panose="02040503050406030204" pitchFamily="18" charset="0"/>
              </a:rPr>
              <a:t>Produkční </a:t>
            </a:r>
            <a:r>
              <a:rPr lang="cs-CZ" sz="2000" dirty="0">
                <a:latin typeface="Cambria" panose="02040503050406030204" pitchFamily="18" charset="0"/>
              </a:rPr>
              <a:t>verze</a:t>
            </a:r>
          </a:p>
          <a:p>
            <a:r>
              <a:rPr lang="cs-CZ" sz="2000" dirty="0" smtClean="0">
                <a:latin typeface="Cambria" panose="02040503050406030204" pitchFamily="18" charset="0"/>
              </a:rPr>
              <a:t>www. projektovezamery.cz </a:t>
            </a:r>
            <a:endParaRPr lang="cs-CZ" sz="2000" dirty="0">
              <a:latin typeface="Cambria" panose="02040503050406030204" pitchFamily="18" charset="0"/>
            </a:endParaRPr>
          </a:p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2000" dirty="0">
                <a:latin typeface="Cambria" panose="02040503050406030204" pitchFamily="18" charset="0"/>
              </a:rPr>
              <a:t>Informační stránka</a:t>
            </a:r>
          </a:p>
          <a:p>
            <a:r>
              <a:rPr lang="cs-CZ" sz="2000" dirty="0" smtClean="0">
                <a:latin typeface="Cambria" panose="02040503050406030204" pitchFamily="18" charset="0"/>
              </a:rPr>
              <a:t>www.info.projektovezamery.cz</a:t>
            </a:r>
            <a:endParaRPr lang="cs-CZ" sz="2000" dirty="0">
              <a:latin typeface="Cambria" panose="02040503050406030204" pitchFamily="18" charset="0"/>
            </a:endParaRPr>
          </a:p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2000" dirty="0">
                <a:latin typeface="Cambria" panose="02040503050406030204" pitchFamily="18" charset="0"/>
              </a:rPr>
              <a:t>Testovací verze</a:t>
            </a:r>
          </a:p>
          <a:p>
            <a:r>
              <a:rPr lang="cs-CZ" sz="2000" dirty="0" smtClean="0">
                <a:latin typeface="Cambria" panose="02040503050406030204" pitchFamily="18" charset="0"/>
              </a:rPr>
              <a:t>www.test.projektovezamery.cz</a:t>
            </a:r>
            <a:endParaRPr lang="cs-CZ" sz="2000" dirty="0">
              <a:latin typeface="Cambria" panose="02040503050406030204" pitchFamily="18" charset="0"/>
            </a:endParaRPr>
          </a:p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2000" dirty="0">
                <a:latin typeface="Cambria" panose="02040503050406030204" pitchFamily="18" charset="0"/>
              </a:rPr>
              <a:t>E-mail</a:t>
            </a:r>
          </a:p>
          <a:p>
            <a:r>
              <a:rPr lang="cs-CZ" sz="2000" dirty="0">
                <a:latin typeface="Cambria" panose="02040503050406030204" pitchFamily="18" charset="0"/>
              </a:rPr>
              <a:t>ispz@mmr.cz</a:t>
            </a:r>
          </a:p>
        </p:txBody>
      </p:sp>
      <p:pic>
        <p:nvPicPr>
          <p:cNvPr id="10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52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 rot="10800000" flipV="1">
            <a:off x="1313259" y="1272874"/>
            <a:ext cx="69127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Informační systém projektových záměrů</a:t>
            </a:r>
            <a:endParaRPr lang="cs-CZ" sz="32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6001" y="2350092"/>
            <a:ext cx="8694663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prstClr val="black"/>
                </a:solidFill>
                <a:latin typeface="Cambria" panose="02040503050406030204" pitchFamily="18" charset="0"/>
                <a:ea typeface="+mn-lt"/>
                <a:cs typeface="Calibri" panose="020F0502020204030204"/>
              </a:rPr>
              <a:t>Místo </a:t>
            </a:r>
            <a:r>
              <a:rPr lang="cs-CZ" sz="2000" dirty="0">
                <a:solidFill>
                  <a:prstClr val="black"/>
                </a:solidFill>
                <a:latin typeface="Cambria" panose="02040503050406030204" pitchFamily="18" charset="0"/>
                <a:ea typeface="+mn-lt"/>
                <a:cs typeface="Calibri" panose="020F0502020204030204"/>
              </a:rPr>
              <a:t>provádění "jednorázových" průzkumů projektových záměrů bude možno vybírat požadované </a:t>
            </a:r>
            <a:r>
              <a:rPr lang="cs-CZ" sz="2000" dirty="0" smtClean="0">
                <a:solidFill>
                  <a:prstClr val="black"/>
                </a:solidFill>
                <a:latin typeface="Cambria" panose="02040503050406030204" pitchFamily="18" charset="0"/>
                <a:ea typeface="+mn-lt"/>
                <a:cs typeface="Calibri" panose="020F0502020204030204"/>
              </a:rPr>
              <a:t>záměry </a:t>
            </a:r>
            <a:r>
              <a:rPr lang="cs-CZ" sz="2000" dirty="0">
                <a:solidFill>
                  <a:prstClr val="black"/>
                </a:solidFill>
                <a:latin typeface="Cambria" panose="02040503050406030204" pitchFamily="18" charset="0"/>
                <a:ea typeface="+mn-lt"/>
                <a:cs typeface="Calibri" panose="020F0502020204030204"/>
              </a:rPr>
              <a:t>ze širokého spektra informací evidovaných v ISPZ</a:t>
            </a:r>
            <a:endParaRPr lang="cs-CZ" sz="2000" dirty="0">
              <a:solidFill>
                <a:prstClr val="black"/>
              </a:solidFill>
              <a:latin typeface="Cambria" panose="02040503050406030204" pitchFamily="18" charset="0"/>
              <a:cs typeface="+mn-cs"/>
            </a:endParaRPr>
          </a:p>
          <a:p>
            <a:pPr marL="342900" lvl="0" indent="-3429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prstClr val="black"/>
                </a:solidFill>
                <a:latin typeface="Cambria" panose="02040503050406030204" pitchFamily="18" charset="0"/>
                <a:cs typeface="+mn-cs"/>
              </a:rPr>
              <a:t>Na </a:t>
            </a:r>
            <a:r>
              <a:rPr lang="cs-CZ" sz="2000" dirty="0">
                <a:solidFill>
                  <a:prstClr val="black"/>
                </a:solidFill>
                <a:latin typeface="Cambria" panose="02040503050406030204" pitchFamily="18" charset="0"/>
                <a:cs typeface="+mn-cs"/>
              </a:rPr>
              <a:t>základě dat z ISPZ bude možné identifikovat a zaměřit se na témata, jejichž podpora je v území žádána, ale zatím pro ně neexistuje vhodný nástroj pro </a:t>
            </a:r>
            <a:r>
              <a:rPr lang="cs-CZ" sz="2000" dirty="0" smtClean="0">
                <a:solidFill>
                  <a:prstClr val="black"/>
                </a:solidFill>
                <a:latin typeface="Cambria" panose="02040503050406030204" pitchFamily="18" charset="0"/>
                <a:cs typeface="+mn-cs"/>
              </a:rPr>
              <a:t>podporu.</a:t>
            </a:r>
            <a:endParaRPr lang="cs-CZ" sz="2000" dirty="0" smtClean="0">
              <a:solidFill>
                <a:prstClr val="black"/>
              </a:solidFill>
              <a:latin typeface="Cambria" panose="02040503050406030204" pitchFamily="18" charset="0"/>
              <a:cs typeface="Calibri"/>
            </a:endParaRPr>
          </a:p>
          <a:p>
            <a:pPr marL="342900" lvl="0" indent="-3429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prstClr val="black"/>
                </a:solidFill>
                <a:latin typeface="Cambria" panose="02040503050406030204" pitchFamily="18" charset="0"/>
                <a:cs typeface="+mn-cs"/>
              </a:rPr>
              <a:t>Systém </a:t>
            </a:r>
            <a:r>
              <a:rPr lang="cs-CZ" sz="2000" dirty="0">
                <a:solidFill>
                  <a:prstClr val="black"/>
                </a:solidFill>
                <a:latin typeface="Cambria" panose="02040503050406030204" pitchFamily="18" charset="0"/>
                <a:cs typeface="+mn-cs"/>
              </a:rPr>
              <a:t>nabídne příležitosti na propojení s dalšími analytickými nástroji a bude dále </a:t>
            </a:r>
            <a:r>
              <a:rPr lang="cs-CZ" sz="2000" dirty="0" smtClean="0">
                <a:solidFill>
                  <a:prstClr val="black"/>
                </a:solidFill>
                <a:latin typeface="Cambria" panose="02040503050406030204" pitchFamily="18" charset="0"/>
                <a:cs typeface="+mn-cs"/>
              </a:rPr>
              <a:t>vyvíjen.</a:t>
            </a:r>
          </a:p>
          <a:p>
            <a:pPr marL="342900" lvl="0" indent="-3429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prstClr val="black"/>
                </a:solidFill>
                <a:latin typeface="Cambria" panose="02040503050406030204" pitchFamily="18" charset="0"/>
                <a:cs typeface="+mn-cs"/>
              </a:rPr>
              <a:t>Jedním </a:t>
            </a:r>
            <a:r>
              <a:rPr lang="cs-CZ" sz="2000" dirty="0">
                <a:solidFill>
                  <a:prstClr val="black"/>
                </a:solidFill>
                <a:latin typeface="Cambria" panose="02040503050406030204" pitchFamily="18" charset="0"/>
                <a:cs typeface="+mn-cs"/>
              </a:rPr>
              <a:t>z </a:t>
            </a:r>
            <a:r>
              <a:rPr lang="cs-CZ" sz="2000" dirty="0" smtClean="0">
                <a:solidFill>
                  <a:prstClr val="black"/>
                </a:solidFill>
                <a:latin typeface="Cambria" panose="02040503050406030204" pitchFamily="18" charset="0"/>
                <a:cs typeface="+mn-cs"/>
              </a:rPr>
              <a:t>budoucích </a:t>
            </a:r>
            <a:r>
              <a:rPr lang="cs-CZ" sz="2000" dirty="0">
                <a:solidFill>
                  <a:prstClr val="black"/>
                </a:solidFill>
                <a:latin typeface="Cambria" panose="02040503050406030204" pitchFamily="18" charset="0"/>
                <a:cs typeface="+mn-cs"/>
              </a:rPr>
              <a:t>cílů je provázání zadaných projektových záměrů s výzvami a možnost upozornění zadavatele záměrů na aktuální výzvy odpovídajících jejich projektovým </a:t>
            </a:r>
            <a:r>
              <a:rPr lang="cs-CZ" sz="2000" dirty="0" smtClean="0">
                <a:solidFill>
                  <a:prstClr val="black"/>
                </a:solidFill>
                <a:latin typeface="Cambria" panose="02040503050406030204" pitchFamily="18" charset="0"/>
                <a:cs typeface="+mn-cs"/>
              </a:rPr>
              <a:t>záměrům.</a:t>
            </a:r>
            <a:endParaRPr lang="cs-CZ" sz="2000" dirty="0" smtClean="0">
              <a:solidFill>
                <a:prstClr val="black"/>
              </a:solidFill>
              <a:latin typeface="Cambria" panose="02040503050406030204" pitchFamily="18" charset="0"/>
              <a:cs typeface="Calibri"/>
            </a:endParaRPr>
          </a:p>
          <a:p>
            <a:pPr marL="342900" lvl="0" indent="-3429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prstClr val="black"/>
                </a:solidFill>
                <a:latin typeface="Cambria" panose="02040503050406030204" pitchFamily="18" charset="0"/>
                <a:cs typeface="Calibri"/>
              </a:rPr>
              <a:t>Základní </a:t>
            </a:r>
            <a:r>
              <a:rPr lang="cs-CZ" sz="2000" dirty="0">
                <a:solidFill>
                  <a:prstClr val="black"/>
                </a:solidFill>
                <a:latin typeface="Cambria" panose="02040503050406030204" pitchFamily="18" charset="0"/>
                <a:cs typeface="Calibri"/>
              </a:rPr>
              <a:t>informace o záměrech budou dále zveřejňovány ve formě otevřených dat široké veřejnosti, ale především budou k dispozici každé obci na </a:t>
            </a:r>
            <a:r>
              <a:rPr lang="cs-CZ" sz="2000" dirty="0">
                <a:solidFill>
                  <a:prstClr val="black"/>
                </a:solidFill>
                <a:latin typeface="Cambria" panose="02040503050406030204" pitchFamily="18" charset="0"/>
                <a:cs typeface="Calibri"/>
                <a:hlinkClick r:id="rId3"/>
              </a:rPr>
              <a:t>info.projektovezamery.cz</a:t>
            </a:r>
            <a:r>
              <a:rPr lang="cs-CZ" sz="2000" dirty="0">
                <a:solidFill>
                  <a:prstClr val="black"/>
                </a:solidFill>
                <a:latin typeface="Cambria" panose="02040503050406030204" pitchFamily="18" charset="0"/>
                <a:cs typeface="Calibri"/>
              </a:rPr>
              <a:t> </a:t>
            </a:r>
          </a:p>
        </p:txBody>
      </p:sp>
      <p:sp>
        <p:nvSpPr>
          <p:cNvPr id="7" name="Obdélník 6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13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9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28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43322" y="973846"/>
            <a:ext cx="8038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Informační systém projektových záměrů</a:t>
            </a:r>
            <a:endParaRPr lang="cs-CZ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554646"/>
            <a:ext cx="849730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+mj-lt"/>
              <a:buAutoNum type="arabicPeriod"/>
            </a:pPr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cs-CZ" sz="19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Důvody vzniku:</a:t>
            </a:r>
          </a:p>
          <a:p>
            <a:r>
              <a:rPr lang="cs-CZ" sz="1800" b="1" dirty="0" smtClean="0">
                <a:latin typeface="Cambria" panose="02040503050406030204" pitchFamily="18" charset="0"/>
                <a:ea typeface="+mn-lt"/>
                <a:cs typeface="+mn-lt"/>
              </a:rPr>
              <a:t>Obce</a:t>
            </a:r>
            <a:r>
              <a:rPr lang="cs-CZ" sz="1800" b="1" dirty="0">
                <a:latin typeface="Cambria" panose="02040503050406030204" pitchFamily="18" charset="0"/>
                <a:ea typeface="+mn-lt"/>
                <a:cs typeface="+mn-lt"/>
              </a:rPr>
              <a:t>, města, kraje</a:t>
            </a: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 a další subjekty jsou opakovaně tázány různými orgány veřejné správy na své priority, plány a připravené projekty. Sesbírané údaje často nebývají systematicky zpracovány a zanalyzovány, výsledky nejsou zveřejňovány a mnohdy není potřeba sběru informací ani náležitě odůvodněna.  Velmi často nedochází ke sdílení sesbíraných dat mezi jednotlivými institucemi</a:t>
            </a:r>
            <a:r>
              <a:rPr lang="cs-CZ" sz="1800" dirty="0" smtClean="0">
                <a:latin typeface="Cambria" panose="02040503050406030204" pitchFamily="18" charset="0"/>
                <a:ea typeface="+mn-lt"/>
                <a:cs typeface="+mn-lt"/>
              </a:rPr>
              <a:t>.</a:t>
            </a:r>
            <a:endParaRPr lang="cs-CZ" dirty="0">
              <a:solidFill>
                <a:srgbClr val="000000"/>
              </a:solidFill>
              <a:latin typeface="Cambria" panose="02040503050406030204" pitchFamily="18" charset="0"/>
              <a:cs typeface="Arial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cs-CZ" sz="1900" dirty="0">
                <a:latin typeface="Cambria" panose="02040503050406030204" pitchFamily="18" charset="0"/>
                <a:ea typeface="Cambria" panose="02040503050406030204" pitchFamily="18" charset="0"/>
              </a:rPr>
              <a:t>Jednotný informační systém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cs-CZ" sz="1900" dirty="0">
                <a:latin typeface="Cambria" panose="02040503050406030204" pitchFamily="18" charset="0"/>
                <a:ea typeface="Cambria" panose="02040503050406030204" pitchFamily="18" charset="0"/>
              </a:rPr>
              <a:t>Shodná struktura dat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cs-CZ" sz="1900" dirty="0">
                <a:latin typeface="Cambria" panose="02040503050406030204" pitchFamily="18" charset="0"/>
                <a:ea typeface="Cambria" panose="02040503050406030204" pitchFamily="18" charset="0"/>
              </a:rPr>
              <a:t>Kvalitní a jednotná data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cs-CZ" sz="1900" dirty="0">
                <a:latin typeface="Cambria" panose="02040503050406030204" pitchFamily="18" charset="0"/>
                <a:ea typeface="Cambria" panose="02040503050406030204" pitchFamily="18" charset="0"/>
              </a:rPr>
              <a:t>Aktuální informace</a:t>
            </a:r>
          </a:p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14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10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22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43322" y="973846"/>
            <a:ext cx="8038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Informační systém projektových záměrů</a:t>
            </a:r>
            <a:endParaRPr lang="cs-CZ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554646"/>
            <a:ext cx="849730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r>
              <a:rPr lang="cs-CZ" sz="19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   Řešení: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Vytvoření jednotné databáze projektových záměrů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Průběžná aktualizace dat místo jednorázových sběrů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Skladebnost informací o projektových záměrech z celého </a:t>
            </a:r>
            <a:b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</a:b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území ČR díky jednotné struktuře dat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Sdílení dat o projektových záměrech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Možnost výběru požadovaných záměrů ze širokého spektra evidovaných informací</a:t>
            </a:r>
          </a:p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15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10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21" y="1208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3651" y="10174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7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43322" y="973846"/>
            <a:ext cx="8038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Informační systém projektových záměrů</a:t>
            </a:r>
            <a:endParaRPr lang="cs-CZ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554646"/>
            <a:ext cx="849730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r>
              <a:rPr lang="cs-CZ" sz="19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    ISPZ struktura: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Systém je tvořen samostatnými krajskými databázemi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Uživatelé jsou přiřazování do databáze na základě údajů z autentizačních 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Správu krajské databáze vykonávají sekretariáty Regionálních stálých konferencí (kromě Hl. m. Prahy)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Údaje o projektových záměrech jsou předávány do "centrální" databáze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Kraje mající vlastní </a:t>
            </a:r>
            <a:r>
              <a:rPr lang="cs-CZ" sz="1800" dirty="0" smtClean="0">
                <a:latin typeface="Cambria" panose="02040503050406030204" pitchFamily="18" charset="0"/>
                <a:ea typeface="+mn-lt"/>
                <a:cs typeface="+mn-lt"/>
              </a:rPr>
              <a:t>systémy, </a:t>
            </a: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předávají data do ISPZ</a:t>
            </a:r>
          </a:p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16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10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6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-900608" y="5484236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43322" y="973846"/>
            <a:ext cx="8038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Informační systém projektových záměrů</a:t>
            </a:r>
            <a:endParaRPr lang="cs-CZ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554646"/>
            <a:ext cx="849730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r>
              <a:rPr lang="cs-CZ" sz="19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cs-CZ" sz="19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    ISPZ přihlašování: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Přihlašování prostřednictvím autentizačních a autorizačních IS státní správy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Vytváření uživatelských účtů, nastavení hodnot, řešení zapomenutých hesel ad. je plně na straně uživatelů a těchto IS</a:t>
            </a:r>
          </a:p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17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51BF1FB3-BE7B-4E58-9037-F7368CABF862}"/>
              </a:ext>
            </a:extLst>
          </p:cNvPr>
          <p:cNvSpPr txBox="1">
            <a:spLocks/>
          </p:cNvSpPr>
          <p:nvPr/>
        </p:nvSpPr>
        <p:spPr>
          <a:xfrm>
            <a:off x="17372" y="3421230"/>
            <a:ext cx="8800374" cy="909195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6DE5476-1716-4815-A503-25FB46219C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13" y="3452269"/>
            <a:ext cx="1671550" cy="866269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6" y="3420979"/>
            <a:ext cx="3981033" cy="890093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E116E8D4-B17D-4095-96EA-BA9BBE5C31B7}"/>
              </a:ext>
            </a:extLst>
          </p:cNvPr>
          <p:cNvSpPr txBox="1">
            <a:spLocks/>
          </p:cNvSpPr>
          <p:nvPr/>
        </p:nvSpPr>
        <p:spPr>
          <a:xfrm>
            <a:off x="17372" y="4369852"/>
            <a:ext cx="8800374" cy="909195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CD6A83A-9585-45DA-9063-7312B18FAF7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60271"/>
          <a:stretch/>
        </p:blipFill>
        <p:spPr>
          <a:xfrm>
            <a:off x="245731" y="4584651"/>
            <a:ext cx="1678005" cy="52473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0824" y="4379462"/>
            <a:ext cx="7017104" cy="890093"/>
          </a:xfrm>
          <a:prstGeom prst="rect">
            <a:avLst/>
          </a:prstGeom>
        </p:spPr>
      </p:pic>
      <p:sp>
        <p:nvSpPr>
          <p:cNvPr id="15" name="Nadpis 1">
            <a:extLst>
              <a:ext uri="{FF2B5EF4-FFF2-40B4-BE49-F238E27FC236}">
                <a16:creationId xmlns:a16="http://schemas.microsoft.com/office/drawing/2014/main" id="{509DC1DF-C3A8-476C-8EE8-65B5A086A660}"/>
              </a:ext>
            </a:extLst>
          </p:cNvPr>
          <p:cNvSpPr txBox="1">
            <a:spLocks/>
          </p:cNvSpPr>
          <p:nvPr/>
        </p:nvSpPr>
        <p:spPr>
          <a:xfrm>
            <a:off x="0" y="5317353"/>
            <a:ext cx="8800374" cy="909195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51D8805F-2A3E-4D5A-836F-A7392A608B8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60090"/>
          <a:stretch/>
        </p:blipFill>
        <p:spPr>
          <a:xfrm>
            <a:off x="305104" y="5510136"/>
            <a:ext cx="1674608" cy="4645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23736" y="5314572"/>
            <a:ext cx="5998984" cy="890093"/>
          </a:xfrm>
          <a:prstGeom prst="rect">
            <a:avLst/>
          </a:prstGeom>
        </p:spPr>
      </p:pic>
      <p:pic>
        <p:nvPicPr>
          <p:cNvPr id="19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56" y="-9412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37316" y="-446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27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43322" y="973846"/>
            <a:ext cx="8038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Informační systém projektových záměrů</a:t>
            </a:r>
            <a:endParaRPr lang="cs-CZ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554646"/>
            <a:ext cx="8497304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r>
              <a:rPr lang="cs-CZ" sz="19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cs-CZ" sz="19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    Role Sekretariátu RSK KVK: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Vykonávají roli správců krajské databáze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Komunikují s uživateli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Motivují uživatele k užívání ISPZ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Dbají na úplnost vyplněných dat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Zadávají doplňková data (vazby na SRR, NDT, OP,...)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Zajišťují základní publicitu ISPZ v území</a:t>
            </a:r>
          </a:p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18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10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44" y="-14322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7128" y="-5356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29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43322" y="973846"/>
            <a:ext cx="8038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Informační systém projektových záměrů</a:t>
            </a:r>
            <a:endParaRPr lang="cs-CZ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554646"/>
            <a:ext cx="849730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endParaRPr lang="cs-CZ" sz="19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r>
              <a:rPr lang="cs-CZ" sz="19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6.     Národní investiční plán: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Do NIP jsou přebírány </a:t>
            </a:r>
            <a:r>
              <a:rPr lang="cs-CZ" sz="1800" dirty="0" smtClean="0">
                <a:latin typeface="Cambria" panose="02040503050406030204" pitchFamily="18" charset="0"/>
                <a:ea typeface="+mn-lt"/>
                <a:cs typeface="+mn-lt"/>
              </a:rPr>
              <a:t>z ISPZ všechny </a:t>
            </a: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projekty větší než 50 mil. Kč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NIP bude průběžně aktualizován v souladu s průběžnou aktualizací projektů v ISPZ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latin typeface="Cambria" panose="02040503050406030204" pitchFamily="18" charset="0"/>
                <a:ea typeface="+mn-lt"/>
                <a:cs typeface="+mn-lt"/>
              </a:rPr>
              <a:t>Projekty NIP byly, jsou a budou průběžně analyzovány</a:t>
            </a:r>
          </a:p>
          <a:p>
            <a:pPr lvl="1" algn="just"/>
            <a:endParaRPr lang="cs-CZ" sz="19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19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10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98" y="25343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6374" y="34309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02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20688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448879" y="4877432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pic>
        <p:nvPicPr>
          <p:cNvPr id="1026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994673" y="973846"/>
            <a:ext cx="3535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Obsah presentace</a:t>
            </a:r>
            <a:endParaRPr lang="cs-CZ" sz="20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2470" y="2780928"/>
            <a:ext cx="82811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mbria" panose="02040503050406030204" pitchFamily="18" charset="0"/>
              </a:rPr>
              <a:t>POV 2022+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000" dirty="0" smtClean="0">
              <a:latin typeface="Cambria" panose="020405030504060302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mbria" panose="02040503050406030204" pitchFamily="18" charset="0"/>
              </a:rPr>
              <a:t>Grantová schémata MAS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000" dirty="0" smtClean="0">
              <a:latin typeface="Cambria" panose="020405030504060302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mbria" panose="02040503050406030204" pitchFamily="18" charset="0"/>
              </a:rPr>
              <a:t>Úloha MAS v plánování regionálního rozvoje kraje (</a:t>
            </a:r>
            <a:r>
              <a:rPr lang="cs-CZ" sz="2000" smtClean="0">
                <a:latin typeface="Cambria" panose="02040503050406030204" pitchFamily="18" charset="0"/>
              </a:rPr>
              <a:t>dtb </a:t>
            </a:r>
            <a:r>
              <a:rPr lang="cs-CZ" sz="2000" dirty="0" smtClean="0">
                <a:latin typeface="Cambria" panose="02040503050406030204" pitchFamily="18" charset="0"/>
              </a:rPr>
              <a:t>MMR a RSK)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000" dirty="0" smtClean="0">
              <a:latin typeface="Cambria" panose="020405030504060302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mbria" panose="02040503050406030204" pitchFamily="18" charset="0"/>
              </a:rPr>
              <a:t>Různé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000" dirty="0" smtClean="0">
              <a:latin typeface="Cambria" panose="02040503050406030204" pitchFamily="18" charset="0"/>
            </a:endParaRPr>
          </a:p>
          <a:p>
            <a:endParaRPr lang="cs-CZ" sz="2000" dirty="0">
              <a:latin typeface="Cambria" panose="020405030504060302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2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9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67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815220" y="940642"/>
            <a:ext cx="74476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Úloha </a:t>
            </a:r>
            <a:r>
              <a:rPr lang="cs-CZ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MAS </a:t>
            </a:r>
            <a:endParaRPr lang="cs-CZ" sz="32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v </a:t>
            </a:r>
            <a:r>
              <a:rPr lang="cs-CZ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plánování regionálního rozvoje kraje</a:t>
            </a:r>
          </a:p>
        </p:txBody>
      </p:sp>
      <p:sp>
        <p:nvSpPr>
          <p:cNvPr id="8" name="Obdélník 7"/>
          <p:cNvSpPr/>
          <p:nvPr/>
        </p:nvSpPr>
        <p:spPr>
          <a:xfrm>
            <a:off x="448879" y="1988840"/>
            <a:ext cx="82811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2000" dirty="0" smtClean="0">
                <a:latin typeface="Cambria" panose="02040503050406030204" pitchFamily="18" charset="0"/>
              </a:rPr>
              <a:t> </a:t>
            </a:r>
            <a:endParaRPr lang="cs-CZ" sz="1800" dirty="0">
              <a:latin typeface="Cambria" panose="02040503050406030204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20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02470" y="2117133"/>
            <a:ext cx="82811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600" dirty="0" smtClean="0">
              <a:latin typeface="Cambria" panose="020405030504060302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sz="1600" b="1" dirty="0" smtClean="0">
                <a:latin typeface="Cambria" panose="02040503050406030204" pitchFamily="18" charset="0"/>
              </a:rPr>
              <a:t>ISPZ- představení a spolupráce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Cambria" panose="02040503050406030204" pitchFamily="18" charset="0"/>
              </a:rPr>
              <a:t>Ministerstvo pro místní rozvoj spustilo Informační systém projektových záměrů (ISPZ), který je centrálním místem pro průběžný sběr, správu a ukládání projektových záměrů z celé České republiky a stane se tak jednotnou velkou základnou pro databázi </a:t>
            </a:r>
            <a:r>
              <a:rPr lang="cs-CZ" sz="1600" dirty="0" smtClean="0">
                <a:latin typeface="Cambria" panose="02040503050406030204" pitchFamily="18" charset="0"/>
              </a:rPr>
              <a:t>projektů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mbria" panose="02040503050406030204" pitchFamily="18" charset="0"/>
              </a:rPr>
              <a:t>Pomoc </a:t>
            </a:r>
            <a:r>
              <a:rPr lang="cs-CZ" sz="1600" dirty="0">
                <a:latin typeface="Cambria" panose="02040503050406030204" pitchFamily="18" charset="0"/>
              </a:rPr>
              <a:t>sekretariátu RSK KVK aktivizovat území, potencionální žadatele k využívání </a:t>
            </a:r>
            <a:r>
              <a:rPr lang="cs-CZ" sz="1600" dirty="0" smtClean="0">
                <a:latin typeface="Cambria" panose="02040503050406030204" pitchFamily="18" charset="0"/>
              </a:rPr>
              <a:t>ISPZ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Cambria" panose="02040503050406030204" pitchFamily="18" charset="0"/>
              </a:rPr>
              <a:t>Využití ISPZ pro </a:t>
            </a:r>
            <a:r>
              <a:rPr lang="cs-CZ" sz="1600" dirty="0" smtClean="0">
                <a:latin typeface="Cambria" panose="02040503050406030204" pitchFamily="18" charset="0"/>
              </a:rPr>
              <a:t>zanesení svých projektových záměrů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 smtClean="0">
              <a:latin typeface="Cambria" panose="020405030504060302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sz="1600" b="1" dirty="0" smtClean="0">
                <a:latin typeface="Cambria" panose="02040503050406030204" pitchFamily="18" charset="0"/>
              </a:rPr>
              <a:t>Spolupráce s RSK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mbria" panose="02040503050406030204" pitchFamily="18" charset="0"/>
              </a:rPr>
              <a:t>Aktivizace </a:t>
            </a:r>
            <a:r>
              <a:rPr lang="cs-CZ" sz="1600" dirty="0">
                <a:latin typeface="Cambria" panose="02040503050406030204" pitchFamily="18" charset="0"/>
              </a:rPr>
              <a:t>území v rámci </a:t>
            </a:r>
            <a:r>
              <a:rPr lang="cs-CZ" sz="1600" dirty="0" smtClean="0">
                <a:latin typeface="Cambria" panose="02040503050406030204" pitchFamily="18" charset="0"/>
              </a:rPr>
              <a:t>aktualizace projektů v ISPZ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Cambria" panose="02040503050406030204" pitchFamily="18" charset="0"/>
              </a:rPr>
              <a:t>Aktivizace území v rámci spolupráce na Operační programu Spravedlivá </a:t>
            </a:r>
            <a:r>
              <a:rPr lang="cs-CZ" sz="1600" dirty="0" smtClean="0">
                <a:latin typeface="Cambria" panose="02040503050406030204" pitchFamily="18" charset="0"/>
              </a:rPr>
              <a:t>transformace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mbria" panose="02040503050406030204" pitchFamily="18" charset="0"/>
              </a:rPr>
              <a:t>Spolupráce při monitorování naplňování Akčního plánu SRR21+</a:t>
            </a:r>
          </a:p>
          <a:p>
            <a:pPr algn="just"/>
            <a:endParaRPr lang="cs-CZ" sz="1600" dirty="0" smtClean="0">
              <a:latin typeface="Cambria" panose="020405030504060302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sz="1600" b="1" dirty="0" smtClean="0">
                <a:latin typeface="Cambria" panose="02040503050406030204" pitchFamily="18" charset="0"/>
              </a:rPr>
              <a:t>Pravidelná setkání MAS x </a:t>
            </a:r>
            <a:r>
              <a:rPr lang="cs-CZ" sz="1600" b="1" dirty="0" err="1" smtClean="0">
                <a:latin typeface="Cambria" panose="02040503050406030204" pitchFamily="18" charset="0"/>
              </a:rPr>
              <a:t>sRSK</a:t>
            </a:r>
            <a:r>
              <a:rPr lang="cs-CZ" sz="1600" b="1" dirty="0" smtClean="0">
                <a:latin typeface="Cambria" panose="02040503050406030204" pitchFamily="18" charset="0"/>
              </a:rPr>
              <a:t>  x ORR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mbria" panose="02040503050406030204" pitchFamily="18" charset="0"/>
              </a:rPr>
              <a:t>Možnost nastavení pravidelných setkání, např. 2x do roka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cs-CZ" sz="1600" b="1" dirty="0" smtClean="0">
              <a:latin typeface="Cambria" panose="02040503050406030204" pitchFamily="18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600" b="1" dirty="0" smtClean="0">
                <a:latin typeface="Cambria" panose="02040503050406030204" pitchFamily="18" charset="0"/>
              </a:rPr>
              <a:t>Strategické </a:t>
            </a:r>
            <a:r>
              <a:rPr lang="cs-CZ" sz="1600" b="1" dirty="0">
                <a:latin typeface="Cambria" panose="02040503050406030204" pitchFamily="18" charset="0"/>
              </a:rPr>
              <a:t>dokumenty </a:t>
            </a:r>
            <a:endParaRPr lang="cs-CZ" sz="1600" dirty="0">
              <a:latin typeface="Cambria" panose="02040503050406030204" pitchFamily="18" charset="0"/>
            </a:endParaRPr>
          </a:p>
          <a:p>
            <a:endParaRPr lang="cs-CZ" sz="16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pic>
        <p:nvPicPr>
          <p:cNvPr id="10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74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67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815220" y="940642"/>
            <a:ext cx="74476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Úloha </a:t>
            </a:r>
            <a:r>
              <a:rPr lang="cs-CZ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MAS </a:t>
            </a:r>
            <a:endParaRPr lang="cs-CZ" sz="32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v </a:t>
            </a:r>
            <a:r>
              <a:rPr lang="cs-CZ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plánování regionálního rozvoje kraje</a:t>
            </a:r>
          </a:p>
        </p:txBody>
      </p:sp>
      <p:sp>
        <p:nvSpPr>
          <p:cNvPr id="8" name="Obdélník 7"/>
          <p:cNvSpPr/>
          <p:nvPr/>
        </p:nvSpPr>
        <p:spPr>
          <a:xfrm>
            <a:off x="448879" y="1988840"/>
            <a:ext cx="82811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2000" dirty="0" smtClean="0">
                <a:latin typeface="Cambria" panose="02040503050406030204" pitchFamily="18" charset="0"/>
              </a:rPr>
              <a:t> </a:t>
            </a:r>
            <a:endParaRPr lang="cs-CZ" sz="1800" dirty="0">
              <a:latin typeface="Cambria" panose="02040503050406030204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21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02470" y="2117133"/>
            <a:ext cx="82811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1800" b="1" dirty="0" smtClean="0">
                <a:latin typeface="Cambria" panose="02040503050406030204" pitchFamily="18" charset="0"/>
              </a:rPr>
              <a:t>Aktuální prosba ORR</a:t>
            </a:r>
          </a:p>
          <a:p>
            <a:endParaRPr lang="cs-CZ" sz="1800" dirty="0" smtClean="0">
              <a:latin typeface="Cambria" panose="02040503050406030204" pitchFamily="18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Dotační program MPO „Obchůdek“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Cambria" panose="02040503050406030204" pitchFamily="18" charset="0"/>
              </a:rPr>
              <a:t>Průzkum zájmu a potenciálu v obcích území MAS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Cambria" panose="02040503050406030204" pitchFamily="18" charset="0"/>
              </a:rPr>
              <a:t>Základní podmínky</a:t>
            </a:r>
          </a:p>
          <a:p>
            <a:pPr marL="1657350" lvl="3" indent="-285750">
              <a:buFontTx/>
              <a:buChar char="-"/>
            </a:pPr>
            <a:r>
              <a:rPr lang="cs-CZ" sz="1800" dirty="0" smtClean="0">
                <a:latin typeface="Cambria" panose="02040503050406030204" pitchFamily="18" charset="0"/>
              </a:rPr>
              <a:t>obec do 1.000 obyv. (resp. územní část obce do 3.000 obyvatel)</a:t>
            </a:r>
          </a:p>
          <a:p>
            <a:pPr marL="1657350" lvl="3" indent="-285750">
              <a:buFontTx/>
              <a:buChar char="-"/>
            </a:pPr>
            <a:r>
              <a:rPr lang="cs-CZ" sz="1800" dirty="0" smtClean="0">
                <a:latin typeface="Cambria" panose="02040503050406030204" pitchFamily="18" charset="0"/>
              </a:rPr>
              <a:t>Na území obce není jiná provozovna obdobného typu</a:t>
            </a:r>
            <a:endParaRPr lang="cs-CZ" sz="1800" dirty="0">
              <a:latin typeface="Cambria" panose="02040503050406030204" pitchFamily="18" charset="0"/>
            </a:endParaRPr>
          </a:p>
          <a:p>
            <a:pPr marL="1657350" lvl="3" indent="-285750">
              <a:buFontTx/>
              <a:buChar char="-"/>
            </a:pPr>
            <a:endParaRPr lang="cs-CZ" sz="1800" dirty="0">
              <a:latin typeface="Cambria" panose="02040503050406030204" pitchFamily="18" charset="0"/>
            </a:endParaRPr>
          </a:p>
          <a:p>
            <a:pPr marL="1657350" lvl="3" indent="-285750">
              <a:buFontTx/>
              <a:buChar char="-"/>
            </a:pPr>
            <a:endParaRPr lang="cs-CZ" sz="1800" dirty="0">
              <a:latin typeface="Cambria" panose="02040503050406030204" pitchFamily="18" charset="0"/>
            </a:endParaRPr>
          </a:p>
          <a:p>
            <a:pPr lvl="3"/>
            <a:r>
              <a:rPr lang="cs-CZ" sz="1800" b="1" dirty="0" smtClean="0">
                <a:latin typeface="Cambria" panose="02040503050406030204" pitchFamily="18" charset="0"/>
              </a:rPr>
              <a:t>Termín: ? 15 září 2021? </a:t>
            </a:r>
            <a:endParaRPr lang="cs-CZ" sz="1800" b="1" dirty="0">
              <a:latin typeface="Cambria" panose="02040503050406030204" pitchFamily="18" charset="0"/>
            </a:endParaRPr>
          </a:p>
        </p:txBody>
      </p:sp>
      <p:pic>
        <p:nvPicPr>
          <p:cNvPr id="10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340" y="620688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502053" y="5013324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008728" y="2457926"/>
            <a:ext cx="51614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Děkujeme za pozornost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81513" y="3444820"/>
            <a:ext cx="50159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Ing. arch. Jana Kaválková</a:t>
            </a:r>
          </a:p>
          <a:p>
            <a:pPr algn="ctr"/>
            <a:r>
              <a:rPr lang="cs-CZ" dirty="0" smtClean="0">
                <a:solidFill>
                  <a:srgbClr val="0070C0"/>
                </a:solidFill>
                <a:latin typeface="Cambria" panose="02040503050406030204" pitchFamily="18" charset="0"/>
              </a:rPr>
              <a:t>vedoucí odboru regionálního rozvoje</a:t>
            </a:r>
            <a:endParaRPr lang="cs-CZ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26072" y="4220320"/>
            <a:ext cx="6733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Ing. Jana Bělohoubková </a:t>
            </a:r>
          </a:p>
          <a:p>
            <a:pPr algn="ctr"/>
            <a:r>
              <a:rPr lang="cs-CZ" sz="2000" dirty="0" smtClean="0">
                <a:solidFill>
                  <a:srgbClr val="0070C0"/>
                </a:solidFill>
                <a:latin typeface="Cambria" panose="02040503050406030204" pitchFamily="18" charset="0"/>
              </a:rPr>
              <a:t>vedoucí odd. strategického plánování a regionálního rozvoje</a:t>
            </a:r>
            <a:endParaRPr lang="cs-CZ" sz="2000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pic>
        <p:nvPicPr>
          <p:cNvPr id="9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2771800" y="4971798"/>
            <a:ext cx="29753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>
                <a:solidFill>
                  <a:srgbClr val="0070C0"/>
                </a:solidFill>
                <a:latin typeface="Cambria" panose="02040503050406030204" pitchFamily="18" charset="0"/>
              </a:rPr>
              <a:t>Ing. Petra </a:t>
            </a:r>
            <a:r>
              <a:rPr lang="cs-CZ" sz="20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Lorenzová</a:t>
            </a:r>
          </a:p>
          <a:p>
            <a:pPr algn="ctr"/>
            <a:r>
              <a:rPr lang="cs-CZ" sz="2000" dirty="0" smtClean="0">
                <a:solidFill>
                  <a:srgbClr val="0070C0"/>
                </a:solidFill>
                <a:latin typeface="Cambria" panose="02040503050406030204" pitchFamily="18" charset="0"/>
              </a:rPr>
              <a:t>Sekretariát </a:t>
            </a:r>
            <a:r>
              <a:rPr lang="cs-CZ" sz="2000" dirty="0">
                <a:solidFill>
                  <a:srgbClr val="0070C0"/>
                </a:solidFill>
                <a:latin typeface="Cambria" panose="02040503050406030204" pitchFamily="18" charset="0"/>
              </a:rPr>
              <a:t>RSK KVK</a:t>
            </a:r>
          </a:p>
        </p:txBody>
      </p:sp>
    </p:spTree>
    <p:extLst>
      <p:ext uri="{BB962C8B-B14F-4D97-AF65-F5344CB8AC3E}">
        <p14:creationId xmlns:p14="http://schemas.microsoft.com/office/powerpoint/2010/main" val="1757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2540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68338" y="973846"/>
            <a:ext cx="2276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POV 2022+</a:t>
            </a:r>
            <a:endParaRPr lang="cs-CZ" sz="20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700808"/>
            <a:ext cx="82811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1800" b="1" dirty="0" smtClean="0">
                <a:latin typeface="Cambria" panose="02040503050406030204" pitchFamily="18" charset="0"/>
              </a:rPr>
              <a:t>Základní změny</a:t>
            </a:r>
          </a:p>
          <a:p>
            <a:endParaRPr lang="cs-CZ" sz="1800" b="1" dirty="0" smtClean="0">
              <a:latin typeface="Cambria" panose="020405030504060302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800" b="1" dirty="0" smtClean="0">
                <a:latin typeface="Cambria" panose="02040503050406030204" pitchFamily="18" charset="0"/>
              </a:rPr>
              <a:t>2  podprogramy 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1- venkovská zástavba a občanská vybavenost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2- manažeři území</a:t>
            </a:r>
            <a:endParaRPr lang="cs-CZ" sz="18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3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69645" y="3356992"/>
            <a:ext cx="828116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Vypadává UNESCO (přesun na jiný odbor)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Vypadávají prodejny (nově vzniklý </a:t>
            </a:r>
            <a:r>
              <a:rPr lang="cs-CZ" sz="1800" dirty="0" err="1" smtClean="0">
                <a:latin typeface="Cambria" panose="02040503050406030204" pitchFamily="18" charset="0"/>
              </a:rPr>
              <a:t>dt</a:t>
            </a:r>
            <a:r>
              <a:rPr lang="cs-CZ" sz="1800" dirty="0" smtClean="0">
                <a:latin typeface="Cambria" panose="02040503050406030204" pitchFamily="18" charset="0"/>
              </a:rPr>
              <a:t> MPO „Obchůdek“ )</a:t>
            </a:r>
            <a:endParaRPr lang="cs-CZ" sz="18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 smtClean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 smtClean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</p:txBody>
      </p:sp>
      <p:pic>
        <p:nvPicPr>
          <p:cNvPr id="12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1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2540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68338" y="973846"/>
            <a:ext cx="2276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POV 2022+</a:t>
            </a:r>
            <a:endParaRPr lang="cs-CZ" sz="20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73641" y="1587489"/>
            <a:ext cx="82811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1800" b="1" dirty="0" smtClean="0">
                <a:latin typeface="Cambria" panose="02040503050406030204" pitchFamily="18" charset="0"/>
              </a:rPr>
              <a:t>Základní změny</a:t>
            </a:r>
          </a:p>
          <a:p>
            <a:endParaRPr lang="cs-CZ" sz="1800" b="1" dirty="0" smtClean="0">
              <a:latin typeface="Cambria" panose="020405030504060302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800" b="1" dirty="0" smtClean="0">
                <a:latin typeface="Cambria" panose="02040503050406030204" pitchFamily="18" charset="0"/>
              </a:rPr>
              <a:t>2  podprogramy 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1- venkovská zástavba a občanská vybavenost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2- manažeři území</a:t>
            </a:r>
            <a:endParaRPr lang="cs-CZ" sz="18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-56350" y="7747320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4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73641" y="3043554"/>
            <a:ext cx="828116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 smtClean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 smtClean="0">
              <a:latin typeface="Cambria" panose="02040503050406030204" pitchFamily="18" charset="0"/>
            </a:endParaRPr>
          </a:p>
          <a:p>
            <a:pPr lvl="2"/>
            <a:endParaRPr lang="cs-CZ" sz="18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</p:txBody>
      </p:sp>
      <p:pic>
        <p:nvPicPr>
          <p:cNvPr id="12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97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2540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68338" y="973846"/>
            <a:ext cx="2276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POV 2022+</a:t>
            </a:r>
            <a:endParaRPr lang="cs-CZ" sz="20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2470" y="1162620"/>
            <a:ext cx="82811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1800" b="1" dirty="0" smtClean="0">
                <a:latin typeface="Cambria" panose="02040503050406030204" pitchFamily="18" charset="0"/>
              </a:rPr>
              <a:t>Základní </a:t>
            </a:r>
            <a:r>
              <a:rPr lang="cs-CZ" sz="1800" b="1" dirty="0">
                <a:latin typeface="Cambria" panose="02040503050406030204" pitchFamily="18" charset="0"/>
              </a:rPr>
              <a:t>změny </a:t>
            </a:r>
            <a:r>
              <a:rPr lang="cs-CZ" sz="1800" b="1" dirty="0" smtClean="0">
                <a:latin typeface="Cambria" panose="02040503050406030204" pitchFamily="18" charset="0"/>
              </a:rPr>
              <a:t>-	podprogram 1</a:t>
            </a:r>
            <a:r>
              <a:rPr lang="cs-CZ" sz="1800" dirty="0" smtClean="0">
                <a:latin typeface="Cambria" panose="02040503050406030204" pitchFamily="18" charset="0"/>
              </a:rPr>
              <a:t>- </a:t>
            </a:r>
            <a:r>
              <a:rPr lang="cs-CZ" sz="1800" b="1" dirty="0">
                <a:latin typeface="Cambria" panose="02040503050406030204" pitchFamily="18" charset="0"/>
              </a:rPr>
              <a:t>venkovská zástavba a občanská vybavenost</a:t>
            </a:r>
          </a:p>
          <a:p>
            <a:endParaRPr lang="cs-CZ" sz="1800" b="1" dirty="0" smtClean="0">
              <a:latin typeface="Cambria" panose="020405030504060302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-56350" y="7747320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5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-468560" y="1940516"/>
            <a:ext cx="82811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zaručený finanční objem pro obce pod 3 000 obyvatel na 3 roky (750 tis. Kč)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800" dirty="0">
                <a:latin typeface="Cambria" panose="02040503050406030204" pitchFamily="18" charset="0"/>
              </a:rPr>
              <a:t>n</a:t>
            </a:r>
            <a:r>
              <a:rPr lang="cs-CZ" sz="1800" dirty="0" smtClean="0">
                <a:latin typeface="Cambria" panose="02040503050406030204" pitchFamily="18" charset="0"/>
              </a:rPr>
              <a:t>ově doplněna i možnost financování projektové dokumentace investičních projektů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800" dirty="0">
                <a:latin typeface="Cambria" panose="02040503050406030204" pitchFamily="18" charset="0"/>
              </a:rPr>
              <a:t>ž</a:t>
            </a:r>
            <a:r>
              <a:rPr lang="cs-CZ" sz="1800" dirty="0" smtClean="0">
                <a:latin typeface="Cambria" panose="02040503050406030204" pitchFamily="18" charset="0"/>
              </a:rPr>
              <a:t>ádosti o dotaci se budou podávat standardně každý rok, s termínem realizace v daném roce a s vyúčtováním v následujícím kalendářním roce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800" dirty="0">
                <a:latin typeface="Cambria" panose="02040503050406030204" pitchFamily="18" charset="0"/>
              </a:rPr>
              <a:t>k</a:t>
            </a:r>
            <a:r>
              <a:rPr lang="cs-CZ" sz="1800" dirty="0" smtClean="0">
                <a:latin typeface="Cambria" panose="02040503050406030204" pitchFamily="18" charset="0"/>
              </a:rPr>
              <a:t>onkrétní termín pro příjem žádostí bude vyhlášen samostatnou výzvou v daném roce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1. rok (2022) na obec max. 250 tis. Kč/max. 1 žádost o dotaci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2. rok  (2023) </a:t>
            </a:r>
            <a:r>
              <a:rPr lang="cs-CZ" sz="1800" dirty="0">
                <a:latin typeface="Cambria" panose="02040503050406030204" pitchFamily="18" charset="0"/>
              </a:rPr>
              <a:t>na </a:t>
            </a:r>
            <a:r>
              <a:rPr lang="cs-CZ" sz="1800" dirty="0" smtClean="0">
                <a:latin typeface="Cambria" panose="02040503050406030204" pitchFamily="18" charset="0"/>
              </a:rPr>
              <a:t>obec 250 </a:t>
            </a:r>
            <a:r>
              <a:rPr lang="cs-CZ" sz="1800" dirty="0">
                <a:latin typeface="Cambria" panose="02040503050406030204" pitchFamily="18" charset="0"/>
              </a:rPr>
              <a:t>tis. Kč/max. 1 žádost o </a:t>
            </a:r>
            <a:r>
              <a:rPr lang="cs-CZ" sz="1800" dirty="0" smtClean="0">
                <a:latin typeface="Cambria" panose="02040503050406030204" pitchFamily="18" charset="0"/>
              </a:rPr>
              <a:t>dotaci + nevyčerpané finanční prostředky z 1. roku (tzn. max. 500 tis. Kč/1 dotace)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3. rok (2024) </a:t>
            </a:r>
            <a:r>
              <a:rPr lang="cs-CZ" sz="1800" dirty="0">
                <a:latin typeface="Cambria" panose="02040503050406030204" pitchFamily="18" charset="0"/>
              </a:rPr>
              <a:t>na obec </a:t>
            </a:r>
            <a:r>
              <a:rPr lang="cs-CZ" sz="1800" dirty="0" smtClean="0">
                <a:latin typeface="Cambria" panose="02040503050406030204" pitchFamily="18" charset="0"/>
              </a:rPr>
              <a:t>250 </a:t>
            </a:r>
            <a:r>
              <a:rPr lang="cs-CZ" sz="1800" dirty="0">
                <a:latin typeface="Cambria" panose="02040503050406030204" pitchFamily="18" charset="0"/>
              </a:rPr>
              <a:t>tis. Kč/max. 1 žádost o </a:t>
            </a:r>
            <a:r>
              <a:rPr lang="cs-CZ" sz="1800" dirty="0" smtClean="0">
                <a:latin typeface="Cambria" panose="02040503050406030204" pitchFamily="18" charset="0"/>
              </a:rPr>
              <a:t>dotaci + </a:t>
            </a:r>
            <a:r>
              <a:rPr lang="cs-CZ" sz="1800" dirty="0">
                <a:latin typeface="Cambria" panose="02040503050406030204" pitchFamily="18" charset="0"/>
              </a:rPr>
              <a:t>nevyčerpané finanční prostředky z 1. </a:t>
            </a:r>
            <a:r>
              <a:rPr lang="cs-CZ" sz="1800" dirty="0" smtClean="0">
                <a:latin typeface="Cambria" panose="02040503050406030204" pitchFamily="18" charset="0"/>
              </a:rPr>
              <a:t>a 2. roku </a:t>
            </a:r>
            <a:r>
              <a:rPr lang="cs-CZ" sz="1800" dirty="0">
                <a:latin typeface="Cambria" panose="02040503050406030204" pitchFamily="18" charset="0"/>
              </a:rPr>
              <a:t>(tzn. </a:t>
            </a:r>
            <a:r>
              <a:rPr lang="cs-CZ" sz="1800" dirty="0" smtClean="0">
                <a:latin typeface="Cambria" panose="02040503050406030204" pitchFamily="18" charset="0"/>
              </a:rPr>
              <a:t>max. 750 tis. Kč/1 dotace)</a:t>
            </a:r>
            <a:endParaRPr lang="cs-CZ" sz="18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 smtClean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 smtClean="0">
              <a:latin typeface="Cambria" panose="02040503050406030204" pitchFamily="18" charset="0"/>
            </a:endParaRPr>
          </a:p>
          <a:p>
            <a:pPr lvl="2"/>
            <a:endParaRPr lang="cs-CZ" sz="18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</p:txBody>
      </p:sp>
      <p:pic>
        <p:nvPicPr>
          <p:cNvPr id="12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7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2540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68338" y="973846"/>
            <a:ext cx="2276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POV 2022+</a:t>
            </a:r>
            <a:endParaRPr lang="cs-CZ" sz="20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69645" y="1712740"/>
            <a:ext cx="828116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1800" b="1" dirty="0" smtClean="0">
                <a:latin typeface="Cambria" panose="02040503050406030204" pitchFamily="18" charset="0"/>
              </a:rPr>
              <a:t>Základní změny- </a:t>
            </a:r>
            <a:r>
              <a:rPr lang="cs-CZ" sz="1800" b="1" dirty="0">
                <a:latin typeface="Cambria" panose="02040503050406030204" pitchFamily="18" charset="0"/>
              </a:rPr>
              <a:t>podprogram 2 </a:t>
            </a:r>
            <a:r>
              <a:rPr lang="cs-CZ" sz="1800" b="1" dirty="0" smtClean="0">
                <a:latin typeface="Cambria" panose="02040503050406030204" pitchFamily="18" charset="0"/>
              </a:rPr>
              <a:t>-</a:t>
            </a:r>
            <a:r>
              <a:rPr lang="cs-CZ" sz="1800" dirty="0" smtClean="0">
                <a:latin typeface="Cambria" panose="02040503050406030204" pitchFamily="18" charset="0"/>
              </a:rPr>
              <a:t> </a:t>
            </a:r>
            <a:r>
              <a:rPr lang="cs-CZ" sz="1800" b="1" dirty="0">
                <a:latin typeface="Cambria" panose="02040503050406030204" pitchFamily="18" charset="0"/>
              </a:rPr>
              <a:t>manažeři území</a:t>
            </a:r>
          </a:p>
          <a:p>
            <a:endParaRPr lang="cs-CZ" sz="1800" b="1" dirty="0" smtClean="0">
              <a:latin typeface="Cambria" panose="02040503050406030204" pitchFamily="18" charset="0"/>
            </a:endParaRPr>
          </a:p>
          <a:p>
            <a:endParaRPr lang="cs-CZ" sz="1800" b="1" dirty="0" smtClean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6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-396552" y="2457627"/>
            <a:ext cx="82811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částka 350 tis. Kč max. na mikroregion/MAS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cs-CZ" sz="1800" dirty="0">
                <a:latin typeface="Cambria" panose="02040503050406030204" pitchFamily="18" charset="0"/>
              </a:rPr>
              <a:t>u</a:t>
            </a:r>
            <a:r>
              <a:rPr lang="cs-CZ" sz="1800" dirty="0" smtClean="0">
                <a:latin typeface="Cambria" panose="02040503050406030204" pitchFamily="18" charset="0"/>
              </a:rPr>
              <a:t>znatelné výdaje stejné jako doposud</a:t>
            </a:r>
            <a:endParaRPr lang="cs-CZ" sz="18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 smtClean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 smtClean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</p:txBody>
      </p:sp>
      <p:pic>
        <p:nvPicPr>
          <p:cNvPr id="12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69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20688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155369" y="895458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Manažeři území</a:t>
            </a:r>
            <a:endParaRPr lang="cs-CZ" sz="32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65015" y="1911121"/>
            <a:ext cx="828116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Charakteristika pozice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prodloužená ruka kraje reflektující potřeby území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podněcuje rozvojový </a:t>
            </a:r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potenciál </a:t>
            </a: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členů mikroregionů, MAS a dalších aktérů v území (komunitní plánování)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iniciuje, připravuje nebo zajišťuje přípravu, realizaci a udržitelnost projektů (vč. </a:t>
            </a:r>
            <a:r>
              <a:rPr lang="cs-CZ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dt</a:t>
            </a: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managementu)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vytváří </a:t>
            </a:r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řídící a administrativní </a:t>
            </a: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struktury v území tak, </a:t>
            </a:r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aby byly schopny realizovat dlouhodobé </a:t>
            </a: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projekty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až 80% mzdových nákladů hrazeno z krajského </a:t>
            </a:r>
            <a:r>
              <a:rPr lang="cs-CZ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dt</a:t>
            </a: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Programu obnovy venkova – zaměstnavatelem není KÚ, ale mikroregion/MAS /NNO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v území  od cca r. 2006 (původně financování v rámci EU projektu „Partnerství pro budoucnost I a II“, následně z POV od r. 2009)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kontakty k dispozici na </a:t>
            </a:r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https://</a:t>
            </a: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www.kr-karlovarsky.cz/samosprava/Stranky/obce-mikroreg.aspx</a:t>
            </a:r>
            <a:r>
              <a:rPr lang="cs-CZ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7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9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2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67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700866" y="973846"/>
            <a:ext cx="6123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Grantová schémata - návrh MAS</a:t>
            </a:r>
            <a:endParaRPr lang="cs-CZ" sz="20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988840"/>
            <a:ext cx="82811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2000" dirty="0" smtClean="0">
                <a:latin typeface="Cambria" panose="02040503050406030204" pitchFamily="18" charset="0"/>
              </a:rPr>
              <a:t> </a:t>
            </a:r>
            <a:endParaRPr lang="cs-CZ" sz="1800" dirty="0">
              <a:latin typeface="Cambria" panose="02040503050406030204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8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9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73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67" y="545239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700866" y="973846"/>
            <a:ext cx="6123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Grantová schémata - návrh MAS</a:t>
            </a:r>
            <a:endParaRPr lang="cs-CZ" sz="20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8879" y="1988840"/>
            <a:ext cx="82811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2000" dirty="0" smtClean="0">
                <a:latin typeface="Cambria" panose="02040503050406030204" pitchFamily="18" charset="0"/>
              </a:rPr>
              <a:t> </a:t>
            </a:r>
            <a:endParaRPr lang="cs-CZ" sz="1800" dirty="0">
              <a:latin typeface="Cambria" panose="02040503050406030204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-27521" y="6586268"/>
            <a:ext cx="93411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C281CF78-96B7-474B-B3CC-470AC022C9E4}" type="slidenum">
              <a:rPr lang="cs-CZ" sz="1400" smtClean="0">
                <a:latin typeface="Cambria" panose="02040503050406030204" pitchFamily="18" charset="0"/>
              </a:rPr>
              <a:t>9</a:t>
            </a:fld>
            <a:endParaRPr lang="cs-CZ" sz="1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48879" y="1700808"/>
            <a:ext cx="82811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>
              <a:latin typeface="Cambria" panose="02040503050406030204" pitchFamily="18" charset="0"/>
            </a:endParaRPr>
          </a:p>
          <a:p>
            <a:r>
              <a:rPr lang="cs-CZ" sz="1800" dirty="0" smtClean="0">
                <a:latin typeface="Cambria" panose="02040503050406030204" pitchFamily="18" charset="0"/>
              </a:rPr>
              <a:t>……..NENÍ NAVRŽENO K FINANCOVÁNÍ V RÁMCI POV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cs-CZ" sz="1800" dirty="0">
              <a:latin typeface="Cambria" panose="02040503050406030204" pitchFamily="18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cs-CZ" sz="1800" dirty="0" smtClean="0">
              <a:latin typeface="Cambria" panose="02040503050406030204" pitchFamily="18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Tříštění financí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800" dirty="0" smtClean="0">
                <a:latin typeface="Cambria" panose="02040503050406030204" pitchFamily="18" charset="0"/>
              </a:rPr>
              <a:t>Možnost financovat i z jiných zdrojů</a:t>
            </a:r>
          </a:p>
          <a:p>
            <a:endParaRPr lang="cs-CZ" sz="1800" dirty="0">
              <a:latin typeface="Cambria" panose="02040503050406030204" pitchFamily="18" charset="0"/>
            </a:endParaRPr>
          </a:p>
        </p:txBody>
      </p:sp>
      <p:pic>
        <p:nvPicPr>
          <p:cNvPr id="10" name="Picture 2" descr="C:\Users\daniel.tovth\Desktop\logo_KK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9021"/>
            <a:ext cx="141542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8678" y="17987"/>
            <a:ext cx="4803331" cy="81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31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15412</TotalTime>
  <Words>1281</Words>
  <Application>Microsoft Office PowerPoint</Application>
  <PresentationFormat>Předvádění na obrazovce (4:3)</PresentationFormat>
  <Paragraphs>280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</vt:lpstr>
      <vt:lpstr>Courier New</vt:lpstr>
      <vt:lpstr>Times New Roman</vt:lpstr>
      <vt:lpstr>Wingdings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KUKK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Jánská Martina</dc:creator>
  <cp:lastModifiedBy>Bělohoubková Jana</cp:lastModifiedBy>
  <cp:revision>388</cp:revision>
  <cp:lastPrinted>2021-08-20T08:41:19Z</cp:lastPrinted>
  <dcterms:created xsi:type="dcterms:W3CDTF">2008-10-22T14:58:58Z</dcterms:created>
  <dcterms:modified xsi:type="dcterms:W3CDTF">2021-08-20T08:50:19Z</dcterms:modified>
</cp:coreProperties>
</file>